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0"/>
  </p:notesMasterIdLst>
  <p:sldIdLst>
    <p:sldId id="345" r:id="rId2"/>
    <p:sldId id="260" r:id="rId3"/>
    <p:sldId id="306" r:id="rId4"/>
    <p:sldId id="307" r:id="rId5"/>
    <p:sldId id="308" r:id="rId6"/>
    <p:sldId id="320" r:id="rId7"/>
    <p:sldId id="309" r:id="rId8"/>
    <p:sldId id="321" r:id="rId9"/>
    <p:sldId id="322" r:id="rId10"/>
    <p:sldId id="323" r:id="rId11"/>
    <p:sldId id="324" r:id="rId12"/>
    <p:sldId id="311" r:id="rId13"/>
    <p:sldId id="312" r:id="rId14"/>
    <p:sldId id="313" r:id="rId15"/>
    <p:sldId id="325" r:id="rId16"/>
    <p:sldId id="315" r:id="rId17"/>
    <p:sldId id="316" r:id="rId18"/>
    <p:sldId id="314" r:id="rId19"/>
    <p:sldId id="317" r:id="rId20"/>
    <p:sldId id="326" r:id="rId21"/>
    <p:sldId id="327" r:id="rId22"/>
    <p:sldId id="319" r:id="rId23"/>
    <p:sldId id="328" r:id="rId24"/>
    <p:sldId id="329" r:id="rId25"/>
    <p:sldId id="330" r:id="rId26"/>
    <p:sldId id="331" r:id="rId27"/>
    <p:sldId id="332" r:id="rId28"/>
    <p:sldId id="344" r:id="rId29"/>
    <p:sldId id="333" r:id="rId30"/>
    <p:sldId id="336" r:id="rId31"/>
    <p:sldId id="337" r:id="rId32"/>
    <p:sldId id="339" r:id="rId33"/>
    <p:sldId id="338" r:id="rId34"/>
    <p:sldId id="343" r:id="rId35"/>
    <p:sldId id="340" r:id="rId36"/>
    <p:sldId id="341" r:id="rId37"/>
    <p:sldId id="342" r:id="rId38"/>
    <p:sldId id="285" r:id="rId3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7FFFF"/>
    <a:srgbClr val="339933"/>
    <a:srgbClr val="CCFFFF"/>
    <a:srgbClr val="FFFF00"/>
    <a:srgbClr val="00CC00"/>
    <a:srgbClr val="0099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92432" autoAdjust="0"/>
  </p:normalViewPr>
  <p:slideViewPr>
    <p:cSldViewPr>
      <p:cViewPr varScale="1">
        <p:scale>
          <a:sx n="74" d="100"/>
          <a:sy n="74" d="100"/>
        </p:scale>
        <p:origin x="8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4D141-E7ED-40B5-9D73-D22B25A17514}" type="doc">
      <dgm:prSet loTypeId="urn:microsoft.com/office/officeart/2005/8/layout/vList2" loCatId="list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uk-UA"/>
        </a:p>
      </dgm:t>
    </dgm:pt>
    <dgm:pt modelId="{301F8E81-41E8-49DA-AEC0-CDCB3E2A342E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0"/>
          <a:r>
            <a:rPr lang="uk-UA" sz="2000" b="0" dirty="0" smtClean="0">
              <a:solidFill>
                <a:schemeClr val="tx1"/>
              </a:solidFill>
            </a:rPr>
            <a:t>типи обох </a:t>
          </a:r>
          <a:r>
            <a:rPr lang="uk-UA" sz="2000" b="0" dirty="0" err="1" smtClean="0">
              <a:solidFill>
                <a:schemeClr val="tx1"/>
              </a:solidFill>
            </a:rPr>
            <a:t>операндів</a:t>
          </a:r>
          <a:r>
            <a:rPr lang="uk-UA" sz="2000" b="0" dirty="0" smtClean="0">
              <a:solidFill>
                <a:schemeClr val="tx1"/>
              </a:solidFill>
            </a:rPr>
            <a:t> однакові;</a:t>
          </a:r>
          <a:endParaRPr lang="uk-UA" sz="2000" dirty="0">
            <a:solidFill>
              <a:schemeClr val="tx1"/>
            </a:solidFill>
          </a:endParaRPr>
        </a:p>
      </dgm:t>
    </dgm:pt>
    <dgm:pt modelId="{601FEBFE-6F8C-47A8-8A3F-75D4EB32A677}" type="parTrans" cxnId="{D50C90F8-B709-42D8-96C7-C83D203C00F0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C7D47EA0-746F-4A1D-8A1C-B0F8DF7D1B79}" type="sibTrans" cxnId="{D50C90F8-B709-42D8-96C7-C83D203C00F0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6F14BE28-2D7B-4418-92F2-D3FEF89902C0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uk-UA" sz="2000" b="0" smtClean="0">
              <a:solidFill>
                <a:schemeClr val="tx1"/>
              </a:solidFill>
            </a:rPr>
            <a:t>типи обох операндів дійсні;</a:t>
          </a:r>
          <a:endParaRPr lang="uk-UA" sz="2000">
            <a:solidFill>
              <a:schemeClr val="tx1"/>
            </a:solidFill>
          </a:endParaRPr>
        </a:p>
      </dgm:t>
    </dgm:pt>
    <dgm:pt modelId="{457B9D25-A6BA-4B5A-92F0-DB0E6C5FF5D2}" type="parTrans" cxnId="{F8385012-D02D-4D04-ADD5-444F9CA22979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D3F4445D-C543-463B-A160-A2EF1C6E1C3D}" type="sibTrans" cxnId="{F8385012-D02D-4D04-ADD5-444F9CA22979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D694D9BC-68D4-4971-8579-21305F20FBC1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uk-UA" sz="2000" b="0" smtClean="0">
              <a:solidFill>
                <a:schemeClr val="tx1"/>
              </a:solidFill>
            </a:rPr>
            <a:t>типи обох операндів цілочислові;</a:t>
          </a:r>
          <a:endParaRPr lang="uk-UA" sz="2000" dirty="0">
            <a:solidFill>
              <a:schemeClr val="tx1"/>
            </a:solidFill>
          </a:endParaRPr>
        </a:p>
      </dgm:t>
    </dgm:pt>
    <dgm:pt modelId="{51067CE6-05C3-4557-955F-CBF9C4D0DEC2}" type="parTrans" cxnId="{BC9775C7-FC77-4253-90B4-85981D3491EC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2CBB0E23-AE8F-47E8-B042-A10700A9A7C8}" type="sibTrans" cxnId="{BC9775C7-FC77-4253-90B4-85981D3491EC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21BB6A8D-619E-473E-8405-9B859B7CCAB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uk-UA" sz="2000" b="0" smtClean="0">
              <a:solidFill>
                <a:schemeClr val="tx1"/>
              </a:solidFill>
            </a:rPr>
            <a:t>тип одного операнда є піддіапазоном типу іншого операнда;</a:t>
          </a:r>
          <a:endParaRPr lang="uk-UA" sz="2000" dirty="0">
            <a:solidFill>
              <a:schemeClr val="tx1"/>
            </a:solidFill>
          </a:endParaRPr>
        </a:p>
      </dgm:t>
    </dgm:pt>
    <dgm:pt modelId="{7EFAFF9B-7581-410A-8699-DA55776A23CA}" type="parTrans" cxnId="{8C4B5115-D6FA-4BA0-9BB0-24E4AB1ABCD9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018A4E98-FED5-41DF-9F0A-F9F64949E59E}" type="sibTrans" cxnId="{8C4B5115-D6FA-4BA0-9BB0-24E4AB1ABCD9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5A5F3D90-5C60-4EC8-9E34-E47DB160FC85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uk-UA" sz="2000" b="0" smtClean="0">
              <a:solidFill>
                <a:schemeClr val="tx1"/>
              </a:solidFill>
            </a:rPr>
            <a:t>типи обох операндів є піддіапазонами одного й того самого базово­го типу;</a:t>
          </a:r>
          <a:endParaRPr lang="uk-UA" sz="2000" dirty="0">
            <a:solidFill>
              <a:schemeClr val="tx1"/>
            </a:solidFill>
          </a:endParaRPr>
        </a:p>
      </dgm:t>
    </dgm:pt>
    <dgm:pt modelId="{6FE93071-9CE0-4149-80E3-29551DE42203}" type="parTrans" cxnId="{C3C9C5D5-7533-4B31-BBA9-0161466B3364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071697DB-4907-4DDA-8D7B-DA7486789ED7}" type="sibTrans" cxnId="{C3C9C5D5-7533-4B31-BBA9-0161466B3364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8C295882-1FDB-46AF-8EA2-654B4C12D008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uk-UA" sz="2000" b="0" smtClean="0">
              <a:solidFill>
                <a:schemeClr val="tx1"/>
              </a:solidFill>
            </a:rPr>
            <a:t>тип одного операнда — рядковий, іншого — рядковий або символьний.</a:t>
          </a:r>
          <a:endParaRPr lang="uk-UA" sz="2000">
            <a:solidFill>
              <a:schemeClr val="tx1"/>
            </a:solidFill>
          </a:endParaRPr>
        </a:p>
      </dgm:t>
    </dgm:pt>
    <dgm:pt modelId="{DBC907A5-C670-4579-99F4-6795932FD218}" type="parTrans" cxnId="{94A97B89-E1C7-49FB-BA28-A85642C3C331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22C8F447-7B53-4CCF-98BC-ACEE3F827831}" type="sibTrans" cxnId="{94A97B89-E1C7-49FB-BA28-A85642C3C331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7C1B1A7B-818A-4620-9075-32E7581C1018}" type="pres">
      <dgm:prSet presAssocID="{15D4D141-E7ED-40B5-9D73-D22B25A175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432CEA38-3240-4C93-8464-68EFAADA0077}" type="pres">
      <dgm:prSet presAssocID="{301F8E81-41E8-49DA-AEC0-CDCB3E2A342E}" presName="parentText" presStyleLbl="node1" presStyleIdx="0" presStyleCnt="6" custScaleX="41736" custScaleY="76708" custLinFactNeighborX="-29132" custLinFactNeighborY="25090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ACA1EF2-F953-45B1-928A-3B30DCC557D0}" type="pres">
      <dgm:prSet presAssocID="{C7D47EA0-746F-4A1D-8A1C-B0F8DF7D1B79}" presName="spacer" presStyleCnt="0"/>
      <dgm:spPr/>
    </dgm:pt>
    <dgm:pt modelId="{0B93F223-8AD6-4CB9-803A-EA536A369C39}" type="pres">
      <dgm:prSet presAssocID="{6F14BE28-2D7B-4418-92F2-D3FEF89902C0}" presName="parentText" presStyleLbl="node1" presStyleIdx="1" presStyleCnt="6" custScaleX="50980" custScaleY="77428" custLinFactNeighborX="-24510" custLinFactNeighborY="-532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3E9A6D7-F0C0-4422-9434-AFEC767AA608}" type="pres">
      <dgm:prSet presAssocID="{D3F4445D-C543-463B-A160-A2EF1C6E1C3D}" presName="spacer" presStyleCnt="0"/>
      <dgm:spPr/>
    </dgm:pt>
    <dgm:pt modelId="{0314A955-2588-4592-8F51-BB14FC92A8BB}" type="pres">
      <dgm:prSet presAssocID="{D694D9BC-68D4-4971-8579-21305F20FBC1}" presName="parentText" presStyleLbl="node1" presStyleIdx="2" presStyleCnt="6" custScaleX="56302" custScaleY="78270" custLinFactNeighborX="-21849" custLinFactNeighborY="-302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7BED759-6540-40F2-9B2B-DB3BEA600802}" type="pres">
      <dgm:prSet presAssocID="{2CBB0E23-AE8F-47E8-B042-A10700A9A7C8}" presName="spacer" presStyleCnt="0"/>
      <dgm:spPr/>
    </dgm:pt>
    <dgm:pt modelId="{A3D512C4-538B-4F53-86A8-56B5C09FEFB0}" type="pres">
      <dgm:prSet presAssocID="{21BB6A8D-619E-473E-8405-9B859B7CCABB}" presName="parentText" presStyleLbl="node1" presStyleIdx="3" presStyleCnt="6" custScaleX="81512" custScaleY="63217" custLinFactNeighborX="-9244" custLinFactNeighborY="13296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C790932-5956-424E-BC6C-0DF5AF49D3DE}" type="pres">
      <dgm:prSet presAssocID="{018A4E98-FED5-41DF-9F0A-F9F64949E59E}" presName="spacer" presStyleCnt="0"/>
      <dgm:spPr/>
    </dgm:pt>
    <dgm:pt modelId="{2D553AF7-B1B3-47F2-9E09-EADED743ED04}" type="pres">
      <dgm:prSet presAssocID="{5A5F3D90-5C60-4EC8-9E34-E47DB160FC85}" presName="parentText" presStyleLbl="node1" presStyleIdx="4" presStyleCnt="6" custScaleY="67372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BF8A2D0-E0A1-4063-8AED-5D949E4DD7C6}" type="pres">
      <dgm:prSet presAssocID="{071697DB-4907-4DDA-8D7B-DA7486789ED7}" presName="spacer" presStyleCnt="0"/>
      <dgm:spPr/>
    </dgm:pt>
    <dgm:pt modelId="{88024B1C-113B-457A-B2EE-0BBA138F8017}" type="pres">
      <dgm:prSet presAssocID="{8C295882-1FDB-46AF-8EA2-654B4C12D008}" presName="parentText" presStyleLbl="node1" presStyleIdx="5" presStyleCnt="6" custScaleY="68931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34ABFE47-FFB1-4F48-89D2-D3A03E55B0BE}" type="presOf" srcId="{21BB6A8D-619E-473E-8405-9B859B7CCABB}" destId="{A3D512C4-538B-4F53-86A8-56B5C09FEFB0}" srcOrd="0" destOrd="0" presId="urn:microsoft.com/office/officeart/2005/8/layout/vList2"/>
    <dgm:cxn modelId="{C3C9C5D5-7533-4B31-BBA9-0161466B3364}" srcId="{15D4D141-E7ED-40B5-9D73-D22B25A17514}" destId="{5A5F3D90-5C60-4EC8-9E34-E47DB160FC85}" srcOrd="4" destOrd="0" parTransId="{6FE93071-9CE0-4149-80E3-29551DE42203}" sibTransId="{071697DB-4907-4DDA-8D7B-DA7486789ED7}"/>
    <dgm:cxn modelId="{BC9775C7-FC77-4253-90B4-85981D3491EC}" srcId="{15D4D141-E7ED-40B5-9D73-D22B25A17514}" destId="{D694D9BC-68D4-4971-8579-21305F20FBC1}" srcOrd="2" destOrd="0" parTransId="{51067CE6-05C3-4557-955F-CBF9C4D0DEC2}" sibTransId="{2CBB0E23-AE8F-47E8-B042-A10700A9A7C8}"/>
    <dgm:cxn modelId="{28198E62-F9FB-4C44-ACBA-1BF3C462728B}" type="presOf" srcId="{D694D9BC-68D4-4971-8579-21305F20FBC1}" destId="{0314A955-2588-4592-8F51-BB14FC92A8BB}" srcOrd="0" destOrd="0" presId="urn:microsoft.com/office/officeart/2005/8/layout/vList2"/>
    <dgm:cxn modelId="{D50C90F8-B709-42D8-96C7-C83D203C00F0}" srcId="{15D4D141-E7ED-40B5-9D73-D22B25A17514}" destId="{301F8E81-41E8-49DA-AEC0-CDCB3E2A342E}" srcOrd="0" destOrd="0" parTransId="{601FEBFE-6F8C-47A8-8A3F-75D4EB32A677}" sibTransId="{C7D47EA0-746F-4A1D-8A1C-B0F8DF7D1B79}"/>
    <dgm:cxn modelId="{2F2A7DB5-251A-4F0E-A9DC-01514DAE795C}" type="presOf" srcId="{301F8E81-41E8-49DA-AEC0-CDCB3E2A342E}" destId="{432CEA38-3240-4C93-8464-68EFAADA0077}" srcOrd="0" destOrd="0" presId="urn:microsoft.com/office/officeart/2005/8/layout/vList2"/>
    <dgm:cxn modelId="{E77D74BC-B91B-419D-A051-45F705CF3430}" type="presOf" srcId="{6F14BE28-2D7B-4418-92F2-D3FEF89902C0}" destId="{0B93F223-8AD6-4CB9-803A-EA536A369C39}" srcOrd="0" destOrd="0" presId="urn:microsoft.com/office/officeart/2005/8/layout/vList2"/>
    <dgm:cxn modelId="{EF91D369-F98E-4B95-B71A-EB764B3FF016}" type="presOf" srcId="{15D4D141-E7ED-40B5-9D73-D22B25A17514}" destId="{7C1B1A7B-818A-4620-9075-32E7581C1018}" srcOrd="0" destOrd="0" presId="urn:microsoft.com/office/officeart/2005/8/layout/vList2"/>
    <dgm:cxn modelId="{8C4B5115-D6FA-4BA0-9BB0-24E4AB1ABCD9}" srcId="{15D4D141-E7ED-40B5-9D73-D22B25A17514}" destId="{21BB6A8D-619E-473E-8405-9B859B7CCABB}" srcOrd="3" destOrd="0" parTransId="{7EFAFF9B-7581-410A-8699-DA55776A23CA}" sibTransId="{018A4E98-FED5-41DF-9F0A-F9F64949E59E}"/>
    <dgm:cxn modelId="{94A97B89-E1C7-49FB-BA28-A85642C3C331}" srcId="{15D4D141-E7ED-40B5-9D73-D22B25A17514}" destId="{8C295882-1FDB-46AF-8EA2-654B4C12D008}" srcOrd="5" destOrd="0" parTransId="{DBC907A5-C670-4579-99F4-6795932FD218}" sibTransId="{22C8F447-7B53-4CCF-98BC-ACEE3F827831}"/>
    <dgm:cxn modelId="{A9D62FBD-BE34-4896-B37E-C8847E4E98A4}" type="presOf" srcId="{8C295882-1FDB-46AF-8EA2-654B4C12D008}" destId="{88024B1C-113B-457A-B2EE-0BBA138F8017}" srcOrd="0" destOrd="0" presId="urn:microsoft.com/office/officeart/2005/8/layout/vList2"/>
    <dgm:cxn modelId="{F8385012-D02D-4D04-ADD5-444F9CA22979}" srcId="{15D4D141-E7ED-40B5-9D73-D22B25A17514}" destId="{6F14BE28-2D7B-4418-92F2-D3FEF89902C0}" srcOrd="1" destOrd="0" parTransId="{457B9D25-A6BA-4B5A-92F0-DB0E6C5FF5D2}" sibTransId="{D3F4445D-C543-463B-A160-A2EF1C6E1C3D}"/>
    <dgm:cxn modelId="{93AE3A79-3CE2-4A2B-83FA-693A9961F5F7}" type="presOf" srcId="{5A5F3D90-5C60-4EC8-9E34-E47DB160FC85}" destId="{2D553AF7-B1B3-47F2-9E09-EADED743ED04}" srcOrd="0" destOrd="0" presId="urn:microsoft.com/office/officeart/2005/8/layout/vList2"/>
    <dgm:cxn modelId="{371884DA-065E-464C-8937-7E88A0CA13B9}" type="presParOf" srcId="{7C1B1A7B-818A-4620-9075-32E7581C1018}" destId="{432CEA38-3240-4C93-8464-68EFAADA0077}" srcOrd="0" destOrd="0" presId="urn:microsoft.com/office/officeart/2005/8/layout/vList2"/>
    <dgm:cxn modelId="{332B0355-EA29-49D9-AFE8-AB6791510D2F}" type="presParOf" srcId="{7C1B1A7B-818A-4620-9075-32E7581C1018}" destId="{7ACA1EF2-F953-45B1-928A-3B30DCC557D0}" srcOrd="1" destOrd="0" presId="urn:microsoft.com/office/officeart/2005/8/layout/vList2"/>
    <dgm:cxn modelId="{1EF7ACE0-5005-4E79-AEF4-8DE5A3B16333}" type="presParOf" srcId="{7C1B1A7B-818A-4620-9075-32E7581C1018}" destId="{0B93F223-8AD6-4CB9-803A-EA536A369C39}" srcOrd="2" destOrd="0" presId="urn:microsoft.com/office/officeart/2005/8/layout/vList2"/>
    <dgm:cxn modelId="{69981A38-1BB8-4588-A41E-C16E7757C999}" type="presParOf" srcId="{7C1B1A7B-818A-4620-9075-32E7581C1018}" destId="{53E9A6D7-F0C0-4422-9434-AFEC767AA608}" srcOrd="3" destOrd="0" presId="urn:microsoft.com/office/officeart/2005/8/layout/vList2"/>
    <dgm:cxn modelId="{FBAB1125-F993-4510-86B3-6CA035E049A2}" type="presParOf" srcId="{7C1B1A7B-818A-4620-9075-32E7581C1018}" destId="{0314A955-2588-4592-8F51-BB14FC92A8BB}" srcOrd="4" destOrd="0" presId="urn:microsoft.com/office/officeart/2005/8/layout/vList2"/>
    <dgm:cxn modelId="{281088B3-C23E-4A19-904C-E2AFB71C8892}" type="presParOf" srcId="{7C1B1A7B-818A-4620-9075-32E7581C1018}" destId="{B7BED759-6540-40F2-9B2B-DB3BEA600802}" srcOrd="5" destOrd="0" presId="urn:microsoft.com/office/officeart/2005/8/layout/vList2"/>
    <dgm:cxn modelId="{54919A09-FF66-4A76-97AC-2A3D70E0F2E0}" type="presParOf" srcId="{7C1B1A7B-818A-4620-9075-32E7581C1018}" destId="{A3D512C4-538B-4F53-86A8-56B5C09FEFB0}" srcOrd="6" destOrd="0" presId="urn:microsoft.com/office/officeart/2005/8/layout/vList2"/>
    <dgm:cxn modelId="{A1340291-63E2-401D-9FDD-996076E0525E}" type="presParOf" srcId="{7C1B1A7B-818A-4620-9075-32E7581C1018}" destId="{BC790932-5956-424E-BC6C-0DF5AF49D3DE}" srcOrd="7" destOrd="0" presId="urn:microsoft.com/office/officeart/2005/8/layout/vList2"/>
    <dgm:cxn modelId="{7E4DD9B0-7EE3-4E1B-94EC-B99A8E257768}" type="presParOf" srcId="{7C1B1A7B-818A-4620-9075-32E7581C1018}" destId="{2D553AF7-B1B3-47F2-9E09-EADED743ED04}" srcOrd="8" destOrd="0" presId="urn:microsoft.com/office/officeart/2005/8/layout/vList2"/>
    <dgm:cxn modelId="{B5E5E623-F7D8-43E9-BD2A-2D6E073B370F}" type="presParOf" srcId="{7C1B1A7B-818A-4620-9075-32E7581C1018}" destId="{DBF8A2D0-E0A1-4063-8AED-5D949E4DD7C6}" srcOrd="9" destOrd="0" presId="urn:microsoft.com/office/officeart/2005/8/layout/vList2"/>
    <dgm:cxn modelId="{11401AD1-4D60-4914-85E2-2413CFC22AFA}" type="presParOf" srcId="{7C1B1A7B-818A-4620-9075-32E7581C1018}" destId="{88024B1C-113B-457A-B2EE-0BBA138F801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34496D-54AB-42E6-8EF9-938194858762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uk-UA"/>
        </a:p>
      </dgm:t>
    </dgm:pt>
    <dgm:pt modelId="{5BA9F2EB-08A3-4BEC-9033-3802DE371EC7}">
      <dgm:prSet/>
      <dgm:spPr/>
      <dgm:t>
        <a:bodyPr/>
        <a:lstStyle/>
        <a:p>
          <a:pPr rtl="0"/>
          <a:r>
            <a:rPr lang="uk-UA" b="0" smtClean="0">
              <a:solidFill>
                <a:schemeClr val="tx1"/>
              </a:solidFill>
            </a:rPr>
            <a:t>тип змінної, яка набуває значення виразу, і тип виразу однакові;</a:t>
          </a:r>
          <a:endParaRPr lang="uk-UA">
            <a:solidFill>
              <a:schemeClr val="tx1"/>
            </a:solidFill>
          </a:endParaRPr>
        </a:p>
      </dgm:t>
    </dgm:pt>
    <dgm:pt modelId="{967F2654-40E1-4B04-B81F-8275CAD5C14E}" type="parTrans" cxnId="{F367273C-33AA-4EBF-90E1-C29DC0B8236F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26BAAEDA-6D0B-4A07-8C49-00725437CC2A}" type="sibTrans" cxnId="{F367273C-33AA-4EBF-90E1-C29DC0B8236F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A4D289EA-F2E8-431C-B38A-685AEE13760B}">
      <dgm:prSet/>
      <dgm:spPr/>
      <dgm:t>
        <a:bodyPr/>
        <a:lstStyle/>
        <a:p>
          <a:pPr rtl="0"/>
          <a:r>
            <a:rPr lang="uk-UA" b="0" smtClean="0">
              <a:solidFill>
                <a:schemeClr val="tx1"/>
              </a:solidFill>
            </a:rPr>
            <a:t>тип змінної, яка набуває значення виразу, і тип виразу є дійсними </a:t>
          </a:r>
          <a:endParaRPr lang="uk-UA">
            <a:solidFill>
              <a:schemeClr val="tx1"/>
            </a:solidFill>
          </a:endParaRPr>
        </a:p>
      </dgm:t>
    </dgm:pt>
    <dgm:pt modelId="{A3BC84D2-CD43-4E95-BB75-F2212B80CA13}" type="parTrans" cxnId="{074078B6-3161-4ABA-954E-DAA729446F33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775364EB-8D6D-458B-B177-DF949379EEBF}" type="sibTrans" cxnId="{074078B6-3161-4ABA-954E-DAA729446F33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33108051-EEFE-4FC4-B279-2ACFA8523CAF}">
      <dgm:prSet/>
      <dgm:spPr/>
      <dgm:t>
        <a:bodyPr/>
        <a:lstStyle/>
        <a:p>
          <a:pPr rtl="0"/>
          <a:r>
            <a:rPr lang="uk-UA" b="0" smtClean="0">
              <a:solidFill>
                <a:schemeClr val="tx1"/>
              </a:solidFill>
            </a:rPr>
            <a:t>типами, а діапазон значень типу виразу є піддіапазоном значень типу змінної;</a:t>
          </a:r>
          <a:endParaRPr lang="uk-UA">
            <a:solidFill>
              <a:schemeClr val="tx1"/>
            </a:solidFill>
          </a:endParaRPr>
        </a:p>
      </dgm:t>
    </dgm:pt>
    <dgm:pt modelId="{A5B84660-5D47-4DE9-B991-6FD2A8B6A98D}" type="parTrans" cxnId="{FFC8F9E0-535A-4958-8C39-48866065A800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C6E96A43-81CE-4E93-AB86-E27FA46B4C5B}" type="sibTrans" cxnId="{FFC8F9E0-535A-4958-8C39-48866065A800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15E56CC0-FDC3-4C2D-ACDA-6665ECA13371}">
      <dgm:prSet/>
      <dgm:spPr/>
      <dgm:t>
        <a:bodyPr/>
        <a:lstStyle/>
        <a:p>
          <a:pPr rtl="0"/>
          <a:r>
            <a:rPr lang="uk-UA" b="0" smtClean="0">
              <a:solidFill>
                <a:schemeClr val="tx1"/>
              </a:solidFill>
            </a:rPr>
            <a:t>тип виразу цілочисловий, а тип змінної, яка набуває значення вира­зу, дійсний;</a:t>
          </a:r>
          <a:endParaRPr lang="uk-UA">
            <a:solidFill>
              <a:schemeClr val="tx1"/>
            </a:solidFill>
          </a:endParaRPr>
        </a:p>
      </dgm:t>
    </dgm:pt>
    <dgm:pt modelId="{2A58B93C-FCCE-490A-9092-603F64C3103B}" type="parTrans" cxnId="{0C155C96-D125-42FB-93F2-66AFAE33CE95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AC52945B-94D2-4B1D-9C3C-BC3F6F84A555}" type="sibTrans" cxnId="{0C155C96-D125-42FB-93F2-66AFAE33CE95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E902A479-BA6A-48FC-B0F3-C6BA92D3B75E}">
      <dgm:prSet/>
      <dgm:spPr/>
      <dgm:t>
        <a:bodyPr/>
        <a:lstStyle/>
        <a:p>
          <a:pPr rtl="0"/>
          <a:r>
            <a:rPr lang="uk-UA" b="0" smtClean="0">
              <a:solidFill>
                <a:schemeClr val="tx1"/>
              </a:solidFill>
            </a:rPr>
            <a:t>тип виразу і тип змінної, яка набуває значення виразу, є рядковими;</a:t>
          </a:r>
          <a:endParaRPr lang="uk-UA">
            <a:solidFill>
              <a:schemeClr val="tx1"/>
            </a:solidFill>
          </a:endParaRPr>
        </a:p>
      </dgm:t>
    </dgm:pt>
    <dgm:pt modelId="{7FAB0C33-AB7B-4CF3-AB65-9D4E763F8510}" type="parTrans" cxnId="{061EF128-8D15-45F3-8034-7041FC2F9078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CD428D34-1A25-43F6-B39F-3E248E768208}" type="sibTrans" cxnId="{061EF128-8D15-45F3-8034-7041FC2F9078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3DDCAEA2-71C8-4B03-BFDC-7A4A6082EBAC}">
      <dgm:prSet/>
      <dgm:spPr/>
      <dgm:t>
        <a:bodyPr/>
        <a:lstStyle/>
        <a:p>
          <a:pPr rtl="0"/>
          <a:r>
            <a:rPr lang="uk-UA" b="0" smtClean="0">
              <a:solidFill>
                <a:schemeClr val="tx1"/>
              </a:solidFill>
            </a:rPr>
            <a:t>тип виразу є символьним, а тип змінної, яка набуває значення вира­зу, — рядковим.</a:t>
          </a:r>
          <a:endParaRPr lang="uk-UA">
            <a:solidFill>
              <a:schemeClr val="tx1"/>
            </a:solidFill>
          </a:endParaRPr>
        </a:p>
      </dgm:t>
    </dgm:pt>
    <dgm:pt modelId="{6CC6DDDC-DA05-4E11-8EE8-1625E32F1051}" type="parTrans" cxnId="{E0FB5F25-C6C2-4545-BE90-112E3B667C03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785C61A1-0788-4FB3-951B-D95EBDF9DE05}" type="sibTrans" cxnId="{E0FB5F25-C6C2-4545-BE90-112E3B667C03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B94B87C6-C2B8-42EB-9539-49E3B15D33CA}" type="pres">
      <dgm:prSet presAssocID="{6A34496D-54AB-42E6-8EF9-9381948587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7886510A-077A-4B78-BD8D-8BA5CAD9710A}" type="pres">
      <dgm:prSet presAssocID="{5BA9F2EB-08A3-4BEC-9033-3802DE371EC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A36B43B-E3A8-44DD-9735-C9B31F484BF3}" type="pres">
      <dgm:prSet presAssocID="{26BAAEDA-6D0B-4A07-8C49-00725437CC2A}" presName="spacer" presStyleCnt="0"/>
      <dgm:spPr/>
    </dgm:pt>
    <dgm:pt modelId="{6F18DB43-82E8-4AEB-91A5-07D5910E2017}" type="pres">
      <dgm:prSet presAssocID="{A4D289EA-F2E8-431C-B38A-685AEE13760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C11F298-C764-46C4-8E1D-71D3E402826F}" type="pres">
      <dgm:prSet presAssocID="{775364EB-8D6D-458B-B177-DF949379EEBF}" presName="spacer" presStyleCnt="0"/>
      <dgm:spPr/>
    </dgm:pt>
    <dgm:pt modelId="{36B8C05A-4FE6-4ADE-AD8E-1D275F19DDC0}" type="pres">
      <dgm:prSet presAssocID="{33108051-EEFE-4FC4-B279-2ACFA8523CAF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D861EEE-4BEE-4189-A982-385E0F2CA08F}" type="pres">
      <dgm:prSet presAssocID="{C6E96A43-81CE-4E93-AB86-E27FA46B4C5B}" presName="spacer" presStyleCnt="0"/>
      <dgm:spPr/>
    </dgm:pt>
    <dgm:pt modelId="{666794AD-101C-4EB1-A5FC-80EE8386B2B9}" type="pres">
      <dgm:prSet presAssocID="{15E56CC0-FDC3-4C2D-ACDA-6665ECA1337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82B5281-DA1D-4E33-9551-7A74DD05CB83}" type="pres">
      <dgm:prSet presAssocID="{AC52945B-94D2-4B1D-9C3C-BC3F6F84A555}" presName="spacer" presStyleCnt="0"/>
      <dgm:spPr/>
    </dgm:pt>
    <dgm:pt modelId="{E9CBE3A0-5CF1-44AA-BF2C-1BFF842FD4A0}" type="pres">
      <dgm:prSet presAssocID="{E902A479-BA6A-48FC-B0F3-C6BA92D3B75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209E630-C9C9-4846-8569-234D569178FB}" type="pres">
      <dgm:prSet presAssocID="{CD428D34-1A25-43F6-B39F-3E248E768208}" presName="spacer" presStyleCnt="0"/>
      <dgm:spPr/>
    </dgm:pt>
    <dgm:pt modelId="{F4D1D089-3163-4C2E-BFCC-61E446148468}" type="pres">
      <dgm:prSet presAssocID="{3DDCAEA2-71C8-4B03-BFDC-7A4A6082EBA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E0FB5F25-C6C2-4545-BE90-112E3B667C03}" srcId="{6A34496D-54AB-42E6-8EF9-938194858762}" destId="{3DDCAEA2-71C8-4B03-BFDC-7A4A6082EBAC}" srcOrd="5" destOrd="0" parTransId="{6CC6DDDC-DA05-4E11-8EE8-1625E32F1051}" sibTransId="{785C61A1-0788-4FB3-951B-D95EBDF9DE05}"/>
    <dgm:cxn modelId="{F8DDC804-A7E8-4F3E-BD59-DDE87D26FEAB}" type="presOf" srcId="{A4D289EA-F2E8-431C-B38A-685AEE13760B}" destId="{6F18DB43-82E8-4AEB-91A5-07D5910E2017}" srcOrd="0" destOrd="0" presId="urn:microsoft.com/office/officeart/2005/8/layout/vList2"/>
    <dgm:cxn modelId="{A539A58F-C1B2-49AB-A63D-C58E3CE3078E}" type="presOf" srcId="{15E56CC0-FDC3-4C2D-ACDA-6665ECA13371}" destId="{666794AD-101C-4EB1-A5FC-80EE8386B2B9}" srcOrd="0" destOrd="0" presId="urn:microsoft.com/office/officeart/2005/8/layout/vList2"/>
    <dgm:cxn modelId="{074078B6-3161-4ABA-954E-DAA729446F33}" srcId="{6A34496D-54AB-42E6-8EF9-938194858762}" destId="{A4D289EA-F2E8-431C-B38A-685AEE13760B}" srcOrd="1" destOrd="0" parTransId="{A3BC84D2-CD43-4E95-BB75-F2212B80CA13}" sibTransId="{775364EB-8D6D-458B-B177-DF949379EEBF}"/>
    <dgm:cxn modelId="{061EF128-8D15-45F3-8034-7041FC2F9078}" srcId="{6A34496D-54AB-42E6-8EF9-938194858762}" destId="{E902A479-BA6A-48FC-B0F3-C6BA92D3B75E}" srcOrd="4" destOrd="0" parTransId="{7FAB0C33-AB7B-4CF3-AB65-9D4E763F8510}" sibTransId="{CD428D34-1A25-43F6-B39F-3E248E768208}"/>
    <dgm:cxn modelId="{3E61E26F-FC31-4F6C-898D-D41E942ED168}" type="presOf" srcId="{E902A479-BA6A-48FC-B0F3-C6BA92D3B75E}" destId="{E9CBE3A0-5CF1-44AA-BF2C-1BFF842FD4A0}" srcOrd="0" destOrd="0" presId="urn:microsoft.com/office/officeart/2005/8/layout/vList2"/>
    <dgm:cxn modelId="{7C2FA909-F8F8-4930-90A9-E8BC36032EF1}" type="presOf" srcId="{3DDCAEA2-71C8-4B03-BFDC-7A4A6082EBAC}" destId="{F4D1D089-3163-4C2E-BFCC-61E446148468}" srcOrd="0" destOrd="0" presId="urn:microsoft.com/office/officeart/2005/8/layout/vList2"/>
    <dgm:cxn modelId="{9A483D3E-2966-44B5-96FD-54FA8CC29927}" type="presOf" srcId="{33108051-EEFE-4FC4-B279-2ACFA8523CAF}" destId="{36B8C05A-4FE6-4ADE-AD8E-1D275F19DDC0}" srcOrd="0" destOrd="0" presId="urn:microsoft.com/office/officeart/2005/8/layout/vList2"/>
    <dgm:cxn modelId="{FFC8F9E0-535A-4958-8C39-48866065A800}" srcId="{6A34496D-54AB-42E6-8EF9-938194858762}" destId="{33108051-EEFE-4FC4-B279-2ACFA8523CAF}" srcOrd="2" destOrd="0" parTransId="{A5B84660-5D47-4DE9-B991-6FD2A8B6A98D}" sibTransId="{C6E96A43-81CE-4E93-AB86-E27FA46B4C5B}"/>
    <dgm:cxn modelId="{8B812D24-0802-4FB9-A98A-38B514C2C418}" type="presOf" srcId="{6A34496D-54AB-42E6-8EF9-938194858762}" destId="{B94B87C6-C2B8-42EB-9539-49E3B15D33CA}" srcOrd="0" destOrd="0" presId="urn:microsoft.com/office/officeart/2005/8/layout/vList2"/>
    <dgm:cxn modelId="{0C155C96-D125-42FB-93F2-66AFAE33CE95}" srcId="{6A34496D-54AB-42E6-8EF9-938194858762}" destId="{15E56CC0-FDC3-4C2D-ACDA-6665ECA13371}" srcOrd="3" destOrd="0" parTransId="{2A58B93C-FCCE-490A-9092-603F64C3103B}" sibTransId="{AC52945B-94D2-4B1D-9C3C-BC3F6F84A555}"/>
    <dgm:cxn modelId="{AFD4EB1E-F505-4CFB-850E-17631424CD46}" type="presOf" srcId="{5BA9F2EB-08A3-4BEC-9033-3802DE371EC7}" destId="{7886510A-077A-4B78-BD8D-8BA5CAD9710A}" srcOrd="0" destOrd="0" presId="urn:microsoft.com/office/officeart/2005/8/layout/vList2"/>
    <dgm:cxn modelId="{F367273C-33AA-4EBF-90E1-C29DC0B8236F}" srcId="{6A34496D-54AB-42E6-8EF9-938194858762}" destId="{5BA9F2EB-08A3-4BEC-9033-3802DE371EC7}" srcOrd="0" destOrd="0" parTransId="{967F2654-40E1-4B04-B81F-8275CAD5C14E}" sibTransId="{26BAAEDA-6D0B-4A07-8C49-00725437CC2A}"/>
    <dgm:cxn modelId="{052AC737-59C9-4109-AC58-804F96299C11}" type="presParOf" srcId="{B94B87C6-C2B8-42EB-9539-49E3B15D33CA}" destId="{7886510A-077A-4B78-BD8D-8BA5CAD9710A}" srcOrd="0" destOrd="0" presId="urn:microsoft.com/office/officeart/2005/8/layout/vList2"/>
    <dgm:cxn modelId="{50BFD0C1-854B-4415-9092-B5BFDB146128}" type="presParOf" srcId="{B94B87C6-C2B8-42EB-9539-49E3B15D33CA}" destId="{FA36B43B-E3A8-44DD-9735-C9B31F484BF3}" srcOrd="1" destOrd="0" presId="urn:microsoft.com/office/officeart/2005/8/layout/vList2"/>
    <dgm:cxn modelId="{FD671256-89F6-4D30-BC48-ED6B1478C424}" type="presParOf" srcId="{B94B87C6-C2B8-42EB-9539-49E3B15D33CA}" destId="{6F18DB43-82E8-4AEB-91A5-07D5910E2017}" srcOrd="2" destOrd="0" presId="urn:microsoft.com/office/officeart/2005/8/layout/vList2"/>
    <dgm:cxn modelId="{35F912DE-C66A-4B99-9AAC-9A55A9BBDFB4}" type="presParOf" srcId="{B94B87C6-C2B8-42EB-9539-49E3B15D33CA}" destId="{CC11F298-C764-46C4-8E1D-71D3E402826F}" srcOrd="3" destOrd="0" presId="urn:microsoft.com/office/officeart/2005/8/layout/vList2"/>
    <dgm:cxn modelId="{AEDCBF3F-49EE-4E53-B95B-DD3184237AC1}" type="presParOf" srcId="{B94B87C6-C2B8-42EB-9539-49E3B15D33CA}" destId="{36B8C05A-4FE6-4ADE-AD8E-1D275F19DDC0}" srcOrd="4" destOrd="0" presId="urn:microsoft.com/office/officeart/2005/8/layout/vList2"/>
    <dgm:cxn modelId="{EBB45F9B-D1A0-4970-B305-53C0BC0C1F4D}" type="presParOf" srcId="{B94B87C6-C2B8-42EB-9539-49E3B15D33CA}" destId="{FD861EEE-4BEE-4189-A982-385E0F2CA08F}" srcOrd="5" destOrd="0" presId="urn:microsoft.com/office/officeart/2005/8/layout/vList2"/>
    <dgm:cxn modelId="{EB271C4C-DF63-4903-94AC-AD9B47B82D94}" type="presParOf" srcId="{B94B87C6-C2B8-42EB-9539-49E3B15D33CA}" destId="{666794AD-101C-4EB1-A5FC-80EE8386B2B9}" srcOrd="6" destOrd="0" presId="urn:microsoft.com/office/officeart/2005/8/layout/vList2"/>
    <dgm:cxn modelId="{4311C1DE-7596-44E4-BCD2-8F9482417A43}" type="presParOf" srcId="{B94B87C6-C2B8-42EB-9539-49E3B15D33CA}" destId="{C82B5281-DA1D-4E33-9551-7A74DD05CB83}" srcOrd="7" destOrd="0" presId="urn:microsoft.com/office/officeart/2005/8/layout/vList2"/>
    <dgm:cxn modelId="{53AEB2C2-22A8-4F75-A9F4-A3EA3B9BF9C1}" type="presParOf" srcId="{B94B87C6-C2B8-42EB-9539-49E3B15D33CA}" destId="{E9CBE3A0-5CF1-44AA-BF2C-1BFF842FD4A0}" srcOrd="8" destOrd="0" presId="urn:microsoft.com/office/officeart/2005/8/layout/vList2"/>
    <dgm:cxn modelId="{74F051C3-16A6-4C9F-881C-8BF658802E32}" type="presParOf" srcId="{B94B87C6-C2B8-42EB-9539-49E3B15D33CA}" destId="{E209E630-C9C9-4846-8569-234D569178FB}" srcOrd="9" destOrd="0" presId="urn:microsoft.com/office/officeart/2005/8/layout/vList2"/>
    <dgm:cxn modelId="{71FBBF00-AEDD-4630-A8D4-425E42F5F543}" type="presParOf" srcId="{B94B87C6-C2B8-42EB-9539-49E3B15D33CA}" destId="{F4D1D089-3163-4C2E-BFCC-61E44614846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10484-9639-4EA5-9194-6BC2EA795A5E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59D12-BEE5-4EE8-9671-4F6BBF7D6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64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66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92696"/>
            <a:ext cx="9144000" cy="61653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" y="689575"/>
            <a:ext cx="9144001" cy="60932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195735" y="6505872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b="0" dirty="0" smtClean="0"/>
              <a:t>Т.В. </a:t>
            </a:r>
            <a:r>
              <a:rPr lang="uk-UA" sz="1200" b="0" dirty="0" err="1" smtClean="0"/>
              <a:t>Ковалюк</a:t>
            </a:r>
            <a:r>
              <a:rPr lang="uk-UA" sz="1200" b="0" dirty="0" smtClean="0"/>
              <a:t> Основи програмування. КНУ ім. Тараса Шевченка</a:t>
            </a:r>
            <a:endParaRPr lang="ru-RU" sz="1200" b="0" dirty="0"/>
          </a:p>
        </p:txBody>
      </p:sp>
      <p:sp>
        <p:nvSpPr>
          <p:cNvPr id="5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8521828" y="6477762"/>
            <a:ext cx="540569" cy="276999"/>
          </a:xfrm>
          <a:prstGeom prst="rect">
            <a:avLst/>
          </a:prstGeom>
          <a:noFill/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‹#›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5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163" y="0"/>
            <a:ext cx="8351837" cy="5762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31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png"/><Relationship Id="rId5" Type="http://schemas.openxmlformats.org/officeDocument/2006/relationships/vmlDrawing" Target="../drawings/vmlDrawing1.vml"/><Relationship Id="rId10" Type="http://schemas.openxmlformats.org/officeDocument/2006/relationships/oleObject" Target="../embeddings/oleObject3.bin"/><Relationship Id="rId4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0" y="765175"/>
          <a:ext cx="9144000" cy="609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Точечный рисунок" r:id="rId6" imgW="247685" imgH="237969" progId="Paint.Picture">
                  <p:embed/>
                </p:oleObj>
              </mc:Choice>
              <mc:Fallback>
                <p:oleObj name="Точечный рисунок" r:id="rId6" imgW="247685" imgH="237969" progId="Paint.Picture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62000" contrast="-7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5175"/>
                        <a:ext cx="9144000" cy="609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0" y="0"/>
          <a:ext cx="9144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Точечный рисунок" r:id="rId8" imgW="6419048" imgH="771429" progId="Paint.Picture">
                  <p:embed/>
                </p:oleObj>
              </mc:Choice>
              <mc:Fallback>
                <p:oleObj name="Точечный рисунок" r:id="rId8" imgW="6419048" imgH="771429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92163" y="0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152400" y="836613"/>
            <a:ext cx="8812213" cy="5832475"/>
          </a:xfrm>
          <a:prstGeom prst="roundRect">
            <a:avLst>
              <a:gd name="adj" fmla="val 13727"/>
            </a:avLst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107950" y="0"/>
          <a:ext cx="609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Точечный рисунок" r:id="rId10" imgW="609524" imgH="600159" progId="Paint.Picture">
                  <p:embed/>
                </p:oleObj>
              </mc:Choice>
              <mc:Fallback>
                <p:oleObj name="Точечный рисунок" r:id="rId10" imgW="609524" imgH="600159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0"/>
                        <a:ext cx="609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8604250" y="638175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 b="0"/>
          </a:p>
        </p:txBody>
      </p:sp>
      <p:sp>
        <p:nvSpPr>
          <p:cNvPr id="7195" name="Text Box 27"/>
          <p:cNvSpPr txBox="1">
            <a:spLocks noChangeArrowheads="1"/>
          </p:cNvSpPr>
          <p:nvPr userDrawn="1"/>
        </p:nvSpPr>
        <p:spPr bwMode="auto">
          <a:xfrm>
            <a:off x="5219700" y="6597650"/>
            <a:ext cx="3924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altLang="ru-RU" sz="1000" b="0"/>
              <a:t>Алгоритмізація та програмування .Ковалюк Т.В. НТУУ „КПІ„</a:t>
            </a:r>
            <a:endParaRPr lang="ru-RU" altLang="ru-RU" sz="10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9" r:id="rId2"/>
    <p:sldLayoutId id="214748366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&#1092;&#1091;&#1085;&#1082;&#1094;&#1080;&#1080;%20&#1074;&#1074;&#1086;&#1076;&#1072;-&#1074;&#1099;&#1074;&#1086;&#1076;&#1072;.do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&#1092;&#1091;&#1085;&#1082;&#1094;&#1080;&#1080;%20&#1074;&#1074;&#1086;&#1076;&#1072;-&#1074;&#1099;&#1074;&#1086;&#1076;&#1072;.do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/ex5/ex5.sl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/ex5/ex5.sl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/ex5/ex5.sl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hyperlink" Target="examples_semestr1" TargetMode="External"/><Relationship Id="rId5" Type="http://schemas.openxmlformats.org/officeDocument/2006/relationships/hyperlink" Target="../example/ex6" TargetMode="Externa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" TargetMode="External"/><Relationship Id="rId7" Type="http://schemas.openxmlformats.org/officeDocument/2006/relationships/image" Target="../media/image38.png"/><Relationship Id="rId2" Type="http://schemas.openxmlformats.org/officeDocument/2006/relationships/hyperlink" Target="../example/ex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example/ex7/ex7.sln" TargetMode="External"/><Relationship Id="rId4" Type="http://schemas.openxmlformats.org/officeDocument/2006/relationships/image" Target="../media/image3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&#1040;&#1080;&#1055;%20&#1050;&#1086;&#1074;&#1072;&#1083;&#1077;&#1074;&#1072;/ppt/example/ex3/ex3.sl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25" y="0"/>
            <a:ext cx="924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WordArt 4"/>
          <p:cNvSpPr>
            <a:spLocks noChangeArrowheads="1" noChangeShapeType="1" noTextEdit="1"/>
          </p:cNvSpPr>
          <p:nvPr/>
        </p:nvSpPr>
        <p:spPr bwMode="auto">
          <a:xfrm>
            <a:off x="1476375" y="333375"/>
            <a:ext cx="6767513" cy="32400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 smtClean="0">
                <a:gradFill rotWithShape="1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Алгоритмізація </a:t>
            </a:r>
          </a:p>
          <a:p>
            <a:pPr algn="ctr"/>
            <a:r>
              <a:rPr lang="uk-UA" sz="3600" kern="10" dirty="0" smtClean="0">
                <a:gradFill rotWithShape="1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та програмування</a:t>
            </a:r>
            <a:endParaRPr lang="uk-UA" sz="3600" kern="10" dirty="0">
              <a:gradFill rotWithShape="1">
                <a:gsLst>
                  <a:gs pos="0">
                    <a:srgbClr val="000099"/>
                  </a:gs>
                  <a:gs pos="100000">
                    <a:srgbClr val="000047"/>
                  </a:gs>
                </a:gsLst>
                <a:lin ang="5400000" scaled="1"/>
              </a:gra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611188" y="4797425"/>
            <a:ext cx="7781925" cy="1079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395537" y="188912"/>
            <a:ext cx="8000752" cy="324008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 smtClean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Основи </a:t>
            </a:r>
            <a:br>
              <a:rPr lang="uk-UA" sz="3600" kern="10" dirty="0" smtClean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</a:br>
            <a:r>
              <a:rPr lang="uk-UA" sz="3600" kern="10" dirty="0" smtClean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uk-UA" sz="3600" kern="10" dirty="0">
              <a:solidFill>
                <a:schemeClr val="bg1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935695" y="4662599"/>
            <a:ext cx="7848872" cy="1871588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  <a:endParaRPr lang="ru-RU" sz="3600" b="1" kern="10" dirty="0" smtClean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uk-UA" sz="3600" b="1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к.т.н</a:t>
            </a:r>
            <a:r>
              <a:rPr lang="uk-UA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. доцент кафедри програмних систем і технологій  </a:t>
            </a:r>
          </a:p>
          <a:p>
            <a:pPr algn="ctr"/>
            <a:r>
              <a:rPr lang="uk-UA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КНУ ім. Тараса Шевченка</a:t>
            </a:r>
          </a:p>
          <a:p>
            <a:pPr algn="ctr"/>
            <a:r>
              <a:rPr lang="ru-RU" sz="3600" b="1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b="1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24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71550" y="0"/>
            <a:ext cx="7524750" cy="576263"/>
          </a:xfrm>
        </p:spPr>
        <p:txBody>
          <a:bodyPr/>
          <a:lstStyle/>
          <a:p>
            <a:pPr algn="ctr"/>
            <a:r>
              <a:rPr lang="uk-UA" altLang="ru-RU" sz="3200" b="1">
                <a:latin typeface="Times New Roman" panose="02020603050405020304" pitchFamily="18" charset="0"/>
              </a:rPr>
              <a:t>Область видимості змінних</a:t>
            </a:r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395288" y="1341438"/>
            <a:ext cx="8280400" cy="4673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500" b="0">
                <a:latin typeface="Times New Roman" panose="02020603050405020304" pitchFamily="18" charset="0"/>
              </a:rPr>
              <a:t>Змінні можна оголосити в різних частинах програми:</a:t>
            </a:r>
            <a:endParaRPr lang="ru-RU" altLang="ru-RU" sz="2500" b="0">
              <a:latin typeface="Times New Roman" panose="02020603050405020304" pitchFamily="18" charset="0"/>
            </a:endParaRPr>
          </a:p>
          <a:p>
            <a:r>
              <a:rPr lang="uk-UA" altLang="ru-RU" sz="2500" b="0">
                <a:latin typeface="Times New Roman" panose="02020603050405020304" pitchFamily="18" charset="0"/>
              </a:rPr>
              <a:t>у функціях;</a:t>
            </a:r>
            <a:endParaRPr lang="ru-RU" altLang="ru-RU" sz="2500" b="0">
              <a:latin typeface="Times New Roman" panose="02020603050405020304" pitchFamily="18" charset="0"/>
            </a:endParaRP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500" b="0">
                <a:latin typeface="Times New Roman" panose="02020603050405020304" pitchFamily="18" charset="0"/>
              </a:rPr>
              <a:t>в окремих блоках функції;</a:t>
            </a:r>
            <a:endParaRPr lang="ru-RU" altLang="ru-RU" sz="2500" b="0">
              <a:latin typeface="Times New Roman" panose="02020603050405020304" pitchFamily="18" charset="0"/>
            </a:endParaRP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500" b="0">
                <a:latin typeface="Times New Roman" panose="02020603050405020304" pitchFamily="18" charset="0"/>
              </a:rPr>
              <a:t>в області глобальних оголошень поза межами функцій;</a:t>
            </a:r>
            <a:endParaRPr lang="ru-RU" altLang="ru-RU" sz="2500" b="0">
              <a:latin typeface="Times New Roman" panose="02020603050405020304" pitchFamily="18" charset="0"/>
            </a:endParaRP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500" b="0">
                <a:latin typeface="Times New Roman" panose="02020603050405020304" pitchFamily="18" charset="0"/>
              </a:rPr>
              <a:t>в заголовному файлі, який потрібно підключити до програми за допомогою директиви препроцесора </a:t>
            </a:r>
            <a:r>
              <a:rPr lang="uk-UA" altLang="ru-RU" sz="2500" b="0">
                <a:solidFill>
                  <a:srgbClr val="000099"/>
                </a:solidFill>
                <a:latin typeface="Times New Roman" panose="02020603050405020304" pitchFamily="18" charset="0"/>
              </a:rPr>
              <a:t>#include.</a:t>
            </a: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uk-UA" altLang="ru-RU" sz="2500" b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uk-UA" altLang="ru-RU" sz="2500" b="0">
                <a:latin typeface="Times New Roman" panose="02020603050405020304" pitchFamily="18" charset="0"/>
              </a:rPr>
              <a:t>Залежно від того, де оголошена змінна, їй надається </a:t>
            </a:r>
            <a:r>
              <a:rPr lang="uk-UA" altLang="ru-RU" sz="2500" i="1">
                <a:solidFill>
                  <a:srgbClr val="0000CC"/>
                </a:solidFill>
                <a:latin typeface="Times New Roman" panose="02020603050405020304" pitchFamily="18" charset="0"/>
              </a:rPr>
              <a:t>область видимості</a:t>
            </a:r>
            <a:r>
              <a:rPr lang="uk-UA" altLang="ru-RU" sz="2500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lang="uk-UA" altLang="ru-RU" sz="2500" b="0">
                <a:latin typeface="Times New Roman" panose="02020603050405020304" pitchFamily="18" charset="0"/>
              </a:rPr>
              <a:t> </a:t>
            </a:r>
            <a:r>
              <a:rPr lang="uk-UA" altLang="ru-RU" sz="2500">
                <a:latin typeface="Times New Roman" panose="02020603050405020304" pitchFamily="18" charset="0"/>
              </a:rPr>
              <a:t>тобто область, де її можна використовувати.</a:t>
            </a:r>
            <a:r>
              <a:rPr lang="ru-RU" altLang="ru-RU" sz="25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10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684213" y="1052513"/>
            <a:ext cx="7848600" cy="2387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500" i="1">
                <a:latin typeface="Times New Roman" panose="02020603050405020304" pitchFamily="18" charset="0"/>
              </a:rPr>
              <a:t>Вираз</a:t>
            </a:r>
            <a:r>
              <a:rPr lang="uk-UA" altLang="ru-RU" sz="2500" b="0">
                <a:latin typeface="Times New Roman" panose="02020603050405020304" pitchFamily="18" charset="0"/>
              </a:rPr>
              <a:t> є послідовністю операцій, </a:t>
            </a:r>
            <a:r>
              <a:rPr lang="uk-UA" altLang="ru-RU" sz="2500" i="1">
                <a:latin typeface="Times New Roman" panose="02020603050405020304" pitchFamily="18" charset="0"/>
              </a:rPr>
              <a:t>операндами</a:t>
            </a:r>
            <a:r>
              <a:rPr lang="uk-UA" altLang="ru-RU" sz="2500" b="0">
                <a:latin typeface="Times New Roman" panose="02020603050405020304" pitchFamily="18" charset="0"/>
              </a:rPr>
              <a:t> яких можуть бути змінні, константи, виклики функцій та інші вирази. </a:t>
            </a:r>
          </a:p>
          <a:p>
            <a:endParaRPr lang="uk-UA" altLang="ru-RU" sz="2500" b="0">
              <a:latin typeface="Times New Roman" panose="02020603050405020304" pitchFamily="18" charset="0"/>
            </a:endParaRPr>
          </a:p>
          <a:p>
            <a:r>
              <a:rPr lang="uk-UA" altLang="ru-RU" sz="2500" b="0">
                <a:latin typeface="Times New Roman" panose="02020603050405020304" pitchFamily="18" charset="0"/>
              </a:rPr>
              <a:t>Для керування порядком виконання операцій застосовуються круглі дужки.</a:t>
            </a:r>
            <a:r>
              <a:rPr lang="uk-UA" altLang="ru-RU" sz="25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48263" y="0"/>
            <a:ext cx="3995737" cy="576263"/>
          </a:xfrm>
        </p:spPr>
        <p:txBody>
          <a:bodyPr/>
          <a:lstStyle/>
          <a:p>
            <a:pPr algn="ctr"/>
            <a:r>
              <a:rPr lang="uk-UA" altLang="ru-RU" sz="3800" b="1"/>
              <a:t>Вирази</a:t>
            </a:r>
            <a:endParaRPr lang="ru-RU" altLang="ru-RU" sz="3800" b="1"/>
          </a:p>
        </p:txBody>
      </p:sp>
      <p:grpSp>
        <p:nvGrpSpPr>
          <p:cNvPr id="207877" name="Group 5"/>
          <p:cNvGrpSpPr>
            <a:grpSpLocks/>
          </p:cNvGrpSpPr>
          <p:nvPr/>
        </p:nvGrpSpPr>
        <p:grpSpPr bwMode="auto">
          <a:xfrm>
            <a:off x="250825" y="4005263"/>
            <a:ext cx="8569325" cy="1295400"/>
            <a:chOff x="1156" y="1389"/>
            <a:chExt cx="3266" cy="816"/>
          </a:xfrm>
        </p:grpSpPr>
        <p:pic>
          <p:nvPicPr>
            <p:cNvPr id="207878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1389"/>
              <a:ext cx="3266" cy="816"/>
            </a:xfrm>
            <a:prstGeom prst="rect">
              <a:avLst/>
            </a:prstGeom>
            <a:noFill/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879" name="Text Box 7"/>
            <p:cNvSpPr txBox="1">
              <a:spLocks noChangeArrowheads="1"/>
            </p:cNvSpPr>
            <p:nvPr/>
          </p:nvSpPr>
          <p:spPr bwMode="auto">
            <a:xfrm>
              <a:off x="1292" y="1480"/>
              <a:ext cx="3043" cy="54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SzPct val="200000"/>
              </a:pPr>
              <a:r>
                <a:rPr lang="uk-UA" altLang="ru-RU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&lt;вираз&gt;:= &lt;змінні&gt; &lt;константи&gt; &lt;виклик функції&gt; &lt;операції&gt;;</a:t>
              </a:r>
            </a:p>
          </p:txBody>
        </p:sp>
      </p:grpSp>
      <p:sp>
        <p:nvSpPr>
          <p:cNvPr id="207880" name="AutoShape 8"/>
          <p:cNvSpPr>
            <a:spLocks noChangeArrowheads="1"/>
          </p:cNvSpPr>
          <p:nvPr/>
        </p:nvSpPr>
        <p:spPr bwMode="auto">
          <a:xfrm>
            <a:off x="4356100" y="3429000"/>
            <a:ext cx="287338" cy="576263"/>
          </a:xfrm>
          <a:prstGeom prst="downArrow">
            <a:avLst>
              <a:gd name="adj1" fmla="val 50000"/>
              <a:gd name="adj2" fmla="val 50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600" b="1">
                <a:latin typeface="Times New Roman" panose="02020603050405020304" pitchFamily="18" charset="0"/>
              </a:rPr>
              <a:t>Операції у виразах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692150"/>
            <a:ext cx="8137525" cy="588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12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981075"/>
            <a:ext cx="8569325" cy="5472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4565" name="Заголовок 1"/>
          <p:cNvSpPr>
            <a:spLocks/>
          </p:cNvSpPr>
          <p:nvPr/>
        </p:nvSpPr>
        <p:spPr bwMode="auto">
          <a:xfrm>
            <a:off x="792163" y="0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600">
                <a:latin typeface="Times New Roman" panose="02020603050405020304" pitchFamily="18" charset="0"/>
              </a:rPr>
              <a:t>Операції у виразах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13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1042988" y="5229225"/>
            <a:ext cx="7162800" cy="1079500"/>
            <a:chOff x="215" y="1716"/>
            <a:chExt cx="4512" cy="680"/>
          </a:xfrm>
        </p:grpSpPr>
        <p:pic>
          <p:nvPicPr>
            <p:cNvPr id="195589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" y="1716"/>
              <a:ext cx="4512" cy="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590" name="Text Box 6"/>
            <p:cNvSpPr txBox="1">
              <a:spLocks noChangeArrowheads="1"/>
            </p:cNvSpPr>
            <p:nvPr/>
          </p:nvSpPr>
          <p:spPr bwMode="auto">
            <a:xfrm>
              <a:off x="278" y="1764"/>
              <a:ext cx="4388" cy="53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200000"/>
              </a:pPr>
              <a:r>
                <a:rPr lang="uk-UA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 Якщо </a:t>
              </a:r>
              <a:r>
                <a:rPr lang="en-US" altLang="ru-RU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&amp;var</a:t>
              </a:r>
              <a:r>
                <a:rPr lang="en-US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 </a:t>
              </a:r>
              <a:r>
                <a:rPr lang="uk-UA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— адреса змінної </a:t>
              </a:r>
              <a:r>
                <a:rPr lang="en-US" altLang="ru-RU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var</a:t>
              </a:r>
              <a:r>
                <a:rPr lang="en-US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, </a:t>
              </a:r>
              <a:r>
                <a:rPr lang="uk-UA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то вираз </a:t>
              </a:r>
              <a:r>
                <a:rPr lang="en-US" altLang="ru-RU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*(&amp;var)</a:t>
              </a:r>
              <a:r>
                <a:rPr lang="en-US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 </a:t>
              </a:r>
              <a:r>
                <a:rPr lang="uk-UA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визначить уміст цієї адреси.</a:t>
              </a:r>
              <a:r>
                <a:rPr lang="uk-UA" altLang="ru-RU" sz="2200" i="1">
                  <a:solidFill>
                    <a:srgbClr val="0D0D0D"/>
                  </a:solidFill>
                  <a:latin typeface="Times" panose="02020603050405020304" pitchFamily="18" charset="0"/>
                </a:rPr>
                <a:t> </a:t>
              </a:r>
            </a:p>
          </p:txBody>
        </p:sp>
      </p:grpSp>
      <p:sp>
        <p:nvSpPr>
          <p:cNvPr id="195591" name="Заголовок 1"/>
          <p:cNvSpPr>
            <a:spLocks/>
          </p:cNvSpPr>
          <p:nvPr/>
        </p:nvSpPr>
        <p:spPr bwMode="auto">
          <a:xfrm>
            <a:off x="792163" y="0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600">
                <a:latin typeface="Times New Roman" panose="02020603050405020304" pitchFamily="18" charset="0"/>
              </a:rPr>
              <a:t>Операції у виразах</a:t>
            </a: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755650" y="981075"/>
            <a:ext cx="7704138" cy="11969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uk-UA" altLang="ru-RU" sz="2400" b="0">
                <a:solidFill>
                  <a:srgbClr val="0D0D0D"/>
                </a:solidFill>
                <a:latin typeface="Times New Roman" panose="02020603050405020304" pitchFamily="18" charset="0"/>
              </a:rPr>
              <a:t>Кожна змінна має унікальну адресу, за якою зберігає своє значення. Отримати адресу змінної можна за допомогою операції</a:t>
            </a:r>
            <a:r>
              <a:rPr lang="uk-UA" altLang="ru-RU" sz="2400" b="0" i="1">
                <a:solidFill>
                  <a:srgbClr val="0D0D0D"/>
                </a:solidFill>
                <a:latin typeface="Times New Roman" panose="02020603050405020304" pitchFamily="18" charset="0"/>
              </a:rPr>
              <a:t> </a:t>
            </a:r>
            <a:r>
              <a:rPr lang="uk-UA" altLang="ru-RU" sz="2400" i="1">
                <a:solidFill>
                  <a:srgbClr val="0D0D0D"/>
                </a:solidFill>
                <a:latin typeface="Times New Roman" panose="02020603050405020304" pitchFamily="18" charset="0"/>
              </a:rPr>
              <a:t>адресації</a:t>
            </a:r>
            <a:r>
              <a:rPr lang="uk-UA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 (</a:t>
            </a:r>
            <a:r>
              <a:rPr lang="en-US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&amp;</a:t>
            </a:r>
            <a:r>
              <a:rPr lang="uk-UA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539750" y="3644900"/>
            <a:ext cx="8137525" cy="11969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uk-UA" altLang="ru-RU" sz="2400" b="0">
                <a:solidFill>
                  <a:srgbClr val="0D0D0D"/>
                </a:solidFill>
                <a:latin typeface="Times New Roman" panose="02020603050405020304" pitchFamily="18" charset="0"/>
              </a:rPr>
              <a:t>Коли адреса змінної відома, знайти значення, що зберігається за цією адресою, дає змогу операція</a:t>
            </a:r>
            <a:r>
              <a:rPr lang="uk-UA" altLang="ru-RU" sz="2400" b="0" i="1">
                <a:solidFill>
                  <a:srgbClr val="0D0D0D"/>
                </a:solidFill>
                <a:latin typeface="Times New Roman" panose="02020603050405020304" pitchFamily="18" charset="0"/>
              </a:rPr>
              <a:t> </a:t>
            </a:r>
            <a:r>
              <a:rPr lang="uk-UA" altLang="ru-RU" sz="2400" i="1">
                <a:solidFill>
                  <a:srgbClr val="0D0D0D"/>
                </a:solidFill>
                <a:latin typeface="Times New Roman" panose="02020603050405020304" pitchFamily="18" charset="0"/>
              </a:rPr>
              <a:t>розіменування.</a:t>
            </a:r>
          </a:p>
        </p:txBody>
      </p:sp>
      <p:grpSp>
        <p:nvGrpSpPr>
          <p:cNvPr id="2" name="Скругленный прямоугольник 3"/>
          <p:cNvGrpSpPr>
            <a:grpSpLocks/>
          </p:cNvGrpSpPr>
          <p:nvPr/>
        </p:nvGrpSpPr>
        <p:grpSpPr bwMode="auto">
          <a:xfrm>
            <a:off x="971550" y="2565400"/>
            <a:ext cx="7162800" cy="1079500"/>
            <a:chOff x="215" y="1716"/>
            <a:chExt cx="4512" cy="680"/>
          </a:xfrm>
        </p:grpSpPr>
        <p:pic>
          <p:nvPicPr>
            <p:cNvPr id="195595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" y="1716"/>
              <a:ext cx="4512" cy="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596" name="Text Box 12"/>
            <p:cNvSpPr txBox="1">
              <a:spLocks noChangeArrowheads="1"/>
            </p:cNvSpPr>
            <p:nvPr/>
          </p:nvSpPr>
          <p:spPr bwMode="auto">
            <a:xfrm>
              <a:off x="278" y="1764"/>
              <a:ext cx="4388" cy="53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200000"/>
              </a:pPr>
              <a:r>
                <a:rPr lang="uk-UA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 Якщо </a:t>
              </a:r>
              <a:r>
                <a:rPr lang="en-US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var </a:t>
              </a:r>
              <a:r>
                <a:rPr lang="uk-UA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— ім</a:t>
              </a:r>
              <a:r>
                <a:rPr lang="en-US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’</a:t>
              </a:r>
              <a:r>
                <a:rPr lang="uk-UA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я змінної</a:t>
              </a:r>
              <a:r>
                <a:rPr lang="en-US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, </a:t>
              </a:r>
              <a:r>
                <a:rPr lang="uk-UA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то вираз </a:t>
              </a:r>
              <a:r>
                <a:rPr lang="en-US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&amp;var </a:t>
              </a:r>
              <a:r>
                <a:rPr lang="uk-UA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визначить адресу змінної.</a:t>
              </a:r>
              <a:r>
                <a:rPr lang="uk-UA" altLang="ru-RU" sz="2200" i="1">
                  <a:solidFill>
                    <a:srgbClr val="0D0D0D"/>
                  </a:solidFill>
                  <a:latin typeface="Times" panose="02020603050405020304" pitchFamily="18" charset="0"/>
                </a:rPr>
                <a:t> </a:t>
              </a:r>
            </a:p>
          </p:txBody>
        </p:sp>
      </p:grpSp>
      <p:sp>
        <p:nvSpPr>
          <p:cNvPr id="195597" name="AutoShape 13"/>
          <p:cNvSpPr>
            <a:spLocks noChangeArrowheads="1"/>
          </p:cNvSpPr>
          <p:nvPr/>
        </p:nvSpPr>
        <p:spPr bwMode="auto">
          <a:xfrm>
            <a:off x="4427538" y="2205038"/>
            <a:ext cx="215900" cy="576262"/>
          </a:xfrm>
          <a:prstGeom prst="down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5598" name="AutoShape 14"/>
          <p:cNvSpPr>
            <a:spLocks noChangeArrowheads="1"/>
          </p:cNvSpPr>
          <p:nvPr/>
        </p:nvSpPr>
        <p:spPr bwMode="auto">
          <a:xfrm>
            <a:off x="4500563" y="4868863"/>
            <a:ext cx="215900" cy="576262"/>
          </a:xfrm>
          <a:prstGeom prst="down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14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1" name="Заголовок 1"/>
          <p:cNvSpPr>
            <a:spLocks/>
          </p:cNvSpPr>
          <p:nvPr/>
        </p:nvSpPr>
        <p:spPr bwMode="auto">
          <a:xfrm>
            <a:off x="792163" y="0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600">
                <a:latin typeface="Times New Roman" panose="02020603050405020304" pitchFamily="18" charset="0"/>
              </a:rPr>
              <a:t>Операції у виразах</a:t>
            </a:r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539750" y="1052513"/>
            <a:ext cx="7920038" cy="20002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uk-UA" altLang="ru-RU" sz="2400" b="0">
                <a:latin typeface="Times New Roman" panose="02020603050405020304" pitchFamily="18" charset="0"/>
              </a:rPr>
              <a:t>Унарні операції та операції присвоєння </a:t>
            </a:r>
            <a:r>
              <a:rPr lang="uk-UA" altLang="ru-RU" sz="2400">
                <a:latin typeface="Times New Roman" panose="02020603050405020304" pitchFamily="18" charset="0"/>
              </a:rPr>
              <a:t>правоасоціативні</a:t>
            </a:r>
            <a:r>
              <a:rPr lang="uk-UA" altLang="ru-RU" sz="2400" b="0">
                <a:latin typeface="Times New Roman" panose="02020603050405020304" pitchFamily="18" charset="0"/>
              </a:rPr>
              <a:t>, тобто вираз a=b=c означає a=(b=c), вираз *p++ означає *(р++).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uk-UA" altLang="ru-RU" sz="2400" b="0">
                <a:latin typeface="Times New Roman" panose="02020603050405020304" pitchFamily="18" charset="0"/>
              </a:rPr>
              <a:t>Решта операцій — </a:t>
            </a:r>
            <a:r>
              <a:rPr lang="uk-UA" altLang="ru-RU" sz="2400">
                <a:latin typeface="Times New Roman" panose="02020603050405020304" pitchFamily="18" charset="0"/>
              </a:rPr>
              <a:t>лівоасоціативні</a:t>
            </a:r>
            <a:r>
              <a:rPr lang="uk-UA" altLang="ru-RU" sz="2400" b="0">
                <a:latin typeface="Times New Roman" panose="02020603050405020304" pitchFamily="18" charset="0"/>
              </a:rPr>
              <a:t>, наприклад, вираз a+b–с обраховується (a+b)– c. </a:t>
            </a:r>
          </a:p>
        </p:txBody>
      </p:sp>
      <p:sp>
        <p:nvSpPr>
          <p:cNvPr id="208903" name="Rectangle 7"/>
          <p:cNvSpPr>
            <a:spLocks noChangeArrowheads="1"/>
          </p:cNvSpPr>
          <p:nvPr/>
        </p:nvSpPr>
        <p:spPr bwMode="auto">
          <a:xfrm>
            <a:off x="539750" y="4437063"/>
            <a:ext cx="8137525" cy="19272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400">
                <a:latin typeface="Times New Roman" panose="02020603050405020304" pitchFamily="18" charset="0"/>
              </a:rPr>
              <a:t>Явне перетворення типів</a:t>
            </a:r>
            <a:r>
              <a:rPr lang="uk-UA" altLang="ru-RU" sz="2400" b="0">
                <a:latin typeface="Times New Roman" panose="02020603050405020304" pitchFamily="18" charset="0"/>
              </a:rPr>
              <a:t> здійснюється за допомогою операції перетворення типів </a:t>
            </a:r>
          </a:p>
          <a:p>
            <a:pPr algn="ctr"/>
            <a:r>
              <a:rPr lang="uk-UA" altLang="ru-RU" sz="2400">
                <a:latin typeface="Times New Roman" panose="02020603050405020304" pitchFamily="18" charset="0"/>
              </a:rPr>
              <a:t>(type)expr,</a:t>
            </a:r>
            <a:r>
              <a:rPr lang="uk-UA" altLang="ru-RU" sz="2400" b="0">
                <a:latin typeface="Times New Roman" panose="02020603050405020304" pitchFamily="18" charset="0"/>
              </a:rPr>
              <a:t> </a:t>
            </a:r>
          </a:p>
          <a:p>
            <a:r>
              <a:rPr lang="uk-UA" altLang="ru-RU" sz="2400" b="0">
                <a:latin typeface="Times New Roman" panose="02020603050405020304" pitchFamily="18" charset="0"/>
              </a:rPr>
              <a:t>наприклад, </a:t>
            </a:r>
          </a:p>
          <a:p>
            <a:pPr algn="ctr"/>
            <a:r>
              <a:rPr lang="uk-UA" altLang="ru-RU" sz="2400">
                <a:latin typeface="Times New Roman" panose="02020603050405020304" pitchFamily="18" charset="0"/>
              </a:rPr>
              <a:t>double sum=(double)count*price</a:t>
            </a:r>
            <a:r>
              <a:rPr lang="uk-UA" altLang="ru-RU" sz="2400" b="0">
                <a:latin typeface="Times New Roman" panose="02020603050405020304" pitchFamily="18" charset="0"/>
              </a:rPr>
              <a:t> . </a:t>
            </a:r>
          </a:p>
        </p:txBody>
      </p:sp>
      <p:sp>
        <p:nvSpPr>
          <p:cNvPr id="208909" name="Rectangle 13"/>
          <p:cNvSpPr>
            <a:spLocks noChangeArrowheads="1"/>
          </p:cNvSpPr>
          <p:nvPr/>
        </p:nvSpPr>
        <p:spPr bwMode="auto">
          <a:xfrm>
            <a:off x="2843213" y="3429000"/>
            <a:ext cx="3063875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uk-UA" altLang="ru-RU" sz="2400" b="0">
                <a:latin typeface="Times New Roman" panose="02020603050405020304" pitchFamily="18" charset="0"/>
              </a:rPr>
              <a:t>Операції </a:t>
            </a:r>
            <a:r>
              <a:rPr lang="uk-UA" altLang="ru-RU" sz="2400">
                <a:latin typeface="Times New Roman" panose="02020603050405020304" pitchFamily="18" charset="0"/>
              </a:rPr>
              <a:t>імплікації</a:t>
            </a:r>
            <a:r>
              <a:rPr lang="uk-UA" altLang="ru-RU" sz="2400" b="0">
                <a:latin typeface="Times New Roman" panose="02020603050405020304" pitchFamily="18" charset="0"/>
              </a:rPr>
              <a:t>:</a:t>
            </a:r>
            <a:endParaRPr lang="ru-RU" altLang="ru-RU" sz="2400" b="0">
              <a:latin typeface="Times New Roman" panose="02020603050405020304" pitchFamily="18" charset="0"/>
            </a:endParaRPr>
          </a:p>
          <a:p>
            <a:pPr algn="ctr"/>
            <a:r>
              <a:rPr lang="uk-UA" altLang="ru-RU" sz="2400" b="0">
                <a:latin typeface="Times New Roman" panose="02020603050405020304" pitchFamily="18" charset="0"/>
              </a:rPr>
              <a:t> </a:t>
            </a:r>
            <a:r>
              <a:rPr lang="uk-UA" altLang="ru-RU" sz="2400">
                <a:latin typeface="Times New Roman" panose="02020603050405020304" pitchFamily="18" charset="0"/>
              </a:rPr>
              <a:t>max = (a &lt; b) ? b : a;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15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574675"/>
          </a:xfrm>
        </p:spPr>
        <p:txBody>
          <a:bodyPr/>
          <a:lstStyle/>
          <a:p>
            <a:pPr algn="ctr"/>
            <a:r>
              <a:rPr lang="uk-UA" altLang="ru-RU" sz="3600" b="1">
                <a:latin typeface="Times New Roman" panose="02020603050405020304" pitchFamily="18" charset="0"/>
              </a:rPr>
              <a:t>Правила визначення пріоритету операцій:</a:t>
            </a:r>
            <a:endParaRPr lang="uk-UA" altLang="ru-RU" sz="3600">
              <a:latin typeface="Times New Roman" panose="02020603050405020304" pitchFamily="18" charset="0"/>
            </a:endParaRP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250825" y="3789363"/>
            <a:ext cx="8893175" cy="2657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b="0">
                <a:latin typeface="Times New Roman" panose="02020603050405020304" pitchFamily="18" charset="0"/>
              </a:rPr>
              <a:t>операнд, що міститься між двома операціями з різними пріоритетами, зв’язується з операцією, яка має вищий пріоритет;</a:t>
            </a:r>
            <a:endParaRPr lang="ru-RU" altLang="ru-RU" sz="2400" b="0">
              <a:latin typeface="Times New Roman" panose="02020603050405020304" pitchFamily="18" charset="0"/>
            </a:endParaRP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b="0">
                <a:latin typeface="Times New Roman" panose="02020603050405020304" pitchFamily="18" charset="0"/>
              </a:rPr>
              <a:t>операнд, що міститься між двома операціями з рівними пріоритетами, зв’язується з операцією, яка записана ліворуч;</a:t>
            </a:r>
            <a:endParaRPr lang="ru-RU" altLang="ru-RU" sz="2400" b="0">
              <a:latin typeface="Times New Roman" panose="02020603050405020304" pitchFamily="18" charset="0"/>
            </a:endParaRP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b="0">
                <a:latin typeface="Times New Roman" panose="02020603050405020304" pitchFamily="18" charset="0"/>
              </a:rPr>
              <a:t>вираз, який взято в дужки, обчислюється в першу чергу і далі розглядається як окремий операнд;</a:t>
            </a:r>
            <a:endParaRPr lang="ru-RU" altLang="ru-RU" sz="2400" b="0">
              <a:latin typeface="Times New Roman" panose="02020603050405020304" pitchFamily="18" charset="0"/>
            </a:endParaRP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b="0">
                <a:latin typeface="Times New Roman" panose="02020603050405020304" pitchFamily="18" charset="0"/>
              </a:rPr>
              <a:t>операції з однаковим пріоритетом виконуються зліва направо.</a:t>
            </a:r>
            <a:r>
              <a:rPr lang="uk-UA" altLang="ru-RU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16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929481"/>
            <a:ext cx="8553450" cy="25050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600" b="1">
                <a:latin typeface="Times New Roman" panose="02020603050405020304" pitchFamily="18" charset="0"/>
              </a:rPr>
              <a:t>Константні вирази</a:t>
            </a:r>
          </a:p>
        </p:txBody>
      </p:sp>
      <p:sp>
        <p:nvSpPr>
          <p:cNvPr id="198659" name="Rectangle 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15888"/>
            <a:ext cx="455612" cy="388937"/>
          </a:xfrm>
        </p:spPr>
        <p:txBody>
          <a:bodyPr wrap="none" anchor="ctr">
            <a:spAutoFit/>
          </a:bodyPr>
          <a:lstStyle/>
          <a:p>
            <a:pPr marL="0" indent="0">
              <a:spcBef>
                <a:spcPct val="0"/>
              </a:spcBef>
              <a:buSzTx/>
            </a:pPr>
            <a:r>
              <a:rPr lang="uk-UA" altLang="ru-RU" sz="2000" b="1"/>
              <a:t/>
            </a:r>
            <a:br>
              <a:rPr lang="uk-UA" altLang="ru-RU" sz="2000" b="1"/>
            </a:br>
            <a:endParaRPr lang="uk-UA" altLang="ru-RU" sz="2000" b="1"/>
          </a:p>
        </p:txBody>
      </p:sp>
      <p:grpSp>
        <p:nvGrpSpPr>
          <p:cNvPr id="198665" name="Group 9"/>
          <p:cNvGrpSpPr>
            <a:grpSpLocks/>
          </p:cNvGrpSpPr>
          <p:nvPr/>
        </p:nvGrpSpPr>
        <p:grpSpPr bwMode="auto">
          <a:xfrm>
            <a:off x="323850" y="2349500"/>
            <a:ext cx="8820150" cy="4175125"/>
            <a:chOff x="204" y="1480"/>
            <a:chExt cx="5556" cy="2630"/>
          </a:xfrm>
        </p:grpSpPr>
        <p:pic>
          <p:nvPicPr>
            <p:cNvPr id="198661" name="Скругленный прямоугольник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480"/>
              <a:ext cx="5556" cy="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8662" name="Text Box 6"/>
            <p:cNvSpPr txBox="1">
              <a:spLocks noChangeArrowheads="1"/>
            </p:cNvSpPr>
            <p:nvPr/>
          </p:nvSpPr>
          <p:spPr bwMode="auto">
            <a:xfrm>
              <a:off x="340" y="1706"/>
              <a:ext cx="5209" cy="1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u-RU" sz="2400" b="0">
                  <a:solidFill>
                    <a:srgbClr val="000099"/>
                  </a:solidFill>
                  <a:latin typeface="Times New Roman" panose="02020603050405020304" pitchFamily="18" charset="0"/>
                </a:rPr>
                <a:t>const float</a:t>
              </a:r>
              <a:r>
                <a:rPr lang="en-US" altLang="ru-RU" sz="2400" b="0">
                  <a:solidFill>
                    <a:srgbClr val="0D0D0D"/>
                  </a:solidFill>
                  <a:latin typeface="Times New Roman" panose="02020603050405020304" pitchFamily="18" charset="0"/>
                </a:rPr>
                <a:t> DigitAndFloat=1000+123.45;     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константні вирази </a:t>
              </a:r>
            </a:p>
            <a:p>
              <a:r>
                <a:rPr lang="en-US" altLang="ru-RU" sz="2400" b="0">
                  <a:solidFill>
                    <a:srgbClr val="000099"/>
                  </a:solidFill>
                  <a:latin typeface="Times New Roman" panose="02020603050405020304" pitchFamily="18" charset="0"/>
                </a:rPr>
                <a:t>const int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D0D0D"/>
                  </a:solidFill>
                  <a:latin typeface="Times New Roman" panose="02020603050405020304" pitchFamily="18" charset="0"/>
                </a:rPr>
                <a:t>NumericalExpression = 976 – 453; </a:t>
              </a:r>
            </a:p>
            <a:p>
              <a:r>
                <a:rPr lang="en-US" altLang="ru-RU" sz="2400" b="0">
                  <a:solidFill>
                    <a:srgbClr val="000099"/>
                  </a:solidFill>
                  <a:latin typeface="Times New Roman" panose="02020603050405020304" pitchFamily="18" charset="0"/>
                </a:rPr>
                <a:t>const char</a:t>
              </a:r>
              <a:r>
                <a:rPr lang="en-US" altLang="ru-RU" sz="2400" b="0">
                  <a:solidFill>
                    <a:srgbClr val="0D0D0D"/>
                  </a:solidFill>
                  <a:latin typeface="Times New Roman" panose="02020603050405020304" pitchFamily="18" charset="0"/>
                </a:rPr>
                <a:t> CharExpression =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'a</a:t>
              </a:r>
              <a:r>
                <a:rPr lang="en-US" altLang="ru-RU" sz="2400" b="0">
                  <a:solidFill>
                    <a:srgbClr val="0D0D0D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'</a:t>
              </a:r>
              <a:r>
                <a:rPr lang="en-US" altLang="ru-RU" sz="2400" b="0">
                  <a:solidFill>
                    <a:srgbClr val="0D0D0D"/>
                  </a:solidFill>
                  <a:latin typeface="Times New Roman" panose="02020603050405020304" pitchFamily="18" charset="0"/>
                </a:rPr>
                <a:t> +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'b'</a:t>
              </a:r>
              <a:r>
                <a:rPr lang="en-US" altLang="ru-RU" sz="2400" b="0">
                  <a:latin typeface="Times New Roman" panose="02020603050405020304" pitchFamily="18" charset="0"/>
                </a:rPr>
                <a:t>;</a:t>
              </a:r>
              <a:r>
                <a:rPr lang="en-US" altLang="ru-RU" sz="2400" b="0">
                  <a:solidFill>
                    <a:srgbClr val="0D0D0D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r>
                <a:rPr lang="en-US" altLang="ru-RU" sz="2400" b="0">
                  <a:solidFill>
                    <a:srgbClr val="000099"/>
                  </a:solidFill>
                  <a:latin typeface="Times New Roman" panose="02020603050405020304" pitchFamily="18" charset="0"/>
                </a:rPr>
                <a:t>const bool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D0D0D"/>
                  </a:solidFill>
                  <a:latin typeface="Times New Roman" panose="02020603050405020304" pitchFamily="18" charset="0"/>
                </a:rPr>
                <a:t>BoolExpression = 5 &amp; 3; </a:t>
              </a:r>
            </a:p>
            <a:p>
              <a:r>
                <a:rPr lang="en-US" altLang="ru-RU" sz="2400" b="0">
                  <a:solidFill>
                    <a:srgbClr val="000099"/>
                  </a:solidFill>
                  <a:latin typeface="Times New Roman" panose="02020603050405020304" pitchFamily="18" charset="0"/>
                </a:rPr>
                <a:t>const bool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D0D0D"/>
                  </a:solidFill>
                  <a:latin typeface="Times New Roman" panose="02020603050405020304" pitchFamily="18" charset="0"/>
                </a:rPr>
                <a:t>ReferExpression = digit &lt; NumericalExpression; </a:t>
              </a:r>
            </a:p>
            <a:p>
              <a:r>
                <a:rPr lang="en-US" altLang="ru-RU" sz="2400" b="0">
                  <a:solidFill>
                    <a:srgbClr val="000099"/>
                  </a:solidFill>
                  <a:latin typeface="Times New Roman" panose="02020603050405020304" pitchFamily="18" charset="0"/>
                </a:rPr>
                <a:t>const float</a:t>
              </a:r>
              <a:r>
                <a:rPr lang="en-US" altLang="ru-RU" sz="2400" b="0">
                  <a:solidFill>
                    <a:srgbClr val="0D0D0D"/>
                  </a:solidFill>
                  <a:latin typeface="Times New Roman" panose="02020603050405020304" pitchFamily="18" charset="0"/>
                </a:rPr>
                <a:t> expr=abs(floor(sin(3.14159265358979323846/2)+pow(2.0,5)));</a:t>
              </a:r>
              <a:endParaRPr lang="uk-UA" altLang="ru-RU" sz="2400" b="0">
                <a:solidFill>
                  <a:srgbClr val="0D0D0D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827088" y="1285875"/>
            <a:ext cx="7777162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altLang="ru-RU" sz="2400" b="0">
                <a:latin typeface="Times New Roman" panose="02020603050405020304" pitchFamily="18" charset="0"/>
              </a:rPr>
              <a:t>Константні вирази обчислюються під час компіляції програми, а не під час її виконання.</a:t>
            </a:r>
            <a:r>
              <a:rPr lang="ru-RU" altLang="ru-RU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17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200" b="1">
                <a:latin typeface="Times New Roman" panose="02020603050405020304" pitchFamily="18" charset="0"/>
              </a:rPr>
              <a:t>Операція виклику функції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4211638" y="1052513"/>
            <a:ext cx="4608512" cy="3024187"/>
          </a:xfrm>
          <a:solidFill>
            <a:schemeClr val="bg1"/>
          </a:solidFill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2400" i="1">
                <a:solidFill>
                  <a:srgbClr val="0D0D0D"/>
                </a:solidFill>
                <a:latin typeface="Times New Roman" panose="02020603050405020304" pitchFamily="18" charset="0"/>
              </a:rPr>
              <a:t>     Виклик функції</a:t>
            </a:r>
            <a:r>
              <a:rPr lang="uk-UA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 приводить до виконання вказаних у ній дій. 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Для компіляції викликів компілятору достатньо мати інформацію про:</a:t>
            </a:r>
          </a:p>
          <a:p>
            <a:pPr marL="457200" lvl="1" indent="0">
              <a:lnSpc>
                <a:spcPct val="80000"/>
              </a:lnSpc>
              <a:buClr>
                <a:srgbClr val="000099"/>
              </a:buClr>
              <a:buFont typeface="Wingdings" panose="05000000000000000000" pitchFamily="2" charset="2"/>
              <a:buChar char="Ш"/>
            </a:pPr>
            <a:r>
              <a:rPr lang="uk-UA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 ім'я функції, </a:t>
            </a:r>
          </a:p>
          <a:p>
            <a:pPr marL="457200" lvl="1" indent="0">
              <a:lnSpc>
                <a:spcPct val="80000"/>
              </a:lnSpc>
              <a:buClr>
                <a:srgbClr val="000099"/>
              </a:buClr>
              <a:buFont typeface="Wingdings" panose="05000000000000000000" pitchFamily="2" charset="2"/>
              <a:buChar char="Ш"/>
            </a:pPr>
            <a:r>
              <a:rPr lang="uk-UA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 кількість параметрів</a:t>
            </a:r>
          </a:p>
          <a:p>
            <a:pPr marL="457200" lvl="1" indent="0">
              <a:lnSpc>
                <a:spcPct val="80000"/>
              </a:lnSpc>
              <a:buClr>
                <a:srgbClr val="000099"/>
              </a:buClr>
              <a:buFont typeface="Wingdings" panose="05000000000000000000" pitchFamily="2" charset="2"/>
              <a:buChar char="Ш"/>
            </a:pPr>
            <a:r>
              <a:rPr lang="uk-UA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 типи параметрів, </a:t>
            </a:r>
          </a:p>
          <a:p>
            <a:pPr marL="457200" lvl="1" indent="0">
              <a:lnSpc>
                <a:spcPct val="80000"/>
              </a:lnSpc>
              <a:buClr>
                <a:srgbClr val="000099"/>
              </a:buClr>
              <a:buFont typeface="Wingdings" panose="05000000000000000000" pitchFamily="2" charset="2"/>
              <a:buChar char="Ш"/>
            </a:pPr>
            <a:r>
              <a:rPr lang="uk-UA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 тип результату.</a:t>
            </a:r>
          </a:p>
        </p:txBody>
      </p:sp>
      <p:pic>
        <p:nvPicPr>
          <p:cNvPr id="196612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52513"/>
            <a:ext cx="338455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2484438" y="4581525"/>
            <a:ext cx="3382962" cy="1079500"/>
            <a:chOff x="215" y="1716"/>
            <a:chExt cx="4512" cy="680"/>
          </a:xfrm>
        </p:grpSpPr>
        <p:pic>
          <p:nvPicPr>
            <p:cNvPr id="196614" name="Скругленный прямоугольник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" y="1716"/>
              <a:ext cx="4512" cy="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615" name="Text Box 7"/>
            <p:cNvSpPr txBox="1">
              <a:spLocks noChangeArrowheads="1"/>
            </p:cNvSpPr>
            <p:nvPr/>
          </p:nvSpPr>
          <p:spPr bwMode="auto">
            <a:xfrm>
              <a:off x="278" y="1764"/>
              <a:ext cx="4388" cy="53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200000"/>
              </a:pPr>
              <a:r>
                <a:rPr lang="uk-UA" altLang="ru-RU" sz="2800">
                  <a:solidFill>
                    <a:srgbClr val="0D0D0D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ru-RU" sz="2800">
                  <a:solidFill>
                    <a:srgbClr val="0D0D0D"/>
                  </a:solidFill>
                  <a:latin typeface="Times New Roman" panose="02020603050405020304" pitchFamily="18" charset="0"/>
                </a:rPr>
                <a:t>expr(expr_list)</a:t>
              </a:r>
              <a:r>
                <a:rPr lang="uk-UA" altLang="ru-RU" sz="2800">
                  <a:solidFill>
                    <a:srgbClr val="0D0D0D"/>
                  </a:solidFill>
                  <a:latin typeface="Times New Roman" panose="02020603050405020304" pitchFamily="18" charset="0"/>
                </a:rPr>
                <a:t>;</a:t>
              </a:r>
            </a:p>
          </p:txBody>
        </p:sp>
      </p:grp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1979613" y="4149725"/>
            <a:ext cx="4402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>
                <a:solidFill>
                  <a:srgbClr val="0D0D0D"/>
                </a:solidFill>
                <a:latin typeface="Times New Roman" panose="02020603050405020304" pitchFamily="18" charset="0"/>
              </a:rPr>
              <a:t>Операції виклику функції</a:t>
            </a:r>
            <a:endParaRPr lang="ru-RU" altLang="ru-RU" sz="2800">
              <a:solidFill>
                <a:srgbClr val="0D0D0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617" name="Rectangle 9"/>
          <p:cNvSpPr>
            <a:spLocks noChangeArrowheads="1"/>
          </p:cNvSpPr>
          <p:nvPr/>
        </p:nvSpPr>
        <p:spPr bwMode="auto">
          <a:xfrm>
            <a:off x="323850" y="5661025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0">
                <a:solidFill>
                  <a:srgbClr val="0D0D0D"/>
                </a:solidFill>
                <a:latin typeface="Times New Roman" panose="02020603050405020304" pitchFamily="18" charset="0"/>
              </a:rPr>
              <a:t>ім'я функції </a:t>
            </a:r>
            <a:endParaRPr lang="ru-RU" altLang="ru-RU" sz="2400" b="0">
              <a:solidFill>
                <a:srgbClr val="0D0D0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5940425" y="5589588"/>
            <a:ext cx="289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0">
                <a:solidFill>
                  <a:srgbClr val="0D0D0D"/>
                </a:solidFill>
                <a:latin typeface="Times New Roman" panose="02020603050405020304" pitchFamily="18" charset="0"/>
              </a:rPr>
              <a:t>список її аргументів.</a:t>
            </a:r>
            <a:endParaRPr lang="ru-RU" altLang="ru-RU" sz="2400" b="0">
              <a:solidFill>
                <a:srgbClr val="0D0D0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 flipH="1">
            <a:off x="1763713" y="5373688"/>
            <a:ext cx="12954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4356100" y="5300663"/>
            <a:ext cx="19431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18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19250" y="2781300"/>
            <a:ext cx="4897438" cy="719138"/>
          </a:xfrm>
        </p:spPr>
        <p:txBody>
          <a:bodyPr/>
          <a:lstStyle/>
          <a:p>
            <a:pPr algn="ctr"/>
            <a:r>
              <a:rPr lang="uk-UA" altLang="ru-RU" sz="3800" u="sng"/>
              <a:t>Операції присвоєння</a:t>
            </a:r>
          </a:p>
        </p:txBody>
      </p:sp>
      <p:sp>
        <p:nvSpPr>
          <p:cNvPr id="199683" name="Текст 4"/>
          <p:cNvSpPr>
            <a:spLocks noGrp="1"/>
          </p:cNvSpPr>
          <p:nvPr>
            <p:ph type="body" sz="half" idx="4294967295"/>
          </p:nvPr>
        </p:nvSpPr>
        <p:spPr>
          <a:xfrm>
            <a:off x="684213" y="1484313"/>
            <a:ext cx="7883525" cy="2655887"/>
          </a:xfrm>
          <a:solidFill>
            <a:schemeClr val="bg1"/>
          </a:solidFill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Blip>
                <a:blip r:embed="rId2"/>
              </a:buBlip>
            </a:pPr>
            <a:r>
              <a:rPr lang="uk-UA" altLang="ru-RU" sz="2600"/>
              <a:t> Програма — це послідовність операторів. </a:t>
            </a:r>
          </a:p>
          <a:p>
            <a:pPr marL="0" indent="0">
              <a:buFont typeface="Wingdings" panose="05000000000000000000" pitchFamily="2" charset="2"/>
              <a:buBlip>
                <a:blip r:embed="rId2"/>
              </a:buBlip>
            </a:pPr>
            <a:r>
              <a:rPr lang="uk-UA" altLang="ru-RU" sz="2600"/>
              <a:t> Оператори визначають дії, що має здійснювати комп'ютер під час виконання програми. </a:t>
            </a:r>
          </a:p>
          <a:p>
            <a:pPr marL="0" indent="0">
              <a:buFont typeface="Wingdings" panose="05000000000000000000" pitchFamily="2" charset="2"/>
              <a:buBlip>
                <a:blip r:embed="rId2"/>
              </a:buBlip>
            </a:pPr>
            <a:r>
              <a:rPr lang="uk-UA" altLang="ru-RU" sz="2600"/>
              <a:t> Будь-який оператор завершується символом крапки з комою (;), який є частиною оператора. </a:t>
            </a:r>
          </a:p>
        </p:txBody>
      </p:sp>
      <p:sp>
        <p:nvSpPr>
          <p:cNvPr id="199684" name="Заголовок 1"/>
          <p:cNvSpPr txBox="1">
            <a:spLocks/>
          </p:cNvSpPr>
          <p:nvPr/>
        </p:nvSpPr>
        <p:spPr bwMode="auto">
          <a:xfrm>
            <a:off x="395288" y="0"/>
            <a:ext cx="78486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600">
                <a:solidFill>
                  <a:schemeClr val="bg1"/>
                </a:solidFill>
                <a:latin typeface="Times New Roman" panose="02020603050405020304" pitchFamily="18" charset="0"/>
              </a:rPr>
              <a:t>Операції присвоєння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19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2"/>
          <p:cNvSpPr>
            <a:spLocks noChangeArrowheads="1" noChangeShapeType="1" noTextEdit="1"/>
          </p:cNvSpPr>
          <p:nvPr/>
        </p:nvSpPr>
        <p:spPr bwMode="auto">
          <a:xfrm>
            <a:off x="755650" y="1700213"/>
            <a:ext cx="7488238" cy="22494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>
                <a:effectLst>
                  <a:outerShdw dist="45791" dir="2021404" algn="ctr" rotWithShape="0">
                    <a:srgbClr val="FFFF66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Розділ</a:t>
            </a:r>
            <a:r>
              <a:rPr lang="ru-RU" sz="3600" kern="10" dirty="0">
                <a:effectLst>
                  <a:outerShdw dist="45791" dir="2021404" algn="ctr" rotWithShape="0">
                    <a:srgbClr val="FFFF66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algn="ctr"/>
            <a:r>
              <a:rPr lang="ru-RU" sz="3600" kern="10" dirty="0" err="1">
                <a:effectLst>
                  <a:outerShdw dist="45791" dir="2021404" algn="ctr" rotWithShape="0">
                    <a:srgbClr val="FFFF66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3600" kern="10" dirty="0">
                <a:effectLst>
                  <a:outerShdw dist="45791" dir="2021404" algn="ctr" rotWithShape="0">
                    <a:srgbClr val="FFFF66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kern="10" dirty="0" err="1">
                <a:effectLst>
                  <a:outerShdw dist="45791" dir="2021404" algn="ctr" rotWithShape="0">
                    <a:srgbClr val="FFFF66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мов</a:t>
            </a:r>
            <a:r>
              <a:rPr lang="ru-RU" sz="3600" kern="10" dirty="0">
                <a:effectLst>
                  <a:outerShdw dist="45791" dir="2021404" algn="ctr" rotWithShape="0">
                    <a:srgbClr val="FFFF66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C/C++</a:t>
            </a:r>
          </a:p>
        </p:txBody>
      </p:sp>
      <p:sp>
        <p:nvSpPr>
          <p:cNvPr id="9219" name="WordArt 3"/>
          <p:cNvSpPr>
            <a:spLocks noChangeArrowheads="1" noChangeShapeType="1" noTextEdit="1"/>
          </p:cNvSpPr>
          <p:nvPr/>
        </p:nvSpPr>
        <p:spPr bwMode="auto">
          <a:xfrm>
            <a:off x="1476375" y="5229225"/>
            <a:ext cx="6029325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1">
                    <a:alpha val="50000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cs typeface="Arial" panose="020B0604020202020204" pitchFamily="34" charset="0"/>
              </a:rPr>
              <a:t>Лектор доцент Ковалюк Т.В.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Заголовок 1"/>
          <p:cNvSpPr txBox="1">
            <a:spLocks/>
          </p:cNvSpPr>
          <p:nvPr/>
        </p:nvSpPr>
        <p:spPr bwMode="auto">
          <a:xfrm>
            <a:off x="395288" y="0"/>
            <a:ext cx="78486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600">
                <a:solidFill>
                  <a:schemeClr val="bg1"/>
                </a:solidFill>
                <a:latin typeface="Times New Roman" panose="02020603050405020304" pitchFamily="18" charset="0"/>
              </a:rPr>
              <a:t>Операції присвоєння</a:t>
            </a:r>
          </a:p>
        </p:txBody>
      </p:sp>
      <p:sp>
        <p:nvSpPr>
          <p:cNvPr id="209925" name="Текст 2"/>
          <p:cNvSpPr txBox="1">
            <a:spLocks/>
          </p:cNvSpPr>
          <p:nvPr/>
        </p:nvSpPr>
        <p:spPr bwMode="auto">
          <a:xfrm>
            <a:off x="468313" y="2924175"/>
            <a:ext cx="7646987" cy="27368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uk-UA" altLang="ru-RU" sz="2400" b="0">
                <a:latin typeface="Times New Roman" panose="02020603050405020304" pitchFamily="18" charset="0"/>
              </a:rPr>
              <a:t>За допомогою операції присвоєння виконуються дії, які можна записати у вигляді алгоритму</a:t>
            </a:r>
            <a:r>
              <a:rPr lang="en-US" altLang="ru-RU" sz="2400" b="0">
                <a:latin typeface="Times New Roman" panose="02020603050405020304" pitchFamily="18" charset="0"/>
              </a:rPr>
              <a:t>:</a:t>
            </a:r>
            <a:endParaRPr lang="uk-UA" altLang="ru-RU" sz="2400" b="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uk-UA" altLang="ru-RU" sz="2400" b="0">
                <a:latin typeface="Times New Roman" panose="02020603050405020304" pitchFamily="18" charset="0"/>
              </a:rPr>
              <a:t>обчислити значення виразу, записаного праворуч від символу присвоєння.</a:t>
            </a:r>
          </a:p>
          <a:p>
            <a:pPr lvl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uk-UA" altLang="ru-RU" sz="2400" b="0">
                <a:latin typeface="Times New Roman" panose="02020603050405020304" pitchFamily="18" charset="0"/>
              </a:rPr>
              <a:t>надати отримане значення змінній, позначеній ім'ям ліворуч від символу присвоєння.</a:t>
            </a: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1443038" y="1036638"/>
            <a:ext cx="6224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800">
                <a:latin typeface="Times New Roman" panose="02020603050405020304" pitchFamily="18" charset="0"/>
              </a:rPr>
              <a:t>Синтаксис операції присвоєння:</a:t>
            </a:r>
          </a:p>
        </p:txBody>
      </p:sp>
      <p:sp>
        <p:nvSpPr>
          <p:cNvPr id="209929" name="AutoShape 9"/>
          <p:cNvSpPr>
            <a:spLocks noChangeArrowheads="1"/>
          </p:cNvSpPr>
          <p:nvPr/>
        </p:nvSpPr>
        <p:spPr bwMode="auto">
          <a:xfrm>
            <a:off x="1547813" y="1627188"/>
            <a:ext cx="5040312" cy="7937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1692275" y="1773238"/>
            <a:ext cx="4679950" cy="4730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500">
                <a:latin typeface="Times New Roman" panose="02020603050405020304" pitchFamily="18" charset="0"/>
              </a:rPr>
              <a:t>&lt;ідентифікатор&gt; = &lt;вираз&gt;;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20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58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2195513" y="0"/>
            <a:ext cx="6948487" cy="576263"/>
          </a:xfrm>
        </p:spPr>
        <p:txBody>
          <a:bodyPr/>
          <a:lstStyle/>
          <a:p>
            <a:r>
              <a:rPr lang="uk-UA" altLang="ru-RU" sz="3000" b="1">
                <a:latin typeface="Times New Roman" panose="02020603050405020304" pitchFamily="18" charset="0"/>
              </a:rPr>
              <a:t>Процес модифікації значень змінних </a:t>
            </a:r>
            <a:endParaRPr lang="ru-RU" altLang="ru-RU" sz="3000" b="1">
              <a:latin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4705" y="879952"/>
            <a:ext cx="4325700" cy="5228650"/>
          </a:xfrm>
          <a:prstGeom prst="roundRect">
            <a:avLst/>
          </a:prstGeom>
          <a:gradFill flip="none" rotWithShape="1">
            <a:gsLst>
              <a:gs pos="3000">
                <a:srgbClr val="F8D29A"/>
              </a:gs>
              <a:gs pos="50000">
                <a:schemeClr val="accent6">
                  <a:lumMod val="20000"/>
                  <a:lumOff val="80000"/>
                </a:schemeClr>
              </a:gs>
              <a:gs pos="93000">
                <a:srgbClr val="D1E4ED"/>
              </a:gs>
              <a:gs pos="70000">
                <a:schemeClr val="bg1"/>
              </a:gs>
              <a:gs pos="100000">
                <a:schemeClr val="accent1"/>
              </a:gs>
            </a:gsLst>
            <a:lin ang="13800000" scaled="0"/>
            <a:tileRect/>
          </a:gra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  <a:sp3d extrusionH="50800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>
                <a:solidFill>
                  <a:srgbClr val="006600"/>
                </a:solidFill>
                <a:latin typeface="Times New Roman" panose="02020603050405020304" pitchFamily="18" charset="0"/>
              </a:rPr>
              <a:t>//ex</a:t>
            </a:r>
            <a:r>
              <a:rPr lang="uk-UA" altLang="ru-RU" sz="2400">
                <a:solidFill>
                  <a:srgbClr val="006600"/>
                </a:solidFill>
                <a:latin typeface="Times New Roman" panose="02020603050405020304" pitchFamily="18" charset="0"/>
              </a:rPr>
              <a:t>4.</a:t>
            </a:r>
            <a:r>
              <a:rPr lang="en-US" altLang="ru-RU" sz="2400">
                <a:solidFill>
                  <a:srgbClr val="006600"/>
                </a:solidFill>
                <a:latin typeface="Times New Roman" panose="02020603050405020304" pitchFamily="18" charset="0"/>
              </a:rPr>
              <a:t>cpp </a:t>
            </a:r>
            <a:r>
              <a:rPr lang="uk-UA" altLang="ru-RU" sz="2400">
                <a:solidFill>
                  <a:srgbClr val="006600"/>
                </a:solidFill>
                <a:latin typeface="Times New Roman" panose="02020603050405020304" pitchFamily="18" charset="0"/>
              </a:rPr>
              <a:t>Присвоєння </a:t>
            </a:r>
            <a:endParaRPr lang="en-US" altLang="ru-RU" sz="240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r>
              <a:rPr lang="en-US" altLang="ru-RU" sz="2400">
                <a:solidFill>
                  <a:srgbClr val="0033CC"/>
                </a:solidFill>
                <a:latin typeface="Times New Roman" panose="02020603050405020304" pitchFamily="18" charset="0"/>
              </a:rPr>
              <a:t>#include</a:t>
            </a:r>
            <a:r>
              <a:rPr lang="en-US" altLang="ru-RU" sz="2400">
                <a:latin typeface="Times New Roman" panose="02020603050405020304" pitchFamily="18" charset="0"/>
              </a:rPr>
              <a:t> </a:t>
            </a:r>
            <a:r>
              <a:rPr lang="en-US" altLang="ru-RU" sz="2400">
                <a:solidFill>
                  <a:srgbClr val="C00000"/>
                </a:solidFill>
                <a:latin typeface="Times New Roman" panose="02020603050405020304" pitchFamily="18" charset="0"/>
              </a:rPr>
              <a:t>&lt;iostream&gt;</a:t>
            </a:r>
          </a:p>
          <a:p>
            <a:r>
              <a:rPr lang="en-US" altLang="ru-RU" sz="2400">
                <a:solidFill>
                  <a:srgbClr val="0033CC"/>
                </a:solidFill>
                <a:latin typeface="Times New Roman" panose="02020603050405020304" pitchFamily="18" charset="0"/>
              </a:rPr>
              <a:t>#include</a:t>
            </a:r>
            <a:r>
              <a:rPr lang="en-US" altLang="ru-RU" sz="2400">
                <a:latin typeface="Times New Roman" panose="02020603050405020304" pitchFamily="18" charset="0"/>
              </a:rPr>
              <a:t> </a:t>
            </a:r>
            <a:r>
              <a:rPr lang="en-US" altLang="ru-RU" sz="2400">
                <a:solidFill>
                  <a:srgbClr val="C00000"/>
                </a:solidFill>
                <a:latin typeface="Times New Roman" panose="02020603050405020304" pitchFamily="18" charset="0"/>
              </a:rPr>
              <a:t>&lt;conio.h&gt;</a:t>
            </a:r>
            <a:endParaRPr lang="uk-UA" altLang="ru-RU" sz="240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r>
              <a:rPr lang="en-US" altLang="ru-RU" sz="2400">
                <a:solidFill>
                  <a:srgbClr val="0033CC"/>
                </a:solidFill>
                <a:latin typeface="Times New Roman" panose="02020603050405020304" pitchFamily="18" charset="0"/>
              </a:rPr>
              <a:t>using namespace </a:t>
            </a:r>
            <a:r>
              <a:rPr lang="en-US" altLang="ru-RU" sz="2400">
                <a:latin typeface="Times New Roman" panose="02020603050405020304" pitchFamily="18" charset="0"/>
              </a:rPr>
              <a:t>std;</a:t>
            </a:r>
            <a:endParaRPr lang="uk-UA" altLang="ru-RU" sz="2400">
              <a:latin typeface="Times New Roman" panose="02020603050405020304" pitchFamily="18" charset="0"/>
            </a:endParaRPr>
          </a:p>
          <a:p>
            <a:r>
              <a:rPr lang="en-US" altLang="ru-RU" sz="2400">
                <a:solidFill>
                  <a:srgbClr val="0033CC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ru-RU" sz="2400">
                <a:latin typeface="Times New Roman" panose="02020603050405020304" pitchFamily="18" charset="0"/>
              </a:rPr>
              <a:t>main() {</a:t>
            </a:r>
          </a:p>
          <a:p>
            <a:r>
              <a:rPr lang="en-US" altLang="ru-RU" sz="2400">
                <a:solidFill>
                  <a:srgbClr val="0033CC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ru-RU" sz="2400">
                <a:latin typeface="Times New Roman" panose="02020603050405020304" pitchFamily="18" charset="0"/>
              </a:rPr>
              <a:t>x, y, z; </a:t>
            </a:r>
          </a:p>
          <a:p>
            <a:r>
              <a:rPr lang="en-US" altLang="ru-RU" sz="2400">
                <a:latin typeface="Times New Roman" panose="02020603050405020304" pitchFamily="18" charset="0"/>
              </a:rPr>
              <a:t>x = 1; </a:t>
            </a:r>
          </a:p>
          <a:p>
            <a:r>
              <a:rPr lang="en-US" altLang="ru-RU" sz="2400">
                <a:latin typeface="Times New Roman" panose="02020603050405020304" pitchFamily="18" charset="0"/>
              </a:rPr>
              <a:t>y = 3; </a:t>
            </a:r>
          </a:p>
          <a:p>
            <a:r>
              <a:rPr lang="en-US" altLang="ru-RU" sz="2400">
                <a:latin typeface="Times New Roman" panose="02020603050405020304" pitchFamily="18" charset="0"/>
              </a:rPr>
              <a:t>z = x + y;</a:t>
            </a:r>
          </a:p>
          <a:p>
            <a:r>
              <a:rPr lang="en-US" altLang="ru-RU" sz="2400">
                <a:latin typeface="Times New Roman" panose="02020603050405020304" pitchFamily="18" charset="0"/>
              </a:rPr>
              <a:t>cout&lt;&lt;</a:t>
            </a:r>
            <a:r>
              <a:rPr lang="en-US" altLang="ru-RU" sz="2400">
                <a:solidFill>
                  <a:srgbClr val="C00000"/>
                </a:solidFill>
                <a:latin typeface="Times New Roman" panose="02020603050405020304" pitchFamily="18" charset="0"/>
              </a:rPr>
              <a:t>"z1: "</a:t>
            </a:r>
            <a:r>
              <a:rPr lang="en-US" altLang="ru-RU" sz="2400">
                <a:latin typeface="Times New Roman" panose="02020603050405020304" pitchFamily="18" charset="0"/>
              </a:rPr>
              <a:t>&lt;&lt;z&lt;&lt;endl;</a:t>
            </a:r>
          </a:p>
          <a:p>
            <a:r>
              <a:rPr lang="en-US" altLang="ru-RU" sz="2400">
                <a:latin typeface="Times New Roman" panose="02020603050405020304" pitchFamily="18" charset="0"/>
              </a:rPr>
              <a:t>z = z + 10;</a:t>
            </a:r>
          </a:p>
          <a:p>
            <a:r>
              <a:rPr lang="en-US" altLang="ru-RU" sz="2400">
                <a:latin typeface="Times New Roman" panose="02020603050405020304" pitchFamily="18" charset="0"/>
              </a:rPr>
              <a:t>cout&lt;&lt;</a:t>
            </a:r>
            <a:r>
              <a:rPr lang="en-US" altLang="ru-RU" sz="2400">
                <a:solidFill>
                  <a:srgbClr val="C00000"/>
                </a:solidFill>
                <a:latin typeface="Times New Roman" panose="02020603050405020304" pitchFamily="18" charset="0"/>
              </a:rPr>
              <a:t>"z2: "</a:t>
            </a:r>
            <a:r>
              <a:rPr lang="en-US" altLang="ru-RU" sz="2400">
                <a:latin typeface="Times New Roman" panose="02020603050405020304" pitchFamily="18" charset="0"/>
              </a:rPr>
              <a:t>&lt;&lt;z&lt;&lt;endl;</a:t>
            </a:r>
          </a:p>
          <a:p>
            <a:r>
              <a:rPr lang="en-US" altLang="ru-RU" sz="2400">
                <a:latin typeface="Times New Roman" panose="02020603050405020304" pitchFamily="18" charset="0"/>
              </a:rPr>
              <a:t>system(</a:t>
            </a:r>
            <a:r>
              <a:rPr lang="en-US" altLang="ru-RU" sz="2400">
                <a:solidFill>
                  <a:srgbClr val="C00000"/>
                </a:solidFill>
                <a:latin typeface="Times New Roman" panose="02020603050405020304" pitchFamily="18" charset="0"/>
              </a:rPr>
              <a:t>“pause”</a:t>
            </a:r>
            <a:r>
              <a:rPr lang="en-US" altLang="ru-RU" sz="2400">
                <a:latin typeface="Times New Roman" panose="02020603050405020304" pitchFamily="18" charset="0"/>
              </a:rPr>
              <a:t>);</a:t>
            </a:r>
          </a:p>
          <a:p>
            <a:r>
              <a:rPr lang="uk-UA" altLang="ru-RU" sz="240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2" name="Рисунок 1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097088" cy="835025"/>
          </a:xfrm>
          <a:solidFill>
            <a:schemeClr val="bg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0954" name="Рисунок 21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8038" y="1484313"/>
            <a:ext cx="5795962" cy="2665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uk-UA" altLang="ru-RU" sz="3600" b="1">
                <a:latin typeface="Times New Roman" panose="02020603050405020304" pitchFamily="18" charset="0"/>
              </a:rPr>
              <a:t>Комбіновані операції присвоєння</a:t>
            </a:r>
          </a:p>
        </p:txBody>
      </p:sp>
      <p:pic>
        <p:nvPicPr>
          <p:cNvPr id="201731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25538"/>
            <a:ext cx="8488363" cy="4824412"/>
          </a:xfrm>
          <a:prstGeom prst="rect">
            <a:avLst/>
          </a:prstGeom>
          <a:noFill/>
          <a:ln>
            <a:noFill/>
          </a:ln>
          <a:effectLst>
            <a:outerShdw dist="179605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22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63713" y="0"/>
            <a:ext cx="7380287" cy="576263"/>
          </a:xfrm>
        </p:spPr>
        <p:txBody>
          <a:bodyPr/>
          <a:lstStyle/>
          <a:p>
            <a:r>
              <a:rPr lang="uk-UA" altLang="ru-RU" sz="3600" b="1">
                <a:latin typeface="Times New Roman" panose="02020603050405020304" pitchFamily="18" charset="0"/>
              </a:rPr>
              <a:t>Комбіновані операції присвоєння</a:t>
            </a: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611188" y="981075"/>
            <a:ext cx="7343775" cy="4321175"/>
            <a:chOff x="899" y="2623"/>
            <a:chExt cx="2899" cy="1901"/>
          </a:xfrm>
        </p:grpSpPr>
        <p:pic>
          <p:nvPicPr>
            <p:cNvPr id="215045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" y="2623"/>
              <a:ext cx="2899" cy="1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046" name="Text Box 6"/>
            <p:cNvSpPr txBox="1">
              <a:spLocks noChangeArrowheads="1"/>
            </p:cNvSpPr>
            <p:nvPr/>
          </p:nvSpPr>
          <p:spPr bwMode="auto">
            <a:xfrm>
              <a:off x="1157" y="2659"/>
              <a:ext cx="2630" cy="15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u-RU" sz="2400" dirty="0" err="1">
                  <a:solidFill>
                    <a:srgbClr val="0033CC"/>
                  </a:solidFill>
                  <a:latin typeface="Times New Roman" panose="02020603050405020304" pitchFamily="18" charset="0"/>
                </a:rPr>
                <a:t>int</a:t>
              </a:r>
              <a:r>
                <a:rPr lang="en-US" altLang="ru-RU" sz="2400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ru-RU" sz="2400" dirty="0">
                  <a:latin typeface="Times New Roman" panose="02020603050405020304" pitchFamily="18" charset="0"/>
                </a:rPr>
                <a:t>total=10, item=2; </a:t>
              </a:r>
            </a:p>
            <a:p>
              <a:r>
                <a:rPr lang="en-US" altLang="ru-RU" sz="2400" dirty="0">
                  <a:latin typeface="Times New Roman" panose="02020603050405020304" pitchFamily="18" charset="0"/>
                </a:rPr>
                <a:t>total+=item;           </a:t>
              </a:r>
              <a:r>
                <a:rPr lang="en-US" altLang="ru-RU" sz="2400" dirty="0" smtClean="0">
                  <a:latin typeface="Times New Roman" panose="02020603050405020304" pitchFamily="18" charset="0"/>
                </a:rPr>
                <a:t>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 </a:t>
              </a:r>
              <a:r>
                <a:rPr lang="uk-UA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результат 12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ru-RU" sz="2400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10+2</a:t>
              </a:r>
              <a:r>
                <a:rPr lang="uk-UA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</a:t>
              </a:r>
              <a:endParaRPr lang="uk-UA" altLang="ru-RU" sz="2400" dirty="0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ru-RU" sz="2400" dirty="0">
                  <a:latin typeface="Times New Roman" panose="02020603050405020304" pitchFamily="18" charset="0"/>
                </a:rPr>
                <a:t>total-=item;           </a:t>
              </a:r>
              <a:r>
                <a:rPr lang="en-US" altLang="ru-RU" sz="2400" dirty="0" smtClean="0">
                  <a:latin typeface="Times New Roman" panose="02020603050405020304" pitchFamily="18" charset="0"/>
                </a:rPr>
                <a:t> 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 </a:t>
              </a:r>
              <a:r>
                <a:rPr lang="uk-UA" altLang="ru-RU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результат </a:t>
              </a:r>
              <a:r>
                <a:rPr lang="uk-UA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ru-RU" sz="2400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12-2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</a:t>
              </a:r>
              <a:r>
                <a:rPr lang="uk-UA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</a:t>
              </a:r>
              <a:endParaRPr lang="uk-UA" altLang="ru-RU" sz="2400" dirty="0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ru-RU" sz="2400" dirty="0">
                  <a:latin typeface="Times New Roman" panose="02020603050405020304" pitchFamily="18" charset="0"/>
                </a:rPr>
                <a:t>total*=item;           </a:t>
              </a:r>
              <a:r>
                <a:rPr lang="en-US" altLang="ru-RU" sz="2400" dirty="0" smtClean="0">
                  <a:latin typeface="Times New Roman" panose="02020603050405020304" pitchFamily="18" charset="0"/>
                </a:rPr>
                <a:t> 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 </a:t>
              </a:r>
              <a:r>
                <a:rPr lang="uk-UA" altLang="ru-RU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результат 20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ru-RU" sz="2400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10*2</a:t>
              </a:r>
              <a:endParaRPr lang="uk-UA" altLang="ru-RU" sz="2400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ru-RU" sz="2400" dirty="0">
                  <a:latin typeface="Times New Roman" panose="02020603050405020304" pitchFamily="18" charset="0"/>
                </a:rPr>
                <a:t>total/=item;           </a:t>
              </a:r>
              <a:r>
                <a:rPr lang="en-US" altLang="ru-RU" sz="2400" dirty="0" smtClean="0">
                  <a:latin typeface="Times New Roman" panose="02020603050405020304" pitchFamily="18" charset="0"/>
                </a:rPr>
                <a:t>  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 </a:t>
              </a:r>
              <a:r>
                <a:rPr lang="uk-UA" altLang="ru-RU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результат 10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ru-RU" sz="2400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20/2</a:t>
              </a:r>
              <a:endParaRPr lang="uk-UA" altLang="ru-RU" sz="2400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ru-RU" sz="2400" dirty="0">
                  <a:latin typeface="Times New Roman" panose="02020603050405020304" pitchFamily="18" charset="0"/>
                </a:rPr>
                <a:t>total&lt;&lt;=item;         </a:t>
              </a:r>
              <a:r>
                <a:rPr lang="en-US" altLang="ru-RU" sz="2400" dirty="0" smtClean="0">
                  <a:latin typeface="Times New Roman" panose="02020603050405020304" pitchFamily="18" charset="0"/>
                </a:rPr>
                <a:t>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 </a:t>
              </a:r>
              <a:r>
                <a:rPr lang="uk-UA" altLang="ru-RU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результат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2</a:t>
              </a:r>
              <a:r>
                <a:rPr lang="uk-UA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0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ru-RU" sz="2400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10*2</a:t>
              </a:r>
              <a:endParaRPr lang="uk-UA" altLang="ru-RU" sz="2400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ru-RU" sz="2400" dirty="0">
                  <a:latin typeface="Times New Roman" panose="02020603050405020304" pitchFamily="18" charset="0"/>
                </a:rPr>
                <a:t>total&gt;&gt;=item;          </a:t>
              </a:r>
              <a:r>
                <a:rPr lang="en-US" altLang="ru-RU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 </a:t>
              </a:r>
              <a:r>
                <a:rPr lang="uk-UA" altLang="ru-RU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результат 10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ru-RU" sz="2400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20/2</a:t>
              </a:r>
              <a:endParaRPr lang="uk-UA" altLang="ru-RU" sz="2400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ru-RU" sz="2400" dirty="0">
                  <a:latin typeface="Times New Roman" panose="02020603050405020304" pitchFamily="18" charset="0"/>
                </a:rPr>
                <a:t>total&amp;=item;           </a:t>
              </a:r>
              <a:r>
                <a:rPr lang="en-US" altLang="ru-RU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 </a:t>
              </a:r>
              <a:r>
                <a:rPr lang="uk-UA" altLang="ru-RU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результат 2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   </a:t>
              </a:r>
              <a:r>
                <a:rPr lang="en-US" altLang="ru-RU" sz="2400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1010&amp;0010</a:t>
              </a:r>
              <a:endParaRPr lang="uk-UA" altLang="ru-RU" sz="2400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ru-RU" sz="2400" dirty="0">
                  <a:latin typeface="Times New Roman" panose="02020603050405020304" pitchFamily="18" charset="0"/>
                </a:rPr>
                <a:t>total|=item;           </a:t>
              </a:r>
              <a:r>
                <a:rPr lang="en-US" altLang="ru-RU" sz="2400" dirty="0" smtClean="0">
                  <a:latin typeface="Times New Roman" panose="02020603050405020304" pitchFamily="18" charset="0"/>
                </a:rPr>
                <a:t>  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 </a:t>
              </a:r>
              <a:r>
                <a:rPr lang="uk-UA" altLang="ru-RU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результат 2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   </a:t>
              </a:r>
              <a:r>
                <a:rPr lang="en-US" altLang="ru-RU" sz="2400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0010 | 0010</a:t>
              </a:r>
              <a:endParaRPr lang="uk-UA" altLang="ru-RU" sz="2400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12" name="Рисунок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3713" cy="692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23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55688" y="0"/>
            <a:ext cx="8088312" cy="533400"/>
          </a:xfrm>
        </p:spPr>
        <p:txBody>
          <a:bodyPr/>
          <a:lstStyle/>
          <a:p>
            <a:r>
              <a:rPr lang="uk-UA" altLang="ru-RU" sz="3600" b="1">
                <a:solidFill>
                  <a:schemeClr val="bg1"/>
                </a:solidFill>
                <a:latin typeface="Times New Roman" panose="02020603050405020304" pitchFamily="18" charset="0"/>
              </a:rPr>
              <a:t>Основи введення-виведення в С/С+ +</a:t>
            </a:r>
          </a:p>
        </p:txBody>
      </p:sp>
      <p:sp>
        <p:nvSpPr>
          <p:cNvPr id="216067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395288" y="981075"/>
            <a:ext cx="8280400" cy="3248025"/>
          </a:xfrm>
          <a:solidFill>
            <a:schemeClr val="bg1"/>
          </a:solidFill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uk-UA" altLang="ru-RU" sz="2400" i="1">
                <a:latin typeface="Times New Roman" panose="02020603050405020304" pitchFamily="18" charset="0"/>
              </a:rPr>
              <a:t>Уведення даних</a:t>
            </a:r>
            <a:r>
              <a:rPr lang="uk-UA" altLang="ru-RU" sz="2400">
                <a:latin typeface="Times New Roman" panose="02020603050405020304" pitchFamily="18" charset="0"/>
              </a:rPr>
              <a:t> — це процес їх передавання із зовнішніх носіїв інформації або пристроїв уведення даних до комірок оперативної пам'яті для їх подальшої обробки.</a:t>
            </a:r>
            <a:r>
              <a:rPr lang="uk-UA" altLang="ru-RU" sz="2400" i="1">
                <a:latin typeface="Times New Roman" panose="02020603050405020304" pitchFamily="18" charset="0"/>
              </a:rPr>
              <a:t> </a:t>
            </a:r>
          </a:p>
          <a:p>
            <a:pPr marL="0" indent="0"/>
            <a:r>
              <a:rPr lang="uk-UA" altLang="ru-RU" sz="2400" i="1">
                <a:latin typeface="Times New Roman" panose="02020603050405020304" pitchFamily="18" charset="0"/>
              </a:rPr>
              <a:t>Виведення даних</a:t>
            </a:r>
            <a:r>
              <a:rPr lang="uk-UA" altLang="ru-RU" sz="2400">
                <a:latin typeface="Times New Roman" panose="02020603050405020304" pitchFamily="18" charset="0"/>
              </a:rPr>
              <a:t> —  процес їх передавання з оперативної пам'яті на зовнішній носій інформації або пристрій виведення даних.</a:t>
            </a:r>
          </a:p>
          <a:p>
            <a:pPr marL="0" indent="0"/>
            <a:r>
              <a:rPr lang="uk-UA" altLang="ru-RU" sz="2400" i="1">
                <a:latin typeface="Times New Roman" panose="02020603050405020304" pitchFamily="18" charset="0"/>
              </a:rPr>
              <a:t>Буфер</a:t>
            </a:r>
            <a:r>
              <a:rPr lang="uk-UA" altLang="ru-RU" sz="2400">
                <a:latin typeface="Times New Roman" panose="02020603050405020304" pitchFamily="18" charset="0"/>
              </a:rPr>
              <a:t> — це область пам'яті для тимчасового зберігання даних. </a:t>
            </a:r>
          </a:p>
        </p:txBody>
      </p:sp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1763713" y="4710113"/>
          <a:ext cx="5664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6" name="Фотография Photo Editor" r:id="rId3" imgW="10904762" imgH="3228571" progId="MSPhotoEd.3">
                  <p:embed/>
                </p:oleObj>
              </mc:Choice>
              <mc:Fallback>
                <p:oleObj name="Фотография Photo Editor" r:id="rId3" imgW="10904762" imgH="3228571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710113"/>
                        <a:ext cx="5664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24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ru-RU" altLang="ru-RU" sz="3600" b="1">
                <a:latin typeface="Times New Roman" panose="02020603050405020304" pitchFamily="18" charset="0"/>
              </a:rPr>
              <a:t>Функції  введення та виведення</a:t>
            </a:r>
            <a:endParaRPr lang="uk-UA" altLang="ru-RU" sz="3600" b="1">
              <a:latin typeface="Times New Roman" panose="02020603050405020304" pitchFamily="18" charset="0"/>
            </a:endParaRPr>
          </a:p>
        </p:txBody>
      </p:sp>
      <p:pic>
        <p:nvPicPr>
          <p:cNvPr id="5" name="Объект 4">
            <a:hlinkClick r:id="rId2" action="ppaction://hlinkfile"/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179388" y="908050"/>
            <a:ext cx="8964612" cy="594995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25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4" name="Рисунок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115" name="Заголовок 1"/>
          <p:cNvSpPr>
            <a:spLocks/>
          </p:cNvSpPr>
          <p:nvPr/>
        </p:nvSpPr>
        <p:spPr bwMode="auto">
          <a:xfrm>
            <a:off x="792163" y="0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3600">
                <a:latin typeface="Times New Roman" panose="02020603050405020304" pitchFamily="18" charset="0"/>
              </a:rPr>
              <a:t>Функції  введення та виведення</a:t>
            </a:r>
            <a:endParaRPr lang="uk-UA" altLang="ru-RU" sz="3600">
              <a:latin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26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1" name="Заголовок 1"/>
          <p:cNvSpPr>
            <a:spLocks/>
          </p:cNvSpPr>
          <p:nvPr/>
        </p:nvSpPr>
        <p:spPr bwMode="auto">
          <a:xfrm>
            <a:off x="792163" y="0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3600">
                <a:latin typeface="Times New Roman" panose="02020603050405020304" pitchFamily="18" charset="0"/>
              </a:rPr>
              <a:t>Функції  введення та виведення</a:t>
            </a:r>
            <a:endParaRPr lang="uk-UA" altLang="ru-RU" sz="3600">
              <a:latin typeface="Times New Roman" panose="02020603050405020304" pitchFamily="18" charset="0"/>
            </a:endParaRP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0" y="765175"/>
          <a:ext cx="9144000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0" name="Фотография Photo Editor" r:id="rId3" imgW="13400000" imgH="4982270" progId="MSPhotoEd.3">
                  <p:embed/>
                </p:oleObj>
              </mc:Choice>
              <mc:Fallback>
                <p:oleObj name="Фотография Photo Editor" r:id="rId3" imgW="13400000" imgH="4982270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5175"/>
                        <a:ext cx="9144000" cy="496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27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68313" y="981075"/>
            <a:ext cx="8351837" cy="533400"/>
          </a:xfrm>
        </p:spPr>
        <p:txBody>
          <a:bodyPr/>
          <a:lstStyle/>
          <a:p>
            <a:pPr algn="ctr"/>
            <a:r>
              <a:rPr lang="uk-UA" altLang="ru-RU" sz="3000" b="1">
                <a:solidFill>
                  <a:schemeClr val="tx1"/>
                </a:solidFill>
                <a:latin typeface="Times New Roman" panose="02020603050405020304" pitchFamily="18" charset="0"/>
              </a:rPr>
              <a:t>Специфікація форматів</a:t>
            </a:r>
            <a:r>
              <a:rPr lang="en-US" altLang="ru-RU" sz="30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uk-UA" altLang="ru-RU" sz="3000" b="1">
                <a:solidFill>
                  <a:schemeClr val="tx1"/>
                </a:solidFill>
                <a:latin typeface="Times New Roman" panose="02020603050405020304" pitchFamily="18" charset="0"/>
              </a:rPr>
              <a:t>введення-виведення</a:t>
            </a:r>
          </a:p>
        </p:txBody>
      </p:sp>
      <p:sp>
        <p:nvSpPr>
          <p:cNvPr id="233475" name="Заголовок 1"/>
          <p:cNvSpPr>
            <a:spLocks/>
          </p:cNvSpPr>
          <p:nvPr/>
        </p:nvSpPr>
        <p:spPr bwMode="auto">
          <a:xfrm>
            <a:off x="792163" y="0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3600">
                <a:latin typeface="Times New Roman" panose="02020603050405020304" pitchFamily="18" charset="0"/>
              </a:rPr>
              <a:t>Функції  введення та виведення</a:t>
            </a:r>
            <a:endParaRPr lang="uk-UA" altLang="ru-RU" sz="3600">
              <a:latin typeface="Times New Roman" panose="02020603050405020304" pitchFamily="18" charset="0"/>
            </a:endParaRPr>
          </a:p>
        </p:txBody>
      </p:sp>
      <p:graphicFrame>
        <p:nvGraphicFramePr>
          <p:cNvPr id="233478" name="Object 6"/>
          <p:cNvGraphicFramePr>
            <a:graphicFrameLocks noChangeAspect="1"/>
          </p:cNvGraphicFramePr>
          <p:nvPr/>
        </p:nvGraphicFramePr>
        <p:xfrm>
          <a:off x="179388" y="1844675"/>
          <a:ext cx="878522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5" name="Фотография Photo Editor" r:id="rId3" imgW="8438095" imgH="1047619" progId="MSPhotoEd.3">
                  <p:embed/>
                </p:oleObj>
              </mc:Choice>
              <mc:Fallback>
                <p:oleObj name="Фотография Photo Editor" r:id="rId3" imgW="8438095" imgH="1047619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44675"/>
                        <a:ext cx="8785225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28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333375"/>
          </a:xfrm>
        </p:spPr>
        <p:txBody>
          <a:bodyPr/>
          <a:lstStyle/>
          <a:p>
            <a:pPr algn="ctr"/>
            <a:r>
              <a:rPr lang="uk-UA" altLang="ru-RU" sz="3600" b="1">
                <a:latin typeface="Times New Roman" panose="02020603050405020304" pitchFamily="18" charset="0"/>
              </a:rPr>
              <a:t>Специфікації деяких типів </a:t>
            </a:r>
            <a:r>
              <a:rPr lang="uk-UA" altLang="ru-RU" sz="3600" b="1">
                <a:solidFill>
                  <a:schemeClr val="bg1"/>
                </a:solidFill>
                <a:latin typeface="Times New Roman" panose="02020603050405020304" pitchFamily="18" charset="0"/>
              </a:rPr>
              <a:t>перетворення</a:t>
            </a:r>
          </a:p>
        </p:txBody>
      </p:sp>
      <p:pic>
        <p:nvPicPr>
          <p:cNvPr id="220163" name="Объект 3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20713"/>
            <a:ext cx="9144000" cy="5903912"/>
          </a:xfrm>
          <a:effectLst>
            <a:outerShdw dist="162639" dir="3080412" algn="ctr" rotWithShape="0">
              <a:schemeClr val="bg2">
                <a:alpha val="50000"/>
              </a:scheme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29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altLang="ru-RU" sz="4000" dirty="0">
                <a:solidFill>
                  <a:schemeClr val="bg1"/>
                </a:solidFill>
              </a:rPr>
              <a:t>Зміст </a:t>
            </a:r>
            <a:endParaRPr lang="ru-RU" altLang="ru-RU" sz="4000" dirty="0">
              <a:solidFill>
                <a:schemeClr val="bg1"/>
              </a:solidFill>
            </a:endParaRP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2195736" y="1825853"/>
            <a:ext cx="676875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50850"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/>
            <a:r>
              <a:rPr lang="uk-UA" altLang="ru-RU" sz="2400" dirty="0">
                <a:solidFill>
                  <a:srgbClr val="C0C0C0"/>
                </a:solidFill>
              </a:rPr>
              <a:t>2.1. Робота у середовищі </a:t>
            </a:r>
            <a:r>
              <a:rPr lang="uk-UA" altLang="ru-RU" sz="2400" dirty="0" err="1">
                <a:solidFill>
                  <a:srgbClr val="C0C0C0"/>
                </a:solidFill>
              </a:rPr>
              <a:t>Visual</a:t>
            </a:r>
            <a:r>
              <a:rPr lang="uk-UA" altLang="ru-RU" sz="2400" dirty="0">
                <a:solidFill>
                  <a:srgbClr val="C0C0C0"/>
                </a:solidFill>
              </a:rPr>
              <a:t> </a:t>
            </a:r>
            <a:r>
              <a:rPr lang="uk-UA" altLang="ru-RU" sz="2400" dirty="0" err="1">
                <a:solidFill>
                  <a:srgbClr val="C0C0C0"/>
                </a:solidFill>
              </a:rPr>
              <a:t>Studio</a:t>
            </a:r>
            <a:r>
              <a:rPr lang="uk-UA" altLang="ru-RU" sz="2400" dirty="0">
                <a:solidFill>
                  <a:srgbClr val="C0C0C0"/>
                </a:solidFill>
              </a:rPr>
              <a:t> .NET</a:t>
            </a:r>
            <a:endParaRPr lang="en-US" altLang="ru-RU" sz="2400" dirty="0">
              <a:solidFill>
                <a:srgbClr val="C0C0C0"/>
              </a:solidFill>
            </a:endParaRPr>
          </a:p>
          <a:p>
            <a:pPr indent="0"/>
            <a:r>
              <a:rPr lang="uk-UA" altLang="ru-RU" sz="2400" dirty="0">
                <a:solidFill>
                  <a:srgbClr val="C0C0C0"/>
                </a:solidFill>
              </a:rPr>
              <a:t>2.2. Словник мови С</a:t>
            </a:r>
            <a:r>
              <a:rPr lang="en-US" altLang="ru-RU" sz="2400" dirty="0">
                <a:solidFill>
                  <a:srgbClr val="C0C0C0"/>
                </a:solidFill>
              </a:rPr>
              <a:t>/C++ </a:t>
            </a:r>
            <a:r>
              <a:rPr lang="uk-UA" altLang="ru-RU" sz="2400" dirty="0">
                <a:solidFill>
                  <a:srgbClr val="C0C0C0"/>
                </a:solidFill>
              </a:rPr>
              <a:t>та загальна структура програми</a:t>
            </a:r>
            <a:endParaRPr lang="en-US" altLang="ru-RU" sz="2400" dirty="0">
              <a:solidFill>
                <a:srgbClr val="C0C0C0"/>
              </a:solidFill>
            </a:endParaRPr>
          </a:p>
          <a:p>
            <a:pPr indent="0"/>
            <a:r>
              <a:rPr lang="uk-UA" altLang="ru-RU" sz="2400" dirty="0">
                <a:solidFill>
                  <a:srgbClr val="C0C0C0"/>
                </a:solidFill>
              </a:rPr>
              <a:t>2.3. Прості типи даних</a:t>
            </a:r>
            <a:endParaRPr lang="en-US" altLang="ru-RU" sz="2400" dirty="0">
              <a:solidFill>
                <a:srgbClr val="C0C0C0"/>
              </a:solidFill>
            </a:endParaRPr>
          </a:p>
          <a:p>
            <a:pPr indent="0"/>
            <a:r>
              <a:rPr lang="uk-UA" altLang="ru-RU" sz="2400" dirty="0"/>
              <a:t>2.4. Константи, змінні, вирази</a:t>
            </a:r>
            <a:endParaRPr lang="en-US" altLang="ru-RU" sz="2400" dirty="0"/>
          </a:p>
          <a:p>
            <a:pPr indent="0"/>
            <a:r>
              <a:rPr lang="uk-UA" altLang="ru-RU" sz="2400" dirty="0"/>
              <a:t>2.5. Операції присвоєння та функції </a:t>
            </a:r>
            <a:r>
              <a:rPr lang="en-US" altLang="ru-RU" sz="2400" dirty="0"/>
              <a:t> </a:t>
            </a:r>
          </a:p>
          <a:p>
            <a:pPr indent="0"/>
            <a:r>
              <a:rPr lang="en-US" altLang="ru-RU" sz="2400" dirty="0"/>
              <a:t>       </a:t>
            </a:r>
            <a:r>
              <a:rPr lang="uk-UA" altLang="ru-RU" sz="2400" dirty="0"/>
              <a:t>введення-виведення</a:t>
            </a:r>
            <a:endParaRPr lang="en-US" alt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72816"/>
            <a:ext cx="1878789" cy="2597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0"/>
            <a:ext cx="6659562" cy="576263"/>
          </a:xfrm>
        </p:spPr>
        <p:txBody>
          <a:bodyPr/>
          <a:lstStyle/>
          <a:p>
            <a:r>
              <a:rPr lang="uk-UA" altLang="ru-RU" sz="3600" b="1">
                <a:solidFill>
                  <a:schemeClr val="bg1"/>
                </a:solidFill>
                <a:latin typeface="Times New Roman" panose="02020603050405020304" pitchFamily="18" charset="0"/>
              </a:rPr>
              <a:t>Приклад застосування </a:t>
            </a:r>
            <a:r>
              <a:rPr lang="en-US" altLang="ru-RU" sz="3600" b="1">
                <a:solidFill>
                  <a:schemeClr val="bg1"/>
                </a:solidFill>
                <a:latin typeface="Times New Roman" panose="02020603050405020304" pitchFamily="18" charset="0"/>
              </a:rPr>
              <a:t>printf</a:t>
            </a:r>
            <a:endParaRPr lang="ru-RU" altLang="ru-RU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Рисунок 7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8175" cy="6921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Скругленный прямоугольник 8"/>
          <p:cNvSpPr/>
          <p:nvPr/>
        </p:nvSpPr>
        <p:spPr>
          <a:xfrm>
            <a:off x="4490442" y="800237"/>
            <a:ext cx="4593824" cy="596599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>
                <a:latin typeface="Times New Roman" panose="02020603050405020304" pitchFamily="18" charset="0"/>
              </a:rPr>
              <a:t>Розглянемо функцію </a:t>
            </a:r>
            <a:r>
              <a:rPr lang="en-US" altLang="ru-RU" sz="2400">
                <a:latin typeface="Times New Roman" panose="02020603050405020304" pitchFamily="18" charset="0"/>
              </a:rPr>
              <a:t>printf(), </a:t>
            </a:r>
            <a:r>
              <a:rPr lang="uk-UA" altLang="ru-RU" sz="2400">
                <a:latin typeface="Times New Roman" panose="02020603050405020304" pitchFamily="18" charset="0"/>
              </a:rPr>
              <a:t>що виводить на екран ціле від’ємне чотиризначне десяткове число, те саме число з точністю у шість розрядів та в шістнадцятковій системі, символ з шириною поля у п’ять позицій, рядок, дійсне число у звичайній формі десяткового числа з точкою, подане у форматі </a:t>
            </a:r>
            <a:r>
              <a:rPr lang="en-US" altLang="ru-RU" sz="2400">
                <a:latin typeface="Times New Roman" panose="02020603050405020304" pitchFamily="18" charset="0"/>
              </a:rPr>
              <a:t>mmm.ddd </a:t>
            </a:r>
            <a:r>
              <a:rPr lang="uk-UA" altLang="ru-RU" sz="2400">
                <a:latin typeface="Times New Roman" panose="02020603050405020304" pitchFamily="18" charset="0"/>
              </a:rPr>
              <a:t>та в експоненціальній формі. </a:t>
            </a:r>
          </a:p>
        </p:txBody>
      </p:sp>
      <p:grpSp>
        <p:nvGrpSpPr>
          <p:cNvPr id="223245" name="Group 13"/>
          <p:cNvGrpSpPr>
            <a:grpSpLocks/>
          </p:cNvGrpSpPr>
          <p:nvPr/>
        </p:nvGrpSpPr>
        <p:grpSpPr bwMode="auto">
          <a:xfrm>
            <a:off x="307975" y="1216025"/>
            <a:ext cx="3759200" cy="2668588"/>
            <a:chOff x="194" y="766"/>
            <a:chExt cx="2368" cy="1681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" y="766"/>
              <a:ext cx="2368" cy="16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23244" name="AutoShape 12"/>
            <p:cNvSpPr>
              <a:spLocks noChangeArrowheads="1"/>
            </p:cNvSpPr>
            <p:nvPr/>
          </p:nvSpPr>
          <p:spPr bwMode="auto">
            <a:xfrm>
              <a:off x="612" y="799"/>
              <a:ext cx="1134" cy="408"/>
            </a:xfrm>
            <a:prstGeom prst="wedgeEllipseCallout">
              <a:avLst>
                <a:gd name="adj1" fmla="val -51236"/>
                <a:gd name="adj2" fmla="val 1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ru-RU"/>
                <a:t>F1!F1!F1!</a:t>
              </a:r>
              <a:endParaRPr lang="ru-RU" altLang="ru-RU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76263"/>
          </a:xfrm>
        </p:spPr>
        <p:txBody>
          <a:bodyPr/>
          <a:lstStyle/>
          <a:p>
            <a:r>
              <a:rPr lang="uk-UA" altLang="ru-RU" sz="3600" b="1">
                <a:solidFill>
                  <a:schemeClr val="bg1"/>
                </a:solidFill>
                <a:latin typeface="Times New Roman" panose="02020603050405020304" pitchFamily="18" charset="0"/>
              </a:rPr>
              <a:t>Приклад застосування </a:t>
            </a:r>
            <a:r>
              <a:rPr lang="en-US" altLang="ru-RU" sz="3600" b="1">
                <a:solidFill>
                  <a:schemeClr val="bg1"/>
                </a:solidFill>
                <a:latin typeface="Times New Roman" panose="02020603050405020304" pitchFamily="18" charset="0"/>
              </a:rPr>
              <a:t>printf</a:t>
            </a:r>
            <a:endParaRPr lang="ru-RU" altLang="ru-RU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Рисунок 7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35150" cy="6921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4261" name="Скругленный прямоугольник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65175"/>
            <a:ext cx="8748712" cy="367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1042988" y="1019175"/>
            <a:ext cx="7816850" cy="3130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b="0">
                <a:latin typeface="Times New Roman" panose="02020603050405020304" pitchFamily="18" charset="0"/>
              </a:rPr>
              <a:t>char  ch = '$'; 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char  *string = "computer";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int    count = -1234;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double fp = 251.736;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printf(" Decimal: %d  Justified: %.6d  Hex: %X \n" 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       " Character:%5c \n String: %10s\n"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       " Real numbers:  %.2f  %e \n",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        count,count,count,ch,string,fp,fp);</a:t>
            </a:r>
          </a:p>
        </p:txBody>
      </p:sp>
      <p:pic>
        <p:nvPicPr>
          <p:cNvPr id="224267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457700"/>
            <a:ext cx="9144000" cy="2138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76263"/>
          </a:xfrm>
        </p:spPr>
        <p:txBody>
          <a:bodyPr/>
          <a:lstStyle/>
          <a:p>
            <a:r>
              <a:rPr lang="uk-UA" altLang="ru-RU" sz="3600" b="1">
                <a:solidFill>
                  <a:schemeClr val="bg1"/>
                </a:solidFill>
                <a:latin typeface="Times New Roman" panose="02020603050405020304" pitchFamily="18" charset="0"/>
              </a:rPr>
              <a:t>Приклад застосування </a:t>
            </a:r>
            <a:r>
              <a:rPr lang="en-US" altLang="ru-RU" sz="3600" b="1">
                <a:solidFill>
                  <a:schemeClr val="bg1"/>
                </a:solidFill>
                <a:latin typeface="Times New Roman" panose="02020603050405020304" pitchFamily="18" charset="0"/>
              </a:rPr>
              <a:t>printf</a:t>
            </a:r>
            <a:endParaRPr lang="ru-RU" altLang="ru-RU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Рисунок 7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35150" cy="7302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7332" name="Скругленный прямоугольник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65175"/>
            <a:ext cx="86042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1042988" y="1019175"/>
            <a:ext cx="7816850" cy="3130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b="0">
                <a:latin typeface="Times New Roman" panose="02020603050405020304" pitchFamily="18" charset="0"/>
              </a:rPr>
              <a:t>char  ch = '$'; 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char  *string = "computer";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int    count = -1234;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double fp = 251.736;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printf(" Decimal: %d  Justified: %.6d  Hex: %X \n" 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       " Character:%5c \n String: %10s\n"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       " Real numbers:  %.2f  %e \n",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        count,count,count,ch,string,fp,fp);</a:t>
            </a:r>
          </a:p>
        </p:txBody>
      </p:sp>
      <p:pic>
        <p:nvPicPr>
          <p:cNvPr id="22733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457700"/>
            <a:ext cx="9144000" cy="2138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0"/>
            <a:ext cx="7596187" cy="576263"/>
          </a:xfrm>
        </p:spPr>
        <p:txBody>
          <a:bodyPr/>
          <a:lstStyle/>
          <a:p>
            <a:r>
              <a:rPr lang="uk-UA" altLang="ru-RU" sz="3200" b="1">
                <a:solidFill>
                  <a:schemeClr val="bg1"/>
                </a:solidFill>
                <a:latin typeface="Times New Roman" panose="02020603050405020304" pitchFamily="18" charset="0"/>
              </a:rPr>
              <a:t>Приклад функцій введення-виведення</a:t>
            </a:r>
            <a:endParaRPr lang="ru-RU" altLang="ru-RU" sz="32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147940" y="1174757"/>
            <a:ext cx="3744416" cy="3858019"/>
          </a:xfrm>
          <a:prstGeom prst="roundRect">
            <a:avLst/>
          </a:prstGeom>
          <a:gradFill flip="none" rotWithShape="1">
            <a:gsLst>
              <a:gs pos="3000">
                <a:srgbClr val="F8D29A"/>
              </a:gs>
              <a:gs pos="50000">
                <a:schemeClr val="accent6">
                  <a:lumMod val="20000"/>
                  <a:lumOff val="80000"/>
                </a:schemeClr>
              </a:gs>
              <a:gs pos="93000">
                <a:srgbClr val="D1E4ED"/>
              </a:gs>
              <a:gs pos="70000">
                <a:schemeClr val="bg1"/>
              </a:gs>
              <a:gs pos="100000">
                <a:schemeClr val="accent1"/>
              </a:gs>
            </a:gsLst>
            <a:lin ang="13800000" scaled="0"/>
            <a:tileRect/>
          </a:gra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  <a:sp3d extrusionH="50800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>
                <a:latin typeface="Times New Roman" panose="02020603050405020304" pitchFamily="18" charset="0"/>
              </a:rPr>
              <a:t>Приклад програми, в якій функції виведення використано для </a:t>
            </a:r>
            <a:r>
              <a:rPr lang="uk-UA" altLang="ru-RU" sz="2400">
                <a:latin typeface="Times New Roman" panose="02020603050405020304" pitchFamily="18" charset="0"/>
              </a:rPr>
              <a:t>з</a:t>
            </a:r>
            <a:r>
              <a:rPr lang="ru-RU" altLang="ru-RU" sz="2400">
                <a:latin typeface="Times New Roman" panose="02020603050405020304" pitchFamily="18" charset="0"/>
              </a:rPr>
              <a:t>ображення на екрані значень у різних форматах.</a:t>
            </a:r>
            <a:r>
              <a:rPr lang="ru-RU" altLang="ru-RU" sz="2400">
                <a:solidFill>
                  <a:srgbClr val="2D2D8A"/>
                </a:solidFill>
                <a:latin typeface="Times New Roman" panose="02020603050405020304" pitchFamily="18" charset="0"/>
              </a:rPr>
              <a:t>  </a:t>
            </a:r>
            <a:endParaRPr lang="uk-UA" altLang="ru-RU" sz="2400">
              <a:solidFill>
                <a:srgbClr val="2D2D8A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00" y="5397191"/>
            <a:ext cx="2506313" cy="976631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6" y="1412652"/>
            <a:ext cx="4504944" cy="3602736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3" name="Рисунок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7905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Скругленный прямоугольник 10">
            <a:hlinkClick r:id="rId5" action="ppaction://hlinkfile"/>
          </p:cNvPr>
          <p:cNvSpPr/>
          <p:nvPr/>
        </p:nvSpPr>
        <p:spPr>
          <a:xfrm>
            <a:off x="4334702" y="5596622"/>
            <a:ext cx="2337123" cy="5613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u="sng">
                <a:solidFill>
                  <a:srgbClr val="19194D"/>
                </a:solidFill>
                <a:latin typeface="Times New Roman" panose="02020603050405020304" pitchFamily="18" charset="0"/>
                <a:hlinkClick r:id="rId6" action="ppaction://hlinkfile"/>
              </a:rPr>
              <a:t>Код </a:t>
            </a:r>
            <a:r>
              <a:rPr lang="en-US" altLang="ru-RU" sz="2400" u="sng">
                <a:solidFill>
                  <a:srgbClr val="19194D"/>
                </a:solidFill>
                <a:latin typeface="Times New Roman" panose="02020603050405020304" pitchFamily="18" charset="0"/>
                <a:hlinkClick r:id="rId6" action="ppaction://hlinkfile"/>
              </a:rPr>
              <a:t>ex2_4.cpp</a:t>
            </a:r>
            <a:r>
              <a:rPr lang="uk-UA" altLang="ru-RU" u="sng">
                <a:solidFill>
                  <a:srgbClr val="19194D"/>
                </a:solidFill>
                <a:latin typeface="Times" panose="02020603050405020304" pitchFamily="18" charset="0"/>
                <a:hlinkClick r:id="rId6" action="ppaction://hlinkfile"/>
              </a:rPr>
              <a:t> </a:t>
            </a:r>
            <a:endParaRPr lang="uk-UA" altLang="ru-RU" u="sng">
              <a:solidFill>
                <a:srgbClr val="19194D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600" b="1">
                <a:latin typeface="Times New Roman" panose="02020603050405020304" pitchFamily="18" charset="0"/>
              </a:rPr>
              <a:t>Сумісність типів у виразах</a:t>
            </a:r>
          </a:p>
        </p:txBody>
      </p:sp>
      <p:sp>
        <p:nvSpPr>
          <p:cNvPr id="231427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250825" y="1773238"/>
            <a:ext cx="8318500" cy="1655762"/>
          </a:xfrm>
          <a:solidFill>
            <a:schemeClr val="bg1"/>
          </a:solidFill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ru-RU" altLang="ru-RU" sz="2400">
                <a:latin typeface="Times New Roman" panose="02020603050405020304" pitchFamily="18" charset="0"/>
              </a:rPr>
              <a:t>Можливість присвоювання значень одного типу змінним іншого типу називають </a:t>
            </a:r>
            <a:r>
              <a:rPr lang="ru-RU" altLang="ru-RU" sz="2400" b="1">
                <a:latin typeface="Times New Roman" panose="02020603050405020304" pitchFamily="18" charset="0"/>
              </a:rPr>
              <a:t>сумісністю за присвоєнням.</a:t>
            </a:r>
          </a:p>
          <a:p>
            <a:pPr marL="0" indent="0"/>
            <a:r>
              <a:rPr lang="uk-UA" altLang="ru-RU" sz="2400">
                <a:latin typeface="Times New Roman" panose="02020603050405020304" pitchFamily="18" charset="0"/>
              </a:rPr>
              <a:t>Типи двох операндів у виразах можна вважати сумісними, якщо виконується хоча б одна з таких</a:t>
            </a:r>
            <a:r>
              <a:rPr lang="uk-UA" altLang="ru-RU" sz="2400" u="sng">
                <a:latin typeface="Times New Roman" panose="02020603050405020304" pitchFamily="18" charset="0"/>
              </a:rPr>
              <a:t> </a:t>
            </a:r>
            <a:r>
              <a:rPr lang="uk-UA" altLang="ru-RU" sz="2400">
                <a:latin typeface="Times New Roman" panose="02020603050405020304" pitchFamily="18" charset="0"/>
              </a:rPr>
              <a:t>умов</a:t>
            </a:r>
            <a:r>
              <a:rPr lang="uk-UA" altLang="ru-RU" sz="2400" u="sng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31429" name="AutoShape 5"/>
          <p:cNvSpPr>
            <a:spLocks noChangeArrowheads="1"/>
          </p:cNvSpPr>
          <p:nvPr/>
        </p:nvSpPr>
        <p:spPr bwMode="auto">
          <a:xfrm>
            <a:off x="4356100" y="3789363"/>
            <a:ext cx="576263" cy="863600"/>
          </a:xfrm>
          <a:prstGeom prst="down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34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600" b="1">
                <a:latin typeface="Times New Roman" panose="02020603050405020304" pitchFamily="18" charset="0"/>
              </a:rPr>
              <a:t>Умови сумісності типів у виразах</a:t>
            </a:r>
          </a:p>
        </p:txBody>
      </p:sp>
      <p:graphicFrame>
        <p:nvGraphicFramePr>
          <p:cNvPr id="5" name="Схема 4"/>
          <p:cNvGraphicFramePr/>
          <p:nvPr/>
        </p:nvGraphicFramePr>
        <p:xfrm>
          <a:off x="102834" y="835636"/>
          <a:ext cx="8982195" cy="595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35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107504" y="675427"/>
            <a:ext cx="8915400" cy="871538"/>
          </a:xfrm>
          <a:solidFill>
            <a:schemeClr val="bg1"/>
          </a:solidFill>
          <a:ln>
            <a:solidFill>
              <a:srgbClr val="00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uk-UA" altLang="ru-RU" sz="2400" dirty="0">
                <a:latin typeface="Times New Roman" panose="02020603050405020304" pitchFamily="18" charset="0"/>
              </a:rPr>
              <a:t>Тип значення виразу є сумісним за присвоєнням з типом змінної, якій це значення надається, якщо виконується одна з таких умов:</a:t>
            </a:r>
          </a:p>
        </p:txBody>
      </p:sp>
      <p:graphicFrame>
        <p:nvGraphicFramePr>
          <p:cNvPr id="2" name="Схема 1"/>
          <p:cNvGraphicFramePr/>
          <p:nvPr/>
        </p:nvGraphicFramePr>
        <p:xfrm>
          <a:off x="86151" y="1574237"/>
          <a:ext cx="9005268" cy="5126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1476375" y="0"/>
            <a:ext cx="718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600">
                <a:solidFill>
                  <a:schemeClr val="bg1"/>
                </a:solidFill>
                <a:latin typeface="Times New Roman" panose="02020603050405020304" pitchFamily="18" charset="0"/>
              </a:rPr>
              <a:t>Умови сумісності за присвоєнням</a:t>
            </a:r>
            <a:endParaRPr lang="ru-RU" altLang="ru-RU" sz="3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36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051050" y="0"/>
            <a:ext cx="5640388" cy="692150"/>
          </a:xfrm>
        </p:spPr>
        <p:txBody>
          <a:bodyPr/>
          <a:lstStyle/>
          <a:p>
            <a:pPr algn="ctr"/>
            <a:r>
              <a:rPr lang="uk-UA" altLang="ru-RU" sz="3600" b="1">
                <a:latin typeface="Times New Roman" panose="02020603050405020304" pitchFamily="18" charset="0"/>
              </a:rPr>
              <a:t>Приклад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47543" y="1052736"/>
            <a:ext cx="6660761" cy="1296144"/>
          </a:xfrm>
          <a:prstGeom prst="roundRect">
            <a:avLst/>
          </a:prstGeom>
          <a:gradFill flip="none" rotWithShape="1">
            <a:gsLst>
              <a:gs pos="3000">
                <a:srgbClr val="F8D29A"/>
              </a:gs>
              <a:gs pos="50000">
                <a:schemeClr val="accent6">
                  <a:lumMod val="20000"/>
                  <a:lumOff val="80000"/>
                </a:schemeClr>
              </a:gs>
              <a:gs pos="93000">
                <a:srgbClr val="D1E4ED"/>
              </a:gs>
              <a:gs pos="70000">
                <a:schemeClr val="bg1"/>
              </a:gs>
              <a:gs pos="100000">
                <a:schemeClr val="accent1"/>
              </a:gs>
            </a:gsLst>
            <a:lin ang="13800000" scaled="0"/>
            <a:tileRect/>
          </a:gra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  <a:sp3d extrusionH="50800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0">
                <a:latin typeface="Times New Roman" panose="02020603050405020304" pitchFamily="18" charset="0"/>
              </a:rPr>
              <a:t>Продемонструємо принцип використання операцій явного перетворення типів </a:t>
            </a:r>
            <a:endParaRPr lang="uk-UA" altLang="ru-RU" sz="2400" b="0">
              <a:latin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>
            <a:hlinkClick r:id="rId2" action="ppaction://hlinkfile"/>
          </p:cNvPr>
          <p:cNvSpPr/>
          <p:nvPr/>
        </p:nvSpPr>
        <p:spPr>
          <a:xfrm>
            <a:off x="5375590" y="2596247"/>
            <a:ext cx="3166960" cy="5613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>
                <a:solidFill>
                  <a:srgbClr val="19194D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>
                <a:solidFill>
                  <a:srgbClr val="19194D"/>
                </a:solidFill>
                <a:latin typeface="Times New Roman" panose="02020603050405020304" pitchFamily="18" charset="0"/>
                <a:hlinkClick r:id="rId3" action="ppaction://hlinkfile"/>
              </a:rPr>
              <a:t>ex2_5.cpp</a:t>
            </a:r>
            <a:r>
              <a:rPr lang="uk-UA" altLang="ru-RU" sz="2400">
                <a:solidFill>
                  <a:srgbClr val="19194D"/>
                </a:solidFill>
                <a:latin typeface="Times New Roman" panose="02020603050405020304" pitchFamily="18" charset="0"/>
                <a:hlinkClick r:id="rId3" action="ppaction://hlinkfile"/>
              </a:rPr>
              <a:t> </a:t>
            </a:r>
            <a:endParaRPr lang="uk-UA" altLang="ru-RU" sz="2400">
              <a:solidFill>
                <a:srgbClr val="19194D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3041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971800"/>
            <a:ext cx="2560638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2275" cy="6921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0415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213100"/>
            <a:ext cx="48958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37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771775" y="0"/>
            <a:ext cx="4122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600">
                <a:solidFill>
                  <a:schemeClr val="bg1"/>
                </a:solidFill>
                <a:latin typeface="Times New Roman" panose="02020603050405020304" pitchFamily="18" charset="0"/>
              </a:rPr>
              <a:t>Домашнє завдання</a:t>
            </a:r>
            <a:endParaRPr lang="ru-RU" altLang="ru-RU" sz="3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571500"/>
            <a:ext cx="9144000" cy="58928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000" b="0" dirty="0">
                <a:latin typeface="Times New Roman" panose="02020603050405020304" pitchFamily="18" charset="0"/>
              </a:rPr>
              <a:t>1. Обчислити значення виразів: </a:t>
            </a:r>
            <a:endParaRPr lang="ru-RU" altLang="ru-RU" sz="2000" b="0" dirty="0">
              <a:latin typeface="Times New Roman" panose="02020603050405020304" pitchFamily="18" charset="0"/>
            </a:endParaRP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а)	  (2*2==4) &amp;&amp; 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true</a:t>
            </a:r>
            <a:r>
              <a:rPr lang="uk-UA" altLang="ru-RU" sz="2000" b="0" dirty="0">
                <a:latin typeface="Times New Roman" panose="02020603050405020304" pitchFamily="18" charset="0"/>
              </a:rPr>
              <a:t>;                б)	(2*2==4) || 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false</a:t>
            </a:r>
            <a:r>
              <a:rPr lang="uk-UA" altLang="ru-RU" sz="2000" b="0" dirty="0">
                <a:latin typeface="Times New Roman" panose="02020603050405020304" pitchFamily="18" charset="0"/>
              </a:rPr>
              <a:t>;</a:t>
            </a:r>
            <a:endParaRPr lang="ru-RU" altLang="ru-RU" sz="2000" b="0" dirty="0">
              <a:latin typeface="Times New Roman" panose="02020603050405020304" pitchFamily="18" charset="0"/>
            </a:endParaRP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в) 	(!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true</a:t>
            </a:r>
            <a:r>
              <a:rPr lang="uk-UA" altLang="ru-RU" sz="2000" b="0" dirty="0">
                <a:latin typeface="Times New Roman" panose="02020603050405020304" pitchFamily="18" charset="0"/>
              </a:rPr>
              <a:t>) || 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false</a:t>
            </a:r>
            <a:r>
              <a:rPr lang="uk-UA" altLang="ru-RU" sz="2000" b="0" dirty="0">
                <a:latin typeface="Times New Roman" panose="02020603050405020304" pitchFamily="18" charset="0"/>
              </a:rPr>
              <a:t>;                г)	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true</a:t>
            </a:r>
            <a:r>
              <a:rPr lang="uk-UA" altLang="ru-RU" sz="2000" b="0" dirty="0">
                <a:latin typeface="Times New Roman" panose="02020603050405020304" pitchFamily="18" charset="0"/>
              </a:rPr>
              <a:t>==1) ^ 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false</a:t>
            </a:r>
            <a:r>
              <a:rPr lang="uk-UA" altLang="ru-RU" sz="2000" b="0" dirty="0">
                <a:latin typeface="Times New Roman" panose="02020603050405020304" pitchFamily="18" charset="0"/>
              </a:rPr>
              <a:t>==0);</a:t>
            </a:r>
            <a:endParaRPr lang="ru-RU" altLang="ru-RU" sz="2000" b="0" dirty="0">
              <a:latin typeface="Times New Roman" panose="02020603050405020304" pitchFamily="18" charset="0"/>
            </a:endParaRP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д) 	2*true+3*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false</a:t>
            </a:r>
            <a:r>
              <a:rPr lang="uk-UA" altLang="ru-RU" sz="2000" b="0" dirty="0">
                <a:latin typeface="Times New Roman" panose="02020603050405020304" pitchFamily="18" charset="0"/>
              </a:rPr>
              <a:t>;             е)	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false</a:t>
            </a:r>
            <a:r>
              <a:rPr lang="uk-UA" altLang="ru-RU" sz="2000" b="0" dirty="0">
                <a:latin typeface="Times New Roman" panose="02020603050405020304" pitchFamily="18" charset="0"/>
              </a:rPr>
              <a:t>==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true</a:t>
            </a:r>
            <a:r>
              <a:rPr lang="uk-UA" altLang="ru-RU" sz="2000" b="0" dirty="0">
                <a:latin typeface="Times New Roman" panose="02020603050405020304" pitchFamily="18" charset="0"/>
              </a:rPr>
              <a:t>==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false</a:t>
            </a:r>
            <a:r>
              <a:rPr lang="uk-UA" altLang="ru-RU" sz="2000" b="0" dirty="0">
                <a:latin typeface="Times New Roman" panose="02020603050405020304" pitchFamily="18" charset="0"/>
              </a:rPr>
              <a:t>;</a:t>
            </a:r>
            <a:endParaRPr lang="ru-RU" altLang="ru-RU" sz="2000" b="0" dirty="0">
              <a:latin typeface="Times New Roman" panose="02020603050405020304" pitchFamily="18" charset="0"/>
            </a:endParaRP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є) 	58 %13 / 10;                ж)	9 % 5 * 12 / 16.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2. Обчислити значення виразу: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а) 	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char</a:t>
            </a:r>
            <a:r>
              <a:rPr lang="uk-UA" altLang="ru-RU" sz="2000" b="0" dirty="0">
                <a:latin typeface="Times New Roman" panose="02020603050405020304" pitchFamily="18" charset="0"/>
              </a:rPr>
              <a:t>)(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short</a:t>
            </a:r>
            <a:r>
              <a:rPr lang="uk-UA" altLang="ru-RU" sz="2000" b="0" dirty="0">
                <a:latin typeface="Times New Roman" panose="02020603050405020304" pitchFamily="18" charset="0"/>
              </a:rPr>
              <a:t>)'0' + 9;     б) 	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char</a:t>
            </a:r>
            <a:r>
              <a:rPr lang="uk-UA" altLang="ru-RU" sz="2000" b="0" dirty="0">
                <a:latin typeface="Times New Roman" panose="02020603050405020304" pitchFamily="18" charset="0"/>
              </a:rPr>
              <a:t>)(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short</a:t>
            </a:r>
            <a:r>
              <a:rPr lang="uk-UA" altLang="ru-RU" sz="2000" b="0" dirty="0">
                <a:latin typeface="Times New Roman" panose="02020603050405020304" pitchFamily="18" charset="0"/>
              </a:rPr>
              <a:t>)'A' + 25;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в) 	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char</a:t>
            </a:r>
            <a:r>
              <a:rPr lang="uk-UA" altLang="ru-RU" sz="2000" b="0" dirty="0">
                <a:latin typeface="Times New Roman" panose="02020603050405020304" pitchFamily="18" charset="0"/>
              </a:rPr>
              <a:t>)(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short</a:t>
            </a:r>
            <a:r>
              <a:rPr lang="uk-UA" altLang="ru-RU" sz="2000" b="0" dirty="0">
                <a:latin typeface="Times New Roman" panose="02020603050405020304" pitchFamily="18" charset="0"/>
              </a:rPr>
              <a:t>)'0' – 16;   г) 	'Z' &gt; 'a';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д) 	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int</a:t>
            </a:r>
            <a:r>
              <a:rPr lang="uk-UA" altLang="ru-RU" sz="2000" b="0" dirty="0">
                <a:latin typeface="Times New Roman" panose="02020603050405020304" pitchFamily="18" charset="0"/>
              </a:rPr>
              <a:t>)'9' – 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int</a:t>
            </a:r>
            <a:r>
              <a:rPr lang="uk-UA" altLang="ru-RU" sz="2000" b="0" dirty="0">
                <a:latin typeface="Times New Roman" panose="02020603050405020304" pitchFamily="18" charset="0"/>
              </a:rPr>
              <a:t>)'0'.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3.Записати вираз, який є істинним тоді й тільки тоді, коли дві прямі, що задані цілими коефіцієнтами рівнянь вигляду </a:t>
            </a:r>
            <a:r>
              <a:rPr lang="uk-UA" altLang="ru-RU" sz="2000" b="0" i="1" dirty="0" err="1">
                <a:latin typeface="Times New Roman" panose="02020603050405020304" pitchFamily="18" charset="0"/>
              </a:rPr>
              <a:t>ax</a:t>
            </a:r>
            <a:r>
              <a:rPr lang="uk-UA" altLang="ru-RU" sz="2000" b="0" i="1" dirty="0">
                <a:latin typeface="Times New Roman" panose="02020603050405020304" pitchFamily="18" charset="0"/>
              </a:rPr>
              <a:t> </a:t>
            </a:r>
            <a:r>
              <a:rPr lang="uk-UA" altLang="ru-RU" sz="2000" b="0" dirty="0">
                <a:latin typeface="Times New Roman" panose="02020603050405020304" pitchFamily="18" charset="0"/>
              </a:rPr>
              <a:t>+ </a:t>
            </a:r>
            <a:r>
              <a:rPr lang="uk-UA" altLang="ru-RU" sz="2000" b="0" i="1" dirty="0" err="1">
                <a:latin typeface="Times New Roman" panose="02020603050405020304" pitchFamily="18" charset="0"/>
              </a:rPr>
              <a:t>by</a:t>
            </a:r>
            <a:r>
              <a:rPr lang="uk-UA" altLang="ru-RU" sz="2000" b="0" dirty="0">
                <a:latin typeface="Times New Roman" panose="02020603050405020304" pitchFamily="18" charset="0"/>
              </a:rPr>
              <a:t> + </a:t>
            </a:r>
            <a:r>
              <a:rPr lang="uk-UA" altLang="ru-RU" sz="2000" b="0" i="1" dirty="0">
                <a:latin typeface="Times New Roman" panose="02020603050405020304" pitchFamily="18" charset="0"/>
              </a:rPr>
              <a:t>c</a:t>
            </a:r>
            <a:r>
              <a:rPr lang="uk-UA" altLang="ru-RU" sz="2000" b="0" dirty="0">
                <a:latin typeface="Times New Roman" panose="02020603050405020304" pitchFamily="18" charset="0"/>
              </a:rPr>
              <a:t> = 0: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а)	паралельні та не збігаються;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б)	паралельні (можливо, збігаються);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в)	збігаються;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г)	перетинаються;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д)	перпендикулярні.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4. Розставити дужки в таких виразах: 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а) 	a=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b+c</a:t>
            </a:r>
            <a:r>
              <a:rPr lang="uk-UA" altLang="ru-RU" sz="2000" b="0" dirty="0">
                <a:latin typeface="Times New Roman" panose="02020603050405020304" pitchFamily="18" charset="0"/>
              </a:rPr>
              <a:t>*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dd</a:t>
            </a:r>
            <a:r>
              <a:rPr lang="uk-UA" altLang="ru-RU" sz="2000" b="0" dirty="0">
                <a:latin typeface="Times New Roman" panose="02020603050405020304" pitchFamily="18" charset="0"/>
              </a:rPr>
              <a:t>&lt;&lt;2%8;          б) 	a==b||a==c&amp;&amp;c&lt;5;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в) 	a=-b+++c---5;                г) 	a=++b*2&lt;&lt;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c&amp;dd</a:t>
            </a:r>
            <a:r>
              <a:rPr lang="uk-UA" altLang="ru-RU" sz="2000" b="0" dirty="0">
                <a:latin typeface="Times New Roman" panose="02020603050405020304" pitchFamily="18" charset="0"/>
              </a:rPr>
              <a:t>+++3;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38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ru-RU" sz="3200" b="1"/>
              <a:t>2</a:t>
            </a:r>
            <a:r>
              <a:rPr lang="uk-UA" altLang="ru-RU" sz="3200" b="1"/>
              <a:t>.</a:t>
            </a:r>
            <a:r>
              <a:rPr lang="en-US" altLang="ru-RU" sz="3200" b="1"/>
              <a:t>4</a:t>
            </a:r>
            <a:r>
              <a:rPr lang="uk-UA" altLang="ru-RU" sz="3200" b="1"/>
              <a:t>. Константи. Змінні. Вирази</a:t>
            </a:r>
            <a:endParaRPr lang="en-US" altLang="ru-RU" sz="3200" b="1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1291173"/>
            <a:ext cx="8784976" cy="4946139"/>
          </a:xfrm>
          <a:solidFill>
            <a:schemeClr val="bg1"/>
          </a:solidFill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uk-UA" altLang="ru-RU" sz="2400" dirty="0">
                <a:latin typeface="Times New Roman" panose="02020603050405020304" pitchFamily="18" charset="0"/>
              </a:rPr>
              <a:t>Константа в тексті програми C/C++ позначається:</a:t>
            </a:r>
          </a:p>
          <a:p>
            <a:pPr marL="914400" lvl="2" indent="0">
              <a:buSzPct val="100000"/>
              <a:buFont typeface="Wingdings" panose="05000000000000000000" pitchFamily="2" charset="2"/>
              <a:buChar char="Ø"/>
            </a:pPr>
            <a:r>
              <a:rPr lang="uk-UA" altLang="ru-RU" dirty="0">
                <a:latin typeface="Times New Roman" panose="02020603050405020304" pitchFamily="18" charset="0"/>
              </a:rPr>
              <a:t>ідентифікатором.</a:t>
            </a:r>
          </a:p>
          <a:p>
            <a:pPr marL="914400" lvl="2" indent="0">
              <a:buSzPct val="100000"/>
              <a:buFont typeface="Wingdings" panose="05000000000000000000" pitchFamily="2" charset="2"/>
              <a:buChar char="Ø"/>
            </a:pPr>
            <a:r>
              <a:rPr lang="uk-UA" altLang="ru-RU" dirty="0">
                <a:latin typeface="Times New Roman" panose="02020603050405020304" pitchFamily="18" charset="0"/>
              </a:rPr>
              <a:t>безпосереднім значенням;</a:t>
            </a:r>
          </a:p>
          <a:p>
            <a:pPr marL="0" indent="0"/>
            <a:r>
              <a:rPr lang="uk-UA" altLang="ru-RU" sz="2400" b="1" dirty="0">
                <a:latin typeface="Times New Roman" panose="02020603050405020304" pitchFamily="18" charset="0"/>
              </a:rPr>
              <a:t>Числові константи</a:t>
            </a:r>
            <a:r>
              <a:rPr lang="uk-UA" altLang="ru-RU" sz="2400" dirty="0">
                <a:latin typeface="Times New Roman" panose="02020603050405020304" pitchFamily="18" charset="0"/>
              </a:rPr>
              <a:t> — це цілі десяткові, </a:t>
            </a:r>
            <a:r>
              <a:rPr lang="uk-UA" altLang="ru-RU" sz="2400" dirty="0" err="1">
                <a:latin typeface="Times New Roman" panose="02020603050405020304" pitchFamily="18" charset="0"/>
              </a:rPr>
              <a:t>шістнадцяткові</a:t>
            </a:r>
            <a:r>
              <a:rPr lang="uk-UA" altLang="ru-RU" sz="2400" dirty="0">
                <a:latin typeface="Times New Roman" panose="02020603050405020304" pitchFamily="18" charset="0"/>
              </a:rPr>
              <a:t> та </a:t>
            </a:r>
            <a:r>
              <a:rPr lang="uk-UA" altLang="ru-RU" sz="2400" dirty="0" err="1">
                <a:latin typeface="Times New Roman" panose="02020603050405020304" pitchFamily="18" charset="0"/>
              </a:rPr>
              <a:t>вісімкові</a:t>
            </a:r>
            <a:r>
              <a:rPr lang="uk-UA" altLang="ru-RU" sz="2400" dirty="0">
                <a:latin typeface="Times New Roman" panose="02020603050405020304" pitchFamily="18" charset="0"/>
              </a:rPr>
              <a:t> числа, а також дійсні десяткові числа.</a:t>
            </a:r>
            <a:r>
              <a:rPr lang="uk-UA" altLang="ru-RU" sz="2400" b="1" dirty="0">
                <a:latin typeface="Times New Roman" panose="02020603050405020304" pitchFamily="18" charset="0"/>
              </a:rPr>
              <a:t> </a:t>
            </a:r>
          </a:p>
          <a:p>
            <a:pPr marL="0" indent="0"/>
            <a:r>
              <a:rPr lang="uk-UA" altLang="ru-RU" sz="2400" b="1" dirty="0">
                <a:latin typeface="Times New Roman" panose="02020603050405020304" pitchFamily="18" charset="0"/>
              </a:rPr>
              <a:t>Символьна константа</a:t>
            </a:r>
            <a:r>
              <a:rPr lang="uk-UA" altLang="ru-RU" sz="2400" dirty="0">
                <a:latin typeface="Times New Roman" panose="02020603050405020304" pitchFamily="18" charset="0"/>
              </a:rPr>
              <a:t> — це </a:t>
            </a:r>
            <a:r>
              <a:rPr lang="en-US" altLang="ru-RU" sz="2400" dirty="0">
                <a:latin typeface="Times New Roman" panose="02020603050405020304" pitchFamily="18" charset="0"/>
              </a:rPr>
              <a:t>ASCII</a:t>
            </a:r>
            <a:r>
              <a:rPr lang="uk-UA" altLang="ru-RU" sz="2400" dirty="0">
                <a:latin typeface="Times New Roman" panose="02020603050405020304" pitchFamily="18" charset="0"/>
              </a:rPr>
              <a:t>-символ, записаний в одинарних лапках (апострофах), або символ, записаний як </a:t>
            </a:r>
            <a:r>
              <a:rPr lang="en-US" altLang="ru-RU" sz="2400" dirty="0">
                <a:latin typeface="Times New Roman" panose="02020603050405020304" pitchFamily="18" charset="0"/>
              </a:rPr>
              <a:t>ESC</a:t>
            </a:r>
            <a:r>
              <a:rPr lang="uk-UA" altLang="ru-RU" sz="2400" dirty="0">
                <a:latin typeface="Times New Roman" panose="02020603050405020304" pitchFamily="18" charset="0"/>
              </a:rPr>
              <a:t>-послідовність: </a:t>
            </a:r>
            <a:r>
              <a:rPr lang="ru-RU" altLang="ru-RU" sz="2400" dirty="0">
                <a:latin typeface="Times New Roman" panose="02020603050405020304" pitchFamily="18" charset="0"/>
              </a:rPr>
              <a:t>'</a:t>
            </a:r>
            <a:r>
              <a:rPr lang="en-US" altLang="ru-RU" sz="2400" dirty="0">
                <a:latin typeface="Times New Roman" panose="02020603050405020304" pitchFamily="18" charset="0"/>
              </a:rPr>
              <a:t>A</a:t>
            </a:r>
            <a:r>
              <a:rPr lang="ru-RU" altLang="ru-RU" sz="2400" dirty="0">
                <a:latin typeface="Times New Roman" panose="02020603050405020304" pitchFamily="18" charset="0"/>
              </a:rPr>
              <a:t>', '\</a:t>
            </a:r>
            <a:r>
              <a:rPr lang="en-US" altLang="ru-RU" sz="2400" dirty="0">
                <a:latin typeface="Times New Roman" panose="02020603050405020304" pitchFamily="18" charset="0"/>
              </a:rPr>
              <a:t>n</a:t>
            </a:r>
            <a:r>
              <a:rPr lang="ru-RU" altLang="ru-RU" sz="2400" dirty="0">
                <a:latin typeface="Times New Roman" panose="02020603050405020304" pitchFamily="18" charset="0"/>
              </a:rPr>
              <a:t>'. </a:t>
            </a:r>
            <a:r>
              <a:rPr lang="uk-UA" altLang="ru-RU" sz="2400" dirty="0">
                <a:latin typeface="Times New Roman" panose="02020603050405020304" pitchFamily="18" charset="0"/>
              </a:rPr>
              <a:t>Символьна константа має тип </a:t>
            </a:r>
            <a:r>
              <a:rPr lang="en-US" altLang="ru-RU" sz="2400" b="1" dirty="0">
                <a:latin typeface="Times New Roman" panose="02020603050405020304" pitchFamily="18" charset="0"/>
              </a:rPr>
              <a:t>char</a:t>
            </a:r>
            <a:r>
              <a:rPr lang="ru-RU" altLang="ru-RU" sz="2400" dirty="0">
                <a:latin typeface="Times New Roman" panose="02020603050405020304" pitchFamily="18" charset="0"/>
              </a:rPr>
              <a:t>.</a:t>
            </a:r>
            <a:endParaRPr lang="uk-UA" altLang="ru-RU" sz="2400" dirty="0">
              <a:latin typeface="Times New Roman" panose="02020603050405020304" pitchFamily="18" charset="0"/>
            </a:endParaRPr>
          </a:p>
          <a:p>
            <a:pPr marL="0" indent="0"/>
            <a:r>
              <a:rPr lang="uk-UA" altLang="ru-RU" sz="2400" b="1" dirty="0">
                <a:latin typeface="Times New Roman" panose="02020603050405020304" pitchFamily="18" charset="0"/>
              </a:rPr>
              <a:t>Рядкова константа</a:t>
            </a:r>
            <a:r>
              <a:rPr lang="uk-UA" altLang="ru-RU" sz="2400" dirty="0">
                <a:latin typeface="Times New Roman" panose="02020603050405020304" pitchFamily="18" charset="0"/>
              </a:rPr>
              <a:t> являє собою послідовність символів, записаних у подвійних лапках: </a:t>
            </a:r>
            <a:r>
              <a:rPr lang="ru-RU" altLang="ru-RU" sz="2400" dirty="0">
                <a:latin typeface="Times New Roman" panose="02020603050405020304" pitchFamily="18" charset="0"/>
              </a:rPr>
              <a:t>"</a:t>
            </a:r>
            <a:r>
              <a:rPr lang="en-US" altLang="ru-RU" sz="2400" dirty="0">
                <a:latin typeface="Times New Roman" panose="02020603050405020304" pitchFamily="18" charset="0"/>
              </a:rPr>
              <a:t>Visual C++ </a:t>
            </a:r>
            <a:r>
              <a:rPr lang="ru-RU" altLang="ru-RU" sz="2400" dirty="0">
                <a:latin typeface="Times New Roman" panose="02020603050405020304" pitchFamily="18" charset="0"/>
              </a:rPr>
              <a:t>.</a:t>
            </a:r>
            <a:r>
              <a:rPr lang="en-US" altLang="ru-RU" sz="2400" dirty="0">
                <a:latin typeface="Times New Roman" panose="02020603050405020304" pitchFamily="18" charset="0"/>
              </a:rPr>
              <a:t>NET</a:t>
            </a:r>
            <a:r>
              <a:rPr lang="ru-RU" altLang="ru-RU" sz="2400" dirty="0">
                <a:latin typeface="Times New Roman" panose="02020603050405020304" pitchFamily="18" charset="0"/>
              </a:rPr>
              <a:t>". </a:t>
            </a:r>
          </a:p>
          <a:p>
            <a:pPr marL="0" indent="0"/>
            <a:r>
              <a:rPr lang="uk-UA" altLang="ru-RU" sz="2400" b="1" dirty="0">
                <a:latin typeface="Times New Roman" panose="02020603050405020304" pitchFamily="18" charset="0"/>
              </a:rPr>
              <a:t>Логічні константи</a:t>
            </a:r>
            <a:r>
              <a:rPr lang="uk-UA" altLang="ru-RU" sz="2400" dirty="0">
                <a:latin typeface="Times New Roman" panose="02020603050405020304" pitchFamily="18" charset="0"/>
              </a:rPr>
              <a:t> мають тип </a:t>
            </a:r>
            <a:r>
              <a:rPr lang="en-US" altLang="ru-RU" sz="2400" b="1" dirty="0" err="1">
                <a:latin typeface="Times New Roman" panose="02020603050405020304" pitchFamily="18" charset="0"/>
              </a:rPr>
              <a:t>bool</a:t>
            </a:r>
            <a:r>
              <a:rPr lang="en-US" altLang="ru-RU" sz="2400" dirty="0">
                <a:latin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</a:rPr>
              <a:t>і значення </a:t>
            </a:r>
            <a:r>
              <a:rPr lang="en-US" altLang="ru-RU" sz="2400" b="1" dirty="0">
                <a:latin typeface="Times New Roman" panose="02020603050405020304" pitchFamily="18" charset="0"/>
              </a:rPr>
              <a:t>false</a:t>
            </a:r>
            <a:r>
              <a:rPr lang="en-US" altLang="ru-RU" sz="2400" dirty="0">
                <a:latin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</a:rPr>
              <a:t>та </a:t>
            </a:r>
            <a:r>
              <a:rPr lang="en-US" altLang="ru-RU" sz="2400" b="1" dirty="0">
                <a:latin typeface="Times New Roman" panose="02020603050405020304" pitchFamily="18" charset="0"/>
              </a:rPr>
              <a:t>true</a:t>
            </a:r>
            <a:r>
              <a:rPr lang="en-US" altLang="ru-RU" sz="2400" dirty="0">
                <a:latin typeface="Times New Roman" panose="02020603050405020304" pitchFamily="18" charset="0"/>
              </a:rPr>
              <a:t>, </a:t>
            </a:r>
            <a:r>
              <a:rPr lang="uk-UA" altLang="ru-RU" sz="2400" dirty="0">
                <a:latin typeface="Times New Roman" panose="02020603050405020304" pitchFamily="18" charset="0"/>
              </a:rPr>
              <a:t>що означає хибність та істинність відповідно.</a:t>
            </a:r>
            <a:endParaRPr lang="en-US" altLang="ru-RU" sz="2400" dirty="0">
              <a:latin typeface="Times New Roman" panose="02020603050405020304" pitchFamily="18" charset="0"/>
            </a:endParaRPr>
          </a:p>
        </p:txBody>
      </p:sp>
      <p:sp>
        <p:nvSpPr>
          <p:cNvPr id="189444" name="Rectangle 2"/>
          <p:cNvSpPr txBox="1">
            <a:spLocks noChangeArrowheads="1"/>
          </p:cNvSpPr>
          <p:nvPr/>
        </p:nvSpPr>
        <p:spPr bwMode="auto">
          <a:xfrm>
            <a:off x="647700" y="780469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800" dirty="0">
                <a:solidFill>
                  <a:srgbClr val="336699"/>
                </a:solidFill>
                <a:latin typeface="Times New Roman" panose="02020603050405020304" pitchFamily="18" charset="0"/>
              </a:rPr>
              <a:t>Різновиди констант</a:t>
            </a:r>
            <a:endParaRPr lang="en-US" altLang="ru-RU" sz="2800" dirty="0">
              <a:solidFill>
                <a:srgbClr val="33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4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314325" y="828852"/>
            <a:ext cx="8578155" cy="1543050"/>
          </a:xfrm>
          <a:solidFill>
            <a:schemeClr val="bg1"/>
          </a:solidFill>
          <a:ln>
            <a:solidFill>
              <a:srgbClr val="00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indent="0"/>
            <a:r>
              <a:rPr lang="uk-UA" altLang="ru-RU" sz="2400" b="1" dirty="0">
                <a:latin typeface="Times New Roman" panose="02020603050405020304" pitchFamily="18" charset="0"/>
              </a:rPr>
              <a:t>Іменовані константи</a:t>
            </a:r>
            <a:r>
              <a:rPr lang="uk-UA" altLang="ru-RU" sz="2400" dirty="0">
                <a:latin typeface="Times New Roman" panose="02020603050405020304" pitchFamily="18" charset="0"/>
              </a:rPr>
              <a:t> — це об'єкти, оголошені з ключовим словом </a:t>
            </a:r>
            <a:r>
              <a:rPr lang="en-US" altLang="ru-RU" sz="2400" b="1" dirty="0" err="1">
                <a:latin typeface="Times New Roman" panose="02020603050405020304" pitchFamily="18" charset="0"/>
              </a:rPr>
              <a:t>const</a:t>
            </a:r>
            <a:r>
              <a:rPr lang="ru-RU" altLang="ru-RU" sz="2400" dirty="0">
                <a:latin typeface="Times New Roman" panose="02020603050405020304" pitchFamily="18" charset="0"/>
              </a:rPr>
              <a:t>. </a:t>
            </a:r>
          </a:p>
          <a:p>
            <a:pPr marL="0" indent="0"/>
            <a:r>
              <a:rPr lang="uk-UA" altLang="ru-RU" sz="2400" dirty="0">
                <a:latin typeface="Times New Roman" panose="02020603050405020304" pitchFamily="18" charset="0"/>
              </a:rPr>
              <a:t>Оскільки константі не можна присвоїти значення, її слід </a:t>
            </a:r>
            <a:r>
              <a:rPr lang="uk-UA" altLang="ru-RU" sz="2400" dirty="0" err="1">
                <a:latin typeface="Times New Roman" panose="02020603050405020304" pitchFamily="18" charset="0"/>
              </a:rPr>
              <a:t>ініціалізувати</a:t>
            </a:r>
            <a:r>
              <a:rPr lang="uk-UA" altLang="ru-RU" sz="2400" dirty="0">
                <a:latin typeface="Times New Roman" panose="02020603050405020304" pitchFamily="18" charset="0"/>
              </a:rPr>
              <a:t> на початку виконання програми. </a:t>
            </a:r>
          </a:p>
        </p:txBody>
      </p:sp>
      <p:sp>
        <p:nvSpPr>
          <p:cNvPr id="190468" name="Rectangle 2"/>
          <p:cNvSpPr txBox="1">
            <a:spLocks noChangeArrowheads="1"/>
          </p:cNvSpPr>
          <p:nvPr/>
        </p:nvSpPr>
        <p:spPr bwMode="auto">
          <a:xfrm>
            <a:off x="314325" y="115888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200">
                <a:solidFill>
                  <a:schemeClr val="bg1"/>
                </a:solidFill>
              </a:rPr>
              <a:t>Різновиди констант</a:t>
            </a:r>
            <a:endParaRPr lang="en-US" altLang="ru-RU" sz="3200">
              <a:solidFill>
                <a:schemeClr val="bg1"/>
              </a:solidFill>
            </a:endParaRPr>
          </a:p>
        </p:txBody>
      </p:sp>
      <p:grpSp>
        <p:nvGrpSpPr>
          <p:cNvPr id="2" name="Скругленный прямоугольник 1"/>
          <p:cNvGrpSpPr>
            <a:grpSpLocks/>
          </p:cNvGrpSpPr>
          <p:nvPr/>
        </p:nvGrpSpPr>
        <p:grpSpPr bwMode="auto">
          <a:xfrm>
            <a:off x="395288" y="3114675"/>
            <a:ext cx="8207375" cy="3743325"/>
            <a:chOff x="173" y="1325"/>
            <a:chExt cx="4788" cy="1417"/>
          </a:xfrm>
        </p:grpSpPr>
        <p:pic>
          <p:nvPicPr>
            <p:cNvPr id="190470" name="Скругленный прямоугольник 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" y="1325"/>
              <a:ext cx="4788" cy="1417"/>
            </a:xfrm>
            <a:prstGeom prst="rect">
              <a:avLst/>
            </a:prstGeom>
            <a:noFill/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0471" name="Text Box 7"/>
            <p:cNvSpPr txBox="1">
              <a:spLocks noChangeArrowheads="1"/>
            </p:cNvSpPr>
            <p:nvPr/>
          </p:nvSpPr>
          <p:spPr bwMode="auto">
            <a:xfrm>
              <a:off x="273" y="1408"/>
              <a:ext cx="4589" cy="1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int </a:t>
              </a:r>
              <a:r>
                <a:rPr lang="en-US" altLang="ru-RU" sz="2400" b="0">
                  <a:latin typeface="Times New Roman" panose="02020603050405020304" pitchFamily="18" charset="0"/>
                </a:rPr>
                <a:t>year = 2004;                </a:t>
              </a:r>
              <a:r>
                <a:rPr lang="uk-UA" altLang="ru-RU" sz="2400" b="0">
                  <a:latin typeface="Times New Roman" panose="02020603050405020304" pitchFamily="18" charset="0"/>
                </a:rPr>
                <a:t>        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цілочислова константа </a:t>
              </a:r>
            </a:p>
            <a:p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double</a:t>
              </a:r>
              <a:r>
                <a:rPr lang="en-US" altLang="ru-RU" sz="2400" b="0">
                  <a:latin typeface="Times New Roman" panose="02020603050405020304" pitchFamily="18" charset="0"/>
                </a:rPr>
                <a:t> price  = 250.56; </a:t>
              </a:r>
              <a:r>
                <a:rPr lang="uk-UA" altLang="ru-RU" sz="2400" b="0">
                  <a:latin typeface="Times New Roman" panose="02020603050405020304" pitchFamily="18" charset="0"/>
                </a:rPr>
                <a:t>		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дійсна константа      </a:t>
              </a:r>
            </a:p>
            <a:p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char</a:t>
              </a:r>
              <a:r>
                <a:rPr lang="en-US" altLang="ru-RU" sz="2400" b="0">
                  <a:latin typeface="Times New Roman" panose="02020603050405020304" pitchFamily="18" charset="0"/>
                </a:rPr>
                <a:t> answer  =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'y'</a:t>
              </a:r>
              <a:r>
                <a:rPr lang="en-US" altLang="ru-RU" sz="2400" b="0">
                  <a:latin typeface="Times New Roman" panose="02020603050405020304" pitchFamily="18" charset="0"/>
                </a:rPr>
                <a:t>;              </a:t>
              </a:r>
              <a:r>
                <a:rPr lang="uk-UA" altLang="ru-RU" sz="2400" b="0">
                  <a:latin typeface="Times New Roman" panose="02020603050405020304" pitchFamily="18" charset="0"/>
                </a:rPr>
                <a:t>	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символьна константа   </a:t>
              </a:r>
            </a:p>
            <a:p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char</a:t>
              </a:r>
              <a:r>
                <a:rPr lang="en-US" altLang="ru-RU" sz="2400" b="0">
                  <a:latin typeface="Times New Roman" panose="02020603050405020304" pitchFamily="18" charset="0"/>
                </a:rPr>
                <a:t> bell  =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'\a'</a:t>
              </a:r>
              <a:r>
                <a:rPr lang="en-US" altLang="ru-RU" sz="2400" b="0">
                  <a:latin typeface="Times New Roman" panose="02020603050405020304" pitchFamily="18" charset="0"/>
                </a:rPr>
                <a:t>;             </a:t>
              </a:r>
              <a:r>
                <a:rPr lang="uk-UA" altLang="ru-RU" sz="2400" b="0">
                  <a:latin typeface="Times New Roman" panose="02020603050405020304" pitchFamily="18" charset="0"/>
                </a:rPr>
                <a:t>  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uk-UA" altLang="ru-RU" sz="2400" b="0">
                  <a:latin typeface="Times New Roman" panose="02020603050405020304" pitchFamily="18" charset="0"/>
                </a:rPr>
                <a:t>	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символьна константа   </a:t>
              </a:r>
            </a:p>
            <a:p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bool </a:t>
              </a:r>
              <a:r>
                <a:rPr lang="en-US" altLang="ru-RU" sz="2400" b="0">
                  <a:latin typeface="Times New Roman" panose="02020603050405020304" pitchFamily="18" charset="0"/>
                </a:rPr>
                <a:t>flag = false;               </a:t>
              </a:r>
              <a:r>
                <a:rPr lang="uk-UA" altLang="ru-RU" sz="2400" b="0">
                  <a:latin typeface="Times New Roman" panose="02020603050405020304" pitchFamily="18" charset="0"/>
                </a:rPr>
                <a:t>	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булева константа     </a:t>
              </a:r>
            </a:p>
            <a:p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char</a:t>
              </a:r>
              <a:r>
                <a:rPr lang="en-US" altLang="ru-RU" sz="2400" b="0">
                  <a:latin typeface="Times New Roman" panose="02020603050405020304" pitchFamily="18" charset="0"/>
                </a:rPr>
                <a:t>* str =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“pointer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to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string”</a:t>
              </a:r>
              <a:r>
                <a:rPr lang="en-US" altLang="ru-RU" sz="2400" b="0">
                  <a:latin typeface="Times New Roman" panose="02020603050405020304" pitchFamily="18" charset="0"/>
                </a:rPr>
                <a:t>; </a:t>
              </a:r>
              <a:r>
                <a:rPr lang="uk-UA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покажчик на </a:t>
              </a:r>
            </a:p>
            <a:p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                                                        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константний рядок </a:t>
              </a:r>
            </a:p>
            <a:p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char</a:t>
              </a:r>
              <a:r>
                <a:rPr lang="en-US" altLang="ru-RU" sz="2400" b="0">
                  <a:latin typeface="Times New Roman" panose="02020603050405020304" pitchFamily="18" charset="0"/>
                </a:rPr>
                <a:t> title[] =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“C++ Programming Language”</a:t>
              </a:r>
              <a:r>
                <a:rPr lang="en-US" altLang="ru-RU" sz="2400" b="0">
                  <a:latin typeface="Times New Roman" panose="02020603050405020304" pitchFamily="18" charset="0"/>
                </a:rPr>
                <a:t>;</a:t>
              </a:r>
              <a:endParaRPr lang="uk-UA" altLang="ru-RU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0475" name="Rectangle 11"/>
          <p:cNvSpPr>
            <a:spLocks noChangeArrowheads="1"/>
          </p:cNvSpPr>
          <p:nvPr/>
        </p:nvSpPr>
        <p:spPr bwMode="auto">
          <a:xfrm>
            <a:off x="1907704" y="2551466"/>
            <a:ext cx="5888038" cy="528637"/>
          </a:xfrm>
          <a:prstGeom prst="rect">
            <a:avLst/>
          </a:prstGeom>
          <a:solidFill>
            <a:srgbClr val="FFFFCC"/>
          </a:solidFill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r>
              <a:rPr lang="uk-UA" altLang="ru-RU" sz="2800">
                <a:latin typeface="Times New Roman" panose="02020603050405020304" pitchFamily="18" charset="0"/>
              </a:rPr>
              <a:t>&lt;тип&gt; &lt;ідентифікатор&gt; = &lt;вираз&gt;;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5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Текст 2"/>
          <p:cNvSpPr txBox="1">
            <a:spLocks/>
          </p:cNvSpPr>
          <p:nvPr/>
        </p:nvSpPr>
        <p:spPr bwMode="auto">
          <a:xfrm>
            <a:off x="1187450" y="1196975"/>
            <a:ext cx="6767513" cy="863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uk-UA" altLang="ru-RU" sz="2400" b="0">
                <a:latin typeface="Times New Roman" panose="02020603050405020304" pitchFamily="18" charset="0"/>
              </a:rPr>
              <a:t>     Константу можна визначити за допомогою директиви препроцесора</a:t>
            </a:r>
          </a:p>
          <a:p>
            <a:pPr>
              <a:spcBef>
                <a:spcPct val="20000"/>
              </a:spcBef>
              <a:buSzPct val="200000"/>
            </a:pPr>
            <a:endParaRPr lang="uk-UA" altLang="ru-RU" sz="2400" b="0">
              <a:latin typeface="Times New Roman" panose="02020603050405020304" pitchFamily="18" charset="0"/>
            </a:endParaRPr>
          </a:p>
        </p:txBody>
      </p:sp>
      <p:sp>
        <p:nvSpPr>
          <p:cNvPr id="202756" name="Rectangle 2"/>
          <p:cNvSpPr txBox="1">
            <a:spLocks noChangeArrowheads="1"/>
          </p:cNvSpPr>
          <p:nvPr/>
        </p:nvSpPr>
        <p:spPr bwMode="auto">
          <a:xfrm>
            <a:off x="314325" y="115888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600">
                <a:solidFill>
                  <a:schemeClr val="bg1"/>
                </a:solidFill>
              </a:rPr>
              <a:t>Різновиди констант</a:t>
            </a:r>
            <a:endParaRPr lang="en-US" altLang="ru-RU" sz="3600">
              <a:solidFill>
                <a:schemeClr val="bg1"/>
              </a:solidFill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611188" y="2420938"/>
            <a:ext cx="7921625" cy="4032250"/>
            <a:chOff x="1394" y="2849"/>
            <a:chExt cx="4216" cy="1402"/>
          </a:xfrm>
        </p:grpSpPr>
        <p:pic>
          <p:nvPicPr>
            <p:cNvPr id="202761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" y="2849"/>
              <a:ext cx="4216" cy="1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2762" name="Text Box 10"/>
            <p:cNvSpPr txBox="1">
              <a:spLocks noChangeArrowheads="1"/>
            </p:cNvSpPr>
            <p:nvPr/>
          </p:nvSpPr>
          <p:spPr bwMode="auto">
            <a:xfrm>
              <a:off x="1494" y="2934"/>
              <a:ext cx="3997" cy="1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#define</a:t>
              </a:r>
              <a:r>
                <a:rPr lang="en-US" altLang="ru-RU" sz="2400" b="0">
                  <a:latin typeface="Times New Roman" panose="02020603050405020304" pitchFamily="18" charset="0"/>
                </a:rPr>
                <a:t> digit 1000+200                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цілочислова константа </a:t>
              </a:r>
            </a:p>
            <a:p>
              <a:r>
                <a:rPr lang="uk-UA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#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define</a:t>
              </a:r>
              <a:r>
                <a:rPr lang="en-US" altLang="ru-RU" sz="2400" b="0">
                  <a:latin typeface="Times New Roman" panose="02020603050405020304" pitchFamily="18" charset="0"/>
                </a:rPr>
                <a:t> RealConst = 3.14            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дійсна константа      </a:t>
              </a:r>
            </a:p>
            <a:p>
              <a:r>
                <a:rPr lang="uk-UA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#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define</a:t>
              </a:r>
              <a:r>
                <a:rPr lang="en-US" altLang="ru-RU" sz="2400" b="0">
                  <a:latin typeface="Times New Roman" panose="02020603050405020304" pitchFamily="18" charset="0"/>
                </a:rPr>
                <a:t> SymbolConst =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'@'</a:t>
              </a:r>
              <a:r>
                <a:rPr lang="en-US" altLang="ru-RU" sz="2400" b="0">
                  <a:latin typeface="Times New Roman" panose="02020603050405020304" pitchFamily="18" charset="0"/>
                </a:rPr>
                <a:t>         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символьна константа   </a:t>
              </a:r>
            </a:p>
            <a:p>
              <a:r>
                <a:rPr lang="uk-UA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#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define</a:t>
              </a:r>
              <a:r>
                <a:rPr lang="en-US" altLang="ru-RU" sz="2400" b="0">
                  <a:latin typeface="Times New Roman" panose="02020603050405020304" pitchFamily="18" charset="0"/>
                </a:rPr>
                <a:t> EscKey = 27                   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цілочислова константа   </a:t>
              </a:r>
            </a:p>
            <a:p>
              <a:r>
                <a:rPr lang="uk-UA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#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define</a:t>
              </a:r>
              <a:r>
                <a:rPr lang="en-US" altLang="ru-RU" sz="2400" b="0">
                  <a:latin typeface="Times New Roman" panose="02020603050405020304" pitchFamily="18" charset="0"/>
                </a:rPr>
                <a:t> StringConst =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“section of constant”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рядкова</a:t>
              </a:r>
              <a:endParaRPr lang="en-US" altLang="ru-RU" sz="2400" b="0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                                                                  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 константа     </a:t>
              </a:r>
            </a:p>
            <a:p>
              <a:r>
                <a:rPr lang="uk-UA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#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define</a:t>
              </a:r>
              <a:r>
                <a:rPr lang="en-US" altLang="ru-RU" sz="2400" b="0">
                  <a:latin typeface="Times New Roman" panose="02020603050405020304" pitchFamily="18" charset="0"/>
                </a:rPr>
                <a:t> BoolConst = false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                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булева константа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6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600" b="1"/>
              <a:t>Змінні</a:t>
            </a:r>
          </a:p>
        </p:txBody>
      </p:sp>
      <p:sp>
        <p:nvSpPr>
          <p:cNvPr id="191491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684213" y="2060575"/>
            <a:ext cx="7943850" cy="2743200"/>
          </a:xfrm>
          <a:solidFill>
            <a:schemeClr val="bg1"/>
          </a:solidFill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uk-UA" altLang="ru-RU" sz="2400" i="1">
                <a:latin typeface="Times New Roman" panose="02020603050405020304" pitchFamily="18" charset="0"/>
              </a:rPr>
              <a:t>Змінна величина</a:t>
            </a:r>
            <a:r>
              <a:rPr lang="uk-UA" altLang="ru-RU" sz="2400">
                <a:latin typeface="Times New Roman" panose="02020603050405020304" pitchFamily="18" charset="0"/>
              </a:rPr>
              <a:t> — це узагальнення, абстракція якогось реального чи уявного об'єкта, що може перебувати в різних станах. </a:t>
            </a:r>
          </a:p>
          <a:p>
            <a:pPr marL="0" indent="0"/>
            <a:r>
              <a:rPr lang="uk-UA" altLang="ru-RU" sz="2400">
                <a:latin typeface="Times New Roman" panose="02020603050405020304" pitchFamily="18" charset="0"/>
              </a:rPr>
              <a:t>Змінні набувають різних значень під час виконання програми.</a:t>
            </a:r>
            <a:endParaRPr lang="en-US" altLang="ru-RU" sz="2400">
              <a:latin typeface="Times New Roman" panose="02020603050405020304" pitchFamily="18" charset="0"/>
            </a:endParaRPr>
          </a:p>
          <a:p>
            <a:pPr marL="0" indent="0"/>
            <a:r>
              <a:rPr lang="uk-UA" altLang="ru-RU" sz="2400">
                <a:latin typeface="Times New Roman" panose="02020603050405020304" pitchFamily="18" charset="0"/>
              </a:rPr>
              <a:t>Змінні виконують функцію зберігання даних.</a:t>
            </a:r>
            <a:endParaRPr lang="uk-UA" altLang="ru-RU" sz="2400" u="sng">
              <a:latin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7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4000" b="1"/>
              <a:t>Змінні</a:t>
            </a:r>
          </a:p>
        </p:txBody>
      </p:sp>
      <p:pic>
        <p:nvPicPr>
          <p:cNvPr id="203780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52738"/>
            <a:ext cx="8207375" cy="3024187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3785" name="Group 9"/>
          <p:cNvGrpSpPr>
            <a:grpSpLocks/>
          </p:cNvGrpSpPr>
          <p:nvPr/>
        </p:nvGrpSpPr>
        <p:grpSpPr bwMode="auto">
          <a:xfrm>
            <a:off x="1835150" y="1412875"/>
            <a:ext cx="5184775" cy="1295400"/>
            <a:chOff x="1156" y="1389"/>
            <a:chExt cx="3266" cy="816"/>
          </a:xfrm>
        </p:grpSpPr>
        <p:pic>
          <p:nvPicPr>
            <p:cNvPr id="203782" name="Скругленный прямоугольник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1389"/>
              <a:ext cx="3266" cy="816"/>
            </a:xfrm>
            <a:prstGeom prst="rect">
              <a:avLst/>
            </a:prstGeom>
            <a:noFill/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3783" name="Text Box 7"/>
            <p:cNvSpPr txBox="1">
              <a:spLocks noChangeArrowheads="1"/>
            </p:cNvSpPr>
            <p:nvPr/>
          </p:nvSpPr>
          <p:spPr bwMode="auto">
            <a:xfrm>
              <a:off x="1292" y="1480"/>
              <a:ext cx="3043" cy="54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200000"/>
              </a:pPr>
              <a:r>
                <a:rPr lang="uk-UA" altLang="ru-RU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&lt;тип&gt; &lt;ідентифікатор&gt;;</a:t>
              </a:r>
            </a:p>
          </p:txBody>
        </p:sp>
      </p:grp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1979613" y="908050"/>
            <a:ext cx="5229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>
                <a:latin typeface="Times New Roman" panose="02020603050405020304" pitchFamily="18" charset="0"/>
              </a:rPr>
              <a:t>Синтаксис оголошення змінної</a:t>
            </a:r>
            <a:endParaRPr lang="ru-RU" altLang="ru-RU" sz="2800">
              <a:latin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8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481756" y="982822"/>
            <a:ext cx="8307697" cy="54379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600" b="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typedef</a:t>
            </a:r>
            <a:r>
              <a:rPr lang="en-US" altLang="ru-RU" sz="2600" b="0" dirty="0">
                <a:solidFill>
                  <a:srgbClr val="0033CC"/>
                </a:solidFill>
                <a:latin typeface="Times New Roman" panose="02020603050405020304" pitchFamily="18" charset="0"/>
              </a:rPr>
              <a:t> char</a:t>
            </a:r>
            <a:r>
              <a:rPr lang="uk-UA" altLang="ru-RU" sz="2600" b="0" dirty="0">
                <a:latin typeface="Times New Roman" panose="02020603050405020304" pitchFamily="18" charset="0"/>
              </a:rPr>
              <a:t>* </a:t>
            </a:r>
            <a:r>
              <a:rPr lang="en-US" altLang="ru-RU" sz="2600" b="0" dirty="0">
                <a:latin typeface="Times New Roman" panose="02020603050405020304" pitchFamily="18" charset="0"/>
              </a:rPr>
              <a:t>pointer</a:t>
            </a:r>
            <a:r>
              <a:rPr lang="uk-UA" altLang="ru-RU" sz="2600" b="0" dirty="0">
                <a:latin typeface="Times New Roman" panose="02020603050405020304" pitchFamily="18" charset="0"/>
              </a:rPr>
              <a:t>;	</a:t>
            </a:r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//перейменування типу</a:t>
            </a:r>
          </a:p>
          <a:p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                                    //означення перелічуваних типів </a:t>
            </a:r>
          </a:p>
          <a:p>
            <a:r>
              <a:rPr lang="en-US" altLang="ru-RU" sz="2600" b="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enum</a:t>
            </a:r>
            <a:r>
              <a:rPr lang="en-US" altLang="ru-RU" sz="2600" b="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600" b="0" dirty="0" err="1">
                <a:latin typeface="Times New Roman" panose="02020603050405020304" pitchFamily="18" charset="0"/>
              </a:rPr>
              <a:t>WorkWeek</a:t>
            </a:r>
            <a:r>
              <a:rPr lang="en-US" altLang="ru-RU" sz="2600" b="0" dirty="0">
                <a:latin typeface="Times New Roman" panose="02020603050405020304" pitchFamily="18" charset="0"/>
              </a:rPr>
              <a:t> {Mon, Tue, Wed, Thu, Fri, Sat, Sun}; </a:t>
            </a:r>
            <a:r>
              <a:rPr lang="en-US" altLang="ru-RU" sz="2600" b="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enum</a:t>
            </a:r>
            <a:r>
              <a:rPr lang="en-US" altLang="ru-RU" sz="2600" b="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600" b="0" dirty="0" err="1">
                <a:latin typeface="Times New Roman" panose="02020603050405020304" pitchFamily="18" charset="0"/>
              </a:rPr>
              <a:t>WinterMonth</a:t>
            </a:r>
            <a:r>
              <a:rPr lang="en-US" altLang="ru-RU" sz="2600" b="0" dirty="0">
                <a:latin typeface="Times New Roman" panose="02020603050405020304" pitchFamily="18" charset="0"/>
              </a:rPr>
              <a:t> {</a:t>
            </a:r>
            <a:r>
              <a:rPr lang="en-US" altLang="ru-RU" sz="2600" b="0" dirty="0" err="1">
                <a:latin typeface="Times New Roman" panose="02020603050405020304" pitchFamily="18" charset="0"/>
              </a:rPr>
              <a:t>December,January,February</a:t>
            </a:r>
            <a:r>
              <a:rPr lang="en-US" altLang="ru-RU" sz="2600" b="0" dirty="0">
                <a:latin typeface="Times New Roman" panose="02020603050405020304" pitchFamily="18" charset="0"/>
              </a:rPr>
              <a:t>};</a:t>
            </a:r>
            <a:endParaRPr lang="uk-UA" altLang="ru-RU" sz="2600" b="0" dirty="0">
              <a:latin typeface="Times New Roman" panose="02020603050405020304" pitchFamily="18" charset="0"/>
            </a:endParaRPr>
          </a:p>
          <a:p>
            <a:r>
              <a:rPr lang="en-US" altLang="ru-RU" sz="2600" b="0" dirty="0">
                <a:latin typeface="Times New Roman" panose="02020603050405020304" pitchFamily="18" charset="0"/>
              </a:rPr>
              <a:t/>
            </a:r>
            <a:br>
              <a:rPr lang="en-US" altLang="ru-RU" sz="2600" b="0" dirty="0">
                <a:latin typeface="Times New Roman" panose="02020603050405020304" pitchFamily="18" charset="0"/>
              </a:rPr>
            </a:br>
            <a:r>
              <a:rPr lang="en-US" altLang="ru-RU" sz="2600" b="0" dirty="0">
                <a:latin typeface="Times New Roman" panose="02020603050405020304" pitchFamily="18" charset="0"/>
              </a:rPr>
              <a:t>pointer string;		</a:t>
            </a:r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//змінна типу покажчика</a:t>
            </a:r>
          </a:p>
          <a:p>
            <a:r>
              <a:rPr lang="en-US" altLang="ru-RU" sz="2600" b="0" dirty="0">
                <a:solidFill>
                  <a:srgbClr val="0033CC"/>
                </a:solidFill>
                <a:latin typeface="Times New Roman" panose="02020603050405020304" pitchFamily="18" charset="0"/>
              </a:rPr>
              <a:t>float</a:t>
            </a:r>
            <a:r>
              <a:rPr lang="en-US" altLang="ru-RU" sz="2600" b="0" dirty="0">
                <a:latin typeface="Times New Roman" panose="02020603050405020304" pitchFamily="18" charset="0"/>
              </a:rPr>
              <a:t> </a:t>
            </a:r>
            <a:r>
              <a:rPr lang="en-US" altLang="ru-RU" sz="2600" b="0" dirty="0" err="1">
                <a:latin typeface="Times New Roman" panose="02020603050405020304" pitchFamily="18" charset="0"/>
              </a:rPr>
              <a:t>a,b,c</a:t>
            </a:r>
            <a:r>
              <a:rPr lang="en-US" altLang="ru-RU" sz="2600" b="0" dirty="0">
                <a:latin typeface="Times New Roman" panose="02020603050405020304" pitchFamily="18" charset="0"/>
              </a:rPr>
              <a:t>;		</a:t>
            </a:r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//дійсні змінні</a:t>
            </a:r>
          </a:p>
          <a:p>
            <a:r>
              <a:rPr lang="en-US" altLang="ru-RU" sz="2600" b="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ru-RU" sz="2600" b="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600" b="0" dirty="0" err="1">
                <a:latin typeface="Times New Roman" panose="02020603050405020304" pitchFamily="18" charset="0"/>
              </a:rPr>
              <a:t>i,j</a:t>
            </a:r>
            <a:r>
              <a:rPr lang="en-US" altLang="ru-RU" sz="2600" b="0" dirty="0">
                <a:latin typeface="Times New Roman" panose="02020603050405020304" pitchFamily="18" charset="0"/>
              </a:rPr>
              <a:t>;	</a:t>
            </a:r>
            <a:r>
              <a:rPr lang="uk-UA" altLang="ru-RU" sz="2600" b="0" dirty="0">
                <a:latin typeface="Times New Roman" panose="02020603050405020304" pitchFamily="18" charset="0"/>
              </a:rPr>
              <a:t>	</a:t>
            </a:r>
            <a:r>
              <a:rPr lang="en-US" altLang="ru-RU" sz="2600" b="0" dirty="0">
                <a:latin typeface="Times New Roman" panose="02020603050405020304" pitchFamily="18" charset="0"/>
              </a:rPr>
              <a:t>	</a:t>
            </a:r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//цілочислові змінні</a:t>
            </a:r>
          </a:p>
          <a:p>
            <a:r>
              <a:rPr lang="en-US" altLang="ru-RU" sz="2600" b="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bool</a:t>
            </a:r>
            <a:r>
              <a:rPr lang="en-US" altLang="ru-RU" sz="2600" b="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600" b="0" dirty="0">
                <a:latin typeface="Times New Roman" panose="02020603050405020304" pitchFamily="18" charset="0"/>
              </a:rPr>
              <a:t>tag;	</a:t>
            </a:r>
            <a:r>
              <a:rPr lang="uk-UA" altLang="ru-RU" sz="2600" b="0" dirty="0">
                <a:latin typeface="Times New Roman" panose="02020603050405020304" pitchFamily="18" charset="0"/>
              </a:rPr>
              <a:t>	</a:t>
            </a:r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//</a:t>
            </a:r>
            <a:r>
              <a:rPr lang="uk-UA" altLang="ru-RU" sz="2600" b="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булева</a:t>
            </a:r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 змінна</a:t>
            </a:r>
          </a:p>
          <a:p>
            <a:r>
              <a:rPr lang="en-US" altLang="ru-RU" sz="2600" b="0" dirty="0">
                <a:solidFill>
                  <a:srgbClr val="0033CC"/>
                </a:solidFill>
                <a:latin typeface="Times New Roman" panose="02020603050405020304" pitchFamily="18" charset="0"/>
              </a:rPr>
              <a:t>char</a:t>
            </a:r>
            <a:r>
              <a:rPr lang="en-US" altLang="ru-RU" sz="2600" b="0" dirty="0">
                <a:latin typeface="Times New Roman" panose="02020603050405020304" pitchFamily="18" charset="0"/>
              </a:rPr>
              <a:t> key;		</a:t>
            </a:r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//символьна змінна</a:t>
            </a:r>
          </a:p>
          <a:p>
            <a:r>
              <a:rPr lang="en-US" altLang="ru-RU" sz="2600" b="0" dirty="0" err="1">
                <a:latin typeface="Times New Roman" panose="02020603050405020304" pitchFamily="18" charset="0"/>
              </a:rPr>
              <a:t>WorkWeek</a:t>
            </a:r>
            <a:r>
              <a:rPr lang="en-US" altLang="ru-RU" sz="2600" b="0" dirty="0">
                <a:latin typeface="Times New Roman" panose="02020603050405020304" pitchFamily="18" charset="0"/>
              </a:rPr>
              <a:t> day;	</a:t>
            </a:r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//змінна перелічуваного типу</a:t>
            </a:r>
          </a:p>
          <a:p>
            <a:r>
              <a:rPr lang="en-US" altLang="ru-RU" sz="2600" b="0" dirty="0" err="1">
                <a:latin typeface="Times New Roman" panose="02020603050405020304" pitchFamily="18" charset="0"/>
              </a:rPr>
              <a:t>WinterMonth</a:t>
            </a:r>
            <a:r>
              <a:rPr lang="en-US" altLang="ru-RU" sz="2600" b="0" dirty="0">
                <a:latin typeface="Times New Roman" panose="02020603050405020304" pitchFamily="18" charset="0"/>
              </a:rPr>
              <a:t> cold;	</a:t>
            </a:r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//змінна перелічуваного типу</a:t>
            </a:r>
          </a:p>
        </p:txBody>
      </p:sp>
      <p:sp>
        <p:nvSpPr>
          <p:cNvPr id="20480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19250" y="0"/>
            <a:ext cx="7524750" cy="576263"/>
          </a:xfrm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uk-UA" altLang="ru-RU" sz="3200" b="1">
                <a:latin typeface="Times New Roman" panose="02020603050405020304" pitchFamily="18" charset="0"/>
              </a:rPr>
              <a:t>Приклад використання змінних</a:t>
            </a:r>
          </a:p>
        </p:txBody>
      </p:sp>
      <p:pic>
        <p:nvPicPr>
          <p:cNvPr id="6" name="Рисунок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79613" cy="7889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9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1_NET+foundation C#">
  <a:themeElements>
    <a:clrScheme name="lec1_NET+foundation C# 1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000099"/>
      </a:hlink>
      <a:folHlink>
        <a:srgbClr val="990000"/>
      </a:folHlink>
    </a:clrScheme>
    <a:fontScheme name="lec1_NET+foundation C#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ec1_NET+foundation C#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1_NET+foundation C#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1_NET+foundation C#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1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0000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lec1_NET+foundation C#</Template>
  <TotalTime>1453</TotalTime>
  <Words>1475</Words>
  <Application>Microsoft Office PowerPoint</Application>
  <PresentationFormat>Экран (4:3)</PresentationFormat>
  <Paragraphs>250</Paragraphs>
  <Slides>38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Calibri</vt:lpstr>
      <vt:lpstr>Times</vt:lpstr>
      <vt:lpstr>Times New Roman</vt:lpstr>
      <vt:lpstr>Wingdings</vt:lpstr>
      <vt:lpstr>lec1_NET+foundation C#</vt:lpstr>
      <vt:lpstr>Точечный рисунок</vt:lpstr>
      <vt:lpstr>Фотография Photo Editor</vt:lpstr>
      <vt:lpstr>Презентация PowerPoint</vt:lpstr>
      <vt:lpstr>Презентация PowerPoint</vt:lpstr>
      <vt:lpstr>Презентация PowerPoint</vt:lpstr>
      <vt:lpstr>2.4. Константи. Змінні. Вирази</vt:lpstr>
      <vt:lpstr>Презентация PowerPoint</vt:lpstr>
      <vt:lpstr>Презентация PowerPoint</vt:lpstr>
      <vt:lpstr>Змінні</vt:lpstr>
      <vt:lpstr>Змінні</vt:lpstr>
      <vt:lpstr>Приклад використання змінних</vt:lpstr>
      <vt:lpstr>Область видимості змінних</vt:lpstr>
      <vt:lpstr>Вирази</vt:lpstr>
      <vt:lpstr>Операції у виразах</vt:lpstr>
      <vt:lpstr>Презентация PowerPoint</vt:lpstr>
      <vt:lpstr>Презентация PowerPoint</vt:lpstr>
      <vt:lpstr>Презентация PowerPoint</vt:lpstr>
      <vt:lpstr>Правила визначення пріоритету операцій:</vt:lpstr>
      <vt:lpstr>Константні вирази</vt:lpstr>
      <vt:lpstr>Операція виклику функції</vt:lpstr>
      <vt:lpstr>Операції присвоєння</vt:lpstr>
      <vt:lpstr>Презентация PowerPoint</vt:lpstr>
      <vt:lpstr>Процес модифікації значень змінних </vt:lpstr>
      <vt:lpstr>Комбіновані операції присвоєння</vt:lpstr>
      <vt:lpstr>Комбіновані операції присвоєння</vt:lpstr>
      <vt:lpstr>Основи введення-виведення в С/С+ +</vt:lpstr>
      <vt:lpstr>Функції  введення та виведення</vt:lpstr>
      <vt:lpstr>Презентация PowerPoint</vt:lpstr>
      <vt:lpstr>Презентация PowerPoint</vt:lpstr>
      <vt:lpstr>Специфікація форматів введення-виведення</vt:lpstr>
      <vt:lpstr>Специфікації деяких типів перетворення</vt:lpstr>
      <vt:lpstr>Приклад застосування printf</vt:lpstr>
      <vt:lpstr>Приклад застосування printf</vt:lpstr>
      <vt:lpstr>Приклад застосування printf</vt:lpstr>
      <vt:lpstr>Приклад функцій введення-виведення</vt:lpstr>
      <vt:lpstr>Сумісність типів у виразах</vt:lpstr>
      <vt:lpstr>Умови сумісності типів у виразах</vt:lpstr>
      <vt:lpstr>Презентация PowerPoint</vt:lpstr>
      <vt:lpstr>Приклад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sigma</dc:creator>
  <cp:lastModifiedBy>Tetyana Kovalyuk</cp:lastModifiedBy>
  <cp:revision>85</cp:revision>
  <dcterms:created xsi:type="dcterms:W3CDTF">2012-01-23T21:27:18Z</dcterms:created>
  <dcterms:modified xsi:type="dcterms:W3CDTF">2020-10-27T17:13:05Z</dcterms:modified>
</cp:coreProperties>
</file>