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9"/>
  </p:notesMasterIdLst>
  <p:sldIdLst>
    <p:sldId id="256" r:id="rId2"/>
    <p:sldId id="257" r:id="rId3"/>
    <p:sldId id="267" r:id="rId4"/>
    <p:sldId id="264" r:id="rId5"/>
    <p:sldId id="288" r:id="rId6"/>
    <p:sldId id="265" r:id="rId7"/>
    <p:sldId id="289" r:id="rId8"/>
    <p:sldId id="266" r:id="rId9"/>
    <p:sldId id="291" r:id="rId10"/>
    <p:sldId id="292" r:id="rId11"/>
    <p:sldId id="311" r:id="rId12"/>
    <p:sldId id="268" r:id="rId13"/>
    <p:sldId id="269" r:id="rId14"/>
    <p:sldId id="293" r:id="rId15"/>
    <p:sldId id="294" r:id="rId16"/>
    <p:sldId id="295" r:id="rId17"/>
    <p:sldId id="312" r:id="rId18"/>
    <p:sldId id="270" r:id="rId19"/>
    <p:sldId id="296" r:id="rId20"/>
    <p:sldId id="271" r:id="rId21"/>
    <p:sldId id="300" r:id="rId22"/>
    <p:sldId id="313" r:id="rId23"/>
    <p:sldId id="272" r:id="rId24"/>
    <p:sldId id="299" r:id="rId25"/>
    <p:sldId id="297" r:id="rId26"/>
    <p:sldId id="273" r:id="rId27"/>
    <p:sldId id="302" r:id="rId28"/>
    <p:sldId id="314" r:id="rId29"/>
    <p:sldId id="274" r:id="rId30"/>
    <p:sldId id="275" r:id="rId31"/>
    <p:sldId id="301" r:id="rId32"/>
    <p:sldId id="316" r:id="rId33"/>
    <p:sldId id="276" r:id="rId34"/>
    <p:sldId id="303" r:id="rId35"/>
    <p:sldId id="277" r:id="rId36"/>
    <p:sldId id="304" r:id="rId37"/>
    <p:sldId id="317" r:id="rId38"/>
    <p:sldId id="278" r:id="rId39"/>
    <p:sldId id="279" r:id="rId40"/>
    <p:sldId id="318" r:id="rId41"/>
    <p:sldId id="280" r:id="rId42"/>
    <p:sldId id="281" r:id="rId43"/>
    <p:sldId id="305" r:id="rId44"/>
    <p:sldId id="319" r:id="rId45"/>
    <p:sldId id="282" r:id="rId46"/>
    <p:sldId id="283" r:id="rId47"/>
    <p:sldId id="306" r:id="rId48"/>
    <p:sldId id="284" r:id="rId49"/>
    <p:sldId id="307" r:id="rId50"/>
    <p:sldId id="320" r:id="rId51"/>
    <p:sldId id="285" r:id="rId52"/>
    <p:sldId id="309" r:id="rId53"/>
    <p:sldId id="286" r:id="rId54"/>
    <p:sldId id="310" r:id="rId55"/>
    <p:sldId id="321" r:id="rId56"/>
    <p:sldId id="287" r:id="rId57"/>
    <p:sldId id="262" r:id="rId58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0000CC"/>
    <a:srgbClr val="FFF4E9"/>
    <a:srgbClr val="FFE2C5"/>
    <a:srgbClr val="CC3300"/>
    <a:srgbClr val="FFFF99"/>
    <a:srgbClr val="FFECD9"/>
    <a:srgbClr val="FFE5FF"/>
    <a:srgbClr val="DDF2FF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80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964136-8C90-4B5C-95D5-F510962CA146}" type="datetimeFigureOut">
              <a:rPr lang="ru-RU" smtClean="0"/>
              <a:t>27.10.2020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C2DAFA-EC18-42EE-A623-E737F5B016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62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666584" y="6453335"/>
            <a:ext cx="477416" cy="402027"/>
          </a:xfrm>
        </p:spPr>
        <p:txBody>
          <a:bodyPr/>
          <a:lstStyle>
            <a:lvl1pPr>
              <a:defRPr/>
            </a:lvl1pPr>
          </a:lstStyle>
          <a:p>
            <a:fld id="{E499A054-F761-4DBA-BFC1-55597F41BD6C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10001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ru-RU" altLang="ru-RU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ru-RU" altLang="ru-RU" dirty="0"/>
          </a:p>
        </p:txBody>
      </p:sp>
      <p:pic>
        <p:nvPicPr>
          <p:cNvPr id="4101" name="Picture 5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2413" y="-27231"/>
            <a:ext cx="9396413" cy="685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02" name="Text Box 6"/>
          <p:cNvSpPr txBox="1">
            <a:spLocks noChangeArrowheads="1"/>
          </p:cNvSpPr>
          <p:nvPr userDrawn="1"/>
        </p:nvSpPr>
        <p:spPr bwMode="auto">
          <a:xfrm>
            <a:off x="2771800" y="6516642"/>
            <a:ext cx="615592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uk-UA" altLang="ru-RU" sz="1400" dirty="0" smtClean="0">
                <a:solidFill>
                  <a:srgbClr val="DDF2FF"/>
                </a:solidFill>
              </a:rPr>
              <a:t>Основи</a:t>
            </a:r>
            <a:r>
              <a:rPr lang="uk-UA" altLang="ru-RU" sz="1400" baseline="0" dirty="0" smtClean="0">
                <a:solidFill>
                  <a:srgbClr val="DDF2FF"/>
                </a:solidFill>
              </a:rPr>
              <a:t> </a:t>
            </a:r>
            <a:r>
              <a:rPr lang="uk-UA" altLang="ru-RU" sz="1400" dirty="0" smtClean="0">
                <a:solidFill>
                  <a:srgbClr val="DDF2FF"/>
                </a:solidFill>
              </a:rPr>
              <a:t>програмування. </a:t>
            </a:r>
            <a:r>
              <a:rPr lang="uk-UA" altLang="ru-RU" sz="1400" dirty="0" err="1">
                <a:solidFill>
                  <a:srgbClr val="DDF2FF"/>
                </a:solidFill>
              </a:rPr>
              <a:t>Ковалюк</a:t>
            </a:r>
            <a:r>
              <a:rPr lang="uk-UA" altLang="ru-RU" sz="1400" dirty="0">
                <a:solidFill>
                  <a:srgbClr val="DDF2FF"/>
                </a:solidFill>
              </a:rPr>
              <a:t> Т.В. </a:t>
            </a:r>
            <a:r>
              <a:rPr lang="uk-UA" altLang="ru-RU" sz="1400" dirty="0" smtClean="0">
                <a:solidFill>
                  <a:srgbClr val="DDF2FF"/>
                </a:solidFill>
              </a:rPr>
              <a:t>КНУ ім. Тараса Шевченка</a:t>
            </a:r>
            <a:endParaRPr lang="ru-RU" altLang="ru-RU" sz="1400" dirty="0">
              <a:solidFill>
                <a:srgbClr val="DDF2FF"/>
              </a:solidFill>
            </a:endParaRP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66336" y="6516642"/>
            <a:ext cx="442392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39194BC9-AE2B-444B-AAFE-46044C58BF85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hyperlink" Target="examples_semestr1/ex3_1.cpp" TargetMode="External"/><Relationship Id="rId4" Type="http://schemas.openxmlformats.org/officeDocument/2006/relationships/hyperlink" Target="../example/ex8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examples_semestr1/ex3_1.cpp" TargetMode="External"/><Relationship Id="rId2" Type="http://schemas.openxmlformats.org/officeDocument/2006/relationships/hyperlink" Target="../example/ex8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5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hyperlink" Target="examples_semestr1/ex3_2.cpp" TargetMode="External"/><Relationship Id="rId5" Type="http://schemas.openxmlformats.org/officeDocument/2006/relationships/hyperlink" Target="../example/ex9" TargetMode="External"/><Relationship Id="rId4" Type="http://schemas.openxmlformats.org/officeDocument/2006/relationships/image" Target="../media/image16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../example/ex9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hyperlink" Target="file:///F:\Kovalyuk500\!!KH&#1059;%20&#1064;&#1077;&#1074;&#1095;&#1077;&#1085;&#1082;&#1072;\!COURSES=DISCIPLINES\&#1086;&#1089;&#1085;&#1086;&#1074;&#1080;%20&#1087;&#1088;&#1086;&#1075;&#1088;&#1072;&#1084;&#1091;&#1074;&#1072;&#1085;&#1085;&#1103;%20&#1057;&amp;C++\C&amp;C++\examples_semestr1\ex3_2.cpp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file:///F:\Kovalyuk500\!!KH&#1059;%20&#1064;&#1077;&#1074;&#1095;&#1077;&#1085;&#1082;&#1072;\!COURSES=DISCIPLINES\&#1086;&#1089;&#1085;&#1086;&#1074;&#1080;%20&#1087;&#1088;&#1086;&#1075;&#1088;&#1072;&#1084;&#1091;&#1074;&#1072;&#1085;&#1085;&#1103;%20&#1057;&amp;C++\C&amp;C++\examples_semestr1\ex3_2.cpp" TargetMode="External"/><Relationship Id="rId2" Type="http://schemas.openxmlformats.org/officeDocument/2006/relationships/hyperlink" Target="../example/ex9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9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examples_semestr1/ex3_3.cpp" TargetMode="External"/><Relationship Id="rId2" Type="http://schemas.openxmlformats.org/officeDocument/2006/relationships/hyperlink" Target="../example%202010/ex10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21.jpeg"/><Relationship Id="rId2" Type="http://schemas.openxmlformats.org/officeDocument/2006/relationships/hyperlink" Target="example/ex9/ex9.sln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ex3_3.cpp" TargetMode="External"/><Relationship Id="rId5" Type="http://schemas.openxmlformats.org/officeDocument/2006/relationships/hyperlink" Target="../example%202010/ex10" TargetMode="Externa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file:///F:\Kovalyuk500\!!KH&#1059;%20&#1064;&#1077;&#1074;&#1095;&#1077;&#1085;&#1082;&#1072;\!COURSES=DISCIPLINES\&#1086;&#1089;&#1085;&#1086;&#1074;&#1080;%20&#1087;&#1088;&#1086;&#1075;&#1088;&#1072;&#1084;&#1091;&#1074;&#1072;&#1085;&#1085;&#1103;%20&#1057;&amp;C++\C&amp;C++\examples_semestr1\ex3_3.cpp" TargetMode="Externa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5" Type="http://schemas.openxmlformats.org/officeDocument/2006/relationships/hyperlink" Target="examples_semestr1/ex3_4.cpp" TargetMode="External"/><Relationship Id="rId4" Type="http://schemas.openxmlformats.org/officeDocument/2006/relationships/hyperlink" Target="../example%202010/ex11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../example%202010/ex12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4" Type="http://schemas.openxmlformats.org/officeDocument/2006/relationships/hyperlink" Target="file:///F:\Kovalyuk500\!!KH&#1059;%20&#1064;&#1077;&#1074;&#1095;&#1077;&#1085;&#1082;&#1072;\!COURSES=DISCIPLINES\&#1086;&#1089;&#1085;&#1086;&#1074;&#1080;%20&#1087;&#1088;&#1086;&#1075;&#1088;&#1072;&#1084;&#1091;&#1074;&#1072;&#1085;&#1085;&#1103;%20&#1057;&amp;C++\C&amp;C++\examples_semestr1\ex3_4.cpp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file:///F:\Kovalyuk500\!!KH&#1059;%20&#1064;&#1077;&#1074;&#1095;&#1077;&#1085;&#1082;&#1072;\!COURSES=DISCIPLINES\&#1086;&#1089;&#1085;&#1086;&#1074;&#1080;%20&#1087;&#1088;&#1086;&#1075;&#1088;&#1072;&#1084;&#1091;&#1074;&#1072;&#1085;&#1085;&#1103;%20&#1057;&amp;C++\C&amp;C++\examples_semestr1\ex3_4.cpp" TargetMode="External"/><Relationship Id="rId2" Type="http://schemas.openxmlformats.org/officeDocument/2006/relationships/hyperlink" Target="../example%202010/ex12" TargetMode="Externa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../example%202010/ex12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hyperlink" Target="file:///F:\Kovalyuk500\!!KH&#1059;%20&#1064;&#1077;&#1074;&#1095;&#1077;&#1085;&#1082;&#1072;\!COURSES=DISCIPLINES\&#1086;&#1089;&#1085;&#1086;&#1074;&#1080;%20&#1087;&#1088;&#1086;&#1075;&#1088;&#1072;&#1084;&#1091;&#1074;&#1072;&#1085;&#1085;&#1103;%20&#1057;&amp;C++\C&amp;C++\examples_semestr1\ex3_5.cpp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5" Type="http://schemas.openxmlformats.org/officeDocument/2006/relationships/hyperlink" Target="file:///F:\Kovalyuk500\!!KH&#1059;%20&#1064;&#1077;&#1074;&#1095;&#1077;&#1085;&#1082;&#1072;\!COURSES=DISCIPLINES\&#1086;&#1089;&#1085;&#1086;&#1074;&#1080;%20&#1087;&#1088;&#1086;&#1075;&#1088;&#1072;&#1084;&#1091;&#1074;&#1072;&#1085;&#1085;&#1103;%20&#1057;&amp;C++\C&amp;C++\examples_semestr1\ex3.5.exe" TargetMode="External"/><Relationship Id="rId4" Type="http://schemas.openxmlformats.org/officeDocument/2006/relationships/hyperlink" Target="../example%202010/ex12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file:///F:\Kovalyuk500\!!KH&#1059;%20&#1064;&#1077;&#1074;&#1095;&#1077;&#1085;&#1082;&#1072;\!COURSES=DISCIPLINES\&#1086;&#1089;&#1085;&#1086;&#1074;&#1080;%20&#1087;&#1088;&#1086;&#1075;&#1088;&#1072;&#1084;&#1091;&#1074;&#1072;&#1085;&#1085;&#1103;%20&#1057;&amp;C++\C&amp;C++\examples_semestr1\ex3_5.cpp" TargetMode="External"/><Relationship Id="rId2" Type="http://schemas.openxmlformats.org/officeDocument/2006/relationships/hyperlink" Target="../example%202010/ex12" TargetMode="Externa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5" Type="http://schemas.openxmlformats.org/officeDocument/2006/relationships/hyperlink" Target="file:///F:\Kovalyuk500\!!KH&#1059;%20&#1064;&#1077;&#1074;&#1095;&#1077;&#1085;&#1082;&#1072;\!COURSES=DISCIPLINES\&#1086;&#1089;&#1085;&#1086;&#1074;&#1080;%20&#1087;&#1088;&#1086;&#1075;&#1088;&#1072;&#1084;&#1091;&#1074;&#1072;&#1085;&#1085;&#1103;%20&#1057;&amp;C++\C&amp;C++\examples_semestr1\ex3_6.cpp" TargetMode="External"/><Relationship Id="rId4" Type="http://schemas.openxmlformats.org/officeDocument/2006/relationships/hyperlink" Target="../example%202010/ex13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hyperlink" Target="file:///F:\Kovalyuk500\!!KH&#1059;%20&#1064;&#1077;&#1074;&#1095;&#1077;&#1085;&#1082;&#1072;\!COURSES=DISCIPLINES\&#1086;&#1089;&#1085;&#1086;&#1074;&#1080;%20&#1087;&#1088;&#1086;&#1075;&#1088;&#1072;&#1084;&#1091;&#1074;&#1072;&#1085;&#1085;&#1103;%20&#1057;&amp;C++\C&amp;C++\examples_semestr1\ex3_6.cpp" TargetMode="External"/><Relationship Id="rId4" Type="http://schemas.openxmlformats.org/officeDocument/2006/relationships/hyperlink" Target="../example%202010/ex13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file:///F:\Kovalyuk500\!!KH&#1059;%20&#1064;&#1077;&#1074;&#1095;&#1077;&#1085;&#1082;&#1072;\!COURSES=DISCIPLINES\&#1086;&#1089;&#1085;&#1086;&#1074;&#1080;%20&#1087;&#1088;&#1086;&#1075;&#1088;&#1072;&#1084;&#1091;&#1074;&#1072;&#1085;&#1085;&#1103;%20&#1057;&amp;C++\C&amp;C++\examples_semestr1\ex3_6.cpp" TargetMode="External"/><Relationship Id="rId2" Type="http://schemas.openxmlformats.org/officeDocument/2006/relationships/hyperlink" Target="../example%202010/ex13" TargetMode="Externa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5" Type="http://schemas.openxmlformats.org/officeDocument/2006/relationships/hyperlink" Target="examples_semestr1/ex3_7.cpp" TargetMode="External"/><Relationship Id="rId4" Type="http://schemas.openxmlformats.org/officeDocument/2006/relationships/hyperlink" Target="../example%202010/ex14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e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file:///F:\Kovalyuk500\!!KH&#1059;%20&#1064;&#1077;&#1074;&#1095;&#1077;&#1085;&#1082;&#1072;\!COURSES=DISCIPLINES\&#1086;&#1089;&#1085;&#1086;&#1074;&#1080;%20&#1087;&#1088;&#1086;&#1075;&#1088;&#1072;&#1084;&#1091;&#1074;&#1072;&#1085;&#1085;&#1103;%20&#1057;&amp;C++\C&amp;C++\examples_semestr1\ex3_7.cpp" TargetMode="External"/><Relationship Id="rId2" Type="http://schemas.openxmlformats.org/officeDocument/2006/relationships/hyperlink" Target="../example%202010/ex14" TargetMode="Externa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image" Target="../media/image36.png"/><Relationship Id="rId7" Type="http://schemas.openxmlformats.org/officeDocument/2006/relationships/hyperlink" Target="examples_semestr1/ex3_8.cpp" TargetMode="Externa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6" Type="http://schemas.openxmlformats.org/officeDocument/2006/relationships/hyperlink" Target="../example%202010/ex15" TargetMode="External"/><Relationship Id="rId5" Type="http://schemas.openxmlformats.org/officeDocument/2006/relationships/image" Target="../media/image37.png"/><Relationship Id="rId4" Type="http://schemas.openxmlformats.org/officeDocument/2006/relationships/hyperlink" Target="example/ex15/ex15.sln" TargetMode="External"/><Relationship Id="rId9" Type="http://schemas.openxmlformats.org/officeDocument/2006/relationships/image" Target="../media/image35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example/ex15/ex15.sln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examples_semestr1/ex3_8.cpp" TargetMode="External"/><Relationship Id="rId5" Type="http://schemas.openxmlformats.org/officeDocument/2006/relationships/hyperlink" Target="../example%202010/ex15" TargetMode="External"/><Relationship Id="rId4" Type="http://schemas.openxmlformats.org/officeDocument/2006/relationships/image" Target="../media/image3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examples_semestr1/ex3_8.cpp" TargetMode="External"/><Relationship Id="rId2" Type="http://schemas.openxmlformats.org/officeDocument/2006/relationships/hyperlink" Target="file:///F:\Kovalyuk500\!!KH&#1059;%20&#1064;&#1077;&#1074;&#1095;&#1077;&#1085;&#1082;&#1072;\!COURSES=DISCIPLINES\&#1086;&#1089;&#1085;&#1086;&#1074;&#1080;%20&#1087;&#1088;&#1086;&#1075;&#1088;&#1072;&#1084;&#1091;&#1074;&#1072;&#1085;&#1085;&#1103;%20&#1057;&amp;C++\C&amp;C++\examples_semestr1\ex3_8.cpp" TargetMode="Externa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hyperlink" Target="example/ex16/ex16.sln" TargetMode="External"/><Relationship Id="rId7" Type="http://schemas.openxmlformats.org/officeDocument/2006/relationships/image" Target="../media/image44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6" Type="http://schemas.openxmlformats.org/officeDocument/2006/relationships/hyperlink" Target="examples_semestr1/ex3_9.cpp" TargetMode="External"/><Relationship Id="rId11" Type="http://schemas.openxmlformats.org/officeDocument/2006/relationships/image" Target="../media/image43.wmf"/><Relationship Id="rId5" Type="http://schemas.openxmlformats.org/officeDocument/2006/relationships/hyperlink" Target="../example%202010/ex16" TargetMode="External"/><Relationship Id="rId10" Type="http://schemas.openxmlformats.org/officeDocument/2006/relationships/oleObject" Target="../embeddings/oleObject11.bin"/><Relationship Id="rId4" Type="http://schemas.openxmlformats.org/officeDocument/2006/relationships/image" Target="../media/image10.png"/><Relationship Id="rId9" Type="http://schemas.openxmlformats.org/officeDocument/2006/relationships/image" Target="../media/image42.w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../example%202010/ex16" TargetMode="External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jpeg"/><Relationship Id="rId4" Type="http://schemas.openxmlformats.org/officeDocument/2006/relationships/hyperlink" Target="examples_semestr1/ex3_9.cpp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examples_semestr1/ex3_9.cpp" TargetMode="External"/><Relationship Id="rId2" Type="http://schemas.openxmlformats.org/officeDocument/2006/relationships/hyperlink" Target="../example%202010/ex16" TargetMode="Externa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47.w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../example%202010/ex17" TargetMode="External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4" Type="http://schemas.openxmlformats.org/officeDocument/2006/relationships/hyperlink" Target="examples_semestr1/ex3_10.cpp" TargetMode="Externa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ex3_10.cpp" TargetMode="External"/><Relationship Id="rId2" Type="http://schemas.openxmlformats.org/officeDocument/2006/relationships/hyperlink" Target="../example%202010/ex17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9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examples_semestr1/ex3_10.cpp" TargetMode="External"/><Relationship Id="rId2" Type="http://schemas.openxmlformats.org/officeDocument/2006/relationships/hyperlink" Target="../example%202010/ex17" TargetMode="Externa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png"/><Relationship Id="rId4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../example/ex8" TargetMode="Externa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9.png"/><Relationship Id="rId4" Type="http://schemas.openxmlformats.org/officeDocument/2006/relationships/hyperlink" Target="examples_semestr1/ex3_1.cpp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WordArt 5"/>
          <p:cNvSpPr>
            <a:spLocks noChangeArrowheads="1" noChangeShapeType="1" noTextEdit="1"/>
          </p:cNvSpPr>
          <p:nvPr/>
        </p:nvSpPr>
        <p:spPr bwMode="auto">
          <a:xfrm>
            <a:off x="684213" y="1484313"/>
            <a:ext cx="7921625" cy="3240087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ru-RU" sz="3600" kern="10">
                <a:effectLst>
                  <a:outerShdw dist="64758" dir="678596" algn="ctr" rotWithShape="0">
                    <a:srgbClr val="FFFF00">
                      <a:alpha val="8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Розділ 3</a:t>
            </a:r>
          </a:p>
          <a:p>
            <a:pPr algn="ctr"/>
            <a:r>
              <a:rPr lang="ru-RU" sz="3600" kern="10">
                <a:effectLst>
                  <a:outerShdw dist="64758" dir="678596" algn="ctr" rotWithShape="0">
                    <a:srgbClr val="FFFF00">
                      <a:alpha val="8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Керування порядком </a:t>
            </a:r>
          </a:p>
          <a:p>
            <a:pPr algn="ctr"/>
            <a:r>
              <a:rPr lang="ru-RU" sz="3600" kern="10">
                <a:effectLst>
                  <a:outerShdw dist="64758" dir="678596" algn="ctr" rotWithShape="0">
                    <a:srgbClr val="FFFF00">
                      <a:alpha val="8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обчислень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A054-F761-4DBA-BFC1-55597F41BD6C}" type="slidenum">
              <a:rPr lang="ru-RU" altLang="ru-RU" smtClean="0"/>
              <a:pPr/>
              <a:t>1</a:t>
            </a:fld>
            <a:endParaRPr lang="ru-RU" alt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0" y="-171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pic>
        <p:nvPicPr>
          <p:cNvPr id="440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1484313"/>
            <a:ext cx="6624638" cy="371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40867" y="180974"/>
            <a:ext cx="7464425" cy="765175"/>
          </a:xfrm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uk-UA" altLang="ru-RU" sz="3600" b="1" dirty="0">
                <a:solidFill>
                  <a:srgbClr val="600000"/>
                </a:solidFill>
                <a:latin typeface="Times New Roman" panose="02020603050405020304" pitchFamily="18" charset="0"/>
              </a:rPr>
              <a:t>Розгалужені процеси</a:t>
            </a:r>
            <a:endParaRPr lang="en-US" altLang="ru-RU" sz="3600" dirty="0">
              <a:solidFill>
                <a:srgbClr val="6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2" name="Рисунок 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38" y="0"/>
            <a:ext cx="1866900" cy="7747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4039" name="Text Box 7"/>
          <p:cNvSpPr txBox="1">
            <a:spLocks noChangeArrowheads="1"/>
          </p:cNvSpPr>
          <p:nvPr/>
        </p:nvSpPr>
        <p:spPr bwMode="auto">
          <a:xfrm>
            <a:off x="1116013" y="981075"/>
            <a:ext cx="70707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uk-UA" altLang="ru-RU" sz="2800" b="1"/>
              <a:t>Результати виконання програми </a:t>
            </a:r>
            <a:r>
              <a:rPr lang="en-US" altLang="ru-RU" sz="2800" b="1"/>
              <a:t>ex3_1</a:t>
            </a:r>
            <a:endParaRPr lang="ru-RU" altLang="ru-RU" sz="2800" b="1"/>
          </a:p>
        </p:txBody>
      </p:sp>
      <p:sp>
        <p:nvSpPr>
          <p:cNvPr id="4" name="Скругленный прямоугольник 3">
            <a:hlinkClick r:id="rId4" action="ppaction://hlinkfile"/>
          </p:cNvPr>
          <p:cNvSpPr/>
          <p:nvPr/>
        </p:nvSpPr>
        <p:spPr>
          <a:xfrm>
            <a:off x="5571036" y="5664042"/>
            <a:ext cx="2536382" cy="85360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uk-UA" altLang="ru-RU" sz="2400" b="1" u="sng">
                <a:latin typeface="Tahoma" panose="020B0604030504040204" pitchFamily="34" charset="0"/>
                <a:hlinkClick r:id="rId5" action="ppaction://hlinkfile"/>
              </a:rPr>
              <a:t>Код </a:t>
            </a:r>
            <a:r>
              <a:rPr lang="uk-UA" altLang="ru-RU" sz="2400" b="1" u="sng">
                <a:hlinkClick r:id="rId5" action="ppaction://hlinkfile"/>
              </a:rPr>
              <a:t>ex3_1.cpp</a:t>
            </a:r>
            <a:endParaRPr lang="uk-UA" altLang="ru-RU" sz="2400" b="1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A054-F761-4DBA-BFC1-55597F41BD6C}" type="slidenum">
              <a:rPr lang="ru-RU" altLang="ru-RU" smtClean="0"/>
              <a:pPr/>
              <a:t>10</a:t>
            </a:fld>
            <a:endParaRPr lang="ru-RU" altLang="ru-RU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A054-F761-4DBA-BFC1-55597F41BD6C}" type="slidenum">
              <a:rPr lang="ru-RU" altLang="ru-RU" smtClean="0"/>
              <a:pPr/>
              <a:t>11</a:t>
            </a:fld>
            <a:endParaRPr lang="ru-RU" alt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323528" y="267025"/>
            <a:ext cx="8487072" cy="618630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//ex3_1.cpp. </a:t>
            </a:r>
            <a:r>
              <a:rPr lang="ru-RU" dirty="0" err="1">
                <a:solidFill>
                  <a:srgbClr val="00B050"/>
                </a:solidFill>
              </a:rPr>
              <a:t>Вкладені</a:t>
            </a:r>
            <a:r>
              <a:rPr lang="ru-RU" dirty="0">
                <a:solidFill>
                  <a:srgbClr val="00B050"/>
                </a:solidFill>
              </a:rPr>
              <a:t> </a:t>
            </a:r>
            <a:r>
              <a:rPr lang="ru-RU" dirty="0" err="1">
                <a:solidFill>
                  <a:srgbClr val="00B050"/>
                </a:solidFill>
              </a:rPr>
              <a:t>розгалуження</a:t>
            </a:r>
            <a:r>
              <a:rPr lang="ru-RU" dirty="0">
                <a:solidFill>
                  <a:srgbClr val="00B050"/>
                </a:solidFill>
              </a:rPr>
              <a:t> </a:t>
            </a:r>
          </a:p>
          <a:p>
            <a:r>
              <a:rPr lang="ru-RU" dirty="0"/>
              <a:t>#</a:t>
            </a:r>
            <a:r>
              <a:rPr lang="en-GB" dirty="0"/>
              <a:t>include&lt;</a:t>
            </a:r>
            <a:r>
              <a:rPr lang="en-GB" dirty="0" err="1"/>
              <a:t>iostream</a:t>
            </a:r>
            <a:r>
              <a:rPr lang="en-GB" dirty="0"/>
              <a:t>&gt;   </a:t>
            </a:r>
            <a:r>
              <a:rPr lang="en-GB" dirty="0">
                <a:solidFill>
                  <a:srgbClr val="00B050"/>
                </a:solidFill>
              </a:rPr>
              <a:t>//</a:t>
            </a:r>
            <a:r>
              <a:rPr lang="ru-RU" dirty="0" err="1">
                <a:solidFill>
                  <a:srgbClr val="00B050"/>
                </a:solidFill>
              </a:rPr>
              <a:t>заголовний</a:t>
            </a:r>
            <a:r>
              <a:rPr lang="ru-RU" dirty="0">
                <a:solidFill>
                  <a:srgbClr val="00B050"/>
                </a:solidFill>
              </a:rPr>
              <a:t> файл для </a:t>
            </a:r>
            <a:r>
              <a:rPr lang="ru-RU" dirty="0" err="1">
                <a:solidFill>
                  <a:srgbClr val="00B050"/>
                </a:solidFill>
              </a:rPr>
              <a:t>операцій</a:t>
            </a:r>
            <a:r>
              <a:rPr lang="ru-RU" dirty="0">
                <a:solidFill>
                  <a:srgbClr val="00B050"/>
                </a:solidFill>
              </a:rPr>
              <a:t> </a:t>
            </a:r>
            <a:r>
              <a:rPr lang="ru-RU" dirty="0" err="1">
                <a:solidFill>
                  <a:srgbClr val="00B050"/>
                </a:solidFill>
              </a:rPr>
              <a:t>введення</a:t>
            </a:r>
            <a:r>
              <a:rPr lang="ru-RU" dirty="0">
                <a:solidFill>
                  <a:srgbClr val="00B050"/>
                </a:solidFill>
              </a:rPr>
              <a:t> та </a:t>
            </a:r>
            <a:r>
              <a:rPr lang="ru-RU" dirty="0" err="1">
                <a:solidFill>
                  <a:srgbClr val="00B050"/>
                </a:solidFill>
              </a:rPr>
              <a:t>виведення</a:t>
            </a:r>
            <a:r>
              <a:rPr lang="ru-RU" dirty="0">
                <a:solidFill>
                  <a:srgbClr val="00B050"/>
                </a:solidFill>
              </a:rPr>
              <a:t> </a:t>
            </a:r>
          </a:p>
          <a:p>
            <a:r>
              <a:rPr lang="ru-RU" dirty="0"/>
              <a:t>#</a:t>
            </a:r>
            <a:r>
              <a:rPr lang="en-GB" dirty="0"/>
              <a:t>include&lt;</a:t>
            </a:r>
            <a:r>
              <a:rPr lang="en-GB" dirty="0" err="1"/>
              <a:t>math.h</a:t>
            </a:r>
            <a:r>
              <a:rPr lang="en-GB" dirty="0"/>
              <a:t>&gt;               </a:t>
            </a:r>
            <a:r>
              <a:rPr lang="en-GB" dirty="0">
                <a:solidFill>
                  <a:srgbClr val="00B050"/>
                </a:solidFill>
              </a:rPr>
              <a:t>//</a:t>
            </a:r>
            <a:r>
              <a:rPr lang="ru-RU" dirty="0" err="1">
                <a:solidFill>
                  <a:srgbClr val="00B050"/>
                </a:solidFill>
              </a:rPr>
              <a:t>заголовний</a:t>
            </a:r>
            <a:r>
              <a:rPr lang="ru-RU" dirty="0">
                <a:solidFill>
                  <a:srgbClr val="00B050"/>
                </a:solidFill>
              </a:rPr>
              <a:t> файл для </a:t>
            </a:r>
            <a:r>
              <a:rPr lang="ru-RU" dirty="0" err="1">
                <a:solidFill>
                  <a:srgbClr val="00B050"/>
                </a:solidFill>
              </a:rPr>
              <a:t>математичних</a:t>
            </a:r>
            <a:r>
              <a:rPr lang="ru-RU" dirty="0">
                <a:solidFill>
                  <a:srgbClr val="00B050"/>
                </a:solidFill>
              </a:rPr>
              <a:t> </a:t>
            </a:r>
            <a:r>
              <a:rPr lang="ru-RU" dirty="0" err="1">
                <a:solidFill>
                  <a:srgbClr val="00B050"/>
                </a:solidFill>
              </a:rPr>
              <a:t>функцій</a:t>
            </a:r>
            <a:r>
              <a:rPr lang="ru-RU" dirty="0"/>
              <a:t> </a:t>
            </a:r>
          </a:p>
          <a:p>
            <a:r>
              <a:rPr lang="en-GB" dirty="0"/>
              <a:t>using namespace </a:t>
            </a:r>
            <a:r>
              <a:rPr lang="en-GB" dirty="0" err="1"/>
              <a:t>std</a:t>
            </a:r>
            <a:r>
              <a:rPr lang="en-GB" dirty="0">
                <a:solidFill>
                  <a:srgbClr val="00B050"/>
                </a:solidFill>
              </a:rPr>
              <a:t>;                         //</a:t>
            </a:r>
            <a:r>
              <a:rPr lang="ru-RU" dirty="0" err="1">
                <a:solidFill>
                  <a:srgbClr val="00B050"/>
                </a:solidFill>
              </a:rPr>
              <a:t>простір</a:t>
            </a:r>
            <a:r>
              <a:rPr lang="ru-RU" dirty="0">
                <a:solidFill>
                  <a:srgbClr val="00B050"/>
                </a:solidFill>
              </a:rPr>
              <a:t> </a:t>
            </a:r>
            <a:r>
              <a:rPr lang="ru-RU" dirty="0" err="1">
                <a:solidFill>
                  <a:srgbClr val="00B050"/>
                </a:solidFill>
              </a:rPr>
              <a:t>стандартних</a:t>
            </a:r>
            <a:r>
              <a:rPr lang="ru-RU" dirty="0">
                <a:solidFill>
                  <a:srgbClr val="00B050"/>
                </a:solidFill>
              </a:rPr>
              <a:t> </a:t>
            </a:r>
            <a:r>
              <a:rPr lang="ru-RU" dirty="0" err="1">
                <a:solidFill>
                  <a:srgbClr val="00B050"/>
                </a:solidFill>
              </a:rPr>
              <a:t>імен</a:t>
            </a:r>
            <a:r>
              <a:rPr lang="ru-RU" dirty="0">
                <a:solidFill>
                  <a:srgbClr val="00B050"/>
                </a:solidFill>
              </a:rPr>
              <a:t> </a:t>
            </a:r>
          </a:p>
          <a:p>
            <a:r>
              <a:rPr lang="en-GB" dirty="0" err="1"/>
              <a:t>int</a:t>
            </a:r>
            <a:r>
              <a:rPr lang="en-GB" dirty="0"/>
              <a:t> main()            </a:t>
            </a:r>
          </a:p>
          <a:p>
            <a:r>
              <a:rPr lang="en-GB" dirty="0"/>
              <a:t>{ </a:t>
            </a:r>
          </a:p>
          <a:p>
            <a:r>
              <a:rPr lang="en-GB" dirty="0"/>
              <a:t>  float </a:t>
            </a:r>
            <a:r>
              <a:rPr lang="en-GB" dirty="0" err="1"/>
              <a:t>y,b,c,x</a:t>
            </a:r>
            <a:r>
              <a:rPr lang="en-GB" dirty="0">
                <a:solidFill>
                  <a:srgbClr val="00B050"/>
                </a:solidFill>
              </a:rPr>
              <a:t>;    //</a:t>
            </a:r>
            <a:r>
              <a:rPr lang="ru-RU" dirty="0" err="1">
                <a:solidFill>
                  <a:srgbClr val="00B050"/>
                </a:solidFill>
              </a:rPr>
              <a:t>змінні</a:t>
            </a:r>
            <a:r>
              <a:rPr lang="ru-RU" dirty="0">
                <a:solidFill>
                  <a:srgbClr val="00B050"/>
                </a:solidFill>
              </a:rPr>
              <a:t> для </a:t>
            </a:r>
            <a:r>
              <a:rPr lang="ru-RU" dirty="0" err="1">
                <a:solidFill>
                  <a:srgbClr val="00B050"/>
                </a:solidFill>
              </a:rPr>
              <a:t>зберігання</a:t>
            </a:r>
            <a:r>
              <a:rPr lang="ru-RU" dirty="0">
                <a:solidFill>
                  <a:srgbClr val="00B050"/>
                </a:solidFill>
              </a:rPr>
              <a:t> результату та </a:t>
            </a:r>
            <a:r>
              <a:rPr lang="ru-RU" dirty="0" err="1">
                <a:solidFill>
                  <a:srgbClr val="00B050"/>
                </a:solidFill>
              </a:rPr>
              <a:t>вхідних</a:t>
            </a:r>
            <a:r>
              <a:rPr lang="ru-RU" dirty="0">
                <a:solidFill>
                  <a:srgbClr val="00B050"/>
                </a:solidFill>
              </a:rPr>
              <a:t> </a:t>
            </a:r>
            <a:r>
              <a:rPr lang="ru-RU" dirty="0" err="1">
                <a:solidFill>
                  <a:srgbClr val="00B050"/>
                </a:solidFill>
              </a:rPr>
              <a:t>даних</a:t>
            </a:r>
            <a:r>
              <a:rPr lang="ru-RU" dirty="0">
                <a:solidFill>
                  <a:srgbClr val="00B050"/>
                </a:solidFill>
              </a:rPr>
              <a:t> </a:t>
            </a:r>
          </a:p>
          <a:p>
            <a:r>
              <a:rPr lang="ru-RU" dirty="0"/>
              <a:t>  </a:t>
            </a:r>
            <a:r>
              <a:rPr lang="en-GB" dirty="0" err="1"/>
              <a:t>cout</a:t>
            </a:r>
            <a:r>
              <a:rPr lang="en-GB" dirty="0"/>
              <a:t>&lt;&lt;"define y: "&lt;&lt;</a:t>
            </a:r>
            <a:r>
              <a:rPr lang="en-GB" dirty="0" err="1"/>
              <a:t>endl</a:t>
            </a:r>
            <a:r>
              <a:rPr lang="en-GB" dirty="0"/>
              <a:t>;                              </a:t>
            </a:r>
            <a:r>
              <a:rPr lang="en-GB" dirty="0">
                <a:solidFill>
                  <a:srgbClr val="00B050"/>
                </a:solidFill>
              </a:rPr>
              <a:t>//</a:t>
            </a:r>
            <a:r>
              <a:rPr lang="ru-RU" dirty="0" err="1">
                <a:solidFill>
                  <a:srgbClr val="00B050"/>
                </a:solidFill>
              </a:rPr>
              <a:t>умова</a:t>
            </a:r>
            <a:r>
              <a:rPr lang="ru-RU" dirty="0">
                <a:solidFill>
                  <a:srgbClr val="00B050"/>
                </a:solidFill>
              </a:rPr>
              <a:t> </a:t>
            </a:r>
            <a:r>
              <a:rPr lang="ru-RU" dirty="0" err="1">
                <a:solidFill>
                  <a:srgbClr val="00B050"/>
                </a:solidFill>
              </a:rPr>
              <a:t>задачі</a:t>
            </a:r>
            <a:r>
              <a:rPr lang="ru-RU" dirty="0">
                <a:solidFill>
                  <a:srgbClr val="00B050"/>
                </a:solidFill>
              </a:rPr>
              <a:t> </a:t>
            </a:r>
          </a:p>
          <a:p>
            <a:r>
              <a:rPr lang="ru-RU" dirty="0"/>
              <a:t>  </a:t>
            </a:r>
            <a:r>
              <a:rPr lang="en-GB" dirty="0" err="1"/>
              <a:t>cout</a:t>
            </a:r>
            <a:r>
              <a:rPr lang="en-GB" dirty="0"/>
              <a:t>&lt;&lt;"y=b*</a:t>
            </a:r>
            <a:r>
              <a:rPr lang="en-GB" dirty="0" err="1"/>
              <a:t>x+c</a:t>
            </a:r>
            <a:r>
              <a:rPr lang="en-GB" dirty="0"/>
              <a:t>,    if x&lt;=-4"&lt;&lt;</a:t>
            </a:r>
            <a:r>
              <a:rPr lang="en-GB" dirty="0" err="1"/>
              <a:t>endl</a:t>
            </a:r>
            <a:r>
              <a:rPr lang="en-GB" dirty="0"/>
              <a:t>; </a:t>
            </a:r>
          </a:p>
          <a:p>
            <a:r>
              <a:rPr lang="en-GB" dirty="0"/>
              <a:t>  </a:t>
            </a:r>
            <a:r>
              <a:rPr lang="en-GB" dirty="0" err="1"/>
              <a:t>cout</a:t>
            </a:r>
            <a:r>
              <a:rPr lang="en-GB" dirty="0"/>
              <a:t>&lt;&lt;"y=b*</a:t>
            </a:r>
            <a:r>
              <a:rPr lang="en-GB" dirty="0" err="1"/>
              <a:t>sqr</a:t>
            </a:r>
            <a:r>
              <a:rPr lang="en-GB" dirty="0"/>
              <a:t>(x), if (x&lt;4)and(x&gt;-4)"&lt;&lt;</a:t>
            </a:r>
            <a:r>
              <a:rPr lang="en-GB" dirty="0" err="1"/>
              <a:t>endl</a:t>
            </a:r>
            <a:r>
              <a:rPr lang="en-GB" dirty="0"/>
              <a:t>; </a:t>
            </a:r>
          </a:p>
          <a:p>
            <a:r>
              <a:rPr lang="en-GB" dirty="0"/>
              <a:t>  </a:t>
            </a:r>
            <a:r>
              <a:rPr lang="en-GB" dirty="0" err="1"/>
              <a:t>cout</a:t>
            </a:r>
            <a:r>
              <a:rPr lang="en-GB" dirty="0"/>
              <a:t>&lt;&lt;"y=b*x/c,    if (x&gt;-4)and(c&lt;&gt;0)"&lt;&lt;</a:t>
            </a:r>
            <a:r>
              <a:rPr lang="en-GB" dirty="0" err="1"/>
              <a:t>endl</a:t>
            </a:r>
            <a:r>
              <a:rPr lang="en-GB" dirty="0"/>
              <a:t>; </a:t>
            </a:r>
          </a:p>
          <a:p>
            <a:r>
              <a:rPr lang="en-GB" dirty="0"/>
              <a:t>  </a:t>
            </a:r>
            <a:r>
              <a:rPr lang="en-GB" dirty="0" err="1"/>
              <a:t>cout</a:t>
            </a:r>
            <a:r>
              <a:rPr lang="en-GB" dirty="0"/>
              <a:t>&lt;&lt;"y=1,        if(c=0)and(x&gt;4)"&lt;&lt;</a:t>
            </a:r>
            <a:r>
              <a:rPr lang="en-GB" dirty="0" err="1"/>
              <a:t>endl</a:t>
            </a:r>
            <a:r>
              <a:rPr lang="en-GB" dirty="0"/>
              <a:t>;  </a:t>
            </a:r>
          </a:p>
          <a:p>
            <a:r>
              <a:rPr lang="en-GB" dirty="0"/>
              <a:t>  </a:t>
            </a:r>
            <a:r>
              <a:rPr lang="en-GB" dirty="0" err="1"/>
              <a:t>cout</a:t>
            </a:r>
            <a:r>
              <a:rPr lang="en-GB" dirty="0"/>
              <a:t>&lt;&lt;"input variables </a:t>
            </a:r>
            <a:r>
              <a:rPr lang="en-GB" dirty="0" err="1"/>
              <a:t>b,c,x</a:t>
            </a:r>
            <a:r>
              <a:rPr lang="en-GB" dirty="0"/>
              <a:t>: "; </a:t>
            </a:r>
          </a:p>
          <a:p>
            <a:r>
              <a:rPr lang="en-GB" dirty="0"/>
              <a:t>  </a:t>
            </a:r>
            <a:r>
              <a:rPr lang="en-GB" dirty="0" err="1"/>
              <a:t>cin</a:t>
            </a:r>
            <a:r>
              <a:rPr lang="en-GB" dirty="0"/>
              <a:t>&gt;&gt;b&gt;&gt;c&gt;&gt;x;                          </a:t>
            </a:r>
            <a:r>
              <a:rPr lang="en-GB" dirty="0">
                <a:solidFill>
                  <a:srgbClr val="00B050"/>
                </a:solidFill>
              </a:rPr>
              <a:t> //</a:t>
            </a:r>
            <a:r>
              <a:rPr lang="ru-RU" dirty="0">
                <a:solidFill>
                  <a:srgbClr val="00B050"/>
                </a:solidFill>
              </a:rPr>
              <a:t>увести </a:t>
            </a:r>
            <a:r>
              <a:rPr lang="ru-RU" dirty="0" err="1">
                <a:solidFill>
                  <a:srgbClr val="00B050"/>
                </a:solidFill>
              </a:rPr>
              <a:t>дані</a:t>
            </a:r>
            <a:r>
              <a:rPr lang="ru-RU" dirty="0">
                <a:solidFill>
                  <a:srgbClr val="00B050"/>
                </a:solidFill>
              </a:rPr>
              <a:t> для </a:t>
            </a:r>
            <a:r>
              <a:rPr lang="ru-RU" dirty="0" err="1">
                <a:solidFill>
                  <a:srgbClr val="00B050"/>
                </a:solidFill>
              </a:rPr>
              <a:t>розрахунків</a:t>
            </a:r>
            <a:r>
              <a:rPr lang="ru-RU" dirty="0">
                <a:solidFill>
                  <a:srgbClr val="00B050"/>
                </a:solidFill>
              </a:rPr>
              <a:t> </a:t>
            </a:r>
          </a:p>
          <a:p>
            <a:r>
              <a:rPr lang="ru-RU" dirty="0">
                <a:solidFill>
                  <a:srgbClr val="0000CC"/>
                </a:solidFill>
              </a:rPr>
              <a:t>  </a:t>
            </a:r>
            <a:r>
              <a:rPr lang="en-GB" dirty="0">
                <a:solidFill>
                  <a:srgbClr val="0000CC"/>
                </a:solidFill>
              </a:rPr>
              <a:t>if (x&lt;=-4) y=b*</a:t>
            </a:r>
            <a:r>
              <a:rPr lang="en-GB" dirty="0" err="1">
                <a:solidFill>
                  <a:srgbClr val="0000CC"/>
                </a:solidFill>
              </a:rPr>
              <a:t>x+c</a:t>
            </a:r>
            <a:r>
              <a:rPr lang="en-GB" dirty="0">
                <a:solidFill>
                  <a:srgbClr val="00B050"/>
                </a:solidFill>
              </a:rPr>
              <a:t>;                          //</a:t>
            </a:r>
            <a:r>
              <a:rPr lang="ru-RU" dirty="0" err="1">
                <a:solidFill>
                  <a:srgbClr val="00B050"/>
                </a:solidFill>
              </a:rPr>
              <a:t>обчислити</a:t>
            </a:r>
            <a:r>
              <a:rPr lang="ru-RU" dirty="0">
                <a:solidFill>
                  <a:srgbClr val="00B050"/>
                </a:solidFill>
              </a:rPr>
              <a:t> перший </a:t>
            </a:r>
            <a:r>
              <a:rPr lang="ru-RU" dirty="0" err="1">
                <a:solidFill>
                  <a:srgbClr val="00B050"/>
                </a:solidFill>
              </a:rPr>
              <a:t>вираз</a:t>
            </a:r>
            <a:r>
              <a:rPr lang="ru-RU" dirty="0">
                <a:solidFill>
                  <a:srgbClr val="00B050"/>
                </a:solidFill>
              </a:rPr>
              <a:t> </a:t>
            </a:r>
          </a:p>
          <a:p>
            <a:r>
              <a:rPr lang="ru-RU" dirty="0">
                <a:solidFill>
                  <a:srgbClr val="0000CC"/>
                </a:solidFill>
              </a:rPr>
              <a:t>  </a:t>
            </a:r>
            <a:r>
              <a:rPr lang="en-GB" dirty="0">
                <a:solidFill>
                  <a:srgbClr val="0000CC"/>
                </a:solidFill>
              </a:rPr>
              <a:t>else if (x&lt;4 &amp;&amp; x&gt;-4) y=b*pow(x,2);       </a:t>
            </a:r>
            <a:r>
              <a:rPr lang="en-GB" dirty="0">
                <a:solidFill>
                  <a:srgbClr val="00B050"/>
                </a:solidFill>
              </a:rPr>
              <a:t>//</a:t>
            </a:r>
            <a:r>
              <a:rPr lang="ru-RU" dirty="0" err="1">
                <a:solidFill>
                  <a:srgbClr val="00B050"/>
                </a:solidFill>
              </a:rPr>
              <a:t>обчислити</a:t>
            </a:r>
            <a:r>
              <a:rPr lang="ru-RU" dirty="0">
                <a:solidFill>
                  <a:srgbClr val="00B050"/>
                </a:solidFill>
              </a:rPr>
              <a:t> </a:t>
            </a:r>
            <a:r>
              <a:rPr lang="ru-RU" dirty="0" err="1">
                <a:solidFill>
                  <a:srgbClr val="00B050"/>
                </a:solidFill>
              </a:rPr>
              <a:t>третій</a:t>
            </a:r>
            <a:r>
              <a:rPr lang="ru-RU" dirty="0">
                <a:solidFill>
                  <a:srgbClr val="00B050"/>
                </a:solidFill>
              </a:rPr>
              <a:t> </a:t>
            </a:r>
            <a:r>
              <a:rPr lang="ru-RU" dirty="0" err="1">
                <a:solidFill>
                  <a:srgbClr val="00B050"/>
                </a:solidFill>
              </a:rPr>
              <a:t>вираз</a:t>
            </a:r>
            <a:r>
              <a:rPr lang="ru-RU" dirty="0">
                <a:solidFill>
                  <a:srgbClr val="00B050"/>
                </a:solidFill>
              </a:rPr>
              <a:t>           </a:t>
            </a:r>
          </a:p>
          <a:p>
            <a:r>
              <a:rPr lang="ru-RU" dirty="0">
                <a:solidFill>
                  <a:srgbClr val="0000CC"/>
                </a:solidFill>
              </a:rPr>
              <a:t>       </a:t>
            </a:r>
            <a:r>
              <a:rPr lang="en-GB" dirty="0">
                <a:solidFill>
                  <a:srgbClr val="0000CC"/>
                </a:solidFill>
              </a:rPr>
              <a:t>else if (c!=0) y=b*x/c;                 </a:t>
            </a:r>
            <a:r>
              <a:rPr lang="en-GB" dirty="0">
                <a:solidFill>
                  <a:srgbClr val="00B050"/>
                </a:solidFill>
              </a:rPr>
              <a:t>//</a:t>
            </a:r>
            <a:r>
              <a:rPr lang="ru-RU" dirty="0" err="1">
                <a:solidFill>
                  <a:srgbClr val="00B050"/>
                </a:solidFill>
              </a:rPr>
              <a:t>обчислити</a:t>
            </a:r>
            <a:r>
              <a:rPr lang="ru-RU" dirty="0">
                <a:solidFill>
                  <a:srgbClr val="00B050"/>
                </a:solidFill>
              </a:rPr>
              <a:t> </a:t>
            </a:r>
            <a:r>
              <a:rPr lang="ru-RU" dirty="0" err="1">
                <a:solidFill>
                  <a:srgbClr val="00B050"/>
                </a:solidFill>
              </a:rPr>
              <a:t>другий</a:t>
            </a:r>
            <a:r>
              <a:rPr lang="ru-RU" dirty="0">
                <a:solidFill>
                  <a:srgbClr val="00B050"/>
                </a:solidFill>
              </a:rPr>
              <a:t> </a:t>
            </a:r>
            <a:r>
              <a:rPr lang="ru-RU" dirty="0" err="1">
                <a:solidFill>
                  <a:srgbClr val="00B050"/>
                </a:solidFill>
              </a:rPr>
              <a:t>вираз</a:t>
            </a:r>
            <a:r>
              <a:rPr lang="ru-RU" dirty="0">
                <a:solidFill>
                  <a:srgbClr val="00B050"/>
                </a:solidFill>
              </a:rPr>
              <a:t> </a:t>
            </a:r>
          </a:p>
          <a:p>
            <a:r>
              <a:rPr lang="ru-RU" dirty="0">
                <a:solidFill>
                  <a:srgbClr val="0000CC"/>
                </a:solidFill>
              </a:rPr>
              <a:t>            </a:t>
            </a:r>
            <a:r>
              <a:rPr lang="en-GB" dirty="0">
                <a:solidFill>
                  <a:srgbClr val="0000CC"/>
                </a:solidFill>
              </a:rPr>
              <a:t>else y=1;  </a:t>
            </a:r>
          </a:p>
          <a:p>
            <a:r>
              <a:rPr lang="en-GB" dirty="0"/>
              <a:t>  </a:t>
            </a:r>
            <a:r>
              <a:rPr lang="en-GB" dirty="0" err="1"/>
              <a:t>cout</a:t>
            </a:r>
            <a:r>
              <a:rPr lang="en-GB" dirty="0"/>
              <a:t>&lt;&lt;" b= "&lt;&lt;b&lt;&lt;" c= "&lt;&lt;c&lt;&lt;" x ="&lt;&lt;x&lt;&lt;</a:t>
            </a:r>
            <a:r>
              <a:rPr lang="en-GB" dirty="0" err="1"/>
              <a:t>endl</a:t>
            </a:r>
            <a:r>
              <a:rPr lang="en-GB" dirty="0"/>
              <a:t>; </a:t>
            </a:r>
          </a:p>
          <a:p>
            <a:r>
              <a:rPr lang="en-GB" dirty="0"/>
              <a:t>  </a:t>
            </a:r>
            <a:r>
              <a:rPr lang="en-GB" dirty="0" err="1"/>
              <a:t>cout</a:t>
            </a:r>
            <a:r>
              <a:rPr lang="en-GB" dirty="0"/>
              <a:t>&lt;&lt;"</a:t>
            </a:r>
            <a:r>
              <a:rPr lang="en-GB" dirty="0" err="1"/>
              <a:t>rezult</a:t>
            </a:r>
            <a:r>
              <a:rPr lang="en-GB" dirty="0"/>
              <a:t> : y= "&lt;&lt;y&lt;&lt;</a:t>
            </a:r>
            <a:r>
              <a:rPr lang="en-GB" dirty="0" err="1"/>
              <a:t>endl</a:t>
            </a:r>
            <a:r>
              <a:rPr lang="en-GB" dirty="0"/>
              <a:t>;                    </a:t>
            </a:r>
            <a:r>
              <a:rPr lang="en-GB" dirty="0">
                <a:solidFill>
                  <a:srgbClr val="00B050"/>
                </a:solidFill>
              </a:rPr>
              <a:t>//</a:t>
            </a:r>
            <a:r>
              <a:rPr lang="ru-RU" dirty="0" err="1">
                <a:solidFill>
                  <a:srgbClr val="00B050"/>
                </a:solidFill>
              </a:rPr>
              <a:t>вивести</a:t>
            </a:r>
            <a:r>
              <a:rPr lang="ru-RU" dirty="0">
                <a:solidFill>
                  <a:srgbClr val="00B050"/>
                </a:solidFill>
              </a:rPr>
              <a:t> результат </a:t>
            </a:r>
          </a:p>
          <a:p>
            <a:r>
              <a:rPr lang="ru-RU" dirty="0"/>
              <a:t> </a:t>
            </a:r>
            <a:r>
              <a:rPr lang="en-GB" dirty="0"/>
              <a:t>system("pause");</a:t>
            </a:r>
          </a:p>
          <a:p>
            <a:r>
              <a:rPr lang="en-GB" dirty="0"/>
              <a:t>} </a:t>
            </a:r>
            <a:endParaRPr lang="ru-RU" dirty="0"/>
          </a:p>
        </p:txBody>
      </p:sp>
      <p:sp>
        <p:nvSpPr>
          <p:cNvPr id="4" name="Скругленный прямоугольник 3">
            <a:hlinkClick r:id="rId2" action="ppaction://hlinkfile"/>
          </p:cNvPr>
          <p:cNvSpPr/>
          <p:nvPr/>
        </p:nvSpPr>
        <p:spPr>
          <a:xfrm>
            <a:off x="6516216" y="18846"/>
            <a:ext cx="2536382" cy="49635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uk-UA" altLang="ru-RU" sz="2400" b="1" u="sng" dirty="0">
                <a:latin typeface="Tahoma" panose="020B0604030504040204" pitchFamily="34" charset="0"/>
                <a:hlinkClick r:id="rId3" action="ppaction://hlinkfile"/>
              </a:rPr>
              <a:t>Код </a:t>
            </a:r>
            <a:r>
              <a:rPr lang="uk-UA" altLang="ru-RU" sz="2400" b="1" u="sng" dirty="0">
                <a:hlinkClick r:id="rId3" action="ppaction://hlinkfile"/>
              </a:rPr>
              <a:t>ex3_1.cpp</a:t>
            </a:r>
            <a:endParaRPr lang="uk-UA" alt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1659174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335537" y="175819"/>
            <a:ext cx="9467850" cy="792163"/>
          </a:xfrm>
        </p:spPr>
        <p:txBody>
          <a:bodyPr anchor="ctr"/>
          <a:lstStyle/>
          <a:p>
            <a:r>
              <a:rPr lang="uk-UA" altLang="ru-RU" sz="3600" b="1" dirty="0" err="1">
                <a:solidFill>
                  <a:srgbClr val="600000"/>
                </a:solidFill>
              </a:rPr>
              <a:t>Операторний</a:t>
            </a:r>
            <a:r>
              <a:rPr lang="uk-UA" altLang="ru-RU" sz="3600" b="1" dirty="0">
                <a:solidFill>
                  <a:srgbClr val="600000"/>
                </a:solidFill>
              </a:rPr>
              <a:t> блок</a:t>
            </a:r>
            <a:endParaRPr lang="en-US" altLang="ru-RU" sz="3600" b="1" dirty="0">
              <a:solidFill>
                <a:srgbClr val="600000"/>
              </a:solidFill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sz="half" idx="4294967295"/>
          </p:nvPr>
        </p:nvSpPr>
        <p:spPr bwMode="auto">
          <a:xfrm>
            <a:off x="611188" y="2492375"/>
            <a:ext cx="8064500" cy="10239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buFontTx/>
              <a:buNone/>
            </a:pPr>
            <a:r>
              <a:rPr lang="ru-RU" altLang="ru-RU" sz="2400">
                <a:cs typeface="Times New Roman" panose="02020603050405020304" pitchFamily="18" charset="0"/>
              </a:rPr>
              <a:t>Операторний блок може бути розташований у будь-якому місці програми, де це припускає синтаксис мови.</a:t>
            </a:r>
          </a:p>
        </p:txBody>
      </p:sp>
      <p:sp>
        <p:nvSpPr>
          <p:cNvPr id="4" name="Espace réservé du contenu 2"/>
          <p:cNvSpPr>
            <a:spLocks noGrp="1"/>
          </p:cNvSpPr>
          <p:nvPr>
            <p:ph idx="4294967295"/>
          </p:nvPr>
        </p:nvSpPr>
        <p:spPr bwMode="auto">
          <a:xfrm>
            <a:off x="6012558" y="3808214"/>
            <a:ext cx="2520279" cy="1800200"/>
          </a:xfrm>
          <a:prstGeom prst="roundRect">
            <a:avLst/>
          </a:prstGeom>
          <a:gradFill flip="none">
            <a:gsLst>
              <a:gs pos="0">
                <a:srgbClr val="FEBA82">
                  <a:tint val="66000"/>
                  <a:satMod val="160000"/>
                </a:srgbClr>
              </a:gs>
              <a:gs pos="50000">
                <a:srgbClr val="FEBA82">
                  <a:tint val="44500"/>
                  <a:satMod val="160000"/>
                </a:srgbClr>
              </a:gs>
              <a:gs pos="100000">
                <a:srgbClr val="FEBA82">
                  <a:tint val="23500"/>
                  <a:satMod val="160000"/>
                </a:srgbClr>
              </a:gs>
            </a:gsLst>
            <a:lin ang="2700000" scaled="1"/>
            <a:tileRect/>
          </a:gradFill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buSzPct val="200000"/>
              <a:buFontTx/>
              <a:buNone/>
            </a:pPr>
            <a:r>
              <a:rPr lang="ru-RU" altLang="ru-RU" sz="2400" b="1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{  &lt;оператор1;&gt; </a:t>
            </a:r>
          </a:p>
          <a:p>
            <a:pPr marL="0" indent="0">
              <a:buSzPct val="200000"/>
              <a:buFontTx/>
              <a:buNone/>
            </a:pPr>
            <a:r>
              <a:rPr lang="ru-RU" altLang="ru-RU" sz="2400" b="1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   ... </a:t>
            </a:r>
          </a:p>
          <a:p>
            <a:pPr marL="0" indent="0">
              <a:buSzPct val="200000"/>
              <a:buFontTx/>
              <a:buNone/>
            </a:pPr>
            <a:r>
              <a:rPr lang="ru-RU" altLang="ru-RU" sz="2400" b="1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 &lt;оператор2;&gt; </a:t>
            </a:r>
          </a:p>
          <a:p>
            <a:pPr marL="0" indent="0">
              <a:buSzPct val="200000"/>
              <a:buFontTx/>
              <a:buNone/>
            </a:pPr>
            <a:r>
              <a:rPr lang="ru-RU" altLang="ru-RU" sz="2400" b="1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</p:txBody>
      </p:sp>
      <p:grpSp>
        <p:nvGrpSpPr>
          <p:cNvPr id="6" name="Скругленный прямоугольник 5"/>
          <p:cNvGrpSpPr>
            <a:grpSpLocks/>
          </p:cNvGrpSpPr>
          <p:nvPr/>
        </p:nvGrpSpPr>
        <p:grpSpPr bwMode="auto">
          <a:xfrm>
            <a:off x="463550" y="1163638"/>
            <a:ext cx="8356600" cy="1257300"/>
            <a:chOff x="292" y="733"/>
            <a:chExt cx="4980" cy="707"/>
          </a:xfrm>
        </p:grpSpPr>
        <p:pic>
          <p:nvPicPr>
            <p:cNvPr id="17417" name="Скругленный прямоугольник 5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" y="733"/>
              <a:ext cx="4980" cy="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418" name="Text Box 10"/>
            <p:cNvSpPr txBox="1">
              <a:spLocks noChangeArrowheads="1"/>
            </p:cNvSpPr>
            <p:nvPr/>
          </p:nvSpPr>
          <p:spPr bwMode="auto">
            <a:xfrm>
              <a:off x="371" y="785"/>
              <a:ext cx="4837" cy="5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20000"/>
                </a:spcBef>
                <a:buSzPct val="200000"/>
              </a:pPr>
              <a:r>
                <a:rPr lang="ru-RU" altLang="ru-RU" sz="2400" b="1">
                  <a:solidFill>
                    <a:srgbClr val="000000"/>
                  </a:solidFill>
                  <a:cs typeface="Times New Roman" panose="02020603050405020304" pitchFamily="18" charset="0"/>
                </a:rPr>
                <a:t>Операторний блок, або складений оператор,</a:t>
              </a:r>
              <a:r>
                <a:rPr lang="ru-RU" altLang="ru-RU" sz="2400" b="1" i="1">
                  <a:solidFill>
                    <a:srgbClr val="000000"/>
                  </a:solidFill>
                  <a:cs typeface="Times New Roman" panose="02020603050405020304" pitchFamily="18" charset="0"/>
                </a:rPr>
                <a:t> </a:t>
              </a:r>
              <a:r>
                <a:rPr lang="ru-RU" altLang="ru-RU" sz="2400">
                  <a:solidFill>
                    <a:srgbClr val="000000"/>
                  </a:solidFill>
                  <a:cs typeface="Times New Roman" panose="02020603050405020304" pitchFamily="18" charset="0"/>
                </a:rPr>
                <a:t>— це послідовність операторів, оточених фігурними дужками ({}).</a:t>
              </a:r>
              <a:endParaRPr lang="ru-RU" altLang="ru-RU" sz="2400" b="1">
                <a:solidFill>
                  <a:srgbClr val="0D0D0D"/>
                </a:solidFill>
                <a:cs typeface="Times New Roman" panose="02020603050405020304" pitchFamily="18" charset="0"/>
              </a:endParaRPr>
            </a:p>
          </p:txBody>
        </p:sp>
      </p:grpSp>
      <p:sp>
        <p:nvSpPr>
          <p:cNvPr id="17419" name="Rectangle 3"/>
          <p:cNvSpPr txBox="1">
            <a:spLocks noChangeArrowheads="1"/>
          </p:cNvSpPr>
          <p:nvPr/>
        </p:nvSpPr>
        <p:spPr bwMode="auto">
          <a:xfrm>
            <a:off x="539750" y="3789363"/>
            <a:ext cx="4392613" cy="2015901"/>
          </a:xfrm>
          <a:prstGeom prst="rect">
            <a:avLst/>
          </a:prstGeom>
          <a:solidFill>
            <a:schemeClr val="bg1"/>
          </a:solidFill>
          <a:ln w="9525">
            <a:solidFill>
              <a:srgbClr val="0000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SzPct val="200000"/>
            </a:pPr>
            <a:r>
              <a:rPr lang="ru-RU" altLang="ru-RU" sz="2400" dirty="0" err="1">
                <a:cs typeface="Times New Roman" panose="02020603050405020304" pitchFamily="18" charset="0"/>
              </a:rPr>
              <a:t>Усередині</a:t>
            </a:r>
            <a:r>
              <a:rPr lang="ru-RU" altLang="ru-RU" sz="2400" dirty="0">
                <a:cs typeface="Times New Roman" panose="02020603050405020304" pitchFamily="18" charset="0"/>
              </a:rPr>
              <a:t> операторного блока </a:t>
            </a:r>
            <a:r>
              <a:rPr lang="ru-RU" altLang="ru-RU" sz="2400" dirty="0" err="1">
                <a:cs typeface="Times New Roman" panose="02020603050405020304" pitchFamily="18" charset="0"/>
              </a:rPr>
              <a:t>можуть</a:t>
            </a:r>
            <a:r>
              <a:rPr lang="ru-RU" altLang="ru-RU" sz="2400" dirty="0">
                <a:cs typeface="Times New Roman" panose="02020603050405020304" pitchFamily="18" charset="0"/>
              </a:rPr>
              <a:t> </a:t>
            </a:r>
            <a:r>
              <a:rPr lang="ru-RU" altLang="ru-RU" sz="2400" dirty="0" err="1">
                <a:cs typeface="Times New Roman" panose="02020603050405020304" pitchFamily="18" charset="0"/>
              </a:rPr>
              <a:t>міститися</a:t>
            </a:r>
            <a:r>
              <a:rPr lang="ru-RU" altLang="ru-RU" sz="2400" dirty="0">
                <a:cs typeface="Times New Roman" panose="02020603050405020304" pitchFamily="18" charset="0"/>
              </a:rPr>
              <a:t> </a:t>
            </a:r>
            <a:r>
              <a:rPr lang="ru-RU" altLang="ru-RU" sz="2400" dirty="0" err="1">
                <a:cs typeface="Times New Roman" panose="02020603050405020304" pitchFamily="18" charset="0"/>
              </a:rPr>
              <a:t>довільні</a:t>
            </a:r>
            <a:r>
              <a:rPr lang="ru-RU" altLang="ru-RU" sz="2400" dirty="0">
                <a:cs typeface="Times New Roman" panose="02020603050405020304" pitchFamily="18" charset="0"/>
              </a:rPr>
              <a:t> </a:t>
            </a:r>
            <a:r>
              <a:rPr lang="ru-RU" altLang="ru-RU" sz="2400" dirty="0" err="1">
                <a:cs typeface="Times New Roman" panose="02020603050405020304" pitchFamily="18" charset="0"/>
              </a:rPr>
              <a:t>оператори</a:t>
            </a:r>
            <a:r>
              <a:rPr lang="ru-RU" altLang="ru-RU" sz="2400" dirty="0">
                <a:cs typeface="Times New Roman" panose="02020603050405020304" pitchFamily="18" charset="0"/>
              </a:rPr>
              <a:t>, </a:t>
            </a:r>
            <a:r>
              <a:rPr lang="ru-RU" altLang="ru-RU" sz="2400" dirty="0" err="1">
                <a:cs typeface="Times New Roman" panose="02020603050405020304" pitchFamily="18" charset="0"/>
              </a:rPr>
              <a:t>які</a:t>
            </a:r>
            <a:r>
              <a:rPr lang="ru-RU" altLang="ru-RU" sz="2400" dirty="0">
                <a:cs typeface="Times New Roman" panose="02020603050405020304" pitchFamily="18" charset="0"/>
              </a:rPr>
              <a:t> </a:t>
            </a:r>
            <a:r>
              <a:rPr lang="ru-RU" altLang="ru-RU" sz="2400" dirty="0" err="1">
                <a:cs typeface="Times New Roman" panose="02020603050405020304" pitchFamily="18" charset="0"/>
              </a:rPr>
              <a:t>виконуються</a:t>
            </a:r>
            <a:r>
              <a:rPr lang="ru-RU" altLang="ru-RU" sz="2400" dirty="0">
                <a:cs typeface="Times New Roman" panose="02020603050405020304" pitchFamily="18" charset="0"/>
              </a:rPr>
              <a:t> у порядку </a:t>
            </a:r>
            <a:r>
              <a:rPr lang="ru-RU" altLang="ru-RU" sz="2400" dirty="0" err="1">
                <a:cs typeface="Times New Roman" panose="02020603050405020304" pitchFamily="18" charset="0"/>
              </a:rPr>
              <a:t>їх</a:t>
            </a:r>
            <a:r>
              <a:rPr lang="ru-RU" altLang="ru-RU" sz="2400" dirty="0">
                <a:cs typeface="Times New Roman" panose="02020603050405020304" pitchFamily="18" charset="0"/>
              </a:rPr>
              <a:t> </a:t>
            </a:r>
            <a:r>
              <a:rPr lang="ru-RU" altLang="ru-RU" sz="2400" dirty="0" err="1">
                <a:cs typeface="Times New Roman" panose="02020603050405020304" pitchFamily="18" charset="0"/>
              </a:rPr>
              <a:t>записування</a:t>
            </a:r>
            <a:r>
              <a:rPr lang="ru-RU" altLang="ru-RU" sz="2400" dirty="0">
                <a:cs typeface="Times New Roman" panose="02020603050405020304" pitchFamily="18" charset="0"/>
              </a:rPr>
              <a:t>. </a:t>
            </a:r>
            <a:endParaRPr lang="ru-RU" altLang="ru-RU" sz="2400" dirty="0" smtClean="0"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SzPct val="200000"/>
            </a:pPr>
            <a:endParaRPr lang="ru-RU" altLang="ru-RU" sz="2400" dirty="0"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A054-F761-4DBA-BFC1-55597F41BD6C}" type="slidenum">
              <a:rPr lang="ru-RU" altLang="ru-RU" smtClean="0"/>
              <a:pPr/>
              <a:t>12</a:t>
            </a:fld>
            <a:endParaRPr lang="ru-RU" altLang="ru-RU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460605" y="188912"/>
            <a:ext cx="9396413" cy="792163"/>
          </a:xfrm>
        </p:spPr>
        <p:txBody>
          <a:bodyPr anchor="ctr"/>
          <a:lstStyle/>
          <a:p>
            <a:r>
              <a:rPr lang="uk-UA" altLang="ru-RU" sz="3600" b="1" dirty="0" err="1" smtClean="0">
                <a:solidFill>
                  <a:srgbClr val="600000"/>
                </a:solidFill>
              </a:rPr>
              <a:t>Операторний</a:t>
            </a:r>
            <a:r>
              <a:rPr lang="uk-UA" altLang="ru-RU" sz="3600" b="1" dirty="0" smtClean="0">
                <a:solidFill>
                  <a:srgbClr val="600000"/>
                </a:solidFill>
              </a:rPr>
              <a:t> </a:t>
            </a:r>
            <a:r>
              <a:rPr lang="uk-UA" altLang="ru-RU" sz="3600" b="1" dirty="0">
                <a:solidFill>
                  <a:srgbClr val="600000"/>
                </a:solidFill>
              </a:rPr>
              <a:t>блок</a:t>
            </a:r>
            <a:endParaRPr lang="en-US" altLang="ru-RU" sz="3600" b="1" dirty="0">
              <a:solidFill>
                <a:srgbClr val="600000"/>
              </a:solidFill>
            </a:endParaRPr>
          </a:p>
        </p:txBody>
      </p:sp>
      <p:grpSp>
        <p:nvGrpSpPr>
          <p:cNvPr id="18448" name="Group 16"/>
          <p:cNvGrpSpPr>
            <a:grpSpLocks/>
          </p:cNvGrpSpPr>
          <p:nvPr/>
        </p:nvGrpSpPr>
        <p:grpSpPr bwMode="auto">
          <a:xfrm>
            <a:off x="-252536" y="1268760"/>
            <a:ext cx="8281988" cy="1512888"/>
            <a:chOff x="0" y="935"/>
            <a:chExt cx="4785" cy="953"/>
          </a:xfrm>
        </p:grpSpPr>
        <p:pic>
          <p:nvPicPr>
            <p:cNvPr id="18444" name="Espace réservé du contenu 2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935"/>
              <a:ext cx="4785" cy="9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445" name="Text Box 13"/>
            <p:cNvSpPr txBox="1">
              <a:spLocks noChangeArrowheads="1"/>
            </p:cNvSpPr>
            <p:nvPr/>
          </p:nvSpPr>
          <p:spPr bwMode="auto">
            <a:xfrm>
              <a:off x="742" y="1001"/>
              <a:ext cx="3875" cy="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20000"/>
                </a:spcBef>
                <a:buSzPct val="200000"/>
              </a:pPr>
              <a:r>
                <a:rPr lang="uk-UA" altLang="ru-RU" sz="2800" b="1">
                  <a:latin typeface="Times New Roman" panose="02020603050405020304" pitchFamily="18" charset="0"/>
                </a:rPr>
                <a:t>Програма обчислення коренів квадратного рівняння</a:t>
              </a:r>
              <a:endParaRPr lang="ru-RU" altLang="ru-RU" sz="2800" b="1">
                <a:latin typeface="Times New Roman" panose="02020603050405020304" pitchFamily="18" charset="0"/>
              </a:endParaRPr>
            </a:p>
          </p:txBody>
        </p:sp>
      </p:grpSp>
      <p:sp>
        <p:nvSpPr>
          <p:cNvPr id="18449" name="Rectangle 17"/>
          <p:cNvSpPr>
            <a:spLocks noChangeArrowheads="1"/>
          </p:cNvSpPr>
          <p:nvPr/>
        </p:nvSpPr>
        <p:spPr bwMode="auto">
          <a:xfrm>
            <a:off x="0" y="3005007"/>
            <a:ext cx="8935808" cy="3046988"/>
          </a:xfrm>
          <a:prstGeom prst="rect">
            <a:avLst/>
          </a:prstGeom>
          <a:solidFill>
            <a:schemeClr val="bg1"/>
          </a:solidFill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just"/>
            <a:r>
              <a:rPr lang="uk-UA" altLang="ru-RU" sz="2400" dirty="0">
                <a:latin typeface="+mn-lt"/>
              </a:rPr>
              <a:t>Залежно від значень коефіцієнтів </a:t>
            </a:r>
            <a:r>
              <a:rPr lang="uk-UA" altLang="ru-RU" sz="2400" i="1" dirty="0">
                <a:latin typeface="+mn-lt"/>
              </a:rPr>
              <a:t>a</a:t>
            </a:r>
            <a:r>
              <a:rPr lang="uk-UA" altLang="ru-RU" sz="2400" dirty="0">
                <a:latin typeface="+mn-lt"/>
              </a:rPr>
              <a:t>, </a:t>
            </a:r>
            <a:r>
              <a:rPr lang="uk-UA" altLang="ru-RU" sz="2400" i="1" dirty="0">
                <a:latin typeface="+mn-lt"/>
              </a:rPr>
              <a:t>b</a:t>
            </a:r>
            <a:r>
              <a:rPr lang="uk-UA" altLang="ru-RU" sz="2400" dirty="0">
                <a:latin typeface="+mn-lt"/>
              </a:rPr>
              <a:t>, </a:t>
            </a:r>
            <a:r>
              <a:rPr lang="uk-UA" altLang="ru-RU" sz="2400" i="1" dirty="0">
                <a:latin typeface="+mn-lt"/>
              </a:rPr>
              <a:t>c</a:t>
            </a:r>
            <a:r>
              <a:rPr lang="uk-UA" altLang="ru-RU" sz="2400" dirty="0">
                <a:latin typeface="+mn-lt"/>
              </a:rPr>
              <a:t> та дискримінанта </a:t>
            </a:r>
            <a:r>
              <a:rPr lang="uk-UA" altLang="ru-RU" sz="2400" b="1" i="1" dirty="0">
                <a:latin typeface="+mn-lt"/>
              </a:rPr>
              <a:t>d</a:t>
            </a:r>
            <a:r>
              <a:rPr lang="uk-UA" altLang="ru-RU" sz="2400" b="1" dirty="0">
                <a:latin typeface="+mn-lt"/>
              </a:rPr>
              <a:t> = </a:t>
            </a:r>
            <a:r>
              <a:rPr lang="uk-UA" altLang="ru-RU" sz="2400" b="1" i="1" dirty="0">
                <a:latin typeface="+mn-lt"/>
              </a:rPr>
              <a:t>b</a:t>
            </a:r>
            <a:r>
              <a:rPr lang="uk-UA" altLang="ru-RU" sz="2400" b="1" baseline="30000" dirty="0">
                <a:latin typeface="+mn-lt"/>
              </a:rPr>
              <a:t>2</a:t>
            </a:r>
            <a:r>
              <a:rPr lang="uk-UA" altLang="ru-RU" sz="2400" b="1" dirty="0">
                <a:latin typeface="+mn-lt"/>
              </a:rPr>
              <a:t> </a:t>
            </a:r>
            <a:r>
              <a:rPr lang="uk-UA" altLang="ru-RU" sz="2400" b="1" dirty="0">
                <a:latin typeface="+mn-lt"/>
                <a:sym typeface="Symbol" panose="05050102010706020507" pitchFamily="18" charset="2"/>
              </a:rPr>
              <a:t></a:t>
            </a:r>
            <a:r>
              <a:rPr lang="uk-UA" altLang="ru-RU" sz="2400" b="1" dirty="0">
                <a:latin typeface="+mn-lt"/>
              </a:rPr>
              <a:t> 4</a:t>
            </a:r>
            <a:r>
              <a:rPr lang="uk-UA" altLang="ru-RU" sz="2400" b="1" i="1" dirty="0">
                <a:latin typeface="+mn-lt"/>
                <a:sym typeface="Symbol" panose="05050102010706020507" pitchFamily="18" charset="2"/>
              </a:rPr>
              <a:t>ac</a:t>
            </a:r>
            <a:r>
              <a:rPr lang="uk-UA" altLang="ru-RU" sz="2400" dirty="0">
                <a:latin typeface="+mn-lt"/>
                <a:sym typeface="Symbol" panose="05050102010706020507" pitchFamily="18" charset="2"/>
              </a:rPr>
              <a:t> можливі такі результати: </a:t>
            </a:r>
          </a:p>
          <a:p>
            <a:pPr algn="just">
              <a:buClr>
                <a:srgbClr val="CC3300"/>
              </a:buClr>
              <a:buFont typeface="Wingdings" panose="05000000000000000000" pitchFamily="2" charset="2"/>
              <a:buChar char="Ø"/>
            </a:pPr>
            <a:r>
              <a:rPr lang="uk-UA" altLang="ru-RU" sz="2400" dirty="0">
                <a:latin typeface="+mn-lt"/>
                <a:sym typeface="Symbol" panose="05050102010706020507" pitchFamily="18" charset="2"/>
              </a:rPr>
              <a:t>всі дійсні числа є коренями </a:t>
            </a:r>
            <a:r>
              <a:rPr lang="en-US" altLang="ru-RU" sz="2400" dirty="0" smtClean="0">
                <a:latin typeface="+mn-lt"/>
                <a:sym typeface="Symbol" panose="05050102010706020507" pitchFamily="18" charset="2"/>
              </a:rPr>
              <a:t>		    </a:t>
            </a:r>
            <a:r>
              <a:rPr lang="uk-UA" altLang="ru-RU" sz="2400" dirty="0" smtClean="0">
                <a:latin typeface="+mn-lt"/>
                <a:sym typeface="Symbol" panose="05050102010706020507" pitchFamily="18" charset="2"/>
              </a:rPr>
              <a:t>(</a:t>
            </a:r>
            <a:r>
              <a:rPr lang="uk-UA" altLang="ru-RU" sz="2400" b="1" i="1" dirty="0">
                <a:latin typeface="+mn-lt"/>
                <a:sym typeface="Symbol" panose="05050102010706020507" pitchFamily="18" charset="2"/>
              </a:rPr>
              <a:t>a</a:t>
            </a:r>
            <a:r>
              <a:rPr lang="uk-UA" altLang="ru-RU" sz="2400" b="1" dirty="0">
                <a:latin typeface="+mn-lt"/>
                <a:sym typeface="Symbol" panose="05050102010706020507" pitchFamily="18" charset="2"/>
              </a:rPr>
              <a:t> = 0, </a:t>
            </a:r>
            <a:r>
              <a:rPr lang="uk-UA" altLang="ru-RU" sz="2400" b="1" i="1" dirty="0">
                <a:latin typeface="+mn-lt"/>
                <a:sym typeface="Symbol" panose="05050102010706020507" pitchFamily="18" charset="2"/>
              </a:rPr>
              <a:t>b</a:t>
            </a:r>
            <a:r>
              <a:rPr lang="uk-UA" altLang="ru-RU" sz="2400" b="1" dirty="0">
                <a:latin typeface="+mn-lt"/>
                <a:sym typeface="Symbol" panose="05050102010706020507" pitchFamily="18" charset="2"/>
              </a:rPr>
              <a:t> = 0, </a:t>
            </a:r>
            <a:r>
              <a:rPr lang="uk-UA" altLang="ru-RU" sz="2400" b="1" i="1" dirty="0">
                <a:latin typeface="+mn-lt"/>
                <a:sym typeface="Symbol" panose="05050102010706020507" pitchFamily="18" charset="2"/>
              </a:rPr>
              <a:t>c</a:t>
            </a:r>
            <a:r>
              <a:rPr lang="uk-UA" altLang="ru-RU" sz="2400" b="1" dirty="0">
                <a:latin typeface="+mn-lt"/>
                <a:sym typeface="Symbol" panose="05050102010706020507" pitchFamily="18" charset="2"/>
              </a:rPr>
              <a:t> = 0</a:t>
            </a:r>
            <a:r>
              <a:rPr lang="uk-UA" altLang="ru-RU" sz="2400" dirty="0">
                <a:latin typeface="+mn-lt"/>
                <a:sym typeface="Symbol" panose="05050102010706020507" pitchFamily="18" charset="2"/>
              </a:rPr>
              <a:t>), </a:t>
            </a:r>
          </a:p>
          <a:p>
            <a:pPr algn="just">
              <a:buClr>
                <a:srgbClr val="CC3300"/>
              </a:buClr>
              <a:buFont typeface="Wingdings" panose="05000000000000000000" pitchFamily="2" charset="2"/>
              <a:buChar char="Ø"/>
            </a:pPr>
            <a:r>
              <a:rPr lang="uk-UA" altLang="ru-RU" sz="2400" dirty="0">
                <a:latin typeface="+mn-lt"/>
                <a:sym typeface="Symbol" panose="05050102010706020507" pitchFamily="18" charset="2"/>
              </a:rPr>
              <a:t>коренів немає </a:t>
            </a:r>
            <a:r>
              <a:rPr lang="en-US" altLang="ru-RU" sz="2400" dirty="0" smtClean="0">
                <a:latin typeface="+mn-lt"/>
                <a:sym typeface="Symbol" panose="05050102010706020507" pitchFamily="18" charset="2"/>
              </a:rPr>
              <a:t>				    </a:t>
            </a:r>
            <a:r>
              <a:rPr lang="uk-UA" altLang="ru-RU" sz="2400" dirty="0" smtClean="0">
                <a:latin typeface="+mn-lt"/>
                <a:sym typeface="Symbol" panose="05050102010706020507" pitchFamily="18" charset="2"/>
              </a:rPr>
              <a:t>(</a:t>
            </a:r>
            <a:r>
              <a:rPr lang="uk-UA" altLang="ru-RU" sz="2400" b="1" i="1" dirty="0">
                <a:latin typeface="+mn-lt"/>
                <a:sym typeface="Symbol" panose="05050102010706020507" pitchFamily="18" charset="2"/>
              </a:rPr>
              <a:t>a</a:t>
            </a:r>
            <a:r>
              <a:rPr lang="uk-UA" altLang="ru-RU" sz="2400" b="1" dirty="0">
                <a:latin typeface="+mn-lt"/>
                <a:sym typeface="Symbol" panose="05050102010706020507" pitchFamily="18" charset="2"/>
              </a:rPr>
              <a:t> = 0, </a:t>
            </a:r>
            <a:r>
              <a:rPr lang="uk-UA" altLang="ru-RU" sz="2400" b="1" i="1" dirty="0">
                <a:latin typeface="+mn-lt"/>
                <a:sym typeface="Symbol" panose="05050102010706020507" pitchFamily="18" charset="2"/>
              </a:rPr>
              <a:t>b </a:t>
            </a:r>
            <a:r>
              <a:rPr lang="uk-UA" altLang="ru-RU" sz="2400" b="1" dirty="0">
                <a:latin typeface="+mn-lt"/>
                <a:sym typeface="Symbol" panose="05050102010706020507" pitchFamily="18" charset="2"/>
              </a:rPr>
              <a:t>= 0, </a:t>
            </a:r>
            <a:r>
              <a:rPr lang="uk-UA" altLang="ru-RU" sz="2400" b="1" i="1" dirty="0">
                <a:latin typeface="+mn-lt"/>
                <a:sym typeface="Symbol" panose="05050102010706020507" pitchFamily="18" charset="2"/>
              </a:rPr>
              <a:t>c </a:t>
            </a:r>
            <a:r>
              <a:rPr lang="uk-UA" altLang="ru-RU" sz="2400" b="1" dirty="0">
                <a:latin typeface="+mn-lt"/>
                <a:sym typeface="Symbol" panose="05050102010706020507" pitchFamily="18" charset="2"/>
              </a:rPr>
              <a:t> </a:t>
            </a:r>
            <a:r>
              <a:rPr lang="uk-UA" altLang="ru-RU" sz="2400" b="1" dirty="0">
                <a:latin typeface="+mn-lt"/>
              </a:rPr>
              <a:t> 0</a:t>
            </a:r>
            <a:r>
              <a:rPr lang="uk-UA" altLang="ru-RU" sz="2400" dirty="0">
                <a:latin typeface="+mn-lt"/>
              </a:rPr>
              <a:t>), </a:t>
            </a:r>
          </a:p>
          <a:p>
            <a:pPr algn="just">
              <a:buClr>
                <a:srgbClr val="CC3300"/>
              </a:buClr>
              <a:buFont typeface="Wingdings" panose="05000000000000000000" pitchFamily="2" charset="2"/>
              <a:buChar char="Ø"/>
            </a:pPr>
            <a:r>
              <a:rPr lang="uk-UA" altLang="ru-RU" sz="2400" dirty="0">
                <a:latin typeface="+mn-lt"/>
              </a:rPr>
              <a:t>є один корінь </a:t>
            </a:r>
            <a:r>
              <a:rPr lang="en-US" altLang="ru-RU" sz="2400" dirty="0" smtClean="0">
                <a:latin typeface="+mn-lt"/>
              </a:rPr>
              <a:t>				    </a:t>
            </a:r>
            <a:r>
              <a:rPr lang="uk-UA" altLang="ru-RU" sz="2400" dirty="0" smtClean="0">
                <a:latin typeface="+mn-lt"/>
              </a:rPr>
              <a:t>(</a:t>
            </a:r>
            <a:r>
              <a:rPr lang="uk-UA" altLang="ru-RU" sz="2400" b="1" i="1" dirty="0">
                <a:latin typeface="+mn-lt"/>
                <a:sym typeface="Symbol" panose="05050102010706020507" pitchFamily="18" charset="2"/>
              </a:rPr>
              <a:t>a</a:t>
            </a:r>
            <a:r>
              <a:rPr lang="uk-UA" altLang="ru-RU" sz="2400" b="1" dirty="0">
                <a:latin typeface="+mn-lt"/>
                <a:sym typeface="Symbol" panose="05050102010706020507" pitchFamily="18" charset="2"/>
              </a:rPr>
              <a:t> = 0, </a:t>
            </a:r>
            <a:r>
              <a:rPr lang="uk-UA" altLang="ru-RU" sz="2400" b="1" i="1" dirty="0">
                <a:latin typeface="+mn-lt"/>
                <a:sym typeface="Symbol" panose="05050102010706020507" pitchFamily="18" charset="2"/>
              </a:rPr>
              <a:t>b</a:t>
            </a:r>
            <a:r>
              <a:rPr lang="uk-UA" altLang="ru-RU" sz="2400" b="1" dirty="0">
                <a:latin typeface="+mn-lt"/>
                <a:sym typeface="Symbol" panose="05050102010706020507" pitchFamily="18" charset="2"/>
              </a:rPr>
              <a:t>  </a:t>
            </a:r>
            <a:r>
              <a:rPr lang="uk-UA" altLang="ru-RU" sz="2400" b="1" dirty="0">
                <a:latin typeface="+mn-lt"/>
              </a:rPr>
              <a:t> 0</a:t>
            </a:r>
            <a:r>
              <a:rPr lang="uk-UA" altLang="ru-RU" sz="2400" dirty="0">
                <a:latin typeface="+mn-lt"/>
              </a:rPr>
              <a:t>), </a:t>
            </a:r>
          </a:p>
          <a:p>
            <a:pPr algn="just">
              <a:buClr>
                <a:srgbClr val="CC3300"/>
              </a:buClr>
              <a:buFont typeface="Wingdings" panose="05000000000000000000" pitchFamily="2" charset="2"/>
              <a:buChar char="Ø"/>
            </a:pPr>
            <a:r>
              <a:rPr lang="uk-UA" altLang="ru-RU" sz="2400" dirty="0">
                <a:latin typeface="+mn-lt"/>
              </a:rPr>
              <a:t>є два різних дійсних корені </a:t>
            </a:r>
            <a:r>
              <a:rPr lang="en-US" altLang="ru-RU" sz="2400" dirty="0" smtClean="0">
                <a:latin typeface="+mn-lt"/>
              </a:rPr>
              <a:t>		     </a:t>
            </a:r>
            <a:r>
              <a:rPr lang="uk-UA" altLang="ru-RU" sz="2400" dirty="0" smtClean="0">
                <a:latin typeface="+mn-lt"/>
              </a:rPr>
              <a:t>(</a:t>
            </a:r>
            <a:r>
              <a:rPr lang="uk-UA" altLang="ru-RU" sz="2400" b="1" i="1" dirty="0">
                <a:latin typeface="+mn-lt"/>
                <a:sym typeface="Symbol" panose="05050102010706020507" pitchFamily="18" charset="2"/>
              </a:rPr>
              <a:t>a</a:t>
            </a:r>
            <a:r>
              <a:rPr lang="uk-UA" altLang="ru-RU" sz="2400" b="1" dirty="0">
                <a:latin typeface="+mn-lt"/>
                <a:sym typeface="Symbol" panose="05050102010706020507" pitchFamily="18" charset="2"/>
              </a:rPr>
              <a:t> </a:t>
            </a:r>
            <a:r>
              <a:rPr lang="uk-UA" altLang="ru-RU" sz="2400" b="1" dirty="0">
                <a:latin typeface="+mn-lt"/>
              </a:rPr>
              <a:t> 0, </a:t>
            </a:r>
            <a:r>
              <a:rPr lang="uk-UA" altLang="ru-RU" sz="2400" b="1" i="1" dirty="0">
                <a:latin typeface="+mn-lt"/>
                <a:sym typeface="Symbol" panose="05050102010706020507" pitchFamily="18" charset="2"/>
              </a:rPr>
              <a:t>d</a:t>
            </a:r>
            <a:r>
              <a:rPr lang="uk-UA" altLang="ru-RU" sz="2400" b="1" dirty="0">
                <a:latin typeface="+mn-lt"/>
                <a:sym typeface="Symbol" panose="05050102010706020507" pitchFamily="18" charset="2"/>
              </a:rPr>
              <a:t> &gt; 0</a:t>
            </a:r>
            <a:r>
              <a:rPr lang="uk-UA" altLang="ru-RU" sz="2400" dirty="0">
                <a:latin typeface="+mn-lt"/>
                <a:sym typeface="Symbol" panose="05050102010706020507" pitchFamily="18" charset="2"/>
              </a:rPr>
              <a:t>), </a:t>
            </a:r>
          </a:p>
          <a:p>
            <a:pPr algn="just">
              <a:buClr>
                <a:srgbClr val="CC3300"/>
              </a:buClr>
              <a:buFont typeface="Wingdings" panose="05000000000000000000" pitchFamily="2" charset="2"/>
              <a:buChar char="Ø"/>
            </a:pPr>
            <a:r>
              <a:rPr lang="uk-UA" altLang="ru-RU" sz="2400" dirty="0">
                <a:latin typeface="+mn-lt"/>
                <a:sym typeface="Symbol" panose="05050102010706020507" pitchFamily="18" charset="2"/>
              </a:rPr>
              <a:t>два дійсних корені збігаються </a:t>
            </a:r>
            <a:r>
              <a:rPr lang="en-US" altLang="ru-RU" sz="2400" dirty="0" smtClean="0">
                <a:latin typeface="+mn-lt"/>
                <a:sym typeface="Symbol" panose="05050102010706020507" pitchFamily="18" charset="2"/>
              </a:rPr>
              <a:t>		     </a:t>
            </a:r>
            <a:r>
              <a:rPr lang="uk-UA" altLang="ru-RU" sz="2400" dirty="0" smtClean="0">
                <a:latin typeface="+mn-lt"/>
                <a:sym typeface="Symbol" panose="05050102010706020507" pitchFamily="18" charset="2"/>
              </a:rPr>
              <a:t>(</a:t>
            </a:r>
            <a:r>
              <a:rPr lang="uk-UA" altLang="ru-RU" sz="2400" b="1" i="1" dirty="0">
                <a:latin typeface="+mn-lt"/>
                <a:sym typeface="Symbol" panose="05050102010706020507" pitchFamily="18" charset="2"/>
              </a:rPr>
              <a:t>a</a:t>
            </a:r>
            <a:r>
              <a:rPr lang="uk-UA" altLang="ru-RU" sz="2400" b="1" dirty="0">
                <a:latin typeface="+mn-lt"/>
                <a:sym typeface="Symbol" panose="05050102010706020507" pitchFamily="18" charset="2"/>
              </a:rPr>
              <a:t> </a:t>
            </a:r>
            <a:r>
              <a:rPr lang="uk-UA" altLang="ru-RU" sz="2400" b="1" dirty="0">
                <a:latin typeface="+mn-lt"/>
              </a:rPr>
              <a:t> 0, </a:t>
            </a:r>
            <a:r>
              <a:rPr lang="uk-UA" altLang="ru-RU" sz="2400" b="1" i="1" dirty="0">
                <a:latin typeface="+mn-lt"/>
                <a:sym typeface="Symbol" panose="05050102010706020507" pitchFamily="18" charset="2"/>
              </a:rPr>
              <a:t>d</a:t>
            </a:r>
            <a:r>
              <a:rPr lang="uk-UA" altLang="ru-RU" sz="2400" b="1" dirty="0">
                <a:latin typeface="+mn-lt"/>
                <a:sym typeface="Symbol" panose="05050102010706020507" pitchFamily="18" charset="2"/>
              </a:rPr>
              <a:t> = 0</a:t>
            </a:r>
            <a:r>
              <a:rPr lang="uk-UA" altLang="ru-RU" sz="2400" dirty="0">
                <a:latin typeface="+mn-lt"/>
                <a:sym typeface="Symbol" panose="05050102010706020507" pitchFamily="18" charset="2"/>
              </a:rPr>
              <a:t>) </a:t>
            </a:r>
          </a:p>
          <a:p>
            <a:pPr algn="just">
              <a:buClr>
                <a:srgbClr val="CC3300"/>
              </a:buClr>
              <a:buFont typeface="Wingdings" panose="05000000000000000000" pitchFamily="2" charset="2"/>
              <a:buChar char="Ø"/>
            </a:pPr>
            <a:r>
              <a:rPr lang="uk-UA" altLang="ru-RU" sz="2400" dirty="0">
                <a:latin typeface="+mn-lt"/>
                <a:sym typeface="Symbol" panose="05050102010706020507" pitchFamily="18" charset="2"/>
              </a:rPr>
              <a:t>існує два комплексно-спряжених корені (</a:t>
            </a:r>
            <a:r>
              <a:rPr lang="uk-UA" altLang="ru-RU" sz="2400" b="1" i="1" dirty="0">
                <a:latin typeface="+mn-lt"/>
                <a:sym typeface="Symbol" panose="05050102010706020507" pitchFamily="18" charset="2"/>
              </a:rPr>
              <a:t>a</a:t>
            </a:r>
            <a:r>
              <a:rPr lang="uk-UA" altLang="ru-RU" sz="2400" b="1" dirty="0">
                <a:latin typeface="+mn-lt"/>
                <a:sym typeface="Symbol" panose="05050102010706020507" pitchFamily="18" charset="2"/>
              </a:rPr>
              <a:t>  </a:t>
            </a:r>
            <a:r>
              <a:rPr lang="uk-UA" altLang="ru-RU" sz="2400" b="1" dirty="0">
                <a:latin typeface="+mn-lt"/>
              </a:rPr>
              <a:t> 0, </a:t>
            </a:r>
            <a:r>
              <a:rPr lang="uk-UA" altLang="ru-RU" sz="2400" b="1" i="1" dirty="0">
                <a:latin typeface="+mn-lt"/>
                <a:sym typeface="Symbol" panose="05050102010706020507" pitchFamily="18" charset="2"/>
              </a:rPr>
              <a:t>d </a:t>
            </a:r>
            <a:r>
              <a:rPr lang="uk-UA" altLang="ru-RU" sz="2400" b="1" dirty="0">
                <a:latin typeface="+mn-lt"/>
                <a:sym typeface="Symbol" panose="05050102010706020507" pitchFamily="18" charset="2"/>
              </a:rPr>
              <a:t>&lt; 0</a:t>
            </a:r>
            <a:r>
              <a:rPr lang="uk-UA" altLang="ru-RU" sz="2400" dirty="0">
                <a:latin typeface="+mn-lt"/>
                <a:sym typeface="Symbol" panose="05050102010706020507" pitchFamily="18" charset="2"/>
              </a:rPr>
              <a:t>).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A054-F761-4DBA-BFC1-55597F41BD6C}" type="slidenum">
              <a:rPr lang="ru-RU" altLang="ru-RU" smtClean="0"/>
              <a:pPr/>
              <a:t>13</a:t>
            </a:fld>
            <a:endParaRPr lang="ru-RU" altLang="ru-RU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8" name="Rectangle 12"/>
          <p:cNvSpPr>
            <a:spLocks noChangeArrowheads="1"/>
          </p:cNvSpPr>
          <p:nvPr/>
        </p:nvSpPr>
        <p:spPr bwMode="auto">
          <a:xfrm>
            <a:off x="-4846" y="1114820"/>
            <a:ext cx="8820150" cy="3331621"/>
          </a:xfrm>
          <a:prstGeom prst="rect">
            <a:avLst/>
          </a:prstGeom>
          <a:solidFill>
            <a:schemeClr val="bg1"/>
          </a:solidFill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52352" bIns="38088" anchor="ctr">
            <a:spAutoFit/>
          </a:bodyPr>
          <a:lstStyle>
            <a:lvl1pPr>
              <a:tabLst>
                <a:tab pos="215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tabLst>
                <a:tab pos="215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tabLst>
                <a:tab pos="215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tabLst>
                <a:tab pos="215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tabLst>
                <a:tab pos="215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15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15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15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15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uk-UA" altLang="ru-RU" sz="2800" b="1" i="1" dirty="0">
                <a:latin typeface="+mn-lt"/>
                <a:cs typeface="Times New Roman" panose="02020603050405020304" pitchFamily="18" charset="0"/>
              </a:rPr>
              <a:t>Алгоритм обчислення коренів квадратного рівняння</a:t>
            </a:r>
          </a:p>
          <a:p>
            <a:endParaRPr lang="ru-RU" altLang="ru-RU" sz="2800" b="1" i="1" dirty="0">
              <a:latin typeface="+mn-lt"/>
              <a:cs typeface="Times New Roman" panose="02020603050405020304" pitchFamily="18" charset="0"/>
            </a:endParaRPr>
          </a:p>
          <a:p>
            <a:pPr eaLnBrk="0" hangingPunct="0"/>
            <a:r>
              <a:rPr lang="uk-UA" altLang="ru-RU" sz="2400" dirty="0">
                <a:latin typeface="+mn-lt"/>
                <a:cs typeface="Times New Roman" panose="02020603050405020304" pitchFamily="18" charset="0"/>
              </a:rPr>
              <a:t>1.	Увести коефіцієнти квадратного рівняння </a:t>
            </a:r>
            <a:r>
              <a:rPr lang="uk-UA" altLang="ru-RU" sz="2400" i="1" dirty="0">
                <a:latin typeface="+mn-lt"/>
                <a:cs typeface="Times New Roman" panose="02020603050405020304" pitchFamily="18" charset="0"/>
              </a:rPr>
              <a:t>a</a:t>
            </a:r>
            <a:r>
              <a:rPr lang="uk-UA" altLang="ru-RU" sz="2400" dirty="0">
                <a:latin typeface="+mn-lt"/>
                <a:cs typeface="Times New Roman" panose="02020603050405020304" pitchFamily="18" charset="0"/>
              </a:rPr>
              <a:t>, </a:t>
            </a:r>
            <a:r>
              <a:rPr lang="uk-UA" altLang="ru-RU" sz="2400" i="1" dirty="0">
                <a:latin typeface="+mn-lt"/>
                <a:cs typeface="Times New Roman" panose="02020603050405020304" pitchFamily="18" charset="0"/>
              </a:rPr>
              <a:t>b</a:t>
            </a:r>
            <a:r>
              <a:rPr lang="uk-UA" altLang="ru-RU" sz="2400" dirty="0">
                <a:latin typeface="+mn-lt"/>
                <a:cs typeface="Times New Roman" panose="02020603050405020304" pitchFamily="18" charset="0"/>
              </a:rPr>
              <a:t>, </a:t>
            </a:r>
            <a:r>
              <a:rPr lang="uk-UA" altLang="ru-RU" sz="2400" i="1" dirty="0">
                <a:latin typeface="+mn-lt"/>
                <a:cs typeface="Times New Roman" panose="02020603050405020304" pitchFamily="18" charset="0"/>
              </a:rPr>
              <a:t>c</a:t>
            </a:r>
            <a:r>
              <a:rPr lang="uk-UA" altLang="ru-RU" sz="2400" dirty="0">
                <a:latin typeface="+mn-lt"/>
                <a:cs typeface="Times New Roman" panose="02020603050405020304" pitchFamily="18" charset="0"/>
              </a:rPr>
              <a:t>.</a:t>
            </a:r>
            <a:endParaRPr lang="ru-RU" altLang="ru-RU" sz="2400" dirty="0">
              <a:latin typeface="+mn-lt"/>
            </a:endParaRPr>
          </a:p>
          <a:p>
            <a:pPr eaLnBrk="0" hangingPunct="0"/>
            <a:r>
              <a:rPr lang="uk-UA" altLang="ru-RU" sz="2400" dirty="0">
                <a:latin typeface="+mn-lt"/>
                <a:cs typeface="Times New Roman" panose="02020603050405020304" pitchFamily="18" charset="0"/>
              </a:rPr>
              <a:t>2.	Якщо </a:t>
            </a:r>
            <a:r>
              <a:rPr lang="uk-UA" altLang="ru-RU" sz="2400" b="1" i="1" dirty="0">
                <a:latin typeface="+mn-lt"/>
                <a:cs typeface="Times New Roman" panose="02020603050405020304" pitchFamily="18" charset="0"/>
              </a:rPr>
              <a:t>а </a:t>
            </a:r>
            <a:r>
              <a:rPr lang="uk-UA" altLang="ru-RU" sz="2400" b="1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uk-UA" altLang="ru-RU" sz="2400" b="1" dirty="0">
                <a:latin typeface="+mn-lt"/>
                <a:cs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uk-UA" altLang="ru-RU" sz="2400" b="1" dirty="0">
                <a:latin typeface="+mn-lt"/>
                <a:cs typeface="Times New Roman" panose="02020603050405020304" pitchFamily="18" charset="0"/>
              </a:rPr>
              <a:t> 0</a:t>
            </a:r>
            <a:r>
              <a:rPr lang="uk-UA" altLang="ru-RU" sz="2400" dirty="0">
                <a:latin typeface="+mn-lt"/>
                <a:cs typeface="Times New Roman" panose="02020603050405020304" pitchFamily="18" charset="0"/>
              </a:rPr>
              <a:t>, то виконати дії 2.1–2.4.</a:t>
            </a:r>
            <a:endParaRPr lang="ru-RU" altLang="ru-RU" sz="2400" dirty="0">
              <a:latin typeface="+mn-lt"/>
              <a:sym typeface="Symbol" panose="05050102010706020507" pitchFamily="18" charset="2"/>
            </a:endParaRPr>
          </a:p>
          <a:p>
            <a:pPr eaLnBrk="0" hangingPunct="0"/>
            <a:r>
              <a:rPr lang="uk-UA" altLang="ru-RU" sz="2400" dirty="0">
                <a:latin typeface="+mn-lt"/>
                <a:cs typeface="Times New Roman" panose="02020603050405020304" pitchFamily="18" charset="0"/>
                <a:sym typeface="Symbol" panose="05050102010706020507" pitchFamily="18" charset="2"/>
              </a:rPr>
              <a:t>2.1. 	Обчислити дискримінант за формулою </a:t>
            </a:r>
            <a:r>
              <a:rPr lang="uk-UA" altLang="ru-RU" sz="2400" b="1" i="1" dirty="0">
                <a:latin typeface="+mn-lt"/>
                <a:cs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lang="uk-UA" altLang="ru-RU" sz="2400" b="1" dirty="0">
                <a:latin typeface="+mn-lt"/>
                <a:cs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lang="uk-UA" altLang="ru-RU" sz="2400" b="1" i="1" dirty="0">
                <a:latin typeface="+mn-lt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uk-UA" altLang="ru-RU" sz="2400" b="1" baseline="30000" dirty="0">
                <a:latin typeface="+mn-lt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uk-UA" altLang="ru-RU" sz="2400" b="1" dirty="0">
                <a:latin typeface="+mn-lt"/>
                <a:cs typeface="Times New Roman" panose="02020603050405020304" pitchFamily="18" charset="0"/>
                <a:sym typeface="Symbol" panose="05050102010706020507" pitchFamily="18" charset="2"/>
              </a:rPr>
              <a:t> – 4</a:t>
            </a:r>
            <a:r>
              <a:rPr lang="uk-UA" altLang="ru-RU" sz="2400" b="1" i="1" dirty="0">
                <a:latin typeface="+mn-lt"/>
                <a:cs typeface="Times New Roman" panose="02020603050405020304" pitchFamily="18" charset="0"/>
                <a:sym typeface="Symbol" panose="05050102010706020507" pitchFamily="18" charset="2"/>
              </a:rPr>
              <a:t>ac</a:t>
            </a:r>
            <a:r>
              <a:rPr lang="uk-UA" altLang="ru-RU" sz="2400" dirty="0">
                <a:latin typeface="+mn-lt"/>
                <a:cs typeface="Times New Roman" panose="02020603050405020304" pitchFamily="18" charset="0"/>
                <a:sym typeface="Symbol" panose="05050102010706020507" pitchFamily="18" charset="2"/>
              </a:rPr>
              <a:t>. </a:t>
            </a:r>
            <a:endParaRPr lang="ru-RU" altLang="ru-RU" sz="2400" dirty="0">
              <a:latin typeface="+mn-lt"/>
              <a:sym typeface="Symbol" panose="05050102010706020507" pitchFamily="18" charset="2"/>
            </a:endParaRPr>
          </a:p>
          <a:p>
            <a:pPr eaLnBrk="0" hangingPunct="0"/>
            <a:r>
              <a:rPr lang="uk-UA" altLang="ru-RU" sz="2400" dirty="0">
                <a:latin typeface="+mn-lt"/>
                <a:cs typeface="Times New Roman" panose="02020603050405020304" pitchFamily="18" charset="0"/>
                <a:sym typeface="Symbol" panose="05050102010706020507" pitchFamily="18" charset="2"/>
              </a:rPr>
              <a:t>2.2. 	Якщо </a:t>
            </a:r>
            <a:r>
              <a:rPr lang="uk-UA" altLang="ru-RU" sz="2400" b="1" i="1" dirty="0">
                <a:latin typeface="+mn-lt"/>
                <a:cs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lang="uk-UA" altLang="ru-RU" sz="2400" b="1" dirty="0">
                <a:latin typeface="+mn-lt"/>
                <a:cs typeface="Times New Roman" panose="02020603050405020304" pitchFamily="18" charset="0"/>
                <a:sym typeface="Symbol" panose="05050102010706020507" pitchFamily="18" charset="2"/>
              </a:rPr>
              <a:t> &gt; 0</a:t>
            </a:r>
            <a:r>
              <a:rPr lang="uk-UA" altLang="ru-RU" sz="2400" dirty="0">
                <a:latin typeface="+mn-lt"/>
                <a:cs typeface="Times New Roman" panose="02020603050405020304" pitchFamily="18" charset="0"/>
                <a:sym typeface="Symbol" panose="05050102010706020507" pitchFamily="18" charset="2"/>
              </a:rPr>
              <a:t>, то обчислити корені </a:t>
            </a:r>
            <a:r>
              <a:rPr lang="uk-UA" altLang="ru-RU" sz="2400" i="1" dirty="0">
                <a:latin typeface="+mn-lt"/>
                <a:cs typeface="Times New Roman" panose="02020603050405020304" pitchFamily="18" charset="0"/>
                <a:sym typeface="Symbol" panose="05050102010706020507" pitchFamily="18" charset="2"/>
              </a:rPr>
              <a:t>х</a:t>
            </a:r>
            <a:r>
              <a:rPr lang="uk-UA" altLang="ru-RU" sz="2400" baseline="-30000" dirty="0">
                <a:latin typeface="+mn-lt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uk-UA" altLang="ru-RU" sz="2400" dirty="0">
                <a:latin typeface="+mn-lt"/>
                <a:cs typeface="Times New Roman" panose="02020603050405020304" pitchFamily="18" charset="0"/>
                <a:sym typeface="Symbol" panose="05050102010706020507" pitchFamily="18" charset="2"/>
              </a:rPr>
              <a:t> та </a:t>
            </a:r>
            <a:r>
              <a:rPr lang="uk-UA" altLang="ru-RU" sz="2400" i="1" dirty="0">
                <a:latin typeface="+mn-lt"/>
                <a:cs typeface="Times New Roman" panose="02020603050405020304" pitchFamily="18" charset="0"/>
                <a:sym typeface="Symbol" panose="05050102010706020507" pitchFamily="18" charset="2"/>
              </a:rPr>
              <a:t>х</a:t>
            </a:r>
            <a:r>
              <a:rPr lang="uk-UA" altLang="ru-RU" sz="2400" baseline="-30000" dirty="0">
                <a:latin typeface="+mn-lt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uk-UA" altLang="ru-RU" sz="2400" dirty="0">
                <a:latin typeface="+mn-lt"/>
                <a:cs typeface="Times New Roman" panose="02020603050405020304" pitchFamily="18" charset="0"/>
                <a:sym typeface="Symbol" panose="05050102010706020507" pitchFamily="18" charset="2"/>
              </a:rPr>
              <a:t> за наведеною нижче формулою та вивести їх.</a:t>
            </a:r>
            <a:endParaRPr lang="ru-RU" altLang="ru-RU" sz="2400" dirty="0">
              <a:latin typeface="+mn-lt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45067" name="Object 11"/>
          <p:cNvGraphicFramePr>
            <a:graphicFrameLocks noChangeAspect="1"/>
          </p:cNvGraphicFramePr>
          <p:nvPr/>
        </p:nvGraphicFramePr>
        <p:xfrm>
          <a:off x="2771775" y="4652963"/>
          <a:ext cx="2700338" cy="1052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3" name="Equation" r:id="rId3" imgW="977760" imgH="431640" progId="Equation.3">
                  <p:embed/>
                </p:oleObj>
              </mc:Choice>
              <mc:Fallback>
                <p:oleObj name="Equation" r:id="rId3" imgW="977760" imgH="4316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4652963"/>
                        <a:ext cx="2700338" cy="10525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A054-F761-4DBA-BFC1-55597F41BD6C}" type="slidenum">
              <a:rPr lang="ru-RU" altLang="ru-RU" smtClean="0"/>
              <a:pPr/>
              <a:t>14</a:t>
            </a:fld>
            <a:endParaRPr lang="ru-RU" alt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0" y="245297"/>
            <a:ext cx="8666584" cy="880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uk-UA" altLang="ru-RU" sz="3200" b="1" dirty="0" smtClean="0">
                <a:latin typeface="+mn-lt"/>
                <a:cs typeface="Times New Roman" panose="02020603050405020304" pitchFamily="18" charset="0"/>
              </a:rPr>
              <a:t>Алгоритм обчислення коренів квадратного рівняння</a:t>
            </a:r>
            <a:endParaRPr lang="uk-UA" altLang="ru-RU" sz="3200" b="1" dirty="0">
              <a:latin typeface="+mn-lt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085" name="Object 5"/>
          <p:cNvGraphicFramePr>
            <a:graphicFrameLocks noChangeAspect="1"/>
          </p:cNvGraphicFramePr>
          <p:nvPr/>
        </p:nvGraphicFramePr>
        <p:xfrm>
          <a:off x="2627313" y="3573463"/>
          <a:ext cx="2735262" cy="1052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8" name="Equation" r:id="rId3" imgW="990170" imgH="431613" progId="Equation.3">
                  <p:embed/>
                </p:oleObj>
              </mc:Choice>
              <mc:Fallback>
                <p:oleObj name="Equation" r:id="rId3" imgW="990170" imgH="431613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3573463"/>
                        <a:ext cx="2735262" cy="10525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0" y="1561132"/>
            <a:ext cx="8892480" cy="378565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tabLst>
                <a:tab pos="215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tabLst>
                <a:tab pos="215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tabLst>
                <a:tab pos="215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tabLst>
                <a:tab pos="215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tabLst>
                <a:tab pos="215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15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15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15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15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uk-UA" altLang="ru-RU" sz="2400" dirty="0">
                <a:latin typeface="+mn-lt"/>
                <a:cs typeface="Times New Roman" panose="02020603050405020304" pitchFamily="18" charset="0"/>
              </a:rPr>
              <a:t>2.3.	Якщо </a:t>
            </a:r>
            <a:r>
              <a:rPr lang="uk-UA" altLang="ru-RU" sz="2400" b="1" i="1" dirty="0">
                <a:latin typeface="+mn-lt"/>
                <a:cs typeface="Times New Roman" panose="02020603050405020304" pitchFamily="18" charset="0"/>
              </a:rPr>
              <a:t>d</a:t>
            </a:r>
            <a:r>
              <a:rPr lang="uk-UA" altLang="ru-RU" sz="2400" b="1" dirty="0">
                <a:latin typeface="+mn-lt"/>
                <a:cs typeface="Times New Roman" panose="02020603050405020304" pitchFamily="18" charset="0"/>
              </a:rPr>
              <a:t> &lt; 0</a:t>
            </a:r>
            <a:r>
              <a:rPr lang="uk-UA" altLang="ru-RU" sz="2400" dirty="0">
                <a:latin typeface="+mn-lt"/>
                <a:cs typeface="Times New Roman" panose="02020603050405020304" pitchFamily="18" charset="0"/>
              </a:rPr>
              <a:t>, то вивести повідомлення «Корені комплексні».</a:t>
            </a:r>
            <a:endParaRPr lang="ru-RU" altLang="ru-RU" sz="2400" dirty="0">
              <a:latin typeface="+mn-lt"/>
            </a:endParaRPr>
          </a:p>
          <a:p>
            <a:pPr eaLnBrk="0" hangingPunct="0"/>
            <a:r>
              <a:rPr lang="uk-UA" altLang="ru-RU" sz="2400" dirty="0">
                <a:latin typeface="+mn-lt"/>
                <a:cs typeface="Times New Roman" panose="02020603050405020304" pitchFamily="18" charset="0"/>
              </a:rPr>
              <a:t>2.4.	Якщо </a:t>
            </a:r>
            <a:r>
              <a:rPr lang="uk-UA" altLang="ru-RU" sz="2400" b="1" i="1" dirty="0">
                <a:latin typeface="+mn-lt"/>
                <a:cs typeface="Times New Roman" panose="02020603050405020304" pitchFamily="18" charset="0"/>
              </a:rPr>
              <a:t>d</a:t>
            </a:r>
            <a:r>
              <a:rPr lang="uk-UA" altLang="ru-RU" sz="2400" b="1" dirty="0">
                <a:latin typeface="+mn-lt"/>
                <a:cs typeface="Times New Roman" panose="02020603050405020304" pitchFamily="18" charset="0"/>
              </a:rPr>
              <a:t> = 0</a:t>
            </a:r>
            <a:r>
              <a:rPr lang="uk-UA" altLang="ru-RU" sz="2400" dirty="0">
                <a:latin typeface="+mn-lt"/>
                <a:cs typeface="Times New Roman" panose="02020603050405020304" pitchFamily="18" charset="0"/>
              </a:rPr>
              <a:t>, то вивести повідомлення про рівність двох коренів та обчислити їх значення за формулою </a:t>
            </a:r>
            <a:r>
              <a:rPr lang="uk-UA" altLang="ru-RU" sz="2400" i="1" dirty="0">
                <a:latin typeface="+mn-lt"/>
                <a:cs typeface="Times New Roman" panose="02020603050405020304" pitchFamily="18" charset="0"/>
              </a:rPr>
              <a:t>x</a:t>
            </a:r>
            <a:r>
              <a:rPr lang="uk-UA" altLang="ru-RU" sz="2400" baseline="-30000" dirty="0">
                <a:latin typeface="+mn-lt"/>
                <a:cs typeface="Times New Roman" panose="02020603050405020304" pitchFamily="18" charset="0"/>
              </a:rPr>
              <a:t>1,2</a:t>
            </a:r>
            <a:r>
              <a:rPr lang="uk-UA" altLang="ru-RU" sz="2400" dirty="0">
                <a:latin typeface="+mn-lt"/>
                <a:cs typeface="Times New Roman" panose="02020603050405020304" pitchFamily="18" charset="0"/>
              </a:rPr>
              <a:t> = –</a:t>
            </a:r>
            <a:r>
              <a:rPr lang="uk-UA" altLang="ru-RU" sz="2400" i="1" dirty="0">
                <a:latin typeface="+mn-lt"/>
                <a:cs typeface="Times New Roman" panose="02020603050405020304" pitchFamily="18" charset="0"/>
              </a:rPr>
              <a:t>b </a:t>
            </a:r>
            <a:r>
              <a:rPr lang="uk-UA" altLang="ru-RU" sz="2400" dirty="0">
                <a:latin typeface="+mn-lt"/>
                <a:cs typeface="Times New Roman" panose="02020603050405020304" pitchFamily="18" charset="0"/>
              </a:rPr>
              <a:t>/ 2</a:t>
            </a:r>
            <a:r>
              <a:rPr lang="uk-UA" altLang="ru-RU" sz="2400" i="1" dirty="0">
                <a:latin typeface="+mn-lt"/>
                <a:cs typeface="Times New Roman" panose="02020603050405020304" pitchFamily="18" charset="0"/>
              </a:rPr>
              <a:t>a</a:t>
            </a:r>
            <a:r>
              <a:rPr lang="uk-UA" altLang="ru-RU" sz="2400" dirty="0">
                <a:latin typeface="+mn-lt"/>
                <a:cs typeface="Times New Roman" panose="02020603050405020304" pitchFamily="18" charset="0"/>
              </a:rPr>
              <a:t>  </a:t>
            </a:r>
            <a:endParaRPr lang="ru-RU" altLang="ru-RU" sz="2400" dirty="0">
              <a:latin typeface="+mn-lt"/>
            </a:endParaRPr>
          </a:p>
          <a:p>
            <a:pPr eaLnBrk="0" hangingPunct="0"/>
            <a:r>
              <a:rPr lang="uk-UA" altLang="ru-RU" sz="2400" dirty="0">
                <a:latin typeface="+mn-lt"/>
                <a:cs typeface="Times New Roman" panose="02020603050405020304" pitchFamily="18" charset="0"/>
              </a:rPr>
              <a:t>3.	Якщо </a:t>
            </a:r>
            <a:r>
              <a:rPr lang="uk-UA" altLang="ru-RU" sz="2400" b="1" i="1" dirty="0">
                <a:latin typeface="+mn-lt"/>
                <a:cs typeface="Times New Roman" panose="02020603050405020304" pitchFamily="18" charset="0"/>
              </a:rPr>
              <a:t>а</a:t>
            </a:r>
            <a:r>
              <a:rPr lang="uk-UA" altLang="ru-RU" sz="2400" b="1" dirty="0">
                <a:latin typeface="+mn-lt"/>
                <a:cs typeface="Times New Roman" panose="02020603050405020304" pitchFamily="18" charset="0"/>
              </a:rPr>
              <a:t>  = 0</a:t>
            </a:r>
            <a:r>
              <a:rPr lang="uk-UA" altLang="ru-RU" sz="2400" dirty="0">
                <a:latin typeface="+mn-lt"/>
                <a:cs typeface="Times New Roman" panose="02020603050405020304" pitchFamily="18" charset="0"/>
              </a:rPr>
              <a:t>, то виконати дії 3.1–3.3.</a:t>
            </a:r>
            <a:endParaRPr lang="ru-RU" altLang="ru-RU" sz="2400" dirty="0">
              <a:latin typeface="+mn-lt"/>
            </a:endParaRPr>
          </a:p>
          <a:p>
            <a:pPr eaLnBrk="0" hangingPunct="0"/>
            <a:r>
              <a:rPr lang="uk-UA" altLang="ru-RU" sz="2400" dirty="0">
                <a:latin typeface="+mn-lt"/>
                <a:cs typeface="Times New Roman" panose="02020603050405020304" pitchFamily="18" charset="0"/>
              </a:rPr>
              <a:t>3.1.	Якщо </a:t>
            </a:r>
            <a:r>
              <a:rPr lang="uk-UA" altLang="ru-RU" sz="2400" b="1" i="1" dirty="0">
                <a:latin typeface="+mn-lt"/>
                <a:cs typeface="Times New Roman" panose="02020603050405020304" pitchFamily="18" charset="0"/>
              </a:rPr>
              <a:t>b</a:t>
            </a:r>
            <a:r>
              <a:rPr lang="uk-UA" altLang="ru-RU" sz="2400" b="1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uk-UA" altLang="ru-RU" sz="2400" b="1" dirty="0">
                <a:latin typeface="+mn-lt"/>
                <a:cs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uk-UA" altLang="ru-RU" sz="2400" b="1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uk-UA" altLang="ru-RU" sz="2400" b="1" dirty="0">
                <a:latin typeface="+mn-lt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uk-UA" altLang="ru-RU" sz="2400" dirty="0">
                <a:latin typeface="+mn-lt"/>
                <a:cs typeface="Times New Roman" panose="02020603050405020304" pitchFamily="18" charset="0"/>
                <a:sym typeface="Symbol" panose="05050102010706020507" pitchFamily="18" charset="2"/>
              </a:rPr>
              <a:t>, то обчислити й вивести значення –</a:t>
            </a:r>
            <a:r>
              <a:rPr lang="uk-UA" altLang="ru-RU" sz="2400" i="1" dirty="0">
                <a:latin typeface="+mn-lt"/>
                <a:cs typeface="Times New Roman" panose="02020603050405020304" pitchFamily="18" charset="0"/>
                <a:sym typeface="Symbol" panose="05050102010706020507" pitchFamily="18" charset="2"/>
              </a:rPr>
              <a:t>c </a:t>
            </a:r>
            <a:r>
              <a:rPr lang="uk-UA" altLang="ru-RU" sz="2400" dirty="0">
                <a:latin typeface="+mn-lt"/>
                <a:cs typeface="Times New Roman" panose="02020603050405020304" pitchFamily="18" charset="0"/>
                <a:sym typeface="Symbol" panose="05050102010706020507" pitchFamily="18" charset="2"/>
              </a:rPr>
              <a:t>/ </a:t>
            </a:r>
            <a:r>
              <a:rPr lang="uk-UA" altLang="ru-RU" sz="2400" i="1" dirty="0">
                <a:latin typeface="+mn-lt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uk-UA" altLang="ru-RU" sz="2400" dirty="0">
                <a:latin typeface="+mn-lt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lang="ru-RU" altLang="ru-RU" sz="2400" dirty="0">
              <a:latin typeface="+mn-lt"/>
              <a:sym typeface="Symbol" panose="05050102010706020507" pitchFamily="18" charset="2"/>
            </a:endParaRPr>
          </a:p>
          <a:p>
            <a:pPr eaLnBrk="0" hangingPunct="0"/>
            <a:r>
              <a:rPr lang="uk-UA" altLang="ru-RU" sz="2400" dirty="0">
                <a:latin typeface="+mn-lt"/>
                <a:cs typeface="Times New Roman" panose="02020603050405020304" pitchFamily="18" charset="0"/>
                <a:sym typeface="Symbol" panose="05050102010706020507" pitchFamily="18" charset="2"/>
              </a:rPr>
              <a:t>3.2.	Якщо </a:t>
            </a:r>
            <a:r>
              <a:rPr lang="uk-UA" altLang="ru-RU" sz="2400" b="1" i="1" dirty="0">
                <a:latin typeface="+mn-lt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uk-UA" altLang="ru-RU" sz="2400" b="1" dirty="0">
                <a:latin typeface="+mn-lt"/>
                <a:cs typeface="Times New Roman" panose="02020603050405020304" pitchFamily="18" charset="0"/>
                <a:sym typeface="Symbol" panose="05050102010706020507" pitchFamily="18" charset="2"/>
              </a:rPr>
              <a:t> = 0 і </a:t>
            </a:r>
            <a:r>
              <a:rPr lang="uk-UA" altLang="ru-RU" sz="2400" b="1" i="1" dirty="0">
                <a:latin typeface="+mn-lt"/>
                <a:cs typeface="Times New Roman" panose="02020603050405020304" pitchFamily="18" charset="0"/>
                <a:sym typeface="Symbol" panose="05050102010706020507" pitchFamily="18" charset="2"/>
              </a:rPr>
              <a:t>с</a:t>
            </a:r>
            <a:r>
              <a:rPr lang="uk-UA" altLang="ru-RU" sz="2400" b="1" dirty="0">
                <a:latin typeface="+mn-lt"/>
                <a:cs typeface="Times New Roman" panose="02020603050405020304" pitchFamily="18" charset="0"/>
                <a:sym typeface="Symbol" panose="05050102010706020507" pitchFamily="18" charset="2"/>
              </a:rPr>
              <a:t>  </a:t>
            </a:r>
            <a:r>
              <a:rPr lang="uk-UA" altLang="ru-RU" sz="2400" b="1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uk-UA" altLang="ru-RU" sz="2400" b="1" dirty="0">
                <a:latin typeface="+mn-lt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uk-UA" altLang="ru-RU" sz="2400" dirty="0">
                <a:latin typeface="+mn-lt"/>
                <a:cs typeface="Times New Roman" panose="02020603050405020304" pitchFamily="18" charset="0"/>
                <a:sym typeface="Symbol" panose="05050102010706020507" pitchFamily="18" charset="2"/>
              </a:rPr>
              <a:t>, то вивести повідомлення «Коренів немає».</a:t>
            </a:r>
            <a:endParaRPr lang="ru-RU" altLang="ru-RU" sz="2400" dirty="0">
              <a:latin typeface="+mn-lt"/>
              <a:sym typeface="Symbol" panose="05050102010706020507" pitchFamily="18" charset="2"/>
            </a:endParaRPr>
          </a:p>
          <a:p>
            <a:pPr eaLnBrk="0" hangingPunct="0"/>
            <a:r>
              <a:rPr lang="uk-UA" altLang="ru-RU" sz="2400" dirty="0">
                <a:latin typeface="+mn-lt"/>
                <a:cs typeface="Times New Roman" panose="02020603050405020304" pitchFamily="18" charset="0"/>
                <a:sym typeface="Symbol" panose="05050102010706020507" pitchFamily="18" charset="2"/>
              </a:rPr>
              <a:t>3.3.	Якщо </a:t>
            </a:r>
            <a:r>
              <a:rPr lang="uk-UA" altLang="ru-RU" sz="2400" b="1" i="1" dirty="0">
                <a:latin typeface="+mn-lt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uk-UA" altLang="ru-RU" sz="2400" b="1" dirty="0">
                <a:latin typeface="+mn-lt"/>
                <a:cs typeface="Times New Roman" panose="02020603050405020304" pitchFamily="18" charset="0"/>
                <a:sym typeface="Symbol" panose="05050102010706020507" pitchFamily="18" charset="2"/>
              </a:rPr>
              <a:t> = 0 і </a:t>
            </a:r>
            <a:r>
              <a:rPr lang="uk-UA" altLang="ru-RU" sz="2400" b="1" i="1" dirty="0">
                <a:latin typeface="+mn-lt"/>
                <a:cs typeface="Times New Roman" panose="02020603050405020304" pitchFamily="18" charset="0"/>
                <a:sym typeface="Symbol" panose="05050102010706020507" pitchFamily="18" charset="2"/>
              </a:rPr>
              <a:t>с</a:t>
            </a:r>
            <a:r>
              <a:rPr lang="uk-UA" altLang="ru-RU" sz="2400" b="1" dirty="0">
                <a:latin typeface="+mn-lt"/>
                <a:cs typeface="Times New Roman" panose="02020603050405020304" pitchFamily="18" charset="0"/>
                <a:sym typeface="Symbol" panose="05050102010706020507" pitchFamily="18" charset="2"/>
              </a:rPr>
              <a:t> = 0</a:t>
            </a:r>
            <a:r>
              <a:rPr lang="uk-UA" altLang="ru-RU" sz="2400" dirty="0">
                <a:latin typeface="+mn-lt"/>
                <a:cs typeface="Times New Roman" panose="02020603050405020304" pitchFamily="18" charset="0"/>
                <a:sym typeface="Symbol" panose="05050102010706020507" pitchFamily="18" charset="2"/>
              </a:rPr>
              <a:t>, то вивести повідомлення «Усі дійсні числа є коренями».</a:t>
            </a:r>
          </a:p>
        </p:txBody>
      </p:sp>
      <p:sp>
        <p:nvSpPr>
          <p:cNvPr id="6" name="Скругленный прямоугольник 5">
            <a:hlinkClick r:id="rId5" action="ppaction://hlinkfile"/>
          </p:cNvPr>
          <p:cNvSpPr/>
          <p:nvPr/>
        </p:nvSpPr>
        <p:spPr>
          <a:xfrm>
            <a:off x="4496104" y="5688967"/>
            <a:ext cx="2673933" cy="62508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uk-UA" altLang="ru-RU" sz="2400" b="1" u="sng">
                <a:latin typeface="Times New Roman" panose="02020603050405020304" pitchFamily="18" charset="0"/>
                <a:hlinkClick r:id="rId6" action="ppaction://hlinkfile"/>
              </a:rPr>
              <a:t>Код ex3_2.cpp</a:t>
            </a:r>
            <a:r>
              <a:rPr lang="ru-RU" altLang="ru-RU" sz="2400">
                <a:latin typeface="Times New Roman" panose="02020603050405020304" pitchFamily="18" charset="0"/>
                <a:hlinkClick r:id="rId6" action="ppaction://hlinkfile"/>
              </a:rPr>
              <a:t> </a:t>
            </a:r>
            <a:endParaRPr lang="uk-UA" altLang="ru-RU" sz="2400">
              <a:latin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810" y="5641546"/>
            <a:ext cx="1782890" cy="694844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matte"/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A054-F761-4DBA-BFC1-55597F41BD6C}" type="slidenum">
              <a:rPr lang="ru-RU" altLang="ru-RU" smtClean="0"/>
              <a:pPr/>
              <a:t>15</a:t>
            </a:fld>
            <a:endParaRPr lang="ru-RU" alt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0" y="245297"/>
            <a:ext cx="8666584" cy="880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uk-UA" altLang="ru-RU" sz="3200" b="1" dirty="0" smtClean="0">
                <a:latin typeface="+mn-lt"/>
                <a:cs typeface="Times New Roman" panose="02020603050405020304" pitchFamily="18" charset="0"/>
              </a:rPr>
              <a:t>Алгоритм обчислення коренів квадратного рівняння</a:t>
            </a:r>
            <a:endParaRPr lang="uk-UA" altLang="ru-RU" sz="3200" b="1" dirty="0">
              <a:latin typeface="+mn-lt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1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1916113"/>
            <a:ext cx="6192838" cy="273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827584" y="332656"/>
            <a:ext cx="70707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uk-UA" altLang="ru-RU" sz="2800" b="1" dirty="0"/>
              <a:t>Результати виконання програми </a:t>
            </a:r>
            <a:r>
              <a:rPr lang="en-US" altLang="ru-RU" sz="2800" b="1" dirty="0"/>
              <a:t>ex3_</a:t>
            </a:r>
            <a:r>
              <a:rPr lang="uk-UA" altLang="ru-RU" sz="2800" b="1" dirty="0"/>
              <a:t>2</a:t>
            </a:r>
            <a:endParaRPr lang="ru-RU" altLang="ru-RU" sz="2800" b="1" dirty="0"/>
          </a:p>
        </p:txBody>
      </p:sp>
      <p:sp>
        <p:nvSpPr>
          <p:cNvPr id="6" name="Скругленный прямоугольник 5">
            <a:hlinkClick r:id="rId3" action="ppaction://hlinkfile"/>
          </p:cNvPr>
          <p:cNvSpPr/>
          <p:nvPr/>
        </p:nvSpPr>
        <p:spPr>
          <a:xfrm>
            <a:off x="5793091" y="5401630"/>
            <a:ext cx="2673934" cy="62507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uk-UA" altLang="ru-RU" sz="2400" b="1" u="sng" dirty="0">
                <a:latin typeface="Times New Roman" panose="02020603050405020304" pitchFamily="18" charset="0"/>
                <a:hlinkClick r:id="rId4" action="ppaction://hlinkfile"/>
              </a:rPr>
              <a:t>Код ex3_2.cpp</a:t>
            </a:r>
            <a:r>
              <a:rPr lang="ru-RU" altLang="ru-RU" sz="2400" dirty="0">
                <a:latin typeface="Times New Roman" panose="02020603050405020304" pitchFamily="18" charset="0"/>
                <a:hlinkClick r:id="rId4" action="ppaction://hlinkfile"/>
              </a:rPr>
              <a:t> </a:t>
            </a:r>
            <a:endParaRPr lang="uk-UA" altLang="ru-RU" sz="2400" dirty="0">
              <a:latin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A054-F761-4DBA-BFC1-55597F41BD6C}" type="slidenum">
              <a:rPr lang="ru-RU" altLang="ru-RU" smtClean="0"/>
              <a:pPr/>
              <a:t>16</a:t>
            </a:fld>
            <a:endParaRPr lang="ru-RU" altLang="ru-RU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A054-F761-4DBA-BFC1-55597F41BD6C}" type="slidenum">
              <a:rPr lang="ru-RU" altLang="ru-RU" smtClean="0"/>
              <a:pPr/>
              <a:t>17</a:t>
            </a:fld>
            <a:endParaRPr lang="ru-RU" alt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30105" y="0"/>
            <a:ext cx="8820472" cy="707270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GB" sz="1400" dirty="0"/>
              <a:t>//ex3_2.cpp. </a:t>
            </a:r>
            <a:r>
              <a:rPr lang="ru-RU" sz="1400" dirty="0" err="1"/>
              <a:t>Розв’язання</a:t>
            </a:r>
            <a:r>
              <a:rPr lang="ru-RU" sz="1400" dirty="0"/>
              <a:t> квадратного </a:t>
            </a:r>
            <a:r>
              <a:rPr lang="ru-RU" sz="1400" dirty="0" err="1"/>
              <a:t>рівняння</a:t>
            </a:r>
            <a:r>
              <a:rPr lang="ru-RU" sz="1400" dirty="0"/>
              <a:t> </a:t>
            </a:r>
          </a:p>
          <a:p>
            <a:pPr>
              <a:lnSpc>
                <a:spcPct val="90000"/>
              </a:lnSpc>
            </a:pPr>
            <a:r>
              <a:rPr lang="ru-RU" sz="1400" dirty="0"/>
              <a:t>#</a:t>
            </a:r>
            <a:r>
              <a:rPr lang="en-GB" sz="1400" dirty="0"/>
              <a:t>include&lt;</a:t>
            </a:r>
            <a:r>
              <a:rPr lang="en-GB" sz="1400" dirty="0" err="1"/>
              <a:t>iostream</a:t>
            </a:r>
            <a:r>
              <a:rPr lang="en-GB" sz="1400" dirty="0"/>
              <a:t>&gt; </a:t>
            </a:r>
          </a:p>
          <a:p>
            <a:pPr>
              <a:lnSpc>
                <a:spcPct val="90000"/>
              </a:lnSpc>
            </a:pPr>
            <a:r>
              <a:rPr lang="en-GB" sz="1400" dirty="0"/>
              <a:t>#include&lt;</a:t>
            </a:r>
            <a:r>
              <a:rPr lang="en-GB" sz="1400" dirty="0" err="1"/>
              <a:t>math.h</a:t>
            </a:r>
            <a:r>
              <a:rPr lang="en-GB" sz="1400" dirty="0"/>
              <a:t>&gt; </a:t>
            </a:r>
          </a:p>
          <a:p>
            <a:pPr>
              <a:lnSpc>
                <a:spcPct val="90000"/>
              </a:lnSpc>
            </a:pPr>
            <a:r>
              <a:rPr lang="en-GB" sz="1400" dirty="0"/>
              <a:t>using namespace </a:t>
            </a:r>
            <a:r>
              <a:rPr lang="en-GB" sz="1400" dirty="0" err="1"/>
              <a:t>std</a:t>
            </a:r>
            <a:r>
              <a:rPr lang="en-GB" sz="1400" dirty="0"/>
              <a:t>; </a:t>
            </a:r>
          </a:p>
          <a:p>
            <a:pPr>
              <a:lnSpc>
                <a:spcPct val="90000"/>
              </a:lnSpc>
            </a:pPr>
            <a:r>
              <a:rPr lang="en-GB" sz="1400" dirty="0" err="1"/>
              <a:t>int</a:t>
            </a:r>
            <a:r>
              <a:rPr lang="en-GB" sz="1400" dirty="0"/>
              <a:t> main()            </a:t>
            </a:r>
          </a:p>
          <a:p>
            <a:pPr>
              <a:lnSpc>
                <a:spcPct val="90000"/>
              </a:lnSpc>
            </a:pPr>
            <a:r>
              <a:rPr lang="en-GB" sz="1400" dirty="0"/>
              <a:t>{ </a:t>
            </a:r>
          </a:p>
          <a:p>
            <a:pPr>
              <a:lnSpc>
                <a:spcPct val="90000"/>
              </a:lnSpc>
            </a:pPr>
            <a:r>
              <a:rPr lang="en-GB" sz="1400" dirty="0"/>
              <a:t> float </a:t>
            </a:r>
            <a:r>
              <a:rPr lang="en-GB" sz="1400" dirty="0" err="1"/>
              <a:t>a,b,c,d</a:t>
            </a:r>
            <a:r>
              <a:rPr lang="en-GB" sz="1400" dirty="0"/>
              <a:t>;      //</a:t>
            </a:r>
            <a:r>
              <a:rPr lang="ru-RU" sz="1400" dirty="0" err="1"/>
              <a:t>коефіцієнти</a:t>
            </a:r>
            <a:r>
              <a:rPr lang="ru-RU" sz="1400" dirty="0"/>
              <a:t> квадратного </a:t>
            </a:r>
            <a:r>
              <a:rPr lang="ru-RU" sz="1400" dirty="0" err="1"/>
              <a:t>рівняння</a:t>
            </a:r>
            <a:r>
              <a:rPr lang="ru-RU" sz="1400" dirty="0"/>
              <a:t> та </a:t>
            </a:r>
            <a:r>
              <a:rPr lang="ru-RU" sz="1400" dirty="0" err="1"/>
              <a:t>дискримінант</a:t>
            </a:r>
            <a:r>
              <a:rPr lang="ru-RU" sz="1400" dirty="0"/>
              <a:t> </a:t>
            </a:r>
          </a:p>
          <a:p>
            <a:pPr>
              <a:lnSpc>
                <a:spcPct val="90000"/>
              </a:lnSpc>
            </a:pPr>
            <a:r>
              <a:rPr lang="ru-RU" sz="1400" dirty="0"/>
              <a:t> </a:t>
            </a:r>
            <a:r>
              <a:rPr lang="en-GB" sz="1400" dirty="0"/>
              <a:t>float x1,x2;                             //</a:t>
            </a:r>
            <a:r>
              <a:rPr lang="ru-RU" sz="1400" dirty="0" err="1"/>
              <a:t>корені</a:t>
            </a:r>
            <a:r>
              <a:rPr lang="ru-RU" sz="1400" dirty="0"/>
              <a:t> квадратного </a:t>
            </a:r>
            <a:r>
              <a:rPr lang="ru-RU" sz="1400" dirty="0" err="1"/>
              <a:t>рівняння</a:t>
            </a:r>
            <a:r>
              <a:rPr lang="ru-RU" sz="1400" dirty="0"/>
              <a:t> </a:t>
            </a:r>
          </a:p>
          <a:p>
            <a:pPr>
              <a:lnSpc>
                <a:spcPct val="90000"/>
              </a:lnSpc>
            </a:pPr>
            <a:r>
              <a:rPr lang="ru-RU" sz="1400" dirty="0"/>
              <a:t> </a:t>
            </a:r>
            <a:r>
              <a:rPr lang="en-GB" sz="1400" dirty="0" err="1"/>
              <a:t>cout</a:t>
            </a:r>
            <a:r>
              <a:rPr lang="en-GB" sz="1400" dirty="0"/>
              <a:t>&lt;&lt;"solution of quadratic equation"&lt;&lt;</a:t>
            </a:r>
            <a:r>
              <a:rPr lang="en-GB" sz="1400" dirty="0" err="1"/>
              <a:t>endl</a:t>
            </a:r>
            <a:r>
              <a:rPr lang="en-GB" sz="1400" dirty="0"/>
              <a:t>; </a:t>
            </a:r>
          </a:p>
          <a:p>
            <a:pPr>
              <a:lnSpc>
                <a:spcPct val="90000"/>
              </a:lnSpc>
            </a:pPr>
            <a:r>
              <a:rPr lang="en-GB" sz="1400" dirty="0"/>
              <a:t> </a:t>
            </a:r>
            <a:r>
              <a:rPr lang="en-GB" sz="1400" dirty="0" err="1"/>
              <a:t>cout</a:t>
            </a:r>
            <a:r>
              <a:rPr lang="en-GB" sz="1400" dirty="0"/>
              <a:t>&lt;&lt;"enter </a:t>
            </a:r>
            <a:r>
              <a:rPr lang="en-GB" sz="1400" dirty="0" err="1"/>
              <a:t>koefficients</a:t>
            </a:r>
            <a:r>
              <a:rPr lang="en-GB" sz="1400" dirty="0"/>
              <a:t>: </a:t>
            </a:r>
            <a:r>
              <a:rPr lang="en-GB" sz="1400" dirty="0" err="1"/>
              <a:t>a,b,c</a:t>
            </a:r>
            <a:r>
              <a:rPr lang="en-GB" sz="1400" dirty="0"/>
              <a:t>"&lt;&lt;</a:t>
            </a:r>
            <a:r>
              <a:rPr lang="en-GB" sz="1400" dirty="0" err="1"/>
              <a:t>endl</a:t>
            </a:r>
            <a:r>
              <a:rPr lang="en-GB" sz="1400" dirty="0"/>
              <a:t>; </a:t>
            </a:r>
          </a:p>
          <a:p>
            <a:pPr>
              <a:lnSpc>
                <a:spcPct val="90000"/>
              </a:lnSpc>
            </a:pPr>
            <a:r>
              <a:rPr lang="en-GB" sz="1400" dirty="0"/>
              <a:t> </a:t>
            </a:r>
            <a:r>
              <a:rPr lang="en-GB" sz="1400" dirty="0" err="1"/>
              <a:t>cin</a:t>
            </a:r>
            <a:r>
              <a:rPr lang="en-GB" sz="1400" dirty="0"/>
              <a:t>&gt;&gt;a&gt;&gt;b&gt;&gt;c;                           //</a:t>
            </a:r>
            <a:r>
              <a:rPr lang="ru-RU" sz="1400" dirty="0"/>
              <a:t>ввести </a:t>
            </a:r>
            <a:r>
              <a:rPr lang="ru-RU" sz="1400" dirty="0" err="1"/>
              <a:t>значення</a:t>
            </a:r>
            <a:r>
              <a:rPr lang="ru-RU" sz="1400" dirty="0"/>
              <a:t> </a:t>
            </a:r>
            <a:r>
              <a:rPr lang="ru-RU" sz="1400" dirty="0" err="1"/>
              <a:t>коефіцієнтів</a:t>
            </a:r>
            <a:r>
              <a:rPr lang="ru-RU" sz="1400" dirty="0"/>
              <a:t> </a:t>
            </a:r>
          </a:p>
          <a:p>
            <a:pPr>
              <a:lnSpc>
                <a:spcPct val="90000"/>
              </a:lnSpc>
            </a:pPr>
            <a:r>
              <a:rPr lang="ru-RU" sz="1400" dirty="0">
                <a:solidFill>
                  <a:srgbClr val="0000CC"/>
                </a:solidFill>
              </a:rPr>
              <a:t> </a:t>
            </a:r>
            <a:r>
              <a:rPr lang="en-GB" sz="1400" dirty="0">
                <a:solidFill>
                  <a:srgbClr val="0000CC"/>
                </a:solidFill>
              </a:rPr>
              <a:t>if (a!=0)  </a:t>
            </a:r>
          </a:p>
          <a:p>
            <a:pPr>
              <a:lnSpc>
                <a:spcPct val="90000"/>
              </a:lnSpc>
            </a:pPr>
            <a:r>
              <a:rPr lang="en-GB" sz="1400" dirty="0"/>
              <a:t> { </a:t>
            </a:r>
          </a:p>
          <a:p>
            <a:pPr>
              <a:lnSpc>
                <a:spcPct val="90000"/>
              </a:lnSpc>
            </a:pPr>
            <a:r>
              <a:rPr lang="en-GB" sz="1400" dirty="0"/>
              <a:t>    d=pow(b,2)-4*a*c;                          //</a:t>
            </a:r>
            <a:r>
              <a:rPr lang="ru-RU" sz="1400" dirty="0" err="1"/>
              <a:t>обчислити</a:t>
            </a:r>
            <a:r>
              <a:rPr lang="ru-RU" sz="1400" dirty="0"/>
              <a:t> </a:t>
            </a:r>
            <a:r>
              <a:rPr lang="ru-RU" sz="1400" dirty="0" err="1"/>
              <a:t>дискримінант</a:t>
            </a:r>
            <a:r>
              <a:rPr lang="ru-RU" sz="1400" dirty="0"/>
              <a:t> </a:t>
            </a:r>
          </a:p>
          <a:p>
            <a:pPr>
              <a:lnSpc>
                <a:spcPct val="90000"/>
              </a:lnSpc>
            </a:pPr>
            <a:r>
              <a:rPr lang="ru-RU" sz="1400" dirty="0">
                <a:solidFill>
                  <a:srgbClr val="C00000"/>
                </a:solidFill>
              </a:rPr>
              <a:t>    </a:t>
            </a:r>
            <a:r>
              <a:rPr lang="en-GB" sz="1400" dirty="0">
                <a:solidFill>
                  <a:srgbClr val="C00000"/>
                </a:solidFill>
              </a:rPr>
              <a:t>if (d&gt;0) </a:t>
            </a:r>
          </a:p>
          <a:p>
            <a:pPr>
              <a:lnSpc>
                <a:spcPct val="90000"/>
              </a:lnSpc>
            </a:pPr>
            <a:r>
              <a:rPr lang="en-GB" sz="1400" dirty="0"/>
              <a:t>  </a:t>
            </a:r>
            <a:r>
              <a:rPr lang="en-GB" sz="1400" dirty="0" smtClean="0"/>
              <a:t>  { </a:t>
            </a:r>
            <a:endParaRPr lang="en-GB" sz="1400" dirty="0"/>
          </a:p>
          <a:p>
            <a:pPr>
              <a:lnSpc>
                <a:spcPct val="90000"/>
              </a:lnSpc>
            </a:pPr>
            <a:r>
              <a:rPr lang="en-GB" sz="1400" dirty="0"/>
              <a:t>        x1=(-</a:t>
            </a:r>
            <a:r>
              <a:rPr lang="en-GB" sz="1400" dirty="0" err="1"/>
              <a:t>b+sqrt</a:t>
            </a:r>
            <a:r>
              <a:rPr lang="en-GB" sz="1400" dirty="0"/>
              <a:t>(d))/(2*a);            //</a:t>
            </a:r>
            <a:r>
              <a:rPr lang="ru-RU" sz="1400" dirty="0" err="1"/>
              <a:t>розрахувати</a:t>
            </a:r>
            <a:r>
              <a:rPr lang="ru-RU" sz="1400" dirty="0"/>
              <a:t> </a:t>
            </a:r>
            <a:r>
              <a:rPr lang="ru-RU" sz="1400" dirty="0" err="1"/>
              <a:t>корені</a:t>
            </a:r>
            <a:r>
              <a:rPr lang="ru-RU" sz="1400" dirty="0"/>
              <a:t> </a:t>
            </a:r>
            <a:r>
              <a:rPr lang="ru-RU" sz="1400" dirty="0" err="1"/>
              <a:t>рівняння</a:t>
            </a:r>
            <a:r>
              <a:rPr lang="ru-RU" sz="1400" dirty="0"/>
              <a:t> </a:t>
            </a:r>
          </a:p>
          <a:p>
            <a:pPr>
              <a:lnSpc>
                <a:spcPct val="90000"/>
              </a:lnSpc>
            </a:pPr>
            <a:r>
              <a:rPr lang="ru-RU" sz="1400" dirty="0"/>
              <a:t>        </a:t>
            </a:r>
            <a:r>
              <a:rPr lang="en-GB" sz="1400" dirty="0"/>
              <a:t>x2=(-b-</a:t>
            </a:r>
            <a:r>
              <a:rPr lang="en-GB" sz="1400" dirty="0" err="1"/>
              <a:t>sqrt</a:t>
            </a:r>
            <a:r>
              <a:rPr lang="en-GB" sz="1400" dirty="0"/>
              <a:t>(d))/(2*a); </a:t>
            </a:r>
          </a:p>
          <a:p>
            <a:pPr>
              <a:lnSpc>
                <a:spcPct val="90000"/>
              </a:lnSpc>
            </a:pPr>
            <a:r>
              <a:rPr lang="en-GB" sz="1400" dirty="0"/>
              <a:t>        </a:t>
            </a:r>
            <a:r>
              <a:rPr lang="en-GB" sz="1400" dirty="0" err="1"/>
              <a:t>cout</a:t>
            </a:r>
            <a:r>
              <a:rPr lang="en-GB" sz="1400" dirty="0"/>
              <a:t>&lt;&lt;"x1= "&lt;&lt;x1&lt;&lt;" x2= "&lt;&lt;x2&lt;&lt;</a:t>
            </a:r>
            <a:r>
              <a:rPr lang="en-GB" sz="1400" dirty="0" err="1"/>
              <a:t>endl</a:t>
            </a:r>
            <a:r>
              <a:rPr lang="en-GB" sz="1400" dirty="0"/>
              <a:t>; </a:t>
            </a:r>
          </a:p>
          <a:p>
            <a:pPr>
              <a:lnSpc>
                <a:spcPct val="90000"/>
              </a:lnSpc>
            </a:pPr>
            <a:r>
              <a:rPr lang="en-GB" sz="1400" dirty="0"/>
              <a:t> </a:t>
            </a:r>
            <a:r>
              <a:rPr lang="en-GB" sz="1400" dirty="0" smtClean="0"/>
              <a:t>    </a:t>
            </a:r>
            <a:r>
              <a:rPr lang="en-GB" sz="1400" dirty="0"/>
              <a:t>} </a:t>
            </a:r>
          </a:p>
          <a:p>
            <a:pPr>
              <a:lnSpc>
                <a:spcPct val="90000"/>
              </a:lnSpc>
            </a:pPr>
            <a:r>
              <a:rPr lang="en-GB" sz="1400" dirty="0">
                <a:solidFill>
                  <a:srgbClr val="C00000"/>
                </a:solidFill>
              </a:rPr>
              <a:t>    </a:t>
            </a:r>
            <a:r>
              <a:rPr lang="en-GB" sz="1400" dirty="0" smtClean="0">
                <a:solidFill>
                  <a:srgbClr val="C00000"/>
                </a:solidFill>
              </a:rPr>
              <a:t> else  </a:t>
            </a:r>
            <a:endParaRPr lang="en-GB" sz="1400" dirty="0">
              <a:solidFill>
                <a:srgbClr val="C00000"/>
              </a:solidFill>
            </a:endParaRPr>
          </a:p>
          <a:p>
            <a:pPr>
              <a:lnSpc>
                <a:spcPct val="90000"/>
              </a:lnSpc>
            </a:pPr>
            <a:r>
              <a:rPr lang="en-GB" sz="1400" dirty="0">
                <a:solidFill>
                  <a:srgbClr val="009900"/>
                </a:solidFill>
              </a:rPr>
              <a:t>        if (d==0)  </a:t>
            </a:r>
          </a:p>
          <a:p>
            <a:pPr>
              <a:lnSpc>
                <a:spcPct val="90000"/>
              </a:lnSpc>
            </a:pPr>
            <a:r>
              <a:rPr lang="en-GB" sz="1400" dirty="0"/>
              <a:t>            </a:t>
            </a:r>
            <a:r>
              <a:rPr lang="en-GB" sz="1400" dirty="0" err="1"/>
              <a:t>cout</a:t>
            </a:r>
            <a:r>
              <a:rPr lang="en-GB" sz="1400" dirty="0"/>
              <a:t>&lt;&lt;"roots are equal: x= "&lt;&lt;-b/(2*a)&lt;&lt;</a:t>
            </a:r>
            <a:r>
              <a:rPr lang="en-GB" sz="1400" dirty="0" err="1"/>
              <a:t>endl</a:t>
            </a:r>
            <a:r>
              <a:rPr lang="en-GB" sz="1400" dirty="0"/>
              <a:t>; </a:t>
            </a:r>
          </a:p>
          <a:p>
            <a:pPr>
              <a:lnSpc>
                <a:spcPct val="90000"/>
              </a:lnSpc>
            </a:pPr>
            <a:r>
              <a:rPr lang="en-GB" sz="1400" dirty="0">
                <a:solidFill>
                  <a:srgbClr val="009900"/>
                </a:solidFill>
              </a:rPr>
              <a:t>        else  </a:t>
            </a:r>
          </a:p>
          <a:p>
            <a:pPr>
              <a:lnSpc>
                <a:spcPct val="90000"/>
              </a:lnSpc>
            </a:pPr>
            <a:r>
              <a:rPr lang="en-GB" sz="1400" dirty="0"/>
              <a:t>            </a:t>
            </a:r>
            <a:r>
              <a:rPr lang="en-GB" sz="1400" dirty="0" err="1"/>
              <a:t>cout</a:t>
            </a:r>
            <a:r>
              <a:rPr lang="en-GB" sz="1400" dirty="0"/>
              <a:t>&lt;&lt;"complex roots"&lt;&lt;</a:t>
            </a:r>
            <a:r>
              <a:rPr lang="en-GB" sz="1400" dirty="0" err="1"/>
              <a:t>endl</a:t>
            </a:r>
            <a:r>
              <a:rPr lang="en-GB" sz="1400" dirty="0"/>
              <a:t>;            //</a:t>
            </a:r>
            <a:r>
              <a:rPr lang="ru-RU" sz="1400" dirty="0" err="1"/>
              <a:t>дискримінант</a:t>
            </a:r>
            <a:r>
              <a:rPr lang="ru-RU" sz="1400" dirty="0"/>
              <a:t> &lt; 0 </a:t>
            </a:r>
          </a:p>
          <a:p>
            <a:pPr>
              <a:lnSpc>
                <a:spcPct val="90000"/>
              </a:lnSpc>
            </a:pPr>
            <a:r>
              <a:rPr lang="ru-RU" sz="1400" dirty="0"/>
              <a:t>  }                                                //</a:t>
            </a:r>
            <a:r>
              <a:rPr lang="ru-RU" sz="1400" dirty="0" err="1"/>
              <a:t>кінець</a:t>
            </a:r>
            <a:r>
              <a:rPr lang="ru-RU" sz="1400" dirty="0"/>
              <a:t> </a:t>
            </a:r>
            <a:r>
              <a:rPr lang="ru-RU" sz="1400" dirty="0" err="1"/>
              <a:t>гілки</a:t>
            </a:r>
            <a:r>
              <a:rPr lang="ru-RU" sz="1400" dirty="0"/>
              <a:t> </a:t>
            </a:r>
            <a:r>
              <a:rPr lang="en-GB" sz="1400" dirty="0"/>
              <a:t>a!=0 </a:t>
            </a:r>
          </a:p>
          <a:p>
            <a:pPr>
              <a:lnSpc>
                <a:spcPct val="90000"/>
              </a:lnSpc>
            </a:pPr>
            <a:r>
              <a:rPr lang="en-GB" sz="1400" dirty="0"/>
              <a:t>  </a:t>
            </a:r>
            <a:r>
              <a:rPr lang="en-GB" sz="1400" dirty="0">
                <a:solidFill>
                  <a:srgbClr val="0000CC"/>
                </a:solidFill>
              </a:rPr>
              <a:t>else </a:t>
            </a:r>
            <a:r>
              <a:rPr lang="en-GB" sz="1400" dirty="0"/>
              <a:t>                                                         //</a:t>
            </a:r>
            <a:r>
              <a:rPr lang="ru-RU" sz="1400" dirty="0"/>
              <a:t>а==0 </a:t>
            </a:r>
          </a:p>
          <a:p>
            <a:pPr>
              <a:lnSpc>
                <a:spcPct val="90000"/>
              </a:lnSpc>
            </a:pPr>
            <a:r>
              <a:rPr lang="ru-RU" sz="1400" dirty="0">
                <a:solidFill>
                  <a:srgbClr val="C00000"/>
                </a:solidFill>
              </a:rPr>
              <a:t>      </a:t>
            </a:r>
            <a:r>
              <a:rPr lang="en-GB" sz="1400" dirty="0">
                <a:solidFill>
                  <a:srgbClr val="C00000"/>
                </a:solidFill>
              </a:rPr>
              <a:t>if (b!=0)  </a:t>
            </a:r>
          </a:p>
          <a:p>
            <a:pPr>
              <a:lnSpc>
                <a:spcPct val="90000"/>
              </a:lnSpc>
            </a:pPr>
            <a:r>
              <a:rPr lang="en-GB" sz="1400" dirty="0"/>
              <a:t>        </a:t>
            </a:r>
            <a:r>
              <a:rPr lang="en-GB" sz="1400" dirty="0" err="1"/>
              <a:t>cout</a:t>
            </a:r>
            <a:r>
              <a:rPr lang="en-GB" sz="1400" dirty="0"/>
              <a:t>&lt;&lt;"x= "&lt;&lt;-c/b&lt;&lt;</a:t>
            </a:r>
            <a:r>
              <a:rPr lang="en-GB" sz="1400" dirty="0" err="1"/>
              <a:t>endl</a:t>
            </a:r>
            <a:r>
              <a:rPr lang="en-GB" sz="1400" dirty="0"/>
              <a:t>;                    //</a:t>
            </a:r>
            <a:r>
              <a:rPr lang="ru-RU" sz="1400" dirty="0" err="1"/>
              <a:t>лінійне</a:t>
            </a:r>
            <a:r>
              <a:rPr lang="ru-RU" sz="1400" dirty="0"/>
              <a:t> </a:t>
            </a:r>
            <a:r>
              <a:rPr lang="ru-RU" sz="1400" dirty="0" err="1"/>
              <a:t>рівняння</a:t>
            </a:r>
            <a:r>
              <a:rPr lang="ru-RU" sz="1400" dirty="0"/>
              <a:t> </a:t>
            </a:r>
          </a:p>
          <a:p>
            <a:pPr>
              <a:lnSpc>
                <a:spcPct val="90000"/>
              </a:lnSpc>
            </a:pPr>
            <a:r>
              <a:rPr lang="ru-RU" sz="1400" dirty="0">
                <a:solidFill>
                  <a:srgbClr val="C00000"/>
                </a:solidFill>
              </a:rPr>
              <a:t>      </a:t>
            </a:r>
            <a:r>
              <a:rPr lang="en-GB" sz="1400" dirty="0">
                <a:solidFill>
                  <a:srgbClr val="C00000"/>
                </a:solidFill>
              </a:rPr>
              <a:t>else  </a:t>
            </a:r>
          </a:p>
          <a:p>
            <a:pPr>
              <a:lnSpc>
                <a:spcPct val="90000"/>
              </a:lnSpc>
            </a:pPr>
            <a:r>
              <a:rPr lang="en-GB" sz="1400" dirty="0"/>
              <a:t>         </a:t>
            </a:r>
            <a:r>
              <a:rPr lang="en-GB" sz="1400" dirty="0">
                <a:solidFill>
                  <a:srgbClr val="009900"/>
                </a:solidFill>
              </a:rPr>
              <a:t>if (c!=0)               </a:t>
            </a:r>
            <a:r>
              <a:rPr lang="en-GB" sz="1400" dirty="0"/>
              <a:t>//</a:t>
            </a:r>
            <a:r>
              <a:rPr lang="ru-RU" sz="1400" dirty="0" err="1"/>
              <a:t>рівняння</a:t>
            </a:r>
            <a:r>
              <a:rPr lang="ru-RU" sz="1400" dirty="0"/>
              <a:t> типу "</a:t>
            </a:r>
            <a:r>
              <a:rPr lang="ru-RU" sz="1400" dirty="0" err="1"/>
              <a:t>ненульове</a:t>
            </a:r>
            <a:r>
              <a:rPr lang="ru-RU" sz="1400" dirty="0"/>
              <a:t> число = 0” </a:t>
            </a:r>
          </a:p>
          <a:p>
            <a:pPr>
              <a:lnSpc>
                <a:spcPct val="90000"/>
              </a:lnSpc>
            </a:pPr>
            <a:r>
              <a:rPr lang="ru-RU" sz="1400" dirty="0"/>
              <a:t>            </a:t>
            </a:r>
            <a:r>
              <a:rPr lang="en-GB" sz="1400" dirty="0" err="1"/>
              <a:t>cout</a:t>
            </a:r>
            <a:r>
              <a:rPr lang="en-GB" sz="1400" dirty="0"/>
              <a:t>&lt;&lt;"no roots"&lt;&lt;</a:t>
            </a:r>
            <a:r>
              <a:rPr lang="en-GB" sz="1400" dirty="0" err="1"/>
              <a:t>endl</a:t>
            </a:r>
            <a:r>
              <a:rPr lang="en-GB" sz="1400" dirty="0"/>
              <a:t>; </a:t>
            </a:r>
          </a:p>
          <a:p>
            <a:pPr>
              <a:lnSpc>
                <a:spcPct val="90000"/>
              </a:lnSpc>
            </a:pPr>
            <a:r>
              <a:rPr lang="en-GB" sz="1400" dirty="0"/>
              <a:t>         </a:t>
            </a:r>
            <a:r>
              <a:rPr lang="en-GB" sz="1400" dirty="0">
                <a:solidFill>
                  <a:srgbClr val="009900"/>
                </a:solidFill>
              </a:rPr>
              <a:t>else</a:t>
            </a:r>
            <a:r>
              <a:rPr lang="en-GB" sz="1400" dirty="0"/>
              <a:t> </a:t>
            </a:r>
            <a:r>
              <a:rPr lang="en-GB" sz="1400" dirty="0" err="1"/>
              <a:t>cout</a:t>
            </a:r>
            <a:r>
              <a:rPr lang="en-GB" sz="1400" dirty="0"/>
              <a:t>&lt;&lt;"</a:t>
            </a:r>
            <a:r>
              <a:rPr lang="ru-RU" sz="1400" dirty="0"/>
              <a:t>а</a:t>
            </a:r>
            <a:r>
              <a:rPr lang="en-GB" sz="1400" dirty="0" err="1"/>
              <a:t>ll</a:t>
            </a:r>
            <a:r>
              <a:rPr lang="en-GB" sz="1400" dirty="0"/>
              <a:t> real numbers are the roots"&lt;&lt;</a:t>
            </a:r>
            <a:r>
              <a:rPr lang="en-GB" sz="1400" dirty="0" err="1"/>
              <a:t>endl</a:t>
            </a:r>
            <a:r>
              <a:rPr lang="en-GB" sz="1400" dirty="0"/>
              <a:t>; </a:t>
            </a:r>
          </a:p>
          <a:p>
            <a:pPr>
              <a:lnSpc>
                <a:spcPct val="90000"/>
              </a:lnSpc>
            </a:pPr>
            <a:r>
              <a:rPr lang="en-GB" sz="1400" dirty="0"/>
              <a:t>                                                 //</a:t>
            </a:r>
            <a:r>
              <a:rPr lang="ru-RU" sz="1400" dirty="0" err="1"/>
              <a:t>рівняння</a:t>
            </a:r>
            <a:r>
              <a:rPr lang="ru-RU" sz="1400" dirty="0"/>
              <a:t> типу 0 = 0 </a:t>
            </a:r>
          </a:p>
          <a:p>
            <a:pPr>
              <a:lnSpc>
                <a:spcPct val="90000"/>
              </a:lnSpc>
            </a:pPr>
            <a:r>
              <a:rPr lang="en-US" sz="1400" dirty="0" smtClean="0"/>
              <a:t>  </a:t>
            </a:r>
            <a:r>
              <a:rPr lang="ru-RU" sz="1400" dirty="0" smtClean="0"/>
              <a:t> </a:t>
            </a:r>
            <a:r>
              <a:rPr lang="en-GB" sz="1400" dirty="0"/>
              <a:t>system("pause");</a:t>
            </a:r>
          </a:p>
          <a:p>
            <a:pPr>
              <a:lnSpc>
                <a:spcPct val="90000"/>
              </a:lnSpc>
            </a:pPr>
            <a:r>
              <a:rPr lang="en-GB" sz="1400" dirty="0"/>
              <a:t>}                                                    //</a:t>
            </a:r>
            <a:r>
              <a:rPr lang="ru-RU" sz="1400" dirty="0" err="1"/>
              <a:t>кінець</a:t>
            </a:r>
            <a:r>
              <a:rPr lang="ru-RU" sz="1400" dirty="0"/>
              <a:t> </a:t>
            </a:r>
            <a:r>
              <a:rPr lang="ru-RU" sz="1400" dirty="0" err="1"/>
              <a:t>програми</a:t>
            </a:r>
            <a:endParaRPr lang="ru-RU" sz="1400" dirty="0"/>
          </a:p>
        </p:txBody>
      </p:sp>
      <p:sp>
        <p:nvSpPr>
          <p:cNvPr id="3" name="Скругленный прямоугольник 2">
            <a:hlinkClick r:id="rId2" action="ppaction://hlinkfile"/>
          </p:cNvPr>
          <p:cNvSpPr/>
          <p:nvPr/>
        </p:nvSpPr>
        <p:spPr>
          <a:xfrm>
            <a:off x="6250227" y="404664"/>
            <a:ext cx="2673934" cy="293453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uk-UA" altLang="ru-RU" sz="2400" b="1" u="sng" dirty="0">
                <a:latin typeface="Times New Roman" panose="02020603050405020304" pitchFamily="18" charset="0"/>
                <a:hlinkClick r:id="rId3" action="ppaction://hlinkfile"/>
              </a:rPr>
              <a:t>Код ex3_2.cpp</a:t>
            </a:r>
            <a:r>
              <a:rPr lang="ru-RU" altLang="ru-RU" sz="2400" dirty="0">
                <a:latin typeface="Times New Roman" panose="02020603050405020304" pitchFamily="18" charset="0"/>
                <a:hlinkClick r:id="rId3" action="ppaction://hlinkfile"/>
              </a:rPr>
              <a:t> </a:t>
            </a:r>
            <a:endParaRPr lang="uk-UA" altLang="ru-RU" sz="24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53976" y="100004"/>
            <a:ext cx="9396413" cy="792163"/>
          </a:xfrm>
        </p:spPr>
        <p:txBody>
          <a:bodyPr anchor="ctr"/>
          <a:lstStyle/>
          <a:p>
            <a:r>
              <a:rPr lang="uk-UA" altLang="ru-RU" sz="3600" b="1" dirty="0" err="1">
                <a:solidFill>
                  <a:srgbClr val="600000"/>
                </a:solidFill>
              </a:rPr>
              <a:t>Поліваріантний</a:t>
            </a:r>
            <a:r>
              <a:rPr lang="uk-UA" altLang="ru-RU" sz="3600" b="1" dirty="0">
                <a:solidFill>
                  <a:srgbClr val="600000"/>
                </a:solidFill>
              </a:rPr>
              <a:t> вибір</a:t>
            </a:r>
            <a:endParaRPr lang="en-US" altLang="ru-RU" sz="3600" b="1" dirty="0">
              <a:solidFill>
                <a:srgbClr val="600000"/>
              </a:solidFill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sz="half" idx="4294967295"/>
          </p:nvPr>
        </p:nvSpPr>
        <p:spPr bwMode="auto">
          <a:xfrm>
            <a:off x="36513" y="981075"/>
            <a:ext cx="8630071" cy="2016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indent="0"/>
            <a:r>
              <a:rPr lang="uk-UA" altLang="ru-RU" sz="2400" b="1" dirty="0">
                <a:cs typeface="Times New Roman" panose="02020603050405020304" pitchFamily="18" charset="0"/>
              </a:rPr>
              <a:t>Алгоритмічна конструкція </a:t>
            </a:r>
            <a:r>
              <a:rPr lang="uk-UA" altLang="ru-RU" sz="2400" b="1" i="1" dirty="0" err="1">
                <a:cs typeface="Times New Roman" panose="02020603050405020304" pitchFamily="18" charset="0"/>
              </a:rPr>
              <a:t>поліваріантного</a:t>
            </a:r>
            <a:r>
              <a:rPr lang="uk-UA" altLang="ru-RU" sz="2400" b="1" i="1" dirty="0">
                <a:cs typeface="Times New Roman" panose="02020603050405020304" pitchFamily="18" charset="0"/>
              </a:rPr>
              <a:t> вибору</a:t>
            </a:r>
            <a:r>
              <a:rPr lang="uk-UA" altLang="ru-RU" sz="2400" dirty="0">
                <a:cs typeface="Times New Roman" panose="02020603050405020304" pitchFamily="18" charset="0"/>
              </a:rPr>
              <a:t> дає змогу виконувати одну з кількох алгоритмічних гілок залежно від значення деякого виразу. </a:t>
            </a:r>
          </a:p>
          <a:p>
            <a:pPr marL="0" indent="0"/>
            <a:r>
              <a:rPr lang="uk-UA" altLang="ru-RU" sz="2400" dirty="0">
                <a:cs typeface="Times New Roman" panose="02020603050405020304" pitchFamily="18" charset="0"/>
              </a:rPr>
              <a:t>У мовах С/С++ цю алгоритмічну конструкцію реалізовано </a:t>
            </a:r>
            <a:r>
              <a:rPr lang="uk-UA" altLang="ru-RU" sz="2400" b="1" dirty="0">
                <a:cs typeface="Times New Roman" panose="02020603050405020304" pitchFamily="18" charset="0"/>
              </a:rPr>
              <a:t>оператором перемикання.</a:t>
            </a:r>
            <a:r>
              <a:rPr lang="uk-UA" altLang="ru-RU" sz="2400" dirty="0"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19464" name="Group 8"/>
          <p:cNvGrpSpPr>
            <a:grpSpLocks/>
          </p:cNvGrpSpPr>
          <p:nvPr/>
        </p:nvGrpSpPr>
        <p:grpSpPr bwMode="auto">
          <a:xfrm>
            <a:off x="251520" y="3356122"/>
            <a:ext cx="8137526" cy="3097213"/>
            <a:chOff x="839" y="935"/>
            <a:chExt cx="5126" cy="1951"/>
          </a:xfrm>
        </p:grpSpPr>
        <p:pic>
          <p:nvPicPr>
            <p:cNvPr id="19465" name="Скругленный прямоугольник 3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9" y="935"/>
              <a:ext cx="5126" cy="19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466" name="Text Box 10"/>
            <p:cNvSpPr txBox="1">
              <a:spLocks noChangeArrowheads="1"/>
            </p:cNvSpPr>
            <p:nvPr/>
          </p:nvSpPr>
          <p:spPr bwMode="auto">
            <a:xfrm>
              <a:off x="975" y="1071"/>
              <a:ext cx="4899" cy="16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20000"/>
                </a:spcBef>
                <a:buSzPct val="200000"/>
              </a:pPr>
              <a:r>
                <a:rPr lang="en-US" altLang="ru-RU" sz="2400" b="1" dirty="0">
                  <a:solidFill>
                    <a:srgbClr val="000000"/>
                  </a:solidFill>
                  <a:latin typeface="+mn-lt"/>
                  <a:cs typeface="Times New Roman" panose="02020603050405020304" pitchFamily="18" charset="0"/>
                </a:rPr>
                <a:t>switch ( &lt; </a:t>
              </a:r>
              <a:r>
                <a:rPr lang="uk-UA" altLang="ru-RU" sz="2400" b="1" dirty="0">
                  <a:solidFill>
                    <a:srgbClr val="000000"/>
                  </a:solidFill>
                  <a:latin typeface="+mn-lt"/>
                  <a:cs typeface="Times New Roman" panose="02020603050405020304" pitchFamily="18" charset="0"/>
                </a:rPr>
                <a:t>селектор &gt; ) </a:t>
              </a:r>
            </a:p>
            <a:p>
              <a:pPr>
                <a:spcBef>
                  <a:spcPct val="20000"/>
                </a:spcBef>
                <a:buSzPct val="200000"/>
              </a:pPr>
              <a:r>
                <a:rPr lang="uk-UA" altLang="ru-RU" sz="2400" b="1" dirty="0">
                  <a:solidFill>
                    <a:srgbClr val="000000"/>
                  </a:solidFill>
                  <a:latin typeface="+mn-lt"/>
                  <a:cs typeface="Times New Roman" panose="02020603050405020304" pitchFamily="18" charset="0"/>
                </a:rPr>
                <a:t>{  </a:t>
              </a:r>
              <a:r>
                <a:rPr lang="en-US" altLang="ru-RU" sz="2400" b="1" dirty="0">
                  <a:solidFill>
                    <a:srgbClr val="000000"/>
                  </a:solidFill>
                  <a:latin typeface="+mn-lt"/>
                  <a:cs typeface="Times New Roman" panose="02020603050405020304" pitchFamily="18" charset="0"/>
                </a:rPr>
                <a:t>case &lt;</a:t>
              </a:r>
              <a:r>
                <a:rPr lang="uk-UA" altLang="ru-RU" sz="2400" b="1" dirty="0">
                  <a:solidFill>
                    <a:srgbClr val="000000"/>
                  </a:solidFill>
                  <a:latin typeface="+mn-lt"/>
                  <a:cs typeface="Times New Roman" panose="02020603050405020304" pitchFamily="18" charset="0"/>
                </a:rPr>
                <a:t>список констант1&gt;: &lt;оператор1;&gt;  </a:t>
              </a:r>
              <a:r>
                <a:rPr lang="en-US" altLang="ru-RU" sz="2400" b="1" dirty="0">
                  <a:solidFill>
                    <a:srgbClr val="000000"/>
                  </a:solidFill>
                  <a:latin typeface="+mn-lt"/>
                  <a:cs typeface="Times New Roman" panose="02020603050405020304" pitchFamily="18" charset="0"/>
                </a:rPr>
                <a:t>break; </a:t>
              </a:r>
            </a:p>
            <a:p>
              <a:pPr>
                <a:spcBef>
                  <a:spcPct val="20000"/>
                </a:spcBef>
                <a:buSzPct val="200000"/>
              </a:pPr>
              <a:r>
                <a:rPr lang="en-US" altLang="ru-RU" sz="2400" b="1" dirty="0">
                  <a:solidFill>
                    <a:srgbClr val="000000"/>
                  </a:solidFill>
                  <a:latin typeface="+mn-lt"/>
                  <a:cs typeface="Times New Roman" panose="02020603050405020304" pitchFamily="18" charset="0"/>
                </a:rPr>
                <a:t>   case &lt;</a:t>
              </a:r>
              <a:r>
                <a:rPr lang="uk-UA" altLang="ru-RU" sz="2400" b="1" dirty="0">
                  <a:solidFill>
                    <a:srgbClr val="000000"/>
                  </a:solidFill>
                  <a:latin typeface="+mn-lt"/>
                  <a:cs typeface="Times New Roman" panose="02020603050405020304" pitchFamily="18" charset="0"/>
                </a:rPr>
                <a:t>список констант2&gt;: &lt;оператор2;&gt;  </a:t>
              </a:r>
              <a:r>
                <a:rPr lang="en-US" altLang="ru-RU" sz="2400" b="1" dirty="0">
                  <a:solidFill>
                    <a:srgbClr val="000000"/>
                  </a:solidFill>
                  <a:latin typeface="+mn-lt"/>
                  <a:cs typeface="Times New Roman" panose="02020603050405020304" pitchFamily="18" charset="0"/>
                </a:rPr>
                <a:t>break; </a:t>
              </a:r>
            </a:p>
            <a:p>
              <a:pPr>
                <a:spcBef>
                  <a:spcPct val="20000"/>
                </a:spcBef>
                <a:buSzPct val="200000"/>
              </a:pPr>
              <a:r>
                <a:rPr lang="en-US" altLang="ru-RU" sz="2400" b="1" dirty="0">
                  <a:solidFill>
                    <a:srgbClr val="000000"/>
                  </a:solidFill>
                  <a:latin typeface="+mn-lt"/>
                  <a:cs typeface="Times New Roman" panose="02020603050405020304" pitchFamily="18" charset="0"/>
                </a:rPr>
                <a:t>   .................................... </a:t>
              </a:r>
            </a:p>
            <a:p>
              <a:pPr>
                <a:spcBef>
                  <a:spcPct val="20000"/>
                </a:spcBef>
                <a:buSzPct val="200000"/>
              </a:pPr>
              <a:r>
                <a:rPr lang="en-US" altLang="ru-RU" sz="2400" b="1" dirty="0">
                  <a:solidFill>
                    <a:srgbClr val="000000"/>
                  </a:solidFill>
                  <a:latin typeface="+mn-lt"/>
                  <a:cs typeface="Times New Roman" panose="02020603050405020304" pitchFamily="18" charset="0"/>
                </a:rPr>
                <a:t>   default:  &lt;</a:t>
              </a:r>
              <a:r>
                <a:rPr lang="uk-UA" altLang="ru-RU" sz="2400" b="1" dirty="0">
                  <a:solidFill>
                    <a:srgbClr val="000000"/>
                  </a:solidFill>
                  <a:latin typeface="+mn-lt"/>
                  <a:cs typeface="Times New Roman" panose="02020603050405020304" pitchFamily="18" charset="0"/>
                </a:rPr>
                <a:t>оператор</a:t>
              </a:r>
              <a:r>
                <a:rPr lang="en-US" altLang="ru-RU" sz="2400" b="1" dirty="0">
                  <a:solidFill>
                    <a:srgbClr val="000000"/>
                  </a:solidFill>
                  <a:latin typeface="+mn-lt"/>
                  <a:cs typeface="Times New Roman" panose="02020603050405020304" pitchFamily="18" charset="0"/>
                </a:rPr>
                <a:t>N;&gt;  break; </a:t>
              </a:r>
            </a:p>
            <a:p>
              <a:pPr>
                <a:spcBef>
                  <a:spcPct val="20000"/>
                </a:spcBef>
                <a:buSzPct val="200000"/>
              </a:pPr>
              <a:r>
                <a:rPr lang="en-US" altLang="ru-RU" sz="2400" b="1" dirty="0">
                  <a:solidFill>
                    <a:srgbClr val="000000"/>
                  </a:solidFill>
                  <a:latin typeface="+mn-lt"/>
                  <a:cs typeface="Times New Roman" panose="02020603050405020304" pitchFamily="18" charset="0"/>
                </a:rPr>
                <a:t>}</a:t>
              </a:r>
            </a:p>
          </p:txBody>
        </p:sp>
      </p:grp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A054-F761-4DBA-BFC1-55597F41BD6C}" type="slidenum">
              <a:rPr lang="ru-RU" altLang="ru-RU" smtClean="0"/>
              <a:pPr/>
              <a:t>18</a:t>
            </a:fld>
            <a:endParaRPr lang="ru-RU" altLang="ru-RU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20936"/>
            <a:ext cx="9396413" cy="792163"/>
          </a:xfrm>
        </p:spPr>
        <p:txBody>
          <a:bodyPr anchor="ctr"/>
          <a:lstStyle/>
          <a:p>
            <a:r>
              <a:rPr lang="uk-UA" altLang="ru-RU" sz="3600" b="1" dirty="0" err="1">
                <a:solidFill>
                  <a:srgbClr val="600000"/>
                </a:solidFill>
              </a:rPr>
              <a:t>Поліваріантний</a:t>
            </a:r>
            <a:r>
              <a:rPr lang="uk-UA" altLang="ru-RU" sz="3600" b="1" dirty="0">
                <a:solidFill>
                  <a:srgbClr val="600000"/>
                </a:solidFill>
              </a:rPr>
              <a:t> вибір</a:t>
            </a:r>
            <a:endParaRPr lang="en-US" altLang="ru-RU" sz="3600" b="1" dirty="0">
              <a:solidFill>
                <a:srgbClr val="600000"/>
              </a:solidFill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A054-F761-4DBA-BFC1-55597F41BD6C}" type="slidenum">
              <a:rPr lang="ru-RU" altLang="ru-RU" smtClean="0"/>
              <a:pPr/>
              <a:t>19</a:t>
            </a:fld>
            <a:endParaRPr lang="ru-RU" altLang="ru-RU"/>
          </a:p>
        </p:txBody>
      </p:sp>
      <p:grpSp>
        <p:nvGrpSpPr>
          <p:cNvPr id="5" name="Группа 4"/>
          <p:cNvGrpSpPr/>
          <p:nvPr/>
        </p:nvGrpSpPr>
        <p:grpSpPr>
          <a:xfrm>
            <a:off x="-71225" y="972078"/>
            <a:ext cx="9047743" cy="5616575"/>
            <a:chOff x="-71225" y="972078"/>
            <a:chExt cx="9047743" cy="5616575"/>
          </a:xfrm>
        </p:grpSpPr>
        <p:graphicFrame>
          <p:nvGraphicFramePr>
            <p:cNvPr id="48136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59431387"/>
                </p:ext>
              </p:extLst>
            </p:nvPr>
          </p:nvGraphicFramePr>
          <p:xfrm>
            <a:off x="-71225" y="972078"/>
            <a:ext cx="9047743" cy="5616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151" name="Visio" r:id="rId3" imgW="5434584" imgH="4354678" progId="Visio.Drawing.11">
                    <p:embed/>
                  </p:oleObj>
                </mc:Choice>
                <mc:Fallback>
                  <p:oleObj name="Visio" r:id="rId3" imgW="5434584" imgH="4354678" progId="Visio.Drawing.11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71225" y="972078"/>
                          <a:ext cx="9047743" cy="5616575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" name="Прямоугольник 2"/>
            <p:cNvSpPr/>
            <p:nvPr/>
          </p:nvSpPr>
          <p:spPr>
            <a:xfrm>
              <a:off x="5004228" y="3212976"/>
              <a:ext cx="3972290" cy="2664296"/>
            </a:xfrm>
            <a:prstGeom prst="rect">
              <a:avLst/>
            </a:prstGeom>
            <a:noFill/>
            <a:ln>
              <a:solidFill>
                <a:srgbClr val="CC33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2370916" y="2207029"/>
              <a:ext cx="6534376" cy="3920618"/>
            </a:xfrm>
            <a:prstGeom prst="rect">
              <a:avLst/>
            </a:prstGeom>
            <a:noFill/>
            <a:ln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468313" y="404813"/>
            <a:ext cx="8351837" cy="6413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uk-UA" altLang="ru-RU" sz="3600" b="1"/>
              <a:t>Зміст</a:t>
            </a:r>
            <a:endParaRPr lang="ru-RU" altLang="ru-RU" sz="3600" b="1"/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1932720" y="1282689"/>
            <a:ext cx="6984776" cy="5170646"/>
          </a:xfrm>
          <a:prstGeom prst="rect">
            <a:avLst/>
          </a:prstGeom>
          <a:solidFill>
            <a:schemeClr val="bg1"/>
          </a:solidFill>
          <a:ln w="9525">
            <a:solidFill>
              <a:srgbClr val="0000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indent="450850">
              <a:tabLst>
                <a:tab pos="61468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tabLst>
                <a:tab pos="61468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tabLst>
                <a:tab pos="61468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tabLst>
                <a:tab pos="61468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tabLst>
                <a:tab pos="61468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61468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61468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61468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61468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uk-UA" altLang="ru-RU" sz="2200" b="1" dirty="0">
                <a:hlinkClick r:id="" action="ppaction://noaction"/>
              </a:rPr>
              <a:t>3.1. </a:t>
            </a:r>
            <a:r>
              <a:rPr lang="uk-UA" altLang="ru-RU" sz="2200" b="1" dirty="0"/>
              <a:t>Алгоритмічний вибір альтернатив</a:t>
            </a:r>
            <a:endParaRPr lang="ru-RU" altLang="ru-RU" sz="2200" b="1" dirty="0"/>
          </a:p>
          <a:p>
            <a:r>
              <a:rPr lang="uk-UA" altLang="ru-RU" sz="2200" dirty="0"/>
              <a:t>3.1.1. Вибір із двох альтернатив</a:t>
            </a:r>
            <a:endParaRPr lang="ru-RU" altLang="ru-RU" sz="2200" dirty="0"/>
          </a:p>
          <a:p>
            <a:r>
              <a:rPr lang="uk-UA" altLang="ru-RU" sz="2200" dirty="0"/>
              <a:t>3.1.2. Вкладеність конструкцій вибору</a:t>
            </a:r>
            <a:endParaRPr lang="ru-RU" altLang="ru-RU" sz="2200" dirty="0"/>
          </a:p>
          <a:p>
            <a:r>
              <a:rPr lang="uk-UA" altLang="ru-RU" sz="2200" dirty="0"/>
              <a:t>3.1.3. </a:t>
            </a:r>
            <a:r>
              <a:rPr lang="uk-UA" altLang="ru-RU" sz="2200" dirty="0" err="1"/>
              <a:t>Операторний</a:t>
            </a:r>
            <a:r>
              <a:rPr lang="uk-UA" altLang="ru-RU" sz="2200" dirty="0"/>
              <a:t> блок</a:t>
            </a:r>
            <a:endParaRPr lang="ru-RU" altLang="ru-RU" sz="2200" dirty="0"/>
          </a:p>
          <a:p>
            <a:r>
              <a:rPr lang="uk-UA" altLang="ru-RU" sz="2200" dirty="0"/>
              <a:t>3.1.4. </a:t>
            </a:r>
            <a:r>
              <a:rPr lang="uk-UA" altLang="ru-RU" sz="2200" dirty="0" err="1"/>
              <a:t>Поліваріантний</a:t>
            </a:r>
            <a:r>
              <a:rPr lang="uk-UA" altLang="ru-RU" sz="2200" dirty="0"/>
              <a:t> вибір</a:t>
            </a:r>
            <a:endParaRPr lang="ru-RU" altLang="ru-RU" sz="2200" dirty="0"/>
          </a:p>
          <a:p>
            <a:r>
              <a:rPr lang="uk-UA" altLang="ru-RU" sz="2200" b="1" dirty="0"/>
              <a:t>3.2. Алгоритмічна конструкція повторення</a:t>
            </a:r>
            <a:endParaRPr lang="ru-RU" altLang="ru-RU" sz="2200" b="1" dirty="0"/>
          </a:p>
          <a:p>
            <a:r>
              <a:rPr lang="uk-UA" altLang="ru-RU" sz="2200" dirty="0"/>
              <a:t>3.2.1. Цикл із передумовою</a:t>
            </a:r>
            <a:endParaRPr lang="ru-RU" altLang="ru-RU" sz="2200" dirty="0"/>
          </a:p>
          <a:p>
            <a:r>
              <a:rPr lang="uk-UA" altLang="ru-RU" sz="2200" dirty="0"/>
              <a:t>3.2.2. Цикл із </a:t>
            </a:r>
            <a:r>
              <a:rPr lang="uk-UA" altLang="ru-RU" sz="2200" dirty="0" err="1"/>
              <a:t>постумовою</a:t>
            </a:r>
            <a:endParaRPr lang="ru-RU" altLang="ru-RU" sz="2200" dirty="0"/>
          </a:p>
          <a:p>
            <a:r>
              <a:rPr lang="uk-UA" altLang="ru-RU" sz="2200" dirty="0"/>
              <a:t>3.2.3. Цикл із лічильником</a:t>
            </a:r>
            <a:endParaRPr lang="ru-RU" altLang="ru-RU" sz="2200" dirty="0"/>
          </a:p>
          <a:p>
            <a:r>
              <a:rPr lang="uk-UA" altLang="ru-RU" sz="2200" dirty="0"/>
              <a:t>3.2.4. Переривання циклу</a:t>
            </a:r>
            <a:endParaRPr lang="ru-RU" altLang="ru-RU" sz="2200" dirty="0"/>
          </a:p>
          <a:p>
            <a:r>
              <a:rPr lang="uk-UA" altLang="ru-RU" sz="2200" b="1" dirty="0"/>
              <a:t>3.3. Деякі циклічні алгоритми та програми</a:t>
            </a:r>
            <a:endParaRPr lang="ru-RU" altLang="ru-RU" sz="2200" b="1" dirty="0"/>
          </a:p>
          <a:p>
            <a:r>
              <a:rPr lang="uk-UA" altLang="ru-RU" sz="2200" dirty="0"/>
              <a:t>3.3.1. Рекурентні послідовності та співвідношення</a:t>
            </a:r>
            <a:endParaRPr lang="ru-RU" altLang="ru-RU" sz="2200" dirty="0"/>
          </a:p>
          <a:p>
            <a:r>
              <a:rPr lang="uk-UA" altLang="ru-RU" sz="2200" dirty="0"/>
              <a:t>3.3.2. Степеневі ряди</a:t>
            </a:r>
            <a:endParaRPr lang="ru-RU" altLang="ru-RU" sz="2200" dirty="0"/>
          </a:p>
          <a:p>
            <a:r>
              <a:rPr lang="uk-UA" altLang="ru-RU" sz="2200" dirty="0"/>
              <a:t>3.3.3. Ланцюгові дроби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A054-F761-4DBA-BFC1-55597F41BD6C}" type="slidenum">
              <a:rPr lang="ru-RU" altLang="ru-RU" smtClean="0"/>
              <a:pPr/>
              <a:t>2</a:t>
            </a:fld>
            <a:endParaRPr lang="ru-RU" alt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2816"/>
            <a:ext cx="1878789" cy="25978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81769"/>
            <a:ext cx="9396413" cy="908050"/>
          </a:xfrm>
        </p:spPr>
        <p:txBody>
          <a:bodyPr anchor="ctr"/>
          <a:lstStyle/>
          <a:p>
            <a:r>
              <a:rPr lang="uk-UA" altLang="ru-RU" sz="3600" b="1" dirty="0">
                <a:solidFill>
                  <a:srgbClr val="600000"/>
                </a:solidFill>
              </a:rPr>
              <a:t>    </a:t>
            </a:r>
            <a:r>
              <a:rPr lang="uk-UA" altLang="ru-RU" sz="3600" b="1" dirty="0" err="1">
                <a:solidFill>
                  <a:srgbClr val="600000"/>
                </a:solidFill>
              </a:rPr>
              <a:t>Поліваріантний</a:t>
            </a:r>
            <a:r>
              <a:rPr lang="uk-UA" altLang="ru-RU" sz="3600" b="1" dirty="0">
                <a:solidFill>
                  <a:srgbClr val="600000"/>
                </a:solidFill>
              </a:rPr>
              <a:t> вибір</a:t>
            </a:r>
            <a:endParaRPr lang="en-US" altLang="ru-RU" sz="3600" b="1" dirty="0">
              <a:solidFill>
                <a:srgbClr val="600000"/>
              </a:solidFill>
            </a:endParaRPr>
          </a:p>
        </p:txBody>
      </p:sp>
      <p:sp>
        <p:nvSpPr>
          <p:cNvPr id="8" name="Скругленный прямоугольник 7">
            <a:hlinkClick r:id="rId2" action="ppaction://hlinkfile"/>
          </p:cNvPr>
          <p:cNvSpPr/>
          <p:nvPr/>
        </p:nvSpPr>
        <p:spPr>
          <a:xfrm>
            <a:off x="5002894" y="5620310"/>
            <a:ext cx="2947524" cy="62508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uk-UA" altLang="ru-RU" sz="2400" b="1" u="sng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uk-UA" altLang="ru-RU" sz="2400" b="1">
                <a:solidFill>
                  <a:schemeClr val="accent2"/>
                </a:solidFill>
                <a:latin typeface="Times New Roman" panose="02020603050405020304" pitchFamily="18" charset="0"/>
                <a:hlinkClick r:id="rId3" action="ppaction://hlinkfile"/>
              </a:rPr>
              <a:t>Код е</a:t>
            </a:r>
            <a:r>
              <a:rPr lang="en-US" altLang="ru-RU" sz="2400" b="1">
                <a:solidFill>
                  <a:schemeClr val="accent2"/>
                </a:solidFill>
                <a:latin typeface="Times New Roman" panose="02020603050405020304" pitchFamily="18" charset="0"/>
                <a:hlinkClick r:id="rId3" action="ppaction://hlinkfile"/>
              </a:rPr>
              <a:t>x3_3.cpp</a:t>
            </a:r>
            <a:endParaRPr lang="uk-UA" altLang="ru-RU" sz="2400" b="1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0498" name="Group 18"/>
          <p:cNvGrpSpPr>
            <a:grpSpLocks/>
          </p:cNvGrpSpPr>
          <p:nvPr/>
        </p:nvGrpSpPr>
        <p:grpSpPr bwMode="auto">
          <a:xfrm>
            <a:off x="107057" y="1376301"/>
            <a:ext cx="8424863" cy="2016125"/>
            <a:chOff x="204" y="890"/>
            <a:chExt cx="5307" cy="1270"/>
          </a:xfrm>
        </p:grpSpPr>
        <p:pic>
          <p:nvPicPr>
            <p:cNvPr id="20495" name="Скругленный прямоугольник 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" y="890"/>
              <a:ext cx="5307" cy="12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485" name="Text Box 5"/>
            <p:cNvSpPr txBox="1">
              <a:spLocks noChangeArrowheads="1"/>
            </p:cNvSpPr>
            <p:nvPr/>
          </p:nvSpPr>
          <p:spPr bwMode="auto">
            <a:xfrm>
              <a:off x="340" y="935"/>
              <a:ext cx="5080" cy="1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uk-UA" altLang="ru-RU" sz="2400" b="1" dirty="0">
                  <a:latin typeface="+mn-lt"/>
                  <a:cs typeface="Times New Roman" panose="02020603050405020304" pitchFamily="18" charset="0"/>
                </a:rPr>
                <a:t>Запрограмуємо калькулятор, що виконує чотири арифметичні дії над дійсними числами. Користувач уводить з клавіатури символ операції та значення операндів, програма ж має обчислити результат виконання арифметичної дії. </a:t>
              </a:r>
            </a:p>
          </p:txBody>
        </p:sp>
      </p:grpSp>
      <p:sp>
        <p:nvSpPr>
          <p:cNvPr id="20497" name="Rectangle 17"/>
          <p:cNvSpPr>
            <a:spLocks noChangeArrowheads="1"/>
          </p:cNvSpPr>
          <p:nvPr/>
        </p:nvSpPr>
        <p:spPr bwMode="auto">
          <a:xfrm>
            <a:off x="251520" y="3484636"/>
            <a:ext cx="8280400" cy="1200329"/>
          </a:xfrm>
          <a:prstGeom prst="rect">
            <a:avLst/>
          </a:prstGeom>
          <a:solidFill>
            <a:schemeClr val="bg1"/>
          </a:solidFill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uk-UA" altLang="ru-RU" sz="2400" b="1" dirty="0">
                <a:latin typeface="+mn-lt"/>
              </a:rPr>
              <a:t>Використаємо дійсні змінні </a:t>
            </a:r>
            <a:r>
              <a:rPr lang="en-US" altLang="ru-RU" sz="2400" b="1" dirty="0">
                <a:solidFill>
                  <a:schemeClr val="accent2"/>
                </a:solidFill>
                <a:latin typeface="+mn-lt"/>
              </a:rPr>
              <a:t>operand1</a:t>
            </a:r>
            <a:r>
              <a:rPr lang="en-US" altLang="ru-RU" sz="2400" b="1" dirty="0">
                <a:solidFill>
                  <a:srgbClr val="600000"/>
                </a:solidFill>
                <a:latin typeface="+mn-lt"/>
              </a:rPr>
              <a:t> </a:t>
            </a:r>
            <a:r>
              <a:rPr lang="uk-UA" altLang="ru-RU" sz="2400" b="1" dirty="0">
                <a:solidFill>
                  <a:srgbClr val="600000"/>
                </a:solidFill>
                <a:latin typeface="+mn-lt"/>
              </a:rPr>
              <a:t>та </a:t>
            </a:r>
            <a:r>
              <a:rPr lang="en-US" altLang="ru-RU" sz="2400" b="1" dirty="0">
                <a:solidFill>
                  <a:schemeClr val="accent2"/>
                </a:solidFill>
                <a:latin typeface="+mn-lt"/>
              </a:rPr>
              <a:t>operand2</a:t>
            </a:r>
            <a:r>
              <a:rPr lang="en-US" altLang="ru-RU" sz="2400" b="1" dirty="0">
                <a:solidFill>
                  <a:srgbClr val="600000"/>
                </a:solidFill>
                <a:latin typeface="+mn-lt"/>
              </a:rPr>
              <a:t>, </a:t>
            </a:r>
            <a:r>
              <a:rPr lang="en-US" altLang="ru-RU" sz="2400" b="1" dirty="0">
                <a:solidFill>
                  <a:schemeClr val="accent2"/>
                </a:solidFill>
                <a:latin typeface="+mn-lt"/>
              </a:rPr>
              <a:t>result</a:t>
            </a:r>
            <a:r>
              <a:rPr lang="uk-UA" altLang="ru-RU" sz="2400" b="1" dirty="0">
                <a:solidFill>
                  <a:srgbClr val="600000"/>
                </a:solidFill>
                <a:latin typeface="+mn-lt"/>
              </a:rPr>
              <a:t>,</a:t>
            </a:r>
            <a:r>
              <a:rPr lang="en-US" altLang="ru-RU" sz="2400" b="1" dirty="0">
                <a:solidFill>
                  <a:srgbClr val="600000"/>
                </a:solidFill>
                <a:latin typeface="+mn-lt"/>
              </a:rPr>
              <a:t> </a:t>
            </a:r>
            <a:r>
              <a:rPr lang="uk-UA" altLang="ru-RU" sz="2400" b="1" dirty="0">
                <a:latin typeface="+mn-lt"/>
              </a:rPr>
              <a:t>змінну</a:t>
            </a:r>
            <a:r>
              <a:rPr lang="uk-UA" altLang="ru-RU" sz="2400" b="1" dirty="0">
                <a:solidFill>
                  <a:srgbClr val="600000"/>
                </a:solidFill>
                <a:latin typeface="+mn-lt"/>
              </a:rPr>
              <a:t> о</a:t>
            </a:r>
            <a:r>
              <a:rPr lang="en-US" altLang="ru-RU" sz="2400" b="1" dirty="0" err="1">
                <a:solidFill>
                  <a:schemeClr val="accent2"/>
                </a:solidFill>
                <a:latin typeface="+mn-lt"/>
              </a:rPr>
              <a:t>peration</a:t>
            </a:r>
            <a:r>
              <a:rPr lang="en-US" altLang="ru-RU" sz="2400" b="1" dirty="0">
                <a:solidFill>
                  <a:srgbClr val="600000"/>
                </a:solidFill>
                <a:latin typeface="+mn-lt"/>
              </a:rPr>
              <a:t> </a:t>
            </a:r>
            <a:r>
              <a:rPr lang="uk-UA" altLang="ru-RU" sz="2400" b="1" dirty="0">
                <a:latin typeface="+mn-lt"/>
              </a:rPr>
              <a:t>символьного типу, </a:t>
            </a:r>
            <a:r>
              <a:rPr lang="uk-UA" altLang="ru-RU" sz="2400" b="1" dirty="0" smtClean="0">
                <a:latin typeface="+mn-lt"/>
              </a:rPr>
              <a:t>і логічну </a:t>
            </a:r>
            <a:r>
              <a:rPr lang="uk-UA" altLang="ru-RU" sz="2400" b="1" dirty="0">
                <a:latin typeface="+mn-lt"/>
              </a:rPr>
              <a:t>змінна</a:t>
            </a:r>
            <a:r>
              <a:rPr lang="uk-UA" altLang="ru-RU" sz="2400" b="1" dirty="0">
                <a:solidFill>
                  <a:srgbClr val="600000"/>
                </a:solidFill>
                <a:latin typeface="+mn-lt"/>
              </a:rPr>
              <a:t> </a:t>
            </a:r>
            <a:r>
              <a:rPr lang="en-US" altLang="ru-RU" sz="2400" b="1" dirty="0" smtClean="0">
                <a:solidFill>
                  <a:schemeClr val="accent2"/>
                </a:solidFill>
                <a:latin typeface="+mn-lt"/>
              </a:rPr>
              <a:t>flag</a:t>
            </a:r>
            <a:r>
              <a:rPr lang="uk-UA" altLang="ru-RU" sz="2400" b="1" dirty="0" smtClean="0">
                <a:solidFill>
                  <a:schemeClr val="accent2"/>
                </a:solidFill>
                <a:latin typeface="+mn-lt"/>
              </a:rPr>
              <a:t> </a:t>
            </a:r>
            <a:r>
              <a:rPr lang="uk-UA" altLang="ru-RU" sz="2400" b="1" dirty="0" smtClean="0">
                <a:latin typeface="+mn-lt"/>
              </a:rPr>
              <a:t>для означення помилкових операцій</a:t>
            </a:r>
            <a:r>
              <a:rPr lang="en-US" altLang="ru-RU" sz="2400" b="1" dirty="0" smtClean="0">
                <a:latin typeface="+mn-lt"/>
              </a:rPr>
              <a:t>.</a:t>
            </a:r>
            <a:r>
              <a:rPr lang="ru-RU" altLang="ru-RU" sz="2400" b="1" dirty="0" smtClean="0">
                <a:latin typeface="+mn-lt"/>
              </a:rPr>
              <a:t> </a:t>
            </a:r>
            <a:endParaRPr lang="uk-UA" altLang="ru-RU" sz="2400" dirty="0"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163" y="5457502"/>
            <a:ext cx="2065962" cy="805040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matte"/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A054-F761-4DBA-BFC1-55597F41BD6C}" type="slidenum">
              <a:rPr lang="ru-RU" altLang="ru-RU" smtClean="0"/>
              <a:pPr/>
              <a:t>20</a:t>
            </a:fld>
            <a:endParaRPr lang="ru-RU" altLang="ru-RU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396413" cy="908050"/>
          </a:xfrm>
        </p:spPr>
        <p:txBody>
          <a:bodyPr anchor="ctr"/>
          <a:lstStyle/>
          <a:p>
            <a:r>
              <a:rPr lang="uk-UA" altLang="ru-RU" sz="3600" b="1">
                <a:solidFill>
                  <a:srgbClr val="600000"/>
                </a:solidFill>
              </a:rPr>
              <a:t>    Поліваріантний вибір</a:t>
            </a:r>
            <a:endParaRPr lang="en-US" altLang="ru-RU" sz="3600" b="1">
              <a:solidFill>
                <a:srgbClr val="600000"/>
              </a:solidFill>
            </a:endParaRPr>
          </a:p>
        </p:txBody>
      </p:sp>
      <p:pic>
        <p:nvPicPr>
          <p:cNvPr id="10" name="Рисунок 9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3" y="10259"/>
            <a:ext cx="1818861" cy="667296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matte"/>
        </p:spPr>
      </p:pic>
      <p:sp>
        <p:nvSpPr>
          <p:cNvPr id="52242" name="Text Box 18"/>
          <p:cNvSpPr txBox="1">
            <a:spLocks noChangeArrowheads="1"/>
          </p:cNvSpPr>
          <p:nvPr/>
        </p:nvSpPr>
        <p:spPr bwMode="auto">
          <a:xfrm>
            <a:off x="1187450" y="1341438"/>
            <a:ext cx="68516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uk-UA" altLang="ru-RU" sz="2800" b="1"/>
              <a:t>Результат виконання програми </a:t>
            </a:r>
            <a:r>
              <a:rPr lang="en-US" altLang="ru-RU" sz="2800" b="1"/>
              <a:t>ex3_3</a:t>
            </a:r>
            <a:endParaRPr lang="ru-RU" altLang="ru-RU" sz="2800" b="1"/>
          </a:p>
        </p:txBody>
      </p:sp>
      <p:pic>
        <p:nvPicPr>
          <p:cNvPr id="52243" name="Picture 1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1916113"/>
            <a:ext cx="5761038" cy="307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Скругленный прямоугольник 7">
            <a:hlinkClick r:id="rId5" action="ppaction://hlinkfile"/>
          </p:cNvPr>
          <p:cNvSpPr/>
          <p:nvPr/>
        </p:nvSpPr>
        <p:spPr>
          <a:xfrm>
            <a:off x="4642531" y="5836210"/>
            <a:ext cx="2947524" cy="62508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uk-UA" altLang="ru-RU" sz="2400" b="1" u="sng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uk-UA" altLang="ru-RU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Код е</a:t>
            </a:r>
            <a:r>
              <a:rPr lang="en-US" altLang="ru-RU" sz="2400" b="1" dirty="0">
                <a:solidFill>
                  <a:schemeClr val="accent2"/>
                </a:solidFill>
                <a:latin typeface="Times New Roman" panose="02020603050405020304" pitchFamily="18" charset="0"/>
                <a:hlinkClick r:id="rId6" action="ppaction://hlinkfile"/>
              </a:rPr>
              <a:t>x3_3.cpp</a:t>
            </a:r>
            <a:endParaRPr lang="uk-UA" altLang="ru-RU" sz="2400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3850" y="5373688"/>
            <a:ext cx="1655763" cy="10636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A054-F761-4DBA-BFC1-55597F41BD6C}" type="slidenum">
              <a:rPr lang="ru-RU" altLang="ru-RU" smtClean="0"/>
              <a:pPr/>
              <a:t>21</a:t>
            </a:fld>
            <a:endParaRPr lang="ru-RU" altLang="ru-RU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A054-F761-4DBA-BFC1-55597F41BD6C}" type="slidenum">
              <a:rPr lang="ru-RU" altLang="ru-RU" smtClean="0"/>
              <a:pPr/>
              <a:t>22</a:t>
            </a:fld>
            <a:endParaRPr lang="ru-RU" alt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204462" y="-3332"/>
            <a:ext cx="8919120" cy="806374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sz="1400" dirty="0"/>
              <a:t>//ex3_3.cpp. Калькулятор </a:t>
            </a:r>
          </a:p>
          <a:p>
            <a:r>
              <a:rPr lang="ru-RU" sz="1400" dirty="0"/>
              <a:t>#</a:t>
            </a:r>
            <a:r>
              <a:rPr lang="ru-RU" sz="1400" dirty="0" err="1"/>
              <a:t>include</a:t>
            </a:r>
            <a:r>
              <a:rPr lang="ru-RU" sz="1400" dirty="0"/>
              <a:t>&lt;</a:t>
            </a:r>
            <a:r>
              <a:rPr lang="ru-RU" sz="1400" dirty="0" err="1"/>
              <a:t>iostream</a:t>
            </a:r>
            <a:r>
              <a:rPr lang="ru-RU" sz="1400" dirty="0"/>
              <a:t>&gt; </a:t>
            </a:r>
          </a:p>
          <a:p>
            <a:r>
              <a:rPr lang="ru-RU" sz="1400" dirty="0"/>
              <a:t>#</a:t>
            </a:r>
            <a:r>
              <a:rPr lang="ru-RU" sz="1400" dirty="0" err="1"/>
              <a:t>include</a:t>
            </a:r>
            <a:r>
              <a:rPr lang="ru-RU" sz="1400" dirty="0"/>
              <a:t>&lt;</a:t>
            </a:r>
            <a:r>
              <a:rPr lang="ru-RU" sz="1400" dirty="0" err="1"/>
              <a:t>math.h</a:t>
            </a:r>
            <a:r>
              <a:rPr lang="ru-RU" sz="1400" dirty="0"/>
              <a:t>&gt; </a:t>
            </a:r>
          </a:p>
          <a:p>
            <a:r>
              <a:rPr lang="ru-RU" sz="1400" dirty="0" err="1"/>
              <a:t>using</a:t>
            </a:r>
            <a:r>
              <a:rPr lang="ru-RU" sz="1400" dirty="0"/>
              <a:t> </a:t>
            </a:r>
            <a:r>
              <a:rPr lang="ru-RU" sz="1400" dirty="0" err="1"/>
              <a:t>namespace</a:t>
            </a:r>
            <a:r>
              <a:rPr lang="ru-RU" sz="1400" dirty="0"/>
              <a:t> </a:t>
            </a:r>
            <a:r>
              <a:rPr lang="ru-RU" sz="1400" dirty="0" err="1"/>
              <a:t>std</a:t>
            </a:r>
            <a:r>
              <a:rPr lang="ru-RU" sz="1400" dirty="0"/>
              <a:t>; </a:t>
            </a:r>
          </a:p>
          <a:p>
            <a:r>
              <a:rPr lang="ru-RU" sz="1400" dirty="0" err="1"/>
              <a:t>int</a:t>
            </a:r>
            <a:r>
              <a:rPr lang="ru-RU" sz="1400" dirty="0"/>
              <a:t> </a:t>
            </a:r>
            <a:r>
              <a:rPr lang="ru-RU" sz="1400" dirty="0" err="1"/>
              <a:t>main</a:t>
            </a:r>
            <a:r>
              <a:rPr lang="ru-RU" sz="1400" dirty="0"/>
              <a:t>()                         </a:t>
            </a:r>
          </a:p>
          <a:p>
            <a:r>
              <a:rPr lang="ru-RU" sz="1400" dirty="0"/>
              <a:t>{ </a:t>
            </a:r>
          </a:p>
          <a:p>
            <a:r>
              <a:rPr lang="ru-RU" sz="1400" dirty="0"/>
              <a:t>  </a:t>
            </a:r>
            <a:r>
              <a:rPr lang="ru-RU" sz="1400" dirty="0" err="1"/>
              <a:t>char</a:t>
            </a:r>
            <a:r>
              <a:rPr lang="ru-RU" sz="1400" dirty="0"/>
              <a:t> </a:t>
            </a:r>
            <a:r>
              <a:rPr lang="ru-RU" sz="1400" dirty="0" err="1"/>
              <a:t>operation</a:t>
            </a:r>
            <a:r>
              <a:rPr lang="ru-RU" sz="1400" dirty="0"/>
              <a:t>;                         //</a:t>
            </a:r>
            <a:r>
              <a:rPr lang="ru-RU" sz="1400" dirty="0" err="1"/>
              <a:t>cимвол</a:t>
            </a:r>
            <a:r>
              <a:rPr lang="ru-RU" sz="1400" dirty="0"/>
              <a:t> </a:t>
            </a:r>
            <a:r>
              <a:rPr lang="ru-RU" sz="1400" dirty="0" err="1"/>
              <a:t>арифметичної</a:t>
            </a:r>
            <a:r>
              <a:rPr lang="ru-RU" sz="1400" dirty="0"/>
              <a:t> </a:t>
            </a:r>
            <a:r>
              <a:rPr lang="ru-RU" sz="1400" dirty="0" err="1"/>
              <a:t>операції</a:t>
            </a:r>
            <a:r>
              <a:rPr lang="ru-RU" sz="1400" dirty="0"/>
              <a:t> </a:t>
            </a:r>
          </a:p>
          <a:p>
            <a:r>
              <a:rPr lang="ru-RU" sz="1400" dirty="0"/>
              <a:t>  </a:t>
            </a:r>
            <a:r>
              <a:rPr lang="ru-RU" sz="1400" dirty="0" err="1"/>
              <a:t>float</a:t>
            </a:r>
            <a:r>
              <a:rPr lang="ru-RU" sz="1400" dirty="0"/>
              <a:t> result,operand1,operand2;         //результат </a:t>
            </a:r>
            <a:r>
              <a:rPr lang="ru-RU" sz="1400" dirty="0" err="1"/>
              <a:t>операції</a:t>
            </a:r>
            <a:r>
              <a:rPr lang="ru-RU" sz="1400" dirty="0"/>
              <a:t>, </a:t>
            </a:r>
            <a:r>
              <a:rPr lang="ru-RU" sz="1400" dirty="0" err="1"/>
              <a:t>операнди</a:t>
            </a:r>
            <a:r>
              <a:rPr lang="ru-RU" sz="1400" dirty="0"/>
              <a:t> </a:t>
            </a:r>
          </a:p>
          <a:p>
            <a:r>
              <a:rPr lang="ru-RU" sz="1400" dirty="0"/>
              <a:t>  </a:t>
            </a:r>
            <a:r>
              <a:rPr lang="ru-RU" sz="1400" dirty="0" err="1"/>
              <a:t>bool</a:t>
            </a:r>
            <a:r>
              <a:rPr lang="ru-RU" sz="1400" dirty="0"/>
              <a:t> </a:t>
            </a:r>
            <a:r>
              <a:rPr lang="ru-RU" sz="1400" dirty="0" err="1"/>
              <a:t>flag</a:t>
            </a:r>
            <a:r>
              <a:rPr lang="ru-RU" sz="1400" dirty="0"/>
              <a:t>;                      //</a:t>
            </a:r>
            <a:r>
              <a:rPr lang="ru-RU" sz="1400" dirty="0" err="1"/>
              <a:t>ознака</a:t>
            </a:r>
            <a:r>
              <a:rPr lang="ru-RU" sz="1400" dirty="0"/>
              <a:t> </a:t>
            </a:r>
            <a:r>
              <a:rPr lang="ru-RU" sz="1400" dirty="0" err="1"/>
              <a:t>некоректного</a:t>
            </a:r>
            <a:r>
              <a:rPr lang="ru-RU" sz="1400" dirty="0"/>
              <a:t> символу </a:t>
            </a:r>
            <a:r>
              <a:rPr lang="ru-RU" sz="1400" dirty="0" err="1"/>
              <a:t>операції</a:t>
            </a:r>
            <a:r>
              <a:rPr lang="ru-RU" sz="1400" dirty="0"/>
              <a:t> </a:t>
            </a:r>
          </a:p>
          <a:p>
            <a:r>
              <a:rPr lang="ru-RU" sz="1400" dirty="0"/>
              <a:t>  </a:t>
            </a:r>
            <a:r>
              <a:rPr lang="ru-RU" sz="1400" dirty="0" err="1"/>
              <a:t>cout</a:t>
            </a:r>
            <a:r>
              <a:rPr lang="ru-RU" sz="1400" dirty="0"/>
              <a:t>&lt;&lt;"</a:t>
            </a:r>
            <a:r>
              <a:rPr lang="ru-RU" sz="1400" dirty="0" err="1"/>
              <a:t>calculator</a:t>
            </a:r>
            <a:r>
              <a:rPr lang="ru-RU" sz="1400" dirty="0"/>
              <a:t> "&lt;&lt;</a:t>
            </a:r>
            <a:r>
              <a:rPr lang="ru-RU" sz="1400" dirty="0" err="1"/>
              <a:t>endl</a:t>
            </a:r>
            <a:r>
              <a:rPr lang="ru-RU" sz="1400" dirty="0"/>
              <a:t>;                            //</a:t>
            </a:r>
            <a:r>
              <a:rPr lang="ru-RU" sz="1400" dirty="0" err="1"/>
              <a:t>уведення</a:t>
            </a:r>
            <a:r>
              <a:rPr lang="ru-RU" sz="1400" dirty="0"/>
              <a:t> </a:t>
            </a:r>
            <a:r>
              <a:rPr lang="ru-RU" sz="1400" dirty="0" err="1"/>
              <a:t>даних</a:t>
            </a:r>
            <a:r>
              <a:rPr lang="ru-RU" sz="1400" dirty="0"/>
              <a:t> </a:t>
            </a:r>
          </a:p>
          <a:p>
            <a:r>
              <a:rPr lang="ru-RU" sz="1400" dirty="0"/>
              <a:t>  </a:t>
            </a:r>
            <a:r>
              <a:rPr lang="ru-RU" sz="1400" dirty="0" err="1"/>
              <a:t>cout</a:t>
            </a:r>
            <a:r>
              <a:rPr lang="ru-RU" sz="1400" dirty="0"/>
              <a:t>&lt;&lt;"</a:t>
            </a:r>
            <a:r>
              <a:rPr lang="ru-RU" sz="1400" dirty="0" err="1"/>
              <a:t>enter</a:t>
            </a:r>
            <a:r>
              <a:rPr lang="ru-RU" sz="1400" dirty="0"/>
              <a:t> operand1 : ";          </a:t>
            </a:r>
            <a:r>
              <a:rPr lang="ru-RU" sz="1400" dirty="0" err="1"/>
              <a:t>cin</a:t>
            </a:r>
            <a:r>
              <a:rPr lang="ru-RU" sz="1400" dirty="0"/>
              <a:t>&gt;&gt;operand1; </a:t>
            </a:r>
          </a:p>
          <a:p>
            <a:r>
              <a:rPr lang="ru-RU" sz="1400" dirty="0"/>
              <a:t>  </a:t>
            </a:r>
            <a:r>
              <a:rPr lang="ru-RU" sz="1400" dirty="0" err="1"/>
              <a:t>cout</a:t>
            </a:r>
            <a:r>
              <a:rPr lang="ru-RU" sz="1400" dirty="0"/>
              <a:t>&lt;&lt;"</a:t>
            </a:r>
            <a:r>
              <a:rPr lang="ru-RU" sz="1400" dirty="0" err="1"/>
              <a:t>enter</a:t>
            </a:r>
            <a:r>
              <a:rPr lang="ru-RU" sz="1400" dirty="0"/>
              <a:t> </a:t>
            </a:r>
            <a:r>
              <a:rPr lang="ru-RU" sz="1400" dirty="0" err="1"/>
              <a:t>operation</a:t>
            </a:r>
            <a:r>
              <a:rPr lang="ru-RU" sz="1400" dirty="0"/>
              <a:t> + - * / : "; </a:t>
            </a:r>
            <a:r>
              <a:rPr lang="ru-RU" sz="1400" dirty="0" err="1"/>
              <a:t>cin</a:t>
            </a:r>
            <a:r>
              <a:rPr lang="ru-RU" sz="1400" dirty="0"/>
              <a:t>&gt;&gt;</a:t>
            </a:r>
            <a:r>
              <a:rPr lang="ru-RU" sz="1400" dirty="0" err="1"/>
              <a:t>operation</a:t>
            </a:r>
            <a:r>
              <a:rPr lang="ru-RU" sz="1400" dirty="0"/>
              <a:t>; </a:t>
            </a:r>
          </a:p>
          <a:p>
            <a:r>
              <a:rPr lang="ru-RU" sz="1400" dirty="0"/>
              <a:t>  </a:t>
            </a:r>
            <a:r>
              <a:rPr lang="ru-RU" sz="1400" dirty="0" err="1"/>
              <a:t>cout</a:t>
            </a:r>
            <a:r>
              <a:rPr lang="ru-RU" sz="1400" dirty="0"/>
              <a:t>&lt;&lt;"</a:t>
            </a:r>
            <a:r>
              <a:rPr lang="ru-RU" sz="1400" dirty="0" err="1"/>
              <a:t>enter</a:t>
            </a:r>
            <a:r>
              <a:rPr lang="ru-RU" sz="1400" dirty="0"/>
              <a:t> operand2 : ";          </a:t>
            </a:r>
            <a:r>
              <a:rPr lang="ru-RU" sz="1400" dirty="0" err="1"/>
              <a:t>cin</a:t>
            </a:r>
            <a:r>
              <a:rPr lang="ru-RU" sz="1400" dirty="0"/>
              <a:t>&gt;&gt;operand2; </a:t>
            </a:r>
          </a:p>
          <a:p>
            <a:r>
              <a:rPr lang="ru-RU" sz="1400" dirty="0"/>
              <a:t>  </a:t>
            </a:r>
            <a:r>
              <a:rPr lang="ru-RU" sz="1400" dirty="0" err="1"/>
              <a:t>flag</a:t>
            </a:r>
            <a:r>
              <a:rPr lang="ru-RU" sz="1400" dirty="0"/>
              <a:t>=</a:t>
            </a:r>
            <a:r>
              <a:rPr lang="ru-RU" sz="1400" dirty="0" err="1"/>
              <a:t>true</a:t>
            </a:r>
            <a:r>
              <a:rPr lang="ru-RU" sz="1400" dirty="0"/>
              <a:t>; </a:t>
            </a:r>
          </a:p>
          <a:p>
            <a:r>
              <a:rPr lang="ru-RU" sz="1400" dirty="0"/>
              <a:t>  </a:t>
            </a:r>
            <a:r>
              <a:rPr lang="ru-RU" sz="1400" dirty="0" err="1"/>
              <a:t>switch</a:t>
            </a:r>
            <a:r>
              <a:rPr lang="ru-RU" sz="1400" dirty="0"/>
              <a:t>  (</a:t>
            </a:r>
            <a:r>
              <a:rPr lang="ru-RU" sz="1400" dirty="0" err="1"/>
              <a:t>operation</a:t>
            </a:r>
            <a:r>
              <a:rPr lang="ru-RU" sz="1400" dirty="0"/>
              <a:t>)             //</a:t>
            </a:r>
            <a:r>
              <a:rPr lang="ru-RU" sz="1400" dirty="0" err="1"/>
              <a:t>aналіз</a:t>
            </a:r>
            <a:r>
              <a:rPr lang="ru-RU" sz="1400" dirty="0"/>
              <a:t> символу </a:t>
            </a:r>
            <a:r>
              <a:rPr lang="ru-RU" sz="1400" dirty="0" err="1"/>
              <a:t>арифметичної</a:t>
            </a:r>
            <a:r>
              <a:rPr lang="ru-RU" sz="1400" dirty="0"/>
              <a:t> </a:t>
            </a:r>
            <a:r>
              <a:rPr lang="ru-RU" sz="1400" dirty="0" err="1" smtClean="0"/>
              <a:t>операц</a:t>
            </a:r>
            <a:endParaRPr lang="en-US" sz="1400" dirty="0" smtClean="0"/>
          </a:p>
          <a:p>
            <a:r>
              <a:rPr lang="en-US" sz="1400" dirty="0"/>
              <a:t> </a:t>
            </a:r>
            <a:r>
              <a:rPr lang="en-US" sz="1400" dirty="0" smtClean="0"/>
              <a:t> </a:t>
            </a:r>
            <a:r>
              <a:rPr lang="ru-RU" sz="1400" dirty="0" smtClean="0"/>
              <a:t>{                                        </a:t>
            </a:r>
            <a:r>
              <a:rPr lang="ru-RU" sz="1400" dirty="0"/>
              <a:t>//</a:t>
            </a:r>
            <a:r>
              <a:rPr lang="ru-RU" sz="1400" dirty="0" err="1"/>
              <a:t>виконання</a:t>
            </a:r>
            <a:r>
              <a:rPr lang="ru-RU" sz="1400" dirty="0"/>
              <a:t> </a:t>
            </a:r>
            <a:r>
              <a:rPr lang="ru-RU" sz="1400" dirty="0" err="1"/>
              <a:t>арифметичних</a:t>
            </a:r>
            <a:r>
              <a:rPr lang="ru-RU" sz="1400" dirty="0"/>
              <a:t> </a:t>
            </a:r>
            <a:r>
              <a:rPr lang="ru-RU" sz="1400" dirty="0" err="1"/>
              <a:t>дій</a:t>
            </a:r>
            <a:r>
              <a:rPr lang="ru-RU" sz="1400" dirty="0"/>
              <a:t> </a:t>
            </a:r>
          </a:p>
          <a:p>
            <a:r>
              <a:rPr lang="ru-RU" sz="1400" dirty="0"/>
              <a:t>    </a:t>
            </a:r>
            <a:r>
              <a:rPr lang="ru-RU" sz="1400" dirty="0" err="1"/>
              <a:t>case</a:t>
            </a:r>
            <a:r>
              <a:rPr lang="ru-RU" sz="1400" dirty="0"/>
              <a:t> '*':  </a:t>
            </a:r>
            <a:r>
              <a:rPr lang="ru-RU" sz="1400" dirty="0" err="1"/>
              <a:t>result</a:t>
            </a:r>
            <a:r>
              <a:rPr lang="ru-RU" sz="1400" dirty="0"/>
              <a:t>=operand1*operand2; </a:t>
            </a:r>
            <a:r>
              <a:rPr lang="ru-RU" sz="1400" dirty="0" err="1"/>
              <a:t>break</a:t>
            </a:r>
            <a:r>
              <a:rPr lang="ru-RU" sz="1400" dirty="0"/>
              <a:t>;     </a:t>
            </a:r>
          </a:p>
          <a:p>
            <a:r>
              <a:rPr lang="ru-RU" sz="1400" dirty="0"/>
              <a:t>    </a:t>
            </a:r>
            <a:r>
              <a:rPr lang="ru-RU" sz="1400" dirty="0" err="1"/>
              <a:t>case</a:t>
            </a:r>
            <a:r>
              <a:rPr lang="ru-RU" sz="1400" dirty="0"/>
              <a:t> '+':  </a:t>
            </a:r>
            <a:r>
              <a:rPr lang="ru-RU" sz="1400" dirty="0" err="1"/>
              <a:t>result</a:t>
            </a:r>
            <a:r>
              <a:rPr lang="ru-RU" sz="1400" dirty="0"/>
              <a:t>=operand1+operand2; </a:t>
            </a:r>
            <a:r>
              <a:rPr lang="ru-RU" sz="1400" dirty="0" err="1"/>
              <a:t>break</a:t>
            </a:r>
            <a:r>
              <a:rPr lang="ru-RU" sz="1400" dirty="0"/>
              <a:t>; </a:t>
            </a:r>
          </a:p>
          <a:p>
            <a:r>
              <a:rPr lang="ru-RU" sz="1400" dirty="0"/>
              <a:t>    </a:t>
            </a:r>
            <a:r>
              <a:rPr lang="ru-RU" sz="1400" dirty="0" err="1"/>
              <a:t>case</a:t>
            </a:r>
            <a:r>
              <a:rPr lang="ru-RU" sz="1400" dirty="0"/>
              <a:t> '-':  </a:t>
            </a:r>
            <a:r>
              <a:rPr lang="ru-RU" sz="1400" dirty="0" err="1"/>
              <a:t>result</a:t>
            </a:r>
            <a:r>
              <a:rPr lang="ru-RU" sz="1400" dirty="0"/>
              <a:t>=operand1-operand2; </a:t>
            </a:r>
            <a:r>
              <a:rPr lang="ru-RU" sz="1400" dirty="0" err="1"/>
              <a:t>break</a:t>
            </a:r>
            <a:r>
              <a:rPr lang="ru-RU" sz="1400" dirty="0"/>
              <a:t>; </a:t>
            </a:r>
          </a:p>
          <a:p>
            <a:r>
              <a:rPr lang="ru-RU" sz="1400" dirty="0"/>
              <a:t>    </a:t>
            </a:r>
            <a:r>
              <a:rPr lang="ru-RU" sz="1400" dirty="0" err="1"/>
              <a:t>case</a:t>
            </a:r>
            <a:r>
              <a:rPr lang="ru-RU" sz="1400" dirty="0"/>
              <a:t> </a:t>
            </a:r>
            <a:r>
              <a:rPr lang="ru-RU" sz="1400" dirty="0">
                <a:solidFill>
                  <a:srgbClr val="0000CC"/>
                </a:solidFill>
              </a:rPr>
              <a:t>'/':  </a:t>
            </a:r>
            <a:r>
              <a:rPr lang="ru-RU" sz="1400" dirty="0" err="1">
                <a:solidFill>
                  <a:srgbClr val="0000CC"/>
                </a:solidFill>
              </a:rPr>
              <a:t>if</a:t>
            </a:r>
            <a:r>
              <a:rPr lang="ru-RU" sz="1400" dirty="0">
                <a:solidFill>
                  <a:srgbClr val="0000CC"/>
                </a:solidFill>
              </a:rPr>
              <a:t> (</a:t>
            </a:r>
            <a:r>
              <a:rPr lang="ru-RU" sz="1400" dirty="0" smtClean="0">
                <a:solidFill>
                  <a:srgbClr val="0000CC"/>
                </a:solidFill>
              </a:rPr>
              <a:t>operand2</a:t>
            </a:r>
            <a:r>
              <a:rPr lang="en-US" sz="1400" dirty="0" smtClean="0">
                <a:solidFill>
                  <a:srgbClr val="0000CC"/>
                </a:solidFill>
              </a:rPr>
              <a:t> </a:t>
            </a:r>
            <a:r>
              <a:rPr lang="ru-RU" sz="1400" dirty="0" smtClean="0">
                <a:solidFill>
                  <a:srgbClr val="0000CC"/>
                </a:solidFill>
              </a:rPr>
              <a:t>!=</a:t>
            </a:r>
            <a:r>
              <a:rPr lang="en-US" sz="1400" dirty="0" smtClean="0">
                <a:solidFill>
                  <a:srgbClr val="0000CC"/>
                </a:solidFill>
              </a:rPr>
              <a:t> </a:t>
            </a:r>
            <a:r>
              <a:rPr lang="ru-RU" sz="1400" dirty="0" smtClean="0">
                <a:solidFill>
                  <a:srgbClr val="0000CC"/>
                </a:solidFill>
              </a:rPr>
              <a:t>0</a:t>
            </a:r>
            <a:r>
              <a:rPr lang="ru-RU" sz="1400" dirty="0">
                <a:solidFill>
                  <a:srgbClr val="0000CC"/>
                </a:solidFill>
              </a:rPr>
              <a:t>)           //</a:t>
            </a:r>
            <a:r>
              <a:rPr lang="ru-RU" sz="1400" dirty="0" err="1">
                <a:solidFill>
                  <a:srgbClr val="0000CC"/>
                </a:solidFill>
              </a:rPr>
              <a:t>запобігання</a:t>
            </a:r>
            <a:r>
              <a:rPr lang="ru-RU" sz="1400" dirty="0">
                <a:solidFill>
                  <a:srgbClr val="0000CC"/>
                </a:solidFill>
              </a:rPr>
              <a:t> </a:t>
            </a:r>
            <a:r>
              <a:rPr lang="ru-RU" sz="1400" dirty="0" err="1">
                <a:solidFill>
                  <a:srgbClr val="0000CC"/>
                </a:solidFill>
              </a:rPr>
              <a:t>діленню</a:t>
            </a:r>
            <a:r>
              <a:rPr lang="ru-RU" sz="1400" dirty="0">
                <a:solidFill>
                  <a:srgbClr val="0000CC"/>
                </a:solidFill>
              </a:rPr>
              <a:t> на нуль </a:t>
            </a:r>
          </a:p>
          <a:p>
            <a:r>
              <a:rPr lang="ru-RU" sz="1400" dirty="0">
                <a:solidFill>
                  <a:srgbClr val="0000CC"/>
                </a:solidFill>
              </a:rPr>
              <a:t>                   </a:t>
            </a:r>
            <a:r>
              <a:rPr lang="ru-RU" sz="1400" dirty="0" err="1">
                <a:solidFill>
                  <a:srgbClr val="0000CC"/>
                </a:solidFill>
              </a:rPr>
              <a:t>result</a:t>
            </a:r>
            <a:r>
              <a:rPr lang="ru-RU" sz="1400" dirty="0">
                <a:solidFill>
                  <a:srgbClr val="0000CC"/>
                </a:solidFill>
              </a:rPr>
              <a:t>=operand1/operand2; </a:t>
            </a:r>
          </a:p>
          <a:p>
            <a:r>
              <a:rPr lang="ru-RU" sz="1400" dirty="0">
                <a:solidFill>
                  <a:srgbClr val="0000CC"/>
                </a:solidFill>
              </a:rPr>
              <a:t>               </a:t>
            </a:r>
            <a:r>
              <a:rPr lang="ru-RU" sz="1400" dirty="0" err="1" smtClean="0">
                <a:solidFill>
                  <a:srgbClr val="0000CC"/>
                </a:solidFill>
              </a:rPr>
              <a:t>else</a:t>
            </a:r>
            <a:endParaRPr lang="en-US" sz="1400" dirty="0" smtClean="0">
              <a:solidFill>
                <a:srgbClr val="0000CC"/>
              </a:solidFill>
            </a:endParaRPr>
          </a:p>
          <a:p>
            <a:r>
              <a:rPr lang="en-US" sz="1400" dirty="0">
                <a:solidFill>
                  <a:srgbClr val="0000CC"/>
                </a:solidFill>
              </a:rPr>
              <a:t> </a:t>
            </a:r>
            <a:r>
              <a:rPr lang="en-US" sz="1400" dirty="0" smtClean="0">
                <a:solidFill>
                  <a:srgbClr val="0000CC"/>
                </a:solidFill>
              </a:rPr>
              <a:t>                  </a:t>
            </a:r>
            <a:r>
              <a:rPr lang="ru-RU" sz="1400" dirty="0" smtClean="0">
                <a:solidFill>
                  <a:srgbClr val="0000CC"/>
                </a:solidFill>
              </a:rPr>
              <a:t>{ </a:t>
            </a:r>
            <a:endParaRPr lang="ru-RU" sz="1400" dirty="0">
              <a:solidFill>
                <a:srgbClr val="0000CC"/>
              </a:solidFill>
            </a:endParaRPr>
          </a:p>
          <a:p>
            <a:r>
              <a:rPr lang="ru-RU" sz="1400" dirty="0">
                <a:solidFill>
                  <a:srgbClr val="0000CC"/>
                </a:solidFill>
              </a:rPr>
              <a:t>                     </a:t>
            </a:r>
            <a:r>
              <a:rPr lang="ru-RU" sz="1400" dirty="0" err="1">
                <a:solidFill>
                  <a:srgbClr val="0000CC"/>
                </a:solidFill>
              </a:rPr>
              <a:t>cout</a:t>
            </a:r>
            <a:r>
              <a:rPr lang="ru-RU" sz="1400" dirty="0">
                <a:solidFill>
                  <a:srgbClr val="0000CC"/>
                </a:solidFill>
              </a:rPr>
              <a:t>&lt;&lt;"</a:t>
            </a:r>
            <a:r>
              <a:rPr lang="ru-RU" sz="1400" dirty="0" err="1">
                <a:solidFill>
                  <a:srgbClr val="0000CC"/>
                </a:solidFill>
              </a:rPr>
              <a:t>division</a:t>
            </a:r>
            <a:r>
              <a:rPr lang="ru-RU" sz="1400" dirty="0">
                <a:solidFill>
                  <a:srgbClr val="0000CC"/>
                </a:solidFill>
              </a:rPr>
              <a:t> </a:t>
            </a:r>
            <a:r>
              <a:rPr lang="ru-RU" sz="1400" dirty="0" err="1">
                <a:solidFill>
                  <a:srgbClr val="0000CC"/>
                </a:solidFill>
              </a:rPr>
              <a:t>by</a:t>
            </a:r>
            <a:r>
              <a:rPr lang="ru-RU" sz="1400" dirty="0">
                <a:solidFill>
                  <a:srgbClr val="0000CC"/>
                </a:solidFill>
              </a:rPr>
              <a:t> </a:t>
            </a:r>
            <a:r>
              <a:rPr lang="ru-RU" sz="1400" dirty="0" err="1">
                <a:solidFill>
                  <a:srgbClr val="0000CC"/>
                </a:solidFill>
              </a:rPr>
              <a:t>zero</a:t>
            </a:r>
            <a:r>
              <a:rPr lang="ru-RU" sz="1400" dirty="0">
                <a:solidFill>
                  <a:srgbClr val="0000CC"/>
                </a:solidFill>
              </a:rPr>
              <a:t>"&lt;&lt;</a:t>
            </a:r>
            <a:r>
              <a:rPr lang="ru-RU" sz="1400" dirty="0" err="1">
                <a:solidFill>
                  <a:srgbClr val="0000CC"/>
                </a:solidFill>
              </a:rPr>
              <a:t>endl</a:t>
            </a:r>
            <a:r>
              <a:rPr lang="ru-RU" sz="1400" dirty="0">
                <a:solidFill>
                  <a:srgbClr val="0000CC"/>
                </a:solidFill>
              </a:rPr>
              <a:t>; </a:t>
            </a:r>
          </a:p>
          <a:p>
            <a:r>
              <a:rPr lang="ru-RU" sz="1400" dirty="0">
                <a:solidFill>
                  <a:srgbClr val="0000CC"/>
                </a:solidFill>
              </a:rPr>
              <a:t>                     </a:t>
            </a:r>
            <a:r>
              <a:rPr lang="ru-RU" sz="1400" dirty="0" err="1">
                <a:solidFill>
                  <a:srgbClr val="0000CC"/>
                </a:solidFill>
              </a:rPr>
              <a:t>flag</a:t>
            </a:r>
            <a:r>
              <a:rPr lang="ru-RU" sz="1400" dirty="0">
                <a:solidFill>
                  <a:srgbClr val="0000CC"/>
                </a:solidFill>
              </a:rPr>
              <a:t>=</a:t>
            </a:r>
            <a:r>
              <a:rPr lang="ru-RU" sz="1400" dirty="0" err="1">
                <a:solidFill>
                  <a:srgbClr val="0000CC"/>
                </a:solidFill>
              </a:rPr>
              <a:t>false</a:t>
            </a:r>
            <a:r>
              <a:rPr lang="ru-RU" sz="1400" dirty="0">
                <a:solidFill>
                  <a:srgbClr val="0000CC"/>
                </a:solidFill>
              </a:rPr>
              <a:t>;    //</a:t>
            </a:r>
            <a:r>
              <a:rPr lang="ru-RU" sz="1400" dirty="0" err="1">
                <a:solidFill>
                  <a:srgbClr val="0000CC"/>
                </a:solidFill>
              </a:rPr>
              <a:t>ознака</a:t>
            </a:r>
            <a:r>
              <a:rPr lang="ru-RU" sz="1400" dirty="0">
                <a:solidFill>
                  <a:srgbClr val="0000CC"/>
                </a:solidFill>
              </a:rPr>
              <a:t> </a:t>
            </a:r>
            <a:r>
              <a:rPr lang="ru-RU" sz="1400" dirty="0" err="1">
                <a:solidFill>
                  <a:srgbClr val="0000CC"/>
                </a:solidFill>
              </a:rPr>
              <a:t>помилки</a:t>
            </a:r>
            <a:r>
              <a:rPr lang="ru-RU" sz="1400" dirty="0">
                <a:solidFill>
                  <a:srgbClr val="0000CC"/>
                </a:solidFill>
              </a:rPr>
              <a:t> </a:t>
            </a:r>
          </a:p>
          <a:p>
            <a:r>
              <a:rPr lang="ru-RU" sz="1400" dirty="0">
                <a:solidFill>
                  <a:srgbClr val="0000CC"/>
                </a:solidFill>
              </a:rPr>
              <a:t>                   } </a:t>
            </a:r>
          </a:p>
          <a:p>
            <a:r>
              <a:rPr lang="ru-RU" sz="1400" dirty="0"/>
              <a:t>                       </a:t>
            </a:r>
            <a:r>
              <a:rPr lang="ru-RU" sz="1400" dirty="0" err="1"/>
              <a:t>break</a:t>
            </a:r>
            <a:r>
              <a:rPr lang="ru-RU" sz="1400" dirty="0"/>
              <a:t>; </a:t>
            </a:r>
          </a:p>
          <a:p>
            <a:r>
              <a:rPr lang="ru-RU" sz="1400" dirty="0"/>
              <a:t>    </a:t>
            </a:r>
            <a:r>
              <a:rPr lang="ru-RU" sz="1400" dirty="0" err="1"/>
              <a:t>default</a:t>
            </a:r>
            <a:r>
              <a:rPr lang="ru-RU" sz="1400" dirty="0"/>
              <a:t>:  </a:t>
            </a:r>
          </a:p>
          <a:p>
            <a:r>
              <a:rPr lang="ru-RU" sz="1400" dirty="0">
                <a:solidFill>
                  <a:srgbClr val="C00000"/>
                </a:solidFill>
              </a:rPr>
              <a:t>                </a:t>
            </a:r>
            <a:r>
              <a:rPr lang="ru-RU" sz="1400" dirty="0" err="1">
                <a:solidFill>
                  <a:srgbClr val="C00000"/>
                </a:solidFill>
              </a:rPr>
              <a:t>flag</a:t>
            </a:r>
            <a:r>
              <a:rPr lang="ru-RU" sz="1400" dirty="0">
                <a:solidFill>
                  <a:srgbClr val="C00000"/>
                </a:solidFill>
              </a:rPr>
              <a:t>=</a:t>
            </a:r>
            <a:r>
              <a:rPr lang="ru-RU" sz="1400" dirty="0" err="1">
                <a:solidFill>
                  <a:srgbClr val="C00000"/>
                </a:solidFill>
              </a:rPr>
              <a:t>false</a:t>
            </a:r>
            <a:r>
              <a:rPr lang="ru-RU" sz="1400" dirty="0">
                <a:solidFill>
                  <a:srgbClr val="C00000"/>
                </a:solidFill>
              </a:rPr>
              <a:t>;         //уведено </a:t>
            </a:r>
            <a:r>
              <a:rPr lang="ru-RU" sz="1400" dirty="0" err="1">
                <a:solidFill>
                  <a:srgbClr val="C00000"/>
                </a:solidFill>
              </a:rPr>
              <a:t>помилковий</a:t>
            </a:r>
            <a:r>
              <a:rPr lang="ru-RU" sz="1400" dirty="0">
                <a:solidFill>
                  <a:srgbClr val="C00000"/>
                </a:solidFill>
              </a:rPr>
              <a:t> символ </a:t>
            </a:r>
            <a:r>
              <a:rPr lang="ru-RU" sz="1400" dirty="0" err="1">
                <a:solidFill>
                  <a:srgbClr val="C00000"/>
                </a:solidFill>
              </a:rPr>
              <a:t>операції</a:t>
            </a:r>
            <a:r>
              <a:rPr lang="ru-RU" sz="1400" dirty="0">
                <a:solidFill>
                  <a:srgbClr val="C00000"/>
                </a:solidFill>
              </a:rPr>
              <a:t> </a:t>
            </a:r>
          </a:p>
          <a:p>
            <a:r>
              <a:rPr lang="ru-RU" sz="1400" dirty="0">
                <a:solidFill>
                  <a:srgbClr val="C00000"/>
                </a:solidFill>
              </a:rPr>
              <a:t>                </a:t>
            </a:r>
            <a:r>
              <a:rPr lang="ru-RU" sz="1400" dirty="0" err="1">
                <a:solidFill>
                  <a:srgbClr val="C00000"/>
                </a:solidFill>
              </a:rPr>
              <a:t>cout</a:t>
            </a:r>
            <a:r>
              <a:rPr lang="ru-RU" sz="1400" dirty="0">
                <a:solidFill>
                  <a:srgbClr val="C00000"/>
                </a:solidFill>
              </a:rPr>
              <a:t>&lt;&lt;"</a:t>
            </a:r>
            <a:r>
              <a:rPr lang="ru-RU" sz="1400" dirty="0" err="1">
                <a:solidFill>
                  <a:srgbClr val="C00000"/>
                </a:solidFill>
              </a:rPr>
              <a:t>invalid</a:t>
            </a:r>
            <a:r>
              <a:rPr lang="ru-RU" sz="1400" dirty="0">
                <a:solidFill>
                  <a:srgbClr val="C00000"/>
                </a:solidFill>
              </a:rPr>
              <a:t>  </a:t>
            </a:r>
            <a:r>
              <a:rPr lang="ru-RU" sz="1400" dirty="0" err="1">
                <a:solidFill>
                  <a:srgbClr val="C00000"/>
                </a:solidFill>
              </a:rPr>
              <a:t>operation</a:t>
            </a:r>
            <a:r>
              <a:rPr lang="ru-RU" sz="1400" dirty="0">
                <a:solidFill>
                  <a:srgbClr val="C00000"/>
                </a:solidFill>
              </a:rPr>
              <a:t>"&lt;&lt;</a:t>
            </a:r>
            <a:r>
              <a:rPr lang="ru-RU" sz="1400" dirty="0" err="1">
                <a:solidFill>
                  <a:srgbClr val="C00000"/>
                </a:solidFill>
              </a:rPr>
              <a:t>endl</a:t>
            </a:r>
            <a:r>
              <a:rPr lang="ru-RU" sz="1400" dirty="0">
                <a:solidFill>
                  <a:srgbClr val="C00000"/>
                </a:solidFill>
              </a:rPr>
              <a:t>; </a:t>
            </a:r>
          </a:p>
          <a:p>
            <a:r>
              <a:rPr lang="ru-RU" sz="1400" dirty="0">
                <a:solidFill>
                  <a:srgbClr val="C00000"/>
                </a:solidFill>
              </a:rPr>
              <a:t>                </a:t>
            </a:r>
            <a:r>
              <a:rPr lang="ru-RU" sz="1400" dirty="0" err="1">
                <a:solidFill>
                  <a:srgbClr val="C00000"/>
                </a:solidFill>
              </a:rPr>
              <a:t>break</a:t>
            </a:r>
            <a:r>
              <a:rPr lang="ru-RU" sz="1400" dirty="0">
                <a:solidFill>
                  <a:srgbClr val="C00000"/>
                </a:solidFill>
              </a:rPr>
              <a:t>; </a:t>
            </a:r>
          </a:p>
          <a:p>
            <a:r>
              <a:rPr lang="ru-RU" sz="1400" dirty="0"/>
              <a:t>   }                                          //</a:t>
            </a:r>
            <a:r>
              <a:rPr lang="ru-RU" sz="1400" dirty="0" err="1"/>
              <a:t>кінець</a:t>
            </a:r>
            <a:r>
              <a:rPr lang="ru-RU" sz="1400" dirty="0"/>
              <a:t> оператора </a:t>
            </a:r>
            <a:r>
              <a:rPr lang="ru-RU" sz="1400" dirty="0" err="1"/>
              <a:t>switch</a:t>
            </a:r>
            <a:r>
              <a:rPr lang="ru-RU" sz="1400" dirty="0"/>
              <a:t> </a:t>
            </a:r>
          </a:p>
          <a:p>
            <a:r>
              <a:rPr lang="ru-RU" sz="1400" dirty="0"/>
              <a:t>                                                 //</a:t>
            </a:r>
            <a:r>
              <a:rPr lang="ru-RU" sz="1400" dirty="0" err="1"/>
              <a:t>виведення</a:t>
            </a:r>
            <a:r>
              <a:rPr lang="ru-RU" sz="1400" dirty="0"/>
              <a:t> результату </a:t>
            </a:r>
          </a:p>
          <a:p>
            <a:r>
              <a:rPr lang="ru-RU" sz="1400" dirty="0"/>
              <a:t>   </a:t>
            </a:r>
            <a:r>
              <a:rPr lang="ru-RU" sz="1400" dirty="0" err="1"/>
              <a:t>if</a:t>
            </a:r>
            <a:r>
              <a:rPr lang="ru-RU" sz="1400" dirty="0"/>
              <a:t> (</a:t>
            </a:r>
            <a:r>
              <a:rPr lang="ru-RU" sz="1400" dirty="0" err="1"/>
              <a:t>flag</a:t>
            </a:r>
            <a:r>
              <a:rPr lang="ru-RU" sz="1400" dirty="0"/>
              <a:t>!=</a:t>
            </a:r>
            <a:r>
              <a:rPr lang="ru-RU" sz="1400" dirty="0" err="1"/>
              <a:t>false</a:t>
            </a:r>
            <a:r>
              <a:rPr lang="ru-RU" sz="1400" dirty="0"/>
              <a:t>) </a:t>
            </a:r>
            <a:r>
              <a:rPr lang="ru-RU" sz="1400" dirty="0" err="1"/>
              <a:t>cout</a:t>
            </a:r>
            <a:r>
              <a:rPr lang="ru-RU" sz="1400" dirty="0"/>
              <a:t>&lt;&lt;"</a:t>
            </a:r>
            <a:r>
              <a:rPr lang="ru-RU" sz="1400" dirty="0" err="1"/>
              <a:t>result</a:t>
            </a:r>
            <a:r>
              <a:rPr lang="ru-RU" sz="1400" dirty="0"/>
              <a:t>= "&lt;&lt;</a:t>
            </a:r>
            <a:r>
              <a:rPr lang="ru-RU" sz="1400" dirty="0" err="1"/>
              <a:t>result</a:t>
            </a:r>
            <a:r>
              <a:rPr lang="ru-RU" sz="1400" dirty="0"/>
              <a:t>&lt;&lt;</a:t>
            </a:r>
            <a:r>
              <a:rPr lang="ru-RU" sz="1400" dirty="0" err="1"/>
              <a:t>endl</a:t>
            </a:r>
            <a:r>
              <a:rPr lang="ru-RU" sz="1400" dirty="0"/>
              <a:t>;  </a:t>
            </a:r>
          </a:p>
          <a:p>
            <a:r>
              <a:rPr lang="ru-RU" sz="1400" dirty="0"/>
              <a:t>   </a:t>
            </a:r>
            <a:r>
              <a:rPr lang="ru-RU" sz="1400" dirty="0" err="1"/>
              <a:t>else</a:t>
            </a:r>
            <a:r>
              <a:rPr lang="ru-RU" sz="1400" dirty="0"/>
              <a:t> </a:t>
            </a:r>
            <a:r>
              <a:rPr lang="ru-RU" sz="1400" dirty="0" err="1"/>
              <a:t>cout</a:t>
            </a:r>
            <a:r>
              <a:rPr lang="ru-RU" sz="1400" dirty="0"/>
              <a:t>&lt;&lt;"</a:t>
            </a:r>
            <a:r>
              <a:rPr lang="ru-RU" sz="1400" dirty="0" err="1"/>
              <a:t>result</a:t>
            </a:r>
            <a:r>
              <a:rPr lang="ru-RU" sz="1400" dirty="0"/>
              <a:t> </a:t>
            </a:r>
            <a:r>
              <a:rPr lang="ru-RU" sz="1400" dirty="0" err="1"/>
              <a:t>not</a:t>
            </a:r>
            <a:r>
              <a:rPr lang="ru-RU" sz="1400" dirty="0"/>
              <a:t> </a:t>
            </a:r>
            <a:r>
              <a:rPr lang="ru-RU" sz="1400" dirty="0" err="1"/>
              <a:t>defined</a:t>
            </a:r>
            <a:r>
              <a:rPr lang="ru-RU" sz="1400" dirty="0"/>
              <a:t>"&lt;&lt;</a:t>
            </a:r>
            <a:r>
              <a:rPr lang="ru-RU" sz="1400" dirty="0" err="1"/>
              <a:t>endl</a:t>
            </a:r>
            <a:r>
              <a:rPr lang="ru-RU" sz="1400" dirty="0"/>
              <a:t>;</a:t>
            </a:r>
          </a:p>
          <a:p>
            <a:r>
              <a:rPr lang="ru-RU" sz="1400" dirty="0"/>
              <a:t>   </a:t>
            </a:r>
            <a:r>
              <a:rPr lang="ru-RU" sz="1400" dirty="0" err="1"/>
              <a:t>system</a:t>
            </a:r>
            <a:r>
              <a:rPr lang="ru-RU" sz="1400" dirty="0"/>
              <a:t>("</a:t>
            </a:r>
            <a:r>
              <a:rPr lang="ru-RU" sz="1400" dirty="0" err="1"/>
              <a:t>pause</a:t>
            </a:r>
            <a:r>
              <a:rPr lang="ru-RU" sz="1400" dirty="0"/>
              <a:t>");</a:t>
            </a:r>
          </a:p>
          <a:p>
            <a:r>
              <a:rPr lang="ru-RU" sz="1400" dirty="0"/>
              <a:t>} </a:t>
            </a: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6176058" y="188640"/>
            <a:ext cx="2947524" cy="44012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uk-UA" altLang="ru-RU" sz="2400" b="1" u="sng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uk-UA" altLang="ru-RU" sz="2400" b="1" dirty="0">
                <a:solidFill>
                  <a:schemeClr val="accent2"/>
                </a:solidFill>
                <a:latin typeface="Times New Roman" panose="02020603050405020304" pitchFamily="18" charset="0"/>
                <a:hlinkClick r:id="rId2" action="ppaction://hlinkfile"/>
              </a:rPr>
              <a:t>Код е</a:t>
            </a:r>
            <a:r>
              <a:rPr lang="en-US" altLang="ru-RU" sz="2400" b="1" dirty="0">
                <a:solidFill>
                  <a:schemeClr val="accent2"/>
                </a:solidFill>
                <a:latin typeface="Times New Roman" panose="02020603050405020304" pitchFamily="18" charset="0"/>
                <a:hlinkClick r:id="rId2" action="ppaction://hlinkfile"/>
              </a:rPr>
              <a:t>x3_3.cpp</a:t>
            </a:r>
            <a:endParaRPr lang="uk-UA" altLang="ru-RU" sz="2400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48901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125413" y="260648"/>
            <a:ext cx="9394825" cy="792163"/>
          </a:xfrm>
        </p:spPr>
        <p:txBody>
          <a:bodyPr anchor="ctr"/>
          <a:lstStyle/>
          <a:p>
            <a:r>
              <a:rPr lang="uk-UA" altLang="ru-RU" sz="3200" b="1" dirty="0">
                <a:solidFill>
                  <a:srgbClr val="600000"/>
                </a:solidFill>
              </a:rPr>
              <a:t>3.2.Алгоритмічна конструкція повторення</a:t>
            </a:r>
            <a:r>
              <a:rPr lang="uk-UA" altLang="ru-RU" sz="3200" dirty="0">
                <a:solidFill>
                  <a:srgbClr val="600000"/>
                </a:solidFill>
              </a:rPr>
              <a:t> </a:t>
            </a:r>
            <a:endParaRPr lang="en-US" altLang="ru-RU" sz="3200" dirty="0">
              <a:solidFill>
                <a:srgbClr val="600000"/>
              </a:solidFill>
            </a:endParaRPr>
          </a:p>
        </p:txBody>
      </p:sp>
      <p:sp>
        <p:nvSpPr>
          <p:cNvPr id="21514" name="Rectangle 10"/>
          <p:cNvSpPr>
            <a:spLocks noChangeArrowheads="1"/>
          </p:cNvSpPr>
          <p:nvPr/>
        </p:nvSpPr>
        <p:spPr bwMode="auto">
          <a:xfrm>
            <a:off x="179512" y="1873311"/>
            <a:ext cx="3887787" cy="280076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uk-UA" altLang="ru-RU" sz="2200">
                <a:latin typeface="+mn-lt"/>
              </a:rPr>
              <a:t>Часто постає потреба виконати один і той самий оператор декілька разів. </a:t>
            </a:r>
          </a:p>
          <a:p>
            <a:pPr>
              <a:buClr>
                <a:srgbClr val="0000CC"/>
              </a:buClr>
              <a:buFont typeface="Wingdings" panose="05000000000000000000" pitchFamily="2" charset="2"/>
              <a:buChar char="Ø"/>
            </a:pPr>
            <a:endParaRPr lang="uk-UA" altLang="ru-RU" sz="2200">
              <a:latin typeface="+mn-lt"/>
            </a:endParaRPr>
          </a:p>
          <a:p>
            <a:pPr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uk-UA" altLang="ru-RU" sz="2200">
                <a:latin typeface="+mn-lt"/>
              </a:rPr>
              <a:t>Для цього застосовують </a:t>
            </a:r>
            <a:r>
              <a:rPr lang="uk-UA" altLang="ru-RU" sz="2200" b="1">
                <a:latin typeface="+mn-lt"/>
              </a:rPr>
              <a:t>оператори циклів</a:t>
            </a:r>
            <a:r>
              <a:rPr lang="uk-UA" altLang="ru-RU" sz="2200">
                <a:latin typeface="+mn-lt"/>
              </a:rPr>
              <a:t>, що реалізують </a:t>
            </a:r>
            <a:r>
              <a:rPr lang="uk-UA" altLang="ru-RU" sz="2200" b="1">
                <a:latin typeface="+mn-lt"/>
              </a:rPr>
              <a:t>алгоритмічну конструкцію повторення</a:t>
            </a:r>
            <a:r>
              <a:rPr lang="uk-UA" altLang="ru-RU" sz="2200">
                <a:latin typeface="+mn-lt"/>
              </a:rPr>
              <a:t>. 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A054-F761-4DBA-BFC1-55597F41BD6C}" type="slidenum">
              <a:rPr lang="ru-RU" altLang="ru-RU" smtClean="0"/>
              <a:pPr/>
              <a:t>23</a:t>
            </a:fld>
            <a:endParaRPr lang="ru-RU" alt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0" y="1290860"/>
            <a:ext cx="4543425" cy="4924425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250825" y="260648"/>
            <a:ext cx="9394825" cy="792163"/>
          </a:xfrm>
        </p:spPr>
        <p:txBody>
          <a:bodyPr anchor="ctr"/>
          <a:lstStyle/>
          <a:p>
            <a:r>
              <a:rPr lang="uk-UA" altLang="ru-RU" sz="3200" b="1" dirty="0">
                <a:solidFill>
                  <a:srgbClr val="600000"/>
                </a:solidFill>
              </a:rPr>
              <a:t>3.2.Алгоритмічна конструкція повторення</a:t>
            </a:r>
            <a:r>
              <a:rPr lang="uk-UA" altLang="ru-RU" sz="3200" dirty="0">
                <a:solidFill>
                  <a:srgbClr val="600000"/>
                </a:solidFill>
              </a:rPr>
              <a:t> </a:t>
            </a:r>
            <a:endParaRPr lang="en-US" altLang="ru-RU" sz="3200" dirty="0">
              <a:solidFill>
                <a:srgbClr val="600000"/>
              </a:solidFill>
            </a:endParaRPr>
          </a:p>
        </p:txBody>
      </p:sp>
      <p:sp>
        <p:nvSpPr>
          <p:cNvPr id="51203" name="Rectangle 3"/>
          <p:cNvSpPr>
            <a:spLocks noChangeArrowheads="1"/>
          </p:cNvSpPr>
          <p:nvPr/>
        </p:nvSpPr>
        <p:spPr bwMode="auto">
          <a:xfrm>
            <a:off x="126205" y="1196752"/>
            <a:ext cx="8640763" cy="364715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uk-UA" altLang="ru-RU" sz="2400" dirty="0">
                <a:latin typeface="Calibri" panose="020F0502020204030204" pitchFamily="34" charset="0"/>
              </a:rPr>
              <a:t>Цикл складається із </a:t>
            </a:r>
            <a:r>
              <a:rPr lang="uk-UA" altLang="ru-RU" sz="2400" b="1" dirty="0">
                <a:solidFill>
                  <a:srgbClr val="C00000"/>
                </a:solidFill>
                <a:latin typeface="Calibri" panose="020F0502020204030204" pitchFamily="34" charset="0"/>
              </a:rPr>
              <a:t>заголовка та тіла</a:t>
            </a:r>
            <a:r>
              <a:rPr lang="uk-UA" altLang="ru-RU" sz="2400" dirty="0">
                <a:latin typeface="Calibri" panose="020F0502020204030204" pitchFamily="34" charset="0"/>
              </a:rPr>
              <a:t>. </a:t>
            </a:r>
          </a:p>
          <a:p>
            <a:pPr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uk-UA" altLang="ru-RU" sz="2400" dirty="0">
                <a:latin typeface="Calibri" panose="020F0502020204030204" pitchFamily="34" charset="0"/>
              </a:rPr>
              <a:t>У заголовку циклу зазначається </a:t>
            </a:r>
            <a:r>
              <a:rPr lang="uk-UA" altLang="ru-RU" sz="2400" b="1" dirty="0">
                <a:solidFill>
                  <a:srgbClr val="C00000"/>
                </a:solidFill>
                <a:latin typeface="Calibri" panose="020F0502020204030204" pitchFamily="34" charset="0"/>
              </a:rPr>
              <a:t>умова </a:t>
            </a:r>
            <a:r>
              <a:rPr lang="uk-UA" altLang="ru-RU" sz="2400" b="1" dirty="0" err="1">
                <a:solidFill>
                  <a:srgbClr val="C00000"/>
                </a:solidFill>
                <a:latin typeface="Calibri" panose="020F0502020204030204" pitchFamily="34" charset="0"/>
              </a:rPr>
              <a:t>повторенння</a:t>
            </a:r>
            <a:r>
              <a:rPr lang="uk-UA" altLang="ru-RU" sz="2400" b="1" dirty="0">
                <a:solidFill>
                  <a:srgbClr val="C00000"/>
                </a:solidFill>
                <a:latin typeface="Calibri" panose="020F0502020204030204" pitchFamily="34" charset="0"/>
              </a:rPr>
              <a:t> циклу</a:t>
            </a:r>
            <a:r>
              <a:rPr lang="uk-UA" altLang="ru-RU" sz="2400" dirty="0">
                <a:latin typeface="Calibri" panose="020F0502020204030204" pitchFamily="34" charset="0"/>
              </a:rPr>
              <a:t>, а тіло циклу являє собою блок операторів, що повторюються. </a:t>
            </a:r>
          </a:p>
          <a:p>
            <a:pPr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uk-UA" altLang="ru-RU" sz="2400" dirty="0">
                <a:latin typeface="Calibri" panose="020F0502020204030204" pitchFamily="34" charset="0"/>
              </a:rPr>
              <a:t>Кожне виконання операторів тіла циклу супроводжується перевіркою умови повторення циклу </a:t>
            </a:r>
          </a:p>
          <a:p>
            <a:pPr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uk-UA" altLang="ru-RU" sz="2400" dirty="0">
                <a:latin typeface="Calibri" panose="020F0502020204030204" pitchFamily="34" charset="0"/>
              </a:rPr>
              <a:t>Якщо умова повторення </a:t>
            </a:r>
            <a:r>
              <a:rPr lang="uk-UA" altLang="ru-RU" sz="2400" b="1" dirty="0">
                <a:solidFill>
                  <a:srgbClr val="C00000"/>
                </a:solidFill>
                <a:latin typeface="Calibri" panose="020F0502020204030204" pitchFamily="34" charset="0"/>
              </a:rPr>
              <a:t>істинна</a:t>
            </a:r>
            <a:r>
              <a:rPr lang="uk-UA" altLang="ru-RU" sz="2400" dirty="0">
                <a:latin typeface="Calibri" panose="020F0502020204030204" pitchFamily="34" charset="0"/>
              </a:rPr>
              <a:t>, то тіло циклу </a:t>
            </a:r>
            <a:r>
              <a:rPr lang="uk-UA" altLang="ru-RU" sz="2400" b="1" dirty="0">
                <a:solidFill>
                  <a:srgbClr val="C00000"/>
                </a:solidFill>
                <a:latin typeface="Calibri" panose="020F0502020204030204" pitchFamily="34" charset="0"/>
              </a:rPr>
              <a:t>виконується</a:t>
            </a:r>
            <a:r>
              <a:rPr lang="uk-UA" altLang="ru-RU" sz="2400" dirty="0">
                <a:latin typeface="Calibri" panose="020F0502020204030204" pitchFamily="34" charset="0"/>
              </a:rPr>
              <a:t> ще раз, якщо </a:t>
            </a:r>
            <a:r>
              <a:rPr lang="uk-UA" altLang="ru-RU" sz="2400" b="1" dirty="0">
                <a:solidFill>
                  <a:srgbClr val="0000CC"/>
                </a:solidFill>
                <a:latin typeface="Calibri" panose="020F0502020204030204" pitchFamily="34" charset="0"/>
              </a:rPr>
              <a:t>хибна</a:t>
            </a:r>
            <a:r>
              <a:rPr lang="uk-UA" altLang="ru-RU" sz="2400" dirty="0">
                <a:latin typeface="Calibri" panose="020F0502020204030204" pitchFamily="34" charset="0"/>
              </a:rPr>
              <a:t>, то виконання циклу </a:t>
            </a:r>
            <a:r>
              <a:rPr lang="uk-UA" altLang="ru-RU" sz="2400" b="1" dirty="0">
                <a:solidFill>
                  <a:srgbClr val="0000CC"/>
                </a:solidFill>
                <a:latin typeface="Calibri" panose="020F0502020204030204" pitchFamily="34" charset="0"/>
              </a:rPr>
              <a:t>припиняється</a:t>
            </a:r>
            <a:r>
              <a:rPr lang="uk-UA" altLang="ru-RU" sz="2400" dirty="0">
                <a:solidFill>
                  <a:srgbClr val="0000CC"/>
                </a:solidFill>
                <a:latin typeface="Calibri" panose="020F0502020204030204" pitchFamily="34" charset="0"/>
              </a:rPr>
              <a:t> </a:t>
            </a:r>
            <a:r>
              <a:rPr lang="uk-UA" altLang="ru-RU" sz="2400" dirty="0">
                <a:latin typeface="Calibri" panose="020F0502020204030204" pitchFamily="34" charset="0"/>
              </a:rPr>
              <a:t>і здійснюється перехід до виконання наступного за циклом оператора. 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A054-F761-4DBA-BFC1-55597F41BD6C}" type="slidenum">
              <a:rPr lang="ru-RU" altLang="ru-RU" smtClean="0"/>
              <a:pPr/>
              <a:t>24</a:t>
            </a:fld>
            <a:endParaRPr lang="ru-RU" altLang="ru-RU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274445" y="404665"/>
            <a:ext cx="9394825" cy="792163"/>
          </a:xfrm>
        </p:spPr>
        <p:txBody>
          <a:bodyPr anchor="ctr"/>
          <a:lstStyle/>
          <a:p>
            <a:pPr>
              <a:lnSpc>
                <a:spcPct val="80000"/>
              </a:lnSpc>
            </a:pPr>
            <a:r>
              <a:rPr lang="uk-UA" altLang="ru-RU" sz="3200" b="1" dirty="0">
                <a:solidFill>
                  <a:srgbClr val="600000"/>
                </a:solidFill>
              </a:rPr>
              <a:t>3.2.Алгоритмічна конструкція </a:t>
            </a:r>
            <a:r>
              <a:rPr lang="uk-UA" altLang="ru-RU" sz="3200" b="1" dirty="0" smtClean="0">
                <a:solidFill>
                  <a:srgbClr val="600000"/>
                </a:solidFill>
              </a:rPr>
              <a:t>повторення. </a:t>
            </a:r>
            <a:r>
              <a:rPr lang="uk-UA" altLang="ru-RU" sz="3200" b="1" dirty="0" smtClean="0">
                <a:solidFill>
                  <a:srgbClr val="600000"/>
                </a:solidFill>
                <a:latin typeface="Times New Roman" panose="02020603050405020304" pitchFamily="18" charset="0"/>
              </a:rPr>
              <a:t>Цикл з передумовою</a:t>
            </a:r>
            <a:r>
              <a:rPr lang="uk-UA" altLang="ru-RU" sz="3200" dirty="0" smtClean="0">
                <a:solidFill>
                  <a:srgbClr val="600000"/>
                </a:solidFill>
              </a:rPr>
              <a:t> </a:t>
            </a:r>
            <a:endParaRPr lang="en-US" altLang="ru-RU" sz="3200" dirty="0">
              <a:solidFill>
                <a:srgbClr val="600000"/>
              </a:solidFill>
            </a:endParaRP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sz="half" idx="4294967295"/>
          </p:nvPr>
        </p:nvSpPr>
        <p:spPr bwMode="auto">
          <a:xfrm>
            <a:off x="93175" y="1412875"/>
            <a:ext cx="8820150" cy="16557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indent="0"/>
            <a:r>
              <a:rPr lang="ru-RU" altLang="ru-RU" sz="2400">
                <a:latin typeface="Calibri" panose="020F0502020204030204" pitchFamily="34" charset="0"/>
                <a:cs typeface="Times New Roman" panose="02020603050405020304" pitchFamily="18" charset="0"/>
              </a:rPr>
              <a:t>У циклі з передумовою перша перевірка умови продовження циклу здійснюється ще </a:t>
            </a:r>
            <a:r>
              <a:rPr lang="ru-RU" altLang="ru-RU" sz="2400" b="1">
                <a:latin typeface="Calibri" panose="020F0502020204030204" pitchFamily="34" charset="0"/>
                <a:cs typeface="Times New Roman" panose="02020603050405020304" pitchFamily="18" charset="0"/>
              </a:rPr>
              <a:t>перед першим виконанням його тіла.</a:t>
            </a:r>
          </a:p>
          <a:p>
            <a:pPr marL="0" indent="0"/>
            <a:r>
              <a:rPr lang="ru-RU" altLang="ru-RU" sz="2400">
                <a:latin typeface="Calibri" panose="020F0502020204030204" pitchFamily="34" charset="0"/>
                <a:cs typeface="Times New Roman" panose="02020603050405020304" pitchFamily="18" charset="0"/>
              </a:rPr>
              <a:t> Це означає, що за деяких значень параметрів циклу його тіло може бути </a:t>
            </a:r>
            <a:r>
              <a:rPr lang="ru-RU" altLang="ru-RU" sz="2400" b="1">
                <a:latin typeface="Calibri" panose="020F0502020204030204" pitchFamily="34" charset="0"/>
                <a:cs typeface="Times New Roman" panose="02020603050405020304" pitchFamily="18" charset="0"/>
              </a:rPr>
              <a:t>не виконаним жодного разу</a:t>
            </a:r>
            <a:r>
              <a:rPr lang="ru-RU" altLang="ru-RU" sz="2400">
                <a:latin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0" y="3501008"/>
            <a:ext cx="5566363" cy="1396792"/>
          </a:xfrm>
          <a:prstGeom prst="roundRect">
            <a:avLst/>
          </a:prstGeom>
          <a:solidFill>
            <a:srgbClr val="FFE2C5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SzPct val="200000"/>
            </a:pPr>
            <a:r>
              <a:rPr lang="ru-RU" altLang="ru-RU" sz="240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ru-RU" sz="2400" b="1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while (&lt;</a:t>
            </a:r>
            <a:r>
              <a:rPr lang="uk-UA" altLang="ru-RU" sz="2400" b="1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умова продовження циклу&gt;) </a:t>
            </a:r>
          </a:p>
          <a:p>
            <a:pPr>
              <a:spcBef>
                <a:spcPct val="20000"/>
              </a:spcBef>
              <a:buSzPct val="200000"/>
            </a:pPr>
            <a:r>
              <a:rPr lang="uk-UA" altLang="ru-RU" sz="2400" b="1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 &lt;оператор&gt;;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A054-F761-4DBA-BFC1-55597F41BD6C}" type="slidenum">
              <a:rPr lang="ru-RU" altLang="ru-RU" smtClean="0"/>
              <a:pPr/>
              <a:t>25</a:t>
            </a:fld>
            <a:endParaRPr lang="ru-RU" alt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2107" y="3284685"/>
            <a:ext cx="3486150" cy="3168650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324544" y="210016"/>
            <a:ext cx="9396413" cy="836613"/>
          </a:xfrm>
        </p:spPr>
        <p:txBody>
          <a:bodyPr anchor="ctr"/>
          <a:lstStyle/>
          <a:p>
            <a:r>
              <a:rPr lang="uk-UA" altLang="ru-RU" sz="3600" b="1" dirty="0">
                <a:solidFill>
                  <a:srgbClr val="600000"/>
                </a:solidFill>
              </a:rPr>
              <a:t>        Цикл з передумовою</a:t>
            </a:r>
            <a:endParaRPr lang="en-US" altLang="ru-RU" sz="3600" b="1" dirty="0">
              <a:solidFill>
                <a:srgbClr val="600000"/>
              </a:solidFill>
            </a:endParaRPr>
          </a:p>
        </p:txBody>
      </p:sp>
      <p:grpSp>
        <p:nvGrpSpPr>
          <p:cNvPr id="4" name="Скругленный прямоугольник 3"/>
          <p:cNvGrpSpPr>
            <a:grpSpLocks/>
          </p:cNvGrpSpPr>
          <p:nvPr/>
        </p:nvGrpSpPr>
        <p:grpSpPr bwMode="auto">
          <a:xfrm>
            <a:off x="395536" y="1343332"/>
            <a:ext cx="7686675" cy="2406650"/>
            <a:chOff x="215" y="780"/>
            <a:chExt cx="5061" cy="1612"/>
          </a:xfrm>
        </p:grpSpPr>
        <p:pic>
          <p:nvPicPr>
            <p:cNvPr id="22532" name="Скругленный прямоугольник 3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" y="780"/>
              <a:ext cx="5061" cy="1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533" name="Text Box 5"/>
            <p:cNvSpPr txBox="1">
              <a:spLocks noChangeArrowheads="1"/>
            </p:cNvSpPr>
            <p:nvPr/>
          </p:nvSpPr>
          <p:spPr bwMode="auto">
            <a:xfrm>
              <a:off x="324" y="875"/>
              <a:ext cx="4841" cy="1391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E2C5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CC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uk-UA" altLang="ru-RU" sz="2400" b="1" dirty="0">
                  <a:solidFill>
                    <a:srgbClr val="6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Розглянемо задачу, у якій перевіряється, чи є натуральне число простим.</a:t>
              </a:r>
            </a:p>
            <a:p>
              <a:endParaRPr lang="uk-UA" altLang="ru-RU" sz="2400" b="1" dirty="0">
                <a:solidFill>
                  <a:srgbClr val="6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uk-UA" altLang="ru-RU" sz="2400" b="1" dirty="0">
                  <a:solidFill>
                    <a:srgbClr val="6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Простим вважають число </a:t>
              </a:r>
              <a:r>
                <a:rPr lang="en-US" altLang="ru-RU" sz="2400" b="1" i="1" dirty="0">
                  <a:solidFill>
                    <a:srgbClr val="6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altLang="ru-RU" sz="2400" b="1" dirty="0">
                  <a:solidFill>
                    <a:srgbClr val="6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uk-UA" altLang="ru-RU" sz="2400" b="1" dirty="0">
                  <a:solidFill>
                    <a:srgbClr val="6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що ділиться лише на одиницю та само на себе, тобто число, додатними дільниками якого є лише числа </a:t>
              </a:r>
              <a:r>
                <a:rPr lang="uk-UA" altLang="ru-RU" sz="2400" b="1" i="1" dirty="0">
                  <a:solidFill>
                    <a:srgbClr val="6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 і </a:t>
              </a:r>
              <a:r>
                <a:rPr lang="en-US" altLang="ru-RU" sz="2400" b="1" i="1" dirty="0">
                  <a:solidFill>
                    <a:srgbClr val="6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uk-UA" altLang="ru-RU" sz="2400" b="1" dirty="0">
                  <a:solidFill>
                    <a:srgbClr val="6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  <a:r>
                <a:rPr lang="en-US" altLang="ru-RU" sz="2400" b="1" dirty="0">
                  <a:solidFill>
                    <a:srgbClr val="6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uk-UA" altLang="ru-RU" sz="2400" b="1" dirty="0">
                <a:solidFill>
                  <a:srgbClr val="6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5043991"/>
            <a:ext cx="2065962" cy="805040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matte"/>
        </p:spPr>
      </p:pic>
      <p:sp>
        <p:nvSpPr>
          <p:cNvPr id="8" name="Скругленный прямоугольник 7">
            <a:hlinkClick r:id="rId4" action="ppaction://hlinkfile"/>
          </p:cNvPr>
          <p:cNvSpPr/>
          <p:nvPr/>
        </p:nvSpPr>
        <p:spPr>
          <a:xfrm>
            <a:off x="4932039" y="5215892"/>
            <a:ext cx="2170587" cy="62508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uk-UA" altLang="ru-RU" sz="2400" b="1">
                <a:solidFill>
                  <a:schemeClr val="accent2"/>
                </a:solidFill>
                <a:latin typeface="Times New Roman" panose="02020603050405020304" pitchFamily="18" charset="0"/>
                <a:hlinkClick r:id="rId5" action="ppaction://hlinkfile"/>
              </a:rPr>
              <a:t>Код </a:t>
            </a:r>
            <a:r>
              <a:rPr lang="en-US" altLang="ru-RU" sz="2400" b="1">
                <a:solidFill>
                  <a:schemeClr val="accent2"/>
                </a:solidFill>
                <a:latin typeface="Times New Roman" panose="02020603050405020304" pitchFamily="18" charset="0"/>
                <a:hlinkClick r:id="rId5" action="ppaction://hlinkfile"/>
              </a:rPr>
              <a:t>ex3_4.cpp</a:t>
            </a:r>
            <a:endParaRPr lang="uk-UA" altLang="ru-RU" sz="2400" b="1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A054-F761-4DBA-BFC1-55597F41BD6C}" type="slidenum">
              <a:rPr lang="ru-RU" altLang="ru-RU" smtClean="0"/>
              <a:pPr/>
              <a:t>26</a:t>
            </a:fld>
            <a:endParaRPr lang="ru-RU" altLang="ru-RU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477416" y="248859"/>
            <a:ext cx="9144000" cy="836613"/>
          </a:xfrm>
        </p:spPr>
        <p:txBody>
          <a:bodyPr anchor="ctr"/>
          <a:lstStyle/>
          <a:p>
            <a:r>
              <a:rPr lang="uk-UA" altLang="ru-RU" sz="3600" b="1" dirty="0">
                <a:solidFill>
                  <a:srgbClr val="600000"/>
                </a:solidFill>
              </a:rPr>
              <a:t>        Цикл з передумовою</a:t>
            </a:r>
            <a:endParaRPr lang="en-US" altLang="ru-RU" sz="3600" b="1" dirty="0">
              <a:solidFill>
                <a:srgbClr val="600000"/>
              </a:solidFill>
            </a:endParaRPr>
          </a:p>
        </p:txBody>
      </p:sp>
      <p:sp>
        <p:nvSpPr>
          <p:cNvPr id="54283" name="Text Box 11"/>
          <p:cNvSpPr txBox="1">
            <a:spLocks noChangeArrowheads="1"/>
          </p:cNvSpPr>
          <p:nvPr/>
        </p:nvSpPr>
        <p:spPr bwMode="auto">
          <a:xfrm>
            <a:off x="1187450" y="1341438"/>
            <a:ext cx="68516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uk-UA" altLang="ru-RU" sz="2800" b="1"/>
              <a:t>Результат виконання програми </a:t>
            </a:r>
            <a:r>
              <a:rPr lang="en-US" altLang="ru-RU" sz="2800" b="1"/>
              <a:t>ex3_4</a:t>
            </a:r>
            <a:endParaRPr lang="ru-RU" altLang="ru-RU" sz="2800" b="1"/>
          </a:p>
        </p:txBody>
      </p:sp>
      <p:pic>
        <p:nvPicPr>
          <p:cNvPr id="54284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1916113"/>
            <a:ext cx="6337300" cy="309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A054-F761-4DBA-BFC1-55597F41BD6C}" type="slidenum">
              <a:rPr lang="ru-RU" altLang="ru-RU" smtClean="0"/>
              <a:pPr/>
              <a:t>27</a:t>
            </a:fld>
            <a:endParaRPr lang="ru-RU" altLang="ru-RU"/>
          </a:p>
        </p:txBody>
      </p:sp>
      <p:sp>
        <p:nvSpPr>
          <p:cNvPr id="7" name="Скругленный прямоугольник 6">
            <a:hlinkClick r:id="rId3" action="ppaction://hlinkfile"/>
          </p:cNvPr>
          <p:cNvSpPr/>
          <p:nvPr/>
        </p:nvSpPr>
        <p:spPr>
          <a:xfrm>
            <a:off x="3275856" y="5373216"/>
            <a:ext cx="2170587" cy="62508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uk-UA" altLang="ru-RU" sz="2400" b="1" dirty="0">
                <a:solidFill>
                  <a:schemeClr val="accent2"/>
                </a:solidFill>
                <a:latin typeface="Times New Roman" panose="02020603050405020304" pitchFamily="18" charset="0"/>
                <a:hlinkClick r:id="rId4" action="ppaction://hlinkfile"/>
              </a:rPr>
              <a:t>Код </a:t>
            </a:r>
            <a:r>
              <a:rPr lang="en-US" altLang="ru-RU" sz="2400" b="1" dirty="0">
                <a:solidFill>
                  <a:schemeClr val="accent2"/>
                </a:solidFill>
                <a:latin typeface="Times New Roman" panose="02020603050405020304" pitchFamily="18" charset="0"/>
                <a:hlinkClick r:id="rId4" action="ppaction://hlinkfile"/>
              </a:rPr>
              <a:t>ex3_</a:t>
            </a:r>
            <a:r>
              <a:rPr lang="uk-UA" altLang="ru-RU" sz="2400" b="1" dirty="0">
                <a:solidFill>
                  <a:schemeClr val="accent2"/>
                </a:solidFill>
                <a:latin typeface="Times New Roman" panose="02020603050405020304" pitchFamily="18" charset="0"/>
                <a:hlinkClick r:id="rId4" action="ppaction://hlinkfile"/>
              </a:rPr>
              <a:t>4</a:t>
            </a:r>
            <a:r>
              <a:rPr lang="en-US" altLang="ru-RU" sz="2400" b="1" dirty="0">
                <a:solidFill>
                  <a:schemeClr val="accent2"/>
                </a:solidFill>
                <a:latin typeface="Times New Roman" panose="02020603050405020304" pitchFamily="18" charset="0"/>
                <a:hlinkClick r:id="rId4" action="ppaction://hlinkfile"/>
              </a:rPr>
              <a:t>.</a:t>
            </a:r>
            <a:r>
              <a:rPr lang="en-US" altLang="ru-RU" sz="2400" b="1" dirty="0" err="1">
                <a:solidFill>
                  <a:schemeClr val="accent2"/>
                </a:solidFill>
                <a:latin typeface="Times New Roman" panose="02020603050405020304" pitchFamily="18" charset="0"/>
                <a:hlinkClick r:id="rId4" action="ppaction://hlinkfile"/>
              </a:rPr>
              <a:t>cpp</a:t>
            </a:r>
            <a:endParaRPr lang="uk-UA" altLang="ru-RU" sz="2400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A054-F761-4DBA-BFC1-55597F41BD6C}" type="slidenum">
              <a:rPr lang="ru-RU" altLang="ru-RU" smtClean="0"/>
              <a:pPr/>
              <a:t>28</a:t>
            </a:fld>
            <a:endParaRPr lang="ru-RU" alt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-180528" y="80132"/>
            <a:ext cx="8847112" cy="674030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dirty="0">
                <a:latin typeface="Calibri" panose="020F0502020204030204" pitchFamily="34" charset="0"/>
              </a:rPr>
              <a:t>//ex3_4.cpp. </a:t>
            </a:r>
            <a:r>
              <a:rPr lang="ru-RU" dirty="0" err="1">
                <a:latin typeface="Calibri" panose="020F0502020204030204" pitchFamily="34" charset="0"/>
              </a:rPr>
              <a:t>Визначення</a:t>
            </a:r>
            <a:r>
              <a:rPr lang="ru-RU" dirty="0">
                <a:latin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</a:rPr>
              <a:t>простих</a:t>
            </a:r>
            <a:r>
              <a:rPr lang="ru-RU" dirty="0">
                <a:latin typeface="Calibri" panose="020F0502020204030204" pitchFamily="34" charset="0"/>
              </a:rPr>
              <a:t> чисел  </a:t>
            </a:r>
          </a:p>
          <a:p>
            <a:r>
              <a:rPr lang="ru-RU" dirty="0">
                <a:latin typeface="Calibri" panose="020F0502020204030204" pitchFamily="34" charset="0"/>
              </a:rPr>
              <a:t>#</a:t>
            </a:r>
            <a:r>
              <a:rPr lang="ru-RU" dirty="0" err="1">
                <a:latin typeface="Calibri" panose="020F0502020204030204" pitchFamily="34" charset="0"/>
              </a:rPr>
              <a:t>include</a:t>
            </a:r>
            <a:r>
              <a:rPr lang="ru-RU" dirty="0">
                <a:latin typeface="Calibri" panose="020F0502020204030204" pitchFamily="34" charset="0"/>
              </a:rPr>
              <a:t>&lt;</a:t>
            </a:r>
            <a:r>
              <a:rPr lang="ru-RU" dirty="0" err="1">
                <a:latin typeface="Calibri" panose="020F0502020204030204" pitchFamily="34" charset="0"/>
              </a:rPr>
              <a:t>iostream</a:t>
            </a:r>
            <a:r>
              <a:rPr lang="ru-RU" dirty="0">
                <a:latin typeface="Calibri" panose="020F0502020204030204" pitchFamily="34" charset="0"/>
              </a:rPr>
              <a:t>&gt; </a:t>
            </a:r>
          </a:p>
          <a:p>
            <a:r>
              <a:rPr lang="ru-RU" dirty="0">
                <a:latin typeface="Calibri" panose="020F0502020204030204" pitchFamily="34" charset="0"/>
              </a:rPr>
              <a:t>#</a:t>
            </a:r>
            <a:r>
              <a:rPr lang="ru-RU" dirty="0" err="1">
                <a:latin typeface="Calibri" panose="020F0502020204030204" pitchFamily="34" charset="0"/>
              </a:rPr>
              <a:t>include</a:t>
            </a:r>
            <a:r>
              <a:rPr lang="ru-RU" dirty="0">
                <a:latin typeface="Calibri" panose="020F0502020204030204" pitchFamily="34" charset="0"/>
              </a:rPr>
              <a:t>&lt;</a:t>
            </a:r>
            <a:r>
              <a:rPr lang="ru-RU" dirty="0" err="1">
                <a:latin typeface="Calibri" panose="020F0502020204030204" pitchFamily="34" charset="0"/>
              </a:rPr>
              <a:t>math.h</a:t>
            </a:r>
            <a:r>
              <a:rPr lang="ru-RU" dirty="0">
                <a:latin typeface="Calibri" panose="020F0502020204030204" pitchFamily="34" charset="0"/>
              </a:rPr>
              <a:t>&gt; </a:t>
            </a:r>
          </a:p>
          <a:p>
            <a:r>
              <a:rPr lang="ru-RU" dirty="0" err="1">
                <a:latin typeface="Calibri" panose="020F0502020204030204" pitchFamily="34" charset="0"/>
              </a:rPr>
              <a:t>using</a:t>
            </a:r>
            <a:r>
              <a:rPr lang="ru-RU" dirty="0">
                <a:latin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</a:rPr>
              <a:t>namespace</a:t>
            </a:r>
            <a:r>
              <a:rPr lang="ru-RU" dirty="0">
                <a:latin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</a:rPr>
              <a:t>std</a:t>
            </a:r>
            <a:r>
              <a:rPr lang="ru-RU" dirty="0">
                <a:latin typeface="Calibri" panose="020F0502020204030204" pitchFamily="34" charset="0"/>
              </a:rPr>
              <a:t>; </a:t>
            </a:r>
          </a:p>
          <a:p>
            <a:r>
              <a:rPr lang="ru-RU" dirty="0" err="1">
                <a:latin typeface="Calibri" panose="020F0502020204030204" pitchFamily="34" charset="0"/>
              </a:rPr>
              <a:t>int</a:t>
            </a:r>
            <a:r>
              <a:rPr lang="ru-RU" dirty="0">
                <a:latin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</a:rPr>
              <a:t>main</a:t>
            </a:r>
            <a:r>
              <a:rPr lang="ru-RU" dirty="0">
                <a:latin typeface="Calibri" panose="020F0502020204030204" pitchFamily="34" charset="0"/>
              </a:rPr>
              <a:t>()                    </a:t>
            </a:r>
          </a:p>
          <a:p>
            <a:r>
              <a:rPr lang="ru-RU" dirty="0">
                <a:latin typeface="Calibri" panose="020F0502020204030204" pitchFamily="34" charset="0"/>
              </a:rPr>
              <a:t>{    </a:t>
            </a:r>
          </a:p>
          <a:p>
            <a:r>
              <a:rPr lang="ru-RU" dirty="0">
                <a:latin typeface="Calibri" panose="020F0502020204030204" pitchFamily="34" charset="0"/>
              </a:rPr>
              <a:t>  </a:t>
            </a:r>
            <a:r>
              <a:rPr lang="ru-RU" dirty="0" err="1">
                <a:latin typeface="Calibri" panose="020F0502020204030204" pitchFamily="34" charset="0"/>
              </a:rPr>
              <a:t>int</a:t>
            </a:r>
            <a:r>
              <a:rPr lang="ru-RU" dirty="0">
                <a:latin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</a:rPr>
              <a:t>n,k</a:t>
            </a:r>
            <a:r>
              <a:rPr lang="ru-RU" dirty="0">
                <a:latin typeface="Calibri" panose="020F0502020204030204" pitchFamily="34" charset="0"/>
              </a:rPr>
              <a:t>;          </a:t>
            </a:r>
            <a:r>
              <a:rPr lang="ru-RU" dirty="0" smtClean="0">
                <a:latin typeface="Calibri" panose="020F0502020204030204" pitchFamily="34" charset="0"/>
              </a:rPr>
              <a:t>                  </a:t>
            </a:r>
            <a:r>
              <a:rPr lang="ru-RU" dirty="0">
                <a:latin typeface="Calibri" panose="020F0502020204030204" pitchFamily="34" charset="0"/>
              </a:rPr>
              <a:t>//число, </a:t>
            </a:r>
            <a:r>
              <a:rPr lang="ru-RU" dirty="0" err="1">
                <a:latin typeface="Calibri" panose="020F0502020204030204" pitchFamily="34" charset="0"/>
              </a:rPr>
              <a:t>потенційний</a:t>
            </a:r>
            <a:r>
              <a:rPr lang="ru-RU" dirty="0">
                <a:latin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</a:rPr>
              <a:t>дільник</a:t>
            </a:r>
            <a:r>
              <a:rPr lang="ru-RU" dirty="0">
                <a:latin typeface="Calibri" panose="020F0502020204030204" pitchFamily="34" charset="0"/>
              </a:rPr>
              <a:t> </a:t>
            </a:r>
          </a:p>
          <a:p>
            <a:r>
              <a:rPr lang="ru-RU" dirty="0">
                <a:latin typeface="Calibri" panose="020F0502020204030204" pitchFamily="34" charset="0"/>
              </a:rPr>
              <a:t>  </a:t>
            </a:r>
            <a:r>
              <a:rPr lang="ru-RU" dirty="0" err="1">
                <a:latin typeface="Calibri" panose="020F0502020204030204" pitchFamily="34" charset="0"/>
              </a:rPr>
              <a:t>bool</a:t>
            </a:r>
            <a:r>
              <a:rPr lang="ru-RU" dirty="0">
                <a:latin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</a:rPr>
              <a:t>flag</a:t>
            </a:r>
            <a:r>
              <a:rPr lang="ru-RU" dirty="0">
                <a:latin typeface="Calibri" panose="020F0502020204030204" pitchFamily="34" charset="0"/>
              </a:rPr>
              <a:t>;      </a:t>
            </a:r>
            <a:r>
              <a:rPr lang="ru-RU" dirty="0" smtClean="0">
                <a:latin typeface="Calibri" panose="020F0502020204030204" pitchFamily="34" charset="0"/>
              </a:rPr>
              <a:t>                  </a:t>
            </a:r>
            <a:r>
              <a:rPr lang="ru-RU" dirty="0">
                <a:latin typeface="Calibri" panose="020F0502020204030204" pitchFamily="34" charset="0"/>
              </a:rPr>
              <a:t>//</a:t>
            </a:r>
            <a:r>
              <a:rPr lang="ru-RU" dirty="0" err="1">
                <a:latin typeface="Calibri" panose="020F0502020204030204" pitchFamily="34" charset="0"/>
              </a:rPr>
              <a:t>ознака</a:t>
            </a:r>
            <a:r>
              <a:rPr lang="ru-RU" dirty="0">
                <a:latin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</a:rPr>
              <a:t>наявності</a:t>
            </a:r>
            <a:r>
              <a:rPr lang="ru-RU" dirty="0">
                <a:latin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</a:rPr>
              <a:t>дільника</a:t>
            </a:r>
            <a:r>
              <a:rPr lang="ru-RU" dirty="0">
                <a:latin typeface="Calibri" panose="020F0502020204030204" pitchFamily="34" charset="0"/>
              </a:rPr>
              <a:t> </a:t>
            </a:r>
          </a:p>
          <a:p>
            <a:r>
              <a:rPr lang="ru-RU" dirty="0">
                <a:latin typeface="Calibri" panose="020F0502020204030204" pitchFamily="34" charset="0"/>
              </a:rPr>
              <a:t>  </a:t>
            </a:r>
            <a:r>
              <a:rPr lang="ru-RU" dirty="0" err="1">
                <a:latin typeface="Calibri" panose="020F0502020204030204" pitchFamily="34" charset="0"/>
              </a:rPr>
              <a:t>cout</a:t>
            </a:r>
            <a:r>
              <a:rPr lang="ru-RU" dirty="0">
                <a:latin typeface="Calibri" panose="020F0502020204030204" pitchFamily="34" charset="0"/>
              </a:rPr>
              <a:t>&lt;&lt;"</a:t>
            </a:r>
            <a:r>
              <a:rPr lang="ru-RU" dirty="0" err="1">
                <a:latin typeface="Calibri" panose="020F0502020204030204" pitchFamily="34" charset="0"/>
              </a:rPr>
              <a:t>number</a:t>
            </a:r>
            <a:r>
              <a:rPr lang="ru-RU" dirty="0">
                <a:latin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</a:rPr>
              <a:t>simplicity</a:t>
            </a:r>
            <a:r>
              <a:rPr lang="ru-RU" dirty="0">
                <a:latin typeface="Calibri" panose="020F0502020204030204" pitchFamily="34" charset="0"/>
              </a:rPr>
              <a:t>"&lt;&lt;</a:t>
            </a:r>
            <a:r>
              <a:rPr lang="ru-RU" dirty="0" err="1">
                <a:latin typeface="Calibri" panose="020F0502020204030204" pitchFamily="34" charset="0"/>
              </a:rPr>
              <a:t>endl</a:t>
            </a:r>
            <a:r>
              <a:rPr lang="ru-RU" dirty="0">
                <a:latin typeface="Calibri" panose="020F0502020204030204" pitchFamily="34" charset="0"/>
              </a:rPr>
              <a:t>; </a:t>
            </a:r>
          </a:p>
          <a:p>
            <a:r>
              <a:rPr lang="ru-RU" dirty="0">
                <a:latin typeface="Calibri" panose="020F0502020204030204" pitchFamily="34" charset="0"/>
              </a:rPr>
              <a:t>  </a:t>
            </a:r>
            <a:r>
              <a:rPr lang="ru-RU" dirty="0" err="1">
                <a:latin typeface="Calibri" panose="020F0502020204030204" pitchFamily="34" charset="0"/>
              </a:rPr>
              <a:t>cout</a:t>
            </a:r>
            <a:r>
              <a:rPr lang="ru-RU" dirty="0">
                <a:latin typeface="Calibri" panose="020F0502020204030204" pitchFamily="34" charset="0"/>
              </a:rPr>
              <a:t>&lt;&lt;"</a:t>
            </a:r>
            <a:r>
              <a:rPr lang="ru-RU" dirty="0" err="1">
                <a:latin typeface="Calibri" panose="020F0502020204030204" pitchFamily="34" charset="0"/>
              </a:rPr>
              <a:t>enter</a:t>
            </a:r>
            <a:r>
              <a:rPr lang="ru-RU" dirty="0">
                <a:latin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</a:rPr>
              <a:t>integer</a:t>
            </a:r>
            <a:r>
              <a:rPr lang="ru-RU" dirty="0">
                <a:latin typeface="Calibri" panose="020F0502020204030204" pitchFamily="34" charset="0"/>
              </a:rPr>
              <a:t>: "&lt;&lt;</a:t>
            </a:r>
            <a:r>
              <a:rPr lang="ru-RU" dirty="0" err="1">
                <a:latin typeface="Calibri" panose="020F0502020204030204" pitchFamily="34" charset="0"/>
              </a:rPr>
              <a:t>endl</a:t>
            </a:r>
            <a:r>
              <a:rPr lang="ru-RU" dirty="0">
                <a:latin typeface="Calibri" panose="020F0502020204030204" pitchFamily="34" charset="0"/>
              </a:rPr>
              <a:t>; </a:t>
            </a:r>
          </a:p>
          <a:p>
            <a:r>
              <a:rPr lang="ru-RU" dirty="0">
                <a:latin typeface="Calibri" panose="020F0502020204030204" pitchFamily="34" charset="0"/>
              </a:rPr>
              <a:t>  </a:t>
            </a:r>
            <a:r>
              <a:rPr lang="ru-RU" dirty="0" err="1">
                <a:latin typeface="Calibri" panose="020F0502020204030204" pitchFamily="34" charset="0"/>
              </a:rPr>
              <a:t>cin</a:t>
            </a:r>
            <a:r>
              <a:rPr lang="ru-RU" dirty="0">
                <a:latin typeface="Calibri" panose="020F0502020204030204" pitchFamily="34" charset="0"/>
              </a:rPr>
              <a:t>&gt;&gt;n;          </a:t>
            </a:r>
            <a:r>
              <a:rPr lang="ru-RU" dirty="0" smtClean="0">
                <a:latin typeface="Calibri" panose="020F0502020204030204" pitchFamily="34" charset="0"/>
              </a:rPr>
              <a:t>            </a:t>
            </a:r>
            <a:r>
              <a:rPr lang="ru-RU" dirty="0">
                <a:latin typeface="Calibri" panose="020F0502020204030204" pitchFamily="34" charset="0"/>
              </a:rPr>
              <a:t>//увести число </a:t>
            </a:r>
          </a:p>
          <a:p>
            <a:r>
              <a:rPr lang="ru-RU" dirty="0">
                <a:latin typeface="Calibri" panose="020F0502020204030204" pitchFamily="34" charset="0"/>
              </a:rPr>
              <a:t>  k=2;               </a:t>
            </a:r>
            <a:r>
              <a:rPr lang="ru-RU" dirty="0" smtClean="0">
                <a:latin typeface="Calibri" panose="020F0502020204030204" pitchFamily="34" charset="0"/>
              </a:rPr>
              <a:t>            </a:t>
            </a:r>
            <a:r>
              <a:rPr lang="ru-RU" dirty="0">
                <a:latin typeface="Calibri" panose="020F0502020204030204" pitchFamily="34" charset="0"/>
              </a:rPr>
              <a:t>//</a:t>
            </a:r>
            <a:r>
              <a:rPr lang="ru-RU" dirty="0" err="1">
                <a:latin typeface="Calibri" panose="020F0502020204030204" pitchFamily="34" charset="0"/>
              </a:rPr>
              <a:t>вибрати</a:t>
            </a:r>
            <a:r>
              <a:rPr lang="ru-RU" dirty="0">
                <a:latin typeface="Calibri" panose="020F0502020204030204" pitchFamily="34" charset="0"/>
              </a:rPr>
              <a:t> перший </a:t>
            </a:r>
            <a:r>
              <a:rPr lang="ru-RU" dirty="0" err="1">
                <a:latin typeface="Calibri" panose="020F0502020204030204" pitchFamily="34" charset="0"/>
              </a:rPr>
              <a:t>дільник</a:t>
            </a:r>
            <a:r>
              <a:rPr lang="ru-RU" dirty="0">
                <a:latin typeface="Calibri" panose="020F0502020204030204" pitchFamily="34" charset="0"/>
              </a:rPr>
              <a:t> </a:t>
            </a:r>
          </a:p>
          <a:p>
            <a:r>
              <a:rPr lang="ru-RU" dirty="0">
                <a:latin typeface="Calibri" panose="020F0502020204030204" pitchFamily="34" charset="0"/>
              </a:rPr>
              <a:t>  </a:t>
            </a:r>
            <a:r>
              <a:rPr lang="ru-RU" dirty="0" err="1">
                <a:latin typeface="Calibri" panose="020F0502020204030204" pitchFamily="34" charset="0"/>
              </a:rPr>
              <a:t>flag</a:t>
            </a:r>
            <a:r>
              <a:rPr lang="ru-RU" dirty="0">
                <a:latin typeface="Calibri" panose="020F0502020204030204" pitchFamily="34" charset="0"/>
              </a:rPr>
              <a:t>=</a:t>
            </a:r>
            <a:r>
              <a:rPr lang="ru-RU" dirty="0" err="1">
                <a:latin typeface="Calibri" panose="020F0502020204030204" pitchFamily="34" charset="0"/>
              </a:rPr>
              <a:t>true</a:t>
            </a:r>
            <a:r>
              <a:rPr lang="ru-RU" dirty="0">
                <a:latin typeface="Calibri" panose="020F0502020204030204" pitchFamily="34" charset="0"/>
              </a:rPr>
              <a:t>;                 //</a:t>
            </a:r>
            <a:r>
              <a:rPr lang="ru-RU" dirty="0" err="1">
                <a:latin typeface="Calibri" panose="020F0502020204030204" pitchFamily="34" charset="0"/>
              </a:rPr>
              <a:t>ще</a:t>
            </a:r>
            <a:r>
              <a:rPr lang="ru-RU" dirty="0">
                <a:latin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</a:rPr>
              <a:t>немає</a:t>
            </a:r>
            <a:r>
              <a:rPr lang="ru-RU" dirty="0">
                <a:latin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</a:rPr>
              <a:t>підстав</a:t>
            </a:r>
            <a:r>
              <a:rPr lang="ru-RU" dirty="0">
                <a:latin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</a:rPr>
              <a:t>вважати</a:t>
            </a:r>
            <a:r>
              <a:rPr lang="ru-RU" dirty="0">
                <a:latin typeface="Calibri" panose="020F0502020204030204" pitchFamily="34" charset="0"/>
              </a:rPr>
              <a:t> n </a:t>
            </a:r>
            <a:r>
              <a:rPr lang="ru-RU" dirty="0" err="1">
                <a:latin typeface="Calibri" panose="020F0502020204030204" pitchFamily="34" charset="0"/>
              </a:rPr>
              <a:t>складеним</a:t>
            </a:r>
            <a:r>
              <a:rPr lang="ru-RU" dirty="0">
                <a:latin typeface="Calibri" panose="020F0502020204030204" pitchFamily="34" charset="0"/>
              </a:rPr>
              <a:t> </a:t>
            </a:r>
          </a:p>
          <a:p>
            <a:r>
              <a:rPr lang="ru-RU" dirty="0">
                <a:latin typeface="Calibri" panose="020F0502020204030204" pitchFamily="34" charset="0"/>
              </a:rPr>
              <a:t>                                   </a:t>
            </a:r>
            <a:r>
              <a:rPr lang="en-US" dirty="0" smtClean="0">
                <a:latin typeface="Calibri" panose="020F0502020204030204" pitchFamily="34" charset="0"/>
              </a:rPr>
              <a:t>  </a:t>
            </a:r>
            <a:r>
              <a:rPr lang="ru-RU" dirty="0" smtClean="0">
                <a:latin typeface="Calibri" panose="020F0502020204030204" pitchFamily="34" charset="0"/>
              </a:rPr>
              <a:t>//</a:t>
            </a:r>
            <a:r>
              <a:rPr lang="ru-RU" dirty="0" err="1">
                <a:latin typeface="Calibri" panose="020F0502020204030204" pitchFamily="34" charset="0"/>
              </a:rPr>
              <a:t>перебирати</a:t>
            </a:r>
            <a:r>
              <a:rPr lang="ru-RU" dirty="0">
                <a:latin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</a:rPr>
              <a:t>потенційні</a:t>
            </a:r>
            <a:r>
              <a:rPr lang="ru-RU" dirty="0">
                <a:latin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</a:rPr>
              <a:t>дільники</a:t>
            </a:r>
            <a:r>
              <a:rPr lang="ru-RU" dirty="0">
                <a:latin typeface="Calibri" panose="020F0502020204030204" pitchFamily="34" charset="0"/>
              </a:rPr>
              <a:t> </a:t>
            </a:r>
          </a:p>
          <a:p>
            <a:r>
              <a:rPr lang="ru-RU" dirty="0">
                <a:solidFill>
                  <a:srgbClr val="0000CC"/>
                </a:solidFill>
                <a:latin typeface="Calibri" panose="020F0502020204030204" pitchFamily="34" charset="0"/>
              </a:rPr>
              <a:t>  </a:t>
            </a:r>
            <a:r>
              <a:rPr lang="ru-RU" dirty="0" err="1">
                <a:solidFill>
                  <a:srgbClr val="0000CC"/>
                </a:solidFill>
                <a:latin typeface="Calibri" panose="020F0502020204030204" pitchFamily="34" charset="0"/>
              </a:rPr>
              <a:t>while</a:t>
            </a:r>
            <a:r>
              <a:rPr lang="ru-RU" dirty="0">
                <a:solidFill>
                  <a:srgbClr val="0000CC"/>
                </a:solidFill>
                <a:latin typeface="Calibri" panose="020F0502020204030204" pitchFamily="34" charset="0"/>
              </a:rPr>
              <a:t> ((k&lt;=(</a:t>
            </a:r>
            <a:r>
              <a:rPr lang="ru-RU" dirty="0" err="1">
                <a:solidFill>
                  <a:srgbClr val="0000CC"/>
                </a:solidFill>
                <a:latin typeface="Calibri" panose="020F0502020204030204" pitchFamily="34" charset="0"/>
              </a:rPr>
              <a:t>int</a:t>
            </a:r>
            <a:r>
              <a:rPr lang="ru-RU" dirty="0">
                <a:solidFill>
                  <a:srgbClr val="0000CC"/>
                </a:solidFill>
                <a:latin typeface="Calibri" panose="020F0502020204030204" pitchFamily="34" charset="0"/>
              </a:rPr>
              <a:t>)</a:t>
            </a:r>
            <a:r>
              <a:rPr lang="ru-RU" dirty="0" err="1">
                <a:solidFill>
                  <a:srgbClr val="0000CC"/>
                </a:solidFill>
                <a:latin typeface="Calibri" panose="020F0502020204030204" pitchFamily="34" charset="0"/>
              </a:rPr>
              <a:t>sqrt</a:t>
            </a:r>
            <a:r>
              <a:rPr lang="ru-RU" dirty="0">
                <a:solidFill>
                  <a:srgbClr val="0000CC"/>
                </a:solidFill>
                <a:latin typeface="Calibri" panose="020F0502020204030204" pitchFamily="34" charset="0"/>
              </a:rPr>
              <a:t>((</a:t>
            </a:r>
            <a:r>
              <a:rPr lang="ru-RU" dirty="0" err="1">
                <a:solidFill>
                  <a:srgbClr val="0000CC"/>
                </a:solidFill>
                <a:latin typeface="Calibri" panose="020F0502020204030204" pitchFamily="34" charset="0"/>
              </a:rPr>
              <a:t>double</a:t>
            </a:r>
            <a:r>
              <a:rPr lang="ru-RU" dirty="0">
                <a:solidFill>
                  <a:srgbClr val="0000CC"/>
                </a:solidFill>
                <a:latin typeface="Calibri" panose="020F0502020204030204" pitchFamily="34" charset="0"/>
              </a:rPr>
              <a:t>)n)) &amp;&amp; </a:t>
            </a:r>
            <a:r>
              <a:rPr lang="ru-RU" dirty="0" err="1">
                <a:solidFill>
                  <a:srgbClr val="0000CC"/>
                </a:solidFill>
                <a:latin typeface="Calibri" panose="020F0502020204030204" pitchFamily="34" charset="0"/>
              </a:rPr>
              <a:t>flag</a:t>
            </a:r>
            <a:r>
              <a:rPr lang="ru-RU" dirty="0">
                <a:solidFill>
                  <a:srgbClr val="0000CC"/>
                </a:solidFill>
                <a:latin typeface="Calibri" panose="020F0502020204030204" pitchFamily="34" charset="0"/>
              </a:rPr>
              <a:t>) </a:t>
            </a:r>
          </a:p>
          <a:p>
            <a:r>
              <a:rPr lang="ru-RU" dirty="0">
                <a:solidFill>
                  <a:srgbClr val="0000CC"/>
                </a:solidFill>
                <a:latin typeface="Calibri" panose="020F0502020204030204" pitchFamily="34" charset="0"/>
              </a:rPr>
              <a:t>   { </a:t>
            </a:r>
          </a:p>
          <a:p>
            <a:r>
              <a:rPr lang="ru-RU" dirty="0">
                <a:solidFill>
                  <a:srgbClr val="0000CC"/>
                </a:solidFill>
                <a:latin typeface="Calibri" panose="020F0502020204030204" pitchFamily="34" charset="0"/>
              </a:rPr>
              <a:t>     </a:t>
            </a:r>
            <a:r>
              <a:rPr lang="ru-RU" dirty="0" err="1">
                <a:solidFill>
                  <a:srgbClr val="0000CC"/>
                </a:solidFill>
                <a:latin typeface="Calibri" panose="020F0502020204030204" pitchFamily="34" charset="0"/>
              </a:rPr>
              <a:t>if</a:t>
            </a:r>
            <a:r>
              <a:rPr lang="ru-RU" dirty="0">
                <a:solidFill>
                  <a:srgbClr val="0000CC"/>
                </a:solidFill>
                <a:latin typeface="Calibri" panose="020F0502020204030204" pitchFamily="34" charset="0"/>
              </a:rPr>
              <a:t>( n % k == 0)                           </a:t>
            </a:r>
            <a:r>
              <a:rPr lang="ru-RU" dirty="0" smtClean="0">
                <a:solidFill>
                  <a:srgbClr val="0000CC"/>
                </a:solidFill>
                <a:latin typeface="Calibri" panose="020F0502020204030204" pitchFamily="34" charset="0"/>
              </a:rPr>
              <a:t> </a:t>
            </a:r>
            <a:r>
              <a:rPr lang="ru-RU" dirty="0">
                <a:solidFill>
                  <a:srgbClr val="0000CC"/>
                </a:solidFill>
                <a:latin typeface="Calibri" panose="020F0502020204030204" pitchFamily="34" charset="0"/>
              </a:rPr>
              <a:t>//</a:t>
            </a:r>
            <a:r>
              <a:rPr lang="ru-RU" dirty="0" err="1">
                <a:solidFill>
                  <a:srgbClr val="0000CC"/>
                </a:solidFill>
                <a:latin typeface="Calibri" panose="020F0502020204030204" pitchFamily="34" charset="0"/>
              </a:rPr>
              <a:t>якщо</a:t>
            </a:r>
            <a:r>
              <a:rPr lang="ru-RU" dirty="0">
                <a:solidFill>
                  <a:srgbClr val="0000CC"/>
                </a:solidFill>
                <a:latin typeface="Calibri" panose="020F0502020204030204" pitchFamily="34" charset="0"/>
              </a:rPr>
              <a:t> k </a:t>
            </a:r>
            <a:r>
              <a:rPr lang="ru-RU" dirty="0" err="1">
                <a:solidFill>
                  <a:srgbClr val="0000CC"/>
                </a:solidFill>
                <a:latin typeface="Calibri" panose="020F0502020204030204" pitchFamily="34" charset="0"/>
              </a:rPr>
              <a:t>ділить</a:t>
            </a:r>
            <a:r>
              <a:rPr lang="ru-RU" dirty="0">
                <a:solidFill>
                  <a:srgbClr val="0000CC"/>
                </a:solidFill>
                <a:latin typeface="Calibri" panose="020F0502020204030204" pitchFamily="34" charset="0"/>
              </a:rPr>
              <a:t> n, </a:t>
            </a:r>
          </a:p>
          <a:p>
            <a:r>
              <a:rPr lang="ru-RU" dirty="0">
                <a:solidFill>
                  <a:srgbClr val="0000CC"/>
                </a:solidFill>
                <a:latin typeface="Calibri" panose="020F0502020204030204" pitchFamily="34" charset="0"/>
              </a:rPr>
              <a:t>         </a:t>
            </a:r>
            <a:r>
              <a:rPr lang="ru-RU" dirty="0" err="1">
                <a:solidFill>
                  <a:srgbClr val="0000CC"/>
                </a:solidFill>
                <a:latin typeface="Calibri" panose="020F0502020204030204" pitchFamily="34" charset="0"/>
              </a:rPr>
              <a:t>flag</a:t>
            </a:r>
            <a:r>
              <a:rPr lang="ru-RU" dirty="0">
                <a:solidFill>
                  <a:srgbClr val="0000CC"/>
                </a:solidFill>
                <a:latin typeface="Calibri" panose="020F0502020204030204" pitchFamily="34" charset="0"/>
              </a:rPr>
              <a:t>=</a:t>
            </a:r>
            <a:r>
              <a:rPr lang="ru-RU" dirty="0" err="1">
                <a:solidFill>
                  <a:srgbClr val="0000CC"/>
                </a:solidFill>
                <a:latin typeface="Calibri" panose="020F0502020204030204" pitchFamily="34" charset="0"/>
              </a:rPr>
              <a:t>false</a:t>
            </a:r>
            <a:r>
              <a:rPr lang="ru-RU" dirty="0">
                <a:solidFill>
                  <a:srgbClr val="0000CC"/>
                </a:solidFill>
                <a:latin typeface="Calibri" panose="020F0502020204030204" pitchFamily="34" charset="0"/>
              </a:rPr>
              <a:t>;                          </a:t>
            </a:r>
            <a:r>
              <a:rPr lang="en-US" dirty="0" smtClean="0">
                <a:solidFill>
                  <a:srgbClr val="0000CC"/>
                </a:solidFill>
                <a:latin typeface="Calibri" panose="020F0502020204030204" pitchFamily="34" charset="0"/>
              </a:rPr>
              <a:t>    </a:t>
            </a:r>
            <a:r>
              <a:rPr lang="ru-RU" dirty="0" smtClean="0">
                <a:solidFill>
                  <a:srgbClr val="0000CC"/>
                </a:solidFill>
                <a:latin typeface="Calibri" panose="020F0502020204030204" pitchFamily="34" charset="0"/>
              </a:rPr>
              <a:t>//</a:t>
            </a:r>
            <a:r>
              <a:rPr lang="ru-RU" dirty="0" err="1">
                <a:solidFill>
                  <a:srgbClr val="0000CC"/>
                </a:solidFill>
                <a:latin typeface="Calibri" panose="020F0502020204030204" pitchFamily="34" charset="0"/>
              </a:rPr>
              <a:t>сигналізуємо</a:t>
            </a:r>
            <a:r>
              <a:rPr lang="ru-RU" dirty="0">
                <a:solidFill>
                  <a:srgbClr val="0000CC"/>
                </a:solidFill>
                <a:latin typeface="Calibri" panose="020F0502020204030204" pitchFamily="34" charset="0"/>
              </a:rPr>
              <a:t> про </a:t>
            </a:r>
            <a:r>
              <a:rPr lang="ru-RU" dirty="0" err="1">
                <a:solidFill>
                  <a:srgbClr val="0000CC"/>
                </a:solidFill>
                <a:latin typeface="Calibri" panose="020F0502020204030204" pitchFamily="34" charset="0"/>
              </a:rPr>
              <a:t>це</a:t>
            </a:r>
            <a:r>
              <a:rPr lang="ru-RU" dirty="0">
                <a:solidFill>
                  <a:srgbClr val="0000CC"/>
                </a:solidFill>
                <a:latin typeface="Calibri" panose="020F0502020204030204" pitchFamily="34" charset="0"/>
              </a:rPr>
              <a:t> </a:t>
            </a:r>
          </a:p>
          <a:p>
            <a:r>
              <a:rPr lang="ru-RU" dirty="0">
                <a:solidFill>
                  <a:srgbClr val="0000CC"/>
                </a:solidFill>
                <a:latin typeface="Calibri" panose="020F0502020204030204" pitchFamily="34" charset="0"/>
              </a:rPr>
              <a:t>     ++k;          //</a:t>
            </a:r>
            <a:r>
              <a:rPr lang="ru-RU" dirty="0" err="1">
                <a:solidFill>
                  <a:srgbClr val="0000CC"/>
                </a:solidFill>
                <a:latin typeface="Calibri" panose="020F0502020204030204" pitchFamily="34" charset="0"/>
              </a:rPr>
              <a:t>наступний</a:t>
            </a:r>
            <a:r>
              <a:rPr lang="ru-RU" dirty="0">
                <a:solidFill>
                  <a:srgbClr val="0000CC"/>
                </a:solidFill>
                <a:latin typeface="Calibri" panose="020F0502020204030204" pitchFamily="34" charset="0"/>
              </a:rPr>
              <a:t> </a:t>
            </a:r>
            <a:r>
              <a:rPr lang="ru-RU" dirty="0" err="1">
                <a:solidFill>
                  <a:srgbClr val="0000CC"/>
                </a:solidFill>
                <a:latin typeface="Calibri" panose="020F0502020204030204" pitchFamily="34" charset="0"/>
              </a:rPr>
              <a:t>потенційний</a:t>
            </a:r>
            <a:r>
              <a:rPr lang="ru-RU" dirty="0">
                <a:solidFill>
                  <a:srgbClr val="0000CC"/>
                </a:solidFill>
                <a:latin typeface="Calibri" panose="020F0502020204030204" pitchFamily="34" charset="0"/>
              </a:rPr>
              <a:t> </a:t>
            </a:r>
            <a:r>
              <a:rPr lang="ru-RU" dirty="0" err="1">
                <a:solidFill>
                  <a:srgbClr val="0000CC"/>
                </a:solidFill>
                <a:latin typeface="Calibri" panose="020F0502020204030204" pitchFamily="34" charset="0"/>
              </a:rPr>
              <a:t>дільник</a:t>
            </a:r>
            <a:r>
              <a:rPr lang="ru-RU" dirty="0">
                <a:solidFill>
                  <a:srgbClr val="0000CC"/>
                </a:solidFill>
                <a:latin typeface="Calibri" panose="020F0502020204030204" pitchFamily="34" charset="0"/>
              </a:rPr>
              <a:t> – параметр циклу </a:t>
            </a:r>
          </a:p>
          <a:p>
            <a:r>
              <a:rPr lang="ru-RU" dirty="0">
                <a:solidFill>
                  <a:srgbClr val="0000CC"/>
                </a:solidFill>
                <a:latin typeface="Calibri" panose="020F0502020204030204" pitchFamily="34" charset="0"/>
              </a:rPr>
              <a:t>   } </a:t>
            </a:r>
          </a:p>
          <a:p>
            <a:r>
              <a:rPr lang="ru-RU" dirty="0">
                <a:latin typeface="Calibri" panose="020F0502020204030204" pitchFamily="34" charset="0"/>
              </a:rPr>
              <a:t>   </a:t>
            </a:r>
            <a:r>
              <a:rPr lang="ru-RU" dirty="0" err="1">
                <a:latin typeface="Calibri" panose="020F0502020204030204" pitchFamily="34" charset="0"/>
              </a:rPr>
              <a:t>if</a:t>
            </a:r>
            <a:r>
              <a:rPr lang="ru-RU" dirty="0">
                <a:latin typeface="Calibri" panose="020F0502020204030204" pitchFamily="34" charset="0"/>
              </a:rPr>
              <a:t> (</a:t>
            </a:r>
            <a:r>
              <a:rPr lang="ru-RU" dirty="0" err="1">
                <a:latin typeface="Calibri" panose="020F0502020204030204" pitchFamily="34" charset="0"/>
              </a:rPr>
              <a:t>flag</a:t>
            </a:r>
            <a:r>
              <a:rPr lang="ru-RU" dirty="0">
                <a:latin typeface="Calibri" panose="020F0502020204030204" pitchFamily="34" charset="0"/>
              </a:rPr>
              <a:t>)  </a:t>
            </a:r>
            <a:r>
              <a:rPr lang="ru-RU" dirty="0" err="1">
                <a:latin typeface="Calibri" panose="020F0502020204030204" pitchFamily="34" charset="0"/>
              </a:rPr>
              <a:t>cout</a:t>
            </a:r>
            <a:r>
              <a:rPr lang="ru-RU" dirty="0">
                <a:latin typeface="Calibri" panose="020F0502020204030204" pitchFamily="34" charset="0"/>
              </a:rPr>
              <a:t>&lt;&lt;n&lt;&lt;" </a:t>
            </a:r>
            <a:r>
              <a:rPr lang="ru-RU" dirty="0" err="1">
                <a:latin typeface="Calibri" panose="020F0502020204030204" pitchFamily="34" charset="0"/>
              </a:rPr>
              <a:t>is</a:t>
            </a:r>
            <a:r>
              <a:rPr lang="ru-RU" dirty="0">
                <a:latin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</a:rPr>
              <a:t>simple</a:t>
            </a:r>
            <a:r>
              <a:rPr lang="ru-RU" dirty="0">
                <a:latin typeface="Calibri" panose="020F0502020204030204" pitchFamily="34" charset="0"/>
              </a:rPr>
              <a:t>"&lt;&lt;</a:t>
            </a:r>
            <a:r>
              <a:rPr lang="ru-RU" dirty="0" err="1">
                <a:latin typeface="Calibri" panose="020F0502020204030204" pitchFamily="34" charset="0"/>
              </a:rPr>
              <a:t>endl</a:t>
            </a:r>
            <a:r>
              <a:rPr lang="ru-RU" dirty="0">
                <a:latin typeface="Calibri" panose="020F0502020204030204" pitchFamily="34" charset="0"/>
              </a:rPr>
              <a:t>;           //</a:t>
            </a:r>
            <a:r>
              <a:rPr lang="ru-RU" dirty="0" err="1">
                <a:latin typeface="Calibri" panose="020F0502020204030204" pitchFamily="34" charset="0"/>
              </a:rPr>
              <a:t>просте</a:t>
            </a:r>
            <a:r>
              <a:rPr lang="ru-RU" dirty="0">
                <a:latin typeface="Calibri" panose="020F0502020204030204" pitchFamily="34" charset="0"/>
              </a:rPr>
              <a:t> число </a:t>
            </a:r>
          </a:p>
          <a:p>
            <a:r>
              <a:rPr lang="ru-RU" dirty="0">
                <a:latin typeface="Calibri" panose="020F0502020204030204" pitchFamily="34" charset="0"/>
              </a:rPr>
              <a:t>   </a:t>
            </a:r>
            <a:r>
              <a:rPr lang="ru-RU" dirty="0" err="1">
                <a:latin typeface="Calibri" panose="020F0502020204030204" pitchFamily="34" charset="0"/>
              </a:rPr>
              <a:t>else</a:t>
            </a:r>
            <a:r>
              <a:rPr lang="ru-RU" dirty="0">
                <a:latin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</a:rPr>
              <a:t>cout</a:t>
            </a:r>
            <a:r>
              <a:rPr lang="ru-RU" dirty="0">
                <a:latin typeface="Calibri" panose="020F0502020204030204" pitchFamily="34" charset="0"/>
              </a:rPr>
              <a:t>&lt;&lt;n&lt;&lt;" </a:t>
            </a:r>
            <a:r>
              <a:rPr lang="ru-RU" dirty="0" err="1">
                <a:latin typeface="Calibri" panose="020F0502020204030204" pitchFamily="34" charset="0"/>
              </a:rPr>
              <a:t>is</a:t>
            </a:r>
            <a:r>
              <a:rPr lang="ru-RU" dirty="0">
                <a:latin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</a:rPr>
              <a:t>not</a:t>
            </a:r>
            <a:r>
              <a:rPr lang="ru-RU" dirty="0">
                <a:latin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</a:rPr>
              <a:t>simple</a:t>
            </a:r>
            <a:r>
              <a:rPr lang="ru-RU" dirty="0">
                <a:latin typeface="Calibri" panose="020F0502020204030204" pitchFamily="34" charset="0"/>
              </a:rPr>
              <a:t>"&lt;&lt;</a:t>
            </a:r>
            <a:r>
              <a:rPr lang="ru-RU" dirty="0" err="1">
                <a:latin typeface="Calibri" panose="020F0502020204030204" pitchFamily="34" charset="0"/>
              </a:rPr>
              <a:t>endl</a:t>
            </a:r>
            <a:r>
              <a:rPr lang="ru-RU" dirty="0">
                <a:latin typeface="Calibri" panose="020F0502020204030204" pitchFamily="34" charset="0"/>
              </a:rPr>
              <a:t>;           //</a:t>
            </a:r>
            <a:r>
              <a:rPr lang="ru-RU" dirty="0" err="1">
                <a:latin typeface="Calibri" panose="020F0502020204030204" pitchFamily="34" charset="0"/>
              </a:rPr>
              <a:t>складене</a:t>
            </a:r>
            <a:r>
              <a:rPr lang="ru-RU" dirty="0">
                <a:latin typeface="Calibri" panose="020F0502020204030204" pitchFamily="34" charset="0"/>
              </a:rPr>
              <a:t> число </a:t>
            </a:r>
          </a:p>
          <a:p>
            <a:r>
              <a:rPr lang="ru-RU" dirty="0">
                <a:latin typeface="Calibri" panose="020F0502020204030204" pitchFamily="34" charset="0"/>
              </a:rPr>
              <a:t>	</a:t>
            </a:r>
            <a:r>
              <a:rPr lang="ru-RU" dirty="0" err="1">
                <a:latin typeface="Calibri" panose="020F0502020204030204" pitchFamily="34" charset="0"/>
              </a:rPr>
              <a:t>system</a:t>
            </a:r>
            <a:r>
              <a:rPr lang="ru-RU" dirty="0">
                <a:latin typeface="Calibri" panose="020F0502020204030204" pitchFamily="34" charset="0"/>
              </a:rPr>
              <a:t>("</a:t>
            </a:r>
            <a:r>
              <a:rPr lang="ru-RU" dirty="0" err="1">
                <a:latin typeface="Calibri" panose="020F0502020204030204" pitchFamily="34" charset="0"/>
              </a:rPr>
              <a:t>pause</a:t>
            </a:r>
            <a:r>
              <a:rPr lang="ru-RU" dirty="0">
                <a:latin typeface="Calibri" panose="020F0502020204030204" pitchFamily="34" charset="0"/>
              </a:rPr>
              <a:t>");</a:t>
            </a:r>
          </a:p>
          <a:p>
            <a:r>
              <a:rPr lang="ru-RU" dirty="0" smtClean="0">
                <a:latin typeface="Calibri" panose="020F0502020204030204" pitchFamily="34" charset="0"/>
              </a:rPr>
              <a:t>} //</a:t>
            </a:r>
            <a:r>
              <a:rPr lang="ru-RU" dirty="0" err="1" smtClean="0">
                <a:latin typeface="Calibri" panose="020F0502020204030204" pitchFamily="34" charset="0"/>
              </a:rPr>
              <a:t>кінець</a:t>
            </a:r>
            <a:r>
              <a:rPr lang="ru-RU" dirty="0" smtClean="0">
                <a:latin typeface="Calibri" panose="020F0502020204030204" pitchFamily="34" charset="0"/>
              </a:rPr>
              <a:t> </a:t>
            </a:r>
            <a:r>
              <a:rPr lang="ru-RU" dirty="0" err="1" smtClean="0">
                <a:latin typeface="Calibri" panose="020F0502020204030204" pitchFamily="34" charset="0"/>
              </a:rPr>
              <a:t>програми</a:t>
            </a:r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3" name="Скругленный прямоугольник 2">
            <a:hlinkClick r:id="rId2" action="ppaction://hlinkfile"/>
          </p:cNvPr>
          <p:cNvSpPr/>
          <p:nvPr/>
        </p:nvSpPr>
        <p:spPr>
          <a:xfrm>
            <a:off x="6948867" y="0"/>
            <a:ext cx="2170587" cy="62508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uk-UA" altLang="ru-RU" sz="2400" b="1" dirty="0">
                <a:solidFill>
                  <a:schemeClr val="accent2"/>
                </a:solidFill>
                <a:latin typeface="Times New Roman" panose="02020603050405020304" pitchFamily="18" charset="0"/>
                <a:hlinkClick r:id="rId3" action="ppaction://hlinkfile"/>
              </a:rPr>
              <a:t>Код </a:t>
            </a:r>
            <a:r>
              <a:rPr lang="en-US" altLang="ru-RU" sz="2400" b="1" dirty="0">
                <a:solidFill>
                  <a:schemeClr val="accent2"/>
                </a:solidFill>
                <a:latin typeface="Times New Roman" panose="02020603050405020304" pitchFamily="18" charset="0"/>
                <a:hlinkClick r:id="rId3" action="ppaction://hlinkfile"/>
              </a:rPr>
              <a:t>ex3_</a:t>
            </a:r>
            <a:r>
              <a:rPr lang="uk-UA" altLang="ru-RU" sz="2400" b="1" dirty="0">
                <a:solidFill>
                  <a:schemeClr val="accent2"/>
                </a:solidFill>
                <a:latin typeface="Times New Roman" panose="02020603050405020304" pitchFamily="18" charset="0"/>
                <a:hlinkClick r:id="rId3" action="ppaction://hlinkfile"/>
              </a:rPr>
              <a:t>4</a:t>
            </a:r>
            <a:r>
              <a:rPr lang="en-US" altLang="ru-RU" sz="2400" b="1" dirty="0">
                <a:solidFill>
                  <a:schemeClr val="accent2"/>
                </a:solidFill>
                <a:latin typeface="Times New Roman" panose="02020603050405020304" pitchFamily="18" charset="0"/>
                <a:hlinkClick r:id="rId3" action="ppaction://hlinkfile"/>
              </a:rPr>
              <a:t>.</a:t>
            </a:r>
            <a:r>
              <a:rPr lang="en-US" altLang="ru-RU" sz="2400" b="1" dirty="0" err="1">
                <a:solidFill>
                  <a:schemeClr val="accent2"/>
                </a:solidFill>
                <a:latin typeface="Times New Roman" panose="02020603050405020304" pitchFamily="18" charset="0"/>
                <a:hlinkClick r:id="rId3" action="ppaction://hlinkfile"/>
              </a:rPr>
              <a:t>cpp</a:t>
            </a:r>
            <a:endParaRPr lang="uk-UA" altLang="ru-RU" sz="2400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80874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194763"/>
            <a:ext cx="9396413" cy="792163"/>
          </a:xfrm>
          <a:prstGeom prst="rect">
            <a:avLst/>
          </a:prstGeom>
          <a:noFill/>
          <a:ln/>
        </p:spPr>
        <p:txBody>
          <a:bodyPr anchor="ctr"/>
          <a:lstStyle/>
          <a:p>
            <a:r>
              <a:rPr lang="uk-UA" altLang="ru-RU" sz="3600" b="1" dirty="0">
                <a:solidFill>
                  <a:srgbClr val="600000"/>
                </a:solidFill>
              </a:rPr>
              <a:t>Цикл з </a:t>
            </a:r>
            <a:r>
              <a:rPr lang="uk-UA" altLang="ru-RU" sz="3600" b="1" dirty="0" err="1">
                <a:solidFill>
                  <a:srgbClr val="600000"/>
                </a:solidFill>
              </a:rPr>
              <a:t>постумовою</a:t>
            </a:r>
            <a:endParaRPr lang="en-US" altLang="ru-RU" sz="3600" b="1" dirty="0">
              <a:solidFill>
                <a:srgbClr val="600000"/>
              </a:solidFill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sz="half" idx="4294967295"/>
          </p:nvPr>
        </p:nvSpPr>
        <p:spPr bwMode="auto">
          <a:xfrm>
            <a:off x="107504" y="1215133"/>
            <a:ext cx="8559080" cy="1727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indent="0"/>
            <a:r>
              <a:rPr lang="uk-UA" altLang="ru-RU" sz="2400">
                <a:latin typeface="Calibri" panose="020F0502020204030204" pitchFamily="34" charset="0"/>
                <a:cs typeface="Times New Roman" panose="02020603050405020304" pitchFamily="18" charset="0"/>
              </a:rPr>
              <a:t>Цикл з постумовою застосовують у випадках, коли кількість ітерацій циклу є невідомою на початку його виконання. </a:t>
            </a:r>
            <a:endParaRPr lang="en-US" altLang="ru-RU" sz="240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/>
            <a:r>
              <a:rPr lang="uk-UA" altLang="ru-RU" sz="2400">
                <a:latin typeface="Calibri" panose="020F0502020204030204" pitchFamily="34" charset="0"/>
                <a:cs typeface="Times New Roman" panose="02020603050405020304" pitchFamily="18" charset="0"/>
              </a:rPr>
              <a:t>Цикл з постумовою за будь-яких обставин буде виконано принаймні один раз. </a:t>
            </a: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0" y="3168946"/>
            <a:ext cx="5796075" cy="2060254"/>
          </a:xfrm>
          <a:prstGeom prst="roundRect">
            <a:avLst/>
          </a:prstGeom>
          <a:solidFill>
            <a:srgbClr val="FFF4E9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SzPct val="200000"/>
            </a:pPr>
            <a:r>
              <a:rPr lang="en-US" altLang="ru-RU" sz="2400" b="1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do</a:t>
            </a:r>
            <a:endParaRPr lang="uk-UA" altLang="ru-RU" sz="2400" b="1" dirty="0">
              <a:solidFill>
                <a:srgbClr val="0000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SzPct val="200000"/>
            </a:pPr>
            <a:r>
              <a:rPr lang="en-US" altLang="ru-RU" sz="2400" b="1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{ &lt;</a:t>
            </a:r>
            <a:r>
              <a:rPr lang="uk-UA" altLang="ru-RU" sz="2400" b="1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оператор1;&gt; ... &lt;оператор</a:t>
            </a:r>
            <a:r>
              <a:rPr lang="en-US" altLang="ru-RU" sz="2400" b="1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N;&gt; </a:t>
            </a:r>
          </a:p>
          <a:p>
            <a:pPr>
              <a:spcBef>
                <a:spcPct val="20000"/>
              </a:spcBef>
              <a:buSzPct val="200000"/>
            </a:pPr>
            <a:r>
              <a:rPr lang="en-US" altLang="ru-RU" sz="2400" b="1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} while (&lt;</a:t>
            </a:r>
            <a:r>
              <a:rPr lang="uk-UA" altLang="ru-RU" sz="2400" b="1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умова повторення циклу&gt; );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A054-F761-4DBA-BFC1-55597F41BD6C}" type="slidenum">
              <a:rPr lang="ru-RU" altLang="ru-RU" smtClean="0"/>
              <a:pPr/>
              <a:t>29</a:t>
            </a:fld>
            <a:endParaRPr lang="ru-RU" alt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8825" y="2942333"/>
            <a:ext cx="3305175" cy="3511002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5175"/>
            <a:ext cx="8748713" cy="5932488"/>
          </a:xfrm>
          <a:prstGeom prst="rect">
            <a:avLst/>
          </a:prstGeom>
          <a:ln w="28575">
            <a:solidFill>
              <a:srgbClr val="990033"/>
            </a:solidFill>
            <a:beve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0" y="0"/>
            <a:ext cx="9324975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uk-UA" altLang="ru-RU" sz="3200" b="1">
                <a:latin typeface="Times New Roman" panose="02020603050405020304" pitchFamily="18" charset="0"/>
              </a:rPr>
              <a:t>Процес розробки програмного забезпечення</a:t>
            </a:r>
            <a:endParaRPr lang="ru-RU" altLang="ru-RU" sz="3200" b="1">
              <a:latin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A054-F761-4DBA-BFC1-55597F41BD6C}" type="slidenum">
              <a:rPr lang="ru-RU" altLang="ru-RU" smtClean="0"/>
              <a:pPr/>
              <a:t>3</a:t>
            </a:fld>
            <a:endParaRPr lang="ru-RU" altLang="ru-RU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256382" y="182563"/>
            <a:ext cx="9375775" cy="908050"/>
          </a:xfrm>
        </p:spPr>
        <p:txBody>
          <a:bodyPr anchor="ctr"/>
          <a:lstStyle/>
          <a:p>
            <a:r>
              <a:rPr lang="uk-UA" altLang="ru-RU" sz="3600" b="1" dirty="0" smtClean="0">
                <a:solidFill>
                  <a:srgbClr val="600000"/>
                </a:solidFill>
              </a:rPr>
              <a:t>Цикл </a:t>
            </a:r>
            <a:r>
              <a:rPr lang="uk-UA" altLang="ru-RU" sz="3600" b="1" dirty="0">
                <a:solidFill>
                  <a:srgbClr val="600000"/>
                </a:solidFill>
              </a:rPr>
              <a:t>з </a:t>
            </a:r>
            <a:r>
              <a:rPr lang="uk-UA" altLang="ru-RU" sz="3600" b="1" dirty="0" err="1">
                <a:solidFill>
                  <a:srgbClr val="600000"/>
                </a:solidFill>
              </a:rPr>
              <a:t>постумовою</a:t>
            </a:r>
            <a:endParaRPr lang="en-US" altLang="ru-RU" sz="3600" b="1" dirty="0">
              <a:solidFill>
                <a:srgbClr val="600000"/>
              </a:solidFill>
            </a:endParaRPr>
          </a:p>
        </p:txBody>
      </p:sp>
      <p:grpSp>
        <p:nvGrpSpPr>
          <p:cNvPr id="4" name="Скругленный прямоугольник 3"/>
          <p:cNvGrpSpPr>
            <a:grpSpLocks/>
          </p:cNvGrpSpPr>
          <p:nvPr/>
        </p:nvGrpSpPr>
        <p:grpSpPr bwMode="auto">
          <a:xfrm>
            <a:off x="467544" y="1090613"/>
            <a:ext cx="7729537" cy="3490912"/>
            <a:chOff x="357" y="687"/>
            <a:chExt cx="4869" cy="2293"/>
          </a:xfrm>
        </p:grpSpPr>
        <p:pic>
          <p:nvPicPr>
            <p:cNvPr id="24580" name="Скругленный прямоугольник 3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" y="687"/>
              <a:ext cx="4869" cy="22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581" name="Text Box 5"/>
            <p:cNvSpPr txBox="1">
              <a:spLocks noChangeArrowheads="1"/>
            </p:cNvSpPr>
            <p:nvPr/>
          </p:nvSpPr>
          <p:spPr bwMode="auto">
            <a:xfrm>
              <a:off x="500" y="813"/>
              <a:ext cx="4585" cy="2009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ECD9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ru-RU" altLang="ru-RU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Запрограмуємо гру «Угадування числа». </a:t>
              </a:r>
              <a:endParaRPr lang="en-US" altLang="ru-RU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ru-RU" altLang="ru-RU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Програма генерує випадкове ціле число з деякого діапазону, а користувач намагається вгадати його, уводячи значення з клавіатури. </a:t>
              </a:r>
              <a:endParaRPr lang="en-US" altLang="ru-RU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ru-RU" altLang="ru-RU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Якщо число вгадано, програма виводить по  відомлення про це і завершує свою роботу; інакше спроби вгадати число повторюються. </a:t>
              </a:r>
              <a:endParaRPr lang="uk-UA" altLang="ru-RU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" name="Скругленный прямоугольник 7">
            <a:hlinkClick r:id="rId3" action="ppaction://hlinkfile"/>
          </p:cNvPr>
          <p:cNvSpPr/>
          <p:nvPr/>
        </p:nvSpPr>
        <p:spPr>
          <a:xfrm>
            <a:off x="4911278" y="5258557"/>
            <a:ext cx="2170587" cy="62508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uk-UA" altLang="ru-RU" sz="2400" b="1" dirty="0">
                <a:solidFill>
                  <a:schemeClr val="accent2"/>
                </a:solidFill>
                <a:latin typeface="Times New Roman" panose="02020603050405020304" pitchFamily="18" charset="0"/>
                <a:hlinkClick r:id="rId4" action="ppaction://hlinkfile"/>
              </a:rPr>
              <a:t>Код </a:t>
            </a:r>
            <a:r>
              <a:rPr lang="en-US" altLang="ru-RU" sz="2400" b="1" dirty="0">
                <a:solidFill>
                  <a:schemeClr val="accent2"/>
                </a:solidFill>
                <a:latin typeface="Times New Roman" panose="02020603050405020304" pitchFamily="18" charset="0"/>
                <a:hlinkClick r:id="rId4" action="ppaction://hlinkfile"/>
              </a:rPr>
              <a:t>ex3_5.cpp</a:t>
            </a:r>
            <a:endParaRPr lang="uk-UA" altLang="ru-RU" sz="2400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2" name="Рисунок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225" y="5025702"/>
            <a:ext cx="2065963" cy="805040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matte"/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A054-F761-4DBA-BFC1-55597F41BD6C}" type="slidenum">
              <a:rPr lang="ru-RU" altLang="ru-RU" smtClean="0"/>
              <a:pPr/>
              <a:t>30</a:t>
            </a:fld>
            <a:endParaRPr lang="ru-RU" altLang="ru-RU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231775" y="190012"/>
            <a:ext cx="9375775" cy="908050"/>
          </a:xfrm>
        </p:spPr>
        <p:txBody>
          <a:bodyPr anchor="ctr"/>
          <a:lstStyle/>
          <a:p>
            <a:r>
              <a:rPr lang="en-US" altLang="ru-RU" sz="3600" b="1" dirty="0">
                <a:solidFill>
                  <a:srgbClr val="600000"/>
                </a:solidFill>
              </a:rPr>
              <a:t>                 </a:t>
            </a:r>
            <a:r>
              <a:rPr lang="uk-UA" altLang="ru-RU" sz="3600" b="1" dirty="0">
                <a:solidFill>
                  <a:srgbClr val="600000"/>
                </a:solidFill>
              </a:rPr>
              <a:t>Цикл з </a:t>
            </a:r>
            <a:r>
              <a:rPr lang="uk-UA" altLang="ru-RU" sz="3600" b="1" dirty="0" err="1">
                <a:solidFill>
                  <a:srgbClr val="600000"/>
                </a:solidFill>
              </a:rPr>
              <a:t>постумовою</a:t>
            </a:r>
            <a:endParaRPr lang="en-US" altLang="ru-RU" sz="3600" b="1" dirty="0">
              <a:solidFill>
                <a:srgbClr val="600000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2" y="10259"/>
            <a:ext cx="1737536" cy="667296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matte"/>
        </p:spPr>
      </p:pic>
      <p:sp>
        <p:nvSpPr>
          <p:cNvPr id="53260" name="Text Box 12"/>
          <p:cNvSpPr txBox="1">
            <a:spLocks noChangeArrowheads="1"/>
          </p:cNvSpPr>
          <p:nvPr/>
        </p:nvSpPr>
        <p:spPr bwMode="auto">
          <a:xfrm>
            <a:off x="1187450" y="1196975"/>
            <a:ext cx="6851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uk-UA" altLang="ru-RU" sz="2800" b="1"/>
              <a:t>Результат виконання програми </a:t>
            </a:r>
            <a:r>
              <a:rPr lang="en-US" altLang="ru-RU" sz="2800" b="1"/>
              <a:t>ex3_5</a:t>
            </a:r>
            <a:endParaRPr lang="ru-RU" altLang="ru-RU" sz="2800" b="1"/>
          </a:p>
        </p:txBody>
      </p:sp>
      <p:pic>
        <p:nvPicPr>
          <p:cNvPr id="53261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462" y="1716088"/>
            <a:ext cx="6337300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A054-F761-4DBA-BFC1-55597F41BD6C}" type="slidenum">
              <a:rPr lang="ru-RU" altLang="ru-RU" smtClean="0"/>
              <a:pPr/>
              <a:t>31</a:t>
            </a:fld>
            <a:endParaRPr lang="ru-RU" altLang="ru-RU"/>
          </a:p>
        </p:txBody>
      </p:sp>
      <p:sp>
        <p:nvSpPr>
          <p:cNvPr id="9" name="Скругленный прямоугольник 8">
            <a:hlinkClick r:id="rId4" action="ppaction://hlinkfile"/>
          </p:cNvPr>
          <p:cNvSpPr/>
          <p:nvPr/>
        </p:nvSpPr>
        <p:spPr>
          <a:xfrm>
            <a:off x="6734705" y="5013176"/>
            <a:ext cx="2170587" cy="62508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uk-UA" altLang="ru-RU" sz="2400" b="1" dirty="0">
                <a:solidFill>
                  <a:schemeClr val="accent2"/>
                </a:solidFill>
                <a:latin typeface="Times New Roman" panose="02020603050405020304" pitchFamily="18" charset="0"/>
                <a:hlinkClick r:id="rId5" action="ppaction://hlinkfile"/>
              </a:rPr>
              <a:t>Код </a:t>
            </a:r>
            <a:r>
              <a:rPr lang="en-US" altLang="ru-RU" sz="2400" b="1" dirty="0">
                <a:solidFill>
                  <a:schemeClr val="accent2"/>
                </a:solidFill>
                <a:latin typeface="Times New Roman" panose="02020603050405020304" pitchFamily="18" charset="0"/>
                <a:hlinkClick r:id="rId5" action="ppaction://hlinkfile"/>
              </a:rPr>
              <a:t>ex3_5.cpp</a:t>
            </a:r>
            <a:endParaRPr lang="uk-UA" altLang="ru-RU" sz="2400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A054-F761-4DBA-BFC1-55597F41BD6C}" type="slidenum">
              <a:rPr lang="ru-RU" altLang="ru-RU" smtClean="0"/>
              <a:pPr/>
              <a:t>32</a:t>
            </a:fld>
            <a:endParaRPr lang="ru-RU" altLang="ru-RU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6893156"/>
              </p:ext>
            </p:extLst>
          </p:nvPr>
        </p:nvGraphicFramePr>
        <p:xfrm>
          <a:off x="0" y="8336"/>
          <a:ext cx="9144000" cy="667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0"/>
                <a:gridCol w="4572000"/>
              </a:tblGrid>
              <a:tr h="6525344">
                <a:tc>
                  <a:txBody>
                    <a:bodyPr/>
                    <a:lstStyle/>
                    <a:p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//ex3_5.cpp. </a:t>
                      </a:r>
                      <a:r>
                        <a:rPr lang="ru-RU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Вгадування</a:t>
                      </a: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псевдовипадкового</a:t>
                      </a:r>
                      <a:endParaRPr lang="ru-RU" sz="1800" b="0" kern="12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// числа  </a:t>
                      </a:r>
                    </a:p>
                    <a:p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#</a:t>
                      </a:r>
                      <a:r>
                        <a:rPr lang="ru-RU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include</a:t>
                      </a: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&lt;</a:t>
                      </a:r>
                      <a:r>
                        <a:rPr lang="ru-RU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iostream</a:t>
                      </a: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#include&lt;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math.h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&gt; </a:t>
                      </a:r>
                      <a:endParaRPr lang="ru-RU" sz="1800" b="0" kern="12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#include&lt;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stdlib.h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&gt; </a:t>
                      </a:r>
                      <a:endParaRPr lang="ru-RU" sz="1800" b="0" kern="12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#include&lt;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time.h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&gt; </a:t>
                      </a:r>
                      <a:endParaRPr lang="ru-RU" sz="1800" b="0" kern="12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using namespace 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std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; </a:t>
                      </a:r>
                      <a:endParaRPr lang="ru-RU" sz="1800" b="0" kern="12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main()              </a:t>
                      </a:r>
                      <a:endParaRPr lang="ru-RU" sz="1800" b="0" kern="12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    </a:t>
                      </a:r>
                      <a:endParaRPr lang="ru-RU" sz="1800" b="0" kern="12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const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penalty=10;            //</a:t>
                      </a: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штраф </a:t>
                      </a:r>
                    </a:p>
                    <a:p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int</a:t>
                      </a: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x,        //число, </a:t>
                      </a:r>
                      <a:r>
                        <a:rPr lang="ru-RU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що</a:t>
                      </a: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вводиться з </a:t>
                      </a:r>
                      <a:r>
                        <a:rPr lang="ru-RU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клавіатури</a:t>
                      </a: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    y,           //</a:t>
                      </a:r>
                      <a:r>
                        <a:rPr lang="ru-RU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згенероване</a:t>
                      </a: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комп’ютером</a:t>
                      </a: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число </a:t>
                      </a:r>
                    </a:p>
                    <a:p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    </a:t>
                      </a:r>
                      <a:r>
                        <a:rPr lang="ru-RU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prize</a:t>
                      </a: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;            //</a:t>
                      </a:r>
                      <a:r>
                        <a:rPr lang="ru-RU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кількість</a:t>
                      </a: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призових</a:t>
                      </a: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балів</a:t>
                      </a: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&lt;&lt;"define number, which computer generate"&lt;&lt;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; </a:t>
                      </a:r>
                      <a:endParaRPr lang="ru-RU" sz="1800" b="0" kern="12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srand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((unsigned)time(NULL)); //</a:t>
                      </a:r>
                      <a:r>
                        <a:rPr lang="ru-RU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ініціалізувати</a:t>
                      </a:r>
                      <a:endParaRPr lang="ru-RU" sz="1800" b="0" kern="12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// генератор </a:t>
                      </a:r>
                      <a:r>
                        <a:rPr lang="ru-RU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випадкових</a:t>
                      </a: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чисел </a:t>
                      </a:r>
                    </a:p>
                    <a:p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y=</a:t>
                      </a:r>
                      <a:r>
                        <a:rPr lang="ru-RU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rand</a:t>
                      </a: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()%1000;                   //</a:t>
                      </a:r>
                      <a:r>
                        <a:rPr lang="ru-RU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генерувати</a:t>
                      </a:r>
                      <a:endParaRPr lang="ru-RU" sz="1800" b="0" kern="12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// </a:t>
                      </a:r>
                      <a:r>
                        <a:rPr lang="ru-RU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випадкове</a:t>
                      </a: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число з </a:t>
                      </a:r>
                      <a:r>
                        <a:rPr lang="ru-RU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діапазону</a:t>
                      </a: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0..999 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 </a:t>
                      </a:r>
                    </a:p>
                    <a:p>
                      <a:endParaRPr lang="ru-RU" sz="1800" b="0" kern="12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ru-RU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prize</a:t>
                      </a: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=100;       //початкова </a:t>
                      </a:r>
                      <a:r>
                        <a:rPr lang="ru-RU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призова</a:t>
                      </a: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сума </a:t>
                      </a:r>
                    </a:p>
                    <a:p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do</a:t>
                      </a: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 </a:t>
                      </a:r>
                    </a:p>
                    <a:p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ru-RU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cout</a:t>
                      </a: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&lt;&lt;"</a:t>
                      </a:r>
                      <a:r>
                        <a:rPr lang="ru-RU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enter</a:t>
                      </a: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number</a:t>
                      </a: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"; </a:t>
                      </a:r>
                    </a:p>
                    <a:p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ru-RU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cin</a:t>
                      </a: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&gt;&gt;x;      //увести число з </a:t>
                      </a:r>
                      <a:r>
                        <a:rPr lang="ru-RU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клавіатури</a:t>
                      </a: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uk-UA" sz="18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для</a:t>
                      </a:r>
                    </a:p>
                    <a:p>
                      <a:r>
                        <a:rPr lang="uk-UA" sz="18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                        // </a:t>
                      </a:r>
                      <a:r>
                        <a:rPr lang="uk-UA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відгадуванн</a:t>
                      </a:r>
                      <a:endParaRPr lang="uk-UA" sz="1800" b="0" kern="12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uk-UA" sz="1800" b="0" kern="120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if (x&gt;y) </a:t>
                      </a:r>
                      <a:endParaRPr lang="ru-RU" sz="1800" b="0" kern="12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   { </a:t>
                      </a:r>
                      <a:endParaRPr lang="ru-RU" sz="1800" b="0" kern="12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      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&lt;&lt;"Wrong, enter smaller"&lt;&lt;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; </a:t>
                      </a:r>
                      <a:endParaRPr lang="ru-RU" sz="1800" b="0" kern="12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      prize=prize-penalty; </a:t>
                      </a:r>
                      <a:endParaRPr lang="ru-RU" sz="1800" b="0" kern="12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    } </a:t>
                      </a:r>
                      <a:endParaRPr lang="ru-RU" sz="1800" b="0" kern="12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   if (x&lt;y) </a:t>
                      </a:r>
                      <a:endParaRPr lang="ru-RU" sz="1800" b="0" kern="12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    { </a:t>
                      </a:r>
                      <a:endParaRPr lang="ru-RU" sz="1800" b="0" kern="12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      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&lt;&lt;"Wrong, enter bigger"&lt;&lt;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; </a:t>
                      </a:r>
                      <a:endParaRPr lang="ru-RU" sz="1800" b="0" kern="12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      prize=prize-penalty; </a:t>
                      </a:r>
                      <a:endParaRPr lang="ru-RU" sz="1800" b="0" kern="12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    } </a:t>
                      </a:r>
                      <a:endParaRPr lang="ru-RU" sz="1800" b="0" kern="12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 }while(x!=y); </a:t>
                      </a:r>
                      <a:endParaRPr lang="ru-RU" sz="1800" b="0" kern="12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//</a:t>
                      </a: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число не </a:t>
                      </a:r>
                      <a:r>
                        <a:rPr lang="ru-RU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вгадане</a:t>
                      </a: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користувачем</a:t>
                      </a: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&lt;&lt;"You have guessed right! "&lt;&lt;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; </a:t>
                      </a:r>
                      <a:endParaRPr lang="ru-RU" sz="1800" b="0" kern="12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&lt;&lt;"You have won the prize”&lt;&lt; </a:t>
                      </a:r>
                    </a:p>
                    <a:p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          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&lt;&lt;prize&lt;&lt;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; </a:t>
                      </a:r>
                      <a:endParaRPr lang="ru-RU" sz="1800" b="0" kern="12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 </a:t>
                      </a:r>
                      <a:r>
                        <a:rPr lang="ru-RU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system</a:t>
                      </a: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("</a:t>
                      </a:r>
                      <a:r>
                        <a:rPr lang="ru-RU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pause</a:t>
                      </a: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");</a:t>
                      </a:r>
                    </a:p>
                    <a:p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} //</a:t>
                      </a:r>
                      <a:r>
                        <a:rPr lang="ru-RU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кінець</a:t>
                      </a:r>
                      <a:endParaRPr lang="ru-RU" sz="18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Скругленный прямоугольник 4">
            <a:hlinkClick r:id="rId2" action="ppaction://hlinkfile"/>
          </p:cNvPr>
          <p:cNvSpPr/>
          <p:nvPr/>
        </p:nvSpPr>
        <p:spPr>
          <a:xfrm>
            <a:off x="6734705" y="0"/>
            <a:ext cx="2170587" cy="62508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uk-UA" altLang="ru-RU" sz="2400" b="1" dirty="0">
                <a:solidFill>
                  <a:schemeClr val="accent2"/>
                </a:solidFill>
                <a:latin typeface="Times New Roman" panose="02020603050405020304" pitchFamily="18" charset="0"/>
                <a:hlinkClick r:id="rId3" action="ppaction://hlinkfile"/>
              </a:rPr>
              <a:t>Код </a:t>
            </a:r>
            <a:r>
              <a:rPr lang="en-US" altLang="ru-RU" sz="2400" b="1" dirty="0">
                <a:solidFill>
                  <a:schemeClr val="accent2"/>
                </a:solidFill>
                <a:latin typeface="Times New Roman" panose="02020603050405020304" pitchFamily="18" charset="0"/>
                <a:hlinkClick r:id="rId3" action="ppaction://hlinkfile"/>
              </a:rPr>
              <a:t>ex3_5.cpp</a:t>
            </a:r>
            <a:endParaRPr lang="uk-UA" altLang="ru-RU" sz="2400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57864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-2736" y="260648"/>
            <a:ext cx="9375775" cy="792163"/>
          </a:xfrm>
          <a:prstGeom prst="rect">
            <a:avLst/>
          </a:prstGeom>
          <a:noFill/>
          <a:ln/>
        </p:spPr>
        <p:txBody>
          <a:bodyPr anchor="ctr"/>
          <a:lstStyle/>
          <a:p>
            <a:r>
              <a:rPr lang="uk-UA" altLang="ru-RU" sz="3600" b="1" dirty="0">
                <a:solidFill>
                  <a:srgbClr val="600000"/>
                </a:solidFill>
              </a:rPr>
              <a:t>Цикл з лічильником</a:t>
            </a:r>
            <a:endParaRPr lang="en-US" altLang="ru-RU" sz="3600" b="1" dirty="0">
              <a:solidFill>
                <a:srgbClr val="600000"/>
              </a:solidFill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sz="half" idx="4294967295"/>
          </p:nvPr>
        </p:nvSpPr>
        <p:spPr bwMode="auto">
          <a:xfrm>
            <a:off x="323528" y="1212152"/>
            <a:ext cx="3816350" cy="401704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indent="0"/>
            <a:r>
              <a:rPr lang="uk-UA" altLang="ru-RU" sz="2400" i="1" dirty="0">
                <a:latin typeface="Calibri" panose="020F0502020204030204" pitchFamily="34" charset="0"/>
                <a:cs typeface="Times New Roman" panose="02020603050405020304" pitchFamily="18" charset="0"/>
              </a:rPr>
              <a:t>Лічильник</a:t>
            </a:r>
            <a:r>
              <a:rPr lang="uk-UA" altLang="ru-RU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— це змінна, яка під час кожного повторення </a:t>
            </a:r>
            <a:r>
              <a:rPr lang="uk-UA" altLang="ru-RU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збільшується</a:t>
            </a:r>
            <a:r>
              <a:rPr lang="en-US" altLang="ru-RU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uk-UA" altLang="ru-RU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зменшується) </a:t>
            </a:r>
            <a:r>
              <a:rPr lang="uk-UA" altLang="ru-RU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на </a:t>
            </a:r>
            <a:r>
              <a:rPr lang="uk-UA" altLang="ru-RU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одиницю або на інше значення. </a:t>
            </a:r>
            <a:endParaRPr lang="en-US" altLang="ru-RU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/>
            <a:endParaRPr lang="en-US" altLang="ru-RU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/>
            <a:r>
              <a:rPr lang="uk-UA" altLang="ru-RU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В операторі </a:t>
            </a:r>
            <a:r>
              <a:rPr lang="uk-UA" altLang="ru-RU" sz="2400" i="1" dirty="0">
                <a:latin typeface="Calibri" panose="020F0502020204030204" pitchFamily="34" charset="0"/>
                <a:cs typeface="Times New Roman" panose="02020603050405020304" pitchFamily="18" charset="0"/>
              </a:rPr>
              <a:t>циклу з лічильником </a:t>
            </a:r>
            <a:r>
              <a:rPr lang="uk-UA" altLang="ru-RU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кількість виконаних ітерацій указується в заголовку</a:t>
            </a:r>
            <a:r>
              <a:rPr lang="en-US" altLang="ru-RU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uk-UA" altLang="ru-RU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5150" y="1212152"/>
            <a:ext cx="4608513" cy="53641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A054-F761-4DBA-BFC1-55597F41BD6C}" type="slidenum">
              <a:rPr lang="ru-RU" altLang="ru-RU" smtClean="0"/>
              <a:pPr/>
              <a:t>33</a:t>
            </a:fld>
            <a:endParaRPr lang="ru-RU" altLang="ru-RU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7889" y="160593"/>
            <a:ext cx="9375775" cy="792163"/>
          </a:xfrm>
          <a:prstGeom prst="rect">
            <a:avLst/>
          </a:prstGeom>
          <a:noFill/>
          <a:ln/>
        </p:spPr>
        <p:txBody>
          <a:bodyPr anchor="ctr"/>
          <a:lstStyle/>
          <a:p>
            <a:r>
              <a:rPr lang="uk-UA" altLang="ru-RU" sz="3600" b="1">
                <a:solidFill>
                  <a:srgbClr val="600000"/>
                </a:solidFill>
              </a:rPr>
              <a:t>Цикл з лічильником</a:t>
            </a:r>
            <a:endParaRPr lang="en-US" altLang="ru-RU" sz="3600" b="1">
              <a:solidFill>
                <a:srgbClr val="600000"/>
              </a:solidFill>
            </a:endParaRP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1542817" y="1075889"/>
            <a:ext cx="5983587" cy="1386121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ru-RU" altLang="ru-RU" sz="2400" b="1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for ([&lt;вираз1&gt;];[&lt;вираз2&gt;];[&lt;вираз3&gt;] ) </a:t>
            </a:r>
          </a:p>
          <a:p>
            <a:r>
              <a:rPr lang="ru-RU" altLang="ru-RU" sz="2400" b="1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   &lt;оператор;&gt;</a:t>
            </a:r>
            <a:endParaRPr lang="en-US" altLang="ru-RU" sz="2400" b="1">
              <a:solidFill>
                <a:srgbClr val="0000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5304" name="Rectangle 8"/>
          <p:cNvSpPr>
            <a:spLocks noChangeArrowheads="1"/>
          </p:cNvSpPr>
          <p:nvPr/>
        </p:nvSpPr>
        <p:spPr bwMode="auto">
          <a:xfrm>
            <a:off x="250825" y="2708275"/>
            <a:ext cx="8642350" cy="3387725"/>
          </a:xfrm>
          <a:prstGeom prst="rect">
            <a:avLst/>
          </a:prstGeom>
          <a:solidFill>
            <a:schemeClr val="bg1"/>
          </a:solidFill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uk-UA" altLang="ru-RU" sz="2400" b="1">
                <a:latin typeface="Calibri" panose="020F0502020204030204" pitchFamily="34" charset="0"/>
              </a:rPr>
              <a:t>for</a:t>
            </a:r>
            <a:r>
              <a:rPr lang="uk-UA" altLang="ru-RU" sz="2400">
                <a:latin typeface="Calibri" panose="020F0502020204030204" pitchFamily="34" charset="0"/>
              </a:rPr>
              <a:t> — зарезервоване слово («для»); </a:t>
            </a:r>
            <a:endParaRPr lang="en-US" altLang="ru-RU" sz="2400">
              <a:latin typeface="Calibri" panose="020F0502020204030204" pitchFamily="34" charset="0"/>
            </a:endParaRPr>
          </a:p>
          <a:p>
            <a:r>
              <a:rPr lang="uk-UA" altLang="ru-RU" sz="2400" b="1">
                <a:latin typeface="Calibri" panose="020F0502020204030204" pitchFamily="34" charset="0"/>
              </a:rPr>
              <a:t>&lt;вираз1&gt;</a:t>
            </a:r>
            <a:r>
              <a:rPr lang="uk-UA" altLang="ru-RU" sz="2400">
                <a:latin typeface="Calibri" panose="020F0502020204030204" pitchFamily="34" charset="0"/>
              </a:rPr>
              <a:t>  ініціалізує лічильник та виконується один раз на початку циклу; </a:t>
            </a:r>
            <a:endParaRPr lang="en-US" altLang="ru-RU" sz="2400">
              <a:latin typeface="Calibri" panose="020F0502020204030204" pitchFamily="34" charset="0"/>
            </a:endParaRPr>
          </a:p>
          <a:p>
            <a:r>
              <a:rPr lang="uk-UA" altLang="ru-RU" sz="2400" b="1">
                <a:latin typeface="Calibri" panose="020F0502020204030204" pitchFamily="34" charset="0"/>
              </a:rPr>
              <a:t>&lt;вираз2&gt;</a:t>
            </a:r>
            <a:r>
              <a:rPr lang="uk-UA" altLang="ru-RU" sz="2400">
                <a:latin typeface="Calibri" panose="020F0502020204030204" pitchFamily="34" charset="0"/>
              </a:rPr>
              <a:t> — деякий булів вираз, котрий визначає умову повторення циклу; </a:t>
            </a:r>
            <a:endParaRPr lang="en-US" altLang="ru-RU" sz="2400">
              <a:latin typeface="Calibri" panose="020F0502020204030204" pitchFamily="34" charset="0"/>
            </a:endParaRPr>
          </a:p>
          <a:p>
            <a:r>
              <a:rPr lang="uk-UA" altLang="ru-RU" sz="2400" b="1">
                <a:latin typeface="Calibri" panose="020F0502020204030204" pitchFamily="34" charset="0"/>
              </a:rPr>
              <a:t>&lt;вираз3&gt;</a:t>
            </a:r>
            <a:r>
              <a:rPr lang="uk-UA" altLang="ru-RU" sz="2400">
                <a:latin typeface="Calibri" panose="020F0502020204030204" pitchFamily="34" charset="0"/>
              </a:rPr>
              <a:t>  змінює значення лічильника циклу, найчастіше це просто операція інкремента чи декремента; </a:t>
            </a:r>
            <a:endParaRPr lang="en-US" altLang="ru-RU" sz="2400">
              <a:latin typeface="Calibri" panose="020F0502020204030204" pitchFamily="34" charset="0"/>
            </a:endParaRPr>
          </a:p>
          <a:p>
            <a:r>
              <a:rPr lang="uk-UA" altLang="ru-RU" sz="2400" b="1">
                <a:latin typeface="Calibri" panose="020F0502020204030204" pitchFamily="34" charset="0"/>
              </a:rPr>
              <a:t>&lt;оператор&gt;</a:t>
            </a:r>
            <a:r>
              <a:rPr lang="uk-UA" altLang="ru-RU" sz="2400">
                <a:latin typeface="Calibri" panose="020F0502020204030204" pitchFamily="34" charset="0"/>
              </a:rPr>
              <a:t> — простий або складений оператор, що є тілом циклу. 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A054-F761-4DBA-BFC1-55597F41BD6C}" type="slidenum">
              <a:rPr lang="ru-RU" altLang="ru-RU" smtClean="0"/>
              <a:pPr/>
              <a:t>34</a:t>
            </a:fld>
            <a:endParaRPr lang="ru-RU" altLang="ru-RU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0638" y="0"/>
            <a:ext cx="9375775" cy="981075"/>
          </a:xfrm>
        </p:spPr>
        <p:txBody>
          <a:bodyPr anchor="ctr"/>
          <a:lstStyle/>
          <a:p>
            <a:r>
              <a:rPr lang="uk-UA" altLang="ru-RU" sz="3600" b="1">
                <a:solidFill>
                  <a:srgbClr val="600000"/>
                </a:solidFill>
                <a:latin typeface="Times New Roman" panose="02020603050405020304" pitchFamily="18" charset="0"/>
              </a:rPr>
              <a:t>Цикл з лічильником</a:t>
            </a:r>
            <a:endParaRPr lang="en-US" altLang="ru-RU" sz="3600" b="1">
              <a:solidFill>
                <a:srgbClr val="6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4" name="Скругленный прямоугольник 3"/>
          <p:cNvGrpSpPr>
            <a:grpSpLocks/>
          </p:cNvGrpSpPr>
          <p:nvPr/>
        </p:nvGrpSpPr>
        <p:grpSpPr bwMode="auto">
          <a:xfrm>
            <a:off x="468313" y="1052513"/>
            <a:ext cx="8424862" cy="4176712"/>
            <a:chOff x="138" y="918"/>
            <a:chExt cx="5230" cy="1701"/>
          </a:xfrm>
        </p:grpSpPr>
        <p:pic>
          <p:nvPicPr>
            <p:cNvPr id="26628" name="Скругленный прямоугольник 3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8" y="918"/>
              <a:ext cx="5230" cy="17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629" name="Text Box 5"/>
            <p:cNvSpPr txBox="1">
              <a:spLocks noChangeArrowheads="1"/>
            </p:cNvSpPr>
            <p:nvPr/>
          </p:nvSpPr>
          <p:spPr bwMode="auto">
            <a:xfrm>
              <a:off x="254" y="1015"/>
              <a:ext cx="4996" cy="1474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ECD9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ru-RU" altLang="ru-RU" sz="2400" b="1" dirty="0" err="1">
                  <a:solidFill>
                    <a:srgbClr val="6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Створимо</a:t>
              </a:r>
              <a:r>
                <a:rPr lang="ru-RU" altLang="ru-RU" sz="2400" b="1" dirty="0">
                  <a:solidFill>
                    <a:srgbClr val="6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altLang="ru-RU" sz="2400" b="1" dirty="0" err="1">
                  <a:solidFill>
                    <a:srgbClr val="6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програму</a:t>
              </a:r>
              <a:r>
                <a:rPr lang="ru-RU" altLang="ru-RU" sz="2400" b="1" dirty="0">
                  <a:solidFill>
                    <a:srgbClr val="6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altLang="ru-RU" sz="2400" b="1" dirty="0" err="1">
                  <a:solidFill>
                    <a:srgbClr val="6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обчислення</a:t>
              </a:r>
              <a:r>
                <a:rPr lang="ru-RU" altLang="ru-RU" sz="2400" b="1" dirty="0">
                  <a:solidFill>
                    <a:srgbClr val="6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altLang="ru-RU" sz="2400" b="1" dirty="0" err="1">
                  <a:solidFill>
                    <a:srgbClr val="6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факторіала</a:t>
              </a:r>
              <a:r>
                <a:rPr lang="ru-RU" altLang="ru-RU" sz="2400" b="1" dirty="0">
                  <a:solidFill>
                    <a:srgbClr val="6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altLang="ru-RU" sz="2400" b="1" dirty="0" err="1">
                  <a:solidFill>
                    <a:srgbClr val="6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цілого</a:t>
              </a:r>
              <a:r>
                <a:rPr lang="ru-RU" altLang="ru-RU" sz="2400" b="1" dirty="0">
                  <a:solidFill>
                    <a:srgbClr val="6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altLang="ru-RU" sz="2400" b="1" dirty="0" err="1">
                  <a:solidFill>
                    <a:srgbClr val="6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невід’ємного</a:t>
              </a:r>
              <a:r>
                <a:rPr lang="ru-RU" altLang="ru-RU" sz="2400" b="1" dirty="0">
                  <a:solidFill>
                    <a:srgbClr val="6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числа. </a:t>
              </a:r>
              <a:endParaRPr lang="en-US" altLang="ru-RU" sz="2400" b="1" dirty="0">
                <a:solidFill>
                  <a:srgbClr val="6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uk-UA" altLang="ru-RU" sz="2800" b="1" i="1" dirty="0">
                  <a:latin typeface="Times New Roman" panose="02020603050405020304" pitchFamily="18" charset="0"/>
                </a:rPr>
                <a:t>n</a:t>
              </a:r>
              <a:r>
                <a:rPr lang="uk-UA" altLang="ru-RU" sz="2800" b="1" dirty="0">
                  <a:latin typeface="Times New Roman" panose="02020603050405020304" pitchFamily="18" charset="0"/>
                </a:rPr>
                <a:t>!=1</a:t>
              </a:r>
              <a:r>
                <a:rPr lang="uk-UA" altLang="ru-RU" sz="28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</a:t>
              </a:r>
              <a:r>
                <a:rPr lang="uk-UA" altLang="ru-RU" sz="2800" b="1" dirty="0">
                  <a:latin typeface="Times New Roman" panose="02020603050405020304" pitchFamily="18" charset="0"/>
                </a:rPr>
                <a:t> 2 </a:t>
              </a:r>
              <a:r>
                <a:rPr lang="uk-UA" altLang="ru-RU" sz="28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</a:t>
              </a:r>
              <a:r>
                <a:rPr lang="uk-UA" altLang="ru-RU" sz="2800" b="1" dirty="0">
                  <a:latin typeface="Times New Roman" panose="02020603050405020304" pitchFamily="18" charset="0"/>
                </a:rPr>
                <a:t> …</a:t>
              </a:r>
              <a:r>
                <a:rPr lang="uk-UA" altLang="ru-RU" sz="28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</a:t>
              </a:r>
              <a:r>
                <a:rPr lang="uk-UA" altLang="ru-RU" sz="2800" b="1" dirty="0">
                  <a:latin typeface="Times New Roman" panose="02020603050405020304" pitchFamily="18" charset="0"/>
                </a:rPr>
                <a:t> (n – 1) </a:t>
              </a:r>
              <a:r>
                <a:rPr lang="uk-UA" altLang="ru-RU" sz="28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</a:t>
              </a:r>
              <a:r>
                <a:rPr lang="uk-UA" altLang="ru-RU" sz="2800" b="1" dirty="0">
                  <a:latin typeface="Times New Roman" panose="02020603050405020304" pitchFamily="18" charset="0"/>
                </a:rPr>
                <a:t> </a:t>
              </a:r>
              <a:r>
                <a:rPr lang="uk-UA" altLang="ru-RU" sz="2800" b="1" i="1" dirty="0">
                  <a:latin typeface="Times New Roman" panose="02020603050405020304" pitchFamily="18" charset="0"/>
                </a:rPr>
                <a:t>n</a:t>
              </a:r>
              <a:r>
                <a:rPr lang="uk-UA" altLang="ru-RU" sz="2800" b="1" dirty="0">
                  <a:latin typeface="Times New Roman" panose="02020603050405020304" pitchFamily="18" charset="0"/>
                </a:rPr>
                <a:t>, де 0! = 1</a:t>
              </a:r>
            </a:p>
            <a:p>
              <a:pPr algn="ctr"/>
              <a:r>
                <a:rPr lang="uk-UA" altLang="ru-RU" sz="2400" b="1" dirty="0">
                  <a:latin typeface="Times New Roman" panose="02020603050405020304" pitchFamily="18" charset="0"/>
                </a:rPr>
                <a:t> </a:t>
              </a:r>
              <a:endParaRPr lang="en-US" altLang="ru-RU" sz="2400" b="1" dirty="0">
                <a:latin typeface="Times New Roman" panose="02020603050405020304" pitchFamily="18" charset="0"/>
              </a:endParaRPr>
            </a:p>
            <a:p>
              <a:r>
                <a:rPr lang="uk-UA" altLang="ru-RU" sz="2400" b="1" dirty="0">
                  <a:latin typeface="Times New Roman" panose="02020603050405020304" pitchFamily="18" charset="0"/>
                </a:rPr>
                <a:t>Оскільки </a:t>
              </a:r>
              <a:r>
                <a:rPr lang="uk-UA" altLang="ru-RU" sz="2400" b="1" i="1" dirty="0">
                  <a:latin typeface="Times New Roman" panose="02020603050405020304" pitchFamily="18" charset="0"/>
                </a:rPr>
                <a:t>n</a:t>
              </a:r>
              <a:r>
                <a:rPr lang="uk-UA" altLang="ru-RU" sz="2400" b="1" dirty="0">
                  <a:latin typeface="Times New Roman" panose="02020603050405020304" pitchFamily="18" charset="0"/>
                </a:rPr>
                <a:t>!= (</a:t>
              </a:r>
              <a:r>
                <a:rPr lang="uk-UA" altLang="ru-RU" sz="2400" b="1" i="1" dirty="0">
                  <a:latin typeface="Times New Roman" panose="02020603050405020304" pitchFamily="18" charset="0"/>
                </a:rPr>
                <a:t>n</a:t>
              </a:r>
              <a:r>
                <a:rPr lang="uk-UA" altLang="ru-RU" sz="2400" b="1" dirty="0">
                  <a:latin typeface="Times New Roman" panose="02020603050405020304" pitchFamily="18" charset="0"/>
                </a:rPr>
                <a:t> – 1)! </a:t>
              </a:r>
              <a:r>
                <a:rPr lang="uk-UA" altLang="ru-RU" sz="24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</a:t>
              </a:r>
              <a:r>
                <a:rPr lang="uk-UA" altLang="ru-RU" sz="2400" b="1" dirty="0">
                  <a:latin typeface="Times New Roman" panose="02020603050405020304" pitchFamily="18" charset="0"/>
                </a:rPr>
                <a:t> </a:t>
              </a:r>
              <a:r>
                <a:rPr lang="uk-UA" altLang="ru-RU" sz="2400" b="1" i="1" dirty="0">
                  <a:latin typeface="Times New Roman" panose="02020603050405020304" pitchFamily="18" charset="0"/>
                </a:rPr>
                <a:t>n</a:t>
              </a:r>
              <a:r>
                <a:rPr lang="uk-UA" altLang="ru-RU" sz="2400" b="1" dirty="0">
                  <a:latin typeface="Times New Roman" panose="02020603050405020304" pitchFamily="18" charset="0"/>
                </a:rPr>
                <a:t>, тому обчислення </a:t>
              </a:r>
              <a:r>
                <a:rPr lang="uk-UA" altLang="ru-RU" sz="2400" b="1" dirty="0" smtClean="0">
                  <a:latin typeface="Times New Roman" panose="02020603050405020304" pitchFamily="18" charset="0"/>
                </a:rPr>
                <a:t>зводиться </a:t>
              </a:r>
              <a:r>
                <a:rPr lang="uk-UA" altLang="ru-RU" sz="2400" b="1" dirty="0">
                  <a:latin typeface="Times New Roman" panose="02020603050405020304" pitchFamily="18" charset="0"/>
                </a:rPr>
                <a:t>до багаторазового виконання операції</a:t>
              </a:r>
            </a:p>
            <a:p>
              <a:pPr algn="ctr"/>
              <a:r>
                <a:rPr lang="uk-UA" altLang="ru-RU" sz="2800" b="1" dirty="0">
                  <a:latin typeface="Times New Roman" panose="02020603050405020304" pitchFamily="18" charset="0"/>
                </a:rPr>
                <a:t> </a:t>
              </a:r>
              <a:r>
                <a:rPr lang="uk-UA" altLang="ru-RU" sz="2800" b="1" dirty="0" err="1">
                  <a:solidFill>
                    <a:srgbClr val="0000CC"/>
                  </a:solidFill>
                  <a:latin typeface="Times New Roman" panose="02020603050405020304" pitchFamily="18" charset="0"/>
                </a:rPr>
                <a:t>factorial</a:t>
              </a:r>
              <a:r>
                <a:rPr lang="uk-UA" altLang="ru-RU" sz="2800" b="1" dirty="0">
                  <a:solidFill>
                    <a:srgbClr val="0000CC"/>
                  </a:solidFill>
                  <a:latin typeface="Times New Roman" panose="02020603050405020304" pitchFamily="18" charset="0"/>
                </a:rPr>
                <a:t>:=</a:t>
              </a:r>
              <a:r>
                <a:rPr lang="uk-UA" altLang="ru-RU" sz="2800" b="1" dirty="0" err="1">
                  <a:solidFill>
                    <a:srgbClr val="0000CC"/>
                  </a:solidFill>
                  <a:latin typeface="Times New Roman" panose="02020603050405020304" pitchFamily="18" charset="0"/>
                </a:rPr>
                <a:t>factorial</a:t>
              </a:r>
              <a:r>
                <a:rPr lang="uk-UA" altLang="ru-RU" sz="2800" b="1" dirty="0">
                  <a:solidFill>
                    <a:srgbClr val="0000CC"/>
                  </a:solidFill>
                  <a:latin typeface="Times New Roman" panose="02020603050405020304" pitchFamily="18" charset="0"/>
                </a:rPr>
                <a:t>*i,</a:t>
              </a:r>
            </a:p>
            <a:p>
              <a:r>
                <a:rPr lang="uk-UA" altLang="ru-RU" sz="2400" b="1" dirty="0">
                  <a:latin typeface="Times New Roman" panose="02020603050405020304" pitchFamily="18" charset="0"/>
                </a:rPr>
                <a:t>де </a:t>
              </a:r>
              <a:r>
                <a:rPr lang="uk-UA" altLang="ru-RU" sz="2400" b="1" i="1" dirty="0">
                  <a:latin typeface="Times New Roman" panose="02020603050405020304" pitchFamily="18" charset="0"/>
                </a:rPr>
                <a:t>і</a:t>
              </a:r>
              <a:r>
                <a:rPr lang="uk-UA" altLang="ru-RU" sz="2400" b="1" dirty="0">
                  <a:latin typeface="Times New Roman" panose="02020603050405020304" pitchFamily="18" charset="0"/>
                </a:rPr>
                <a:t> = 2, 3, ..., </a:t>
              </a:r>
              <a:r>
                <a:rPr lang="uk-UA" altLang="ru-RU" sz="2400" b="1" i="1" dirty="0">
                  <a:latin typeface="Times New Roman" panose="02020603050405020304" pitchFamily="18" charset="0"/>
                </a:rPr>
                <a:t>n</a:t>
              </a:r>
              <a:r>
                <a:rPr lang="uk-UA" altLang="ru-RU" sz="2400" b="1" dirty="0">
                  <a:latin typeface="Times New Roman" panose="02020603050405020304" pitchFamily="18" charset="0"/>
                </a:rPr>
                <a:t>, початкове значення змінної </a:t>
              </a:r>
              <a:r>
                <a:rPr lang="uk-UA" altLang="ru-RU" sz="2400" b="1" dirty="0" err="1">
                  <a:latin typeface="Times New Roman" panose="02020603050405020304" pitchFamily="18" charset="0"/>
                </a:rPr>
                <a:t>factorial</a:t>
              </a:r>
              <a:r>
                <a:rPr lang="uk-UA" altLang="ru-RU" sz="2400" b="1" dirty="0">
                  <a:latin typeface="Times New Roman" panose="02020603050405020304" pitchFamily="18" charset="0"/>
                </a:rPr>
                <a:t> дорівнює 1.</a:t>
              </a:r>
              <a:r>
                <a:rPr lang="uk-UA" altLang="ru-RU" sz="2400" dirty="0">
                  <a:latin typeface="Times New Roman" panose="02020603050405020304" pitchFamily="18" charset="0"/>
                </a:rPr>
                <a:t> </a:t>
              </a:r>
            </a:p>
          </p:txBody>
        </p:sp>
      </p:grp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988" y="5241602"/>
            <a:ext cx="2065962" cy="805040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matte"/>
        </p:spPr>
      </p:pic>
      <p:sp>
        <p:nvSpPr>
          <p:cNvPr id="8" name="Скругленный прямоугольник 7">
            <a:hlinkClick r:id="rId4" action="ppaction://hlinkfile"/>
          </p:cNvPr>
          <p:cNvSpPr/>
          <p:nvPr/>
        </p:nvSpPr>
        <p:spPr>
          <a:xfrm>
            <a:off x="4984303" y="5405115"/>
            <a:ext cx="2170587" cy="62507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uk-UA" altLang="ru-RU" sz="2400" b="1" u="sng" dirty="0">
                <a:solidFill>
                  <a:schemeClr val="accent2"/>
                </a:solidFill>
                <a:latin typeface="Times New Roman" panose="02020603050405020304" pitchFamily="18" charset="0"/>
                <a:hlinkClick r:id="rId5" action="ppaction://hlinkfile"/>
              </a:rPr>
              <a:t>Код </a:t>
            </a:r>
            <a:r>
              <a:rPr lang="en-US" altLang="ru-RU" sz="2400" b="1" u="sng" dirty="0">
                <a:solidFill>
                  <a:schemeClr val="accent2"/>
                </a:solidFill>
                <a:latin typeface="Times New Roman" panose="02020603050405020304" pitchFamily="18" charset="0"/>
                <a:hlinkClick r:id="rId5" action="ppaction://hlinkfile"/>
              </a:rPr>
              <a:t>ex3_6.cpp</a:t>
            </a:r>
            <a:endParaRPr lang="uk-UA" altLang="ru-RU" sz="2400" b="1" u="sng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A054-F761-4DBA-BFC1-55597F41BD6C}" type="slidenum">
              <a:rPr lang="ru-RU" altLang="ru-RU" smtClean="0"/>
              <a:pPr/>
              <a:t>35</a:t>
            </a:fld>
            <a:endParaRPr lang="ru-RU" altLang="ru-RU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208648" y="171378"/>
            <a:ext cx="9375775" cy="908050"/>
          </a:xfrm>
        </p:spPr>
        <p:txBody>
          <a:bodyPr anchor="ctr"/>
          <a:lstStyle/>
          <a:p>
            <a:r>
              <a:rPr lang="en-US" altLang="ru-RU" sz="3600" b="1" dirty="0">
                <a:solidFill>
                  <a:srgbClr val="600000"/>
                </a:solidFill>
              </a:rPr>
              <a:t>                 </a:t>
            </a:r>
            <a:r>
              <a:rPr lang="uk-UA" altLang="ru-RU" sz="3600" b="1" dirty="0">
                <a:solidFill>
                  <a:srgbClr val="600000"/>
                </a:solidFill>
              </a:rPr>
              <a:t>Цикл з лічильником</a:t>
            </a:r>
            <a:endParaRPr lang="en-US" altLang="ru-RU" sz="3600" b="1" dirty="0">
              <a:solidFill>
                <a:srgbClr val="600000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5" y="12377"/>
            <a:ext cx="2065963" cy="805040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matte"/>
        </p:spPr>
      </p:pic>
      <p:sp>
        <p:nvSpPr>
          <p:cNvPr id="56324" name="Text Box 4"/>
          <p:cNvSpPr txBox="1">
            <a:spLocks noChangeArrowheads="1"/>
          </p:cNvSpPr>
          <p:nvPr/>
        </p:nvSpPr>
        <p:spPr bwMode="auto">
          <a:xfrm>
            <a:off x="1187450" y="1341438"/>
            <a:ext cx="68516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uk-UA" altLang="ru-RU" sz="2800" b="1"/>
              <a:t>Результат виконання програми </a:t>
            </a:r>
            <a:r>
              <a:rPr lang="en-US" altLang="ru-RU" sz="2800" b="1"/>
              <a:t>ex3_</a:t>
            </a:r>
            <a:r>
              <a:rPr lang="uk-UA" altLang="ru-RU" sz="2800" b="1"/>
              <a:t>6</a:t>
            </a:r>
            <a:endParaRPr lang="ru-RU" altLang="ru-RU" sz="2800" b="1"/>
          </a:p>
        </p:txBody>
      </p:sp>
      <p:pic>
        <p:nvPicPr>
          <p:cNvPr id="5632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2060575"/>
            <a:ext cx="5473700" cy="287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A054-F761-4DBA-BFC1-55597F41BD6C}" type="slidenum">
              <a:rPr lang="ru-RU" altLang="ru-RU" smtClean="0"/>
              <a:pPr/>
              <a:t>36</a:t>
            </a:fld>
            <a:endParaRPr lang="ru-RU" altLang="ru-RU"/>
          </a:p>
        </p:txBody>
      </p:sp>
      <p:sp>
        <p:nvSpPr>
          <p:cNvPr id="9" name="Скругленный прямоугольник 8">
            <a:hlinkClick r:id="rId4" action="ppaction://hlinkfile"/>
          </p:cNvPr>
          <p:cNvSpPr/>
          <p:nvPr/>
        </p:nvSpPr>
        <p:spPr>
          <a:xfrm>
            <a:off x="4984303" y="5405115"/>
            <a:ext cx="2170587" cy="62507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uk-UA" altLang="ru-RU" sz="2400" b="1" u="sng" dirty="0">
                <a:solidFill>
                  <a:schemeClr val="accent2"/>
                </a:solidFill>
                <a:latin typeface="Times New Roman" panose="02020603050405020304" pitchFamily="18" charset="0"/>
                <a:hlinkClick r:id="rId5" action="ppaction://hlinkfile"/>
              </a:rPr>
              <a:t>Код </a:t>
            </a:r>
            <a:r>
              <a:rPr lang="en-US" altLang="ru-RU" sz="2400" b="1" u="sng" dirty="0">
                <a:solidFill>
                  <a:schemeClr val="accent2"/>
                </a:solidFill>
                <a:latin typeface="Times New Roman" panose="02020603050405020304" pitchFamily="18" charset="0"/>
                <a:hlinkClick r:id="rId5" action="ppaction://hlinkfile"/>
              </a:rPr>
              <a:t>ex3_6.cpp</a:t>
            </a:r>
            <a:endParaRPr lang="uk-UA" altLang="ru-RU" sz="2400" b="1" u="sng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A054-F761-4DBA-BFC1-55597F41BD6C}" type="slidenum">
              <a:rPr lang="ru-RU" altLang="ru-RU" smtClean="0"/>
              <a:pPr/>
              <a:t>37</a:t>
            </a:fld>
            <a:endParaRPr lang="ru-RU" alt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179512" y="836712"/>
            <a:ext cx="8856984" cy="563231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dirty="0"/>
              <a:t>//ex3_6.cpp. </a:t>
            </a:r>
            <a:r>
              <a:rPr lang="ru-RU" dirty="0" err="1"/>
              <a:t>Обчислення</a:t>
            </a:r>
            <a:r>
              <a:rPr lang="ru-RU" dirty="0"/>
              <a:t> </a:t>
            </a:r>
            <a:r>
              <a:rPr lang="ru-RU" dirty="0" err="1"/>
              <a:t>факторіала</a:t>
            </a:r>
            <a:r>
              <a:rPr lang="ru-RU" dirty="0"/>
              <a:t> числа </a:t>
            </a:r>
          </a:p>
          <a:p>
            <a:r>
              <a:rPr lang="ru-RU" dirty="0"/>
              <a:t>#</a:t>
            </a:r>
            <a:r>
              <a:rPr lang="en-GB" dirty="0"/>
              <a:t>include&lt;</a:t>
            </a:r>
            <a:r>
              <a:rPr lang="en-GB" dirty="0" err="1"/>
              <a:t>iostream</a:t>
            </a:r>
            <a:r>
              <a:rPr lang="en-GB" dirty="0"/>
              <a:t>&gt; </a:t>
            </a:r>
          </a:p>
          <a:p>
            <a:r>
              <a:rPr lang="en-GB" dirty="0"/>
              <a:t>#include&lt;</a:t>
            </a:r>
            <a:r>
              <a:rPr lang="en-GB" dirty="0" err="1"/>
              <a:t>math.h</a:t>
            </a:r>
            <a:r>
              <a:rPr lang="en-GB" dirty="0"/>
              <a:t>&gt; </a:t>
            </a:r>
          </a:p>
          <a:p>
            <a:r>
              <a:rPr lang="en-GB" dirty="0"/>
              <a:t>using namespace </a:t>
            </a:r>
            <a:r>
              <a:rPr lang="en-GB" dirty="0" err="1"/>
              <a:t>std</a:t>
            </a:r>
            <a:r>
              <a:rPr lang="en-GB" dirty="0"/>
              <a:t>; </a:t>
            </a:r>
          </a:p>
          <a:p>
            <a:r>
              <a:rPr lang="en-GB" dirty="0" err="1"/>
              <a:t>int</a:t>
            </a:r>
            <a:r>
              <a:rPr lang="en-GB" dirty="0"/>
              <a:t> main()                    </a:t>
            </a:r>
          </a:p>
          <a:p>
            <a:r>
              <a:rPr lang="en-GB" dirty="0"/>
              <a:t>{    </a:t>
            </a:r>
          </a:p>
          <a:p>
            <a:r>
              <a:rPr lang="en-GB" dirty="0"/>
              <a:t> long factorial;                          //</a:t>
            </a:r>
            <a:r>
              <a:rPr lang="ru-RU" dirty="0" err="1"/>
              <a:t>значення</a:t>
            </a:r>
            <a:r>
              <a:rPr lang="ru-RU" dirty="0"/>
              <a:t> </a:t>
            </a:r>
            <a:r>
              <a:rPr lang="ru-RU" dirty="0" err="1"/>
              <a:t>факторіала</a:t>
            </a:r>
            <a:r>
              <a:rPr lang="ru-RU" dirty="0"/>
              <a:t> </a:t>
            </a:r>
          </a:p>
          <a:p>
            <a:r>
              <a:rPr lang="ru-RU" dirty="0"/>
              <a:t> </a:t>
            </a:r>
            <a:r>
              <a:rPr lang="en-GB" dirty="0" err="1"/>
              <a:t>int</a:t>
            </a:r>
            <a:r>
              <a:rPr lang="en-GB" dirty="0"/>
              <a:t>  </a:t>
            </a:r>
            <a:r>
              <a:rPr lang="en-GB" dirty="0" err="1"/>
              <a:t>n,i</a:t>
            </a:r>
            <a:r>
              <a:rPr lang="en-GB" dirty="0"/>
              <a:t>;                   //</a:t>
            </a:r>
            <a:r>
              <a:rPr lang="ru-RU" dirty="0" err="1"/>
              <a:t>вхідне</a:t>
            </a:r>
            <a:r>
              <a:rPr lang="ru-RU" dirty="0"/>
              <a:t> число та </a:t>
            </a:r>
            <a:r>
              <a:rPr lang="ru-RU" dirty="0" err="1"/>
              <a:t>лічильник</a:t>
            </a:r>
            <a:r>
              <a:rPr lang="ru-RU" dirty="0"/>
              <a:t> циклу </a:t>
            </a:r>
          </a:p>
          <a:p>
            <a:r>
              <a:rPr lang="ru-RU" dirty="0"/>
              <a:t> </a:t>
            </a:r>
            <a:r>
              <a:rPr lang="en-GB" dirty="0" err="1"/>
              <a:t>cout</a:t>
            </a:r>
            <a:r>
              <a:rPr lang="en-GB" dirty="0"/>
              <a:t>&lt;&lt;"factorial calculation - n! "&lt;&lt;</a:t>
            </a:r>
            <a:r>
              <a:rPr lang="en-GB" dirty="0" err="1"/>
              <a:t>endl</a:t>
            </a:r>
            <a:r>
              <a:rPr lang="en-GB" dirty="0"/>
              <a:t>; </a:t>
            </a:r>
          </a:p>
          <a:p>
            <a:r>
              <a:rPr lang="en-GB" dirty="0">
                <a:solidFill>
                  <a:srgbClr val="0000CC"/>
                </a:solidFill>
              </a:rPr>
              <a:t> do{                                           </a:t>
            </a:r>
            <a:r>
              <a:rPr lang="en-GB" dirty="0">
                <a:solidFill>
                  <a:srgbClr val="009900"/>
                </a:solidFill>
              </a:rPr>
              <a:t>//</a:t>
            </a:r>
            <a:r>
              <a:rPr lang="ru-RU" dirty="0" err="1">
                <a:solidFill>
                  <a:srgbClr val="009900"/>
                </a:solidFill>
              </a:rPr>
              <a:t>уведення</a:t>
            </a:r>
            <a:r>
              <a:rPr lang="ru-RU" dirty="0">
                <a:solidFill>
                  <a:srgbClr val="009900"/>
                </a:solidFill>
              </a:rPr>
              <a:t> </a:t>
            </a:r>
            <a:r>
              <a:rPr lang="ru-RU" dirty="0" err="1">
                <a:solidFill>
                  <a:srgbClr val="009900"/>
                </a:solidFill>
              </a:rPr>
              <a:t>даних</a:t>
            </a:r>
            <a:r>
              <a:rPr lang="ru-RU" dirty="0">
                <a:solidFill>
                  <a:srgbClr val="009900"/>
                </a:solidFill>
              </a:rPr>
              <a:t> </a:t>
            </a:r>
            <a:r>
              <a:rPr lang="ru-RU" dirty="0" smtClean="0">
                <a:solidFill>
                  <a:srgbClr val="009900"/>
                </a:solidFill>
              </a:rPr>
              <a:t>, </a:t>
            </a:r>
            <a:r>
              <a:rPr lang="ru-RU" dirty="0" err="1" smtClean="0">
                <a:solidFill>
                  <a:srgbClr val="009900"/>
                </a:solidFill>
              </a:rPr>
              <a:t>перевірка</a:t>
            </a:r>
            <a:r>
              <a:rPr lang="ru-RU" dirty="0" smtClean="0">
                <a:solidFill>
                  <a:srgbClr val="009900"/>
                </a:solidFill>
              </a:rPr>
              <a:t> </a:t>
            </a:r>
            <a:r>
              <a:rPr lang="ru-RU" dirty="0" err="1" smtClean="0">
                <a:solidFill>
                  <a:srgbClr val="009900"/>
                </a:solidFill>
              </a:rPr>
              <a:t>введення</a:t>
            </a:r>
            <a:r>
              <a:rPr lang="ru-RU" dirty="0" smtClean="0">
                <a:solidFill>
                  <a:srgbClr val="009900"/>
                </a:solidFill>
              </a:rPr>
              <a:t> </a:t>
            </a:r>
            <a:r>
              <a:rPr lang="ru-RU" dirty="0" err="1" smtClean="0">
                <a:solidFill>
                  <a:srgbClr val="009900"/>
                </a:solidFill>
              </a:rPr>
              <a:t>потрібних</a:t>
            </a:r>
            <a:r>
              <a:rPr lang="ru-RU" dirty="0" smtClean="0">
                <a:solidFill>
                  <a:srgbClr val="009900"/>
                </a:solidFill>
              </a:rPr>
              <a:t> </a:t>
            </a:r>
            <a:r>
              <a:rPr lang="ru-RU" dirty="0" err="1" smtClean="0">
                <a:solidFill>
                  <a:srgbClr val="009900"/>
                </a:solidFill>
              </a:rPr>
              <a:t>даних</a:t>
            </a:r>
            <a:endParaRPr lang="ru-RU" dirty="0">
              <a:solidFill>
                <a:srgbClr val="009900"/>
              </a:solidFill>
            </a:endParaRPr>
          </a:p>
          <a:p>
            <a:r>
              <a:rPr lang="ru-RU" dirty="0">
                <a:solidFill>
                  <a:srgbClr val="0000CC"/>
                </a:solidFill>
              </a:rPr>
              <a:t>   </a:t>
            </a:r>
            <a:r>
              <a:rPr lang="en-GB" dirty="0" err="1">
                <a:solidFill>
                  <a:srgbClr val="0000CC"/>
                </a:solidFill>
              </a:rPr>
              <a:t>cout</a:t>
            </a:r>
            <a:r>
              <a:rPr lang="en-GB" dirty="0">
                <a:solidFill>
                  <a:srgbClr val="0000CC"/>
                </a:solidFill>
              </a:rPr>
              <a:t>&lt;&lt;"enter integer number:"&lt;&lt;</a:t>
            </a:r>
            <a:r>
              <a:rPr lang="en-GB" dirty="0" err="1">
                <a:solidFill>
                  <a:srgbClr val="0000CC"/>
                </a:solidFill>
              </a:rPr>
              <a:t>endl</a:t>
            </a:r>
            <a:r>
              <a:rPr lang="en-GB" dirty="0">
                <a:solidFill>
                  <a:srgbClr val="0000CC"/>
                </a:solidFill>
              </a:rPr>
              <a:t>; </a:t>
            </a:r>
          </a:p>
          <a:p>
            <a:r>
              <a:rPr lang="en-GB" dirty="0">
                <a:solidFill>
                  <a:srgbClr val="0000CC"/>
                </a:solidFill>
              </a:rPr>
              <a:t>      </a:t>
            </a:r>
            <a:r>
              <a:rPr lang="en-GB" dirty="0" err="1">
                <a:solidFill>
                  <a:srgbClr val="0000CC"/>
                </a:solidFill>
              </a:rPr>
              <a:t>cin</a:t>
            </a:r>
            <a:r>
              <a:rPr lang="en-GB" dirty="0">
                <a:solidFill>
                  <a:srgbClr val="0000CC"/>
                </a:solidFill>
              </a:rPr>
              <a:t>&gt;&gt;n; </a:t>
            </a:r>
          </a:p>
          <a:p>
            <a:r>
              <a:rPr lang="en-GB" dirty="0">
                <a:solidFill>
                  <a:srgbClr val="0000CC"/>
                </a:solidFill>
              </a:rPr>
              <a:t> }while(n&gt;=16);                   </a:t>
            </a:r>
            <a:r>
              <a:rPr lang="en-GB" dirty="0">
                <a:solidFill>
                  <a:srgbClr val="009900"/>
                </a:solidFill>
              </a:rPr>
              <a:t>//</a:t>
            </a:r>
            <a:r>
              <a:rPr lang="ru-RU" dirty="0" err="1">
                <a:solidFill>
                  <a:srgbClr val="009900"/>
                </a:solidFill>
              </a:rPr>
              <a:t>обмеження</a:t>
            </a:r>
            <a:r>
              <a:rPr lang="ru-RU" dirty="0">
                <a:solidFill>
                  <a:srgbClr val="009900"/>
                </a:solidFill>
              </a:rPr>
              <a:t> </a:t>
            </a:r>
            <a:r>
              <a:rPr lang="ru-RU" dirty="0" err="1">
                <a:solidFill>
                  <a:srgbClr val="009900"/>
                </a:solidFill>
              </a:rPr>
              <a:t>діапазону</a:t>
            </a:r>
            <a:r>
              <a:rPr lang="ru-RU" dirty="0">
                <a:solidFill>
                  <a:srgbClr val="009900"/>
                </a:solidFill>
              </a:rPr>
              <a:t> </a:t>
            </a:r>
            <a:r>
              <a:rPr lang="ru-RU" dirty="0" err="1">
                <a:solidFill>
                  <a:srgbClr val="009900"/>
                </a:solidFill>
              </a:rPr>
              <a:t>вхідних</a:t>
            </a:r>
            <a:r>
              <a:rPr lang="ru-RU" dirty="0">
                <a:solidFill>
                  <a:srgbClr val="009900"/>
                </a:solidFill>
              </a:rPr>
              <a:t> </a:t>
            </a:r>
            <a:r>
              <a:rPr lang="ru-RU" dirty="0" err="1">
                <a:solidFill>
                  <a:srgbClr val="009900"/>
                </a:solidFill>
              </a:rPr>
              <a:t>даних</a:t>
            </a:r>
            <a:r>
              <a:rPr lang="ru-RU" dirty="0">
                <a:solidFill>
                  <a:srgbClr val="009900"/>
                </a:solidFill>
              </a:rPr>
              <a:t> </a:t>
            </a:r>
          </a:p>
          <a:p>
            <a:r>
              <a:rPr lang="ru-RU" dirty="0"/>
              <a:t> </a:t>
            </a:r>
            <a:r>
              <a:rPr lang="en-GB" dirty="0"/>
              <a:t>factorial=1;                         //</a:t>
            </a:r>
            <a:r>
              <a:rPr lang="ru-RU" dirty="0" err="1"/>
              <a:t>початкове</a:t>
            </a:r>
            <a:r>
              <a:rPr lang="ru-RU" dirty="0"/>
              <a:t> </a:t>
            </a:r>
            <a:r>
              <a:rPr lang="ru-RU" dirty="0" err="1"/>
              <a:t>значення</a:t>
            </a:r>
            <a:r>
              <a:rPr lang="ru-RU" dirty="0"/>
              <a:t> </a:t>
            </a:r>
            <a:r>
              <a:rPr lang="ru-RU" dirty="0" err="1"/>
              <a:t>факторіала</a:t>
            </a:r>
            <a:r>
              <a:rPr lang="ru-RU" dirty="0"/>
              <a:t> </a:t>
            </a:r>
          </a:p>
          <a:p>
            <a:r>
              <a:rPr lang="ru-RU" dirty="0"/>
              <a:t> </a:t>
            </a:r>
            <a:r>
              <a:rPr lang="en-GB" dirty="0">
                <a:solidFill>
                  <a:srgbClr val="0000CC"/>
                </a:solidFill>
              </a:rPr>
              <a:t>for( </a:t>
            </a:r>
            <a:r>
              <a:rPr lang="en-GB" dirty="0" err="1">
                <a:solidFill>
                  <a:srgbClr val="0000CC"/>
                </a:solidFill>
              </a:rPr>
              <a:t>i</a:t>
            </a:r>
            <a:r>
              <a:rPr lang="en-GB" dirty="0">
                <a:solidFill>
                  <a:srgbClr val="0000CC"/>
                </a:solidFill>
              </a:rPr>
              <a:t>=2;i&lt;= n;++</a:t>
            </a:r>
            <a:r>
              <a:rPr lang="en-GB" dirty="0" err="1" smtClean="0">
                <a:solidFill>
                  <a:srgbClr val="0000CC"/>
                </a:solidFill>
              </a:rPr>
              <a:t>i</a:t>
            </a:r>
            <a:r>
              <a:rPr lang="en-GB" dirty="0" smtClean="0">
                <a:solidFill>
                  <a:srgbClr val="0000CC"/>
                </a:solidFill>
              </a:rPr>
              <a:t>)          </a:t>
            </a:r>
            <a:r>
              <a:rPr lang="uk-UA" dirty="0" smtClean="0">
                <a:solidFill>
                  <a:srgbClr val="0000CC"/>
                </a:solidFill>
              </a:rPr>
              <a:t>     </a:t>
            </a:r>
            <a:r>
              <a:rPr lang="en-GB" dirty="0" smtClean="0">
                <a:solidFill>
                  <a:srgbClr val="009900"/>
                </a:solidFill>
              </a:rPr>
              <a:t>//</a:t>
            </a:r>
            <a:r>
              <a:rPr lang="ru-RU" dirty="0" smtClean="0">
                <a:solidFill>
                  <a:srgbClr val="009900"/>
                </a:solidFill>
              </a:rPr>
              <a:t>заголовок циклу </a:t>
            </a:r>
            <a:r>
              <a:rPr lang="ru-RU" dirty="0" err="1" smtClean="0">
                <a:solidFill>
                  <a:srgbClr val="009900"/>
                </a:solidFill>
              </a:rPr>
              <a:t>обчислення</a:t>
            </a:r>
            <a:r>
              <a:rPr lang="ru-RU" dirty="0" smtClean="0">
                <a:solidFill>
                  <a:srgbClr val="009900"/>
                </a:solidFill>
              </a:rPr>
              <a:t> </a:t>
            </a:r>
            <a:r>
              <a:rPr lang="ru-RU" dirty="0" err="1" smtClean="0">
                <a:solidFill>
                  <a:srgbClr val="009900"/>
                </a:solidFill>
              </a:rPr>
              <a:t>факторіала</a:t>
            </a:r>
            <a:r>
              <a:rPr lang="ru-RU" dirty="0" smtClean="0">
                <a:solidFill>
                  <a:srgbClr val="009900"/>
                </a:solidFill>
              </a:rPr>
              <a:t> </a:t>
            </a:r>
            <a:endParaRPr lang="ru-RU" dirty="0">
              <a:solidFill>
                <a:srgbClr val="009900"/>
              </a:solidFill>
            </a:endParaRPr>
          </a:p>
          <a:p>
            <a:r>
              <a:rPr lang="ru-RU" dirty="0">
                <a:solidFill>
                  <a:srgbClr val="0000CC"/>
                </a:solidFill>
              </a:rPr>
              <a:t>   </a:t>
            </a:r>
            <a:r>
              <a:rPr lang="en-GB" dirty="0">
                <a:solidFill>
                  <a:srgbClr val="0000CC"/>
                </a:solidFill>
              </a:rPr>
              <a:t>factorial*=</a:t>
            </a:r>
            <a:r>
              <a:rPr lang="en-GB" dirty="0" err="1">
                <a:solidFill>
                  <a:srgbClr val="0000CC"/>
                </a:solidFill>
              </a:rPr>
              <a:t>i</a:t>
            </a:r>
            <a:r>
              <a:rPr lang="en-GB" dirty="0">
                <a:solidFill>
                  <a:srgbClr val="009900"/>
                </a:solidFill>
              </a:rPr>
              <a:t>;                                         //</a:t>
            </a:r>
            <a:r>
              <a:rPr lang="ru-RU" dirty="0" err="1">
                <a:solidFill>
                  <a:srgbClr val="009900"/>
                </a:solidFill>
              </a:rPr>
              <a:t>тіло</a:t>
            </a:r>
            <a:r>
              <a:rPr lang="ru-RU" dirty="0">
                <a:solidFill>
                  <a:srgbClr val="009900"/>
                </a:solidFill>
              </a:rPr>
              <a:t> циклу </a:t>
            </a:r>
          </a:p>
          <a:p>
            <a:r>
              <a:rPr lang="ru-RU" dirty="0"/>
              <a:t> </a:t>
            </a:r>
            <a:r>
              <a:rPr lang="en-GB" dirty="0" err="1"/>
              <a:t>cout</a:t>
            </a:r>
            <a:r>
              <a:rPr lang="en-GB" dirty="0"/>
              <a:t>&lt;&lt;n&lt;&lt;"!="&lt;&lt;factorial&lt;&lt;</a:t>
            </a:r>
            <a:r>
              <a:rPr lang="en-GB" dirty="0" err="1"/>
              <a:t>endl</a:t>
            </a:r>
            <a:r>
              <a:rPr lang="en-GB" dirty="0"/>
              <a:t>;               //</a:t>
            </a:r>
            <a:r>
              <a:rPr lang="ru-RU" dirty="0" err="1"/>
              <a:t>виведення</a:t>
            </a:r>
            <a:r>
              <a:rPr lang="ru-RU" dirty="0"/>
              <a:t> результату </a:t>
            </a:r>
          </a:p>
          <a:p>
            <a:r>
              <a:rPr lang="en-GB" dirty="0"/>
              <a:t>system("pause");</a:t>
            </a:r>
          </a:p>
          <a:p>
            <a:r>
              <a:rPr lang="en-GB" dirty="0"/>
              <a:t>}</a:t>
            </a:r>
            <a:endParaRPr lang="ru-RU" dirty="0"/>
          </a:p>
        </p:txBody>
      </p:sp>
      <p:sp>
        <p:nvSpPr>
          <p:cNvPr id="5" name="Скругленный прямоугольник 4">
            <a:hlinkClick r:id="rId2" action="ppaction://hlinkfile"/>
          </p:cNvPr>
          <p:cNvSpPr/>
          <p:nvPr/>
        </p:nvSpPr>
        <p:spPr>
          <a:xfrm>
            <a:off x="3198674" y="116632"/>
            <a:ext cx="2170587" cy="62507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uk-UA" altLang="ru-RU" sz="2400" b="1" u="sng" dirty="0">
                <a:solidFill>
                  <a:schemeClr val="accent2"/>
                </a:solidFill>
                <a:latin typeface="Times New Roman" panose="02020603050405020304" pitchFamily="18" charset="0"/>
                <a:hlinkClick r:id="rId3" action="ppaction://hlinkfile"/>
              </a:rPr>
              <a:t>Код </a:t>
            </a:r>
            <a:r>
              <a:rPr lang="en-US" altLang="ru-RU" sz="2400" b="1" u="sng" dirty="0">
                <a:solidFill>
                  <a:schemeClr val="accent2"/>
                </a:solidFill>
                <a:latin typeface="Times New Roman" panose="02020603050405020304" pitchFamily="18" charset="0"/>
                <a:hlinkClick r:id="rId3" action="ppaction://hlinkfile"/>
              </a:rPr>
              <a:t>ex3_6.cpp</a:t>
            </a:r>
            <a:endParaRPr lang="uk-UA" altLang="ru-RU" sz="2400" b="1" u="sng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59616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79376" y="193961"/>
            <a:ext cx="9375775" cy="792163"/>
          </a:xfrm>
        </p:spPr>
        <p:txBody>
          <a:bodyPr anchor="ctr"/>
          <a:lstStyle/>
          <a:p>
            <a:r>
              <a:rPr lang="uk-UA" altLang="ru-RU" sz="3600" b="1" dirty="0">
                <a:solidFill>
                  <a:srgbClr val="600000"/>
                </a:solidFill>
                <a:latin typeface="Times New Roman" panose="02020603050405020304" pitchFamily="18" charset="0"/>
              </a:rPr>
              <a:t>Переривання циклу</a:t>
            </a:r>
            <a:endParaRPr lang="en-US" altLang="ru-RU" sz="3600" b="1" dirty="0">
              <a:solidFill>
                <a:srgbClr val="6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sz="half" idx="4294967295"/>
          </p:nvPr>
        </p:nvSpPr>
        <p:spPr bwMode="auto">
          <a:xfrm>
            <a:off x="-9103" y="1199499"/>
            <a:ext cx="8675687" cy="16557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buFontTx/>
              <a:buNone/>
            </a:pP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 </a:t>
            </a:r>
            <a:r>
              <a:rPr lang="ru-RU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мовах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С/С++ є </a:t>
            </a:r>
            <a:r>
              <a:rPr lang="ru-RU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оператори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break 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</a:t>
            </a:r>
            <a:r>
              <a:rPr lang="ru-RU" alt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що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дають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змогу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передчасному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завершенні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циклу </a:t>
            </a:r>
            <a:r>
              <a:rPr lang="ru-RU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або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його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ітерації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FontTx/>
              <a:buNone/>
            </a:pPr>
            <a:r>
              <a:rPr lang="ru-RU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Передчасний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вихід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 циклу </a:t>
            </a:r>
            <a:r>
              <a:rPr lang="ru-RU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робить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умову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його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повторення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хибною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259977" y="3068637"/>
            <a:ext cx="8137525" cy="259238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ru-RU" altLang="ru-RU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примусового переривання циклу виконується оператор </a:t>
            </a:r>
            <a:r>
              <a:rPr lang="en-US" altLang="ru-RU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r>
              <a:rPr lang="en-US" altLang="ru-RU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uk-UA" altLang="ru-RU" sz="24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ru-RU" altLang="ru-RU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 допомогою оператора </a:t>
            </a:r>
            <a:r>
              <a:rPr lang="en-US" altLang="ru-RU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r>
              <a:rPr lang="en-US" altLang="ru-RU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пропускаються всі інструкції, записані після його виклику в тілі циклу. 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ru-RU" altLang="ru-RU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Тож у разі виконання оператора </a:t>
            </a:r>
            <a:r>
              <a:rPr lang="en-US" altLang="ru-RU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r>
              <a:rPr lang="en-US" altLang="ru-RU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завжди перевіряється умова продовження циклу.</a:t>
            </a:r>
            <a:endParaRPr lang="en-US" altLang="ru-RU" sz="24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A054-F761-4DBA-BFC1-55597F41BD6C}" type="slidenum">
              <a:rPr lang="ru-RU" altLang="ru-RU" smtClean="0"/>
              <a:pPr/>
              <a:t>38</a:t>
            </a:fld>
            <a:endParaRPr lang="ru-RU" altLang="ru-RU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0638" y="0"/>
            <a:ext cx="9375775" cy="981075"/>
          </a:xfrm>
        </p:spPr>
        <p:txBody>
          <a:bodyPr anchor="ctr"/>
          <a:lstStyle/>
          <a:p>
            <a:r>
              <a:rPr lang="uk-UA" altLang="ru-RU" sz="3600" b="1">
                <a:solidFill>
                  <a:srgbClr val="600000"/>
                </a:solidFill>
              </a:rPr>
              <a:t>Переривання циклу</a:t>
            </a:r>
            <a:endParaRPr lang="en-US" altLang="ru-RU" sz="3600" b="1">
              <a:solidFill>
                <a:srgbClr val="600000"/>
              </a:solidFill>
            </a:endParaRPr>
          </a:p>
        </p:txBody>
      </p:sp>
      <p:grpSp>
        <p:nvGrpSpPr>
          <p:cNvPr id="4" name="Скругленный прямоугольник 3"/>
          <p:cNvGrpSpPr>
            <a:grpSpLocks/>
          </p:cNvGrpSpPr>
          <p:nvPr/>
        </p:nvGrpSpPr>
        <p:grpSpPr bwMode="auto">
          <a:xfrm>
            <a:off x="335967" y="1196752"/>
            <a:ext cx="8569325" cy="2770187"/>
            <a:chOff x="169" y="733"/>
            <a:chExt cx="5422" cy="2293"/>
          </a:xfrm>
        </p:grpSpPr>
        <p:pic>
          <p:nvPicPr>
            <p:cNvPr id="28676" name="Скругленный прямоугольник 3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" y="733"/>
              <a:ext cx="5422" cy="22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/>
                      </a:gs>
                      <a:gs pos="100000">
                        <a:srgbClr val="FFECD9"/>
                      </a:gs>
                    </a:gsLst>
                    <a:lin ang="18900000" scaled="1"/>
                  </a:gradFill>
                </a14:hiddenFill>
              </a:ext>
            </a:extLst>
          </p:spPr>
        </p:pic>
        <p:sp>
          <p:nvSpPr>
            <p:cNvPr id="28677" name="Text Box 5"/>
            <p:cNvSpPr txBox="1">
              <a:spLocks noChangeArrowheads="1"/>
            </p:cNvSpPr>
            <p:nvPr/>
          </p:nvSpPr>
          <p:spPr bwMode="auto">
            <a:xfrm>
              <a:off x="312" y="862"/>
              <a:ext cx="5136" cy="2006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ECD9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rgbClr val="0000CC"/>
                </a:buClr>
                <a:buFont typeface="Wingdings" panose="05000000000000000000" pitchFamily="2" charset="2"/>
                <a:buChar char="Ø"/>
              </a:pPr>
              <a:r>
                <a:rPr lang="uk-UA" altLang="ru-RU" sz="2400" b="1" dirty="0">
                  <a:solidFill>
                    <a:srgbClr val="0099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Р</a:t>
              </a:r>
              <a:r>
                <a:rPr lang="ru-RU" altLang="ru-RU" sz="2400" b="1" dirty="0" err="1">
                  <a:solidFill>
                    <a:srgbClr val="0099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озв’яжемо</a:t>
              </a:r>
              <a:r>
                <a:rPr lang="ru-RU" altLang="ru-RU" sz="2400" b="1" dirty="0">
                  <a:solidFill>
                    <a:srgbClr val="0099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задачу </a:t>
              </a:r>
              <a:r>
                <a:rPr lang="ru-RU" altLang="ru-RU" sz="2400" b="1" dirty="0" err="1">
                  <a:solidFill>
                    <a:srgbClr val="0099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перевірки</a:t>
              </a:r>
              <a:r>
                <a:rPr lang="ru-RU" altLang="ru-RU" sz="2400" b="1" dirty="0">
                  <a:solidFill>
                    <a:srgbClr val="0099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натурального числа </a:t>
              </a:r>
              <a:r>
                <a:rPr lang="en-US" altLang="ru-RU" sz="2400" b="1" i="1" dirty="0">
                  <a:solidFill>
                    <a:srgbClr val="0099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uk-UA" altLang="ru-RU" sz="2400" b="1" dirty="0">
                  <a:solidFill>
                    <a:srgbClr val="0099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на простоту</a:t>
              </a:r>
              <a:r>
                <a:rPr lang="ru-RU" altLang="ru-RU" sz="2400" b="1" dirty="0">
                  <a:solidFill>
                    <a:srgbClr val="0099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 </a:t>
              </a:r>
            </a:p>
            <a:p>
              <a:pPr>
                <a:buClr>
                  <a:srgbClr val="0000CC"/>
                </a:buClr>
                <a:buFont typeface="Wingdings" panose="05000000000000000000" pitchFamily="2" charset="2"/>
                <a:buChar char="Ø"/>
              </a:pPr>
              <a:r>
                <a:rPr lang="ru-RU" altLang="ru-RU" sz="2400" b="1" dirty="0" err="1">
                  <a:solidFill>
                    <a:srgbClr val="0099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Перериватимемо</a:t>
              </a:r>
              <a:r>
                <a:rPr lang="ru-RU" altLang="ru-RU" sz="2400" b="1" dirty="0">
                  <a:solidFill>
                    <a:srgbClr val="0099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altLang="ru-RU" sz="2400" b="1" dirty="0" err="1">
                  <a:solidFill>
                    <a:srgbClr val="0099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виконання</a:t>
              </a:r>
              <a:r>
                <a:rPr lang="ru-RU" altLang="ru-RU" sz="2400" b="1" dirty="0">
                  <a:solidFill>
                    <a:srgbClr val="0099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циклу у </a:t>
              </a:r>
              <a:r>
                <a:rPr lang="ru-RU" altLang="ru-RU" sz="2400" b="1" dirty="0" err="1">
                  <a:solidFill>
                    <a:srgbClr val="0099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випадку</a:t>
              </a:r>
              <a:r>
                <a:rPr lang="ru-RU" altLang="ru-RU" sz="2400" b="1" dirty="0">
                  <a:solidFill>
                    <a:srgbClr val="0099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altLang="ru-RU" sz="2400" b="1" dirty="0" err="1">
                  <a:solidFill>
                    <a:srgbClr val="0099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знаходження</a:t>
              </a:r>
              <a:r>
                <a:rPr lang="ru-RU" altLang="ru-RU" sz="2400" b="1" dirty="0">
                  <a:solidFill>
                    <a:srgbClr val="0099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altLang="ru-RU" sz="2400" b="1" dirty="0" err="1">
                  <a:solidFill>
                    <a:srgbClr val="0099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дільника</a:t>
              </a:r>
              <a:r>
                <a:rPr lang="ru-RU" altLang="ru-RU" sz="2400" b="1" dirty="0">
                  <a:solidFill>
                    <a:srgbClr val="0099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ru-RU" sz="2400" b="1" i="1" dirty="0">
                  <a:solidFill>
                    <a:srgbClr val="0099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 </a:t>
              </a:r>
              <a:r>
                <a:rPr lang="ru-RU" altLang="ru-RU" sz="2400" b="1" dirty="0">
                  <a:solidFill>
                    <a:srgbClr val="0099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оператором </a:t>
              </a:r>
              <a:r>
                <a:rPr lang="en-US" altLang="ru-RU" sz="2400" b="1" i="1" dirty="0">
                  <a:solidFill>
                    <a:srgbClr val="0099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break</a:t>
              </a:r>
              <a:r>
                <a:rPr lang="en-US" altLang="ru-RU" sz="2400" b="1" dirty="0">
                  <a:solidFill>
                    <a:srgbClr val="0099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 </a:t>
              </a:r>
            </a:p>
            <a:p>
              <a:pPr>
                <a:buClr>
                  <a:srgbClr val="0000CC"/>
                </a:buClr>
                <a:buFont typeface="Wingdings" panose="05000000000000000000" pitchFamily="2" charset="2"/>
                <a:buChar char="Ø"/>
              </a:pPr>
              <a:r>
                <a:rPr lang="ru-RU" altLang="ru-RU" sz="2400" b="1" dirty="0" err="1">
                  <a:solidFill>
                    <a:srgbClr val="0099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Вихід</a:t>
              </a:r>
              <a:r>
                <a:rPr lang="ru-RU" altLang="ru-RU" sz="2400" b="1" dirty="0">
                  <a:solidFill>
                    <a:srgbClr val="0099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altLang="ru-RU" sz="2400" b="1" dirty="0" err="1">
                  <a:solidFill>
                    <a:srgbClr val="0099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із</a:t>
              </a:r>
              <a:r>
                <a:rPr lang="ru-RU" altLang="ru-RU" sz="2400" b="1" dirty="0">
                  <a:solidFill>
                    <a:srgbClr val="0099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циклу </a:t>
              </a:r>
              <a:r>
                <a:rPr lang="ru-RU" altLang="ru-RU" sz="2400" b="1" dirty="0" err="1">
                  <a:solidFill>
                    <a:srgbClr val="0099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здійснюється</a:t>
              </a:r>
              <a:r>
                <a:rPr lang="ru-RU" altLang="ru-RU" sz="2400" b="1" dirty="0">
                  <a:solidFill>
                    <a:srgbClr val="0099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оператором </a:t>
              </a:r>
              <a:r>
                <a:rPr lang="en-US" altLang="ru-RU" sz="2400" b="1" dirty="0">
                  <a:solidFill>
                    <a:srgbClr val="0099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break, </a:t>
              </a:r>
              <a:r>
                <a:rPr lang="uk-UA" altLang="ru-RU" sz="2400" b="1" dirty="0">
                  <a:solidFill>
                    <a:srgbClr val="0099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якщо</a:t>
              </a:r>
              <a:r>
                <a:rPr lang="ru-RU" altLang="ru-RU" sz="2400" b="1" dirty="0">
                  <a:solidFill>
                    <a:srgbClr val="0099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altLang="ru-RU" sz="2400" b="1" dirty="0" err="1">
                  <a:solidFill>
                    <a:srgbClr val="0099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знайдено</a:t>
              </a:r>
              <a:r>
                <a:rPr lang="ru-RU" altLang="ru-RU" sz="2400" b="1" dirty="0">
                  <a:solidFill>
                    <a:srgbClr val="0099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altLang="ru-RU" sz="2400" b="1" dirty="0" err="1">
                  <a:solidFill>
                    <a:srgbClr val="0099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дільник</a:t>
              </a:r>
              <a:r>
                <a:rPr lang="ru-RU" altLang="ru-RU" sz="2400" b="1" dirty="0">
                  <a:solidFill>
                    <a:srgbClr val="0099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altLang="ru-RU" sz="2400" b="1" dirty="0" err="1">
                  <a:solidFill>
                    <a:srgbClr val="0099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рівний</a:t>
              </a:r>
              <a:r>
                <a:rPr lang="ru-RU" altLang="ru-RU" sz="2400" b="1" dirty="0">
                  <a:solidFill>
                    <a:srgbClr val="0099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altLang="ru-RU" sz="2400" b="1" dirty="0" err="1">
                  <a:solidFill>
                    <a:srgbClr val="0099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значенню</a:t>
              </a:r>
              <a:r>
                <a:rPr lang="ru-RU" altLang="ru-RU" sz="2400" b="1" dirty="0">
                  <a:solidFill>
                    <a:srgbClr val="0099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ru-RU" sz="2400" b="1" dirty="0">
                  <a:solidFill>
                    <a:srgbClr val="0099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uk-UA" altLang="ru-RU" sz="2400" b="1" dirty="0">
                  <a:solidFill>
                    <a:srgbClr val="0099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(число складене)</a:t>
              </a:r>
              <a:r>
                <a:rPr lang="ru-RU" altLang="ru-RU" sz="2400" b="1" dirty="0">
                  <a:solidFill>
                    <a:srgbClr val="0099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  </a:t>
              </a:r>
              <a:endParaRPr lang="uk-UA" altLang="ru-RU" sz="2400" b="1" dirty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00" y="5065659"/>
            <a:ext cx="2632856" cy="1025941"/>
          </a:xfrm>
          <a:prstGeom prst="rect">
            <a:avLst/>
          </a:prstGeom>
          <a:effectLst>
            <a:outerShdw blurRad="50800" dist="50800" dir="5400000" sx="107000" sy="107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 prstMaterial="matte"/>
        </p:spPr>
      </p:pic>
      <p:sp>
        <p:nvSpPr>
          <p:cNvPr id="8" name="Скругленный прямоугольник 7">
            <a:hlinkClick r:id="rId4" action="ppaction://hlinkfile"/>
          </p:cNvPr>
          <p:cNvSpPr/>
          <p:nvPr/>
        </p:nvSpPr>
        <p:spPr>
          <a:xfrm>
            <a:off x="4707423" y="5547285"/>
            <a:ext cx="2673933" cy="54431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uk-UA" altLang="ru-RU" sz="2400" b="1" dirty="0">
                <a:solidFill>
                  <a:schemeClr val="accent2"/>
                </a:solidFill>
                <a:latin typeface="Times New Roman" panose="02020603050405020304" pitchFamily="18" charset="0"/>
                <a:hlinkClick r:id="rId5" action="ppaction://hlinkfile"/>
              </a:rPr>
              <a:t>Код </a:t>
            </a:r>
            <a:r>
              <a:rPr lang="en-US" altLang="ru-RU" sz="2400" b="1" dirty="0">
                <a:solidFill>
                  <a:schemeClr val="accent2"/>
                </a:solidFill>
                <a:latin typeface="Times New Roman" panose="02020603050405020304" pitchFamily="18" charset="0"/>
                <a:hlinkClick r:id="rId5" action="ppaction://hlinkfile"/>
              </a:rPr>
              <a:t>ex3_7.cpp</a:t>
            </a:r>
            <a:endParaRPr lang="uk-UA" altLang="ru-RU" sz="2400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A054-F761-4DBA-BFC1-55597F41BD6C}" type="slidenum">
              <a:rPr lang="ru-RU" altLang="ru-RU" smtClean="0"/>
              <a:pPr/>
              <a:t>39</a:t>
            </a:fld>
            <a:endParaRPr lang="ru-RU" altLang="ru-RU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206375" y="166688"/>
            <a:ext cx="9447212" cy="792163"/>
          </a:xfrm>
        </p:spPr>
        <p:txBody>
          <a:bodyPr anchor="ctr"/>
          <a:lstStyle/>
          <a:p>
            <a:r>
              <a:rPr lang="uk-UA" altLang="ru-RU" sz="3600" b="1" dirty="0">
                <a:solidFill>
                  <a:srgbClr val="600000"/>
                </a:solidFill>
              </a:rPr>
              <a:t> </a:t>
            </a:r>
            <a:r>
              <a:rPr lang="en-US" altLang="ru-RU" sz="3600" b="1" dirty="0">
                <a:solidFill>
                  <a:srgbClr val="600000"/>
                </a:solidFill>
              </a:rPr>
              <a:t>3</a:t>
            </a:r>
            <a:r>
              <a:rPr lang="uk-UA" altLang="ru-RU" sz="3600" b="1" dirty="0">
                <a:solidFill>
                  <a:srgbClr val="600000"/>
                </a:solidFill>
              </a:rPr>
              <a:t>.1. Алгоритмічний вибір альтернатив</a:t>
            </a:r>
            <a:endParaRPr lang="en-US" altLang="ru-RU" sz="3600" dirty="0">
              <a:solidFill>
                <a:srgbClr val="600000"/>
              </a:solidFill>
            </a:endParaRPr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250825" y="1610776"/>
            <a:ext cx="8353425" cy="1562100"/>
          </a:xfrm>
          <a:prstGeom prst="rect">
            <a:avLst/>
          </a:prstGeom>
          <a:solidFill>
            <a:schemeClr val="bg1"/>
          </a:solidFill>
          <a:ln w="9525">
            <a:solidFill>
              <a:srgbClr val="0000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buClr>
                <a:srgbClr val="000099"/>
              </a:buClr>
              <a:buFont typeface="Wingdings" panose="05000000000000000000" pitchFamily="2" charset="2"/>
              <a:buChar char="Ø"/>
            </a:pPr>
            <a:r>
              <a:rPr lang="uk-UA" altLang="ru-RU" sz="2400">
                <a:solidFill>
                  <a:srgbClr val="0D0D0D"/>
                </a:solidFill>
                <a:latin typeface="Times New Roman" panose="02020603050405020304" pitchFamily="18" charset="0"/>
              </a:rPr>
              <a:t>Алгоритмічну конструкцію, що дає змогу виконавцю алгоритму вибрати ту чи іншу послідовність дій залежно від певних умов, називають </a:t>
            </a:r>
            <a:r>
              <a:rPr lang="uk-UA" altLang="ru-RU" sz="2400" b="1">
                <a:solidFill>
                  <a:srgbClr val="0D0D0D"/>
                </a:solidFill>
                <a:latin typeface="Times New Roman" panose="02020603050405020304" pitchFamily="18" charset="0"/>
              </a:rPr>
              <a:t>розгалуженням або конструкцією вибору альтернатив. </a:t>
            </a:r>
          </a:p>
        </p:txBody>
      </p:sp>
      <p:grpSp>
        <p:nvGrpSpPr>
          <p:cNvPr id="13323" name="Group 11"/>
          <p:cNvGrpSpPr>
            <a:grpSpLocks/>
          </p:cNvGrpSpPr>
          <p:nvPr/>
        </p:nvGrpSpPr>
        <p:grpSpPr bwMode="auto">
          <a:xfrm>
            <a:off x="142874" y="3283097"/>
            <a:ext cx="8569325" cy="3170238"/>
            <a:chOff x="158" y="2069"/>
            <a:chExt cx="5398" cy="1997"/>
          </a:xfrm>
        </p:grpSpPr>
        <p:graphicFrame>
          <p:nvGraphicFramePr>
            <p:cNvPr id="13321" name="Object 9"/>
            <p:cNvGraphicFramePr>
              <a:graphicFrameLocks noChangeAspect="1"/>
            </p:cNvGraphicFramePr>
            <p:nvPr/>
          </p:nvGraphicFramePr>
          <p:xfrm>
            <a:off x="158" y="2069"/>
            <a:ext cx="2540" cy="19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49" name="Visio" r:id="rId3" imgW="5431536" imgH="3451555" progId="Visio.Drawing.11">
                    <p:embed/>
                  </p:oleObj>
                </mc:Choice>
                <mc:Fallback>
                  <p:oleObj name="Visio" r:id="rId3" imgW="5431536" imgH="3451555" progId="Visio.Drawing.11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" y="2069"/>
                          <a:ext cx="2540" cy="1951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2" name="Object 10"/>
            <p:cNvGraphicFramePr>
              <a:graphicFrameLocks noChangeAspect="1"/>
            </p:cNvGraphicFramePr>
            <p:nvPr/>
          </p:nvGraphicFramePr>
          <p:xfrm>
            <a:off x="3288" y="2115"/>
            <a:ext cx="2268" cy="19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50" name="Visio" r:id="rId5" imgW="4711598" imgH="3451555" progId="Visio.Drawing.11">
                    <p:embed/>
                  </p:oleObj>
                </mc:Choice>
                <mc:Fallback>
                  <p:oleObj name="Visio" r:id="rId5" imgW="4711598" imgH="3451555" progId="Visio.Drawing.11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88" y="2115"/>
                          <a:ext cx="2268" cy="1951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324" name="Text Box 12"/>
          <p:cNvSpPr txBox="1">
            <a:spLocks noChangeArrowheads="1"/>
          </p:cNvSpPr>
          <p:nvPr/>
        </p:nvSpPr>
        <p:spPr bwMode="auto">
          <a:xfrm>
            <a:off x="2124075" y="1125538"/>
            <a:ext cx="47863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uk-UA" altLang="ru-RU" sz="2800" b="1"/>
              <a:t>Вибір з двох альтернатив</a:t>
            </a:r>
            <a:endParaRPr lang="ru-RU" altLang="ru-RU" sz="2800" b="1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A054-F761-4DBA-BFC1-55597F41BD6C}" type="slidenum">
              <a:rPr lang="ru-RU" altLang="ru-RU" smtClean="0"/>
              <a:pPr/>
              <a:t>4</a:t>
            </a:fld>
            <a:endParaRPr lang="ru-RU" altLang="ru-RU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A054-F761-4DBA-BFC1-55597F41BD6C}" type="slidenum">
              <a:rPr lang="ru-RU" altLang="ru-RU" smtClean="0"/>
              <a:pPr/>
              <a:t>40</a:t>
            </a:fld>
            <a:endParaRPr lang="ru-RU" alt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107504" y="217101"/>
            <a:ext cx="8559080" cy="646330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dirty="0"/>
              <a:t>//ex3_7.cpp. </a:t>
            </a:r>
            <a:r>
              <a:rPr lang="ru-RU" dirty="0" err="1"/>
              <a:t>Визначення</a:t>
            </a:r>
            <a:r>
              <a:rPr lang="ru-RU" dirty="0"/>
              <a:t> </a:t>
            </a:r>
            <a:r>
              <a:rPr lang="ru-RU" dirty="0" err="1"/>
              <a:t>простих</a:t>
            </a:r>
            <a:r>
              <a:rPr lang="ru-RU" dirty="0"/>
              <a:t> чисел </a:t>
            </a:r>
          </a:p>
          <a:p>
            <a:r>
              <a:rPr lang="ru-RU" dirty="0"/>
              <a:t>#</a:t>
            </a:r>
            <a:r>
              <a:rPr lang="en-GB" dirty="0"/>
              <a:t>include&lt;</a:t>
            </a:r>
            <a:r>
              <a:rPr lang="en-GB" dirty="0" err="1"/>
              <a:t>iostream</a:t>
            </a:r>
            <a:r>
              <a:rPr lang="en-GB" dirty="0"/>
              <a:t>&gt; </a:t>
            </a:r>
          </a:p>
          <a:p>
            <a:r>
              <a:rPr lang="en-GB" dirty="0"/>
              <a:t>#include&lt;</a:t>
            </a:r>
            <a:r>
              <a:rPr lang="en-GB" dirty="0" err="1"/>
              <a:t>math.h</a:t>
            </a:r>
            <a:r>
              <a:rPr lang="en-GB" dirty="0"/>
              <a:t>&gt; </a:t>
            </a:r>
          </a:p>
          <a:p>
            <a:r>
              <a:rPr lang="en-GB" dirty="0"/>
              <a:t>using namespace </a:t>
            </a:r>
            <a:r>
              <a:rPr lang="en-GB" dirty="0" err="1"/>
              <a:t>std</a:t>
            </a:r>
            <a:r>
              <a:rPr lang="en-GB" dirty="0"/>
              <a:t>; </a:t>
            </a:r>
          </a:p>
          <a:p>
            <a:r>
              <a:rPr lang="en-GB" dirty="0" err="1"/>
              <a:t>int</a:t>
            </a:r>
            <a:r>
              <a:rPr lang="en-GB" dirty="0"/>
              <a:t> main()                    </a:t>
            </a:r>
          </a:p>
          <a:p>
            <a:r>
              <a:rPr lang="en-GB" dirty="0"/>
              <a:t>{    </a:t>
            </a:r>
          </a:p>
          <a:p>
            <a:r>
              <a:rPr lang="en-GB" dirty="0"/>
              <a:t> </a:t>
            </a:r>
            <a:r>
              <a:rPr lang="en-GB" dirty="0" err="1"/>
              <a:t>int</a:t>
            </a:r>
            <a:r>
              <a:rPr lang="en-GB" dirty="0"/>
              <a:t> </a:t>
            </a:r>
            <a:r>
              <a:rPr lang="en-GB" dirty="0" err="1"/>
              <a:t>n,k</a:t>
            </a:r>
            <a:r>
              <a:rPr lang="en-GB" dirty="0"/>
              <a:t>;                             //</a:t>
            </a:r>
            <a:r>
              <a:rPr lang="ru-RU" dirty="0"/>
              <a:t>число, </a:t>
            </a:r>
            <a:r>
              <a:rPr lang="ru-RU" dirty="0" err="1"/>
              <a:t>поточний</a:t>
            </a:r>
            <a:r>
              <a:rPr lang="ru-RU" dirty="0"/>
              <a:t> </a:t>
            </a:r>
            <a:r>
              <a:rPr lang="ru-RU" dirty="0" err="1"/>
              <a:t>дільник</a:t>
            </a:r>
            <a:r>
              <a:rPr lang="ru-RU" dirty="0"/>
              <a:t> </a:t>
            </a:r>
          </a:p>
          <a:p>
            <a:r>
              <a:rPr lang="ru-RU" dirty="0"/>
              <a:t> </a:t>
            </a:r>
            <a:r>
              <a:rPr lang="en-GB" dirty="0" err="1"/>
              <a:t>cout</a:t>
            </a:r>
            <a:r>
              <a:rPr lang="en-GB" dirty="0"/>
              <a:t>&lt;&lt;"number simplicity"&lt;&lt;</a:t>
            </a:r>
            <a:r>
              <a:rPr lang="en-GB" dirty="0" err="1"/>
              <a:t>endl</a:t>
            </a:r>
            <a:r>
              <a:rPr lang="en-GB" dirty="0"/>
              <a:t>; </a:t>
            </a:r>
          </a:p>
          <a:p>
            <a:r>
              <a:rPr lang="en-GB" dirty="0"/>
              <a:t> </a:t>
            </a:r>
            <a:r>
              <a:rPr lang="en-GB" dirty="0" err="1"/>
              <a:t>cout</a:t>
            </a:r>
            <a:r>
              <a:rPr lang="en-GB" dirty="0"/>
              <a:t>&lt;&lt;"enter integer:"&lt;&lt;</a:t>
            </a:r>
            <a:r>
              <a:rPr lang="en-GB" dirty="0" err="1"/>
              <a:t>endl</a:t>
            </a:r>
            <a:r>
              <a:rPr lang="en-GB" dirty="0"/>
              <a:t>; </a:t>
            </a:r>
          </a:p>
          <a:p>
            <a:r>
              <a:rPr lang="en-GB" dirty="0"/>
              <a:t> </a:t>
            </a:r>
            <a:r>
              <a:rPr lang="en-GB" dirty="0" err="1"/>
              <a:t>cin</a:t>
            </a:r>
            <a:r>
              <a:rPr lang="en-GB" dirty="0"/>
              <a:t>&gt;&gt;n;                                         //</a:t>
            </a:r>
            <a:r>
              <a:rPr lang="ru-RU" dirty="0"/>
              <a:t>увести число </a:t>
            </a:r>
          </a:p>
          <a:p>
            <a:r>
              <a:rPr lang="ru-RU" dirty="0"/>
              <a:t> </a:t>
            </a:r>
            <a:r>
              <a:rPr lang="en-GB" dirty="0"/>
              <a:t>k=2;                                  //</a:t>
            </a:r>
            <a:r>
              <a:rPr lang="ru-RU" dirty="0" err="1"/>
              <a:t>вибрати</a:t>
            </a:r>
            <a:r>
              <a:rPr lang="ru-RU" dirty="0"/>
              <a:t> перший </a:t>
            </a:r>
            <a:r>
              <a:rPr lang="ru-RU" dirty="0" err="1"/>
              <a:t>дільник</a:t>
            </a:r>
            <a:r>
              <a:rPr lang="ru-RU" dirty="0"/>
              <a:t> </a:t>
            </a:r>
          </a:p>
          <a:p>
            <a:r>
              <a:rPr lang="ru-RU" dirty="0"/>
              <a:t>                               //</a:t>
            </a:r>
            <a:r>
              <a:rPr lang="ru-RU" dirty="0" err="1"/>
              <a:t>перебирати</a:t>
            </a:r>
            <a:r>
              <a:rPr lang="ru-RU" dirty="0"/>
              <a:t> </a:t>
            </a:r>
            <a:r>
              <a:rPr lang="ru-RU" dirty="0" err="1"/>
              <a:t>потенційні</a:t>
            </a:r>
            <a:r>
              <a:rPr lang="ru-RU" dirty="0"/>
              <a:t> </a:t>
            </a:r>
            <a:r>
              <a:rPr lang="ru-RU" dirty="0" err="1"/>
              <a:t>дільники</a:t>
            </a:r>
            <a:r>
              <a:rPr lang="ru-RU" dirty="0"/>
              <a:t> </a:t>
            </a:r>
          </a:p>
          <a:p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en-GB" dirty="0">
                <a:solidFill>
                  <a:srgbClr val="0000CC"/>
                </a:solidFill>
              </a:rPr>
              <a:t>while (k&lt;=(</a:t>
            </a:r>
            <a:r>
              <a:rPr lang="en-GB" dirty="0" err="1">
                <a:solidFill>
                  <a:srgbClr val="0000CC"/>
                </a:solidFill>
              </a:rPr>
              <a:t>int</a:t>
            </a:r>
            <a:r>
              <a:rPr lang="en-GB" dirty="0">
                <a:solidFill>
                  <a:srgbClr val="0000CC"/>
                </a:solidFill>
              </a:rPr>
              <a:t>)</a:t>
            </a:r>
            <a:r>
              <a:rPr lang="en-GB" dirty="0" err="1">
                <a:solidFill>
                  <a:srgbClr val="0000CC"/>
                </a:solidFill>
              </a:rPr>
              <a:t>sqrt</a:t>
            </a:r>
            <a:r>
              <a:rPr lang="en-GB" dirty="0">
                <a:solidFill>
                  <a:srgbClr val="0000CC"/>
                </a:solidFill>
              </a:rPr>
              <a:t>((double)n)) </a:t>
            </a:r>
            <a:r>
              <a:rPr lang="uk-UA" dirty="0" smtClean="0">
                <a:solidFill>
                  <a:srgbClr val="0000CC"/>
                </a:solidFill>
              </a:rPr>
              <a:t> </a:t>
            </a:r>
            <a:r>
              <a:rPr lang="uk-UA" dirty="0" smtClean="0">
                <a:solidFill>
                  <a:srgbClr val="009900"/>
                </a:solidFill>
              </a:rPr>
              <a:t>//умова зменшення кількості дільників</a:t>
            </a:r>
            <a:endParaRPr lang="en-GB" dirty="0">
              <a:solidFill>
                <a:srgbClr val="009900"/>
              </a:solidFill>
            </a:endParaRPr>
          </a:p>
          <a:p>
            <a:r>
              <a:rPr lang="en-GB" dirty="0">
                <a:solidFill>
                  <a:srgbClr val="0000CC"/>
                </a:solidFill>
              </a:rPr>
              <a:t> { </a:t>
            </a:r>
          </a:p>
          <a:p>
            <a:r>
              <a:rPr lang="en-GB" dirty="0">
                <a:solidFill>
                  <a:srgbClr val="0000CC"/>
                </a:solidFill>
              </a:rPr>
              <a:t>   if(n % k ==0</a:t>
            </a:r>
            <a:r>
              <a:rPr lang="en-GB" dirty="0">
                <a:solidFill>
                  <a:srgbClr val="009900"/>
                </a:solidFill>
              </a:rPr>
              <a:t>)                             //</a:t>
            </a:r>
            <a:r>
              <a:rPr lang="ru-RU" dirty="0" err="1">
                <a:solidFill>
                  <a:srgbClr val="009900"/>
                </a:solidFill>
              </a:rPr>
              <a:t>якщо</a:t>
            </a:r>
            <a:r>
              <a:rPr lang="ru-RU" dirty="0">
                <a:solidFill>
                  <a:srgbClr val="009900"/>
                </a:solidFill>
              </a:rPr>
              <a:t> </a:t>
            </a:r>
            <a:r>
              <a:rPr lang="en-GB" dirty="0">
                <a:solidFill>
                  <a:srgbClr val="009900"/>
                </a:solidFill>
              </a:rPr>
              <a:t>k </a:t>
            </a:r>
            <a:r>
              <a:rPr lang="ru-RU" dirty="0" err="1">
                <a:solidFill>
                  <a:srgbClr val="009900"/>
                </a:solidFill>
              </a:rPr>
              <a:t>ділить</a:t>
            </a:r>
            <a:r>
              <a:rPr lang="ru-RU" dirty="0">
                <a:solidFill>
                  <a:srgbClr val="009900"/>
                </a:solidFill>
              </a:rPr>
              <a:t> </a:t>
            </a:r>
            <a:r>
              <a:rPr lang="en-GB" dirty="0">
                <a:solidFill>
                  <a:srgbClr val="009900"/>
                </a:solidFill>
              </a:rPr>
              <a:t>n, </a:t>
            </a:r>
          </a:p>
          <a:p>
            <a:r>
              <a:rPr lang="en-GB" dirty="0">
                <a:solidFill>
                  <a:srgbClr val="0000CC"/>
                </a:solidFill>
              </a:rPr>
              <a:t>       break;                 </a:t>
            </a:r>
            <a:r>
              <a:rPr lang="uk-UA" dirty="0" smtClean="0">
                <a:solidFill>
                  <a:srgbClr val="0000CC"/>
                </a:solidFill>
              </a:rPr>
              <a:t>      </a:t>
            </a:r>
            <a:r>
              <a:rPr lang="en-GB" dirty="0" smtClean="0">
                <a:solidFill>
                  <a:srgbClr val="009900"/>
                </a:solidFill>
              </a:rPr>
              <a:t>//</a:t>
            </a:r>
            <a:r>
              <a:rPr lang="ru-RU" dirty="0" err="1">
                <a:solidFill>
                  <a:srgbClr val="009900"/>
                </a:solidFill>
              </a:rPr>
              <a:t>перервати</a:t>
            </a:r>
            <a:r>
              <a:rPr lang="ru-RU" dirty="0">
                <a:solidFill>
                  <a:srgbClr val="009900"/>
                </a:solidFill>
              </a:rPr>
              <a:t> </a:t>
            </a:r>
            <a:r>
              <a:rPr lang="ru-RU" dirty="0" smtClean="0">
                <a:solidFill>
                  <a:srgbClr val="009900"/>
                </a:solidFill>
              </a:rPr>
              <a:t>цикл, </a:t>
            </a:r>
            <a:r>
              <a:rPr lang="ru-RU" dirty="0" err="1" smtClean="0">
                <a:solidFill>
                  <a:srgbClr val="009900"/>
                </a:solidFill>
              </a:rPr>
              <a:t>бо</a:t>
            </a:r>
            <a:r>
              <a:rPr lang="ru-RU" dirty="0" smtClean="0">
                <a:solidFill>
                  <a:srgbClr val="009900"/>
                </a:solidFill>
              </a:rPr>
              <a:t> </a:t>
            </a:r>
            <a:r>
              <a:rPr lang="ru-RU" dirty="0" err="1" smtClean="0">
                <a:solidFill>
                  <a:srgbClr val="009900"/>
                </a:solidFill>
              </a:rPr>
              <a:t>визначене</a:t>
            </a:r>
            <a:r>
              <a:rPr lang="ru-RU" dirty="0" smtClean="0">
                <a:solidFill>
                  <a:srgbClr val="009900"/>
                </a:solidFill>
              </a:rPr>
              <a:t> число - </a:t>
            </a:r>
            <a:r>
              <a:rPr lang="ru-RU" dirty="0" err="1">
                <a:solidFill>
                  <a:srgbClr val="009900"/>
                </a:solidFill>
              </a:rPr>
              <a:t>складене</a:t>
            </a:r>
            <a:r>
              <a:rPr lang="ru-RU" dirty="0">
                <a:solidFill>
                  <a:srgbClr val="009900"/>
                </a:solidFill>
              </a:rPr>
              <a:t> </a:t>
            </a:r>
          </a:p>
          <a:p>
            <a:r>
              <a:rPr lang="ru-RU" dirty="0">
                <a:solidFill>
                  <a:srgbClr val="0000CC"/>
                </a:solidFill>
              </a:rPr>
              <a:t>  </a:t>
            </a:r>
            <a:r>
              <a:rPr lang="en-GB" dirty="0">
                <a:solidFill>
                  <a:srgbClr val="0000CC"/>
                </a:solidFill>
              </a:rPr>
              <a:t>k++;                              </a:t>
            </a:r>
            <a:r>
              <a:rPr lang="en-GB" dirty="0">
                <a:solidFill>
                  <a:srgbClr val="009900"/>
                </a:solidFill>
              </a:rPr>
              <a:t>//</a:t>
            </a:r>
            <a:r>
              <a:rPr lang="ru-RU" dirty="0" err="1">
                <a:solidFill>
                  <a:srgbClr val="009900"/>
                </a:solidFill>
              </a:rPr>
              <a:t>вибрати</a:t>
            </a:r>
            <a:r>
              <a:rPr lang="ru-RU" dirty="0">
                <a:solidFill>
                  <a:srgbClr val="009900"/>
                </a:solidFill>
              </a:rPr>
              <a:t> </a:t>
            </a:r>
            <a:r>
              <a:rPr lang="ru-RU" dirty="0" err="1">
                <a:solidFill>
                  <a:srgbClr val="009900"/>
                </a:solidFill>
              </a:rPr>
              <a:t>наступний</a:t>
            </a:r>
            <a:r>
              <a:rPr lang="ru-RU" dirty="0">
                <a:solidFill>
                  <a:srgbClr val="009900"/>
                </a:solidFill>
              </a:rPr>
              <a:t> </a:t>
            </a:r>
            <a:r>
              <a:rPr lang="ru-RU" dirty="0" err="1">
                <a:solidFill>
                  <a:srgbClr val="009900"/>
                </a:solidFill>
              </a:rPr>
              <a:t>дільник</a:t>
            </a:r>
            <a:r>
              <a:rPr lang="ru-RU" dirty="0">
                <a:solidFill>
                  <a:srgbClr val="009900"/>
                </a:solidFill>
              </a:rPr>
              <a:t>      </a:t>
            </a:r>
          </a:p>
          <a:p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/>
              <a:t>} </a:t>
            </a:r>
          </a:p>
          <a:p>
            <a:r>
              <a:rPr lang="ru-RU" dirty="0"/>
              <a:t> </a:t>
            </a:r>
            <a:r>
              <a:rPr lang="en-GB" dirty="0"/>
              <a:t>if (k==(</a:t>
            </a:r>
            <a:r>
              <a:rPr lang="en-GB" dirty="0" err="1"/>
              <a:t>int</a:t>
            </a:r>
            <a:r>
              <a:rPr lang="en-GB" dirty="0"/>
              <a:t>)</a:t>
            </a:r>
            <a:r>
              <a:rPr lang="en-GB" dirty="0" err="1"/>
              <a:t>sqrt</a:t>
            </a:r>
            <a:r>
              <a:rPr lang="en-GB" dirty="0"/>
              <a:t>((double)n)+1) //</a:t>
            </a:r>
            <a:r>
              <a:rPr lang="ru-RU" dirty="0" err="1"/>
              <a:t>якщо</a:t>
            </a:r>
            <a:r>
              <a:rPr lang="ru-RU" dirty="0"/>
              <a:t> </a:t>
            </a:r>
            <a:r>
              <a:rPr lang="ru-RU" dirty="0" err="1"/>
              <a:t>усі</a:t>
            </a:r>
            <a:r>
              <a:rPr lang="ru-RU" dirty="0"/>
              <a:t> </a:t>
            </a:r>
            <a:r>
              <a:rPr lang="ru-RU" dirty="0" err="1"/>
              <a:t>дільники</a:t>
            </a:r>
            <a:r>
              <a:rPr lang="ru-RU" dirty="0"/>
              <a:t> </a:t>
            </a:r>
            <a:r>
              <a:rPr lang="ru-RU" dirty="0" err="1"/>
              <a:t>перевірено</a:t>
            </a:r>
            <a:r>
              <a:rPr lang="ru-RU" dirty="0"/>
              <a:t>, </a:t>
            </a:r>
          </a:p>
          <a:p>
            <a:r>
              <a:rPr lang="ru-RU" dirty="0"/>
              <a:t>      </a:t>
            </a:r>
            <a:r>
              <a:rPr lang="en-GB" dirty="0" err="1"/>
              <a:t>cout</a:t>
            </a:r>
            <a:r>
              <a:rPr lang="en-GB" dirty="0"/>
              <a:t>&lt;&lt;n&lt;&lt;" is simple"&lt;&lt;</a:t>
            </a:r>
            <a:r>
              <a:rPr lang="en-GB" dirty="0" err="1"/>
              <a:t>endl</a:t>
            </a:r>
            <a:r>
              <a:rPr lang="en-GB" dirty="0"/>
              <a:t>;            //</a:t>
            </a:r>
            <a:r>
              <a:rPr lang="ru-RU" dirty="0"/>
              <a:t>число є простим         </a:t>
            </a:r>
          </a:p>
          <a:p>
            <a:r>
              <a:rPr lang="ru-RU" dirty="0"/>
              <a:t> </a:t>
            </a:r>
            <a:r>
              <a:rPr lang="en-GB" dirty="0"/>
              <a:t>else </a:t>
            </a:r>
            <a:r>
              <a:rPr lang="en-GB" dirty="0" err="1"/>
              <a:t>cout</a:t>
            </a:r>
            <a:r>
              <a:rPr lang="en-GB" dirty="0"/>
              <a:t>&lt;&lt;n&lt;&lt;" is not simple"&lt;&lt;</a:t>
            </a:r>
            <a:r>
              <a:rPr lang="en-GB" dirty="0" err="1"/>
              <a:t>endl</a:t>
            </a:r>
            <a:r>
              <a:rPr lang="en-GB" dirty="0"/>
              <a:t>;</a:t>
            </a:r>
          </a:p>
          <a:p>
            <a:r>
              <a:rPr lang="en-GB" dirty="0"/>
              <a:t> system("pause");</a:t>
            </a:r>
          </a:p>
          <a:p>
            <a:r>
              <a:rPr lang="en-GB" dirty="0"/>
              <a:t>}</a:t>
            </a:r>
            <a:endParaRPr lang="ru-RU" dirty="0"/>
          </a:p>
        </p:txBody>
      </p:sp>
      <p:sp>
        <p:nvSpPr>
          <p:cNvPr id="4" name="Скругленный прямоугольник 3">
            <a:hlinkClick r:id="rId2" action="ppaction://hlinkfile"/>
          </p:cNvPr>
          <p:cNvSpPr/>
          <p:nvPr/>
        </p:nvSpPr>
        <p:spPr>
          <a:xfrm>
            <a:off x="5868144" y="214603"/>
            <a:ext cx="2673933" cy="54431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uk-UA" altLang="ru-RU" sz="2400" b="1" dirty="0">
                <a:solidFill>
                  <a:schemeClr val="accent2"/>
                </a:solidFill>
                <a:latin typeface="Times New Roman" panose="02020603050405020304" pitchFamily="18" charset="0"/>
                <a:hlinkClick r:id="rId3" action="ppaction://hlinkfile"/>
              </a:rPr>
              <a:t>Код </a:t>
            </a:r>
            <a:r>
              <a:rPr lang="en-US" altLang="ru-RU" sz="2400" b="1" dirty="0">
                <a:solidFill>
                  <a:schemeClr val="accent2"/>
                </a:solidFill>
                <a:latin typeface="Times New Roman" panose="02020603050405020304" pitchFamily="18" charset="0"/>
                <a:hlinkClick r:id="rId3" action="ppaction://hlinkfile"/>
              </a:rPr>
              <a:t>ex3_7.cpp</a:t>
            </a:r>
            <a:endParaRPr lang="uk-UA" altLang="ru-RU" sz="2400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93395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-130176" y="225424"/>
            <a:ext cx="9396413" cy="792163"/>
          </a:xfrm>
          <a:prstGeom prst="rect">
            <a:avLst/>
          </a:prstGeom>
          <a:noFill/>
          <a:ln/>
        </p:spPr>
        <p:txBody>
          <a:bodyPr anchor="ctr"/>
          <a:lstStyle/>
          <a:p>
            <a:r>
              <a:rPr lang="ru-RU" altLang="ru-RU" sz="3600" b="1">
                <a:solidFill>
                  <a:srgbClr val="600000"/>
                </a:solidFill>
                <a:latin typeface="Times New Roman" panose="02020603050405020304" pitchFamily="18" charset="0"/>
              </a:rPr>
              <a:t>3.3. Деякі циклічні алгоритми та програми</a:t>
            </a:r>
            <a:endParaRPr lang="en-US" altLang="ru-RU" sz="3600" b="1">
              <a:solidFill>
                <a:srgbClr val="6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sz="half" idx="4294967295"/>
          </p:nvPr>
        </p:nvSpPr>
        <p:spPr bwMode="auto">
          <a:xfrm>
            <a:off x="539750" y="1196975"/>
            <a:ext cx="8056563" cy="129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indent="0" algn="ctr">
              <a:buFontTx/>
              <a:buNone/>
            </a:pPr>
            <a:r>
              <a:rPr lang="uk-UA" altLang="ru-RU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Одним </a:t>
            </a:r>
            <a:r>
              <a:rPr lang="uk-UA" altLang="ru-RU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із найпростіших і найважливіших застосувань </a:t>
            </a:r>
            <a:r>
              <a:rPr lang="uk-UA" altLang="ru-RU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циклічних </a:t>
            </a:r>
            <a:r>
              <a:rPr lang="uk-UA" altLang="ru-RU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структур є </a:t>
            </a:r>
            <a:r>
              <a:rPr lang="uk-UA" altLang="ru-RU" sz="2400" b="1" dirty="0">
                <a:latin typeface="Calibri" panose="020F0502020204030204" pitchFamily="34" charset="0"/>
                <a:cs typeface="Times New Roman" panose="02020603050405020304" pitchFamily="18" charset="0"/>
              </a:rPr>
              <a:t>генерування рекурентних послідовностей</a:t>
            </a:r>
            <a:r>
              <a:rPr lang="uk-UA" altLang="ru-RU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altLang="ru-RU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539750" y="2852738"/>
            <a:ext cx="7991475" cy="1927225"/>
          </a:xfrm>
          <a:prstGeom prst="rect">
            <a:avLst/>
          </a:prstGeom>
          <a:solidFill>
            <a:schemeClr val="bg1"/>
          </a:solidFill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/>
            <a:r>
              <a:rPr lang="uk-UA" altLang="ru-RU" sz="2400" dirty="0">
                <a:solidFill>
                  <a:srgbClr val="0000CC"/>
                </a:solidFill>
                <a:latin typeface="Calibri" panose="020F0502020204030204" pitchFamily="34" charset="0"/>
              </a:rPr>
              <a:t>Формула, що виражає член послідовності через один або декілька попередніх, називається </a:t>
            </a:r>
            <a:r>
              <a:rPr lang="uk-UA" altLang="ru-RU" sz="2400" b="1" i="1" dirty="0">
                <a:solidFill>
                  <a:srgbClr val="0000CC"/>
                </a:solidFill>
                <a:latin typeface="Calibri" panose="020F0502020204030204" pitchFamily="34" charset="0"/>
              </a:rPr>
              <a:t>рекурентним співвідношенням</a:t>
            </a:r>
            <a:r>
              <a:rPr lang="uk-UA" altLang="ru-RU" sz="2400" b="1" dirty="0">
                <a:solidFill>
                  <a:srgbClr val="0000CC"/>
                </a:solidFill>
                <a:latin typeface="Calibri" panose="020F0502020204030204" pitchFamily="34" charset="0"/>
              </a:rPr>
              <a:t>. </a:t>
            </a:r>
          </a:p>
          <a:p>
            <a:pPr algn="just"/>
            <a:r>
              <a:rPr lang="uk-UA" altLang="ru-RU" sz="2400" dirty="0">
                <a:latin typeface="Calibri" panose="020F0502020204030204" pitchFamily="34" charset="0"/>
              </a:rPr>
              <a:t>Послідовність, члени якої задовольняють деякому рекурентному співвідношенню, називається </a:t>
            </a:r>
            <a:r>
              <a:rPr lang="uk-UA" altLang="ru-RU" sz="2400" b="1" i="1" dirty="0">
                <a:latin typeface="Calibri" panose="020F0502020204030204" pitchFamily="34" charset="0"/>
              </a:rPr>
              <a:t>рекурентною</a:t>
            </a:r>
            <a:r>
              <a:rPr lang="uk-UA" altLang="ru-RU" sz="2400" dirty="0">
                <a:latin typeface="Calibri" panose="020F0502020204030204" pitchFamily="34" charset="0"/>
              </a:rPr>
              <a:t>.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A054-F761-4DBA-BFC1-55597F41BD6C}" type="slidenum">
              <a:rPr lang="ru-RU" altLang="ru-RU" smtClean="0"/>
              <a:pPr/>
              <a:t>41</a:t>
            </a:fld>
            <a:endParaRPr lang="ru-RU" altLang="ru-RU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303213" y="79157"/>
            <a:ext cx="9447213" cy="792163"/>
          </a:xfrm>
        </p:spPr>
        <p:txBody>
          <a:bodyPr anchor="ctr"/>
          <a:lstStyle/>
          <a:p>
            <a:r>
              <a:rPr lang="en-US" altLang="ru-RU" sz="3600" b="1" dirty="0">
                <a:solidFill>
                  <a:srgbClr val="600000"/>
                </a:solidFill>
                <a:latin typeface="Times New Roman" panose="02020603050405020304" pitchFamily="18" charset="0"/>
              </a:rPr>
              <a:t>                </a:t>
            </a:r>
            <a:r>
              <a:rPr lang="uk-UA" altLang="ru-RU" sz="3600" b="1" dirty="0">
                <a:solidFill>
                  <a:srgbClr val="600000"/>
                </a:solidFill>
                <a:latin typeface="Times New Roman" panose="02020603050405020304" pitchFamily="18" charset="0"/>
              </a:rPr>
              <a:t>Рекурентні послідовності</a:t>
            </a:r>
            <a:endParaRPr lang="en-US" altLang="ru-RU" sz="3600" b="1" dirty="0">
              <a:solidFill>
                <a:srgbClr val="6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30724" name="Скругленный прямоугольник 3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5106" y="655637"/>
            <a:ext cx="9021762" cy="5113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ECD9"/>
                </a:solidFill>
              </a14:hiddenFill>
            </a:ext>
          </a:extLst>
        </p:spPr>
      </p:pic>
      <p:pic>
        <p:nvPicPr>
          <p:cNvPr id="5" name="Рисунок 4">
            <a:hlinkClick r:id="rId4" action="ppaction://hlinkfile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39" y="5670861"/>
            <a:ext cx="1640572" cy="639746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matte"/>
        </p:spPr>
      </p:pic>
      <p:sp>
        <p:nvSpPr>
          <p:cNvPr id="8" name="Скругленный прямоугольник 7">
            <a:hlinkClick r:id="rId6" action="ppaction://hlinkfile"/>
          </p:cNvPr>
          <p:cNvSpPr/>
          <p:nvPr/>
        </p:nvSpPr>
        <p:spPr>
          <a:xfrm>
            <a:off x="4501993" y="5691747"/>
            <a:ext cx="3014955" cy="62508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uk-UA" altLang="ru-RU" sz="2400" b="1" u="sng">
                <a:solidFill>
                  <a:schemeClr val="accent2"/>
                </a:solidFill>
                <a:latin typeface="Times New Roman" panose="02020603050405020304" pitchFamily="18" charset="0"/>
                <a:hlinkClick r:id="rId7" action="ppaction://hlinkfile"/>
              </a:rPr>
              <a:t>Код </a:t>
            </a:r>
            <a:r>
              <a:rPr lang="en-US" altLang="ru-RU" sz="2400" b="1" u="sng">
                <a:solidFill>
                  <a:schemeClr val="accent2"/>
                </a:solidFill>
                <a:latin typeface="Times New Roman" panose="02020603050405020304" pitchFamily="18" charset="0"/>
                <a:hlinkClick r:id="rId7" action="ppaction://hlinkfile"/>
              </a:rPr>
              <a:t>ex3_8.cpp</a:t>
            </a:r>
            <a:endParaRPr lang="uk-UA" altLang="ru-RU" sz="2400" b="1" u="sng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35" name="Rectangle 15"/>
          <p:cNvSpPr>
            <a:spLocks noChangeArrowheads="1"/>
          </p:cNvSpPr>
          <p:nvPr/>
        </p:nvSpPr>
        <p:spPr bwMode="auto">
          <a:xfrm>
            <a:off x="0" y="30718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grpSp>
        <p:nvGrpSpPr>
          <p:cNvPr id="30736" name="Group 16"/>
          <p:cNvGrpSpPr>
            <a:grpSpLocks/>
          </p:cNvGrpSpPr>
          <p:nvPr/>
        </p:nvGrpSpPr>
        <p:grpSpPr bwMode="auto">
          <a:xfrm>
            <a:off x="395288" y="908050"/>
            <a:ext cx="8497887" cy="4608513"/>
            <a:chOff x="249" y="572"/>
            <a:chExt cx="5353" cy="2903"/>
          </a:xfrm>
        </p:grpSpPr>
        <p:sp>
          <p:nvSpPr>
            <p:cNvPr id="30725" name="Text Box 5"/>
            <p:cNvSpPr txBox="1">
              <a:spLocks noChangeArrowheads="1"/>
            </p:cNvSpPr>
            <p:nvPr/>
          </p:nvSpPr>
          <p:spPr bwMode="auto">
            <a:xfrm>
              <a:off x="249" y="572"/>
              <a:ext cx="5353" cy="2903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ECD9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rgbClr val="0000CC"/>
                </a:buClr>
                <a:buFont typeface="Wingdings" panose="05000000000000000000" pitchFamily="2" charset="2"/>
                <a:buChar char="Ø"/>
              </a:pPr>
              <a:r>
                <a:rPr lang="ru-RU" altLang="ru-RU" sz="2400" b="1">
                  <a:solidFill>
                    <a:srgbClr val="6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Створимо програму, що генерує послідовність </a:t>
              </a:r>
              <a:r>
                <a:rPr lang="en-US" altLang="ru-RU" sz="2400" b="1">
                  <a:solidFill>
                    <a:srgbClr val="6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 </a:t>
              </a:r>
              <a:r>
                <a:rPr lang="ru-RU" altLang="ru-RU" sz="2400" b="1">
                  <a:solidFill>
                    <a:srgbClr val="6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перших чисел Фібоначчі. </a:t>
              </a:r>
              <a:endParaRPr lang="en-US" altLang="ru-RU" sz="2400" b="1">
                <a:solidFill>
                  <a:srgbClr val="6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buClr>
                  <a:srgbClr val="0000CC"/>
                </a:buClr>
                <a:buFont typeface="Wingdings" panose="05000000000000000000" pitchFamily="2" charset="2"/>
                <a:buChar char="Ø"/>
              </a:pPr>
              <a:r>
                <a:rPr lang="uk-UA" altLang="ru-RU" sz="2400" b="1">
                  <a:latin typeface="Times New Roman" panose="02020603050405020304" pitchFamily="18" charset="0"/>
                </a:rPr>
                <a:t>Послідовність {</a:t>
              </a:r>
              <a:r>
                <a:rPr lang="uk-UA" altLang="ru-RU" sz="2400" b="1" i="1">
                  <a:latin typeface="Times New Roman" panose="02020603050405020304" pitchFamily="18" charset="0"/>
                </a:rPr>
                <a:t>f</a:t>
              </a:r>
              <a:r>
                <a:rPr lang="uk-UA" altLang="ru-RU" sz="2400" b="1" i="1" baseline="-25000">
                  <a:latin typeface="Times New Roman" panose="02020603050405020304" pitchFamily="18" charset="0"/>
                </a:rPr>
                <a:t>i</a:t>
              </a:r>
              <a:r>
                <a:rPr lang="en-US" altLang="ru-RU" sz="2400" b="1" i="1" baseline="-25000">
                  <a:latin typeface="Times New Roman" panose="02020603050405020304" pitchFamily="18" charset="0"/>
                </a:rPr>
                <a:t> </a:t>
              </a:r>
              <a:r>
                <a:rPr lang="uk-UA" altLang="ru-RU" sz="2400" b="1">
                  <a:latin typeface="Times New Roman" panose="02020603050405020304" pitchFamily="18" charset="0"/>
                </a:rPr>
                <a:t>} чисел 1, 1, 2, 3, 5, 8, 13, …, де </a:t>
              </a:r>
              <a:r>
                <a:rPr lang="uk-UA" altLang="ru-RU" sz="2400" b="1" i="1">
                  <a:latin typeface="Times New Roman" panose="02020603050405020304" pitchFamily="18" charset="0"/>
                </a:rPr>
                <a:t>f</a:t>
              </a:r>
              <a:r>
                <a:rPr lang="uk-UA" altLang="ru-RU" sz="2400" b="1" baseline="-25000">
                  <a:latin typeface="Times New Roman" panose="02020603050405020304" pitchFamily="18" charset="0"/>
                </a:rPr>
                <a:t>1 </a:t>
              </a:r>
              <a:r>
                <a:rPr lang="uk-UA" altLang="ru-RU" sz="2400" b="1">
                  <a:latin typeface="Times New Roman" panose="02020603050405020304" pitchFamily="18" charset="0"/>
                </a:rPr>
                <a:t>= </a:t>
              </a:r>
              <a:r>
                <a:rPr lang="uk-UA" altLang="ru-RU" sz="2400" b="1" i="1">
                  <a:latin typeface="Times New Roman" panose="02020603050405020304" pitchFamily="18" charset="0"/>
                </a:rPr>
                <a:t>f</a:t>
              </a:r>
              <a:r>
                <a:rPr lang="uk-UA" altLang="ru-RU" sz="2400" b="1" baseline="-25000">
                  <a:latin typeface="Times New Roman" panose="02020603050405020304" pitchFamily="18" charset="0"/>
                </a:rPr>
                <a:t>2</a:t>
              </a:r>
              <a:r>
                <a:rPr lang="uk-UA" altLang="ru-RU" sz="2400" b="1">
                  <a:latin typeface="Times New Roman" panose="02020603050405020304" pitchFamily="18" charset="0"/>
                </a:rPr>
                <a:t> = 1, а кожний наступний член  дорівнює сумі двох попередніх, називається </a:t>
              </a:r>
              <a:r>
                <a:rPr lang="uk-UA" altLang="ru-RU" sz="2400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послідовністю чисел Фібоначчі</a:t>
              </a:r>
              <a:r>
                <a:rPr lang="uk-UA" altLang="ru-RU" sz="2400" b="1">
                  <a:latin typeface="Times New Roman" panose="02020603050405020304" pitchFamily="18" charset="0"/>
                </a:rPr>
                <a:t>.</a:t>
              </a:r>
              <a:endParaRPr lang="en-US" altLang="ru-RU" sz="2400" b="1">
                <a:latin typeface="Times New Roman" panose="02020603050405020304" pitchFamily="18" charset="0"/>
              </a:endParaRPr>
            </a:p>
            <a:p>
              <a:pPr>
                <a:buClr>
                  <a:srgbClr val="0000CC"/>
                </a:buClr>
                <a:buFont typeface="Wingdings" panose="05000000000000000000" pitchFamily="2" charset="2"/>
                <a:buChar char="Ø"/>
              </a:pPr>
              <a:r>
                <a:rPr lang="uk-UA" altLang="ru-RU" sz="2400" b="1">
                  <a:latin typeface="Times New Roman" panose="02020603050405020304" pitchFamily="18" charset="0"/>
                </a:rPr>
                <a:t>Таким чином, усі члени послідовності чисел Фібоначчі, починаючи з третього, задаються рекурентним співвідношенням </a:t>
              </a:r>
              <a:endParaRPr lang="en-US" altLang="ru-RU" sz="2400" b="1">
                <a:latin typeface="Times New Roman" panose="02020603050405020304" pitchFamily="18" charset="0"/>
              </a:endParaRPr>
            </a:p>
            <a:p>
              <a:pPr>
                <a:buClr>
                  <a:srgbClr val="0000CC"/>
                </a:buClr>
                <a:buFont typeface="Wingdings" panose="05000000000000000000" pitchFamily="2" charset="2"/>
                <a:buChar char="Ø"/>
              </a:pPr>
              <a:endParaRPr lang="en-US" altLang="ru-RU" sz="2400" b="1">
                <a:latin typeface="Times New Roman" panose="02020603050405020304" pitchFamily="18" charset="0"/>
              </a:endParaRPr>
            </a:p>
            <a:p>
              <a:pPr>
                <a:buClr>
                  <a:srgbClr val="0000CC"/>
                </a:buClr>
                <a:buFont typeface="Wingdings" panose="05000000000000000000" pitchFamily="2" charset="2"/>
                <a:buChar char="Ø"/>
              </a:pPr>
              <a:endParaRPr lang="en-US" altLang="ru-RU" sz="2400" b="1">
                <a:latin typeface="Times New Roman" panose="02020603050405020304" pitchFamily="18" charset="0"/>
              </a:endParaRPr>
            </a:p>
            <a:p>
              <a:pPr>
                <a:buClr>
                  <a:srgbClr val="0000CC"/>
                </a:buClr>
                <a:buFont typeface="Wingdings" panose="05000000000000000000" pitchFamily="2" charset="2"/>
                <a:buChar char="Ø"/>
              </a:pPr>
              <a:endParaRPr lang="en-US" altLang="ru-RU" sz="2400" b="1">
                <a:latin typeface="Times New Roman" panose="02020603050405020304" pitchFamily="18" charset="0"/>
              </a:endParaRPr>
            </a:p>
            <a:p>
              <a:pPr algn="ctr">
                <a:buClr>
                  <a:srgbClr val="0000CC"/>
                </a:buClr>
                <a:buFont typeface="Wingdings" panose="05000000000000000000" pitchFamily="2" charset="2"/>
                <a:buNone/>
              </a:pPr>
              <a:endParaRPr lang="uk-UA" altLang="ru-RU" sz="2400" b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30734" name="Object 14"/>
            <p:cNvGraphicFramePr>
              <a:graphicFrameLocks noChangeAspect="1"/>
            </p:cNvGraphicFramePr>
            <p:nvPr/>
          </p:nvGraphicFramePr>
          <p:xfrm>
            <a:off x="2018" y="2341"/>
            <a:ext cx="2402" cy="10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51" name="Equation" r:id="rId8" imgW="1625400" imgH="711000" progId="Equation.3">
                    <p:embed/>
                  </p:oleObj>
                </mc:Choice>
                <mc:Fallback>
                  <p:oleObj name="Equation" r:id="rId8" imgW="1625400" imgH="7110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8" y="2341"/>
                          <a:ext cx="2402" cy="105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A054-F761-4DBA-BFC1-55597F41BD6C}" type="slidenum">
              <a:rPr lang="ru-RU" altLang="ru-RU" smtClean="0"/>
              <a:pPr/>
              <a:t>42</a:t>
            </a:fld>
            <a:endParaRPr lang="ru-RU" altLang="ru-RU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447213" cy="792163"/>
          </a:xfrm>
        </p:spPr>
        <p:txBody>
          <a:bodyPr anchor="ctr"/>
          <a:lstStyle/>
          <a:p>
            <a:r>
              <a:rPr lang="en-US" altLang="ru-RU" sz="3600" b="1">
                <a:solidFill>
                  <a:srgbClr val="600000"/>
                </a:solidFill>
                <a:latin typeface="Times New Roman" panose="02020603050405020304" pitchFamily="18" charset="0"/>
              </a:rPr>
              <a:t>                </a:t>
            </a:r>
            <a:r>
              <a:rPr lang="uk-UA" altLang="ru-RU" sz="3600" b="1">
                <a:solidFill>
                  <a:srgbClr val="600000"/>
                </a:solidFill>
                <a:latin typeface="Times New Roman" panose="02020603050405020304" pitchFamily="18" charset="0"/>
              </a:rPr>
              <a:t>Рекурентні послідовності</a:t>
            </a:r>
            <a:endParaRPr lang="en-US" altLang="ru-RU" sz="3600" b="1">
              <a:solidFill>
                <a:srgbClr val="6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5" name="Рисунок 4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2" y="12377"/>
            <a:ext cx="2065963" cy="805040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matte"/>
        </p:spPr>
      </p:pic>
      <p:sp>
        <p:nvSpPr>
          <p:cNvPr id="57353" name="Rectangle 9"/>
          <p:cNvSpPr>
            <a:spLocks noChangeArrowheads="1"/>
          </p:cNvSpPr>
          <p:nvPr/>
        </p:nvSpPr>
        <p:spPr bwMode="auto">
          <a:xfrm>
            <a:off x="0" y="30718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pic>
        <p:nvPicPr>
          <p:cNvPr id="57357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133600"/>
            <a:ext cx="8172450" cy="251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58" name="Text Box 14"/>
          <p:cNvSpPr txBox="1">
            <a:spLocks noChangeArrowheads="1"/>
          </p:cNvSpPr>
          <p:nvPr/>
        </p:nvSpPr>
        <p:spPr bwMode="auto">
          <a:xfrm>
            <a:off x="1187450" y="1341438"/>
            <a:ext cx="68516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uk-UA" altLang="ru-RU" sz="2800" b="1"/>
              <a:t>Результат виконання програми </a:t>
            </a:r>
            <a:r>
              <a:rPr lang="en-US" altLang="ru-RU" sz="2800" b="1"/>
              <a:t>ex3_8</a:t>
            </a:r>
            <a:endParaRPr lang="ru-RU" altLang="ru-RU" sz="2800" b="1"/>
          </a:p>
        </p:txBody>
      </p:sp>
      <p:sp>
        <p:nvSpPr>
          <p:cNvPr id="8" name="Скругленный прямоугольник 7">
            <a:hlinkClick r:id="rId5" action="ppaction://hlinkfile"/>
          </p:cNvPr>
          <p:cNvSpPr/>
          <p:nvPr/>
        </p:nvSpPr>
        <p:spPr>
          <a:xfrm>
            <a:off x="4575018" y="5547285"/>
            <a:ext cx="3014955" cy="62508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uk-UA" altLang="ru-RU" sz="2400" b="1" u="sng">
                <a:solidFill>
                  <a:schemeClr val="accent2"/>
                </a:solidFill>
                <a:latin typeface="Times New Roman" panose="02020603050405020304" pitchFamily="18" charset="0"/>
                <a:hlinkClick r:id="rId6" action="ppaction://hlinkfile"/>
              </a:rPr>
              <a:t>Код </a:t>
            </a:r>
            <a:r>
              <a:rPr lang="en-US" altLang="ru-RU" sz="2400" b="1" u="sng">
                <a:solidFill>
                  <a:schemeClr val="accent2"/>
                </a:solidFill>
                <a:latin typeface="Times New Roman" panose="02020603050405020304" pitchFamily="18" charset="0"/>
                <a:hlinkClick r:id="rId6" action="ppaction://hlinkfile"/>
              </a:rPr>
              <a:t>ex3_8.cpp</a:t>
            </a:r>
            <a:endParaRPr lang="uk-UA" altLang="ru-RU" sz="2400" b="1" u="sng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A054-F761-4DBA-BFC1-55597F41BD6C}" type="slidenum">
              <a:rPr lang="ru-RU" altLang="ru-RU" smtClean="0"/>
              <a:pPr/>
              <a:t>43</a:t>
            </a:fld>
            <a:endParaRPr lang="ru-RU" altLang="ru-RU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A054-F761-4DBA-BFC1-55597F41BD6C}" type="slidenum">
              <a:rPr lang="ru-RU" altLang="ru-RU" smtClean="0"/>
              <a:pPr/>
              <a:t>44</a:t>
            </a:fld>
            <a:endParaRPr lang="ru-RU" alt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10456" y="84946"/>
            <a:ext cx="8928992" cy="663258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1700" b="1" dirty="0"/>
              <a:t>//ex3_8.cpp. </a:t>
            </a:r>
            <a:r>
              <a:rPr lang="ru-RU" sz="1700" b="1" dirty="0" err="1"/>
              <a:t>Послідовність</a:t>
            </a:r>
            <a:r>
              <a:rPr lang="ru-RU" sz="1700" b="1" dirty="0"/>
              <a:t> чисел </a:t>
            </a:r>
            <a:r>
              <a:rPr lang="ru-RU" sz="1700" b="1" dirty="0" err="1"/>
              <a:t>Фібоначчі</a:t>
            </a:r>
            <a:r>
              <a:rPr lang="ru-RU" sz="1700" b="1" dirty="0"/>
              <a:t> </a:t>
            </a:r>
          </a:p>
          <a:p>
            <a:r>
              <a:rPr lang="ru-RU" sz="1700" dirty="0"/>
              <a:t>#</a:t>
            </a:r>
            <a:r>
              <a:rPr lang="en-GB" sz="1700" dirty="0"/>
              <a:t>include&lt;</a:t>
            </a:r>
            <a:r>
              <a:rPr lang="en-GB" sz="1700" dirty="0" err="1"/>
              <a:t>iostream</a:t>
            </a:r>
            <a:r>
              <a:rPr lang="en-GB" sz="1700" dirty="0"/>
              <a:t>&gt; </a:t>
            </a:r>
          </a:p>
          <a:p>
            <a:r>
              <a:rPr lang="en-GB" sz="1700" dirty="0"/>
              <a:t>#include&lt;</a:t>
            </a:r>
            <a:r>
              <a:rPr lang="en-GB" sz="1700" dirty="0" err="1"/>
              <a:t>math.h</a:t>
            </a:r>
            <a:r>
              <a:rPr lang="en-GB" sz="1700" dirty="0"/>
              <a:t>&gt;</a:t>
            </a:r>
          </a:p>
          <a:p>
            <a:r>
              <a:rPr lang="en-GB" sz="1700" dirty="0"/>
              <a:t>#include &lt;</a:t>
            </a:r>
            <a:r>
              <a:rPr lang="en-GB" sz="1700" dirty="0" err="1"/>
              <a:t>conio.h</a:t>
            </a:r>
            <a:r>
              <a:rPr lang="en-GB" sz="1700" dirty="0"/>
              <a:t>&gt;</a:t>
            </a:r>
          </a:p>
          <a:p>
            <a:r>
              <a:rPr lang="en-GB" sz="1700" dirty="0"/>
              <a:t>using namespace </a:t>
            </a:r>
            <a:r>
              <a:rPr lang="en-GB" sz="1700" dirty="0" err="1"/>
              <a:t>std</a:t>
            </a:r>
            <a:r>
              <a:rPr lang="en-GB" sz="1700" dirty="0"/>
              <a:t>; </a:t>
            </a:r>
          </a:p>
          <a:p>
            <a:r>
              <a:rPr lang="en-GB" sz="1700" dirty="0" err="1"/>
              <a:t>int</a:t>
            </a:r>
            <a:r>
              <a:rPr lang="en-GB" sz="1700" dirty="0"/>
              <a:t> main()           </a:t>
            </a:r>
          </a:p>
          <a:p>
            <a:r>
              <a:rPr lang="en-GB" sz="1700" dirty="0"/>
              <a:t>{    </a:t>
            </a:r>
          </a:p>
          <a:p>
            <a:r>
              <a:rPr lang="en-GB" sz="1700" dirty="0"/>
              <a:t>  </a:t>
            </a:r>
            <a:r>
              <a:rPr lang="en-GB" sz="1700" dirty="0" err="1"/>
              <a:t>int</a:t>
            </a:r>
            <a:r>
              <a:rPr lang="en-GB" sz="1700" dirty="0"/>
              <a:t> f1,f2,fi;     //</a:t>
            </a:r>
            <a:r>
              <a:rPr lang="ru-RU" sz="1700" dirty="0"/>
              <a:t>два </a:t>
            </a:r>
            <a:r>
              <a:rPr lang="ru-RU" sz="1700" dirty="0" err="1"/>
              <a:t>попередніх</a:t>
            </a:r>
            <a:r>
              <a:rPr lang="ru-RU" sz="1700" dirty="0"/>
              <a:t> та </a:t>
            </a:r>
            <a:r>
              <a:rPr lang="ru-RU" sz="1700" dirty="0" err="1"/>
              <a:t>поточний</a:t>
            </a:r>
            <a:r>
              <a:rPr lang="ru-RU" sz="1700" dirty="0"/>
              <a:t> член </a:t>
            </a:r>
            <a:r>
              <a:rPr lang="ru-RU" sz="1700" dirty="0" err="1"/>
              <a:t>послідовності</a:t>
            </a:r>
            <a:r>
              <a:rPr lang="ru-RU" sz="1700" dirty="0"/>
              <a:t> </a:t>
            </a:r>
          </a:p>
          <a:p>
            <a:r>
              <a:rPr lang="ru-RU" sz="1700" dirty="0"/>
              <a:t>  </a:t>
            </a:r>
            <a:r>
              <a:rPr lang="en-GB" sz="1700" dirty="0" err="1"/>
              <a:t>int</a:t>
            </a:r>
            <a:r>
              <a:rPr lang="en-GB" sz="1700" dirty="0"/>
              <a:t> </a:t>
            </a:r>
            <a:r>
              <a:rPr lang="en-GB" sz="1700" dirty="0" err="1"/>
              <a:t>i,n</a:t>
            </a:r>
            <a:r>
              <a:rPr lang="en-GB" sz="1700" dirty="0"/>
              <a:t>;    //</a:t>
            </a:r>
            <a:r>
              <a:rPr lang="ru-RU" sz="1700" dirty="0" err="1"/>
              <a:t>лічильник</a:t>
            </a:r>
            <a:r>
              <a:rPr lang="ru-RU" sz="1700" dirty="0"/>
              <a:t> і </a:t>
            </a:r>
            <a:r>
              <a:rPr lang="ru-RU" sz="1700" dirty="0" err="1"/>
              <a:t>загальна</a:t>
            </a:r>
            <a:r>
              <a:rPr lang="ru-RU" sz="1700" dirty="0"/>
              <a:t> </a:t>
            </a:r>
            <a:r>
              <a:rPr lang="ru-RU" sz="1700" dirty="0" err="1"/>
              <a:t>кількість</a:t>
            </a:r>
            <a:r>
              <a:rPr lang="ru-RU" sz="1700" dirty="0"/>
              <a:t> </a:t>
            </a:r>
            <a:r>
              <a:rPr lang="ru-RU" sz="1700" dirty="0" err="1"/>
              <a:t>членів</a:t>
            </a:r>
            <a:r>
              <a:rPr lang="ru-RU" sz="1700" dirty="0"/>
              <a:t> </a:t>
            </a:r>
            <a:r>
              <a:rPr lang="ru-RU" sz="1700" dirty="0" err="1"/>
              <a:t>послідовності</a:t>
            </a:r>
            <a:r>
              <a:rPr lang="ru-RU" sz="1700" dirty="0"/>
              <a:t> </a:t>
            </a:r>
          </a:p>
          <a:p>
            <a:r>
              <a:rPr lang="ru-RU" sz="1700" dirty="0"/>
              <a:t>  </a:t>
            </a:r>
            <a:r>
              <a:rPr lang="en-GB" sz="1700" dirty="0" err="1"/>
              <a:t>cout</a:t>
            </a:r>
            <a:r>
              <a:rPr lang="en-GB" sz="1700" dirty="0"/>
              <a:t>&lt;&lt;"Enter the length of Fibonacci sequence: "; </a:t>
            </a:r>
          </a:p>
          <a:p>
            <a:r>
              <a:rPr lang="en-GB" sz="1700" dirty="0"/>
              <a:t>  </a:t>
            </a:r>
            <a:r>
              <a:rPr lang="en-GB" sz="1700" dirty="0" err="1"/>
              <a:t>cin</a:t>
            </a:r>
            <a:r>
              <a:rPr lang="en-GB" sz="1700" dirty="0"/>
              <a:t>&gt;&gt;n;                   //</a:t>
            </a:r>
            <a:r>
              <a:rPr lang="ru-RU" sz="1700" dirty="0"/>
              <a:t>увести </a:t>
            </a:r>
            <a:r>
              <a:rPr lang="ru-RU" sz="1700" dirty="0" err="1"/>
              <a:t>кількість</a:t>
            </a:r>
            <a:r>
              <a:rPr lang="ru-RU" sz="1700" dirty="0"/>
              <a:t> </a:t>
            </a:r>
            <a:r>
              <a:rPr lang="ru-RU" sz="1700" dirty="0" err="1"/>
              <a:t>членів</a:t>
            </a:r>
            <a:r>
              <a:rPr lang="ru-RU" sz="1700" dirty="0"/>
              <a:t> </a:t>
            </a:r>
            <a:r>
              <a:rPr lang="ru-RU" sz="1700" dirty="0" err="1"/>
              <a:t>послідовності</a:t>
            </a:r>
            <a:r>
              <a:rPr lang="ru-RU" sz="1700" dirty="0"/>
              <a:t> </a:t>
            </a:r>
          </a:p>
          <a:p>
            <a:r>
              <a:rPr lang="ru-RU" sz="1700" dirty="0"/>
              <a:t>  </a:t>
            </a:r>
            <a:r>
              <a:rPr lang="en-GB" sz="1700" dirty="0"/>
              <a:t>f1=1; f2=1;                     //</a:t>
            </a:r>
            <a:r>
              <a:rPr lang="ru-RU" sz="1700" dirty="0" err="1"/>
              <a:t>ініціалізувати</a:t>
            </a:r>
            <a:r>
              <a:rPr lang="ru-RU" sz="1700" dirty="0"/>
              <a:t> два перших члени </a:t>
            </a:r>
          </a:p>
          <a:p>
            <a:r>
              <a:rPr lang="ru-RU" sz="1700" dirty="0"/>
              <a:t>                                       //</a:t>
            </a:r>
            <a:r>
              <a:rPr lang="ru-RU" sz="1700" dirty="0" err="1"/>
              <a:t>якщо</a:t>
            </a:r>
            <a:r>
              <a:rPr lang="ru-RU" sz="1700" dirty="0"/>
              <a:t> </a:t>
            </a:r>
            <a:r>
              <a:rPr lang="ru-RU" sz="1700" dirty="0" err="1"/>
              <a:t>послідовність</a:t>
            </a:r>
            <a:r>
              <a:rPr lang="ru-RU" sz="1700" dirty="0"/>
              <a:t> </a:t>
            </a:r>
            <a:r>
              <a:rPr lang="ru-RU" sz="1700" dirty="0" err="1"/>
              <a:t>містить</a:t>
            </a:r>
            <a:r>
              <a:rPr lang="ru-RU" sz="1700" dirty="0"/>
              <a:t> </a:t>
            </a:r>
          </a:p>
          <a:p>
            <a:r>
              <a:rPr lang="ru-RU" sz="1700" dirty="0"/>
              <a:t>  </a:t>
            </a:r>
            <a:r>
              <a:rPr lang="en-GB" sz="1700" dirty="0"/>
              <a:t>if (n&gt;0) </a:t>
            </a:r>
            <a:r>
              <a:rPr lang="en-GB" sz="1700" dirty="0" err="1"/>
              <a:t>cout</a:t>
            </a:r>
            <a:r>
              <a:rPr lang="en-GB" sz="1700" dirty="0"/>
              <a:t>&lt;&lt;f1;                          //</a:t>
            </a:r>
            <a:r>
              <a:rPr lang="ru-RU" sz="1700" dirty="0" err="1"/>
              <a:t>принаймні</a:t>
            </a:r>
            <a:r>
              <a:rPr lang="ru-RU" sz="1700" dirty="0"/>
              <a:t> один член </a:t>
            </a:r>
          </a:p>
          <a:p>
            <a:r>
              <a:rPr lang="ru-RU" sz="1700" dirty="0"/>
              <a:t>  </a:t>
            </a:r>
            <a:r>
              <a:rPr lang="en-GB" sz="1700" dirty="0"/>
              <a:t>if (n&gt;1) </a:t>
            </a:r>
            <a:r>
              <a:rPr lang="en-GB" sz="1700" dirty="0" err="1"/>
              <a:t>cout</a:t>
            </a:r>
            <a:r>
              <a:rPr lang="en-GB" sz="1700" dirty="0"/>
              <a:t>&lt;&lt;" "&lt;&lt;f2;                     //</a:t>
            </a:r>
            <a:r>
              <a:rPr lang="ru-RU" sz="1700" dirty="0" err="1"/>
              <a:t>принаймні</a:t>
            </a:r>
            <a:r>
              <a:rPr lang="ru-RU" sz="1700" dirty="0"/>
              <a:t> два члени  </a:t>
            </a:r>
          </a:p>
          <a:p>
            <a:r>
              <a:rPr lang="ru-RU" sz="1700" dirty="0">
                <a:solidFill>
                  <a:srgbClr val="0000CC"/>
                </a:solidFill>
              </a:rPr>
              <a:t>  </a:t>
            </a:r>
            <a:r>
              <a:rPr lang="en-GB" sz="1700" dirty="0">
                <a:solidFill>
                  <a:srgbClr val="0000CC"/>
                </a:solidFill>
              </a:rPr>
              <a:t>for( </a:t>
            </a:r>
            <a:r>
              <a:rPr lang="en-GB" sz="1700" dirty="0" err="1">
                <a:solidFill>
                  <a:srgbClr val="0000CC"/>
                </a:solidFill>
              </a:rPr>
              <a:t>i</a:t>
            </a:r>
            <a:r>
              <a:rPr lang="en-GB" sz="1700" dirty="0">
                <a:solidFill>
                  <a:srgbClr val="0000CC"/>
                </a:solidFill>
              </a:rPr>
              <a:t>=3;i&lt;=n ;</a:t>
            </a:r>
            <a:r>
              <a:rPr lang="en-GB" sz="1700" dirty="0" err="1">
                <a:solidFill>
                  <a:srgbClr val="0000CC"/>
                </a:solidFill>
              </a:rPr>
              <a:t>i</a:t>
            </a:r>
            <a:r>
              <a:rPr lang="en-GB" sz="1700" dirty="0">
                <a:solidFill>
                  <a:srgbClr val="0000CC"/>
                </a:solidFill>
              </a:rPr>
              <a:t>++)            </a:t>
            </a:r>
            <a:r>
              <a:rPr lang="en-GB" sz="1700" dirty="0">
                <a:solidFill>
                  <a:srgbClr val="009900"/>
                </a:solidFill>
              </a:rPr>
              <a:t>//</a:t>
            </a:r>
            <a:r>
              <a:rPr lang="ru-RU" sz="1700" dirty="0">
                <a:solidFill>
                  <a:srgbClr val="009900"/>
                </a:solidFill>
              </a:rPr>
              <a:t>цикл </a:t>
            </a:r>
            <a:r>
              <a:rPr lang="ru-RU" sz="1700" dirty="0" err="1">
                <a:solidFill>
                  <a:srgbClr val="009900"/>
                </a:solidFill>
              </a:rPr>
              <a:t>обчислення</a:t>
            </a:r>
            <a:r>
              <a:rPr lang="ru-RU" sz="1700" dirty="0">
                <a:solidFill>
                  <a:srgbClr val="009900"/>
                </a:solidFill>
              </a:rPr>
              <a:t> </a:t>
            </a:r>
            <a:r>
              <a:rPr lang="ru-RU" sz="1700" dirty="0" err="1">
                <a:solidFill>
                  <a:srgbClr val="009900"/>
                </a:solidFill>
              </a:rPr>
              <a:t>наступних</a:t>
            </a:r>
            <a:r>
              <a:rPr lang="ru-RU" sz="1700" dirty="0">
                <a:solidFill>
                  <a:srgbClr val="009900"/>
                </a:solidFill>
              </a:rPr>
              <a:t> </a:t>
            </a:r>
            <a:r>
              <a:rPr lang="ru-RU" sz="1700" dirty="0" err="1">
                <a:solidFill>
                  <a:srgbClr val="009900"/>
                </a:solidFill>
              </a:rPr>
              <a:t>членів</a:t>
            </a:r>
            <a:r>
              <a:rPr lang="ru-RU" sz="1700" dirty="0">
                <a:solidFill>
                  <a:srgbClr val="009900"/>
                </a:solidFill>
              </a:rPr>
              <a:t> </a:t>
            </a:r>
          </a:p>
          <a:p>
            <a:r>
              <a:rPr lang="ru-RU" sz="1700" dirty="0">
                <a:solidFill>
                  <a:srgbClr val="0000CC"/>
                </a:solidFill>
              </a:rPr>
              <a:t>  { </a:t>
            </a:r>
          </a:p>
          <a:p>
            <a:r>
              <a:rPr lang="ru-RU" sz="1700" dirty="0">
                <a:solidFill>
                  <a:srgbClr val="0000CC"/>
                </a:solidFill>
              </a:rPr>
              <a:t>    </a:t>
            </a:r>
            <a:r>
              <a:rPr lang="en-GB" sz="1700" dirty="0">
                <a:solidFill>
                  <a:srgbClr val="0000CC"/>
                </a:solidFill>
              </a:rPr>
              <a:t>fi=f1+f2;              </a:t>
            </a:r>
            <a:r>
              <a:rPr lang="uk-UA" sz="1700" dirty="0" smtClean="0">
                <a:solidFill>
                  <a:srgbClr val="0000CC"/>
                </a:solidFill>
              </a:rPr>
              <a:t>       </a:t>
            </a:r>
            <a:r>
              <a:rPr lang="en-GB" sz="1700" dirty="0" smtClean="0">
                <a:solidFill>
                  <a:srgbClr val="0000CC"/>
                </a:solidFill>
              </a:rPr>
              <a:t> </a:t>
            </a:r>
            <a:r>
              <a:rPr lang="en-GB" sz="1700" dirty="0">
                <a:solidFill>
                  <a:srgbClr val="009900"/>
                </a:solidFill>
              </a:rPr>
              <a:t>//</a:t>
            </a:r>
            <a:r>
              <a:rPr lang="ru-RU" sz="1700" dirty="0" err="1">
                <a:solidFill>
                  <a:srgbClr val="009900"/>
                </a:solidFill>
              </a:rPr>
              <a:t>обчислити</a:t>
            </a:r>
            <a:r>
              <a:rPr lang="ru-RU" sz="1700" dirty="0">
                <a:solidFill>
                  <a:srgbClr val="009900"/>
                </a:solidFill>
              </a:rPr>
              <a:t> </a:t>
            </a:r>
            <a:r>
              <a:rPr lang="ru-RU" sz="1700" dirty="0" err="1">
                <a:solidFill>
                  <a:srgbClr val="009900"/>
                </a:solidFill>
              </a:rPr>
              <a:t>поточний</a:t>
            </a:r>
            <a:r>
              <a:rPr lang="ru-RU" sz="1700" dirty="0">
                <a:solidFill>
                  <a:srgbClr val="009900"/>
                </a:solidFill>
              </a:rPr>
              <a:t> член </a:t>
            </a:r>
            <a:r>
              <a:rPr lang="ru-RU" sz="1700" dirty="0" err="1">
                <a:solidFill>
                  <a:srgbClr val="009900"/>
                </a:solidFill>
              </a:rPr>
              <a:t>послідовності</a:t>
            </a:r>
            <a:r>
              <a:rPr lang="ru-RU" sz="1700" dirty="0">
                <a:solidFill>
                  <a:srgbClr val="009900"/>
                </a:solidFill>
              </a:rPr>
              <a:t> </a:t>
            </a:r>
          </a:p>
          <a:p>
            <a:r>
              <a:rPr lang="ru-RU" sz="1700" dirty="0">
                <a:solidFill>
                  <a:srgbClr val="0000CC"/>
                </a:solidFill>
              </a:rPr>
              <a:t>    </a:t>
            </a:r>
            <a:r>
              <a:rPr lang="en-GB" sz="1700" dirty="0">
                <a:solidFill>
                  <a:srgbClr val="0000CC"/>
                </a:solidFill>
              </a:rPr>
              <a:t>f1=f2;                          </a:t>
            </a:r>
            <a:r>
              <a:rPr lang="en-GB" sz="1700" dirty="0">
                <a:solidFill>
                  <a:srgbClr val="009900"/>
                </a:solidFill>
              </a:rPr>
              <a:t>//</a:t>
            </a:r>
            <a:r>
              <a:rPr lang="ru-RU" sz="1700" dirty="0" err="1">
                <a:solidFill>
                  <a:srgbClr val="009900"/>
                </a:solidFill>
              </a:rPr>
              <a:t>сформувати</a:t>
            </a:r>
            <a:r>
              <a:rPr lang="ru-RU" sz="1700" dirty="0">
                <a:solidFill>
                  <a:srgbClr val="009900"/>
                </a:solidFill>
              </a:rPr>
              <a:t> </a:t>
            </a:r>
            <a:r>
              <a:rPr lang="ru-RU" sz="1700" dirty="0" err="1">
                <a:solidFill>
                  <a:srgbClr val="009900"/>
                </a:solidFill>
              </a:rPr>
              <a:t>нову</a:t>
            </a:r>
            <a:r>
              <a:rPr lang="ru-RU" sz="1700" dirty="0">
                <a:solidFill>
                  <a:srgbClr val="009900"/>
                </a:solidFill>
              </a:rPr>
              <a:t> пару </a:t>
            </a:r>
            <a:r>
              <a:rPr lang="ru-RU" sz="1700" dirty="0" err="1">
                <a:solidFill>
                  <a:srgbClr val="009900"/>
                </a:solidFill>
              </a:rPr>
              <a:t>доданків</a:t>
            </a:r>
            <a:r>
              <a:rPr lang="ru-RU" sz="1700" dirty="0">
                <a:solidFill>
                  <a:srgbClr val="009900"/>
                </a:solidFill>
              </a:rPr>
              <a:t> </a:t>
            </a:r>
          </a:p>
          <a:p>
            <a:r>
              <a:rPr lang="ru-RU" sz="1700" dirty="0">
                <a:solidFill>
                  <a:srgbClr val="0000CC"/>
                </a:solidFill>
              </a:rPr>
              <a:t>    </a:t>
            </a:r>
            <a:r>
              <a:rPr lang="en-GB" sz="1700" dirty="0">
                <a:solidFill>
                  <a:srgbClr val="0000CC"/>
                </a:solidFill>
              </a:rPr>
              <a:t>f2=fi; </a:t>
            </a:r>
          </a:p>
          <a:p>
            <a:r>
              <a:rPr lang="en-GB" sz="1700" dirty="0">
                <a:solidFill>
                  <a:srgbClr val="0000CC"/>
                </a:solidFill>
              </a:rPr>
              <a:t>    </a:t>
            </a:r>
            <a:r>
              <a:rPr lang="en-GB" sz="1700" dirty="0" err="1">
                <a:solidFill>
                  <a:srgbClr val="0000CC"/>
                </a:solidFill>
              </a:rPr>
              <a:t>cout</a:t>
            </a:r>
            <a:r>
              <a:rPr lang="en-GB" sz="1700" dirty="0">
                <a:solidFill>
                  <a:srgbClr val="0000CC"/>
                </a:solidFill>
              </a:rPr>
              <a:t>&lt;&lt;" "&lt;&lt;fi;                </a:t>
            </a:r>
            <a:r>
              <a:rPr lang="en-GB" sz="1700" dirty="0">
                <a:solidFill>
                  <a:srgbClr val="009900"/>
                </a:solidFill>
              </a:rPr>
              <a:t>//</a:t>
            </a:r>
            <a:r>
              <a:rPr lang="ru-RU" sz="1700" dirty="0" err="1">
                <a:solidFill>
                  <a:srgbClr val="009900"/>
                </a:solidFill>
              </a:rPr>
              <a:t>вивести</a:t>
            </a:r>
            <a:r>
              <a:rPr lang="ru-RU" sz="1700" dirty="0">
                <a:solidFill>
                  <a:srgbClr val="009900"/>
                </a:solidFill>
              </a:rPr>
              <a:t> </a:t>
            </a:r>
            <a:r>
              <a:rPr lang="ru-RU" sz="1700" dirty="0" err="1">
                <a:solidFill>
                  <a:srgbClr val="009900"/>
                </a:solidFill>
              </a:rPr>
              <a:t>чергове</a:t>
            </a:r>
            <a:r>
              <a:rPr lang="ru-RU" sz="1700" dirty="0">
                <a:solidFill>
                  <a:srgbClr val="009900"/>
                </a:solidFill>
              </a:rPr>
              <a:t> число </a:t>
            </a:r>
            <a:r>
              <a:rPr lang="ru-RU" sz="1700" dirty="0" err="1">
                <a:solidFill>
                  <a:srgbClr val="009900"/>
                </a:solidFill>
              </a:rPr>
              <a:t>Фібоначчі</a:t>
            </a:r>
            <a:r>
              <a:rPr lang="ru-RU" sz="1700" dirty="0">
                <a:solidFill>
                  <a:srgbClr val="009900"/>
                </a:solidFill>
              </a:rPr>
              <a:t> </a:t>
            </a:r>
          </a:p>
          <a:p>
            <a:r>
              <a:rPr lang="ru-RU" sz="1700" dirty="0">
                <a:solidFill>
                  <a:srgbClr val="0000CC"/>
                </a:solidFill>
              </a:rPr>
              <a:t>  } </a:t>
            </a:r>
          </a:p>
          <a:p>
            <a:r>
              <a:rPr lang="ru-RU" sz="1700" dirty="0"/>
              <a:t>  </a:t>
            </a:r>
            <a:r>
              <a:rPr lang="en-GB" sz="1700" dirty="0" err="1"/>
              <a:t>cout</a:t>
            </a:r>
            <a:r>
              <a:rPr lang="en-GB" sz="1700" dirty="0"/>
              <a:t>&lt;&lt;</a:t>
            </a:r>
            <a:r>
              <a:rPr lang="en-GB" sz="1700" dirty="0" err="1"/>
              <a:t>endl</a:t>
            </a:r>
            <a:r>
              <a:rPr lang="en-GB" sz="1700" dirty="0"/>
              <a:t>;</a:t>
            </a:r>
          </a:p>
          <a:p>
            <a:r>
              <a:rPr lang="uk-UA" sz="1700" dirty="0" smtClean="0"/>
              <a:t>   </a:t>
            </a:r>
            <a:r>
              <a:rPr lang="en-GB" sz="1700" dirty="0" err="1" smtClean="0"/>
              <a:t>getch</a:t>
            </a:r>
            <a:r>
              <a:rPr lang="en-GB" sz="1700" dirty="0"/>
              <a:t>();</a:t>
            </a:r>
          </a:p>
          <a:p>
            <a:r>
              <a:rPr lang="en-GB" sz="1700" dirty="0"/>
              <a:t>}</a:t>
            </a:r>
            <a:endParaRPr lang="ru-RU" sz="1700" dirty="0"/>
          </a:p>
        </p:txBody>
      </p:sp>
      <p:sp>
        <p:nvSpPr>
          <p:cNvPr id="4" name="Скругленный прямоугольник 3">
            <a:hlinkClick r:id="rId2" action="ppaction://hlinkfile"/>
          </p:cNvPr>
          <p:cNvSpPr/>
          <p:nvPr/>
        </p:nvSpPr>
        <p:spPr>
          <a:xfrm>
            <a:off x="5148064" y="42473"/>
            <a:ext cx="3014955" cy="490602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uk-UA" altLang="ru-RU" sz="2400" b="1" u="sng" dirty="0">
                <a:solidFill>
                  <a:schemeClr val="accent2"/>
                </a:solidFill>
                <a:latin typeface="Times New Roman" panose="02020603050405020304" pitchFamily="18" charset="0"/>
                <a:hlinkClick r:id="rId3" action="ppaction://hlinkfile"/>
              </a:rPr>
              <a:t>Код </a:t>
            </a:r>
            <a:r>
              <a:rPr lang="en-US" altLang="ru-RU" sz="2400" b="1" u="sng" dirty="0">
                <a:solidFill>
                  <a:schemeClr val="accent2"/>
                </a:solidFill>
                <a:latin typeface="Times New Roman" panose="02020603050405020304" pitchFamily="18" charset="0"/>
                <a:hlinkClick r:id="rId3" action="ppaction://hlinkfile"/>
              </a:rPr>
              <a:t>ex3_8.cpp</a:t>
            </a:r>
            <a:endParaRPr lang="uk-UA" altLang="ru-RU" sz="2400" b="1" u="sng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70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396413" cy="792163"/>
          </a:xfrm>
        </p:spPr>
        <p:txBody>
          <a:bodyPr anchor="ctr"/>
          <a:lstStyle/>
          <a:p>
            <a:r>
              <a:rPr lang="uk-UA" altLang="ru-RU" sz="3400" b="1">
                <a:solidFill>
                  <a:srgbClr val="600000"/>
                </a:solidFill>
                <a:latin typeface="Times New Roman" panose="02020603050405020304" pitchFamily="18" charset="0"/>
              </a:rPr>
              <a:t>Рекурентні послідовності та співвідношення</a:t>
            </a:r>
            <a:endParaRPr lang="en-US" altLang="ru-RU" sz="3400" b="1">
              <a:solidFill>
                <a:srgbClr val="6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363" name="Rectangle 3"/>
          <p:cNvSpPr>
            <a:spLocks noGrp="1" noRot="1" noChangeAspect="1" noMove="1" noResize="1" noEditPoints="1" noAdjustHandles="1" noChangeArrowheads="1" noChangeShapeType="1" noTextEdit="1"/>
          </p:cNvSpPr>
          <p:nvPr>
            <p:ph type="body" sz="half" idx="4294967295"/>
          </p:nvPr>
        </p:nvSpPr>
        <p:spPr bwMode="auto">
          <a:xfrm>
            <a:off x="398279" y="1091807"/>
            <a:ext cx="8695421" cy="3564725"/>
          </a:xfrm>
          <a:prstGeom prst="rect">
            <a:avLst/>
          </a:prstGeom>
          <a:blipFill rotWithShape="1">
            <a:blip r:embed="rId2"/>
            <a:stretch>
              <a:fillRect l="-830" t="-1183" r="-554"/>
            </a:stretch>
          </a:blipFill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uk-UA">
                <a:noFill/>
              </a:rPr>
              <a:t> </a:t>
            </a:r>
          </a:p>
        </p:txBody>
      </p:sp>
      <p:sp>
        <p:nvSpPr>
          <p:cNvPr id="2" name="Скругленный прямоугольник 1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686464" y="4470413"/>
            <a:ext cx="4703500" cy="2310315"/>
          </a:xfrm>
          <a:prstGeom prst="roundRect">
            <a:avLst/>
          </a:prstGeom>
          <a:blipFill rotWithShape="1">
            <a:blip r:embed="rId3"/>
            <a:stretch>
              <a:fillRect/>
            </a:stretch>
          </a:blipFill>
        </p:spPr>
        <p:txBody>
          <a:bodyPr/>
          <a:lstStyle/>
          <a:p>
            <a:r>
              <a:rPr lang="uk-UA">
                <a:noFill/>
              </a:rPr>
              <a:t> 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A054-F761-4DBA-BFC1-55597F41BD6C}" type="slidenum">
              <a:rPr lang="ru-RU" altLang="ru-RU" smtClean="0"/>
              <a:pPr/>
              <a:t>45</a:t>
            </a:fld>
            <a:endParaRPr lang="ru-RU" altLang="ru-RU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140494" y="320161"/>
            <a:ext cx="9396413" cy="620713"/>
          </a:xfrm>
        </p:spPr>
        <p:txBody>
          <a:bodyPr anchor="ctr"/>
          <a:lstStyle/>
          <a:p>
            <a:r>
              <a:rPr lang="uk-UA" altLang="ru-RU" sz="3600" b="1" dirty="0">
                <a:solidFill>
                  <a:srgbClr val="600000"/>
                </a:solidFill>
                <a:latin typeface="Times New Roman" panose="02020603050405020304" pitchFamily="18" charset="0"/>
              </a:rPr>
              <a:t>Степеневі ряди</a:t>
            </a:r>
            <a:endParaRPr lang="en-US" altLang="ru-RU" sz="3600" b="1" dirty="0">
              <a:solidFill>
                <a:srgbClr val="6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0" y="3644900"/>
            <a:ext cx="6265863" cy="12239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4" name="Скругленный прямоугольник 3"/>
          <p:cNvGrpSpPr>
            <a:grpSpLocks/>
          </p:cNvGrpSpPr>
          <p:nvPr/>
        </p:nvGrpSpPr>
        <p:grpSpPr bwMode="auto">
          <a:xfrm>
            <a:off x="323850" y="1196975"/>
            <a:ext cx="8569325" cy="1401763"/>
            <a:chOff x="169" y="733"/>
            <a:chExt cx="5422" cy="2293"/>
          </a:xfrm>
        </p:grpSpPr>
        <p:pic>
          <p:nvPicPr>
            <p:cNvPr id="32774" name="Скругленный прямоугольник 3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" y="733"/>
              <a:ext cx="5422" cy="22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/>
                      </a:gs>
                      <a:gs pos="100000">
                        <a:srgbClr val="FFECD9"/>
                      </a:gs>
                    </a:gsLst>
                    <a:lin ang="18900000" scaled="1"/>
                  </a:gradFill>
                </a14:hiddenFill>
              </a:ext>
            </a:extLst>
          </p:spPr>
        </p:pic>
        <p:sp>
          <p:nvSpPr>
            <p:cNvPr id="32775" name="Text Box 7"/>
            <p:cNvSpPr txBox="1">
              <a:spLocks noChangeArrowheads="1"/>
            </p:cNvSpPr>
            <p:nvPr/>
          </p:nvSpPr>
          <p:spPr bwMode="auto">
            <a:xfrm>
              <a:off x="312" y="862"/>
              <a:ext cx="5136" cy="2006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ECD9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ru-RU" altLang="ru-RU" sz="2400" b="1">
                  <a:latin typeface="Times New Roman" panose="02020603050405020304" pitchFamily="18" charset="0"/>
                </a:rPr>
                <a:t>Розглянемо задачу наближеного обчислення значення функції </a:t>
              </a:r>
              <a:r>
                <a:rPr lang="ru-RU" altLang="ru-RU" sz="2400" b="1" i="1">
                  <a:latin typeface="Times New Roman" panose="02020603050405020304" pitchFamily="18" charset="0"/>
                </a:rPr>
                <a:t>y=sin x</a:t>
              </a:r>
              <a:r>
                <a:rPr lang="ru-RU" altLang="ru-RU" sz="2400" b="1">
                  <a:latin typeface="Times New Roman" panose="02020603050405020304" pitchFamily="18" charset="0"/>
                </a:rPr>
                <a:t>.</a:t>
              </a:r>
              <a:endParaRPr lang="uk-UA" altLang="ru-RU" sz="2400" b="1">
                <a:latin typeface="Times New Roman" panose="02020603050405020304" pitchFamily="18" charset="0"/>
              </a:endParaRPr>
            </a:p>
          </p:txBody>
        </p:sp>
      </p:grpSp>
      <p:sp>
        <p:nvSpPr>
          <p:cNvPr id="32776" name="Rectangle 8"/>
          <p:cNvSpPr>
            <a:spLocks noChangeArrowheads="1"/>
          </p:cNvSpPr>
          <p:nvPr/>
        </p:nvSpPr>
        <p:spPr bwMode="auto">
          <a:xfrm>
            <a:off x="611188" y="2852738"/>
            <a:ext cx="789305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ru-RU" altLang="ru-RU" sz="2400">
                <a:latin typeface="Times New Roman" panose="02020603050405020304" pitchFamily="18" charset="0"/>
              </a:rPr>
              <a:t>Цю функцію можна розкласти у </a:t>
            </a:r>
            <a:r>
              <a:rPr lang="ru-RU" altLang="ru-RU" sz="2400" b="1">
                <a:latin typeface="Times New Roman" panose="02020603050405020304" pitchFamily="18" charset="0"/>
              </a:rPr>
              <a:t>степеневий ряд Тейлора</a:t>
            </a:r>
            <a:r>
              <a:rPr lang="en-US" altLang="ru-RU" sz="2400">
                <a:latin typeface="Times New Roman" panose="02020603050405020304" pitchFamily="18" charset="0"/>
              </a:rPr>
              <a:t>:</a:t>
            </a:r>
            <a:endParaRPr lang="uk-UA" altLang="ru-RU" sz="2400">
              <a:latin typeface="Times New Roman" panose="02020603050405020304" pitchFamily="18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A054-F761-4DBA-BFC1-55597F41BD6C}" type="slidenum">
              <a:rPr lang="ru-RU" altLang="ru-RU" smtClean="0"/>
              <a:pPr/>
              <a:t>46</a:t>
            </a:fld>
            <a:endParaRPr lang="ru-RU" altLang="ru-RU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304062" y="288131"/>
            <a:ext cx="9467850" cy="620713"/>
          </a:xfrm>
        </p:spPr>
        <p:txBody>
          <a:bodyPr anchor="ctr"/>
          <a:lstStyle/>
          <a:p>
            <a:r>
              <a:rPr lang="uk-UA" altLang="ru-RU" sz="3600" b="1" dirty="0">
                <a:solidFill>
                  <a:srgbClr val="600000"/>
                </a:solidFill>
                <a:latin typeface="Times New Roman" panose="02020603050405020304" pitchFamily="18" charset="0"/>
              </a:rPr>
              <a:t>Степеневі ряди</a:t>
            </a:r>
            <a:endParaRPr lang="en-US" altLang="ru-RU" sz="3600" b="1" dirty="0">
              <a:solidFill>
                <a:srgbClr val="6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sz="half" idx="4294967295"/>
          </p:nvPr>
        </p:nvSpPr>
        <p:spPr bwMode="auto">
          <a:xfrm>
            <a:off x="395288" y="2997200"/>
            <a:ext cx="8353425" cy="3240088"/>
          </a:xfrm>
          <a:prstGeom prst="rect">
            <a:avLst/>
          </a:prstGeom>
          <a:solidFill>
            <a:srgbClr val="FFFFFF"/>
          </a:solidFill>
          <a:ln>
            <a:solidFill>
              <a:srgbClr val="0000CC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ru-RU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Наближене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значення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суми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ряду </a:t>
            </a:r>
            <a:r>
              <a:rPr lang="ru-RU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можна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отримати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обчисливши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суму перших </a:t>
            </a:r>
            <a:r>
              <a:rPr lang="ru-RU" alt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його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членів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або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обчисливши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суму з наперед </a:t>
            </a:r>
            <a:r>
              <a:rPr lang="ru-RU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заданою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точністю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ru-RU" altLang="ru-RU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Використовувати</a:t>
            </a:r>
            <a:r>
              <a:rPr lang="ru-RU" altLang="ru-RU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формула </a:t>
            </a:r>
            <a:r>
              <a:rPr lang="ru-RU" altLang="ru-RU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загального</a:t>
            </a:r>
            <a:r>
              <a:rPr lang="ru-RU" altLang="ru-RU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члена </a:t>
            </a:r>
            <a:r>
              <a:rPr lang="ru-RU" altLang="ru-RU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рядуї</a:t>
            </a:r>
            <a:r>
              <a:rPr lang="ru-RU" altLang="ru-RU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недоцільно</a:t>
            </a:r>
            <a:r>
              <a:rPr lang="ru-RU" altLang="ru-RU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тому </a:t>
            </a:r>
            <a:r>
              <a:rPr lang="ru-RU" altLang="ru-RU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що</a:t>
            </a:r>
            <a:r>
              <a:rPr lang="ru-RU" altLang="ru-RU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для кожного члена ряду </a:t>
            </a:r>
            <a:r>
              <a:rPr lang="ru-RU" altLang="ru-RU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доведеться</a:t>
            </a:r>
            <a:r>
              <a:rPr lang="ru-RU" altLang="ru-RU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обчислювати</a:t>
            </a:r>
            <a:r>
              <a:rPr lang="ru-RU" altLang="ru-RU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степінь</a:t>
            </a:r>
            <a:r>
              <a:rPr lang="ru-RU" altLang="ru-RU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і </a:t>
            </a:r>
            <a:r>
              <a:rPr lang="ru-RU" altLang="ru-RU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факторіал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ru-RU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Набагато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більшої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ефективності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можна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досягти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обчисливши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член ряду за </a:t>
            </a:r>
            <a:r>
              <a:rPr lang="ru-RU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допомогою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рекурентного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співвідношення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alt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350" y="1196975"/>
            <a:ext cx="6265863" cy="12239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A054-F761-4DBA-BFC1-55597F41BD6C}" type="slidenum">
              <a:rPr lang="ru-RU" altLang="ru-RU" smtClean="0"/>
              <a:pPr/>
              <a:t>47</a:t>
            </a:fld>
            <a:endParaRPr lang="ru-RU" altLang="ru-RU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127000" y="327413"/>
            <a:ext cx="9540875" cy="692150"/>
          </a:xfrm>
        </p:spPr>
        <p:txBody>
          <a:bodyPr anchor="ctr"/>
          <a:lstStyle/>
          <a:p>
            <a:r>
              <a:rPr lang="uk-UA" altLang="ru-RU" sz="3600" b="1" dirty="0">
                <a:solidFill>
                  <a:srgbClr val="600000"/>
                </a:solidFill>
                <a:latin typeface="Times New Roman" panose="02020603050405020304" pitchFamily="18" charset="0"/>
              </a:rPr>
              <a:t>Степеневі ряди</a:t>
            </a:r>
            <a:endParaRPr lang="en-US" altLang="ru-RU" sz="3600" b="1" dirty="0">
              <a:solidFill>
                <a:srgbClr val="6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0" name="Рисунок 9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431" y="5601965"/>
            <a:ext cx="2065962" cy="805040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matte"/>
        </p:spPr>
      </p:pic>
      <p:sp>
        <p:nvSpPr>
          <p:cNvPr id="7" name="Скругленный прямоугольник 6">
            <a:hlinkClick r:id="rId5" action="ppaction://hlinkfile"/>
          </p:cNvPr>
          <p:cNvSpPr/>
          <p:nvPr/>
        </p:nvSpPr>
        <p:spPr>
          <a:xfrm>
            <a:off x="4716015" y="5688572"/>
            <a:ext cx="2170587" cy="62508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uk-UA" altLang="ru-RU" sz="2400" b="1" u="sng">
                <a:solidFill>
                  <a:schemeClr val="accent2"/>
                </a:solidFill>
                <a:latin typeface="Times New Roman" panose="02020603050405020304" pitchFamily="18" charset="0"/>
                <a:hlinkClick r:id="rId6" action="ppaction://hlinkfile"/>
              </a:rPr>
              <a:t>Код </a:t>
            </a:r>
            <a:r>
              <a:rPr lang="en-US" altLang="ru-RU" sz="2400" b="1" u="sng">
                <a:solidFill>
                  <a:schemeClr val="accent2"/>
                </a:solidFill>
                <a:latin typeface="Times New Roman" panose="02020603050405020304" pitchFamily="18" charset="0"/>
                <a:hlinkClick r:id="rId6" action="ppaction://hlinkfile"/>
              </a:rPr>
              <a:t>ex3_9.cpp</a:t>
            </a:r>
            <a:endParaRPr lang="uk-UA" altLang="ru-RU" sz="2400" b="1" u="sng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807" name="Rectangle 15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grpSp>
        <p:nvGrpSpPr>
          <p:cNvPr id="33810" name="Group 18"/>
          <p:cNvGrpSpPr>
            <a:grpSpLocks/>
          </p:cNvGrpSpPr>
          <p:nvPr/>
        </p:nvGrpSpPr>
        <p:grpSpPr bwMode="auto">
          <a:xfrm>
            <a:off x="-324544" y="1044338"/>
            <a:ext cx="9144000" cy="4348163"/>
            <a:chOff x="0" y="691"/>
            <a:chExt cx="5760" cy="2739"/>
          </a:xfrm>
        </p:grpSpPr>
        <p:grpSp>
          <p:nvGrpSpPr>
            <p:cNvPr id="8" name="Скругленный прямоугольник 7"/>
            <p:cNvGrpSpPr>
              <a:grpSpLocks/>
            </p:cNvGrpSpPr>
            <p:nvPr/>
          </p:nvGrpSpPr>
          <p:grpSpPr bwMode="auto">
            <a:xfrm>
              <a:off x="249" y="691"/>
              <a:ext cx="5511" cy="2739"/>
              <a:chOff x="215" y="691"/>
              <a:chExt cx="5196" cy="2243"/>
            </a:xfrm>
          </p:grpSpPr>
          <p:pic>
            <p:nvPicPr>
              <p:cNvPr id="33795" name="Скругленный прямоугольник 7"/>
              <p:cNvPicPr>
                <a:picLocks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5" y="691"/>
                <a:ext cx="5196" cy="22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3796" name="Text Box 4"/>
              <p:cNvSpPr txBox="1">
                <a:spLocks noChangeArrowheads="1"/>
              </p:cNvSpPr>
              <p:nvPr/>
            </p:nvSpPr>
            <p:spPr bwMode="auto">
              <a:xfrm>
                <a:off x="355" y="815"/>
                <a:ext cx="4913" cy="1964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FFECD9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uk-UA" altLang="ru-RU" sz="2600" b="1">
                    <a:solidFill>
                      <a:srgbClr val="6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Обчислимо наближене значення функції </a:t>
                </a:r>
                <a:r>
                  <a:rPr lang="en-US" altLang="ru-RU" sz="2600" b="1">
                    <a:solidFill>
                      <a:srgbClr val="6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uk-UA" altLang="ru-RU" sz="2600" b="1">
                    <a:solidFill>
                      <a:srgbClr val="6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altLang="ru-RU" sz="2600" b="1">
                    <a:solidFill>
                      <a:srgbClr val="6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 </a:t>
                </a:r>
                <a:r>
                  <a:rPr lang="ru-RU" altLang="ru-RU" sz="2600" b="1">
                    <a:solidFill>
                      <a:srgbClr val="6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х.</a:t>
                </a:r>
                <a:r>
                  <a:rPr lang="en-US" altLang="ru-RU" sz="2600" b="1">
                    <a:solidFill>
                      <a:srgbClr val="6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uk-UA" altLang="ru-RU" sz="2600" b="1">
                    <a:latin typeface="Times New Roman" panose="02020603050405020304" pitchFamily="18" charset="0"/>
                  </a:rPr>
                  <a:t>Позначивши через a</a:t>
                </a:r>
                <a:r>
                  <a:rPr lang="uk-UA" altLang="ru-RU" sz="2600" b="1" baseline="-25000">
                    <a:latin typeface="Times New Roman" panose="02020603050405020304" pitchFamily="18" charset="0"/>
                  </a:rPr>
                  <a:t>i</a:t>
                </a:r>
                <a:r>
                  <a:rPr lang="uk-UA" altLang="ru-RU" sz="2600" b="1">
                    <a:latin typeface="Times New Roman" panose="02020603050405020304" pitchFamily="18" charset="0"/>
                  </a:rPr>
                  <a:t> значення і-го доданка, отримаємо таке рекурентне співвідношення:</a:t>
                </a:r>
              </a:p>
              <a:p>
                <a:endParaRPr lang="uk-UA" altLang="ru-RU" sz="2600" b="1">
                  <a:latin typeface="Times New Roman" panose="02020603050405020304" pitchFamily="18" charset="0"/>
                </a:endParaRPr>
              </a:p>
              <a:p>
                <a:endParaRPr lang="uk-UA" altLang="ru-RU" sz="2600" b="1">
                  <a:latin typeface="Times New Roman" panose="02020603050405020304" pitchFamily="18" charset="0"/>
                </a:endParaRPr>
              </a:p>
              <a:p>
                <a:r>
                  <a:rPr lang="uk-UA" altLang="ru-RU" sz="2600" b="1">
                    <a:latin typeface="Times New Roman" panose="02020603050405020304" pitchFamily="18" charset="0"/>
                  </a:rPr>
                  <a:t>Справді.</a:t>
                </a:r>
              </a:p>
              <a:p>
                <a:r>
                  <a:rPr lang="uk-UA" altLang="ru-RU" sz="2600" b="1">
                    <a:latin typeface="Times New Roman" panose="02020603050405020304" pitchFamily="18" charset="0"/>
                  </a:rPr>
                  <a:t> </a:t>
                </a:r>
                <a:endParaRPr lang="ru-RU" altLang="ru-RU" sz="2600" b="1">
                  <a:latin typeface="Times New Roman" panose="02020603050405020304" pitchFamily="18" charset="0"/>
                </a:endParaRPr>
              </a:p>
            </p:txBody>
          </p:sp>
        </p:grpSp>
        <p:graphicFrame>
          <p:nvGraphicFramePr>
            <p:cNvPr id="33806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57310587"/>
                </p:ext>
              </p:extLst>
            </p:nvPr>
          </p:nvGraphicFramePr>
          <p:xfrm>
            <a:off x="1338" y="1797"/>
            <a:ext cx="2041" cy="4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39" name="Equation" r:id="rId8" imgW="2311200" imgH="444240" progId="Equation.3">
                    <p:embed/>
                  </p:oleObj>
                </mc:Choice>
                <mc:Fallback>
                  <p:oleObj name="Equation" r:id="rId8" imgW="2311200" imgH="44424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8" y="1797"/>
                          <a:ext cx="2041" cy="414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09" name="Rectangle 17"/>
            <p:cNvSpPr>
              <a:spLocks noChangeArrowheads="1"/>
            </p:cNvSpPr>
            <p:nvPr/>
          </p:nvSpPr>
          <p:spPr bwMode="auto">
            <a:xfrm>
              <a:off x="0" y="2085"/>
              <a:ext cx="5760" cy="1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ru-RU"/>
            </a:p>
          </p:txBody>
        </p:sp>
        <p:graphicFrame>
          <p:nvGraphicFramePr>
            <p:cNvPr id="33808" name="Object 16"/>
            <p:cNvGraphicFramePr>
              <a:graphicFrameLocks noChangeAspect="1"/>
            </p:cNvGraphicFramePr>
            <p:nvPr/>
          </p:nvGraphicFramePr>
          <p:xfrm>
            <a:off x="385" y="2704"/>
            <a:ext cx="5080" cy="3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40" name="Equation" r:id="rId10" imgW="4178160" imgH="241200" progId="Equation.3">
                    <p:embed/>
                  </p:oleObj>
                </mc:Choice>
                <mc:Fallback>
                  <p:oleObj name="Equation" r:id="rId10" imgW="4178160" imgH="24120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" y="2704"/>
                          <a:ext cx="5080" cy="3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A054-F761-4DBA-BFC1-55597F41BD6C}" type="slidenum">
              <a:rPr lang="ru-RU" altLang="ru-RU" smtClean="0"/>
              <a:pPr/>
              <a:t>48</a:t>
            </a:fld>
            <a:endParaRPr lang="ru-RU" altLang="ru-RU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126207" y="155504"/>
            <a:ext cx="9396413" cy="792163"/>
          </a:xfrm>
        </p:spPr>
        <p:txBody>
          <a:bodyPr anchor="ctr"/>
          <a:lstStyle/>
          <a:p>
            <a:r>
              <a:rPr lang="uk-UA" altLang="ru-RU" sz="3600" b="1" dirty="0">
                <a:solidFill>
                  <a:srgbClr val="600000"/>
                </a:solidFill>
                <a:latin typeface="Times New Roman" panose="02020603050405020304" pitchFamily="18" charset="0"/>
              </a:rPr>
              <a:t>Степеневі ряди</a:t>
            </a:r>
            <a:endParaRPr lang="en-US" altLang="ru-RU" sz="3600" b="1" dirty="0">
              <a:solidFill>
                <a:srgbClr val="6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48" name="Rectangle 8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pic>
        <p:nvPicPr>
          <p:cNvPr id="61456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844675"/>
            <a:ext cx="7632700" cy="310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57" name="Text Box 17"/>
          <p:cNvSpPr txBox="1">
            <a:spLocks noChangeArrowheads="1"/>
          </p:cNvSpPr>
          <p:nvPr/>
        </p:nvSpPr>
        <p:spPr bwMode="auto">
          <a:xfrm>
            <a:off x="1187450" y="1196975"/>
            <a:ext cx="6851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uk-UA" altLang="ru-RU" sz="2800" b="1"/>
              <a:t>Результат виконання програми </a:t>
            </a:r>
            <a:r>
              <a:rPr lang="en-US" altLang="ru-RU" sz="2800" b="1"/>
              <a:t>ex3_</a:t>
            </a:r>
            <a:r>
              <a:rPr lang="uk-UA" altLang="ru-RU" sz="2800" b="1"/>
              <a:t>9</a:t>
            </a:r>
            <a:endParaRPr lang="ru-RU" altLang="ru-RU" sz="2800" b="1"/>
          </a:p>
        </p:txBody>
      </p:sp>
      <p:sp>
        <p:nvSpPr>
          <p:cNvPr id="7" name="Скругленный прямоугольник 6">
            <a:hlinkClick r:id="rId3" action="ppaction://hlinkfile"/>
          </p:cNvPr>
          <p:cNvSpPr/>
          <p:nvPr/>
        </p:nvSpPr>
        <p:spPr>
          <a:xfrm>
            <a:off x="4716015" y="5688572"/>
            <a:ext cx="2170587" cy="62508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uk-UA" altLang="ru-RU" sz="2400" b="1" u="sng">
                <a:solidFill>
                  <a:schemeClr val="accent2"/>
                </a:solidFill>
                <a:latin typeface="Times New Roman" panose="02020603050405020304" pitchFamily="18" charset="0"/>
                <a:hlinkClick r:id="rId4" action="ppaction://hlinkfile"/>
              </a:rPr>
              <a:t>Код </a:t>
            </a:r>
            <a:r>
              <a:rPr lang="en-US" altLang="ru-RU" sz="2400" b="1" u="sng">
                <a:solidFill>
                  <a:schemeClr val="accent2"/>
                </a:solidFill>
                <a:latin typeface="Times New Roman" panose="02020603050405020304" pitchFamily="18" charset="0"/>
                <a:hlinkClick r:id="rId4" action="ppaction://hlinkfile"/>
              </a:rPr>
              <a:t>ex3_9.cpp</a:t>
            </a:r>
            <a:endParaRPr lang="uk-UA" altLang="ru-RU" sz="2400" b="1" u="sng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2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850" y="5373688"/>
            <a:ext cx="1655763" cy="10636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A054-F761-4DBA-BFC1-55597F41BD6C}" type="slidenum">
              <a:rPr lang="ru-RU" altLang="ru-RU" smtClean="0"/>
              <a:pPr/>
              <a:t>49</a:t>
            </a:fld>
            <a:endParaRPr lang="ru-RU" altLang="ru-RU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231775" y="150230"/>
            <a:ext cx="9375775" cy="792163"/>
          </a:xfrm>
        </p:spPr>
        <p:txBody>
          <a:bodyPr anchor="ctr"/>
          <a:lstStyle/>
          <a:p>
            <a:r>
              <a:rPr lang="uk-UA" altLang="ru-RU" sz="3600" b="1" dirty="0">
                <a:solidFill>
                  <a:srgbClr val="600000"/>
                </a:solidFill>
              </a:rPr>
              <a:t> </a:t>
            </a:r>
            <a:r>
              <a:rPr lang="en-US" altLang="ru-RU" sz="3600" b="1" dirty="0">
                <a:solidFill>
                  <a:srgbClr val="600000"/>
                </a:solidFill>
              </a:rPr>
              <a:t>3</a:t>
            </a:r>
            <a:r>
              <a:rPr lang="uk-UA" altLang="ru-RU" sz="3600" b="1" dirty="0">
                <a:solidFill>
                  <a:srgbClr val="600000"/>
                </a:solidFill>
              </a:rPr>
              <a:t>.1. Алгоритмічний вибір альтернатив</a:t>
            </a:r>
            <a:endParaRPr lang="en-US" altLang="ru-RU" sz="3600" dirty="0">
              <a:solidFill>
                <a:srgbClr val="600000"/>
              </a:solidFill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79512" y="3966852"/>
            <a:ext cx="8569325" cy="1152525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ru-RU" altLang="ru-RU" sz="2800" dirty="0">
                <a:solidFill>
                  <a:srgbClr val="0D0D0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Тут </a:t>
            </a:r>
            <a:r>
              <a:rPr lang="ru-RU" altLang="ru-RU" sz="2800" b="1" dirty="0" err="1">
                <a:latin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ru-RU" altLang="ru-RU" sz="2800" b="1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altLang="ru-RU" sz="2800" b="1" dirty="0" err="1">
                <a:latin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ru-RU" altLang="ru-RU" sz="2800" dirty="0">
                <a:solidFill>
                  <a:srgbClr val="0D0D0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— </a:t>
            </a:r>
            <a:r>
              <a:rPr lang="ru-RU" altLang="ru-RU" sz="2800" dirty="0" err="1">
                <a:solidFill>
                  <a:srgbClr val="0D0D0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зарезервовані</a:t>
            </a:r>
            <a:r>
              <a:rPr lang="ru-RU" altLang="ru-RU" sz="2800" dirty="0">
                <a:solidFill>
                  <a:srgbClr val="0D0D0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слова («</a:t>
            </a:r>
            <a:r>
              <a:rPr lang="ru-RU" altLang="ru-RU" sz="2800" dirty="0" err="1">
                <a:solidFill>
                  <a:srgbClr val="0D0D0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якщо</a:t>
            </a:r>
            <a:r>
              <a:rPr lang="ru-RU" altLang="ru-RU" sz="2800" dirty="0">
                <a:solidFill>
                  <a:srgbClr val="0D0D0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», «</a:t>
            </a:r>
            <a:r>
              <a:rPr lang="ru-RU" altLang="ru-RU" sz="2800" dirty="0" err="1">
                <a:solidFill>
                  <a:srgbClr val="0D0D0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інакше</a:t>
            </a:r>
            <a:r>
              <a:rPr lang="ru-RU" altLang="ru-RU" sz="2800" dirty="0">
                <a:solidFill>
                  <a:srgbClr val="0D0D0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»); </a:t>
            </a:r>
          </a:p>
          <a:p>
            <a:pPr marL="0" indent="0" algn="ctr">
              <a:buFontTx/>
              <a:buNone/>
            </a:pPr>
            <a:r>
              <a:rPr lang="ru-RU" altLang="ru-RU" sz="2800" b="1" dirty="0">
                <a:solidFill>
                  <a:srgbClr val="0D0D0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ru-RU" altLang="ru-RU" sz="2800" b="1" dirty="0" err="1">
                <a:solidFill>
                  <a:srgbClr val="0D0D0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умова</a:t>
            </a:r>
            <a:r>
              <a:rPr lang="ru-RU" altLang="ru-RU" sz="2800" b="1" dirty="0">
                <a:solidFill>
                  <a:srgbClr val="0D0D0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&gt;</a:t>
            </a:r>
            <a:r>
              <a:rPr lang="ru-RU" altLang="ru-RU" sz="2800" dirty="0">
                <a:solidFill>
                  <a:srgbClr val="0D0D0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— </a:t>
            </a:r>
            <a:r>
              <a:rPr lang="ru-RU" altLang="ru-RU" sz="2800" dirty="0" err="1">
                <a:solidFill>
                  <a:srgbClr val="0D0D0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довільний</a:t>
            </a:r>
            <a:r>
              <a:rPr lang="ru-RU" altLang="ru-RU" sz="2800" dirty="0">
                <a:solidFill>
                  <a:srgbClr val="0D0D0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altLang="ru-RU" sz="2800" dirty="0" err="1">
                <a:solidFill>
                  <a:srgbClr val="0D0D0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логічний</a:t>
            </a:r>
            <a:r>
              <a:rPr lang="ru-RU" altLang="ru-RU" sz="2800" dirty="0">
                <a:solidFill>
                  <a:srgbClr val="0D0D0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altLang="ru-RU" sz="2800" dirty="0" err="1">
                <a:solidFill>
                  <a:srgbClr val="0D0D0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вираз</a:t>
            </a:r>
            <a:r>
              <a:rPr lang="ru-RU" altLang="ru-RU" sz="2800" dirty="0">
                <a:solidFill>
                  <a:srgbClr val="0D0D0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; </a:t>
            </a:r>
          </a:p>
          <a:p>
            <a:pPr marL="0" indent="0" algn="ctr">
              <a:buFontTx/>
              <a:buNone/>
            </a:pPr>
            <a:r>
              <a:rPr lang="ru-RU" altLang="ru-RU" sz="2800" b="1" dirty="0">
                <a:solidFill>
                  <a:srgbClr val="0D0D0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&lt;оператор1;&gt; і &lt;оператор2;&gt;</a:t>
            </a:r>
            <a:r>
              <a:rPr lang="ru-RU" altLang="ru-RU" sz="2800" dirty="0">
                <a:solidFill>
                  <a:srgbClr val="0D0D0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— </a:t>
            </a:r>
            <a:r>
              <a:rPr lang="ru-RU" altLang="ru-RU" sz="2800" dirty="0" err="1">
                <a:solidFill>
                  <a:srgbClr val="0D0D0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довільні</a:t>
            </a:r>
            <a:r>
              <a:rPr lang="ru-RU" altLang="ru-RU" sz="2800" dirty="0">
                <a:solidFill>
                  <a:srgbClr val="0D0D0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altLang="ru-RU" sz="2800" dirty="0" err="1">
                <a:solidFill>
                  <a:srgbClr val="0D0D0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оператори</a:t>
            </a:r>
            <a:r>
              <a:rPr lang="ru-RU" altLang="ru-RU" sz="2800" dirty="0">
                <a:solidFill>
                  <a:srgbClr val="0D0D0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fr-FR" altLang="ru-RU" sz="2800" dirty="0">
              <a:solidFill>
                <a:srgbClr val="0D0D0D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378898" y="2876570"/>
            <a:ext cx="7954652" cy="721512"/>
          </a:xfrm>
          <a:prstGeom prst="roundRect">
            <a:avLst/>
          </a:prstGeom>
          <a:gradFill flip="none" rotWithShape="1">
            <a:gsLst>
              <a:gs pos="0">
                <a:srgbClr val="EBCFFD"/>
              </a:gs>
              <a:gs pos="33000">
                <a:srgbClr val="FECBA0"/>
              </a:gs>
              <a:gs pos="81000">
                <a:schemeClr val="bg1"/>
              </a:gs>
            </a:gsLst>
            <a:lin ang="81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SzPct val="200000"/>
            </a:pPr>
            <a:r>
              <a:rPr lang="ru-RU" altLang="ru-RU" sz="2800" b="1">
                <a:solidFill>
                  <a:srgbClr val="0D0D0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if (&lt; умова &gt;)&lt; оператор1;&gt; [else &lt;оператор2;&gt;]</a:t>
            </a:r>
          </a:p>
        </p:txBody>
      </p:sp>
      <p:sp>
        <p:nvSpPr>
          <p:cNvPr id="37895" name="Rectangle 7"/>
          <p:cNvSpPr>
            <a:spLocks noChangeArrowheads="1"/>
          </p:cNvSpPr>
          <p:nvPr/>
        </p:nvSpPr>
        <p:spPr bwMode="auto">
          <a:xfrm>
            <a:off x="179512" y="1384361"/>
            <a:ext cx="8353425" cy="1384995"/>
          </a:xfrm>
          <a:prstGeom prst="rect">
            <a:avLst/>
          </a:prstGeom>
          <a:solidFill>
            <a:schemeClr val="bg1"/>
          </a:solidFill>
          <a:ln w="9525">
            <a:solidFill>
              <a:srgbClr val="0000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buClr>
                <a:srgbClr val="000099"/>
              </a:buClr>
              <a:buFont typeface="Wingdings" panose="05000000000000000000" pitchFamily="2" charset="2"/>
              <a:buChar char="Ø"/>
            </a:pPr>
            <a:r>
              <a:rPr lang="ru-RU" altLang="ru-RU" sz="2800">
                <a:solidFill>
                  <a:srgbClr val="0D0D0D"/>
                </a:solidFill>
                <a:latin typeface="Calibri" panose="020F0502020204030204" pitchFamily="34" charset="0"/>
              </a:rPr>
              <a:t>Альтернативні розгалуження реалізовано </a:t>
            </a:r>
            <a:r>
              <a:rPr lang="ru-RU" altLang="ru-RU" sz="2800" b="1">
                <a:solidFill>
                  <a:srgbClr val="0D0D0D"/>
                </a:solidFill>
                <a:latin typeface="Calibri" panose="020F0502020204030204" pitchFamily="34" charset="0"/>
              </a:rPr>
              <a:t>умовним оператором (оператором розгалуження) і умовним виразом.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A054-F761-4DBA-BFC1-55597F41BD6C}" type="slidenum">
              <a:rPr lang="ru-RU" altLang="ru-RU" smtClean="0"/>
              <a:pPr/>
              <a:t>5</a:t>
            </a:fld>
            <a:endParaRPr lang="ru-RU" altLang="ru-RU"/>
          </a:p>
        </p:txBody>
      </p:sp>
      <p:sp>
        <p:nvSpPr>
          <p:cNvPr id="3" name="TextBox 2"/>
          <p:cNvSpPr txBox="1"/>
          <p:nvPr/>
        </p:nvSpPr>
        <p:spPr>
          <a:xfrm>
            <a:off x="0" y="5661248"/>
            <a:ext cx="88620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800" dirty="0" smtClean="0">
                <a:latin typeface="Calibri" panose="020F0502020204030204" pitchFamily="34" charset="0"/>
              </a:rPr>
              <a:t>В </a:t>
            </a:r>
            <a:r>
              <a:rPr lang="en-US" sz="2800" dirty="0" smtClean="0">
                <a:latin typeface="Calibri" panose="020F0502020204030204" pitchFamily="34" charset="0"/>
              </a:rPr>
              <a:t>[</a:t>
            </a:r>
            <a:r>
              <a:rPr lang="uk-UA" sz="2800" dirty="0" smtClean="0">
                <a:latin typeface="Calibri" panose="020F0502020204030204" pitchFamily="34" charset="0"/>
              </a:rPr>
              <a:t> </a:t>
            </a:r>
            <a:r>
              <a:rPr lang="en-US" sz="2800" dirty="0" smtClean="0">
                <a:latin typeface="Calibri" panose="020F0502020204030204" pitchFamily="34" charset="0"/>
              </a:rPr>
              <a:t>]</a:t>
            </a:r>
            <a:r>
              <a:rPr lang="uk-UA" sz="2800" dirty="0" smtClean="0">
                <a:latin typeface="Calibri" panose="020F0502020204030204" pitchFamily="34" charset="0"/>
              </a:rPr>
              <a:t> записана частина оператора, що може бути відсутня</a:t>
            </a:r>
            <a:endParaRPr lang="ru-RU" sz="28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A054-F761-4DBA-BFC1-55597F41BD6C}" type="slidenum">
              <a:rPr lang="ru-RU" altLang="ru-RU" smtClean="0"/>
              <a:pPr/>
              <a:t>50</a:t>
            </a:fld>
            <a:endParaRPr lang="ru-RU" alt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0" y="0"/>
            <a:ext cx="9041918" cy="729430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9900"/>
                </a:solidFill>
              </a:rPr>
              <a:t>//ex3_9.cpp. </a:t>
            </a:r>
            <a:r>
              <a:rPr lang="ru-RU" dirty="0" err="1">
                <a:solidFill>
                  <a:srgbClr val="009900"/>
                </a:solidFill>
              </a:rPr>
              <a:t>Обчислення</a:t>
            </a:r>
            <a:r>
              <a:rPr lang="ru-RU" dirty="0">
                <a:solidFill>
                  <a:srgbClr val="009900"/>
                </a:solidFill>
              </a:rPr>
              <a:t> </a:t>
            </a:r>
            <a:r>
              <a:rPr lang="ru-RU" dirty="0" err="1">
                <a:solidFill>
                  <a:srgbClr val="009900"/>
                </a:solidFill>
              </a:rPr>
              <a:t>функції</a:t>
            </a:r>
            <a:r>
              <a:rPr lang="ru-RU" dirty="0">
                <a:solidFill>
                  <a:srgbClr val="009900"/>
                </a:solidFill>
              </a:rPr>
              <a:t> </a:t>
            </a:r>
            <a:r>
              <a:rPr lang="en-GB" dirty="0">
                <a:solidFill>
                  <a:srgbClr val="009900"/>
                </a:solidFill>
              </a:rPr>
              <a:t>sin(x) </a:t>
            </a:r>
            <a:r>
              <a:rPr lang="ru-RU" dirty="0">
                <a:solidFill>
                  <a:srgbClr val="009900"/>
                </a:solidFill>
              </a:rPr>
              <a:t>за рядом Тейлора </a:t>
            </a:r>
          </a:p>
          <a:p>
            <a:r>
              <a:rPr lang="ru-RU" dirty="0"/>
              <a:t>#</a:t>
            </a:r>
            <a:r>
              <a:rPr lang="en-GB" dirty="0"/>
              <a:t>include&lt;</a:t>
            </a:r>
            <a:r>
              <a:rPr lang="en-GB" dirty="0" err="1"/>
              <a:t>iostream</a:t>
            </a:r>
            <a:r>
              <a:rPr lang="en-GB" dirty="0"/>
              <a:t>&gt; </a:t>
            </a:r>
          </a:p>
          <a:p>
            <a:r>
              <a:rPr lang="en-GB" dirty="0"/>
              <a:t>#include&lt;</a:t>
            </a:r>
            <a:r>
              <a:rPr lang="en-GB" dirty="0" err="1"/>
              <a:t>math.h</a:t>
            </a:r>
            <a:r>
              <a:rPr lang="en-GB" dirty="0"/>
              <a:t>&gt; </a:t>
            </a:r>
          </a:p>
          <a:p>
            <a:r>
              <a:rPr lang="en-GB" dirty="0"/>
              <a:t>#include&lt;</a:t>
            </a:r>
            <a:r>
              <a:rPr lang="en-GB" dirty="0" err="1"/>
              <a:t>conio.h</a:t>
            </a:r>
            <a:r>
              <a:rPr lang="en-GB" dirty="0"/>
              <a:t>&gt;</a:t>
            </a:r>
          </a:p>
          <a:p>
            <a:r>
              <a:rPr lang="en-GB" dirty="0"/>
              <a:t>using namespace </a:t>
            </a:r>
            <a:r>
              <a:rPr lang="en-GB" dirty="0" err="1"/>
              <a:t>std</a:t>
            </a:r>
            <a:r>
              <a:rPr lang="en-GB" dirty="0"/>
              <a:t>; </a:t>
            </a:r>
          </a:p>
          <a:p>
            <a:r>
              <a:rPr lang="en-GB" dirty="0" err="1"/>
              <a:t>int</a:t>
            </a:r>
            <a:r>
              <a:rPr lang="en-GB" dirty="0"/>
              <a:t> main()              </a:t>
            </a:r>
          </a:p>
          <a:p>
            <a:r>
              <a:rPr lang="en-GB" dirty="0"/>
              <a:t>{    </a:t>
            </a:r>
          </a:p>
          <a:p>
            <a:r>
              <a:rPr lang="en-GB" dirty="0"/>
              <a:t> float </a:t>
            </a:r>
            <a:r>
              <a:rPr lang="en-GB" dirty="0" err="1"/>
              <a:t>x,s,item</a:t>
            </a:r>
            <a:r>
              <a:rPr lang="en-GB" dirty="0"/>
              <a:t>;             </a:t>
            </a:r>
            <a:r>
              <a:rPr lang="uk-UA" dirty="0" smtClean="0"/>
              <a:t>   </a:t>
            </a:r>
            <a:r>
              <a:rPr lang="en-GB" dirty="0" smtClean="0"/>
              <a:t> </a:t>
            </a:r>
            <a:r>
              <a:rPr lang="en-GB" dirty="0">
                <a:solidFill>
                  <a:srgbClr val="009900"/>
                </a:solidFill>
              </a:rPr>
              <a:t>//</a:t>
            </a:r>
            <a:r>
              <a:rPr lang="ru-RU" dirty="0">
                <a:solidFill>
                  <a:srgbClr val="009900"/>
                </a:solidFill>
              </a:rPr>
              <a:t>аргумент </a:t>
            </a:r>
            <a:r>
              <a:rPr lang="ru-RU" dirty="0" err="1">
                <a:solidFill>
                  <a:srgbClr val="009900"/>
                </a:solidFill>
              </a:rPr>
              <a:t>функції</a:t>
            </a:r>
            <a:r>
              <a:rPr lang="ru-RU" dirty="0">
                <a:solidFill>
                  <a:srgbClr val="009900"/>
                </a:solidFill>
              </a:rPr>
              <a:t>, сума та член ряду </a:t>
            </a:r>
          </a:p>
          <a:p>
            <a:r>
              <a:rPr lang="ru-RU" dirty="0"/>
              <a:t> </a:t>
            </a:r>
            <a:r>
              <a:rPr lang="en-GB" dirty="0" err="1"/>
              <a:t>int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; </a:t>
            </a:r>
            <a:r>
              <a:rPr lang="uk-UA" dirty="0" smtClean="0"/>
              <a:t>                               </a:t>
            </a:r>
            <a:r>
              <a:rPr lang="en-GB" dirty="0" smtClean="0">
                <a:solidFill>
                  <a:srgbClr val="009900"/>
                </a:solidFill>
              </a:rPr>
              <a:t>//</a:t>
            </a:r>
            <a:r>
              <a:rPr lang="ru-RU" dirty="0" err="1">
                <a:solidFill>
                  <a:srgbClr val="009900"/>
                </a:solidFill>
              </a:rPr>
              <a:t>лічильник</a:t>
            </a:r>
            <a:r>
              <a:rPr lang="ru-RU" dirty="0">
                <a:solidFill>
                  <a:srgbClr val="009900"/>
                </a:solidFill>
              </a:rPr>
              <a:t> </a:t>
            </a:r>
          </a:p>
          <a:p>
            <a:r>
              <a:rPr lang="ru-RU" dirty="0"/>
              <a:t> </a:t>
            </a:r>
            <a:r>
              <a:rPr lang="en-GB" dirty="0"/>
              <a:t>float </a:t>
            </a:r>
            <a:r>
              <a:rPr lang="en-GB" dirty="0" err="1"/>
              <a:t>eps</a:t>
            </a:r>
            <a:r>
              <a:rPr lang="en-GB" dirty="0"/>
              <a:t>;                        </a:t>
            </a:r>
            <a:r>
              <a:rPr lang="en-GB" dirty="0" smtClean="0">
                <a:solidFill>
                  <a:srgbClr val="009900"/>
                </a:solidFill>
              </a:rPr>
              <a:t>//</a:t>
            </a:r>
            <a:r>
              <a:rPr lang="ru-RU" dirty="0" err="1">
                <a:solidFill>
                  <a:srgbClr val="009900"/>
                </a:solidFill>
              </a:rPr>
              <a:t>точність</a:t>
            </a:r>
            <a:r>
              <a:rPr lang="ru-RU" dirty="0">
                <a:solidFill>
                  <a:srgbClr val="009900"/>
                </a:solidFill>
              </a:rPr>
              <a:t> </a:t>
            </a:r>
          </a:p>
          <a:p>
            <a:r>
              <a:rPr lang="ru-RU" dirty="0"/>
              <a:t> </a:t>
            </a:r>
            <a:r>
              <a:rPr lang="en-GB" dirty="0" err="1"/>
              <a:t>cout</a:t>
            </a:r>
            <a:r>
              <a:rPr lang="en-GB" dirty="0"/>
              <a:t>&lt;&lt;"sin(x) calculation"&lt;&lt;</a:t>
            </a:r>
            <a:r>
              <a:rPr lang="en-GB" dirty="0" err="1"/>
              <a:t>endl</a:t>
            </a:r>
            <a:r>
              <a:rPr lang="en-GB" dirty="0"/>
              <a:t>; </a:t>
            </a:r>
          </a:p>
          <a:p>
            <a:r>
              <a:rPr lang="en-GB" dirty="0"/>
              <a:t> </a:t>
            </a:r>
            <a:r>
              <a:rPr lang="en-GB" dirty="0" err="1"/>
              <a:t>cout</a:t>
            </a:r>
            <a:r>
              <a:rPr lang="en-GB" dirty="0"/>
              <a:t>&lt;&lt;"enter function argument x:"&lt;&lt;</a:t>
            </a:r>
            <a:r>
              <a:rPr lang="en-GB" dirty="0" err="1"/>
              <a:t>endl</a:t>
            </a:r>
            <a:r>
              <a:rPr lang="en-GB" dirty="0"/>
              <a:t>; </a:t>
            </a:r>
            <a:r>
              <a:rPr lang="en-GB" dirty="0" smtClean="0"/>
              <a:t> </a:t>
            </a:r>
            <a:r>
              <a:rPr lang="en-GB" dirty="0" err="1"/>
              <a:t>cin</a:t>
            </a:r>
            <a:r>
              <a:rPr lang="en-GB" dirty="0"/>
              <a:t>&gt;&gt;x; </a:t>
            </a:r>
          </a:p>
          <a:p>
            <a:r>
              <a:rPr lang="en-GB" dirty="0"/>
              <a:t> </a:t>
            </a:r>
            <a:r>
              <a:rPr lang="en-GB" dirty="0" err="1"/>
              <a:t>cout</a:t>
            </a:r>
            <a:r>
              <a:rPr lang="en-GB" dirty="0"/>
              <a:t>&lt;&lt;" enter mistake"&lt;&lt;</a:t>
            </a:r>
            <a:r>
              <a:rPr lang="en-GB" dirty="0" err="1"/>
              <a:t>endl</a:t>
            </a:r>
            <a:r>
              <a:rPr lang="en-GB" dirty="0"/>
              <a:t>; </a:t>
            </a:r>
            <a:r>
              <a:rPr lang="en-GB" dirty="0" smtClean="0"/>
              <a:t> </a:t>
            </a:r>
            <a:r>
              <a:rPr lang="en-GB" dirty="0" err="1"/>
              <a:t>cin</a:t>
            </a:r>
            <a:r>
              <a:rPr lang="en-GB" dirty="0"/>
              <a:t>&gt;&gt;</a:t>
            </a:r>
            <a:r>
              <a:rPr lang="en-GB" dirty="0" err="1"/>
              <a:t>eps</a:t>
            </a:r>
            <a:r>
              <a:rPr lang="en-GB" dirty="0"/>
              <a:t>;    </a:t>
            </a:r>
            <a:r>
              <a:rPr lang="en-GB" dirty="0" smtClean="0"/>
              <a:t>     </a:t>
            </a:r>
            <a:r>
              <a:rPr lang="en-GB" dirty="0" smtClean="0">
                <a:solidFill>
                  <a:srgbClr val="009900"/>
                </a:solidFill>
              </a:rPr>
              <a:t> </a:t>
            </a:r>
            <a:r>
              <a:rPr lang="en-GB" dirty="0">
                <a:solidFill>
                  <a:srgbClr val="009900"/>
                </a:solidFill>
              </a:rPr>
              <a:t>//</a:t>
            </a:r>
            <a:r>
              <a:rPr lang="ru-RU" dirty="0">
                <a:solidFill>
                  <a:srgbClr val="009900"/>
                </a:solidFill>
              </a:rPr>
              <a:t>увести </a:t>
            </a:r>
            <a:r>
              <a:rPr lang="ru-RU" dirty="0" err="1">
                <a:solidFill>
                  <a:srgbClr val="009900"/>
                </a:solidFill>
              </a:rPr>
              <a:t>похибку</a:t>
            </a:r>
            <a:r>
              <a:rPr lang="ru-RU" dirty="0">
                <a:solidFill>
                  <a:srgbClr val="009900"/>
                </a:solidFill>
              </a:rPr>
              <a:t> </a:t>
            </a:r>
            <a:r>
              <a:rPr lang="ru-RU" dirty="0" err="1">
                <a:solidFill>
                  <a:srgbClr val="009900"/>
                </a:solidFill>
              </a:rPr>
              <a:t>обчислень</a:t>
            </a:r>
            <a:r>
              <a:rPr lang="ru-RU" dirty="0">
                <a:solidFill>
                  <a:srgbClr val="009900"/>
                </a:solidFill>
              </a:rPr>
              <a:t> </a:t>
            </a:r>
          </a:p>
          <a:p>
            <a:r>
              <a:rPr lang="ru-RU" dirty="0"/>
              <a:t> </a:t>
            </a:r>
            <a:r>
              <a:rPr lang="en-GB" dirty="0"/>
              <a:t>s=x;                                     </a:t>
            </a:r>
            <a:r>
              <a:rPr lang="en-GB" dirty="0">
                <a:solidFill>
                  <a:srgbClr val="009900"/>
                </a:solidFill>
              </a:rPr>
              <a:t>//</a:t>
            </a:r>
            <a:r>
              <a:rPr lang="ru-RU" dirty="0" err="1">
                <a:solidFill>
                  <a:srgbClr val="009900"/>
                </a:solidFill>
              </a:rPr>
              <a:t>ініціалізувати</a:t>
            </a:r>
            <a:r>
              <a:rPr lang="ru-RU" dirty="0">
                <a:solidFill>
                  <a:srgbClr val="009900"/>
                </a:solidFill>
              </a:rPr>
              <a:t> суму ряду </a:t>
            </a:r>
          </a:p>
          <a:p>
            <a:r>
              <a:rPr lang="ru-RU" dirty="0"/>
              <a:t> </a:t>
            </a:r>
            <a:r>
              <a:rPr lang="en-GB" dirty="0"/>
              <a:t>item=x;                          </a:t>
            </a:r>
            <a:r>
              <a:rPr lang="uk-UA" dirty="0" smtClean="0"/>
              <a:t>      </a:t>
            </a:r>
            <a:r>
              <a:rPr lang="en-GB" dirty="0" smtClean="0">
                <a:solidFill>
                  <a:srgbClr val="009900"/>
                </a:solidFill>
              </a:rPr>
              <a:t>//</a:t>
            </a:r>
            <a:r>
              <a:rPr lang="ru-RU" dirty="0" err="1">
                <a:solidFill>
                  <a:srgbClr val="009900"/>
                </a:solidFill>
              </a:rPr>
              <a:t>ініціалізувати</a:t>
            </a:r>
            <a:r>
              <a:rPr lang="ru-RU" dirty="0">
                <a:solidFill>
                  <a:srgbClr val="009900"/>
                </a:solidFill>
              </a:rPr>
              <a:t> перший член ряду </a:t>
            </a:r>
          </a:p>
          <a:p>
            <a:r>
              <a:rPr lang="ru-RU" dirty="0"/>
              <a:t> </a:t>
            </a:r>
            <a:r>
              <a:rPr lang="en-GB" dirty="0" err="1"/>
              <a:t>i</a:t>
            </a:r>
            <a:r>
              <a:rPr lang="en-GB" dirty="0"/>
              <a:t>=2;                                    </a:t>
            </a:r>
            <a:r>
              <a:rPr lang="uk-UA" dirty="0" smtClean="0"/>
              <a:t> </a:t>
            </a:r>
            <a:r>
              <a:rPr lang="en-GB" dirty="0" smtClean="0"/>
              <a:t> </a:t>
            </a:r>
            <a:r>
              <a:rPr lang="en-GB" dirty="0">
                <a:solidFill>
                  <a:srgbClr val="009900"/>
                </a:solidFill>
              </a:rPr>
              <a:t>//</a:t>
            </a:r>
            <a:r>
              <a:rPr lang="ru-RU" dirty="0" err="1">
                <a:solidFill>
                  <a:srgbClr val="009900"/>
                </a:solidFill>
              </a:rPr>
              <a:t>ініціалізувати</a:t>
            </a:r>
            <a:r>
              <a:rPr lang="ru-RU" dirty="0">
                <a:solidFill>
                  <a:srgbClr val="009900"/>
                </a:solidFill>
              </a:rPr>
              <a:t> </a:t>
            </a:r>
            <a:r>
              <a:rPr lang="ru-RU" dirty="0" err="1">
                <a:solidFill>
                  <a:srgbClr val="009900"/>
                </a:solidFill>
              </a:rPr>
              <a:t>лічильник</a:t>
            </a:r>
            <a:r>
              <a:rPr lang="ru-RU" dirty="0">
                <a:solidFill>
                  <a:srgbClr val="009900"/>
                </a:solidFill>
              </a:rPr>
              <a:t> </a:t>
            </a:r>
          </a:p>
          <a:p>
            <a:r>
              <a:rPr lang="ru-RU" dirty="0"/>
              <a:t> </a:t>
            </a:r>
            <a:r>
              <a:rPr lang="en-GB" dirty="0">
                <a:solidFill>
                  <a:srgbClr val="0000CC"/>
                </a:solidFill>
              </a:rPr>
              <a:t>while (</a:t>
            </a:r>
            <a:r>
              <a:rPr lang="en-GB" dirty="0" err="1">
                <a:solidFill>
                  <a:srgbClr val="0000CC"/>
                </a:solidFill>
              </a:rPr>
              <a:t>fabs</a:t>
            </a:r>
            <a:r>
              <a:rPr lang="en-GB" dirty="0">
                <a:solidFill>
                  <a:srgbClr val="0000CC"/>
                </a:solidFill>
              </a:rPr>
              <a:t>(item)&gt;</a:t>
            </a:r>
            <a:r>
              <a:rPr lang="en-GB" dirty="0" err="1">
                <a:solidFill>
                  <a:srgbClr val="0000CC"/>
                </a:solidFill>
              </a:rPr>
              <a:t>eps</a:t>
            </a:r>
            <a:r>
              <a:rPr lang="en-GB" dirty="0">
                <a:solidFill>
                  <a:srgbClr val="0000CC"/>
                </a:solidFill>
              </a:rPr>
              <a:t>) </a:t>
            </a:r>
            <a:r>
              <a:rPr lang="en-GB" dirty="0"/>
              <a:t> </a:t>
            </a:r>
            <a:r>
              <a:rPr lang="uk-UA" dirty="0" smtClean="0"/>
              <a:t>      </a:t>
            </a:r>
            <a:r>
              <a:rPr lang="en-GB" dirty="0" smtClean="0">
                <a:solidFill>
                  <a:srgbClr val="009900"/>
                </a:solidFill>
              </a:rPr>
              <a:t>//</a:t>
            </a:r>
            <a:r>
              <a:rPr lang="ru-RU" dirty="0">
                <a:solidFill>
                  <a:srgbClr val="009900"/>
                </a:solidFill>
              </a:rPr>
              <a:t>доки </a:t>
            </a:r>
            <a:r>
              <a:rPr lang="ru-RU" dirty="0" err="1">
                <a:solidFill>
                  <a:srgbClr val="009900"/>
                </a:solidFill>
              </a:rPr>
              <a:t>поточний</a:t>
            </a:r>
            <a:r>
              <a:rPr lang="ru-RU" dirty="0">
                <a:solidFill>
                  <a:srgbClr val="009900"/>
                </a:solidFill>
              </a:rPr>
              <a:t> член не </a:t>
            </a:r>
            <a:r>
              <a:rPr lang="ru-RU" dirty="0" err="1">
                <a:solidFill>
                  <a:srgbClr val="009900"/>
                </a:solidFill>
              </a:rPr>
              <a:t>задовольняє</a:t>
            </a:r>
            <a:r>
              <a:rPr lang="ru-RU" dirty="0">
                <a:solidFill>
                  <a:srgbClr val="009900"/>
                </a:solidFill>
              </a:rPr>
              <a:t> </a:t>
            </a:r>
            <a:r>
              <a:rPr lang="ru-RU" dirty="0" err="1" smtClean="0">
                <a:solidFill>
                  <a:srgbClr val="009900"/>
                </a:solidFill>
              </a:rPr>
              <a:t>точність</a:t>
            </a:r>
            <a:r>
              <a:rPr lang="ru-RU" dirty="0" smtClean="0">
                <a:solidFill>
                  <a:srgbClr val="009900"/>
                </a:solidFill>
              </a:rPr>
              <a:t> </a:t>
            </a:r>
            <a:endParaRPr lang="ru-RU" dirty="0">
              <a:solidFill>
                <a:srgbClr val="009900"/>
              </a:solidFill>
            </a:endParaRPr>
          </a:p>
          <a:p>
            <a:r>
              <a:rPr lang="ru-RU" dirty="0">
                <a:solidFill>
                  <a:srgbClr val="0000CC"/>
                </a:solidFill>
              </a:rPr>
              <a:t> { </a:t>
            </a:r>
            <a:r>
              <a:rPr lang="ru-RU" dirty="0" smtClean="0">
                <a:solidFill>
                  <a:srgbClr val="0000CC"/>
                </a:solidFill>
              </a:rPr>
              <a:t>                                         </a:t>
            </a:r>
            <a:r>
              <a:rPr lang="ru-RU" dirty="0">
                <a:solidFill>
                  <a:srgbClr val="009900"/>
                </a:solidFill>
              </a:rPr>
              <a:t>//</a:t>
            </a:r>
            <a:r>
              <a:rPr lang="ru-RU" dirty="0" err="1">
                <a:solidFill>
                  <a:srgbClr val="009900"/>
                </a:solidFill>
              </a:rPr>
              <a:t>обчислювати</a:t>
            </a:r>
            <a:r>
              <a:rPr lang="ru-RU" dirty="0">
                <a:solidFill>
                  <a:srgbClr val="009900"/>
                </a:solidFill>
              </a:rPr>
              <a:t> </a:t>
            </a:r>
            <a:r>
              <a:rPr lang="ru-RU" dirty="0" err="1">
                <a:solidFill>
                  <a:srgbClr val="009900"/>
                </a:solidFill>
              </a:rPr>
              <a:t>поточний</a:t>
            </a:r>
            <a:r>
              <a:rPr lang="ru-RU" dirty="0">
                <a:solidFill>
                  <a:srgbClr val="009900"/>
                </a:solidFill>
              </a:rPr>
              <a:t> член і суму ряду </a:t>
            </a:r>
          </a:p>
          <a:p>
            <a:r>
              <a:rPr lang="ru-RU" dirty="0"/>
              <a:t>     </a:t>
            </a:r>
            <a:r>
              <a:rPr lang="en-GB" dirty="0">
                <a:solidFill>
                  <a:srgbClr val="0000CC"/>
                </a:solidFill>
              </a:rPr>
              <a:t>item*=(-x*x)/(</a:t>
            </a:r>
            <a:r>
              <a:rPr lang="en-GB" dirty="0" err="1">
                <a:solidFill>
                  <a:srgbClr val="0000CC"/>
                </a:solidFill>
              </a:rPr>
              <a:t>i</a:t>
            </a:r>
            <a:r>
              <a:rPr lang="en-GB" dirty="0">
                <a:solidFill>
                  <a:srgbClr val="0000CC"/>
                </a:solidFill>
              </a:rPr>
              <a:t>*(i+1));  </a:t>
            </a:r>
          </a:p>
          <a:p>
            <a:r>
              <a:rPr lang="en-GB" dirty="0">
                <a:solidFill>
                  <a:srgbClr val="0000CC"/>
                </a:solidFill>
              </a:rPr>
              <a:t>     s+=item; 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</a:t>
            </a:r>
            <a:r>
              <a:rPr lang="en-GB" dirty="0" smtClean="0">
                <a:solidFill>
                  <a:srgbClr val="0000CC"/>
                </a:solidFill>
              </a:rPr>
              <a:t> </a:t>
            </a:r>
            <a:r>
              <a:rPr lang="en-GB" dirty="0" err="1">
                <a:solidFill>
                  <a:srgbClr val="0000CC"/>
                </a:solidFill>
              </a:rPr>
              <a:t>i</a:t>
            </a:r>
            <a:r>
              <a:rPr lang="en-GB" dirty="0">
                <a:solidFill>
                  <a:srgbClr val="0000CC"/>
                </a:solidFill>
              </a:rPr>
              <a:t>+=2;    </a:t>
            </a:r>
            <a:r>
              <a:rPr lang="uk-UA" dirty="0" smtClean="0">
                <a:solidFill>
                  <a:srgbClr val="0000CC"/>
                </a:solidFill>
              </a:rPr>
              <a:t>                            </a:t>
            </a:r>
            <a:r>
              <a:rPr lang="uk-UA" dirty="0" smtClean="0">
                <a:solidFill>
                  <a:srgbClr val="009900"/>
                </a:solidFill>
              </a:rPr>
              <a:t>//перехід до наступного знаменника</a:t>
            </a:r>
            <a:endParaRPr lang="en-GB" dirty="0">
              <a:solidFill>
                <a:srgbClr val="009900"/>
              </a:solidFill>
            </a:endParaRPr>
          </a:p>
          <a:p>
            <a:r>
              <a:rPr lang="en-GB" dirty="0"/>
              <a:t>  </a:t>
            </a:r>
            <a:r>
              <a:rPr lang="en-GB" dirty="0">
                <a:solidFill>
                  <a:srgbClr val="0000CC"/>
                </a:solidFill>
              </a:rPr>
              <a:t>}</a:t>
            </a:r>
            <a:r>
              <a:rPr lang="en-GB" dirty="0"/>
              <a:t> </a:t>
            </a:r>
          </a:p>
          <a:p>
            <a:r>
              <a:rPr lang="en-GB" dirty="0"/>
              <a:t>  </a:t>
            </a:r>
            <a:r>
              <a:rPr lang="en-GB" dirty="0" err="1"/>
              <a:t>cout</a:t>
            </a:r>
            <a:r>
              <a:rPr lang="en-GB" dirty="0"/>
              <a:t>&lt;&lt;"sum="&lt;&lt;s&lt;&lt;" sin("&lt;&lt;x&lt;&lt;")="&lt;&lt;sin(x)&lt;&lt;" error="&lt;&lt; </a:t>
            </a:r>
            <a:r>
              <a:rPr lang="en-GB" dirty="0" err="1" smtClean="0"/>
              <a:t>fabs</a:t>
            </a:r>
            <a:r>
              <a:rPr lang="en-GB" dirty="0" smtClean="0"/>
              <a:t>(s-sin(x</a:t>
            </a:r>
            <a:r>
              <a:rPr lang="en-GB" dirty="0"/>
              <a:t>))&lt;&lt;</a:t>
            </a:r>
            <a:r>
              <a:rPr lang="en-GB" dirty="0" err="1"/>
              <a:t>endl</a:t>
            </a:r>
            <a:r>
              <a:rPr lang="en-GB" dirty="0"/>
              <a:t>;</a:t>
            </a:r>
          </a:p>
          <a:p>
            <a:r>
              <a:rPr lang="en-GB" dirty="0"/>
              <a:t>  </a:t>
            </a:r>
            <a:r>
              <a:rPr lang="en-GB" dirty="0" err="1"/>
              <a:t>getch</a:t>
            </a:r>
            <a:r>
              <a:rPr lang="en-GB" dirty="0"/>
              <a:t>();</a:t>
            </a:r>
          </a:p>
          <a:p>
            <a:r>
              <a:rPr lang="en-GB" dirty="0"/>
              <a:t>}</a:t>
            </a:r>
            <a:endParaRPr lang="ru-RU" dirty="0"/>
          </a:p>
        </p:txBody>
      </p:sp>
      <p:sp>
        <p:nvSpPr>
          <p:cNvPr id="4" name="Скругленный прямоугольник 3">
            <a:hlinkClick r:id="rId2" action="ppaction://hlinkfile"/>
          </p:cNvPr>
          <p:cNvSpPr/>
          <p:nvPr/>
        </p:nvSpPr>
        <p:spPr>
          <a:xfrm>
            <a:off x="6762811" y="-28866"/>
            <a:ext cx="2170587" cy="476732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uk-UA" altLang="ru-RU" sz="2400" b="1" u="sng">
                <a:solidFill>
                  <a:schemeClr val="accent2"/>
                </a:solidFill>
                <a:latin typeface="Times New Roman" panose="02020603050405020304" pitchFamily="18" charset="0"/>
                <a:hlinkClick r:id="rId3" action="ppaction://hlinkfile"/>
              </a:rPr>
              <a:t>Код </a:t>
            </a:r>
            <a:r>
              <a:rPr lang="en-US" altLang="ru-RU" sz="2400" b="1" u="sng">
                <a:solidFill>
                  <a:schemeClr val="accent2"/>
                </a:solidFill>
                <a:latin typeface="Times New Roman" panose="02020603050405020304" pitchFamily="18" charset="0"/>
                <a:hlinkClick r:id="rId3" action="ppaction://hlinkfile"/>
              </a:rPr>
              <a:t>ex3_9.cpp</a:t>
            </a:r>
            <a:endParaRPr lang="uk-UA" altLang="ru-RU" sz="2400" b="1" u="sng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120621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413543"/>
            <a:ext cx="9375775" cy="620713"/>
          </a:xfrm>
          <a:prstGeom prst="rect">
            <a:avLst/>
          </a:prstGeom>
          <a:noFill/>
          <a:ln/>
        </p:spPr>
        <p:txBody>
          <a:bodyPr anchor="ctr"/>
          <a:lstStyle/>
          <a:p>
            <a:r>
              <a:rPr lang="uk-UA" altLang="ru-RU" sz="3600" b="1">
                <a:solidFill>
                  <a:srgbClr val="600000"/>
                </a:solidFill>
                <a:latin typeface="Times New Roman" panose="02020603050405020304" pitchFamily="18" charset="0"/>
              </a:rPr>
              <a:t> Ланцюгові дроби</a:t>
            </a:r>
            <a:endParaRPr lang="en-US" altLang="ru-RU" sz="3600" b="1">
              <a:solidFill>
                <a:srgbClr val="6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113" y="1773238"/>
            <a:ext cx="4105275" cy="2051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4823" name="Text Box 7"/>
          <p:cNvSpPr txBox="1">
            <a:spLocks noChangeArrowheads="1"/>
          </p:cNvSpPr>
          <p:nvPr/>
        </p:nvSpPr>
        <p:spPr bwMode="auto">
          <a:xfrm>
            <a:off x="1258888" y="1196975"/>
            <a:ext cx="6911975" cy="466725"/>
          </a:xfrm>
          <a:prstGeom prst="rect">
            <a:avLst/>
          </a:prstGeom>
          <a:solidFill>
            <a:schemeClr val="bg1"/>
          </a:solidFill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uk-UA" altLang="ru-RU" sz="2400">
                <a:latin typeface="Times New Roman" panose="02020603050405020304" pitchFamily="18" charset="0"/>
              </a:rPr>
              <a:t>Ланцюговим дробом називається вираз</a:t>
            </a: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34824" name="Text Box 8"/>
          <p:cNvSpPr txBox="1">
            <a:spLocks noChangeArrowheads="1"/>
          </p:cNvSpPr>
          <p:nvPr/>
        </p:nvSpPr>
        <p:spPr bwMode="auto">
          <a:xfrm>
            <a:off x="2051050" y="4149725"/>
            <a:ext cx="5565775" cy="831850"/>
          </a:xfrm>
          <a:prstGeom prst="rect">
            <a:avLst/>
          </a:prstGeom>
          <a:solidFill>
            <a:schemeClr val="bg1"/>
          </a:solidFill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uk-UA" altLang="ru-RU" sz="2400">
                <a:latin typeface="Times New Roman" panose="02020603050405020304" pitchFamily="18" charset="0"/>
              </a:rPr>
              <a:t>Ланцюгові дроби обчислюються з кінця. </a:t>
            </a:r>
          </a:p>
          <a:p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A054-F761-4DBA-BFC1-55597F41BD6C}" type="slidenum">
              <a:rPr lang="ru-RU" altLang="ru-RU" smtClean="0"/>
              <a:pPr/>
              <a:t>51</a:t>
            </a:fld>
            <a:endParaRPr lang="ru-RU" altLang="ru-RU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-116683" y="328613"/>
            <a:ext cx="9375775" cy="620713"/>
          </a:xfrm>
          <a:prstGeom prst="rect">
            <a:avLst/>
          </a:prstGeom>
          <a:noFill/>
          <a:ln/>
        </p:spPr>
        <p:txBody>
          <a:bodyPr anchor="ctr"/>
          <a:lstStyle/>
          <a:p>
            <a:r>
              <a:rPr lang="uk-UA" altLang="ru-RU" sz="3600" b="1" dirty="0">
                <a:solidFill>
                  <a:srgbClr val="600000"/>
                </a:solidFill>
                <a:latin typeface="Times New Roman" panose="02020603050405020304" pitchFamily="18" charset="0"/>
              </a:rPr>
              <a:t> Ланцюгові дроби</a:t>
            </a:r>
            <a:endParaRPr lang="en-US" altLang="ru-RU" sz="3600" b="1" dirty="0">
              <a:solidFill>
                <a:srgbClr val="6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3494" name="Rectangle 6"/>
          <p:cNvSpPr>
            <a:spLocks noChangeArrowheads="1"/>
          </p:cNvSpPr>
          <p:nvPr/>
        </p:nvSpPr>
        <p:spPr bwMode="auto">
          <a:xfrm>
            <a:off x="400997" y="1155505"/>
            <a:ext cx="8386762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uk-UA" altLang="ru-RU" sz="2400">
                <a:latin typeface="Times New Roman" panose="02020603050405020304" pitchFamily="18" charset="0"/>
              </a:rPr>
              <a:t>Розглянемо послідовність </a:t>
            </a:r>
            <a:r>
              <a:rPr lang="uk-UA" altLang="ru-RU" sz="2400" b="1">
                <a:latin typeface="Times New Roman" panose="02020603050405020304" pitchFamily="18" charset="0"/>
              </a:rPr>
              <a:t>{</a:t>
            </a:r>
            <a:r>
              <a:rPr lang="uk-UA" altLang="ru-RU" sz="2400" b="1" i="1">
                <a:latin typeface="Times New Roman" panose="02020603050405020304" pitchFamily="18" charset="0"/>
              </a:rPr>
              <a:t>zi</a:t>
            </a:r>
            <a:r>
              <a:rPr lang="uk-UA" altLang="ru-RU" sz="2400" b="1">
                <a:latin typeface="Times New Roman" panose="02020603050405020304" pitchFamily="18" charset="0"/>
              </a:rPr>
              <a:t>}</a:t>
            </a:r>
            <a:r>
              <a:rPr lang="uk-UA" altLang="ru-RU" sz="2400">
                <a:latin typeface="Times New Roman" panose="02020603050405020304" pitchFamily="18" charset="0"/>
              </a:rPr>
              <a:t> знаменників ланцюгового дробу</a:t>
            </a: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63496" name="Rectangle 8"/>
          <p:cNvSpPr>
            <a:spLocks noChangeArrowheads="1"/>
          </p:cNvSpPr>
          <p:nvPr/>
        </p:nvSpPr>
        <p:spPr bwMode="auto">
          <a:xfrm>
            <a:off x="1331118" y="1759743"/>
            <a:ext cx="6480175" cy="2236788"/>
          </a:xfrm>
          <a:prstGeom prst="rect">
            <a:avLst/>
          </a:prstGeom>
          <a:solidFill>
            <a:schemeClr val="bg1"/>
          </a:solidFill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uk-UA" altLang="ru-RU" sz="2800" b="1" i="1">
                <a:latin typeface="Times New Roman" panose="02020603050405020304" pitchFamily="18" charset="0"/>
              </a:rPr>
              <a:t>z</a:t>
            </a:r>
            <a:r>
              <a:rPr lang="uk-UA" altLang="ru-RU" sz="2800" b="1" i="1" baseline="-25000">
                <a:latin typeface="Times New Roman" panose="02020603050405020304" pitchFamily="18" charset="0"/>
              </a:rPr>
              <a:t>n</a:t>
            </a:r>
            <a:r>
              <a:rPr lang="uk-UA" altLang="ru-RU" sz="2800" b="1" i="1">
                <a:latin typeface="Times New Roman" panose="02020603050405020304" pitchFamily="18" charset="0"/>
              </a:rPr>
              <a:t>  = b</a:t>
            </a:r>
            <a:r>
              <a:rPr lang="uk-UA" altLang="ru-RU" sz="2800" b="1" i="1" baseline="-25000">
                <a:latin typeface="Times New Roman" panose="02020603050405020304" pitchFamily="18" charset="0"/>
              </a:rPr>
              <a:t>n</a:t>
            </a:r>
            <a:r>
              <a:rPr lang="uk-UA" altLang="ru-RU" sz="2800" b="1" i="1">
                <a:latin typeface="Times New Roman" panose="02020603050405020304" pitchFamily="18" charset="0"/>
              </a:rPr>
              <a:t>,   </a:t>
            </a:r>
          </a:p>
          <a:p>
            <a:r>
              <a:rPr lang="uk-UA" altLang="ru-RU" sz="2800" b="1" i="1">
                <a:latin typeface="Times New Roman" panose="02020603050405020304" pitchFamily="18" charset="0"/>
              </a:rPr>
              <a:t> z</a:t>
            </a:r>
            <a:r>
              <a:rPr lang="uk-UA" altLang="ru-RU" sz="2800" b="1" i="1" baseline="-25000">
                <a:latin typeface="Times New Roman" panose="02020603050405020304" pitchFamily="18" charset="0"/>
              </a:rPr>
              <a:t>n–1</a:t>
            </a:r>
            <a:r>
              <a:rPr lang="uk-UA" altLang="ru-RU" sz="2800" b="1" i="1">
                <a:latin typeface="Times New Roman" panose="02020603050405020304" pitchFamily="18" charset="0"/>
              </a:rPr>
              <a:t> = b</a:t>
            </a:r>
            <a:r>
              <a:rPr lang="uk-UA" altLang="ru-RU" sz="2800" b="1" i="1" baseline="-25000">
                <a:latin typeface="Times New Roman" panose="02020603050405020304" pitchFamily="18" charset="0"/>
              </a:rPr>
              <a:t>n–1 </a:t>
            </a:r>
            <a:r>
              <a:rPr lang="uk-UA" altLang="ru-RU" sz="2800" b="1" i="1">
                <a:latin typeface="Times New Roman" panose="02020603050405020304" pitchFamily="18" charset="0"/>
              </a:rPr>
              <a:t>+ a</a:t>
            </a:r>
            <a:r>
              <a:rPr lang="uk-UA" altLang="ru-RU" sz="2800" b="1" i="1" baseline="-25000">
                <a:latin typeface="Times New Roman" panose="02020603050405020304" pitchFamily="18" charset="0"/>
              </a:rPr>
              <a:t>n</a:t>
            </a:r>
            <a:r>
              <a:rPr lang="uk-UA" altLang="ru-RU" sz="2800" b="1" i="1">
                <a:latin typeface="Times New Roman" panose="02020603050405020304" pitchFamily="18" charset="0"/>
              </a:rPr>
              <a:t> / z</a:t>
            </a:r>
            <a:r>
              <a:rPr lang="uk-UA" altLang="ru-RU" sz="2800" b="1" i="1" baseline="-25000">
                <a:latin typeface="Times New Roman" panose="02020603050405020304" pitchFamily="18" charset="0"/>
              </a:rPr>
              <a:t>n</a:t>
            </a:r>
            <a:r>
              <a:rPr lang="uk-UA" altLang="ru-RU" sz="2800" b="1" i="1">
                <a:latin typeface="Times New Roman" panose="02020603050405020304" pitchFamily="18" charset="0"/>
              </a:rPr>
              <a:t>,    </a:t>
            </a:r>
          </a:p>
          <a:p>
            <a:r>
              <a:rPr lang="uk-UA" altLang="ru-RU" sz="2800" b="1" i="1">
                <a:latin typeface="Times New Roman" panose="02020603050405020304" pitchFamily="18" charset="0"/>
              </a:rPr>
              <a:t>z</a:t>
            </a:r>
            <a:r>
              <a:rPr lang="uk-UA" altLang="ru-RU" sz="2800" b="1" i="1" baseline="-25000">
                <a:latin typeface="Times New Roman" panose="02020603050405020304" pitchFamily="18" charset="0"/>
              </a:rPr>
              <a:t>n–2</a:t>
            </a:r>
            <a:r>
              <a:rPr lang="uk-UA" altLang="ru-RU" sz="2800" b="1" i="1">
                <a:latin typeface="Times New Roman" panose="02020603050405020304" pitchFamily="18" charset="0"/>
              </a:rPr>
              <a:t> = b</a:t>
            </a:r>
            <a:r>
              <a:rPr lang="uk-UA" altLang="ru-RU" sz="2800" b="1" i="1" baseline="-25000">
                <a:latin typeface="Times New Roman" panose="02020603050405020304" pitchFamily="18" charset="0"/>
              </a:rPr>
              <a:t>n–2</a:t>
            </a:r>
            <a:r>
              <a:rPr lang="uk-UA" altLang="ru-RU" sz="2800" b="1" i="1">
                <a:latin typeface="Times New Roman" panose="02020603050405020304" pitchFamily="18" charset="0"/>
              </a:rPr>
              <a:t> + a</a:t>
            </a:r>
            <a:r>
              <a:rPr lang="uk-UA" altLang="ru-RU" sz="2800" b="1" i="1" baseline="-25000">
                <a:latin typeface="Times New Roman" panose="02020603050405020304" pitchFamily="18" charset="0"/>
              </a:rPr>
              <a:t>n–1</a:t>
            </a:r>
            <a:r>
              <a:rPr lang="uk-UA" altLang="ru-RU" sz="2800" b="1" i="1">
                <a:latin typeface="Times New Roman" panose="02020603050405020304" pitchFamily="18" charset="0"/>
              </a:rPr>
              <a:t> / z</a:t>
            </a:r>
            <a:r>
              <a:rPr lang="uk-UA" altLang="ru-RU" sz="2800" b="1" i="1" baseline="-25000">
                <a:latin typeface="Times New Roman" panose="02020603050405020304" pitchFamily="18" charset="0"/>
              </a:rPr>
              <a:t>n–1</a:t>
            </a:r>
            <a:r>
              <a:rPr lang="uk-UA" altLang="ru-RU" sz="2800" b="1" i="1">
                <a:latin typeface="Times New Roman" panose="02020603050405020304" pitchFamily="18" charset="0"/>
              </a:rPr>
              <a:t>, ..., </a:t>
            </a:r>
            <a:endParaRPr lang="ru-RU" altLang="ru-RU" sz="2800" b="1" i="1">
              <a:latin typeface="Times New Roman" panose="02020603050405020304" pitchFamily="18" charset="0"/>
            </a:endParaRPr>
          </a:p>
          <a:p>
            <a:r>
              <a:rPr lang="uk-UA" altLang="ru-RU" sz="2800" b="1" i="1">
                <a:latin typeface="Times New Roman" panose="02020603050405020304" pitchFamily="18" charset="0"/>
              </a:rPr>
              <a:t>z</a:t>
            </a:r>
            <a:r>
              <a:rPr lang="uk-UA" altLang="ru-RU" sz="2800" b="1" i="1" baseline="-25000">
                <a:latin typeface="Times New Roman" panose="02020603050405020304" pitchFamily="18" charset="0"/>
              </a:rPr>
              <a:t>1 </a:t>
            </a:r>
            <a:r>
              <a:rPr lang="uk-UA" altLang="ru-RU" sz="2800" b="1" i="1">
                <a:latin typeface="Times New Roman" panose="02020603050405020304" pitchFamily="18" charset="0"/>
              </a:rPr>
              <a:t>= b</a:t>
            </a:r>
            <a:r>
              <a:rPr lang="uk-UA" altLang="ru-RU" sz="2800" b="1" i="1" baseline="-25000">
                <a:latin typeface="Times New Roman" panose="02020603050405020304" pitchFamily="18" charset="0"/>
              </a:rPr>
              <a:t>1</a:t>
            </a:r>
            <a:r>
              <a:rPr lang="uk-UA" altLang="ru-RU" sz="2800" b="1" i="1">
                <a:latin typeface="Times New Roman" panose="02020603050405020304" pitchFamily="18" charset="0"/>
              </a:rPr>
              <a:t> + a</a:t>
            </a:r>
            <a:r>
              <a:rPr lang="uk-UA" altLang="ru-RU" sz="2800" b="1" i="1" baseline="-25000">
                <a:latin typeface="Times New Roman" panose="02020603050405020304" pitchFamily="18" charset="0"/>
              </a:rPr>
              <a:t>2</a:t>
            </a:r>
            <a:r>
              <a:rPr lang="uk-UA" altLang="ru-RU" sz="2800" b="1" i="1">
                <a:latin typeface="Times New Roman" panose="02020603050405020304" pitchFamily="18" charset="0"/>
              </a:rPr>
              <a:t> / z</a:t>
            </a:r>
            <a:r>
              <a:rPr lang="uk-UA" altLang="ru-RU" sz="2800" b="1" i="1" baseline="-25000">
                <a:latin typeface="Times New Roman" panose="02020603050405020304" pitchFamily="18" charset="0"/>
              </a:rPr>
              <a:t>2</a:t>
            </a:r>
            <a:r>
              <a:rPr lang="uk-UA" altLang="ru-RU" sz="2800" b="1" i="1">
                <a:latin typeface="Times New Roman" panose="02020603050405020304" pitchFamily="18" charset="0"/>
              </a:rPr>
              <a:t>,    </a:t>
            </a:r>
          </a:p>
          <a:p>
            <a:r>
              <a:rPr lang="uk-UA" altLang="ru-RU" sz="2800" b="1" i="1">
                <a:latin typeface="Times New Roman" panose="02020603050405020304" pitchFamily="18" charset="0"/>
              </a:rPr>
              <a:t>z</a:t>
            </a:r>
            <a:r>
              <a:rPr lang="uk-UA" altLang="ru-RU" sz="2800" b="1" i="1" baseline="-25000">
                <a:latin typeface="Times New Roman" panose="02020603050405020304" pitchFamily="18" charset="0"/>
              </a:rPr>
              <a:t>0 </a:t>
            </a:r>
            <a:r>
              <a:rPr lang="uk-UA" altLang="ru-RU" sz="2800" b="1" i="1">
                <a:latin typeface="Times New Roman" panose="02020603050405020304" pitchFamily="18" charset="0"/>
              </a:rPr>
              <a:t>= b</a:t>
            </a:r>
            <a:r>
              <a:rPr lang="uk-UA" altLang="ru-RU" sz="2800" b="1" i="1" baseline="-25000">
                <a:latin typeface="Times New Roman" panose="02020603050405020304" pitchFamily="18" charset="0"/>
              </a:rPr>
              <a:t>0</a:t>
            </a:r>
            <a:r>
              <a:rPr lang="uk-UA" altLang="ru-RU" sz="2800" b="1" i="1">
                <a:latin typeface="Times New Roman" panose="02020603050405020304" pitchFamily="18" charset="0"/>
              </a:rPr>
              <a:t> + a</a:t>
            </a:r>
            <a:r>
              <a:rPr lang="uk-UA" altLang="ru-RU" sz="2800" b="1" i="1" baseline="-25000">
                <a:latin typeface="Times New Roman" panose="02020603050405020304" pitchFamily="18" charset="0"/>
              </a:rPr>
              <a:t>1</a:t>
            </a:r>
            <a:r>
              <a:rPr lang="uk-UA" altLang="ru-RU" sz="2800" b="1" i="1">
                <a:latin typeface="Times New Roman" panose="02020603050405020304" pitchFamily="18" charset="0"/>
              </a:rPr>
              <a:t> / z</a:t>
            </a:r>
            <a:r>
              <a:rPr lang="uk-UA" altLang="ru-RU" sz="2800" b="1" i="1" baseline="-25000">
                <a:latin typeface="Times New Roman" panose="02020603050405020304" pitchFamily="18" charset="0"/>
              </a:rPr>
              <a:t>1</a:t>
            </a:r>
            <a:r>
              <a:rPr lang="uk-UA" altLang="ru-RU" sz="2800" b="1" i="1">
                <a:latin typeface="Times New Roman" panose="02020603050405020304" pitchFamily="18" charset="0"/>
              </a:rPr>
              <a:t>. </a:t>
            </a:r>
          </a:p>
        </p:txBody>
      </p:sp>
      <p:sp>
        <p:nvSpPr>
          <p:cNvPr id="63498" name="Text Box 10"/>
          <p:cNvSpPr txBox="1">
            <a:spLocks noChangeArrowheads="1"/>
          </p:cNvSpPr>
          <p:nvPr/>
        </p:nvSpPr>
        <p:spPr bwMode="auto">
          <a:xfrm>
            <a:off x="-116683" y="5648025"/>
            <a:ext cx="9144000" cy="831850"/>
          </a:xfrm>
          <a:prstGeom prst="rect">
            <a:avLst/>
          </a:prstGeom>
          <a:solidFill>
            <a:schemeClr val="bg1"/>
          </a:solidFill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uk-UA" altLang="ru-RU" sz="2400">
                <a:solidFill>
                  <a:srgbClr val="FF0000"/>
                </a:solidFill>
                <a:latin typeface="Times New Roman" panose="02020603050405020304" pitchFamily="18" charset="0"/>
              </a:rPr>
              <a:t>Значення скінченного ланцюгового дробу обчислюється за тим самим алгоритмом, що і значення членів рекурентної послідовності</a:t>
            </a:r>
            <a:r>
              <a:rPr lang="ru-RU" altLang="ru-RU" sz="240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63499" name="Rectangle 11"/>
          <p:cNvSpPr>
            <a:spLocks noChangeArrowheads="1"/>
          </p:cNvSpPr>
          <p:nvPr/>
        </p:nvSpPr>
        <p:spPr bwMode="auto">
          <a:xfrm>
            <a:off x="400997" y="3996531"/>
            <a:ext cx="7918450" cy="466725"/>
          </a:xfrm>
          <a:prstGeom prst="rect">
            <a:avLst/>
          </a:prstGeom>
          <a:solidFill>
            <a:schemeClr val="bg1"/>
          </a:solidFill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uk-UA" altLang="ru-RU" sz="2400">
                <a:latin typeface="Times New Roman" panose="02020603050405020304" pitchFamily="18" charset="0"/>
              </a:rPr>
              <a:t>Послідовність визначається рекурентним співвідношенням</a:t>
            </a: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63501" name="Rectangle 13"/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63500" name="Object 12"/>
          <p:cNvGraphicFramePr>
            <a:graphicFrameLocks noChangeAspect="1"/>
          </p:cNvGraphicFramePr>
          <p:nvPr/>
        </p:nvGraphicFramePr>
        <p:xfrm>
          <a:off x="1619250" y="4508500"/>
          <a:ext cx="5903913" cy="1087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15" name="Equation" r:id="rId3" imgW="2641600" imgH="482600" progId="Equation.3">
                  <p:embed/>
                </p:oleObj>
              </mc:Choice>
              <mc:Fallback>
                <p:oleObj name="Equation" r:id="rId3" imgW="2641600" imgH="482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4508500"/>
                        <a:ext cx="5903913" cy="10874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rgbClr val="0000CC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A054-F761-4DBA-BFC1-55597F41BD6C}" type="slidenum">
              <a:rPr lang="ru-RU" altLang="ru-RU" smtClean="0"/>
              <a:pPr/>
              <a:t>52</a:t>
            </a:fld>
            <a:endParaRPr lang="ru-RU" altLang="ru-RU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108520" y="189882"/>
            <a:ext cx="9396413" cy="836613"/>
          </a:xfrm>
        </p:spPr>
        <p:txBody>
          <a:bodyPr anchor="ctr"/>
          <a:lstStyle/>
          <a:p>
            <a:r>
              <a:rPr lang="uk-UA" altLang="ru-RU" sz="3600" b="1" dirty="0" smtClean="0">
                <a:solidFill>
                  <a:srgbClr val="600000"/>
                </a:solidFill>
                <a:latin typeface="Times New Roman" panose="02020603050405020304" pitchFamily="18" charset="0"/>
              </a:rPr>
              <a:t>Приклад. Ланцюгові </a:t>
            </a:r>
            <a:r>
              <a:rPr lang="uk-UA" altLang="ru-RU" sz="3600" b="1" dirty="0">
                <a:solidFill>
                  <a:srgbClr val="600000"/>
                </a:solidFill>
                <a:latin typeface="Times New Roman" panose="02020603050405020304" pitchFamily="18" charset="0"/>
              </a:rPr>
              <a:t>дроби</a:t>
            </a:r>
            <a:endParaRPr lang="en-US" altLang="ru-RU" sz="3600" b="1" dirty="0">
              <a:solidFill>
                <a:srgbClr val="6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196752"/>
            <a:ext cx="5400675" cy="2311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Скругленный прямоугольник 12">
            <a:hlinkClick r:id="rId3" action="ppaction://hlinkfile"/>
          </p:cNvPr>
          <p:cNvSpPr/>
          <p:nvPr/>
        </p:nvSpPr>
        <p:spPr>
          <a:xfrm>
            <a:off x="6353993" y="4969970"/>
            <a:ext cx="2170587" cy="62507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uk-UA" altLang="ru-RU" b="1" u="sng">
                <a:solidFill>
                  <a:schemeClr val="accent2"/>
                </a:solidFill>
                <a:latin typeface="Tahoma" panose="020B0604030504040204" pitchFamily="34" charset="0"/>
                <a:hlinkClick r:id="rId4" action="ppaction://hlinkfile"/>
              </a:rPr>
              <a:t>Код </a:t>
            </a:r>
            <a:r>
              <a:rPr lang="en-US" altLang="ru-RU" b="1" u="sng">
                <a:solidFill>
                  <a:schemeClr val="accent2"/>
                </a:solidFill>
                <a:latin typeface="Tahoma" panose="020B0604030504040204" pitchFamily="34" charset="0"/>
                <a:hlinkClick r:id="rId4" action="ppaction://hlinkfile"/>
              </a:rPr>
              <a:t>ex3_10.cpp</a:t>
            </a:r>
            <a:endParaRPr lang="uk-UA" altLang="ru-RU" b="1" u="sng">
              <a:solidFill>
                <a:schemeClr val="accent2"/>
              </a:solidFill>
              <a:latin typeface="Tahoma" panose="020B0604030504040204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A054-F761-4DBA-BFC1-55597F41BD6C}" type="slidenum">
              <a:rPr lang="ru-RU" altLang="ru-RU" smtClean="0"/>
              <a:pPr/>
              <a:t>53</a:t>
            </a:fld>
            <a:endParaRPr lang="ru-RU" altLang="ru-RU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22415" y="243927"/>
            <a:ext cx="9396413" cy="836613"/>
          </a:xfrm>
        </p:spPr>
        <p:txBody>
          <a:bodyPr anchor="ctr"/>
          <a:lstStyle/>
          <a:p>
            <a:r>
              <a:rPr lang="uk-UA" altLang="ru-RU" sz="3600" b="1" dirty="0">
                <a:solidFill>
                  <a:srgbClr val="600000"/>
                </a:solidFill>
                <a:latin typeface="Times New Roman" panose="02020603050405020304" pitchFamily="18" charset="0"/>
              </a:rPr>
              <a:t>Ланцюгові дроби</a:t>
            </a:r>
            <a:endParaRPr lang="en-US" altLang="ru-RU" sz="3600" b="1" dirty="0">
              <a:solidFill>
                <a:srgbClr val="6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" name="Скругленный прямоугольник 12">
            <a:hlinkClick r:id="rId2" action="ppaction://hlinkfile"/>
          </p:cNvPr>
          <p:cNvSpPr/>
          <p:nvPr/>
        </p:nvSpPr>
        <p:spPr>
          <a:xfrm>
            <a:off x="4769668" y="5401770"/>
            <a:ext cx="2170587" cy="62507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uk-UA" altLang="ru-RU" b="1" u="sng">
                <a:solidFill>
                  <a:schemeClr val="accent2"/>
                </a:solidFill>
                <a:latin typeface="Tahoma" panose="020B0604030504040204" pitchFamily="34" charset="0"/>
              </a:rPr>
              <a:t>Код </a:t>
            </a:r>
            <a:r>
              <a:rPr lang="en-US" altLang="ru-RU" b="1" u="sng">
                <a:solidFill>
                  <a:schemeClr val="accent2"/>
                </a:solidFill>
                <a:latin typeface="Tahoma" panose="020B0604030504040204" pitchFamily="34" charset="0"/>
                <a:hlinkClick r:id="rId3" action="ppaction://hlinkfile"/>
              </a:rPr>
              <a:t>ex3_10.cpp</a:t>
            </a:r>
            <a:endParaRPr lang="uk-UA" altLang="ru-RU" b="1" u="sng">
              <a:solidFill>
                <a:schemeClr val="accent2"/>
              </a:solidFill>
              <a:latin typeface="Tahoma" panose="020B0604030504040204" pitchFamily="34" charset="0"/>
            </a:endParaRPr>
          </a:p>
        </p:txBody>
      </p:sp>
      <p:pic>
        <p:nvPicPr>
          <p:cNvPr id="64524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2205038"/>
            <a:ext cx="6624638" cy="2674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525" name="Text Box 13"/>
          <p:cNvSpPr txBox="1">
            <a:spLocks noChangeArrowheads="1"/>
          </p:cNvSpPr>
          <p:nvPr/>
        </p:nvSpPr>
        <p:spPr bwMode="auto">
          <a:xfrm>
            <a:off x="1187450" y="1341438"/>
            <a:ext cx="70500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uk-UA" altLang="ru-RU" sz="2800" b="1"/>
              <a:t>Результат виконання програми </a:t>
            </a:r>
            <a:r>
              <a:rPr lang="en-US" altLang="ru-RU" sz="2800" b="1"/>
              <a:t>ex3_10</a:t>
            </a:r>
            <a:endParaRPr lang="ru-RU" altLang="ru-RU" sz="2800" b="1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A054-F761-4DBA-BFC1-55597F41BD6C}" type="slidenum">
              <a:rPr lang="ru-RU" altLang="ru-RU" smtClean="0"/>
              <a:pPr/>
              <a:t>54</a:t>
            </a:fld>
            <a:endParaRPr lang="ru-RU" altLang="ru-RU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A054-F761-4DBA-BFC1-55597F41BD6C}" type="slidenum">
              <a:rPr lang="ru-RU" altLang="ru-RU" smtClean="0"/>
              <a:pPr/>
              <a:t>55</a:t>
            </a:fld>
            <a:endParaRPr lang="ru-RU" alt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271739" y="267026"/>
            <a:ext cx="8559080" cy="618630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dirty="0"/>
              <a:t>//ex3_10.cpp. </a:t>
            </a:r>
            <a:r>
              <a:rPr lang="ru-RU" dirty="0" err="1"/>
              <a:t>Обчислення</a:t>
            </a:r>
            <a:r>
              <a:rPr lang="ru-RU" dirty="0"/>
              <a:t> </a:t>
            </a:r>
            <a:r>
              <a:rPr lang="ru-RU" dirty="0" err="1"/>
              <a:t>ланцюгового</a:t>
            </a:r>
            <a:r>
              <a:rPr lang="ru-RU" dirty="0"/>
              <a:t> </a:t>
            </a:r>
            <a:r>
              <a:rPr lang="ru-RU" dirty="0" err="1"/>
              <a:t>дробу</a:t>
            </a:r>
            <a:r>
              <a:rPr lang="ru-RU" dirty="0"/>
              <a:t> </a:t>
            </a:r>
          </a:p>
          <a:p>
            <a:r>
              <a:rPr lang="ru-RU" dirty="0"/>
              <a:t>#</a:t>
            </a:r>
            <a:r>
              <a:rPr lang="en-GB" dirty="0"/>
              <a:t>include&lt;</a:t>
            </a:r>
            <a:r>
              <a:rPr lang="en-GB" dirty="0" err="1"/>
              <a:t>iostream</a:t>
            </a:r>
            <a:r>
              <a:rPr lang="en-GB" dirty="0"/>
              <a:t>&gt; </a:t>
            </a:r>
          </a:p>
          <a:p>
            <a:r>
              <a:rPr lang="en-GB" dirty="0"/>
              <a:t>#include&lt;</a:t>
            </a:r>
            <a:r>
              <a:rPr lang="en-GB" dirty="0" err="1"/>
              <a:t>math.h</a:t>
            </a:r>
            <a:r>
              <a:rPr lang="en-GB" dirty="0"/>
              <a:t>&gt;</a:t>
            </a:r>
          </a:p>
          <a:p>
            <a:r>
              <a:rPr lang="en-GB" dirty="0"/>
              <a:t>#include&lt;</a:t>
            </a:r>
            <a:r>
              <a:rPr lang="en-GB" dirty="0" err="1"/>
              <a:t>conio.h</a:t>
            </a:r>
            <a:r>
              <a:rPr lang="en-GB" dirty="0"/>
              <a:t>&gt;</a:t>
            </a:r>
          </a:p>
          <a:p>
            <a:r>
              <a:rPr lang="en-GB" dirty="0"/>
              <a:t>using namespace </a:t>
            </a:r>
            <a:r>
              <a:rPr lang="en-GB" dirty="0" err="1"/>
              <a:t>std</a:t>
            </a:r>
            <a:r>
              <a:rPr lang="en-GB" dirty="0"/>
              <a:t>; </a:t>
            </a:r>
          </a:p>
          <a:p>
            <a:r>
              <a:rPr lang="en-GB" dirty="0" err="1"/>
              <a:t>int</a:t>
            </a:r>
            <a:r>
              <a:rPr lang="en-GB" dirty="0"/>
              <a:t> main()           </a:t>
            </a:r>
          </a:p>
          <a:p>
            <a:r>
              <a:rPr lang="en-GB" dirty="0"/>
              <a:t>{ </a:t>
            </a:r>
          </a:p>
          <a:p>
            <a:r>
              <a:rPr lang="en-GB" dirty="0"/>
              <a:t> float </a:t>
            </a:r>
            <a:r>
              <a:rPr lang="en-GB" dirty="0" err="1"/>
              <a:t>z,b</a:t>
            </a:r>
            <a:r>
              <a:rPr lang="en-GB" dirty="0"/>
              <a:t>;          //</a:t>
            </a:r>
            <a:r>
              <a:rPr lang="ru-RU" dirty="0" err="1"/>
              <a:t>поточний</a:t>
            </a:r>
            <a:r>
              <a:rPr lang="ru-RU" dirty="0"/>
              <a:t> </a:t>
            </a:r>
            <a:r>
              <a:rPr lang="ru-RU" dirty="0" err="1"/>
              <a:t>знаменник</a:t>
            </a:r>
            <a:r>
              <a:rPr lang="ru-RU" dirty="0"/>
              <a:t> і </a:t>
            </a:r>
            <a:r>
              <a:rPr lang="ru-RU" dirty="0" err="1"/>
              <a:t>доданок</a:t>
            </a:r>
            <a:r>
              <a:rPr lang="ru-RU" dirty="0"/>
              <a:t> до </a:t>
            </a:r>
            <a:r>
              <a:rPr lang="ru-RU" dirty="0" err="1"/>
              <a:t>нього</a:t>
            </a:r>
            <a:r>
              <a:rPr lang="ru-RU" dirty="0"/>
              <a:t> </a:t>
            </a:r>
          </a:p>
          <a:p>
            <a:r>
              <a:rPr lang="ru-RU" dirty="0"/>
              <a:t> </a:t>
            </a:r>
            <a:r>
              <a:rPr lang="en-GB" dirty="0" err="1"/>
              <a:t>int</a:t>
            </a:r>
            <a:r>
              <a:rPr lang="en-GB" dirty="0"/>
              <a:t> n;                           //</a:t>
            </a:r>
            <a:r>
              <a:rPr lang="ru-RU" dirty="0" err="1"/>
              <a:t>кількість</a:t>
            </a:r>
            <a:r>
              <a:rPr lang="ru-RU" dirty="0"/>
              <a:t> </a:t>
            </a:r>
            <a:r>
              <a:rPr lang="ru-RU" dirty="0" err="1"/>
              <a:t>дробових</a:t>
            </a:r>
            <a:r>
              <a:rPr lang="ru-RU" dirty="0"/>
              <a:t> рисок </a:t>
            </a:r>
          </a:p>
          <a:p>
            <a:r>
              <a:rPr lang="ru-RU" dirty="0"/>
              <a:t> </a:t>
            </a:r>
            <a:r>
              <a:rPr lang="en-GB" dirty="0" err="1"/>
              <a:t>cout</a:t>
            </a:r>
            <a:r>
              <a:rPr lang="en-GB" dirty="0"/>
              <a:t>&lt;&lt;"chain fractions"&lt;&lt;</a:t>
            </a:r>
            <a:r>
              <a:rPr lang="en-GB" dirty="0" err="1"/>
              <a:t>endl</a:t>
            </a:r>
            <a:r>
              <a:rPr lang="en-GB" dirty="0"/>
              <a:t>; </a:t>
            </a:r>
          </a:p>
          <a:p>
            <a:r>
              <a:rPr lang="en-GB" dirty="0"/>
              <a:t> </a:t>
            </a:r>
            <a:r>
              <a:rPr lang="en-GB" dirty="0" err="1"/>
              <a:t>cout</a:t>
            </a:r>
            <a:r>
              <a:rPr lang="en-GB" dirty="0"/>
              <a:t>&lt;&lt;"enter number of fractions n:"&lt;&lt;</a:t>
            </a:r>
            <a:r>
              <a:rPr lang="en-GB" dirty="0" err="1"/>
              <a:t>endl</a:t>
            </a:r>
            <a:r>
              <a:rPr lang="en-GB" dirty="0"/>
              <a:t>; </a:t>
            </a:r>
          </a:p>
          <a:p>
            <a:r>
              <a:rPr lang="en-GB" dirty="0"/>
              <a:t> </a:t>
            </a:r>
            <a:r>
              <a:rPr lang="en-GB" dirty="0" err="1"/>
              <a:t>cin</a:t>
            </a:r>
            <a:r>
              <a:rPr lang="en-GB" dirty="0"/>
              <a:t>&gt;&gt;n;                   //</a:t>
            </a:r>
            <a:r>
              <a:rPr lang="ru-RU" dirty="0"/>
              <a:t>увести </a:t>
            </a:r>
            <a:r>
              <a:rPr lang="ru-RU" dirty="0" err="1"/>
              <a:t>кількість</a:t>
            </a:r>
            <a:r>
              <a:rPr lang="ru-RU" dirty="0"/>
              <a:t> </a:t>
            </a:r>
            <a:r>
              <a:rPr lang="ru-RU" dirty="0" err="1"/>
              <a:t>дробових</a:t>
            </a:r>
            <a:r>
              <a:rPr lang="ru-RU" dirty="0"/>
              <a:t> рисок </a:t>
            </a:r>
          </a:p>
          <a:p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en-GB" dirty="0">
                <a:solidFill>
                  <a:srgbClr val="0000CC"/>
                </a:solidFill>
              </a:rPr>
              <a:t>b=2*n+1;                              </a:t>
            </a:r>
          </a:p>
          <a:p>
            <a:r>
              <a:rPr lang="en-GB" dirty="0">
                <a:solidFill>
                  <a:srgbClr val="0000CC"/>
                </a:solidFill>
              </a:rPr>
              <a:t> z=b;                                   </a:t>
            </a:r>
            <a:r>
              <a:rPr lang="en-GB" dirty="0">
                <a:solidFill>
                  <a:srgbClr val="009900"/>
                </a:solidFill>
              </a:rPr>
              <a:t>//</a:t>
            </a:r>
            <a:r>
              <a:rPr lang="ru-RU" dirty="0" err="1">
                <a:solidFill>
                  <a:srgbClr val="009900"/>
                </a:solidFill>
              </a:rPr>
              <a:t>останній</a:t>
            </a:r>
            <a:r>
              <a:rPr lang="ru-RU" dirty="0">
                <a:solidFill>
                  <a:srgbClr val="009900"/>
                </a:solidFill>
              </a:rPr>
              <a:t> </a:t>
            </a:r>
            <a:r>
              <a:rPr lang="ru-RU" dirty="0" err="1">
                <a:solidFill>
                  <a:srgbClr val="009900"/>
                </a:solidFill>
              </a:rPr>
              <a:t>знаменник</a:t>
            </a:r>
            <a:r>
              <a:rPr lang="ru-RU" dirty="0">
                <a:solidFill>
                  <a:srgbClr val="009900"/>
                </a:solidFill>
              </a:rPr>
              <a:t> </a:t>
            </a:r>
          </a:p>
          <a:p>
            <a:r>
              <a:rPr lang="ru-RU" dirty="0"/>
              <a:t> </a:t>
            </a:r>
            <a:r>
              <a:rPr lang="en-GB" dirty="0">
                <a:solidFill>
                  <a:srgbClr val="0000CC"/>
                </a:solidFill>
              </a:rPr>
              <a:t>while( b&gt;1) </a:t>
            </a:r>
          </a:p>
          <a:p>
            <a:r>
              <a:rPr lang="en-GB" dirty="0">
                <a:solidFill>
                  <a:srgbClr val="0000CC"/>
                </a:solidFill>
              </a:rPr>
              <a:t> { </a:t>
            </a:r>
          </a:p>
          <a:p>
            <a:r>
              <a:rPr lang="en-GB" dirty="0">
                <a:solidFill>
                  <a:srgbClr val="0000CC"/>
                </a:solidFill>
              </a:rPr>
              <a:t>      b=b-2</a:t>
            </a:r>
            <a:r>
              <a:rPr lang="en-GB" dirty="0"/>
              <a:t>;                            </a:t>
            </a:r>
            <a:r>
              <a:rPr lang="en-GB" dirty="0" smtClean="0">
                <a:solidFill>
                  <a:srgbClr val="009900"/>
                </a:solidFill>
              </a:rPr>
              <a:t>//</a:t>
            </a:r>
            <a:r>
              <a:rPr lang="ru-RU" dirty="0" err="1">
                <a:solidFill>
                  <a:srgbClr val="009900"/>
                </a:solidFill>
              </a:rPr>
              <a:t>модифікувати</a:t>
            </a:r>
            <a:r>
              <a:rPr lang="ru-RU" dirty="0">
                <a:solidFill>
                  <a:srgbClr val="009900"/>
                </a:solidFill>
              </a:rPr>
              <a:t> </a:t>
            </a:r>
            <a:r>
              <a:rPr lang="en-GB" dirty="0">
                <a:solidFill>
                  <a:srgbClr val="009900"/>
                </a:solidFill>
              </a:rPr>
              <a:t>b </a:t>
            </a:r>
          </a:p>
          <a:p>
            <a:r>
              <a:rPr lang="en-GB" dirty="0">
                <a:solidFill>
                  <a:srgbClr val="0000CC"/>
                </a:solidFill>
              </a:rPr>
              <a:t>      z=b+1/z</a:t>
            </a:r>
            <a:r>
              <a:rPr lang="en-GB" dirty="0"/>
              <a:t>;               </a:t>
            </a:r>
            <a:r>
              <a:rPr lang="uk-UA" dirty="0" smtClean="0"/>
              <a:t>         </a:t>
            </a:r>
            <a:r>
              <a:rPr lang="en-GB" dirty="0" smtClean="0"/>
              <a:t> </a:t>
            </a:r>
            <a:r>
              <a:rPr lang="en-GB" dirty="0">
                <a:solidFill>
                  <a:srgbClr val="009900"/>
                </a:solidFill>
              </a:rPr>
              <a:t>//</a:t>
            </a:r>
            <a:r>
              <a:rPr lang="ru-RU" dirty="0" err="1">
                <a:solidFill>
                  <a:srgbClr val="009900"/>
                </a:solidFill>
              </a:rPr>
              <a:t>визначити</a:t>
            </a:r>
            <a:r>
              <a:rPr lang="ru-RU" dirty="0">
                <a:solidFill>
                  <a:srgbClr val="009900"/>
                </a:solidFill>
              </a:rPr>
              <a:t> </a:t>
            </a:r>
            <a:r>
              <a:rPr lang="ru-RU" dirty="0" err="1">
                <a:solidFill>
                  <a:srgbClr val="009900"/>
                </a:solidFill>
              </a:rPr>
              <a:t>поточний</a:t>
            </a:r>
            <a:r>
              <a:rPr lang="ru-RU" dirty="0">
                <a:solidFill>
                  <a:srgbClr val="009900"/>
                </a:solidFill>
              </a:rPr>
              <a:t> </a:t>
            </a:r>
            <a:r>
              <a:rPr lang="ru-RU" dirty="0" err="1">
                <a:solidFill>
                  <a:srgbClr val="009900"/>
                </a:solidFill>
              </a:rPr>
              <a:t>знаменник</a:t>
            </a:r>
            <a:r>
              <a:rPr lang="ru-RU" dirty="0">
                <a:solidFill>
                  <a:srgbClr val="009900"/>
                </a:solidFill>
              </a:rPr>
              <a:t> </a:t>
            </a:r>
          </a:p>
          <a:p>
            <a:r>
              <a:rPr lang="ru-RU" dirty="0">
                <a:solidFill>
                  <a:srgbClr val="0000CC"/>
                </a:solidFill>
              </a:rPr>
              <a:t> } </a:t>
            </a:r>
          </a:p>
          <a:p>
            <a:r>
              <a:rPr lang="ru-RU" dirty="0"/>
              <a:t> </a:t>
            </a:r>
            <a:r>
              <a:rPr lang="en-GB" dirty="0" err="1"/>
              <a:t>cout</a:t>
            </a:r>
            <a:r>
              <a:rPr lang="en-GB" dirty="0"/>
              <a:t>&lt;&lt;" s="&lt;&lt;z&lt;&lt;</a:t>
            </a:r>
            <a:r>
              <a:rPr lang="en-GB" dirty="0" err="1"/>
              <a:t>endl</a:t>
            </a:r>
            <a:r>
              <a:rPr lang="en-GB" dirty="0"/>
              <a:t>;  //</a:t>
            </a:r>
            <a:r>
              <a:rPr lang="ru-RU" dirty="0" err="1"/>
              <a:t>вивести</a:t>
            </a:r>
            <a:r>
              <a:rPr lang="ru-RU" dirty="0"/>
              <a:t> </a:t>
            </a:r>
            <a:r>
              <a:rPr lang="ru-RU" dirty="0" err="1"/>
              <a:t>значення</a:t>
            </a:r>
            <a:r>
              <a:rPr lang="ru-RU" dirty="0"/>
              <a:t> </a:t>
            </a:r>
            <a:r>
              <a:rPr lang="ru-RU" dirty="0" err="1"/>
              <a:t>ланцюгового</a:t>
            </a:r>
            <a:r>
              <a:rPr lang="ru-RU" dirty="0"/>
              <a:t> </a:t>
            </a:r>
            <a:r>
              <a:rPr lang="ru-RU" dirty="0" err="1"/>
              <a:t>дробу</a:t>
            </a:r>
            <a:endParaRPr lang="ru-RU" dirty="0"/>
          </a:p>
          <a:p>
            <a:r>
              <a:rPr lang="ru-RU" dirty="0"/>
              <a:t> </a:t>
            </a:r>
            <a:r>
              <a:rPr lang="en-GB" dirty="0" err="1"/>
              <a:t>getch</a:t>
            </a:r>
            <a:r>
              <a:rPr lang="en-GB" dirty="0"/>
              <a:t>();</a:t>
            </a:r>
          </a:p>
          <a:p>
            <a:r>
              <a:rPr lang="en-GB" dirty="0"/>
              <a:t>}</a:t>
            </a:r>
            <a:endParaRPr lang="ru-RU" dirty="0"/>
          </a:p>
        </p:txBody>
      </p:sp>
      <p:sp>
        <p:nvSpPr>
          <p:cNvPr id="4" name="Скругленный прямоугольник 3">
            <a:hlinkClick r:id="rId2" action="ppaction://hlinkfile"/>
          </p:cNvPr>
          <p:cNvSpPr/>
          <p:nvPr/>
        </p:nvSpPr>
        <p:spPr>
          <a:xfrm>
            <a:off x="6660232" y="0"/>
            <a:ext cx="2170587" cy="62507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uk-UA" altLang="ru-RU" b="1" u="sng">
                <a:solidFill>
                  <a:schemeClr val="accent2"/>
                </a:solidFill>
                <a:latin typeface="Tahoma" panose="020B0604030504040204" pitchFamily="34" charset="0"/>
                <a:hlinkClick r:id="rId3" action="ppaction://hlinkfile"/>
              </a:rPr>
              <a:t>Код </a:t>
            </a:r>
            <a:r>
              <a:rPr lang="en-US" altLang="ru-RU" b="1" u="sng">
                <a:solidFill>
                  <a:schemeClr val="accent2"/>
                </a:solidFill>
                <a:latin typeface="Tahoma" panose="020B0604030504040204" pitchFamily="34" charset="0"/>
                <a:hlinkClick r:id="rId3" action="ppaction://hlinkfile"/>
              </a:rPr>
              <a:t>ex3_10.cpp</a:t>
            </a:r>
            <a:endParaRPr lang="uk-UA" altLang="ru-RU" b="1" u="sng">
              <a:solidFill>
                <a:schemeClr val="accent2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118876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79375" y="248443"/>
            <a:ext cx="9447212" cy="792163"/>
          </a:xfrm>
        </p:spPr>
        <p:txBody>
          <a:bodyPr anchor="ctr"/>
          <a:lstStyle/>
          <a:p>
            <a:r>
              <a:rPr lang="uk-UA" altLang="ru-RU" sz="3600" b="1" dirty="0">
                <a:solidFill>
                  <a:srgbClr val="600000"/>
                </a:solidFill>
                <a:latin typeface="Times New Roman" panose="02020603050405020304" pitchFamily="18" charset="0"/>
              </a:rPr>
              <a:t>Ланцюгові дроби</a:t>
            </a:r>
            <a:endParaRPr lang="en-US" altLang="ru-RU" sz="3600" b="1" dirty="0">
              <a:solidFill>
                <a:srgbClr val="6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13" y="2492375"/>
            <a:ext cx="8280400" cy="36290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395288" y="1152525"/>
            <a:ext cx="8497887" cy="831850"/>
          </a:xfrm>
          <a:prstGeom prst="rect">
            <a:avLst/>
          </a:prstGeom>
          <a:solidFill>
            <a:schemeClr val="bg1"/>
          </a:solidFill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uk-UA" altLang="ru-RU" sz="2400">
                <a:latin typeface="Times New Roman" panose="02020603050405020304" pitchFamily="18" charset="0"/>
              </a:rPr>
              <a:t>Ланцюгові дроби можна застосувати для швидкого обчислення значень деяких математичних функцій</a:t>
            </a:r>
            <a:r>
              <a:rPr lang="ru-RU" altLang="ru-RU" sz="240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A054-F761-4DBA-BFC1-55597F41BD6C}" type="slidenum">
              <a:rPr lang="ru-RU" altLang="ru-RU" smtClean="0"/>
              <a:pPr/>
              <a:t>56</a:t>
            </a:fld>
            <a:endParaRPr lang="ru-RU" altLang="ru-RU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-108520" y="294403"/>
            <a:ext cx="9396413" cy="6413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/>
            <a:r>
              <a:rPr lang="uk-UA" altLang="ru-RU" sz="3600" b="1">
                <a:latin typeface="Times New Roman" panose="02020603050405020304" pitchFamily="18" charset="0"/>
              </a:rPr>
              <a:t>Домашнє завдання</a:t>
            </a:r>
            <a:endParaRPr lang="ru-RU" altLang="ru-RU" sz="3600" b="1">
              <a:latin typeface="Times New Roman" panose="02020603050405020304" pitchFamily="18" charset="0"/>
            </a:endParaRPr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-11817" y="1609357"/>
            <a:ext cx="8666584" cy="4170372"/>
          </a:xfrm>
          <a:prstGeom prst="rect">
            <a:avLst/>
          </a:prstGeom>
          <a:solidFill>
            <a:schemeClr val="bg1"/>
          </a:solidFill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indent="228600">
              <a:tabLst>
                <a:tab pos="215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tabLst>
                <a:tab pos="215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tabLst>
                <a:tab pos="215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tabLst>
                <a:tab pos="215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tabLst>
                <a:tab pos="215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15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15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15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15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Aft>
                <a:spcPts val="600"/>
              </a:spcAft>
            </a:pPr>
            <a:r>
              <a:rPr lang="uk-UA" altLang="ru-RU" sz="2400" dirty="0">
                <a:latin typeface="Times New Roman" panose="02020603050405020304" pitchFamily="18" charset="0"/>
              </a:rPr>
              <a:t>1.</a:t>
            </a:r>
            <a:r>
              <a:rPr lang="uk-UA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Обчислити значення функції </a:t>
            </a:r>
            <a:r>
              <a:rPr lang="uk-UA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cos</a:t>
            </a:r>
            <a:r>
              <a:rPr lang="uk-UA" altLang="ru-RU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uk-UA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використавши її розвинення у ряд Тейлора:</a:t>
            </a:r>
            <a:r>
              <a:rPr lang="uk-UA" altLang="ru-RU" sz="2400" dirty="0">
                <a:latin typeface="Times New Roman" panose="02020603050405020304" pitchFamily="18" charset="0"/>
              </a:rPr>
              <a:t> </a:t>
            </a:r>
            <a:r>
              <a:rPr lang="uk-UA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cos</a:t>
            </a:r>
            <a:r>
              <a:rPr lang="uk-UA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alt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uk-UA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 – </a:t>
            </a:r>
            <a:r>
              <a:rPr lang="uk-UA" alt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uk-UA" altLang="ru-RU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uk-UA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2! + </a:t>
            </a:r>
            <a:r>
              <a:rPr lang="uk-UA" alt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uk-UA" altLang="ru-RU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uk-UA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4! – </a:t>
            </a:r>
            <a:r>
              <a:rPr lang="uk-UA" alt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uk-UA" altLang="ru-RU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uk-UA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/6! +... . </a:t>
            </a:r>
            <a:endParaRPr lang="uk-UA" altLang="ru-RU" sz="2400" dirty="0">
              <a:latin typeface="Times New Roman" panose="02020603050405020304" pitchFamily="18" charset="0"/>
            </a:endParaRPr>
          </a:p>
          <a:p>
            <a:pPr algn="just">
              <a:spcAft>
                <a:spcPts val="600"/>
              </a:spcAft>
            </a:pPr>
            <a:r>
              <a:rPr lang="uk-UA" altLang="ru-RU" sz="2400" dirty="0">
                <a:latin typeface="Times New Roman" panose="02020603050405020304" pitchFamily="18" charset="0"/>
              </a:rPr>
              <a:t>2.Задане натуральне число </a:t>
            </a:r>
            <a:r>
              <a:rPr lang="uk-UA" altLang="ru-RU" sz="2400" i="1" dirty="0">
                <a:latin typeface="Times New Roman" panose="02020603050405020304" pitchFamily="18" charset="0"/>
              </a:rPr>
              <a:t>n</a:t>
            </a:r>
            <a:r>
              <a:rPr lang="uk-UA" altLang="ru-RU" sz="2400" dirty="0">
                <a:latin typeface="Times New Roman" panose="02020603050405020304" pitchFamily="18" charset="0"/>
              </a:rPr>
              <a:t>. Визначити кількість цифр у числі </a:t>
            </a:r>
            <a:r>
              <a:rPr lang="uk-UA" altLang="ru-RU" sz="2400" i="1" dirty="0">
                <a:latin typeface="Times New Roman" panose="02020603050405020304" pitchFamily="18" charset="0"/>
              </a:rPr>
              <a:t>n</a:t>
            </a:r>
            <a:r>
              <a:rPr lang="uk-UA" altLang="ru-RU" sz="2400" dirty="0">
                <a:latin typeface="Times New Roman" panose="02020603050405020304" pitchFamily="18" charset="0"/>
              </a:rPr>
              <a:t>, підрахувати їх суму та знайти першу і останню цифри.</a:t>
            </a:r>
          </a:p>
          <a:p>
            <a:pPr algn="just">
              <a:spcAft>
                <a:spcPts val="600"/>
              </a:spcAft>
            </a:pPr>
            <a:r>
              <a:rPr lang="uk-UA" altLang="ru-RU" sz="2400" dirty="0">
                <a:latin typeface="Times New Roman" panose="02020603050405020304" pitchFamily="18" charset="0"/>
              </a:rPr>
              <a:t>3. Скласти програму, яка обчислює </a:t>
            </a:r>
            <a:r>
              <a:rPr lang="uk-UA" altLang="ru-RU" sz="2400" i="1" dirty="0">
                <a:latin typeface="Times New Roman" panose="02020603050405020304" pitchFamily="18" charset="0"/>
              </a:rPr>
              <a:t>n</a:t>
            </a:r>
            <a:r>
              <a:rPr lang="uk-UA" altLang="ru-RU" sz="2400" dirty="0">
                <a:latin typeface="Times New Roman" panose="02020603050405020304" pitchFamily="18" charset="0"/>
              </a:rPr>
              <a:t>!!, де </a:t>
            </a:r>
            <a:r>
              <a:rPr lang="uk-UA" altLang="ru-RU" sz="2400" i="1" dirty="0">
                <a:latin typeface="Times New Roman" panose="02020603050405020304" pitchFamily="18" charset="0"/>
              </a:rPr>
              <a:t>n</a:t>
            </a:r>
            <a:r>
              <a:rPr lang="uk-UA" altLang="ru-RU" sz="2400" dirty="0">
                <a:latin typeface="Times New Roman" panose="02020603050405020304" pitchFamily="18" charset="0"/>
              </a:rPr>
              <a:t>!! означає             </a:t>
            </a:r>
            <a:endParaRPr lang="uk-UA" altLang="ru-RU" sz="2400" dirty="0" smtClean="0">
              <a:latin typeface="Times New Roman" panose="02020603050405020304" pitchFamily="18" charset="0"/>
            </a:endParaRPr>
          </a:p>
          <a:p>
            <a:pPr algn="just">
              <a:spcAft>
                <a:spcPts val="600"/>
              </a:spcAft>
            </a:pPr>
            <a:r>
              <a:rPr lang="uk-UA" altLang="ru-RU" sz="2400" dirty="0" smtClean="0">
                <a:latin typeface="Times New Roman" panose="02020603050405020304" pitchFamily="18" charset="0"/>
              </a:rPr>
              <a:t>1 </a:t>
            </a:r>
            <a:r>
              <a:rPr lang="uk-UA" altLang="ru-RU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uk-UA" altLang="ru-RU" sz="2400" dirty="0">
                <a:latin typeface="Times New Roman" panose="02020603050405020304" pitchFamily="18" charset="0"/>
              </a:rPr>
              <a:t> 3 </a:t>
            </a:r>
            <a:r>
              <a:rPr lang="uk-UA" altLang="ru-RU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uk-UA" altLang="ru-RU" sz="2400" dirty="0">
                <a:latin typeface="Times New Roman" panose="02020603050405020304" pitchFamily="18" charset="0"/>
              </a:rPr>
              <a:t> 5 </a:t>
            </a:r>
            <a:r>
              <a:rPr lang="uk-UA" altLang="ru-RU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uk-UA" altLang="ru-RU" sz="2400" dirty="0">
                <a:latin typeface="Times New Roman" panose="02020603050405020304" pitchFamily="18" charset="0"/>
              </a:rPr>
              <a:t>…</a:t>
            </a:r>
            <a:r>
              <a:rPr lang="uk-UA" altLang="ru-RU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uk-UA" altLang="ru-RU" sz="2400" dirty="0">
                <a:latin typeface="Times New Roman" panose="02020603050405020304" pitchFamily="18" charset="0"/>
              </a:rPr>
              <a:t> </a:t>
            </a:r>
            <a:r>
              <a:rPr lang="uk-UA" altLang="ru-RU" sz="2400" i="1" dirty="0">
                <a:latin typeface="Times New Roman" panose="02020603050405020304" pitchFamily="18" charset="0"/>
              </a:rPr>
              <a:t>n</a:t>
            </a:r>
            <a:r>
              <a:rPr lang="uk-UA" altLang="ru-RU" sz="2400" dirty="0">
                <a:latin typeface="Times New Roman" panose="02020603050405020304" pitchFamily="18" charset="0"/>
              </a:rPr>
              <a:t>, для непарного </a:t>
            </a:r>
            <a:r>
              <a:rPr lang="uk-UA" altLang="ru-RU" sz="2400" i="1" dirty="0">
                <a:latin typeface="Times New Roman" panose="02020603050405020304" pitchFamily="18" charset="0"/>
              </a:rPr>
              <a:t>n</a:t>
            </a:r>
            <a:r>
              <a:rPr lang="uk-UA" altLang="ru-RU" sz="2400" dirty="0">
                <a:latin typeface="Times New Roman" panose="02020603050405020304" pitchFamily="18" charset="0"/>
              </a:rPr>
              <a:t> та 2 </a:t>
            </a:r>
            <a:r>
              <a:rPr lang="uk-UA" altLang="ru-RU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uk-UA" altLang="ru-RU" sz="2400" dirty="0">
                <a:latin typeface="Times New Roman" panose="02020603050405020304" pitchFamily="18" charset="0"/>
              </a:rPr>
              <a:t>4 </a:t>
            </a:r>
            <a:r>
              <a:rPr lang="uk-UA" altLang="ru-RU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uk-UA" altLang="ru-RU" sz="2400" dirty="0">
                <a:latin typeface="Times New Roman" panose="02020603050405020304" pitchFamily="18" charset="0"/>
              </a:rPr>
              <a:t> 6 </a:t>
            </a:r>
            <a:r>
              <a:rPr lang="uk-UA" altLang="ru-RU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uk-UA" altLang="ru-RU" sz="2400" dirty="0">
                <a:latin typeface="Times New Roman" panose="02020603050405020304" pitchFamily="18" charset="0"/>
              </a:rPr>
              <a:t>…</a:t>
            </a:r>
            <a:r>
              <a:rPr lang="uk-UA" altLang="ru-RU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uk-UA" altLang="ru-RU" sz="2400" dirty="0">
                <a:latin typeface="Times New Roman" panose="02020603050405020304" pitchFamily="18" charset="0"/>
              </a:rPr>
              <a:t> </a:t>
            </a:r>
            <a:r>
              <a:rPr lang="uk-UA" altLang="ru-RU" sz="2400" i="1" dirty="0">
                <a:latin typeface="Times New Roman" panose="02020603050405020304" pitchFamily="18" charset="0"/>
              </a:rPr>
              <a:t>n</a:t>
            </a:r>
            <a:r>
              <a:rPr lang="uk-UA" altLang="ru-RU" sz="2400" dirty="0">
                <a:latin typeface="Times New Roman" panose="02020603050405020304" pitchFamily="18" charset="0"/>
              </a:rPr>
              <a:t>, для парного </a:t>
            </a:r>
            <a:r>
              <a:rPr lang="uk-UA" altLang="ru-RU" sz="2400" i="1" dirty="0">
                <a:latin typeface="Times New Roman" panose="02020603050405020304" pitchFamily="18" charset="0"/>
              </a:rPr>
              <a:t>n</a:t>
            </a:r>
            <a:r>
              <a:rPr lang="uk-UA" altLang="ru-RU" sz="2400" dirty="0">
                <a:latin typeface="Times New Roman" panose="02020603050405020304" pitchFamily="18" charset="0"/>
              </a:rPr>
              <a:t>.</a:t>
            </a:r>
            <a:r>
              <a:rPr lang="ru-RU" altLang="ru-RU" sz="2400" dirty="0">
                <a:latin typeface="Times New Roman" panose="02020603050405020304" pitchFamily="18" charset="0"/>
              </a:rPr>
              <a:t> </a:t>
            </a:r>
          </a:p>
          <a:p>
            <a:pPr algn="just">
              <a:spcAft>
                <a:spcPts val="600"/>
              </a:spcAft>
            </a:pPr>
            <a:r>
              <a:rPr lang="uk-UA" altLang="ru-RU" sz="2400" dirty="0">
                <a:latin typeface="Times New Roman" panose="02020603050405020304" pitchFamily="18" charset="0"/>
              </a:rPr>
              <a:t>4. Обчислити із заданою точністю константу π = 3,14159265 за допомогою ряду </a:t>
            </a:r>
            <a:r>
              <a:rPr lang="uk-UA" altLang="ru-RU" sz="2400" dirty="0" err="1">
                <a:latin typeface="Times New Roman" panose="02020603050405020304" pitchFamily="18" charset="0"/>
              </a:rPr>
              <a:t>Лейбніца</a:t>
            </a:r>
            <a:r>
              <a:rPr lang="uk-UA" altLang="ru-RU" sz="2400" dirty="0">
                <a:latin typeface="Times New Roman" panose="02020603050405020304" pitchFamily="18" charset="0"/>
              </a:rPr>
              <a:t>: π/4 = 1 – 1/3 +1/5 –1/7 + 1/9 – ... .</a:t>
            </a:r>
          </a:p>
          <a:p>
            <a:pPr algn="just">
              <a:spcAft>
                <a:spcPts val="600"/>
              </a:spcAft>
            </a:pPr>
            <a:r>
              <a:rPr lang="uk-UA" altLang="ru-RU" sz="2400" dirty="0">
                <a:latin typeface="Times New Roman" panose="02020603050405020304" pitchFamily="18" charset="0"/>
              </a:rPr>
              <a:t>5. Знайти корінь рівняння </a:t>
            </a:r>
            <a:r>
              <a:rPr lang="uk-UA" altLang="ru-RU" sz="2400" dirty="0" err="1">
                <a:latin typeface="Times New Roman" panose="02020603050405020304" pitchFamily="18" charset="0"/>
              </a:rPr>
              <a:t>e</a:t>
            </a:r>
            <a:r>
              <a:rPr lang="uk-UA" altLang="ru-RU" sz="2400" i="1" baseline="30000" dirty="0" err="1">
                <a:latin typeface="Times New Roman" panose="02020603050405020304" pitchFamily="18" charset="0"/>
              </a:rPr>
              <a:t>x</a:t>
            </a:r>
            <a:r>
              <a:rPr lang="uk-UA" altLang="ru-RU" sz="2400" dirty="0">
                <a:latin typeface="Times New Roman" panose="02020603050405020304" pitchFamily="18" charset="0"/>
              </a:rPr>
              <a:t> = 1 / </a:t>
            </a:r>
            <a:r>
              <a:rPr lang="uk-UA" altLang="ru-RU" sz="2400" i="1" dirty="0">
                <a:latin typeface="Times New Roman" panose="02020603050405020304" pitchFamily="18" charset="0"/>
              </a:rPr>
              <a:t>x</a:t>
            </a:r>
            <a:r>
              <a:rPr lang="uk-UA" altLang="ru-RU" sz="2400" dirty="0">
                <a:latin typeface="Times New Roman" panose="02020603050405020304" pitchFamily="18" charset="0"/>
              </a:rPr>
              <a:t>.</a:t>
            </a:r>
            <a:r>
              <a:rPr lang="ru-RU" altLang="ru-RU" sz="2400" dirty="0">
                <a:latin typeface="Times New Roman" panose="02020603050405020304" pitchFamily="18" charset="0"/>
              </a:rPr>
              <a:t> </a:t>
            </a:r>
            <a:r>
              <a:rPr lang="uk-UA" altLang="ru-RU" sz="2400" dirty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A054-F761-4DBA-BFC1-55597F41BD6C}" type="slidenum">
              <a:rPr lang="ru-RU" altLang="ru-RU" smtClean="0"/>
              <a:pPr/>
              <a:t>57</a:t>
            </a:fld>
            <a:endParaRPr lang="ru-RU" alt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A054-F761-4DBA-BFC1-55597F41BD6C}" type="slidenum">
              <a:rPr lang="ru-RU" altLang="ru-RU" smtClean="0"/>
              <a:pPr/>
              <a:t>6</a:t>
            </a:fld>
            <a:endParaRPr lang="ru-RU" altLang="ru-RU"/>
          </a:p>
        </p:txBody>
      </p:sp>
      <p:sp>
        <p:nvSpPr>
          <p:cNvPr id="7" name="Espace réservé du contenu 2"/>
          <p:cNvSpPr>
            <a:spLocks noGrp="1"/>
          </p:cNvSpPr>
          <p:nvPr>
            <p:ph idx="4294967295"/>
          </p:nvPr>
        </p:nvSpPr>
        <p:spPr bwMode="auto">
          <a:xfrm>
            <a:off x="3438525" y="4394200"/>
            <a:ext cx="5705475" cy="1439863"/>
          </a:xfrm>
          <a:prstGeom prst="roundRect">
            <a:avLst/>
          </a:prstGeom>
          <a:gradFill flip="none">
            <a:gsLst>
              <a:gs pos="0">
                <a:srgbClr val="FEBA82">
                  <a:tint val="66000"/>
                  <a:satMod val="160000"/>
                </a:srgbClr>
              </a:gs>
              <a:gs pos="50000">
                <a:srgbClr val="FEBA82">
                  <a:tint val="44500"/>
                  <a:satMod val="160000"/>
                </a:srgbClr>
              </a:gs>
              <a:gs pos="100000">
                <a:srgbClr val="FEBA82">
                  <a:tint val="23500"/>
                  <a:satMod val="160000"/>
                </a:srgbClr>
              </a:gs>
            </a:gsLst>
            <a:lin ang="2700000" scaled="1"/>
            <a:tileRect/>
          </a:gradFill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buSzPct val="200000"/>
              <a:buFontTx/>
              <a:buNone/>
            </a:pPr>
            <a:r>
              <a:rPr lang="ru-RU" altLang="ru-RU" sz="2400" b="1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іf</a:t>
            </a:r>
            <a:r>
              <a:rPr lang="ru-RU" altLang="ru-RU" sz="24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(&lt;умова1&gt;) &lt;оператор1;&gt; </a:t>
            </a:r>
          </a:p>
          <a:p>
            <a:pPr marL="0" indent="0">
              <a:buSzPct val="200000"/>
              <a:buFontTx/>
              <a:buNone/>
            </a:pPr>
            <a:r>
              <a:rPr lang="en-US" altLang="ru-RU" sz="24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400" b="1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ru-RU" altLang="ru-RU" sz="24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altLang="ru-RU" sz="2400" b="1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ru-RU" altLang="ru-RU" sz="24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(&lt;умова2&gt;) &lt;оператор2;&gt;  </a:t>
            </a:r>
          </a:p>
          <a:p>
            <a:pPr marL="0" indent="0">
              <a:buSzPct val="200000"/>
              <a:buFontTx/>
              <a:buNone/>
            </a:pPr>
            <a:r>
              <a:rPr lang="ru-RU" altLang="ru-RU" sz="24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ru-RU" altLang="ru-RU" sz="2400" b="1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ru-RU" altLang="ru-RU" sz="24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&lt;оператор3;&gt;</a:t>
            </a:r>
            <a:endParaRPr lang="fr-FR" altLang="ru-RU" sz="2400" b="1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344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91050"/>
            <a:ext cx="1544638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0" y="21145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14347" name="Object 11"/>
          <p:cNvGraphicFramePr>
            <a:graphicFrameLocks noChangeAspect="1"/>
          </p:cNvGraphicFramePr>
          <p:nvPr/>
        </p:nvGraphicFramePr>
        <p:xfrm>
          <a:off x="1116013" y="1268413"/>
          <a:ext cx="6697662" cy="309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0" name="Точечный рисунок" r:id="rId4" imgW="4076190" imgH="2180952" progId="Paint.Picture">
                  <p:embed/>
                </p:oleObj>
              </mc:Choice>
              <mc:Fallback>
                <p:oleObj name="Точечный рисунок" r:id="rId4" imgW="4076190" imgH="2180952" progId="Paint.Picture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1268413"/>
                        <a:ext cx="6697662" cy="3094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Прямоугольник 3"/>
          <p:cNvSpPr/>
          <p:nvPr/>
        </p:nvSpPr>
        <p:spPr>
          <a:xfrm>
            <a:off x="467544" y="377785"/>
            <a:ext cx="76788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altLang="ru-RU" sz="3600" b="1" dirty="0" smtClean="0">
                <a:solidFill>
                  <a:srgbClr val="600000"/>
                </a:solidFill>
              </a:rPr>
              <a:t>Вкладеність конструкцій вибору</a:t>
            </a:r>
            <a:endParaRPr lang="uk-UA" altLang="ru-RU" sz="3600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A054-F761-4DBA-BFC1-55597F41BD6C}" type="slidenum">
              <a:rPr lang="ru-RU" altLang="ru-RU" smtClean="0"/>
              <a:pPr/>
              <a:t>7</a:t>
            </a:fld>
            <a:endParaRPr lang="ru-RU" altLang="ru-RU"/>
          </a:p>
        </p:txBody>
      </p:sp>
      <p:sp>
        <p:nvSpPr>
          <p:cNvPr id="7" name="Espace réservé du contenu 2"/>
          <p:cNvSpPr>
            <a:spLocks noGrp="1"/>
          </p:cNvSpPr>
          <p:nvPr>
            <p:ph idx="4294967295"/>
          </p:nvPr>
        </p:nvSpPr>
        <p:spPr bwMode="auto">
          <a:xfrm>
            <a:off x="1403648" y="2564904"/>
            <a:ext cx="7113587" cy="1541463"/>
          </a:xfrm>
          <a:prstGeom prst="roundRect">
            <a:avLst/>
          </a:prstGeom>
          <a:gradFill flip="none">
            <a:gsLst>
              <a:gs pos="0">
                <a:srgbClr val="FEBA82">
                  <a:tint val="66000"/>
                  <a:satMod val="160000"/>
                </a:srgbClr>
              </a:gs>
              <a:gs pos="50000">
                <a:srgbClr val="FEBA82">
                  <a:tint val="44500"/>
                  <a:satMod val="160000"/>
                </a:srgbClr>
              </a:gs>
              <a:gs pos="100000">
                <a:srgbClr val="FEBA82">
                  <a:tint val="23500"/>
                  <a:satMod val="160000"/>
                </a:srgbClr>
              </a:gs>
            </a:gsLst>
            <a:lin ang="2700000" scaled="1"/>
            <a:tileRect/>
          </a:gradFill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spcBef>
                <a:spcPct val="0"/>
              </a:spcBef>
              <a:buFontTx/>
              <a:buNone/>
            </a:pPr>
            <a:r>
              <a:rPr lang="uk-UA" altLang="ru-RU" sz="2400" b="1" dirty="0" err="1">
                <a:latin typeface="Times New Roman" panose="02020603050405020304" pitchFamily="18" charset="0"/>
              </a:rPr>
              <a:t>іf</a:t>
            </a:r>
            <a:r>
              <a:rPr lang="uk-UA" altLang="ru-RU" sz="2400" b="1" dirty="0">
                <a:latin typeface="Times New Roman" panose="02020603050405020304" pitchFamily="18" charset="0"/>
              </a:rPr>
              <a:t> (&lt;умова1&gt;) &lt;оператор1;&gt;</a:t>
            </a:r>
            <a:br>
              <a:rPr lang="uk-UA" altLang="ru-RU" sz="2400" b="1" dirty="0">
                <a:latin typeface="Times New Roman" panose="02020603050405020304" pitchFamily="18" charset="0"/>
              </a:rPr>
            </a:br>
            <a:r>
              <a:rPr lang="uk-UA" altLang="ru-RU" sz="2400" b="1" dirty="0" err="1">
                <a:latin typeface="Times New Roman" panose="02020603050405020304" pitchFamily="18" charset="0"/>
              </a:rPr>
              <a:t>if</a:t>
            </a:r>
            <a:r>
              <a:rPr lang="uk-UA" altLang="ru-RU" sz="2400" b="1" dirty="0">
                <a:latin typeface="Times New Roman" panose="02020603050405020304" pitchFamily="18" charset="0"/>
              </a:rPr>
              <a:t> (!(&lt;умова1&gt;) &amp;&amp; </a:t>
            </a:r>
            <a:r>
              <a:rPr lang="uk-UA" altLang="ru-RU" sz="2400" b="1" dirty="0" smtClean="0">
                <a:latin typeface="Times New Roman" panose="02020603050405020304" pitchFamily="18" charset="0"/>
              </a:rPr>
              <a:t>(&lt;</a:t>
            </a:r>
            <a:r>
              <a:rPr lang="uk-UA" altLang="ru-RU" sz="2400" b="1" dirty="0">
                <a:latin typeface="Times New Roman" panose="02020603050405020304" pitchFamily="18" charset="0"/>
              </a:rPr>
              <a:t>умова2</a:t>
            </a:r>
            <a:r>
              <a:rPr lang="uk-UA" altLang="ru-RU" sz="2400" b="1" dirty="0" smtClean="0">
                <a:latin typeface="Times New Roman" panose="02020603050405020304" pitchFamily="18" charset="0"/>
              </a:rPr>
              <a:t>&gt;)) </a:t>
            </a:r>
            <a:r>
              <a:rPr lang="uk-UA" altLang="ru-RU" sz="2400" b="1" dirty="0">
                <a:latin typeface="Times New Roman" panose="02020603050405020304" pitchFamily="18" charset="0"/>
              </a:rPr>
              <a:t>&lt;оператор2;&gt; </a:t>
            </a:r>
            <a:br>
              <a:rPr lang="uk-UA" altLang="ru-RU" sz="2400" b="1" dirty="0">
                <a:latin typeface="Times New Roman" panose="02020603050405020304" pitchFamily="18" charset="0"/>
              </a:rPr>
            </a:br>
            <a:r>
              <a:rPr lang="uk-UA" altLang="ru-RU" sz="2400" b="1" dirty="0" err="1">
                <a:latin typeface="Times New Roman" panose="02020603050405020304" pitchFamily="18" charset="0"/>
              </a:rPr>
              <a:t>if</a:t>
            </a:r>
            <a:r>
              <a:rPr lang="uk-UA" altLang="ru-RU" sz="2400" b="1" dirty="0">
                <a:latin typeface="Times New Roman" panose="02020603050405020304" pitchFamily="18" charset="0"/>
              </a:rPr>
              <a:t> (!(&lt;умова1&gt;) &amp;&amp; !(&lt;умова2&gt;)) &lt;оператор3;&gt;</a:t>
            </a:r>
            <a:endParaRPr lang="fr-FR" altLang="ru-RU" sz="2400" b="1" dirty="0">
              <a:latin typeface="Times New Roman" panose="02020603050405020304" pitchFamily="18" charset="0"/>
            </a:endParaRPr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 bwMode="auto">
          <a:xfrm>
            <a:off x="130052" y="1329031"/>
            <a:ext cx="8245475" cy="10080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ru-RU" altLang="ru-RU" sz="2400" b="1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Вкладені</a:t>
            </a:r>
            <a:r>
              <a:rPr lang="ru-RU" altLang="ru-RU" sz="24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400" b="1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умовні</a:t>
            </a:r>
            <a:r>
              <a:rPr lang="ru-RU" altLang="ru-RU" sz="24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400" b="1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оператори</a:t>
            </a:r>
            <a:r>
              <a:rPr lang="ru-RU" altLang="ru-RU" sz="24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4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працюють</a:t>
            </a:r>
            <a:r>
              <a:rPr lang="ru-RU" altLang="ru-RU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4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значно</a:t>
            </a:r>
            <a:r>
              <a:rPr lang="ru-RU" altLang="ru-RU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4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швидше</a:t>
            </a:r>
            <a:r>
              <a:rPr lang="ru-RU" altLang="ru-RU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altLang="ru-RU" sz="24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ніж</a:t>
            </a:r>
            <a:r>
              <a:rPr lang="ru-RU" altLang="ru-RU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4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набір</a:t>
            </a:r>
            <a:r>
              <a:rPr lang="ru-RU" altLang="ru-RU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4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умовних</a:t>
            </a:r>
            <a:r>
              <a:rPr lang="ru-RU" altLang="ru-RU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4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операторів</a:t>
            </a:r>
            <a:r>
              <a:rPr lang="ru-RU" altLang="ru-RU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у </a:t>
            </a:r>
            <a:r>
              <a:rPr lang="ru-RU" altLang="ru-RU" sz="24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скороченій</a:t>
            </a:r>
            <a:r>
              <a:rPr lang="ru-RU" altLang="ru-RU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4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формі</a:t>
            </a:r>
            <a:r>
              <a:rPr lang="en-US" altLang="ru-RU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uk-UA" altLang="ru-RU" sz="24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fr-FR" altLang="ru-RU" sz="24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8920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91050"/>
            <a:ext cx="1544638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611560" y="444868"/>
            <a:ext cx="76788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altLang="ru-RU" sz="3600" b="1" dirty="0" smtClean="0">
                <a:solidFill>
                  <a:srgbClr val="600000"/>
                </a:solidFill>
              </a:rPr>
              <a:t>Вкладеність конструкцій вибору</a:t>
            </a:r>
            <a:endParaRPr lang="uk-UA" altLang="ru-RU" sz="3600" dirty="0"/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 bwMode="auto">
          <a:xfrm>
            <a:off x="2107703" y="4725144"/>
            <a:ext cx="5705475" cy="1439863"/>
          </a:xfrm>
          <a:prstGeom prst="roundRect">
            <a:avLst/>
          </a:prstGeom>
          <a:solidFill>
            <a:srgbClr val="FFFF99"/>
          </a:solidFill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marL="0" indent="0">
              <a:buSzPct val="200000"/>
              <a:buFontTx/>
              <a:buNone/>
            </a:pPr>
            <a:r>
              <a:rPr lang="ru-RU" altLang="ru-RU" sz="2400" b="1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іf (&lt;умова1&gt;) &lt;оператор1;&gt; </a:t>
            </a:r>
          </a:p>
          <a:p>
            <a:pPr marL="0" indent="0">
              <a:buSzPct val="200000"/>
              <a:buFontTx/>
              <a:buNone/>
            </a:pPr>
            <a:r>
              <a:rPr lang="en-US" altLang="ru-RU" sz="2400" b="1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400" b="1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  if (&lt;умова2&gt;) &lt;оператор2;&gt;  </a:t>
            </a:r>
          </a:p>
          <a:p>
            <a:pPr marL="0" indent="0">
              <a:buSzPct val="200000"/>
              <a:buFontTx/>
              <a:buNone/>
            </a:pPr>
            <a:r>
              <a:rPr lang="ru-RU" altLang="ru-RU" sz="2400" b="1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else &lt;оператор3;&gt;</a:t>
            </a:r>
            <a:endParaRPr lang="fr-FR" altLang="ru-RU" sz="2400" b="1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кругленный прямоугольник 2"/>
          <p:cNvSpPr/>
          <p:nvPr/>
        </p:nvSpPr>
        <p:spPr>
          <a:xfrm>
            <a:off x="189475" y="1253625"/>
            <a:ext cx="8083466" cy="1483726"/>
          </a:xfrm>
          <a:prstGeom prst="roundRect">
            <a:avLst/>
          </a:prstGeom>
          <a:gradFill flip="none" rotWithShape="1">
            <a:gsLst>
              <a:gs pos="0">
                <a:srgbClr val="EBCFFD"/>
              </a:gs>
              <a:gs pos="33000">
                <a:srgbClr val="FECBA0"/>
              </a:gs>
              <a:gs pos="81000">
                <a:schemeClr val="bg1"/>
              </a:gs>
            </a:gsLst>
            <a:lin ang="81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ru-RU" altLang="ru-RU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Програма обчислення функції  за наведеними формулами та умовам и їх вибору. Значення x</a:t>
            </a:r>
            <a:r>
              <a:rPr lang="ru-RU" altLang="ru-RU" sz="2400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ru-RU" altLang="ru-RU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обчислимо за допомогою стандартної функції pow(x,2).  </a:t>
            </a:r>
            <a:endParaRPr lang="uk-UA" altLang="ru-RU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35150" y="0"/>
            <a:ext cx="7632700" cy="765175"/>
          </a:xfrm>
        </p:spPr>
        <p:txBody>
          <a:bodyPr anchor="ctr"/>
          <a:lstStyle/>
          <a:p>
            <a:r>
              <a:rPr lang="uk-UA" altLang="ru-RU" sz="3600" b="1" dirty="0">
                <a:solidFill>
                  <a:srgbClr val="600000"/>
                </a:solidFill>
              </a:rPr>
              <a:t>Розгалужені процеси</a:t>
            </a:r>
            <a:endParaRPr lang="en-US" altLang="ru-RU" sz="3600" dirty="0">
              <a:solidFill>
                <a:srgbClr val="600000"/>
              </a:solidFill>
            </a:endParaRPr>
          </a:p>
        </p:txBody>
      </p:sp>
      <p:sp>
        <p:nvSpPr>
          <p:cNvPr id="4" name="Скругленный прямоугольник 3">
            <a:hlinkClick r:id="rId3" action="ppaction://hlinkfile"/>
          </p:cNvPr>
          <p:cNvSpPr/>
          <p:nvPr/>
        </p:nvSpPr>
        <p:spPr>
          <a:xfrm>
            <a:off x="5715498" y="5129055"/>
            <a:ext cx="2536382" cy="85360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uk-UA" altLang="ru-RU" sz="2400" b="1" u="sng">
                <a:latin typeface="Tahoma" panose="020B0604030504040204" pitchFamily="34" charset="0"/>
                <a:hlinkClick r:id="rId4" action="ppaction://hlinkfile"/>
              </a:rPr>
              <a:t>Код </a:t>
            </a:r>
            <a:r>
              <a:rPr lang="uk-UA" altLang="ru-RU" sz="2400" b="1" u="sng">
                <a:hlinkClick r:id="rId4" action="ppaction://hlinkfile"/>
              </a:rPr>
              <a:t>ex3_1.cpp</a:t>
            </a:r>
            <a:endParaRPr lang="uk-UA" altLang="ru-RU" sz="2400" b="1"/>
          </a:p>
        </p:txBody>
      </p:sp>
      <p:pic>
        <p:nvPicPr>
          <p:cNvPr id="12" name="Рисунок 1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164" y="322539"/>
            <a:ext cx="1866900" cy="7747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5375" name="Rectangle 15"/>
          <p:cNvSpPr>
            <a:spLocks noChangeArrowheads="1"/>
          </p:cNvSpPr>
          <p:nvPr/>
        </p:nvSpPr>
        <p:spPr bwMode="auto">
          <a:xfrm>
            <a:off x="0" y="29670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1537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5010832"/>
              </p:ext>
            </p:extLst>
          </p:nvPr>
        </p:nvGraphicFramePr>
        <p:xfrm>
          <a:off x="1619672" y="2893737"/>
          <a:ext cx="4924425" cy="218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9" name="Формула" r:id="rId6" imgW="1625400" imgH="914400" progId="Equation.3">
                  <p:embed/>
                </p:oleObj>
              </mc:Choice>
              <mc:Fallback>
                <p:oleObj name="Формула" r:id="rId6" imgW="1625400" imgH="9144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2893737"/>
                        <a:ext cx="4924425" cy="21875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Рисунок 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85" y="5384371"/>
            <a:ext cx="1782890" cy="694844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matte"/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A054-F761-4DBA-BFC1-55597F41BD6C}" type="slidenum">
              <a:rPr lang="ru-RU" altLang="ru-RU" smtClean="0"/>
              <a:pPr/>
              <a:t>8</a:t>
            </a:fld>
            <a:endParaRPr lang="ru-RU" altLang="ru-RU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5" name="Rectangle 11"/>
          <p:cNvSpPr>
            <a:spLocks noChangeArrowheads="1"/>
          </p:cNvSpPr>
          <p:nvPr/>
        </p:nvSpPr>
        <p:spPr bwMode="auto">
          <a:xfrm>
            <a:off x="0" y="-171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4199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5968397"/>
              </p:ext>
            </p:extLst>
          </p:nvPr>
        </p:nvGraphicFramePr>
        <p:xfrm>
          <a:off x="-9872" y="599639"/>
          <a:ext cx="8902352" cy="61059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2" r:id="rId3" imgW="5459040" imgH="7141680" progId="CorelDRAW.Graphic.12">
                  <p:embed/>
                </p:oleObj>
              </mc:Choice>
              <mc:Fallback>
                <p:oleObj r:id="rId3" imgW="5459040" imgH="7141680" progId="CorelDRAW.Graphic.12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9872" y="599639"/>
                        <a:ext cx="8902352" cy="610593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6" name="Text Box 12"/>
          <p:cNvSpPr txBox="1">
            <a:spLocks noChangeArrowheads="1"/>
          </p:cNvSpPr>
          <p:nvPr/>
        </p:nvSpPr>
        <p:spPr bwMode="auto">
          <a:xfrm>
            <a:off x="-59532" y="-35933"/>
            <a:ext cx="9263063" cy="609600"/>
          </a:xfrm>
          <a:prstGeom prst="rect">
            <a:avLst/>
          </a:prstGeom>
          <a:noFill/>
          <a:ln>
            <a:noFill/>
          </a:ln>
          <a:effectLst>
            <a:outerShdw blurRad="228600" dist="50800" dir="5400000" algn="ctr" rotWithShape="0">
              <a:schemeClr val="tx1"/>
            </a:outerShdw>
          </a:effectLst>
        </p:spPr>
        <p:txBody>
          <a:bodyPr wrap="none">
            <a:spAutoFit/>
          </a:bodyPr>
          <a:lstStyle/>
          <a:p>
            <a:r>
              <a:rPr lang="uk-UA" altLang="ru-RU" sz="3400" b="1" dirty="0">
                <a:solidFill>
                  <a:schemeClr val="bg1"/>
                </a:solidFill>
              </a:rPr>
              <a:t>Блок-схема програми обчислення функції</a:t>
            </a:r>
            <a:endParaRPr lang="ru-RU" altLang="ru-RU" sz="3400" b="1" dirty="0">
              <a:solidFill>
                <a:schemeClr val="bg1"/>
              </a:solidFill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A054-F761-4DBA-BFC1-55597F41BD6C}" type="slidenum">
              <a:rPr lang="ru-RU" altLang="ru-RU" smtClean="0"/>
              <a:pPr/>
              <a:t>9</a:t>
            </a:fld>
            <a:endParaRPr lang="ru-RU" altLang="ru-RU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шаблон">
  <a:themeElements>
    <a:clrScheme name="шаблон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99"/>
      </a:hlink>
      <a:folHlink>
        <a:srgbClr val="990000"/>
      </a:folHlink>
    </a:clrScheme>
    <a:fontScheme name="шаблон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шаблон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шаблон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шаблон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шаблон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шаблон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шаблон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шаблон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шаблон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шаблон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шаблон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шаблон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шаблон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шаблон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шаблон</Template>
  <TotalTime>1389</TotalTime>
  <Words>3454</Words>
  <Application>Microsoft Office PowerPoint</Application>
  <PresentationFormat>Экран (4:3)</PresentationFormat>
  <Paragraphs>569</Paragraphs>
  <Slides>57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5</vt:i4>
      </vt:variant>
      <vt:variant>
        <vt:lpstr>Заголовки слайдов</vt:lpstr>
      </vt:variant>
      <vt:variant>
        <vt:i4>57</vt:i4>
      </vt:variant>
    </vt:vector>
  </HeadingPairs>
  <TitlesOfParts>
    <vt:vector size="69" baseType="lpstr">
      <vt:lpstr>Arial</vt:lpstr>
      <vt:lpstr>Calibri</vt:lpstr>
      <vt:lpstr>Symbol</vt:lpstr>
      <vt:lpstr>Tahoma</vt:lpstr>
      <vt:lpstr>Times New Roman</vt:lpstr>
      <vt:lpstr>Wingdings</vt:lpstr>
      <vt:lpstr>шаблон</vt:lpstr>
      <vt:lpstr>Visio</vt:lpstr>
      <vt:lpstr>Точечный рисунок</vt:lpstr>
      <vt:lpstr>Формула</vt:lpstr>
      <vt:lpstr>CorelDRAW.Graphic.12</vt:lpstr>
      <vt:lpstr>Equation</vt:lpstr>
      <vt:lpstr>Презентация PowerPoint</vt:lpstr>
      <vt:lpstr>Презентация PowerPoint</vt:lpstr>
      <vt:lpstr>Презентация PowerPoint</vt:lpstr>
      <vt:lpstr> 3.1. Алгоритмічний вибір альтернатив</vt:lpstr>
      <vt:lpstr> 3.1. Алгоритмічний вибір альтернатив</vt:lpstr>
      <vt:lpstr>Презентация PowerPoint</vt:lpstr>
      <vt:lpstr>Презентация PowerPoint</vt:lpstr>
      <vt:lpstr>Розгалужені процеси</vt:lpstr>
      <vt:lpstr>Презентация PowerPoint</vt:lpstr>
      <vt:lpstr>Розгалужені процеси</vt:lpstr>
      <vt:lpstr>Презентация PowerPoint</vt:lpstr>
      <vt:lpstr>Операторний блок</vt:lpstr>
      <vt:lpstr>Операторний блок</vt:lpstr>
      <vt:lpstr>Презентация PowerPoint</vt:lpstr>
      <vt:lpstr>Презентация PowerPoint</vt:lpstr>
      <vt:lpstr>Презентация PowerPoint</vt:lpstr>
      <vt:lpstr>Презентация PowerPoint</vt:lpstr>
      <vt:lpstr>Поліваріантний вибір</vt:lpstr>
      <vt:lpstr>Поліваріантний вибір</vt:lpstr>
      <vt:lpstr>    Поліваріантний вибір</vt:lpstr>
      <vt:lpstr>    Поліваріантний вибір</vt:lpstr>
      <vt:lpstr>Презентация PowerPoint</vt:lpstr>
      <vt:lpstr>3.2.Алгоритмічна конструкція повторення </vt:lpstr>
      <vt:lpstr>3.2.Алгоритмічна конструкція повторення </vt:lpstr>
      <vt:lpstr>3.2.Алгоритмічна конструкція повторення. Цикл з передумовою </vt:lpstr>
      <vt:lpstr>        Цикл з передумовою</vt:lpstr>
      <vt:lpstr>        Цикл з передумовою</vt:lpstr>
      <vt:lpstr>Презентация PowerPoint</vt:lpstr>
      <vt:lpstr>Цикл з постумовою</vt:lpstr>
      <vt:lpstr>Цикл з постумовою</vt:lpstr>
      <vt:lpstr>                 Цикл з постумовою</vt:lpstr>
      <vt:lpstr>Презентация PowerPoint</vt:lpstr>
      <vt:lpstr>Цикл з лічильником</vt:lpstr>
      <vt:lpstr>Цикл з лічильником</vt:lpstr>
      <vt:lpstr>Цикл з лічильником</vt:lpstr>
      <vt:lpstr>                 Цикл з лічильником</vt:lpstr>
      <vt:lpstr>Презентация PowerPoint</vt:lpstr>
      <vt:lpstr>Переривання циклу</vt:lpstr>
      <vt:lpstr>Переривання циклу</vt:lpstr>
      <vt:lpstr>Презентация PowerPoint</vt:lpstr>
      <vt:lpstr>3.3. Деякі циклічні алгоритми та програми</vt:lpstr>
      <vt:lpstr>                Рекурентні послідовності</vt:lpstr>
      <vt:lpstr>                Рекурентні послідовності</vt:lpstr>
      <vt:lpstr>Презентация PowerPoint</vt:lpstr>
      <vt:lpstr>Рекурентні послідовності та співвідношення</vt:lpstr>
      <vt:lpstr>Степеневі ряди</vt:lpstr>
      <vt:lpstr>Степеневі ряди</vt:lpstr>
      <vt:lpstr>Степеневі ряди</vt:lpstr>
      <vt:lpstr>Степеневі ряди</vt:lpstr>
      <vt:lpstr>Презентация PowerPoint</vt:lpstr>
      <vt:lpstr> Ланцюгові дроби</vt:lpstr>
      <vt:lpstr> Ланцюгові дроби</vt:lpstr>
      <vt:lpstr>Приклад. Ланцюгові дроби</vt:lpstr>
      <vt:lpstr>Ланцюгові дроби</vt:lpstr>
      <vt:lpstr>Презентация PowerPoint</vt:lpstr>
      <vt:lpstr>Ланцюгові дроби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sigma</dc:creator>
  <cp:lastModifiedBy>Tetyana Kovalyuk</cp:lastModifiedBy>
  <cp:revision>62</cp:revision>
  <dcterms:created xsi:type="dcterms:W3CDTF">2012-08-17T20:48:36Z</dcterms:created>
  <dcterms:modified xsi:type="dcterms:W3CDTF">2020-10-27T17:14:09Z</dcterms:modified>
</cp:coreProperties>
</file>