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67"/>
  </p:notesMasterIdLst>
  <p:sldIdLst>
    <p:sldId id="336" r:id="rId2"/>
    <p:sldId id="280" r:id="rId3"/>
    <p:sldId id="281" r:id="rId4"/>
    <p:sldId id="259" r:id="rId5"/>
    <p:sldId id="294" r:id="rId6"/>
    <p:sldId id="289" r:id="rId7"/>
    <p:sldId id="282" r:id="rId8"/>
    <p:sldId id="291" r:id="rId9"/>
    <p:sldId id="292" r:id="rId10"/>
    <p:sldId id="296" r:id="rId11"/>
    <p:sldId id="260" r:id="rId12"/>
    <p:sldId id="262" r:id="rId13"/>
    <p:sldId id="284" r:id="rId14"/>
    <p:sldId id="285" r:id="rId15"/>
    <p:sldId id="295" r:id="rId16"/>
    <p:sldId id="323" r:id="rId17"/>
    <p:sldId id="283" r:id="rId18"/>
    <p:sldId id="299" r:id="rId19"/>
    <p:sldId id="297" r:id="rId20"/>
    <p:sldId id="337" r:id="rId21"/>
    <p:sldId id="338" r:id="rId22"/>
    <p:sldId id="340" r:id="rId23"/>
    <p:sldId id="339" r:id="rId24"/>
    <p:sldId id="300" r:id="rId25"/>
    <p:sldId id="264" r:id="rId26"/>
    <p:sldId id="302" r:id="rId27"/>
    <p:sldId id="304" r:id="rId28"/>
    <p:sldId id="305" r:id="rId29"/>
    <p:sldId id="265" r:id="rId30"/>
    <p:sldId id="301" r:id="rId31"/>
    <p:sldId id="341" r:id="rId32"/>
    <p:sldId id="263" r:id="rId33"/>
    <p:sldId id="306" r:id="rId34"/>
    <p:sldId id="307" r:id="rId35"/>
    <p:sldId id="308" r:id="rId36"/>
    <p:sldId id="309" r:id="rId37"/>
    <p:sldId id="266" r:id="rId38"/>
    <p:sldId id="311" r:id="rId39"/>
    <p:sldId id="310" r:id="rId40"/>
    <p:sldId id="273" r:id="rId41"/>
    <p:sldId id="271" r:id="rId42"/>
    <p:sldId id="274" r:id="rId43"/>
    <p:sldId id="312" r:id="rId44"/>
    <p:sldId id="270" r:id="rId45"/>
    <p:sldId id="313" r:id="rId46"/>
    <p:sldId id="315" r:id="rId47"/>
    <p:sldId id="316" r:id="rId48"/>
    <p:sldId id="318" r:id="rId49"/>
    <p:sldId id="319" r:id="rId50"/>
    <p:sldId id="276" r:id="rId51"/>
    <p:sldId id="320" r:id="rId52"/>
    <p:sldId id="275" r:id="rId53"/>
    <p:sldId id="277" r:id="rId54"/>
    <p:sldId id="278" r:id="rId55"/>
    <p:sldId id="279" r:id="rId56"/>
    <p:sldId id="326" r:id="rId57"/>
    <p:sldId id="330" r:id="rId58"/>
    <p:sldId id="327" r:id="rId59"/>
    <p:sldId id="328" r:id="rId60"/>
    <p:sldId id="329" r:id="rId61"/>
    <p:sldId id="331" r:id="rId62"/>
    <p:sldId id="332" r:id="rId63"/>
    <p:sldId id="333" r:id="rId64"/>
    <p:sldId id="325" r:id="rId65"/>
    <p:sldId id="321" r:id="rId66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8000"/>
    <a:srgbClr val="D1FFD1"/>
    <a:srgbClr val="FFE5FF"/>
    <a:srgbClr val="C4FFA7"/>
    <a:srgbClr val="A7FFFF"/>
    <a:srgbClr val="FFFF99"/>
    <a:srgbClr val="E3F2F3"/>
    <a:srgbClr val="D0D0D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7" autoAdjust="0"/>
    <p:restoredTop sz="91162" autoAdjust="0"/>
  </p:normalViewPr>
  <p:slideViewPr>
    <p:cSldViewPr>
      <p:cViewPr varScale="1">
        <p:scale>
          <a:sx n="73" d="100"/>
          <a:sy n="73" d="100"/>
        </p:scale>
        <p:origin x="288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F84F59-AEEA-412D-8492-9F9BEA2F2352}" type="doc">
      <dgm:prSet loTypeId="urn:microsoft.com/office/officeart/2005/8/layout/hList6" loCatId="list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endParaRPr lang="uk-UA"/>
        </a:p>
      </dgm:t>
    </dgm:pt>
    <dgm:pt modelId="{C672522E-01CE-49B5-93F0-2D8ADDE0A56E}">
      <dgm:prSet custT="1"/>
      <dgm:spPr/>
      <dgm:t>
        <a:bodyPr/>
        <a:lstStyle/>
        <a:p>
          <a:pPr rtl="0"/>
          <a:r>
            <a:rPr lang="uk-UA" sz="2400" dirty="0" smtClean="0"/>
            <a:t>Специфікатор </a:t>
          </a:r>
          <a:r>
            <a:rPr lang="en-US" sz="2400" b="1" i="1" dirty="0" smtClean="0">
              <a:solidFill>
                <a:srgbClr val="0000CC"/>
              </a:solidFill>
            </a:rPr>
            <a:t>register</a:t>
          </a:r>
          <a:r>
            <a:rPr lang="en-US" sz="2400" dirty="0" smtClean="0">
              <a:solidFill>
                <a:srgbClr val="0000CC"/>
              </a:solidFill>
            </a:rPr>
            <a:t> </a:t>
          </a:r>
          <a:r>
            <a:rPr lang="uk-UA" sz="2400" dirty="0" smtClean="0"/>
            <a:t>застосовують під час оголошення автоматичної змінної, аби вказати компілятору на необхідність зберігання змінної не в оперативній пам’яті, а в </a:t>
          </a:r>
          <a:r>
            <a:rPr lang="uk-UA" sz="2400" b="1" dirty="0" smtClean="0"/>
            <a:t>регістрі процесора</a:t>
          </a:r>
          <a:r>
            <a:rPr lang="uk-UA" sz="2000" b="1" dirty="0" smtClean="0"/>
            <a:t>. </a:t>
          </a:r>
          <a:endParaRPr lang="uk-UA" sz="2000" b="1" dirty="0"/>
        </a:p>
      </dgm:t>
    </dgm:pt>
    <dgm:pt modelId="{C0C5F546-B4DB-4BC0-852C-3901DCCBF6BA}" type="parTrans" cxnId="{5F78BFC7-3F6C-4154-81E4-43DD7653CA6A}">
      <dgm:prSet/>
      <dgm:spPr/>
      <dgm:t>
        <a:bodyPr/>
        <a:lstStyle/>
        <a:p>
          <a:endParaRPr lang="uk-UA"/>
        </a:p>
      </dgm:t>
    </dgm:pt>
    <dgm:pt modelId="{679E0290-BBC8-4CD5-AFB6-F68E55C97018}" type="sibTrans" cxnId="{5F78BFC7-3F6C-4154-81E4-43DD7653CA6A}">
      <dgm:prSet/>
      <dgm:spPr/>
      <dgm:t>
        <a:bodyPr/>
        <a:lstStyle/>
        <a:p>
          <a:endParaRPr lang="uk-UA"/>
        </a:p>
      </dgm:t>
    </dgm:pt>
    <dgm:pt modelId="{357A78D7-34EA-424A-82F5-AA4ACD28EEDE}">
      <dgm:prSet custT="1"/>
      <dgm:spPr/>
      <dgm:t>
        <a:bodyPr/>
        <a:lstStyle/>
        <a:p>
          <a:pPr rtl="0"/>
          <a:r>
            <a:rPr lang="uk-UA" sz="2400" dirty="0" smtClean="0"/>
            <a:t>Функції одного файлу можуть звертатися до змінних, визначених в інших файлах, якщо ці змін­ні було оголошено з ключовим словом </a:t>
          </a:r>
          <a:r>
            <a:rPr lang="en-US" sz="2400" b="1" i="1" dirty="0" smtClean="0">
              <a:solidFill>
                <a:srgbClr val="0000CC"/>
              </a:solidFill>
            </a:rPr>
            <a:t>extern</a:t>
          </a:r>
          <a:r>
            <a:rPr lang="en-US" sz="2400" dirty="0" smtClean="0"/>
            <a:t>, </a:t>
          </a:r>
          <a:r>
            <a:rPr lang="uk-UA" sz="2400" dirty="0" smtClean="0"/>
            <a:t>тобто якщо вони є зовнішні­ми. Змінні створюються на початку роботи програми, зберігають свої зна­чення  протягом її роботи і знищуються лише після завершення роботи про­грами. Специфікатор </a:t>
          </a:r>
          <a:r>
            <a:rPr lang="en-US" sz="2400" b="1" dirty="0" smtClean="0">
              <a:solidFill>
                <a:srgbClr val="0000CC"/>
              </a:solidFill>
            </a:rPr>
            <a:t>extern</a:t>
          </a:r>
          <a:r>
            <a:rPr lang="en-US" sz="2400" dirty="0" smtClean="0"/>
            <a:t> </a:t>
          </a:r>
          <a:r>
            <a:rPr lang="uk-UA" sz="2400" dirty="0" smtClean="0"/>
            <a:t>повідомляє компілятор про те, що відповідна змінна оголошуватиметься в будь­</a:t>
          </a:r>
          <a:r>
            <a:rPr lang="en-US" sz="2400" dirty="0" smtClean="0"/>
            <a:t>-</a:t>
          </a:r>
          <a:r>
            <a:rPr lang="uk-UA" sz="2400" dirty="0" smtClean="0"/>
            <a:t>якому місці програми. </a:t>
          </a:r>
          <a:endParaRPr lang="uk-UA" sz="2400" dirty="0"/>
        </a:p>
      </dgm:t>
    </dgm:pt>
    <dgm:pt modelId="{E8929250-3089-4AE4-95FE-98DC7B43F4C8}" type="parTrans" cxnId="{55A529E0-6ECE-43D4-A190-02D03A997161}">
      <dgm:prSet/>
      <dgm:spPr/>
      <dgm:t>
        <a:bodyPr/>
        <a:lstStyle/>
        <a:p>
          <a:endParaRPr lang="uk-UA"/>
        </a:p>
      </dgm:t>
    </dgm:pt>
    <dgm:pt modelId="{9850AAE3-8378-42A3-B058-49C40208BA92}" type="sibTrans" cxnId="{55A529E0-6ECE-43D4-A190-02D03A997161}">
      <dgm:prSet/>
      <dgm:spPr/>
      <dgm:t>
        <a:bodyPr/>
        <a:lstStyle/>
        <a:p>
          <a:endParaRPr lang="uk-UA"/>
        </a:p>
      </dgm:t>
    </dgm:pt>
    <dgm:pt modelId="{A1FC0600-ADE5-458E-B88F-6B9773461FE1}">
      <dgm:prSet custT="1"/>
      <dgm:spPr/>
      <dgm:t>
        <a:bodyPr/>
        <a:lstStyle/>
        <a:p>
          <a:pPr rtl="0"/>
          <a:r>
            <a:rPr lang="uk-UA" sz="2400" dirty="0" smtClean="0">
              <a:solidFill>
                <a:srgbClr val="0000CC"/>
              </a:solidFill>
            </a:rPr>
            <a:t>Статичні змінні </a:t>
          </a:r>
          <a:r>
            <a:rPr lang="uk-UA" sz="2400" dirty="0" smtClean="0"/>
            <a:t>записують із ключовим словом </a:t>
          </a:r>
          <a:r>
            <a:rPr lang="en-US" sz="2400" b="1" i="1" dirty="0" smtClean="0">
              <a:solidFill>
                <a:srgbClr val="0000CC"/>
              </a:solidFill>
            </a:rPr>
            <a:t>static</a:t>
          </a:r>
          <a:r>
            <a:rPr lang="en-US" sz="2400" dirty="0" smtClean="0"/>
            <a:t>. </a:t>
          </a:r>
          <a:r>
            <a:rPr lang="uk-UA" sz="2400" dirty="0" smtClean="0"/>
            <a:t>На відміну від авто­матичної статична змінна не створюється автоматично і не знищується після виходу з функції</a:t>
          </a:r>
          <a:r>
            <a:rPr lang="uk-UA" sz="2500" dirty="0" smtClean="0"/>
            <a:t>. </a:t>
          </a:r>
          <a:endParaRPr lang="uk-UA" sz="2500" dirty="0"/>
        </a:p>
      </dgm:t>
    </dgm:pt>
    <dgm:pt modelId="{5463ECFF-6165-4D53-82C0-20653A33F236}" type="parTrans" cxnId="{13E42431-0FA3-493E-95C5-36CB52592F56}">
      <dgm:prSet/>
      <dgm:spPr/>
      <dgm:t>
        <a:bodyPr/>
        <a:lstStyle/>
        <a:p>
          <a:endParaRPr lang="uk-UA"/>
        </a:p>
      </dgm:t>
    </dgm:pt>
    <dgm:pt modelId="{B6A40969-9F31-46C1-A809-4A25A41F01FE}" type="sibTrans" cxnId="{13E42431-0FA3-493E-95C5-36CB52592F56}">
      <dgm:prSet/>
      <dgm:spPr/>
      <dgm:t>
        <a:bodyPr/>
        <a:lstStyle/>
        <a:p>
          <a:endParaRPr lang="uk-UA"/>
        </a:p>
      </dgm:t>
    </dgm:pt>
    <dgm:pt modelId="{47C76CA5-FEA6-4F1B-951E-AEDBF61BF3B2}" type="pres">
      <dgm:prSet presAssocID="{A9F84F59-AEEA-412D-8492-9F9BEA2F235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A3D67357-FA14-4F0D-9016-839B84EE2D59}" type="pres">
      <dgm:prSet presAssocID="{C672522E-01CE-49B5-93F0-2D8ADDE0A56E}" presName="node" presStyleLbl="node1" presStyleIdx="0" presStyleCnt="3" custScaleX="49670" custLinFactNeighborX="-513" custLinFactNeighborY="0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DB4740E6-1904-4444-812F-77D1CF42046F}" type="pres">
      <dgm:prSet presAssocID="{679E0290-BBC8-4CD5-AFB6-F68E55C97018}" presName="sibTrans" presStyleCnt="0"/>
      <dgm:spPr/>
    </dgm:pt>
    <dgm:pt modelId="{FDFDD66D-B639-4EFC-8207-574F5F8C44A2}" type="pres">
      <dgm:prSet presAssocID="{357A78D7-34EA-424A-82F5-AA4ACD28EED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CFBEBB99-78CD-416A-AFB2-0A5B6581A5FE}" type="pres">
      <dgm:prSet presAssocID="{9850AAE3-8378-42A3-B058-49C40208BA92}" presName="sibTrans" presStyleCnt="0"/>
      <dgm:spPr/>
    </dgm:pt>
    <dgm:pt modelId="{F14DF55F-F9E0-4715-A1CC-9A1B437A5416}" type="pres">
      <dgm:prSet presAssocID="{A1FC0600-ADE5-458E-B88F-6B9773461FE1}" presName="node" presStyleLbl="node1" presStyleIdx="2" presStyleCnt="3" custScaleX="50414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13E42431-0FA3-493E-95C5-36CB52592F56}" srcId="{A9F84F59-AEEA-412D-8492-9F9BEA2F2352}" destId="{A1FC0600-ADE5-458E-B88F-6B9773461FE1}" srcOrd="2" destOrd="0" parTransId="{5463ECFF-6165-4D53-82C0-20653A33F236}" sibTransId="{B6A40969-9F31-46C1-A809-4A25A41F01FE}"/>
    <dgm:cxn modelId="{9F2FFDDF-C58F-491F-A020-387A3B38EC19}" type="presOf" srcId="{C672522E-01CE-49B5-93F0-2D8ADDE0A56E}" destId="{A3D67357-FA14-4F0D-9016-839B84EE2D59}" srcOrd="0" destOrd="0" presId="urn:microsoft.com/office/officeart/2005/8/layout/hList6"/>
    <dgm:cxn modelId="{55A529E0-6ECE-43D4-A190-02D03A997161}" srcId="{A9F84F59-AEEA-412D-8492-9F9BEA2F2352}" destId="{357A78D7-34EA-424A-82F5-AA4ACD28EEDE}" srcOrd="1" destOrd="0" parTransId="{E8929250-3089-4AE4-95FE-98DC7B43F4C8}" sibTransId="{9850AAE3-8378-42A3-B058-49C40208BA92}"/>
    <dgm:cxn modelId="{C7695320-E88D-4474-A099-90D46EFB6977}" type="presOf" srcId="{A1FC0600-ADE5-458E-B88F-6B9773461FE1}" destId="{F14DF55F-F9E0-4715-A1CC-9A1B437A5416}" srcOrd="0" destOrd="0" presId="urn:microsoft.com/office/officeart/2005/8/layout/hList6"/>
    <dgm:cxn modelId="{2F8F52CD-7F1A-44CB-8A34-A7479C4EC7E4}" type="presOf" srcId="{357A78D7-34EA-424A-82F5-AA4ACD28EEDE}" destId="{FDFDD66D-B639-4EFC-8207-574F5F8C44A2}" srcOrd="0" destOrd="0" presId="urn:microsoft.com/office/officeart/2005/8/layout/hList6"/>
    <dgm:cxn modelId="{5F78BFC7-3F6C-4154-81E4-43DD7653CA6A}" srcId="{A9F84F59-AEEA-412D-8492-9F9BEA2F2352}" destId="{C672522E-01CE-49B5-93F0-2D8ADDE0A56E}" srcOrd="0" destOrd="0" parTransId="{C0C5F546-B4DB-4BC0-852C-3901DCCBF6BA}" sibTransId="{679E0290-BBC8-4CD5-AFB6-F68E55C97018}"/>
    <dgm:cxn modelId="{33D30947-BC5A-43D9-A34B-6EF44307EB20}" type="presOf" srcId="{A9F84F59-AEEA-412D-8492-9F9BEA2F2352}" destId="{47C76CA5-FEA6-4F1B-951E-AEDBF61BF3B2}" srcOrd="0" destOrd="0" presId="urn:microsoft.com/office/officeart/2005/8/layout/hList6"/>
    <dgm:cxn modelId="{794B6C4F-49A6-41E9-8DB5-2D5EB65FE88E}" type="presParOf" srcId="{47C76CA5-FEA6-4F1B-951E-AEDBF61BF3B2}" destId="{A3D67357-FA14-4F0D-9016-839B84EE2D59}" srcOrd="0" destOrd="0" presId="urn:microsoft.com/office/officeart/2005/8/layout/hList6"/>
    <dgm:cxn modelId="{925E3874-F20A-4051-9B97-6C24C5EA41CD}" type="presParOf" srcId="{47C76CA5-FEA6-4F1B-951E-AEDBF61BF3B2}" destId="{DB4740E6-1904-4444-812F-77D1CF42046F}" srcOrd="1" destOrd="0" presId="urn:microsoft.com/office/officeart/2005/8/layout/hList6"/>
    <dgm:cxn modelId="{18454107-FCC9-4D73-AEE8-96FF646F3B63}" type="presParOf" srcId="{47C76CA5-FEA6-4F1B-951E-AEDBF61BF3B2}" destId="{FDFDD66D-B639-4EFC-8207-574F5F8C44A2}" srcOrd="2" destOrd="0" presId="urn:microsoft.com/office/officeart/2005/8/layout/hList6"/>
    <dgm:cxn modelId="{06D01A37-8CA4-4B97-93EE-0406476668E9}" type="presParOf" srcId="{47C76CA5-FEA6-4F1B-951E-AEDBF61BF3B2}" destId="{CFBEBB99-78CD-416A-AFB2-0A5B6581A5FE}" srcOrd="3" destOrd="0" presId="urn:microsoft.com/office/officeart/2005/8/layout/hList6"/>
    <dgm:cxn modelId="{3C9216A0-1FDF-4A13-82FA-CA53957C9CD9}" type="presParOf" srcId="{47C76CA5-FEA6-4F1B-951E-AEDBF61BF3B2}" destId="{F14DF55F-F9E0-4715-A1CC-9A1B437A5416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9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2C627F4-C4D2-43D8-B04A-2E3304C68925}" type="datetimeFigureOut">
              <a:rPr lang="es-UY"/>
              <a:pPr>
                <a:defRPr/>
              </a:pPr>
              <a:t>27/10/2020</a:t>
            </a:fld>
            <a:endParaRPr lang="es-UY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UY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UY" noProof="0" smtClean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CA406C0-DF12-41A1-89E2-E566BC94A3FD}" type="slidenum">
              <a:rPr lang="es-UY" altLang="ru-RU"/>
              <a:pPr/>
              <a:t>‹#›</a:t>
            </a:fld>
            <a:endParaRPr lang="es-UY" altLang="ru-RU"/>
          </a:p>
        </p:txBody>
      </p:sp>
    </p:spTree>
    <p:extLst>
      <p:ext uri="{BB962C8B-B14F-4D97-AF65-F5344CB8AC3E}">
        <p14:creationId xmlns:p14="http://schemas.microsoft.com/office/powerpoint/2010/main" val="10246073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406C0-DF12-41A1-89E2-E566BC94A3FD}" type="slidenum">
              <a:rPr lang="es-UY" altLang="ru-RU" smtClean="0"/>
              <a:pPr/>
              <a:t>2</a:t>
            </a:fld>
            <a:endParaRPr lang="es-UY" altLang="ru-RU"/>
          </a:p>
        </p:txBody>
      </p:sp>
    </p:spTree>
    <p:extLst>
      <p:ext uri="{BB962C8B-B14F-4D97-AF65-F5344CB8AC3E}">
        <p14:creationId xmlns:p14="http://schemas.microsoft.com/office/powerpoint/2010/main" val="1850003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406C0-DF12-41A1-89E2-E566BC94A3FD}" type="slidenum">
              <a:rPr lang="es-UY" altLang="ru-RU" smtClean="0"/>
              <a:pPr/>
              <a:t>3</a:t>
            </a:fld>
            <a:endParaRPr lang="es-UY" altLang="ru-RU"/>
          </a:p>
        </p:txBody>
      </p:sp>
    </p:spTree>
    <p:extLst>
      <p:ext uri="{BB962C8B-B14F-4D97-AF65-F5344CB8AC3E}">
        <p14:creationId xmlns:p14="http://schemas.microsoft.com/office/powerpoint/2010/main" val="3730683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UY" altLang="ru-RU" smtClean="0"/>
          </a:p>
        </p:txBody>
      </p:sp>
      <p:sp>
        <p:nvSpPr>
          <p:cNvPr id="2662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F2D2095-B324-47B3-B0B8-D86F49D652C0}" type="slidenum">
              <a:rPr lang="es-UY" altLang="ru-RU" sz="1200"/>
              <a:pPr eaLnBrk="1" hangingPunct="1"/>
              <a:t>4</a:t>
            </a:fld>
            <a:endParaRPr lang="es-UY" altLang="ru-RU" sz="1200"/>
          </a:p>
        </p:txBody>
      </p:sp>
    </p:spTree>
    <p:extLst>
      <p:ext uri="{BB962C8B-B14F-4D97-AF65-F5344CB8AC3E}">
        <p14:creationId xmlns:p14="http://schemas.microsoft.com/office/powerpoint/2010/main" val="3631480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UY" altLang="ru-RU" smtClean="0"/>
          </a:p>
        </p:txBody>
      </p:sp>
      <p:sp>
        <p:nvSpPr>
          <p:cNvPr id="67588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6A1289FA-C082-4414-9DE6-C4181524AA0E}" type="slidenum">
              <a:rPr lang="es-UY" altLang="ru-RU" sz="1200"/>
              <a:pPr algn="r" eaLnBrk="1" hangingPunct="1"/>
              <a:t>5</a:t>
            </a:fld>
            <a:endParaRPr lang="es-UY" altLang="ru-RU" sz="1200"/>
          </a:p>
        </p:txBody>
      </p:sp>
    </p:spTree>
    <p:extLst>
      <p:ext uri="{BB962C8B-B14F-4D97-AF65-F5344CB8AC3E}">
        <p14:creationId xmlns:p14="http://schemas.microsoft.com/office/powerpoint/2010/main" val="1820924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UY" altLang="ru-RU" smtClean="0"/>
          </a:p>
        </p:txBody>
      </p:sp>
      <p:sp>
        <p:nvSpPr>
          <p:cNvPr id="68612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35165B45-D07F-49E1-8085-864C73B5D334}" type="slidenum">
              <a:rPr lang="es-UY" altLang="ru-RU" sz="1200"/>
              <a:pPr algn="r" eaLnBrk="1" hangingPunct="1"/>
              <a:t>7</a:t>
            </a:fld>
            <a:endParaRPr lang="es-UY" altLang="ru-RU" sz="1200"/>
          </a:p>
        </p:txBody>
      </p:sp>
    </p:spTree>
    <p:extLst>
      <p:ext uri="{BB962C8B-B14F-4D97-AF65-F5344CB8AC3E}">
        <p14:creationId xmlns:p14="http://schemas.microsoft.com/office/powerpoint/2010/main" val="3513027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19872" y="764704"/>
            <a:ext cx="12192000" cy="583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ru-RU" sz="180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380183" y="6519447"/>
            <a:ext cx="810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616FDA04-F16B-4005-BA77-CF455FF4A0ED}" type="slidenum">
              <a:rPr lang="ru-RU" sz="1600" smtClean="0">
                <a:solidFill>
                  <a:prstClr val="black"/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ru-RU" sz="1600" dirty="0" smtClean="0">
                <a:solidFill>
                  <a:prstClr val="black"/>
                </a:solidFill>
                <a:latin typeface="Calibri"/>
                <a:cs typeface="+mn-cs"/>
              </a:rPr>
              <a:t>/65</a:t>
            </a:r>
            <a:endParaRPr lang="ru-RU" sz="16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311691" y="6550224"/>
            <a:ext cx="6624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uk-UA" sz="1400" dirty="0" smtClean="0">
                <a:solidFill>
                  <a:prstClr val="white"/>
                </a:solidFill>
                <a:latin typeface="Calibri"/>
                <a:cs typeface="+mn-cs"/>
              </a:rPr>
              <a:t>Т.В. </a:t>
            </a:r>
            <a:r>
              <a:rPr lang="uk-UA" sz="1400" dirty="0" err="1" smtClean="0">
                <a:solidFill>
                  <a:prstClr val="white"/>
                </a:solidFill>
                <a:latin typeface="Calibri"/>
                <a:cs typeface="+mn-cs"/>
              </a:rPr>
              <a:t>Ковалюк</a:t>
            </a:r>
            <a:r>
              <a:rPr lang="uk-UA" sz="1400" dirty="0" smtClean="0">
                <a:solidFill>
                  <a:prstClr val="white"/>
                </a:solidFill>
                <a:latin typeface="Calibri"/>
                <a:cs typeface="+mn-cs"/>
              </a:rPr>
              <a:t>. Основи програмування КНУ ім. Т. Шевченка</a:t>
            </a:r>
            <a:endParaRPr lang="ru-RU" sz="1400" dirty="0">
              <a:solidFill>
                <a:prstClr val="white"/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4131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713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D99F6258-5C02-48CB-AFFC-8888E6D24173}" type="datetimeFigureOut">
              <a:rPr lang="ru-RU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27.10.2020</a:t>
            </a:fld>
            <a:endParaRPr lang="ru-RU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5E563E6-D636-4699-96F0-972CDB769374}" type="slidenum">
              <a:rPr lang="ru-RU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"/>
            <a:ext cx="12192000" cy="686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4_1.cpp" TargetMode="External"/><Relationship Id="rId5" Type="http://schemas.openxmlformats.org/officeDocument/2006/relationships/image" Target="../media/image9.png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4_1.cpp" TargetMode="External"/><Relationship Id="rId5" Type="http://schemas.openxmlformats.org/officeDocument/2006/relationships/image" Target="../media/image9.png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4_1.cpp" TargetMode="External"/><Relationship Id="rId5" Type="http://schemas.openxmlformats.org/officeDocument/2006/relationships/image" Target="../media/image9.png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4_1.cpp" TargetMode="External"/><Relationship Id="rId5" Type="http://schemas.openxmlformats.org/officeDocument/2006/relationships/image" Target="../media/image9.png"/><Relationship Id="rId4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4_1.cpp" TargetMode="External"/><Relationship Id="rId5" Type="http://schemas.openxmlformats.org/officeDocument/2006/relationships/image" Target="../media/image9.png"/><Relationship Id="rId4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8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4_2.cpp" TargetMode="External"/><Relationship Id="rId5" Type="http://schemas.openxmlformats.org/officeDocument/2006/relationships/image" Target="../media/image9.png"/><Relationship Id="rId4" Type="http://schemas.openxmlformats.org/officeDocument/2006/relationships/oleObject" Target="../embeddings/oleObject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4_2.cpp" TargetMode="External"/><Relationship Id="rId5" Type="http://schemas.openxmlformats.org/officeDocument/2006/relationships/image" Target="../media/image9.png"/><Relationship Id="rId4" Type="http://schemas.openxmlformats.org/officeDocument/2006/relationships/oleObject" Target="../embeddings/oleObject10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2.bin"/><Relationship Id="rId5" Type="http://schemas.openxmlformats.org/officeDocument/2006/relationships/hyperlink" Target="examples_semestr1/ex4_3.cpp" TargetMode="Externa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4_3.cpp" TargetMode="External"/><Relationship Id="rId5" Type="http://schemas.openxmlformats.org/officeDocument/2006/relationships/image" Target="../media/image9.png"/><Relationship Id="rId4" Type="http://schemas.openxmlformats.org/officeDocument/2006/relationships/oleObject" Target="../embeddings/oleObject13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5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4_3_prototype.cpp" TargetMode="External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4_4.cpp" TargetMode="External"/><Relationship Id="rId5" Type="http://schemas.openxmlformats.org/officeDocument/2006/relationships/hyperlink" Target="examples_semestr1/ex4_4.cpp" TargetMode="External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examples_semestr1/ex4_5.cpp" TargetMode="External"/><Relationship Id="rId3" Type="http://schemas.openxmlformats.org/officeDocument/2006/relationships/image" Target="../media/image22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4.jpeg"/><Relationship Id="rId10" Type="http://schemas.openxmlformats.org/officeDocument/2006/relationships/image" Target="../media/image25.png"/><Relationship Id="rId4" Type="http://schemas.openxmlformats.org/officeDocument/2006/relationships/image" Target="../media/image23.png"/><Relationship Id="rId9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4_5.cpp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7.png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6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11424" y="548680"/>
            <a:ext cx="9758864" cy="3785652"/>
          </a:xfrm>
          <a:prstGeom prst="rect">
            <a:avLst/>
          </a:prstGeom>
          <a:noFill/>
          <a:effectLst>
            <a:outerShdw blurRad="50800" dist="152400" dir="5400000" algn="ctr" rotWithShape="0">
              <a:schemeClr val="tx1"/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uk-UA" sz="80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chemeClr val="bg1"/>
                </a:solidFill>
                <a:latin typeface="Calibri"/>
                <a:cs typeface="+mn-cs"/>
              </a:rPr>
              <a:t>Основи програмування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uk-UA" sz="80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chemeClr val="bg1"/>
                </a:solidFill>
                <a:latin typeface="Calibri"/>
                <a:cs typeface="+mn-cs"/>
              </a:rPr>
              <a:t>(С/С++)</a:t>
            </a:r>
            <a:endParaRPr lang="ru-RU" sz="8000" b="1" dirty="0">
              <a:ln w="9525">
                <a:solidFill>
                  <a:prstClr val="white"/>
                </a:solidFill>
                <a:prstDash val="solid"/>
              </a:ln>
              <a:solidFill>
                <a:schemeClr val="bg1"/>
              </a:solidFill>
              <a:latin typeface="Calibri"/>
              <a:cs typeface="+mn-cs"/>
            </a:endParaRPr>
          </a:p>
        </p:txBody>
      </p:sp>
      <p:sp>
        <p:nvSpPr>
          <p:cNvPr id="4" name="WordArt 5"/>
          <p:cNvSpPr>
            <a:spLocks noChangeArrowheads="1" noChangeShapeType="1" noTextEdit="1"/>
          </p:cNvSpPr>
          <p:nvPr/>
        </p:nvSpPr>
        <p:spPr bwMode="auto">
          <a:xfrm>
            <a:off x="1271464" y="4334332"/>
            <a:ext cx="9793088" cy="2303636"/>
          </a:xfrm>
          <a:prstGeom prst="rect">
            <a:avLst/>
          </a:prstGeom>
          <a:effectLst>
            <a:outerShdw blurRad="50800" dist="63500" dir="54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kern="10" dirty="0">
                <a:solidFill>
                  <a:schemeClr val="bg1"/>
                </a:solidFill>
                <a:latin typeface="Times New Roman"/>
                <a:cs typeface="Times New Roman"/>
              </a:rPr>
              <a:t>Лектор </a:t>
            </a:r>
          </a:p>
          <a:p>
            <a:pPr algn="ctr"/>
            <a:r>
              <a:rPr lang="uk-UA" sz="3600" b="1" kern="10" dirty="0" err="1">
                <a:solidFill>
                  <a:schemeClr val="bg1"/>
                </a:solidFill>
                <a:latin typeface="Times New Roman"/>
                <a:cs typeface="Times New Roman"/>
              </a:rPr>
              <a:t>к.т.н</a:t>
            </a:r>
            <a:r>
              <a:rPr lang="uk-UA" sz="3600" b="1" kern="10" dirty="0">
                <a:solidFill>
                  <a:schemeClr val="bg1"/>
                </a:solidFill>
                <a:latin typeface="Times New Roman"/>
                <a:cs typeface="Times New Roman"/>
              </a:rPr>
              <a:t>. доцент кафедри програмних систем і технологій  </a:t>
            </a:r>
          </a:p>
          <a:p>
            <a:pPr algn="ctr"/>
            <a:r>
              <a:rPr lang="uk-UA" sz="3600" b="1" kern="10" dirty="0">
                <a:solidFill>
                  <a:schemeClr val="bg1"/>
                </a:solidFill>
                <a:latin typeface="Times New Roman"/>
                <a:cs typeface="Times New Roman"/>
              </a:rPr>
              <a:t>КНУ ім. Тараса Шевченка</a:t>
            </a:r>
          </a:p>
          <a:p>
            <a:pPr algn="ctr"/>
            <a:r>
              <a:rPr lang="ru-RU" sz="3600" b="1" kern="10" dirty="0" err="1">
                <a:solidFill>
                  <a:schemeClr val="bg1"/>
                </a:solidFill>
                <a:latin typeface="Times New Roman"/>
                <a:cs typeface="Times New Roman"/>
              </a:rPr>
              <a:t>Ковалюк</a:t>
            </a:r>
            <a:r>
              <a:rPr lang="ru-RU" sz="3600" b="1" kern="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ru-RU" sz="3600" b="1" kern="10" dirty="0" err="1">
                <a:solidFill>
                  <a:schemeClr val="bg1"/>
                </a:solidFill>
                <a:latin typeface="Times New Roman"/>
                <a:cs typeface="Times New Roman"/>
              </a:rPr>
              <a:t>Тетяна</a:t>
            </a:r>
            <a:r>
              <a:rPr lang="ru-RU" sz="3600" b="1" kern="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ru-RU" sz="3600" b="1" kern="10" dirty="0" err="1">
                <a:solidFill>
                  <a:schemeClr val="bg1"/>
                </a:solidFill>
                <a:latin typeface="Times New Roman"/>
                <a:cs typeface="Times New Roman"/>
              </a:rPr>
              <a:t>Володимирівна</a:t>
            </a:r>
            <a:endParaRPr lang="ru-RU" sz="3600" b="1" kern="1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ctr"/>
            <a:r>
              <a:rPr lang="ru-RU" sz="3600" b="1" kern="10" dirty="0" err="1">
                <a:solidFill>
                  <a:schemeClr val="bg1"/>
                </a:solidFill>
                <a:latin typeface="Times New Roman"/>
                <a:cs typeface="Times New Roman"/>
              </a:rPr>
              <a:t>tkovalyuk</a:t>
            </a:r>
            <a:r>
              <a:rPr lang="ru-RU" sz="3600" b="1" kern="10" dirty="0">
                <a:solidFill>
                  <a:schemeClr val="bg1"/>
                </a:solidFill>
                <a:latin typeface="Times New Roman"/>
                <a:cs typeface="Times New Roman"/>
              </a:rPr>
              <a:t>@</a:t>
            </a:r>
            <a:r>
              <a:rPr lang="en-US" sz="3600" b="1" kern="10" dirty="0">
                <a:solidFill>
                  <a:schemeClr val="bg1"/>
                </a:solidFill>
                <a:latin typeface="Times New Roman"/>
                <a:cs typeface="Times New Roman"/>
              </a:rPr>
              <a:t>ukr.net</a:t>
            </a:r>
            <a:endParaRPr lang="ru-RU" sz="3600" b="1" kern="1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3436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3"/>
          <p:cNvSpPr>
            <a:spLocks noChangeArrowheads="1"/>
          </p:cNvSpPr>
          <p:nvPr/>
        </p:nvSpPr>
        <p:spPr bwMode="auto">
          <a:xfrm>
            <a:off x="263352" y="1523050"/>
            <a:ext cx="11809312" cy="278074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38088" anchor="ctr">
            <a:spAutoFit/>
          </a:bodyPr>
          <a:lstStyle>
            <a:lvl1pPr eaLnBrk="0" hangingPunct="0">
              <a:tabLst>
                <a:tab pos="215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5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5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5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5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90000"/>
              </a:lnSpc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sz="2200" dirty="0"/>
              <a:t>Під час виклику підпрограми їй передається керування.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sz="2200" dirty="0"/>
              <a:t>По завершенні роботи вона повертає керування програмі, що її викликала, в ту точку, з якої виклик було здійснено. 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sz="2200" dirty="0"/>
              <a:t>Перша команда підпрограми називається </a:t>
            </a:r>
            <a:r>
              <a:rPr lang="uk-UA" altLang="ru-RU" sz="2200" i="1" dirty="0">
                <a:solidFill>
                  <a:srgbClr val="000099"/>
                </a:solidFill>
              </a:rPr>
              <a:t>точкою входу</a:t>
            </a:r>
            <a:r>
              <a:rPr lang="uk-UA" altLang="ru-RU" sz="2200" dirty="0"/>
              <a:t>, а адреса такої команди — </a:t>
            </a:r>
            <a:r>
              <a:rPr lang="uk-UA" altLang="ru-RU" sz="2200" i="1" dirty="0" err="1">
                <a:solidFill>
                  <a:srgbClr val="000099"/>
                </a:solidFill>
              </a:rPr>
              <a:t>адресою</a:t>
            </a:r>
            <a:r>
              <a:rPr lang="uk-UA" altLang="ru-RU" sz="2200" i="1" dirty="0">
                <a:solidFill>
                  <a:srgbClr val="000099"/>
                </a:solidFill>
              </a:rPr>
              <a:t> точки входу</a:t>
            </a:r>
            <a:r>
              <a:rPr lang="uk-UA" altLang="ru-RU" sz="2200" dirty="0"/>
              <a:t>. 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sz="2200" dirty="0"/>
              <a:t>Оператор, що продовжує виконання програми по завершенні роботи підпрограми, називається </a:t>
            </a:r>
            <a:r>
              <a:rPr lang="uk-UA" altLang="ru-RU" sz="2200" i="1" dirty="0">
                <a:solidFill>
                  <a:srgbClr val="000099"/>
                </a:solidFill>
              </a:rPr>
              <a:t>точкою </a:t>
            </a:r>
            <a:r>
              <a:rPr lang="uk-UA" altLang="ru-RU" sz="2200" dirty="0">
                <a:solidFill>
                  <a:srgbClr val="000099"/>
                </a:solidFill>
              </a:rPr>
              <a:t>повернення із</a:t>
            </a:r>
            <a:r>
              <a:rPr lang="uk-UA" altLang="ru-RU" sz="2200" dirty="0"/>
              <a:t> </a:t>
            </a:r>
            <a:r>
              <a:rPr lang="uk-UA" altLang="ru-RU" sz="2200" i="1" dirty="0">
                <a:solidFill>
                  <a:srgbClr val="000099"/>
                </a:solidFill>
              </a:rPr>
              <a:t>підпрограми</a:t>
            </a:r>
            <a:r>
              <a:rPr lang="uk-UA" altLang="ru-RU" sz="2200" dirty="0">
                <a:solidFill>
                  <a:srgbClr val="000099"/>
                </a:solidFill>
              </a:rPr>
              <a:t>.</a:t>
            </a:r>
            <a:r>
              <a:rPr lang="uk-UA" altLang="ru-RU" sz="2200" dirty="0"/>
              <a:t> 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sz="2200" dirty="0"/>
              <a:t>Коли здійснюється виклик функції, точка повернення з неї запам’ятовується і зберігається до завершення роботи цієї функції. </a:t>
            </a:r>
            <a:endParaRPr lang="es-ES" altLang="ru-RU" sz="2200" dirty="0"/>
          </a:p>
        </p:txBody>
      </p:sp>
      <p:sp>
        <p:nvSpPr>
          <p:cNvPr id="22532" name="Rectangle 24"/>
          <p:cNvSpPr>
            <a:spLocks noChangeArrowheads="1"/>
          </p:cNvSpPr>
          <p:nvPr/>
        </p:nvSpPr>
        <p:spPr bwMode="auto">
          <a:xfrm>
            <a:off x="3381375" y="958824"/>
            <a:ext cx="46567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b="1" dirty="0">
                <a:solidFill>
                  <a:srgbClr val="990000"/>
                </a:solidFill>
              </a:rPr>
              <a:t>Процес виклику підпрограми</a:t>
            </a:r>
            <a:endParaRPr lang="es-ES" altLang="ru-RU" b="1" dirty="0">
              <a:solidFill>
                <a:srgbClr val="990000"/>
              </a:solidFill>
            </a:endParaRPr>
          </a:p>
        </p:txBody>
      </p:sp>
      <p:grpSp>
        <p:nvGrpSpPr>
          <p:cNvPr id="22533" name="Group 39"/>
          <p:cNvGrpSpPr>
            <a:grpSpLocks/>
          </p:cNvGrpSpPr>
          <p:nvPr/>
        </p:nvGrpSpPr>
        <p:grpSpPr bwMode="auto">
          <a:xfrm>
            <a:off x="2186552" y="4508607"/>
            <a:ext cx="8210550" cy="2232025"/>
            <a:chOff x="340" y="2296"/>
            <a:chExt cx="5172" cy="1905"/>
          </a:xfrm>
          <a:solidFill>
            <a:schemeClr val="bg1"/>
          </a:solidFill>
        </p:grpSpPr>
        <p:sp>
          <p:nvSpPr>
            <p:cNvPr id="22534" name="Rectangle 25"/>
            <p:cNvSpPr>
              <a:spLocks noChangeArrowheads="1"/>
            </p:cNvSpPr>
            <p:nvPr/>
          </p:nvSpPr>
          <p:spPr bwMode="auto">
            <a:xfrm>
              <a:off x="340" y="2750"/>
              <a:ext cx="1134" cy="127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ru-RU"/>
            </a:p>
          </p:txBody>
        </p:sp>
        <p:sp>
          <p:nvSpPr>
            <p:cNvPr id="22535" name="Line 26"/>
            <p:cNvSpPr>
              <a:spLocks noChangeShapeType="1"/>
            </p:cNvSpPr>
            <p:nvPr/>
          </p:nvSpPr>
          <p:spPr bwMode="auto">
            <a:xfrm>
              <a:off x="521" y="2976"/>
              <a:ext cx="635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ru-RU"/>
            </a:p>
          </p:txBody>
        </p:sp>
        <p:sp>
          <p:nvSpPr>
            <p:cNvPr id="22536" name="Line 27"/>
            <p:cNvSpPr>
              <a:spLocks noChangeShapeType="1"/>
            </p:cNvSpPr>
            <p:nvPr/>
          </p:nvSpPr>
          <p:spPr bwMode="auto">
            <a:xfrm>
              <a:off x="521" y="3248"/>
              <a:ext cx="635" cy="0"/>
            </a:xfrm>
            <a:prstGeom prst="line">
              <a:avLst/>
            </a:prstGeom>
            <a:grpFill/>
            <a:ln w="57150">
              <a:solidFill>
                <a:srgbClr val="FF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ru-RU"/>
            </a:p>
          </p:txBody>
        </p:sp>
        <p:sp>
          <p:nvSpPr>
            <p:cNvPr id="22537" name="Line 28"/>
            <p:cNvSpPr>
              <a:spLocks noChangeShapeType="1"/>
            </p:cNvSpPr>
            <p:nvPr/>
          </p:nvSpPr>
          <p:spPr bwMode="auto">
            <a:xfrm>
              <a:off x="521" y="3521"/>
              <a:ext cx="635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ru-RU"/>
            </a:p>
          </p:txBody>
        </p:sp>
        <p:sp>
          <p:nvSpPr>
            <p:cNvPr id="22538" name="AutoShape 29"/>
            <p:cNvSpPr>
              <a:spLocks noChangeArrowheads="1"/>
            </p:cNvSpPr>
            <p:nvPr/>
          </p:nvSpPr>
          <p:spPr bwMode="auto">
            <a:xfrm>
              <a:off x="1746" y="2296"/>
              <a:ext cx="1588" cy="544"/>
            </a:xfrm>
            <a:prstGeom prst="wedgeRoundRectCallout">
              <a:avLst>
                <a:gd name="adj1" fmla="val -87468"/>
                <a:gd name="adj2" fmla="val 125185"/>
                <a:gd name="adj3" fmla="val 16667"/>
              </a:avLst>
            </a:prstGeom>
            <a:grp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uk-UA" altLang="ru-RU" sz="2000" dirty="0">
                  <a:solidFill>
                    <a:srgbClr val="C00000"/>
                  </a:solidFill>
                </a:rPr>
                <a:t>Точка виклику функції</a:t>
              </a:r>
              <a:endParaRPr lang="ru-RU" altLang="ru-RU" sz="2000" dirty="0">
                <a:solidFill>
                  <a:srgbClr val="C00000"/>
                </a:solidFill>
              </a:endParaRPr>
            </a:p>
          </p:txBody>
        </p:sp>
        <p:sp>
          <p:nvSpPr>
            <p:cNvPr id="22539" name="Text Box 30"/>
            <p:cNvSpPr txBox="1">
              <a:spLocks noChangeArrowheads="1"/>
            </p:cNvSpPr>
            <p:nvPr/>
          </p:nvSpPr>
          <p:spPr bwMode="auto">
            <a:xfrm>
              <a:off x="418" y="2488"/>
              <a:ext cx="844" cy="33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ru-RU" sz="2000"/>
                <a:t>Програма</a:t>
              </a:r>
              <a:endParaRPr lang="ru-RU" altLang="ru-RU" sz="2000"/>
            </a:p>
          </p:txBody>
        </p:sp>
        <p:sp>
          <p:nvSpPr>
            <p:cNvPr id="22540" name="Rectangle 31"/>
            <p:cNvSpPr>
              <a:spLocks noChangeArrowheads="1"/>
            </p:cNvSpPr>
            <p:nvPr/>
          </p:nvSpPr>
          <p:spPr bwMode="auto">
            <a:xfrm>
              <a:off x="4423" y="2886"/>
              <a:ext cx="1089" cy="113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ru-RU"/>
            </a:p>
          </p:txBody>
        </p:sp>
        <p:sp>
          <p:nvSpPr>
            <p:cNvPr id="22541" name="Text Box 32"/>
            <p:cNvSpPr txBox="1">
              <a:spLocks noChangeArrowheads="1"/>
            </p:cNvSpPr>
            <p:nvPr/>
          </p:nvSpPr>
          <p:spPr bwMode="auto">
            <a:xfrm>
              <a:off x="4332" y="2576"/>
              <a:ext cx="1060" cy="33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ru-RU" sz="2000"/>
                <a:t>Підпрограма</a:t>
              </a:r>
              <a:endParaRPr lang="ru-RU" altLang="ru-RU" sz="2000"/>
            </a:p>
          </p:txBody>
        </p:sp>
        <p:sp>
          <p:nvSpPr>
            <p:cNvPr id="22542" name="Line 33"/>
            <p:cNvSpPr>
              <a:spLocks noChangeShapeType="1"/>
            </p:cNvSpPr>
            <p:nvPr/>
          </p:nvSpPr>
          <p:spPr bwMode="auto">
            <a:xfrm>
              <a:off x="4695" y="3112"/>
              <a:ext cx="635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ru-RU"/>
            </a:p>
          </p:txBody>
        </p:sp>
        <p:sp>
          <p:nvSpPr>
            <p:cNvPr id="22543" name="Line 34"/>
            <p:cNvSpPr>
              <a:spLocks noChangeShapeType="1"/>
            </p:cNvSpPr>
            <p:nvPr/>
          </p:nvSpPr>
          <p:spPr bwMode="auto">
            <a:xfrm>
              <a:off x="4695" y="3384"/>
              <a:ext cx="635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ru-RU"/>
            </a:p>
          </p:txBody>
        </p:sp>
        <p:sp>
          <p:nvSpPr>
            <p:cNvPr id="22544" name="Line 35"/>
            <p:cNvSpPr>
              <a:spLocks noChangeShapeType="1"/>
            </p:cNvSpPr>
            <p:nvPr/>
          </p:nvSpPr>
          <p:spPr bwMode="auto">
            <a:xfrm>
              <a:off x="4695" y="3657"/>
              <a:ext cx="635" cy="0"/>
            </a:xfrm>
            <a:prstGeom prst="line">
              <a:avLst/>
            </a:prstGeom>
            <a:grpFill/>
            <a:ln w="57150">
              <a:solidFill>
                <a:srgbClr val="00B05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ru-RU"/>
            </a:p>
          </p:txBody>
        </p:sp>
        <p:sp>
          <p:nvSpPr>
            <p:cNvPr id="22545" name="AutoShape 36"/>
            <p:cNvSpPr>
              <a:spLocks noChangeArrowheads="1"/>
            </p:cNvSpPr>
            <p:nvPr/>
          </p:nvSpPr>
          <p:spPr bwMode="auto">
            <a:xfrm>
              <a:off x="1701" y="3657"/>
              <a:ext cx="1770" cy="544"/>
            </a:xfrm>
            <a:prstGeom prst="wedgeRoundRectCallout">
              <a:avLst>
                <a:gd name="adj1" fmla="val 125199"/>
                <a:gd name="adj2" fmla="val -46139"/>
                <a:gd name="adj3" fmla="val 16667"/>
              </a:avLst>
            </a:prstGeom>
            <a:grpFill/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uk-UA" altLang="ru-RU" sz="2000" dirty="0">
                  <a:solidFill>
                    <a:srgbClr val="008000"/>
                  </a:solidFill>
                </a:rPr>
                <a:t>Точка повернення з функції</a:t>
              </a:r>
              <a:endParaRPr lang="ru-RU" altLang="ru-RU" sz="2000" dirty="0">
                <a:solidFill>
                  <a:srgbClr val="008000"/>
                </a:solidFill>
              </a:endParaRPr>
            </a:p>
          </p:txBody>
        </p:sp>
        <p:sp>
          <p:nvSpPr>
            <p:cNvPr id="22546" name="Line 37"/>
            <p:cNvSpPr>
              <a:spLocks noChangeShapeType="1"/>
            </p:cNvSpPr>
            <p:nvPr/>
          </p:nvSpPr>
          <p:spPr bwMode="auto">
            <a:xfrm flipH="1" flipV="1">
              <a:off x="1156" y="3249"/>
              <a:ext cx="3583" cy="408"/>
            </a:xfrm>
            <a:prstGeom prst="line">
              <a:avLst/>
            </a:prstGeom>
            <a:grpFill/>
            <a:ln w="38100">
              <a:solidFill>
                <a:schemeClr val="hlink"/>
              </a:solidFill>
              <a:round/>
              <a:headEnd/>
              <a:tailEnd type="stealth" w="lg" len="lg"/>
            </a:ln>
            <a:extLst/>
          </p:spPr>
          <p:txBody>
            <a:bodyPr/>
            <a:lstStyle/>
            <a:p>
              <a:endParaRPr lang="ru-RU"/>
            </a:p>
          </p:txBody>
        </p:sp>
        <p:sp>
          <p:nvSpPr>
            <p:cNvPr id="22547" name="Text Box 38"/>
            <p:cNvSpPr txBox="1">
              <a:spLocks noChangeArrowheads="1"/>
            </p:cNvSpPr>
            <p:nvPr/>
          </p:nvSpPr>
          <p:spPr bwMode="auto">
            <a:xfrm>
              <a:off x="1882" y="3202"/>
              <a:ext cx="2184" cy="33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ru-RU" sz="2000">
                  <a:solidFill>
                    <a:srgbClr val="000099"/>
                  </a:solidFill>
                </a:rPr>
                <a:t>Значення, що повертається</a:t>
              </a:r>
              <a:endParaRPr lang="ru-RU" altLang="ru-RU" sz="2000">
                <a:solidFill>
                  <a:srgbClr val="000099"/>
                </a:solidFill>
              </a:endParaRPr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10</a:t>
            </a:fld>
            <a:endParaRPr lang="ru-RU" altLang="ru-RU" dirty="0"/>
          </a:p>
        </p:txBody>
      </p:sp>
      <p:sp>
        <p:nvSpPr>
          <p:cNvPr id="22" name="Rectangle 8"/>
          <p:cNvSpPr txBox="1">
            <a:spLocks noChangeArrowheads="1"/>
          </p:cNvSpPr>
          <p:nvPr/>
        </p:nvSpPr>
        <p:spPr bwMode="auto">
          <a:xfrm>
            <a:off x="0" y="-7938"/>
            <a:ext cx="12192000" cy="79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80000"/>
              </a:lnSpc>
              <a:spcAft>
                <a:spcPts val="0"/>
              </a:spcAft>
            </a:pPr>
            <a:r>
              <a:rPr lang="uk-UA" altLang="ru-RU" sz="3600" b="1" smtClean="0">
                <a:solidFill>
                  <a:schemeClr val="bg1"/>
                </a:solidFill>
              </a:rPr>
              <a:t> Підпрограми, їх різновиди та способи використання</a:t>
            </a:r>
            <a:endParaRPr lang="uk-UA" altLang="ru-R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11</a:t>
            </a:fld>
            <a:endParaRPr lang="ru-RU" altLang="ru-RU" dirty="0"/>
          </a:p>
        </p:txBody>
      </p:sp>
      <p:sp>
        <p:nvSpPr>
          <p:cNvPr id="23554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1524000" y="1"/>
            <a:ext cx="82296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uk-UA" altLang="ru-RU" sz="36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Функції користувача С</a:t>
            </a:r>
            <a:r>
              <a:rPr lang="en-US" altLang="ru-RU" sz="36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/C++</a:t>
            </a:r>
            <a:endParaRPr lang="uk-UA" altLang="ru-RU" sz="3600" b="1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3555" name="Объект 2"/>
          <p:cNvSpPr>
            <a:spLocks noGrp="1"/>
          </p:cNvSpPr>
          <p:nvPr>
            <p:ph idx="4294967295"/>
          </p:nvPr>
        </p:nvSpPr>
        <p:spPr bwMode="auto">
          <a:xfrm>
            <a:off x="1306512" y="1125538"/>
            <a:ext cx="9361488" cy="12239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Специфічні для певної програми дії не мають прямих відповідників у бібліотеках С/С++ і для їх виконання програміст має створити власні функції, тобто </a:t>
            </a:r>
            <a:r>
              <a:rPr lang="uk-UA" altLang="ru-RU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функції користувача. </a:t>
            </a:r>
          </a:p>
        </p:txBody>
      </p:sp>
      <p:grpSp>
        <p:nvGrpSpPr>
          <p:cNvPr id="23556" name="Скругленный прямоугольник 5"/>
          <p:cNvGrpSpPr>
            <a:grpSpLocks/>
          </p:cNvGrpSpPr>
          <p:nvPr/>
        </p:nvGrpSpPr>
        <p:grpSpPr bwMode="auto">
          <a:xfrm>
            <a:off x="1524000" y="5013325"/>
            <a:ext cx="9486666" cy="1390650"/>
            <a:chOff x="115" y="3183"/>
            <a:chExt cx="5561" cy="876"/>
          </a:xfrm>
        </p:grpSpPr>
        <p:pic>
          <p:nvPicPr>
            <p:cNvPr id="4101" name="Скругленный прямоугольник 5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5" y="3183"/>
              <a:ext cx="5561" cy="876"/>
            </a:xfrm>
            <a:prstGeom prst="rect">
              <a:avLst/>
            </a:prstGeom>
            <a:noFill/>
            <a:effectLst>
              <a:outerShdw dist="107763" dir="18900000" algn="ctr" rotWithShape="0">
                <a:srgbClr val="5F5F5F">
                  <a:alpha val="50000"/>
                </a:srgbClr>
              </a:outerShdw>
            </a:effectLst>
          </p:spPr>
        </p:pic>
        <p:sp>
          <p:nvSpPr>
            <p:cNvPr id="23561" name="Text Box 6"/>
            <p:cNvSpPr txBox="1">
              <a:spLocks noChangeArrowheads="1"/>
            </p:cNvSpPr>
            <p:nvPr/>
          </p:nvSpPr>
          <p:spPr bwMode="auto">
            <a:xfrm>
              <a:off x="196" y="3241"/>
              <a:ext cx="5392" cy="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 b="1" i="1">
                  <a:solidFill>
                    <a:srgbClr val="000000"/>
                  </a:solidFill>
                </a:rPr>
                <a:t>Параметрами</a:t>
              </a:r>
              <a:r>
                <a:rPr lang="ru-RU" altLang="ru-RU">
                  <a:solidFill>
                    <a:srgbClr val="000000"/>
                  </a:solidFill>
                </a:rPr>
                <a:t> називають змінні, за допомогою яких здійснюється передавання даних до функції, що викликається, з програмного блока, який здійснює виклик.</a:t>
              </a:r>
              <a:endParaRPr lang="uk-UA" altLang="ru-RU">
                <a:solidFill>
                  <a:srgbClr val="000000"/>
                </a:solidFill>
              </a:endParaRPr>
            </a:p>
          </p:txBody>
        </p:sp>
      </p:grpSp>
      <p:grpSp>
        <p:nvGrpSpPr>
          <p:cNvPr id="23557" name="Скругленный прямоугольник 5"/>
          <p:cNvGrpSpPr>
            <a:grpSpLocks/>
          </p:cNvGrpSpPr>
          <p:nvPr/>
        </p:nvGrpSpPr>
        <p:grpSpPr bwMode="auto">
          <a:xfrm>
            <a:off x="1524000" y="2852738"/>
            <a:ext cx="9486666" cy="1966912"/>
            <a:chOff x="115" y="3183"/>
            <a:chExt cx="5561" cy="876"/>
          </a:xfrm>
        </p:grpSpPr>
        <p:pic>
          <p:nvPicPr>
            <p:cNvPr id="4106" name="Скругленный прямоугольник 5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5" y="3183"/>
              <a:ext cx="5561" cy="876"/>
            </a:xfrm>
            <a:prstGeom prst="rect">
              <a:avLst/>
            </a:prstGeom>
            <a:noFill/>
            <a:effectLst>
              <a:outerShdw dist="107763" dir="18900000" algn="ctr" rotWithShape="0">
                <a:srgbClr val="5F5F5F">
                  <a:alpha val="50000"/>
                </a:srgbClr>
              </a:outerShdw>
            </a:effectLst>
          </p:spPr>
        </p:pic>
        <p:sp>
          <p:nvSpPr>
            <p:cNvPr id="23559" name="Text Box 11"/>
            <p:cNvSpPr txBox="1">
              <a:spLocks noChangeArrowheads="1"/>
            </p:cNvSpPr>
            <p:nvPr/>
          </p:nvSpPr>
          <p:spPr bwMode="auto">
            <a:xfrm>
              <a:off x="196" y="3241"/>
              <a:ext cx="5392" cy="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uk-UA" altLang="ru-RU" b="1" dirty="0">
                  <a:solidFill>
                    <a:srgbClr val="0000CC"/>
                  </a:solidFill>
                </a:rPr>
                <a:t>Функції можна поділити</a:t>
              </a:r>
              <a:r>
                <a:rPr lang="uk-UA" altLang="ru-RU" dirty="0"/>
                <a:t> на:</a:t>
              </a:r>
            </a:p>
            <a:p>
              <a:pPr eaLnBrk="1" hangingPunct="1">
                <a:buClr>
                  <a:srgbClr val="990000"/>
                </a:buClr>
                <a:buFont typeface="Wingdings" panose="05000000000000000000" pitchFamily="2" charset="2"/>
                <a:buChar char="q"/>
              </a:pPr>
              <a:r>
                <a:rPr lang="uk-UA" altLang="ru-RU" i="1" dirty="0"/>
                <a:t>функції без параметрів, що не повертають значення</a:t>
              </a:r>
            </a:p>
            <a:p>
              <a:pPr eaLnBrk="1" hangingPunct="1">
                <a:buClr>
                  <a:srgbClr val="990000"/>
                </a:buClr>
                <a:buFont typeface="Wingdings" panose="05000000000000000000" pitchFamily="2" charset="2"/>
                <a:buChar char="q"/>
              </a:pPr>
              <a:r>
                <a:rPr lang="uk-UA" altLang="ru-RU" i="1" dirty="0"/>
                <a:t>функції</a:t>
              </a:r>
              <a:r>
                <a:rPr lang="uk-UA" altLang="ru-RU" dirty="0"/>
                <a:t> </a:t>
              </a:r>
              <a:r>
                <a:rPr lang="uk-UA" altLang="ru-RU" i="1" dirty="0"/>
                <a:t>з параметрами, що не повертають значення</a:t>
              </a:r>
              <a:r>
                <a:rPr lang="uk-UA" altLang="ru-RU" dirty="0"/>
                <a:t> </a:t>
              </a:r>
            </a:p>
            <a:p>
              <a:pPr eaLnBrk="1" hangingPunct="1">
                <a:buClr>
                  <a:srgbClr val="990000"/>
                </a:buClr>
                <a:buFont typeface="Wingdings" panose="05000000000000000000" pitchFamily="2" charset="2"/>
                <a:buChar char="q"/>
              </a:pPr>
              <a:r>
                <a:rPr lang="uk-UA" altLang="ru-RU" i="1" dirty="0"/>
                <a:t>функції, що повертають значення</a:t>
              </a:r>
              <a:r>
                <a:rPr lang="uk-UA" altLang="ru-RU" dirty="0"/>
                <a:t>.</a:t>
              </a:r>
              <a:r>
                <a:rPr lang="uk-UA" altLang="ru-RU" sz="1800" dirty="0"/>
                <a:t> 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12</a:t>
            </a:fld>
            <a:endParaRPr lang="ru-RU" altLang="ru-RU" dirty="0"/>
          </a:p>
        </p:txBody>
      </p:sp>
      <p:sp>
        <p:nvSpPr>
          <p:cNvPr id="24578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1882776" y="1"/>
            <a:ext cx="8785225" cy="63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ru-RU" altLang="ru-RU" sz="3600" b="1" dirty="0" err="1">
                <a:solidFill>
                  <a:schemeClr val="bg1"/>
                </a:solidFill>
              </a:rPr>
              <a:t>Функції</a:t>
            </a:r>
            <a:r>
              <a:rPr lang="ru-RU" altLang="ru-RU" sz="3600" b="1" dirty="0">
                <a:solidFill>
                  <a:schemeClr val="bg1"/>
                </a:solidFill>
              </a:rPr>
              <a:t> типу </a:t>
            </a:r>
            <a:r>
              <a:rPr lang="ru-RU" altLang="ru-RU" sz="3600" b="1" dirty="0" err="1">
                <a:solidFill>
                  <a:schemeClr val="bg1"/>
                </a:solidFill>
              </a:rPr>
              <a:t>void</a:t>
            </a:r>
            <a:r>
              <a:rPr lang="ru-RU" altLang="ru-RU" sz="3600" b="1" dirty="0">
                <a:solidFill>
                  <a:schemeClr val="bg1"/>
                </a:solidFill>
              </a:rPr>
              <a:t> без </a:t>
            </a:r>
            <a:r>
              <a:rPr lang="ru-RU" altLang="ru-RU" sz="3600" b="1" dirty="0" err="1">
                <a:solidFill>
                  <a:schemeClr val="bg1"/>
                </a:solidFill>
              </a:rPr>
              <a:t>параметрів</a:t>
            </a:r>
            <a:endParaRPr lang="uk-UA" altLang="ru-RU" sz="3600" dirty="0">
              <a:solidFill>
                <a:schemeClr val="bg1"/>
              </a:solidFill>
            </a:endParaRPr>
          </a:p>
        </p:txBody>
      </p:sp>
      <p:sp>
        <p:nvSpPr>
          <p:cNvPr id="24580" name="Rectangle 11"/>
          <p:cNvSpPr>
            <a:spLocks noChangeArrowheads="1"/>
          </p:cNvSpPr>
          <p:nvPr/>
        </p:nvSpPr>
        <p:spPr bwMode="auto">
          <a:xfrm>
            <a:off x="407368" y="1083747"/>
            <a:ext cx="15580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sz="1800" b="1" dirty="0"/>
              <a:t>Приклад 4.1</a:t>
            </a:r>
            <a:endParaRPr lang="es-ES" altLang="ru-RU" sz="1800" b="1" dirty="0"/>
          </a:p>
        </p:txBody>
      </p:sp>
      <p:grpSp>
        <p:nvGrpSpPr>
          <p:cNvPr id="24581" name="Group 13"/>
          <p:cNvGrpSpPr>
            <a:grpSpLocks/>
          </p:cNvGrpSpPr>
          <p:nvPr/>
        </p:nvGrpSpPr>
        <p:grpSpPr bwMode="auto">
          <a:xfrm>
            <a:off x="2208212" y="1268413"/>
            <a:ext cx="9000355" cy="5040312"/>
            <a:chOff x="0" y="845"/>
            <a:chExt cx="5012" cy="3175"/>
          </a:xfrm>
          <a:gradFill flip="none" rotWithShape="1">
            <a:gsLst>
              <a:gs pos="0">
                <a:srgbClr val="92D050"/>
              </a:gs>
              <a:gs pos="50000">
                <a:srgbClr val="FFFF99"/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2700000" scaled="1"/>
            <a:tileRect/>
          </a:gradFill>
        </p:grpSpPr>
        <p:sp>
          <p:nvSpPr>
            <p:cNvPr id="5132" name="AutoShape 12"/>
            <p:cNvSpPr>
              <a:spLocks noChangeArrowheads="1"/>
            </p:cNvSpPr>
            <p:nvPr/>
          </p:nvSpPr>
          <p:spPr bwMode="auto">
            <a:xfrm>
              <a:off x="0" y="845"/>
              <a:ext cx="5012" cy="3175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17088" dir="19163922" algn="ctr" rotWithShape="0">
                <a:schemeClr val="tx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583" name="Rectangle 9"/>
            <p:cNvSpPr>
              <a:spLocks noChangeArrowheads="1"/>
            </p:cNvSpPr>
            <p:nvPr/>
          </p:nvSpPr>
          <p:spPr bwMode="auto">
            <a:xfrm>
              <a:off x="158" y="1103"/>
              <a:ext cx="4774" cy="2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800100" indent="-3429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ru-RU" dirty="0"/>
                <a:t>Розробимо калькулятор нарахувань за депозитними внесками. Вхідні дані:</a:t>
              </a:r>
            </a:p>
            <a:p>
              <a:pPr lvl="1" eaLnBrk="1" hangingPunct="1">
                <a:buClr>
                  <a:schemeClr val="hlink"/>
                </a:buClr>
                <a:buFont typeface="Wingdings" panose="05000000000000000000" pitchFamily="2" charset="2"/>
                <a:buChar char="Ш"/>
              </a:pPr>
              <a:r>
                <a:rPr lang="uk-UA" altLang="ru-RU" dirty="0"/>
                <a:t> сума внеску </a:t>
              </a:r>
              <a:r>
                <a:rPr lang="uk-UA" altLang="ru-RU" i="1" dirty="0" err="1"/>
                <a:t>deposit</a:t>
              </a:r>
              <a:r>
                <a:rPr lang="uk-UA" altLang="ru-RU" dirty="0"/>
                <a:t>, </a:t>
              </a:r>
            </a:p>
            <a:p>
              <a:pPr lvl="1" eaLnBrk="1" hangingPunct="1">
                <a:buClr>
                  <a:schemeClr val="hlink"/>
                </a:buClr>
                <a:buFont typeface="Wingdings" panose="05000000000000000000" pitchFamily="2" charset="2"/>
                <a:buChar char="Ш"/>
              </a:pPr>
              <a:r>
                <a:rPr lang="uk-UA" altLang="ru-RU" dirty="0"/>
                <a:t> відсоткова ставка річного прибутку </a:t>
              </a:r>
              <a:r>
                <a:rPr lang="uk-UA" altLang="ru-RU" i="1" dirty="0" err="1"/>
                <a:t>rate</a:t>
              </a:r>
              <a:r>
                <a:rPr lang="uk-UA" altLang="ru-RU" dirty="0"/>
                <a:t>,</a:t>
              </a:r>
            </a:p>
            <a:p>
              <a:pPr lvl="1" eaLnBrk="1" hangingPunct="1">
                <a:buClr>
                  <a:schemeClr val="hlink"/>
                </a:buClr>
                <a:buFont typeface="Wingdings" panose="05000000000000000000" pitchFamily="2" charset="2"/>
                <a:buChar char="Ш"/>
              </a:pPr>
              <a:r>
                <a:rPr lang="uk-UA" altLang="ru-RU" dirty="0"/>
                <a:t> термін дії рахунку </a:t>
              </a:r>
              <a:r>
                <a:rPr lang="uk-UA" altLang="ru-RU" i="1" dirty="0" err="1"/>
                <a:t>period</a:t>
              </a:r>
              <a:r>
                <a:rPr lang="uk-UA" altLang="ru-RU" dirty="0"/>
                <a:t>, що дорівнює цілому числу років.</a:t>
              </a:r>
            </a:p>
            <a:p>
              <a:pPr eaLnBrk="1" hangingPunct="1"/>
              <a:r>
                <a:rPr lang="uk-UA" altLang="ru-RU" dirty="0"/>
                <a:t>Калькулятор має виконувати дві операції: </a:t>
              </a:r>
            </a:p>
            <a:p>
              <a:pPr eaLnBrk="1" hangingPunct="1">
                <a:buFontTx/>
                <a:buAutoNum type="arabicPeriod"/>
              </a:pPr>
              <a:r>
                <a:rPr lang="uk-UA" altLang="ru-RU" dirty="0"/>
                <a:t>розраховувати суму коштів на депозитному рахунку станом на кінець терміну його дії </a:t>
              </a:r>
            </a:p>
            <a:p>
              <a:pPr eaLnBrk="1" hangingPunct="1">
                <a:buFontTx/>
                <a:buAutoNum type="arabicPeriod"/>
              </a:pPr>
              <a:r>
                <a:rPr lang="uk-UA" altLang="ru-RU" dirty="0"/>
                <a:t>розраховувати суми коштів станом на кінець кожного року протягом терміну дії рахунку. 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1882776" y="1"/>
            <a:ext cx="8785225" cy="63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/>
          <a:p>
            <a:r>
              <a:rPr lang="ru-RU" altLang="ru-RU" sz="3600" b="1" dirty="0" err="1">
                <a:solidFill>
                  <a:schemeClr val="bg1"/>
                </a:solidFill>
              </a:rPr>
              <a:t>Функції</a:t>
            </a:r>
            <a:r>
              <a:rPr lang="ru-RU" altLang="ru-RU" sz="3600" b="1" dirty="0">
                <a:solidFill>
                  <a:schemeClr val="bg1"/>
                </a:solidFill>
              </a:rPr>
              <a:t> типу </a:t>
            </a:r>
            <a:r>
              <a:rPr lang="ru-RU" altLang="ru-RU" sz="3600" b="1" dirty="0" err="1">
                <a:solidFill>
                  <a:schemeClr val="bg1"/>
                </a:solidFill>
              </a:rPr>
              <a:t>void</a:t>
            </a:r>
            <a:r>
              <a:rPr lang="ru-RU" altLang="ru-RU" sz="3600" b="1" dirty="0">
                <a:solidFill>
                  <a:schemeClr val="bg1"/>
                </a:solidFill>
              </a:rPr>
              <a:t> без </a:t>
            </a:r>
            <a:r>
              <a:rPr lang="ru-RU" altLang="ru-RU" sz="3600" b="1" dirty="0" err="1">
                <a:solidFill>
                  <a:schemeClr val="bg1"/>
                </a:solidFill>
              </a:rPr>
              <a:t>параметрів</a:t>
            </a:r>
            <a:endParaRPr lang="uk-UA" altLang="ru-RU" sz="3600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45700" y="6726239"/>
            <a:ext cx="622300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13</a:t>
            </a:fld>
            <a:endParaRPr lang="ru-RU" altLang="ru-RU" dirty="0"/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1882110" y="1052514"/>
            <a:ext cx="2092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b="1"/>
              <a:t>Приклад 4.1</a:t>
            </a:r>
            <a:endParaRPr lang="es-ES" altLang="ru-RU" b="1"/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119336" y="1600201"/>
            <a:ext cx="11953328" cy="415498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dirty="0" smtClean="0"/>
              <a:t>1. Для </a:t>
            </a:r>
            <a:r>
              <a:rPr lang="uk-UA" altLang="ru-RU" dirty="0"/>
              <a:t>визначення кінцевої суми застосовується формула складних відсотків </a:t>
            </a:r>
          </a:p>
          <a:p>
            <a:pPr algn="ctr" eaLnBrk="1" hangingPunct="1"/>
            <a:r>
              <a:rPr lang="uk-UA" altLang="ru-RU" b="1" i="1" dirty="0" err="1"/>
              <a:t>sum</a:t>
            </a:r>
            <a:r>
              <a:rPr lang="uk-UA" altLang="ru-RU" b="1" dirty="0"/>
              <a:t> = </a:t>
            </a:r>
            <a:r>
              <a:rPr lang="uk-UA" altLang="ru-RU" b="1" i="1" dirty="0" err="1"/>
              <a:t>deposit</a:t>
            </a:r>
            <a:r>
              <a:rPr lang="uk-UA" altLang="ru-RU" b="1" dirty="0"/>
              <a:t> · (1 + </a:t>
            </a:r>
            <a:r>
              <a:rPr lang="uk-UA" altLang="ru-RU" b="1" i="1" dirty="0" err="1" smtClean="0"/>
              <a:t>rate</a:t>
            </a:r>
            <a:r>
              <a:rPr lang="uk-UA" altLang="ru-RU" b="1" dirty="0" smtClean="0"/>
              <a:t>)</a:t>
            </a:r>
            <a:r>
              <a:rPr lang="uk-UA" altLang="ru-RU" b="1" i="1" baseline="30000" dirty="0" err="1" smtClean="0"/>
              <a:t>period</a:t>
            </a:r>
            <a:endParaRPr lang="uk-UA" altLang="ru-RU" b="1" i="1" dirty="0"/>
          </a:p>
          <a:p>
            <a:pPr eaLnBrk="1" hangingPunct="1"/>
            <a:r>
              <a:rPr lang="uk-UA" altLang="ru-RU" dirty="0"/>
              <a:t> </a:t>
            </a:r>
          </a:p>
          <a:p>
            <a:pPr eaLnBrk="1" hangingPunct="1"/>
            <a:r>
              <a:rPr lang="uk-UA" altLang="ru-RU" dirty="0" smtClean="0"/>
              <a:t>2. Для </a:t>
            </a:r>
            <a:r>
              <a:rPr lang="uk-UA" altLang="ru-RU" dirty="0"/>
              <a:t>розрахунку щорічних сум краще застосувати рекурентне співвідношення</a:t>
            </a:r>
          </a:p>
          <a:p>
            <a:pPr algn="ctr" eaLnBrk="1" hangingPunct="1"/>
            <a:r>
              <a:rPr lang="uk-UA" altLang="ru-RU" b="1" i="1" dirty="0" err="1" smtClean="0"/>
              <a:t>sum</a:t>
            </a:r>
            <a:r>
              <a:rPr lang="uk-UA" altLang="ru-RU" b="1" i="1" baseline="-25000" dirty="0" err="1" smtClean="0"/>
              <a:t>i</a:t>
            </a:r>
            <a:r>
              <a:rPr lang="uk-UA" altLang="ru-RU" b="1" dirty="0"/>
              <a:t> = </a:t>
            </a:r>
            <a:r>
              <a:rPr lang="uk-UA" altLang="ru-RU" b="1" i="1" dirty="0" err="1" smtClean="0"/>
              <a:t>sum</a:t>
            </a:r>
            <a:r>
              <a:rPr lang="uk-UA" altLang="ru-RU" b="1" i="1" baseline="-25000" dirty="0" err="1" smtClean="0"/>
              <a:t>i</a:t>
            </a:r>
            <a:r>
              <a:rPr lang="uk-UA" altLang="ru-RU" b="1" baseline="-25000" dirty="0" smtClean="0"/>
              <a:t>–1</a:t>
            </a:r>
            <a:r>
              <a:rPr lang="uk-UA" altLang="ru-RU" b="1" dirty="0"/>
              <a:t> · (1 + </a:t>
            </a:r>
            <a:r>
              <a:rPr lang="uk-UA" altLang="ru-RU" b="1" i="1" dirty="0" err="1"/>
              <a:t>rate</a:t>
            </a:r>
            <a:r>
              <a:rPr lang="uk-UA" altLang="ru-RU" b="1" dirty="0" smtClean="0"/>
              <a:t>)</a:t>
            </a:r>
            <a:endParaRPr lang="uk-UA" altLang="ru-RU" b="1" dirty="0"/>
          </a:p>
          <a:p>
            <a:pPr algn="ctr" eaLnBrk="1" hangingPunct="1"/>
            <a:endParaRPr lang="uk-UA" altLang="ru-RU" b="1" dirty="0"/>
          </a:p>
          <a:p>
            <a:pPr eaLnBrk="1" hangingPunct="1"/>
            <a:r>
              <a:rPr lang="uk-UA" altLang="ru-RU" dirty="0" smtClean="0"/>
              <a:t>Тут </a:t>
            </a:r>
            <a:r>
              <a:rPr lang="uk-UA" altLang="ru-RU" i="1" dirty="0" err="1"/>
              <a:t>sum</a:t>
            </a:r>
            <a:r>
              <a:rPr lang="uk-UA" altLang="ru-RU" i="1" baseline="-25000" dirty="0" err="1"/>
              <a:t>i</a:t>
            </a:r>
            <a:r>
              <a:rPr lang="uk-UA" altLang="ru-RU" dirty="0"/>
              <a:t> — сума коштів на рахунку станом на кінець </a:t>
            </a:r>
            <a:r>
              <a:rPr lang="uk-UA" altLang="ru-RU" i="1" dirty="0"/>
              <a:t>i-</a:t>
            </a:r>
            <a:r>
              <a:rPr lang="uk-UA" altLang="ru-RU" dirty="0"/>
              <a:t>го року, </a:t>
            </a:r>
            <a:r>
              <a:rPr lang="uk-UA" altLang="ru-RU" i="1" dirty="0" smtClean="0"/>
              <a:t> i</a:t>
            </a:r>
            <a:r>
              <a:rPr lang="uk-UA" altLang="ru-RU" i="1" dirty="0"/>
              <a:t> </a:t>
            </a:r>
            <a:r>
              <a:rPr lang="uk-UA" altLang="ru-RU" dirty="0"/>
              <a:t>=</a:t>
            </a:r>
            <a:r>
              <a:rPr lang="uk-UA" altLang="ru-RU" i="1" dirty="0"/>
              <a:t> </a:t>
            </a:r>
            <a:r>
              <a:rPr lang="uk-UA" altLang="ru-RU" dirty="0"/>
              <a:t>1,2, …, </a:t>
            </a:r>
            <a:r>
              <a:rPr lang="uk-UA" altLang="ru-RU" i="1" dirty="0" err="1"/>
              <a:t>period</a:t>
            </a:r>
            <a:r>
              <a:rPr lang="uk-UA" altLang="ru-RU" dirty="0"/>
              <a:t>, </a:t>
            </a:r>
            <a:r>
              <a:rPr lang="uk-UA" altLang="ru-RU" i="1" dirty="0"/>
              <a:t>sum</a:t>
            </a:r>
            <a:r>
              <a:rPr lang="uk-UA" altLang="ru-RU" baseline="-25000" dirty="0"/>
              <a:t>0</a:t>
            </a:r>
            <a:r>
              <a:rPr lang="uk-UA" altLang="ru-RU" dirty="0"/>
              <a:t> = </a:t>
            </a:r>
            <a:r>
              <a:rPr lang="uk-UA" altLang="ru-RU" i="1" dirty="0" err="1"/>
              <a:t>deposit</a:t>
            </a:r>
            <a:r>
              <a:rPr lang="uk-UA" altLang="ru-RU" dirty="0"/>
              <a:t>. </a:t>
            </a:r>
          </a:p>
          <a:p>
            <a:pPr eaLnBrk="1" hangingPunct="1"/>
            <a:endParaRPr lang="uk-UA" altLang="ru-RU" dirty="0"/>
          </a:p>
          <a:p>
            <a:pPr eaLnBrk="1" hangingPunct="1"/>
            <a:r>
              <a:rPr lang="uk-UA" altLang="ru-RU" dirty="0"/>
              <a:t>Користувачеві потрібно надати можливість обчислювати прибуток за різними вхідними даними, не завершуючи роботи програми.</a:t>
            </a:r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3974961" y="1056978"/>
            <a:ext cx="478614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b="1" dirty="0">
                <a:solidFill>
                  <a:srgbClr val="0000CC"/>
                </a:solidFill>
              </a:rPr>
              <a:t>Алгоритм </a:t>
            </a:r>
            <a:r>
              <a:rPr lang="uk-UA" altLang="ru-RU" b="1" dirty="0" err="1">
                <a:solidFill>
                  <a:srgbClr val="0000CC"/>
                </a:solidFill>
              </a:rPr>
              <a:t>розв</a:t>
            </a:r>
            <a:r>
              <a:rPr lang="en-US" altLang="ru-RU" b="1" dirty="0">
                <a:solidFill>
                  <a:srgbClr val="0000CC"/>
                </a:solidFill>
              </a:rPr>
              <a:t>’</a:t>
            </a:r>
            <a:r>
              <a:rPr lang="uk-UA" altLang="ru-RU" b="1" dirty="0" err="1">
                <a:solidFill>
                  <a:srgbClr val="0000CC"/>
                </a:solidFill>
              </a:rPr>
              <a:t>язання</a:t>
            </a:r>
            <a:r>
              <a:rPr lang="uk-UA" altLang="ru-RU" b="1" dirty="0">
                <a:solidFill>
                  <a:srgbClr val="0000CC"/>
                </a:solidFill>
              </a:rPr>
              <a:t> задачі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14</a:t>
            </a:fld>
            <a:endParaRPr lang="ru-RU" altLang="ru-RU" dirty="0"/>
          </a:p>
        </p:txBody>
      </p:sp>
      <p:sp>
        <p:nvSpPr>
          <p:cNvPr id="26626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1882776" y="1"/>
            <a:ext cx="8785225" cy="63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/>
          <a:p>
            <a:r>
              <a:rPr lang="ru-RU" altLang="ru-RU" sz="3600" b="1" dirty="0" err="1">
                <a:solidFill>
                  <a:schemeClr val="bg1"/>
                </a:solidFill>
              </a:rPr>
              <a:t>Функції</a:t>
            </a:r>
            <a:r>
              <a:rPr lang="ru-RU" altLang="ru-RU" sz="3600" b="1" dirty="0">
                <a:solidFill>
                  <a:schemeClr val="bg1"/>
                </a:solidFill>
              </a:rPr>
              <a:t> типу </a:t>
            </a:r>
            <a:r>
              <a:rPr lang="ru-RU" altLang="ru-RU" sz="3600" b="1" dirty="0" err="1">
                <a:solidFill>
                  <a:schemeClr val="bg1"/>
                </a:solidFill>
              </a:rPr>
              <a:t>void</a:t>
            </a:r>
            <a:r>
              <a:rPr lang="ru-RU" altLang="ru-RU" sz="3600" b="1" dirty="0">
                <a:solidFill>
                  <a:schemeClr val="bg1"/>
                </a:solidFill>
              </a:rPr>
              <a:t> без </a:t>
            </a:r>
            <a:r>
              <a:rPr lang="ru-RU" altLang="ru-RU" sz="3600" b="1" dirty="0" err="1">
                <a:solidFill>
                  <a:schemeClr val="bg1"/>
                </a:solidFill>
              </a:rPr>
              <a:t>параметрів</a:t>
            </a:r>
            <a:endParaRPr lang="uk-UA" altLang="ru-RU" sz="36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065970" y="863628"/>
            <a:ext cx="1703129" cy="592302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882776" y="976090"/>
            <a:ext cx="17106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sz="2000" b="1" dirty="0"/>
              <a:t>Приклад 4.1</a:t>
            </a:r>
            <a:endParaRPr lang="es-ES" altLang="ru-RU" sz="2000" b="1" dirty="0"/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263351" y="1566437"/>
            <a:ext cx="11505747" cy="409342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uk-UA" altLang="ru-RU" dirty="0"/>
              <a:t>Застосовуючи </a:t>
            </a:r>
            <a:r>
              <a:rPr lang="uk-UA" altLang="ru-RU" b="1" dirty="0"/>
              <a:t>технологію низхідного проектування</a:t>
            </a:r>
            <a:r>
              <a:rPr lang="uk-UA" altLang="ru-RU" dirty="0"/>
              <a:t>, виділимо прості </a:t>
            </a:r>
            <a:r>
              <a:rPr lang="uk-UA" altLang="ru-RU" dirty="0" err="1"/>
              <a:t>логічно</a:t>
            </a:r>
            <a:r>
              <a:rPr lang="uk-UA" altLang="ru-RU" dirty="0"/>
              <a:t> завершені дії і покладемо їх виконання на функції. Такими діями є: </a:t>
            </a: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dirty="0"/>
              <a:t>введення вхідних даних (функція </a:t>
            </a:r>
            <a:r>
              <a:rPr lang="uk-UA" altLang="ru-RU" b="1" dirty="0" err="1"/>
              <a:t>Init</a:t>
            </a:r>
            <a:r>
              <a:rPr lang="uk-UA" altLang="ru-RU" dirty="0"/>
              <a:t>()), </a:t>
            </a: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dirty="0"/>
              <a:t>обчислення щорічних нарахувань (функція </a:t>
            </a:r>
            <a:r>
              <a:rPr lang="uk-UA" altLang="ru-RU" b="1" dirty="0" err="1"/>
              <a:t>Solution</a:t>
            </a:r>
            <a:r>
              <a:rPr lang="uk-UA" altLang="ru-RU" dirty="0"/>
              <a:t>()), </a:t>
            </a: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dirty="0"/>
              <a:t>обчислення кінцевої суми на рахунку (функція </a:t>
            </a:r>
            <a:r>
              <a:rPr lang="uk-UA" altLang="ru-RU" b="1" dirty="0" err="1"/>
              <a:t>Final</a:t>
            </a:r>
            <a:r>
              <a:rPr lang="uk-UA" altLang="ru-RU" dirty="0"/>
              <a:t>()) </a:t>
            </a: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dirty="0"/>
              <a:t>виведення даних на екран (функція </a:t>
            </a:r>
            <a:r>
              <a:rPr lang="uk-UA" altLang="ru-RU" b="1" dirty="0" err="1"/>
              <a:t>Browse</a:t>
            </a:r>
            <a:r>
              <a:rPr lang="uk-UA" altLang="ru-RU" dirty="0"/>
              <a:t>()). </a:t>
            </a:r>
          </a:p>
          <a:p>
            <a:endParaRPr lang="uk-UA" altLang="ru-RU" dirty="0"/>
          </a:p>
          <a:p>
            <a:r>
              <a:rPr lang="uk-UA" altLang="ru-RU" dirty="0"/>
              <a:t>Тепер можна розробляти головну функцію </a:t>
            </a:r>
            <a:r>
              <a:rPr lang="uk-UA" altLang="ru-RU" b="1" dirty="0" err="1">
                <a:solidFill>
                  <a:srgbClr val="FF0000"/>
                </a:solidFill>
              </a:rPr>
              <a:t>main</a:t>
            </a:r>
            <a:r>
              <a:rPr lang="uk-UA" altLang="ru-RU" b="1" dirty="0">
                <a:solidFill>
                  <a:srgbClr val="FF0000"/>
                </a:solidFill>
              </a:rPr>
              <a:t>(),</a:t>
            </a:r>
            <a:r>
              <a:rPr lang="uk-UA" altLang="ru-RU" dirty="0">
                <a:solidFill>
                  <a:srgbClr val="FF0000"/>
                </a:solidFill>
              </a:rPr>
              <a:t> </a:t>
            </a:r>
            <a:r>
              <a:rPr lang="uk-UA" altLang="ru-RU" dirty="0"/>
              <a:t>оперуючи ідентифікаторами </a:t>
            </a:r>
            <a:r>
              <a:rPr lang="uk-UA" altLang="ru-RU" b="1" dirty="0" err="1"/>
              <a:t>Init</a:t>
            </a:r>
            <a:r>
              <a:rPr lang="uk-UA" altLang="ru-RU" b="1" dirty="0"/>
              <a:t>(), </a:t>
            </a:r>
            <a:r>
              <a:rPr lang="uk-UA" altLang="ru-RU" b="1" dirty="0" err="1"/>
              <a:t>Solution</a:t>
            </a:r>
            <a:r>
              <a:rPr lang="uk-UA" altLang="ru-RU" b="1" dirty="0"/>
              <a:t>(), </a:t>
            </a:r>
            <a:r>
              <a:rPr lang="uk-UA" altLang="ru-RU" b="1" dirty="0" err="1"/>
              <a:t>Browse</a:t>
            </a:r>
            <a:r>
              <a:rPr lang="uk-UA" altLang="ru-RU" b="1" dirty="0"/>
              <a:t>()</a:t>
            </a:r>
            <a:r>
              <a:rPr lang="uk-UA" altLang="ru-RU" b="1" i="1" dirty="0"/>
              <a:t> </a:t>
            </a:r>
            <a:r>
              <a:rPr lang="uk-UA" altLang="ru-RU" b="1" dirty="0"/>
              <a:t>та </a:t>
            </a:r>
            <a:r>
              <a:rPr lang="uk-UA" altLang="ru-RU" b="1" dirty="0" err="1"/>
              <a:t>Final</a:t>
            </a:r>
            <a:r>
              <a:rPr lang="uk-UA" altLang="ru-RU" b="1" dirty="0" smtClean="0"/>
              <a:t>(),</a:t>
            </a:r>
            <a:r>
              <a:rPr lang="uk-UA" altLang="ru-RU" dirty="0" smtClean="0"/>
              <a:t> </a:t>
            </a:r>
            <a:r>
              <a:rPr lang="uk-UA" altLang="ru-RU" dirty="0"/>
              <a:t>не замислюючись над внутрішньою структурою відповідних підпрограм.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4"/>
          <p:cNvSpPr>
            <a:spLocks noChangeArrowheads="1"/>
          </p:cNvSpPr>
          <p:nvPr/>
        </p:nvSpPr>
        <p:spPr bwMode="auto">
          <a:xfrm>
            <a:off x="1524001" y="21313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52" name="Rectangle 26"/>
          <p:cNvSpPr>
            <a:spLocks noChangeArrowheads="1"/>
          </p:cNvSpPr>
          <p:nvPr/>
        </p:nvSpPr>
        <p:spPr bwMode="auto">
          <a:xfrm>
            <a:off x="1524001" y="212184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53" name="Rectangle 27"/>
          <p:cNvSpPr>
            <a:spLocks noChangeArrowheads="1"/>
          </p:cNvSpPr>
          <p:nvPr/>
        </p:nvSpPr>
        <p:spPr bwMode="auto">
          <a:xfrm>
            <a:off x="2567608" y="842195"/>
            <a:ext cx="727280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uk-UA" altLang="ru-RU" b="1" dirty="0"/>
              <a:t>Структура процедурної програми (а); </a:t>
            </a:r>
          </a:p>
          <a:p>
            <a:r>
              <a:rPr lang="uk-UA" altLang="ru-RU" b="1" dirty="0"/>
              <a:t>взаємодія основної програми і функції (б)</a:t>
            </a:r>
            <a:r>
              <a:rPr lang="es-ES" altLang="ru-RU" b="1" dirty="0"/>
              <a:t> </a:t>
            </a:r>
          </a:p>
        </p:txBody>
      </p:sp>
      <p:sp>
        <p:nvSpPr>
          <p:cNvPr id="2054" name="Заголовок 1"/>
          <p:cNvSpPr>
            <a:spLocks/>
          </p:cNvSpPr>
          <p:nvPr/>
        </p:nvSpPr>
        <p:spPr bwMode="auto">
          <a:xfrm>
            <a:off x="1708732" y="108737"/>
            <a:ext cx="878522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3600" b="1" dirty="0" err="1">
                <a:solidFill>
                  <a:schemeClr val="bg1"/>
                </a:solidFill>
                <a:latin typeface="+mn-lt"/>
              </a:rPr>
              <a:t>Функції</a:t>
            </a:r>
            <a:r>
              <a:rPr lang="ru-RU" altLang="ru-RU" sz="3600" b="1" dirty="0">
                <a:solidFill>
                  <a:schemeClr val="bg1"/>
                </a:solidFill>
                <a:latin typeface="+mn-lt"/>
              </a:rPr>
              <a:t> типу </a:t>
            </a:r>
            <a:r>
              <a:rPr lang="ru-RU" altLang="ru-RU" sz="3600" b="1" dirty="0" err="1">
                <a:solidFill>
                  <a:schemeClr val="bg1"/>
                </a:solidFill>
                <a:latin typeface="+mn-lt"/>
              </a:rPr>
              <a:t>void</a:t>
            </a:r>
            <a:r>
              <a:rPr lang="ru-RU" altLang="ru-RU" sz="3600" b="1" dirty="0">
                <a:solidFill>
                  <a:schemeClr val="bg1"/>
                </a:solidFill>
                <a:latin typeface="+mn-lt"/>
              </a:rPr>
              <a:t> без </a:t>
            </a:r>
            <a:r>
              <a:rPr lang="ru-RU" altLang="ru-RU" sz="3600" b="1" dirty="0" err="1">
                <a:solidFill>
                  <a:schemeClr val="bg1"/>
                </a:solidFill>
                <a:latin typeface="+mn-lt"/>
              </a:rPr>
              <a:t>параметрів</a:t>
            </a:r>
            <a:endParaRPr lang="uk-UA" altLang="ru-RU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15</a:t>
            </a:fld>
            <a:endParaRPr lang="ru-RU" alt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719" y="1916832"/>
            <a:ext cx="8477250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911424" y="2251621"/>
            <a:ext cx="7165926" cy="2856410"/>
            <a:chOff x="2063751" y="2348880"/>
            <a:chExt cx="7597775" cy="3072434"/>
          </a:xfrm>
        </p:grpSpPr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2063751" y="2348880"/>
              <a:ext cx="7597775" cy="2021508"/>
              <a:chOff x="816" y="300"/>
              <a:chExt cx="4741" cy="1364"/>
            </a:xfrm>
          </p:grpSpPr>
          <p:sp>
            <p:nvSpPr>
              <p:cNvPr id="27659" name="Text Box 3"/>
              <p:cNvSpPr txBox="1">
                <a:spLocks noChangeArrowheads="1"/>
              </p:cNvSpPr>
              <p:nvPr/>
            </p:nvSpPr>
            <p:spPr bwMode="auto">
              <a:xfrm>
                <a:off x="2513" y="300"/>
                <a:ext cx="1288" cy="30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uk-UA" altLang="ru-RU" sz="2500" dirty="0"/>
                  <a:t>програма</a:t>
                </a:r>
                <a:endParaRPr lang="ru-RU" altLang="ru-RU" sz="2500" dirty="0"/>
              </a:p>
            </p:txBody>
          </p:sp>
          <p:sp>
            <p:nvSpPr>
              <p:cNvPr id="27660" name="Line 4"/>
              <p:cNvSpPr>
                <a:spLocks noChangeShapeType="1"/>
              </p:cNvSpPr>
              <p:nvPr/>
            </p:nvSpPr>
            <p:spPr bwMode="auto">
              <a:xfrm>
                <a:off x="3099" y="654"/>
                <a:ext cx="0" cy="3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661" name="Line 5"/>
              <p:cNvSpPr>
                <a:spLocks noChangeShapeType="1"/>
              </p:cNvSpPr>
              <p:nvPr/>
            </p:nvSpPr>
            <p:spPr bwMode="auto">
              <a:xfrm>
                <a:off x="1636" y="1007"/>
                <a:ext cx="31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662" name="Line 6"/>
              <p:cNvSpPr>
                <a:spLocks noChangeShapeType="1"/>
              </p:cNvSpPr>
              <p:nvPr/>
            </p:nvSpPr>
            <p:spPr bwMode="auto">
              <a:xfrm>
                <a:off x="1636" y="1007"/>
                <a:ext cx="0" cy="3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663" name="Line 7"/>
              <p:cNvSpPr>
                <a:spLocks noChangeShapeType="1"/>
              </p:cNvSpPr>
              <p:nvPr/>
            </p:nvSpPr>
            <p:spPr bwMode="auto">
              <a:xfrm>
                <a:off x="3099" y="1007"/>
                <a:ext cx="0" cy="3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664" name="Line 8"/>
              <p:cNvSpPr>
                <a:spLocks noChangeShapeType="1"/>
              </p:cNvSpPr>
              <p:nvPr/>
            </p:nvSpPr>
            <p:spPr bwMode="auto">
              <a:xfrm>
                <a:off x="4738" y="1007"/>
                <a:ext cx="0" cy="2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665" name="Text Box 9"/>
              <p:cNvSpPr txBox="1">
                <a:spLocks noChangeArrowheads="1"/>
              </p:cNvSpPr>
              <p:nvPr/>
            </p:nvSpPr>
            <p:spPr bwMode="auto">
              <a:xfrm>
                <a:off x="816" y="1361"/>
                <a:ext cx="1464" cy="3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ru-RU" sz="2500"/>
                  <a:t>Init</a:t>
                </a:r>
                <a:endParaRPr lang="ru-RU" altLang="ru-RU" sz="2500"/>
              </a:p>
            </p:txBody>
          </p:sp>
          <p:sp>
            <p:nvSpPr>
              <p:cNvPr id="27666" name="Text Box 10"/>
              <p:cNvSpPr txBox="1">
                <a:spLocks noChangeArrowheads="1"/>
              </p:cNvSpPr>
              <p:nvPr/>
            </p:nvSpPr>
            <p:spPr bwMode="auto">
              <a:xfrm>
                <a:off x="2396" y="1361"/>
                <a:ext cx="1463" cy="3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ru-RU" sz="2500"/>
                  <a:t>Solution</a:t>
                </a:r>
                <a:endParaRPr lang="ru-RU" altLang="ru-RU" sz="2500"/>
              </a:p>
            </p:txBody>
          </p:sp>
          <p:sp>
            <p:nvSpPr>
              <p:cNvPr id="27667" name="Text Box 11"/>
              <p:cNvSpPr txBox="1">
                <a:spLocks noChangeArrowheads="1"/>
              </p:cNvSpPr>
              <p:nvPr/>
            </p:nvSpPr>
            <p:spPr bwMode="auto">
              <a:xfrm>
                <a:off x="4094" y="1289"/>
                <a:ext cx="1463" cy="30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ru-RU" sz="2500"/>
                  <a:t>Final</a:t>
                </a:r>
                <a:endParaRPr lang="ru-RU" altLang="ru-RU" sz="2500"/>
              </a:p>
            </p:txBody>
          </p:sp>
        </p:grp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4943475" y="4292601"/>
              <a:ext cx="4700588" cy="1128713"/>
              <a:chOff x="2608" y="1616"/>
              <a:chExt cx="2961" cy="711"/>
            </a:xfrm>
          </p:grpSpPr>
          <p:sp>
            <p:nvSpPr>
              <p:cNvPr id="27655" name="Text Box 13"/>
              <p:cNvSpPr txBox="1">
                <a:spLocks noChangeArrowheads="1"/>
              </p:cNvSpPr>
              <p:nvPr/>
            </p:nvSpPr>
            <p:spPr bwMode="auto">
              <a:xfrm>
                <a:off x="4105" y="1933"/>
                <a:ext cx="1464" cy="3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ru-RU" sz="2500"/>
                  <a:t>Browse</a:t>
                </a:r>
                <a:endParaRPr lang="ru-RU" altLang="ru-RU" sz="2500"/>
              </a:p>
            </p:txBody>
          </p:sp>
          <p:sp>
            <p:nvSpPr>
              <p:cNvPr id="27656" name="Line 14"/>
              <p:cNvSpPr>
                <a:spLocks noChangeShapeType="1"/>
              </p:cNvSpPr>
              <p:nvPr/>
            </p:nvSpPr>
            <p:spPr bwMode="auto">
              <a:xfrm>
                <a:off x="3107" y="1661"/>
                <a:ext cx="0" cy="3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657" name="Text Box 15"/>
              <p:cNvSpPr txBox="1">
                <a:spLocks noChangeArrowheads="1"/>
              </p:cNvSpPr>
              <p:nvPr/>
            </p:nvSpPr>
            <p:spPr bwMode="auto">
              <a:xfrm>
                <a:off x="2608" y="2024"/>
                <a:ext cx="1134" cy="3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ru-RU" sz="2500"/>
                  <a:t>Browse</a:t>
                </a:r>
                <a:endParaRPr lang="ru-RU" altLang="ru-RU" sz="2500"/>
              </a:p>
            </p:txBody>
          </p:sp>
          <p:sp>
            <p:nvSpPr>
              <p:cNvPr id="27658" name="Line 16"/>
              <p:cNvSpPr>
                <a:spLocks noChangeShapeType="1"/>
              </p:cNvSpPr>
              <p:nvPr/>
            </p:nvSpPr>
            <p:spPr bwMode="auto">
              <a:xfrm>
                <a:off x="4785" y="1616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7652" name="Text Box 17"/>
          <p:cNvSpPr txBox="1">
            <a:spLocks noChangeArrowheads="1"/>
          </p:cNvSpPr>
          <p:nvPr/>
        </p:nvSpPr>
        <p:spPr bwMode="auto">
          <a:xfrm>
            <a:off x="1791212" y="1100327"/>
            <a:ext cx="88767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sz="2800" b="1" dirty="0"/>
              <a:t>Схема ієрархії викликів </a:t>
            </a:r>
            <a:r>
              <a:rPr lang="uk-UA" altLang="ru-RU" sz="2800" b="1" dirty="0" smtClean="0"/>
              <a:t>функцій – НІРО діаграма</a:t>
            </a:r>
            <a:endParaRPr lang="ru-RU" altLang="ru-RU" sz="2800" b="1" dirty="0"/>
          </a:p>
        </p:txBody>
      </p:sp>
      <p:sp>
        <p:nvSpPr>
          <p:cNvPr id="27653" name="Заголовок 1"/>
          <p:cNvSpPr>
            <a:spLocks/>
          </p:cNvSpPr>
          <p:nvPr/>
        </p:nvSpPr>
        <p:spPr bwMode="auto">
          <a:xfrm>
            <a:off x="2063751" y="1"/>
            <a:ext cx="878522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3600" b="1" dirty="0" err="1">
                <a:solidFill>
                  <a:schemeClr val="bg1"/>
                </a:solidFill>
                <a:latin typeface="+mn-lt"/>
              </a:rPr>
              <a:t>Функції</a:t>
            </a:r>
            <a:r>
              <a:rPr lang="ru-RU" altLang="ru-RU" sz="3600" b="1" dirty="0">
                <a:solidFill>
                  <a:schemeClr val="bg1"/>
                </a:solidFill>
                <a:latin typeface="+mn-lt"/>
              </a:rPr>
              <a:t> типу </a:t>
            </a:r>
            <a:r>
              <a:rPr lang="ru-RU" altLang="ru-RU" sz="3600" b="1" dirty="0" err="1">
                <a:solidFill>
                  <a:schemeClr val="bg1"/>
                </a:solidFill>
                <a:latin typeface="+mn-lt"/>
              </a:rPr>
              <a:t>void</a:t>
            </a:r>
            <a:r>
              <a:rPr lang="ru-RU" altLang="ru-RU" sz="3600" b="1" dirty="0">
                <a:solidFill>
                  <a:schemeClr val="bg1"/>
                </a:solidFill>
                <a:latin typeface="+mn-lt"/>
              </a:rPr>
              <a:t> без </a:t>
            </a:r>
            <a:r>
              <a:rPr lang="ru-RU" altLang="ru-RU" sz="3600" b="1" dirty="0" err="1">
                <a:solidFill>
                  <a:schemeClr val="bg1"/>
                </a:solidFill>
                <a:latin typeface="+mn-lt"/>
              </a:rPr>
              <a:t>параметрів</a:t>
            </a:r>
            <a:endParaRPr lang="uk-UA" altLang="ru-RU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16</a:t>
            </a:fld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17</a:t>
            </a:fld>
            <a:endParaRPr lang="ru-RU" altLang="ru-RU" dirty="0"/>
          </a:p>
        </p:txBody>
      </p:sp>
      <p:grpSp>
        <p:nvGrpSpPr>
          <p:cNvPr id="3076" name="Скругленный прямоугольник 3"/>
          <p:cNvGrpSpPr>
            <a:grpSpLocks/>
          </p:cNvGrpSpPr>
          <p:nvPr/>
        </p:nvGrpSpPr>
        <p:grpSpPr bwMode="auto">
          <a:xfrm>
            <a:off x="2855914" y="3001964"/>
            <a:ext cx="5929313" cy="2633663"/>
            <a:chOff x="952" y="1263"/>
            <a:chExt cx="3735" cy="1659"/>
          </a:xfrm>
        </p:grpSpPr>
        <p:pic>
          <p:nvPicPr>
            <p:cNvPr id="33797" name="Скругленный прямоугольник 3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52" y="1263"/>
              <a:ext cx="3414" cy="1659"/>
            </a:xfrm>
            <a:prstGeom prst="rect">
              <a:avLst/>
            </a:prstGeom>
            <a:noFill/>
            <a:effectLst>
              <a:outerShdw dist="107763" dir="18900000" algn="ctr" rotWithShape="0">
                <a:srgbClr val="5F5F5F">
                  <a:alpha val="50000"/>
                </a:srgbClr>
              </a:outerShdw>
            </a:effectLst>
          </p:spPr>
        </p:pic>
        <p:sp>
          <p:nvSpPr>
            <p:cNvPr id="3080" name="Text Box 6"/>
            <p:cNvSpPr txBox="1">
              <a:spLocks noChangeArrowheads="1"/>
            </p:cNvSpPr>
            <p:nvPr/>
          </p:nvSpPr>
          <p:spPr bwMode="auto">
            <a:xfrm>
              <a:off x="1389" y="1270"/>
              <a:ext cx="3298" cy="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ru-RU" sz="2200" b="1" dirty="0">
                  <a:solidFill>
                    <a:schemeClr val="hlink"/>
                  </a:solidFill>
                </a:rPr>
                <a:t>void</a:t>
              </a:r>
              <a:r>
                <a:rPr lang="en-US" altLang="ru-RU" sz="2200" b="1" dirty="0">
                  <a:solidFill>
                    <a:schemeClr val="accent2"/>
                  </a:solidFill>
                </a:rPr>
                <a:t> </a:t>
              </a:r>
              <a:r>
                <a:rPr lang="en-US" altLang="ru-RU" sz="2200" b="1" dirty="0">
                  <a:solidFill>
                    <a:srgbClr val="000000"/>
                  </a:solidFill>
                </a:rPr>
                <a:t>&lt;</a:t>
              </a:r>
              <a:r>
                <a:rPr lang="ru-RU" altLang="ru-RU" sz="2200" b="1" dirty="0" err="1">
                  <a:solidFill>
                    <a:srgbClr val="000000"/>
                  </a:solidFill>
                </a:rPr>
                <a:t>ім’я</a:t>
              </a:r>
              <a:r>
                <a:rPr lang="ru-RU" altLang="ru-RU" sz="2200" b="1" dirty="0">
                  <a:solidFill>
                    <a:srgbClr val="000000"/>
                  </a:solidFill>
                </a:rPr>
                <a:t>&gt;() </a:t>
              </a:r>
            </a:p>
            <a:p>
              <a:pPr>
                <a:spcBef>
                  <a:spcPct val="20000"/>
                </a:spcBef>
              </a:pPr>
              <a:r>
                <a:rPr lang="ru-RU" altLang="ru-RU" sz="2200" b="1" dirty="0">
                  <a:solidFill>
                    <a:srgbClr val="000000"/>
                  </a:solidFill>
                </a:rPr>
                <a:t>{ </a:t>
              </a:r>
            </a:p>
            <a:p>
              <a:pPr>
                <a:spcBef>
                  <a:spcPct val="20000"/>
                </a:spcBef>
              </a:pPr>
              <a:r>
                <a:rPr lang="ru-RU" altLang="ru-RU" sz="2200" b="1" dirty="0">
                  <a:solidFill>
                    <a:srgbClr val="000000"/>
                  </a:solidFill>
                </a:rPr>
                <a:t>&lt;</a:t>
              </a:r>
              <a:r>
                <a:rPr lang="ru-RU" altLang="ru-RU" sz="2200" b="1" dirty="0" err="1">
                  <a:solidFill>
                    <a:srgbClr val="000000"/>
                  </a:solidFill>
                </a:rPr>
                <a:t>оголошення</a:t>
              </a:r>
              <a:r>
                <a:rPr lang="ru-RU" altLang="ru-RU" sz="2200" b="1" dirty="0">
                  <a:solidFill>
                    <a:srgbClr val="000000"/>
                  </a:solidFill>
                </a:rPr>
                <a:t> </a:t>
              </a:r>
              <a:r>
                <a:rPr lang="ru-RU" altLang="ru-RU" sz="2200" b="1" dirty="0" err="1">
                  <a:solidFill>
                    <a:srgbClr val="000000"/>
                  </a:solidFill>
                </a:rPr>
                <a:t>імен</a:t>
              </a:r>
              <a:r>
                <a:rPr lang="ru-RU" altLang="ru-RU" sz="2200" b="1" dirty="0">
                  <a:solidFill>
                    <a:srgbClr val="000000"/>
                  </a:solidFill>
                </a:rPr>
                <a:t>&gt; </a:t>
              </a:r>
            </a:p>
            <a:p>
              <a:pPr>
                <a:spcBef>
                  <a:spcPct val="20000"/>
                </a:spcBef>
              </a:pPr>
              <a:r>
                <a:rPr lang="ru-RU" altLang="ru-RU" sz="2200" b="1" dirty="0">
                  <a:solidFill>
                    <a:srgbClr val="000000"/>
                  </a:solidFill>
                </a:rPr>
                <a:t>&lt;</a:t>
              </a:r>
              <a:r>
                <a:rPr lang="ru-RU" altLang="ru-RU" sz="2200" b="1" dirty="0" err="1">
                  <a:solidFill>
                    <a:srgbClr val="000000"/>
                  </a:solidFill>
                </a:rPr>
                <a:t>операторна</a:t>
              </a:r>
              <a:r>
                <a:rPr lang="ru-RU" altLang="ru-RU" sz="2200" b="1" dirty="0">
                  <a:solidFill>
                    <a:srgbClr val="000000"/>
                  </a:solidFill>
                </a:rPr>
                <a:t> </a:t>
              </a:r>
              <a:r>
                <a:rPr lang="ru-RU" altLang="ru-RU" sz="2200" b="1" dirty="0" err="1">
                  <a:solidFill>
                    <a:srgbClr val="000000"/>
                  </a:solidFill>
                </a:rPr>
                <a:t>частина</a:t>
              </a:r>
              <a:r>
                <a:rPr lang="ru-RU" altLang="ru-RU" sz="2200" b="1" dirty="0">
                  <a:solidFill>
                    <a:srgbClr val="000000"/>
                  </a:solidFill>
                </a:rPr>
                <a:t> </a:t>
              </a:r>
              <a:r>
                <a:rPr lang="ru-RU" altLang="ru-RU" sz="2200" b="1" dirty="0" err="1">
                  <a:solidFill>
                    <a:srgbClr val="000000"/>
                  </a:solidFill>
                </a:rPr>
                <a:t>функції</a:t>
              </a:r>
              <a:r>
                <a:rPr lang="ru-RU" altLang="ru-RU" sz="2200" b="1" dirty="0">
                  <a:solidFill>
                    <a:srgbClr val="000000"/>
                  </a:solidFill>
                </a:rPr>
                <a:t>&gt; </a:t>
              </a:r>
            </a:p>
            <a:p>
              <a:pPr>
                <a:spcBef>
                  <a:spcPct val="20000"/>
                </a:spcBef>
              </a:pPr>
              <a:r>
                <a:rPr lang="ru-RU" altLang="ru-RU" sz="2200" b="1" dirty="0">
                  <a:solidFill>
                    <a:srgbClr val="000000"/>
                  </a:solidFill>
                </a:rPr>
                <a:t>}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263352" y="981075"/>
            <a:ext cx="11928648" cy="193899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q"/>
            </a:pPr>
            <a:r>
              <a:rPr lang="uk-UA" altLang="ru-RU" dirty="0"/>
              <a:t>Оголошення функції користувача здійснюють або у вигляді </a:t>
            </a:r>
            <a:r>
              <a:rPr lang="uk-UA" altLang="ru-RU" b="1" dirty="0" smtClean="0"/>
              <a:t>прототипу функції</a:t>
            </a:r>
            <a:r>
              <a:rPr lang="uk-UA" altLang="ru-RU" dirty="0" smtClean="0"/>
              <a:t>, </a:t>
            </a:r>
            <a:r>
              <a:rPr lang="uk-UA" altLang="ru-RU" dirty="0"/>
              <a:t>або у вигляді </a:t>
            </a:r>
            <a:r>
              <a:rPr lang="uk-UA" altLang="ru-RU" b="1" dirty="0"/>
              <a:t>означення функції</a:t>
            </a:r>
            <a:r>
              <a:rPr lang="uk-UA" altLang="ru-RU" dirty="0"/>
              <a:t>, яке записують </a:t>
            </a:r>
            <a:r>
              <a:rPr lang="uk-UA" altLang="ru-RU" dirty="0">
                <a:solidFill>
                  <a:srgbClr val="0000CC"/>
                </a:solidFill>
              </a:rPr>
              <a:t>раніше</a:t>
            </a:r>
            <a:r>
              <a:rPr lang="uk-UA" altLang="ru-RU" dirty="0"/>
              <a:t> оголошення функції </a:t>
            </a:r>
            <a:r>
              <a:rPr lang="uk-UA" altLang="ru-RU" dirty="0" err="1">
                <a:solidFill>
                  <a:srgbClr val="FF0000"/>
                </a:solidFill>
              </a:rPr>
              <a:t>main</a:t>
            </a:r>
            <a:r>
              <a:rPr lang="uk-UA" altLang="ru-RU" dirty="0">
                <a:solidFill>
                  <a:srgbClr val="FF0000"/>
                </a:solidFill>
              </a:rPr>
              <a:t>(). </a:t>
            </a:r>
          </a:p>
          <a:p>
            <a:pPr marL="342900" indent="-342900" eaLnBrk="1" hangingPunct="1">
              <a:buFont typeface="Wingdings" panose="05000000000000000000" pitchFamily="2" charset="2"/>
              <a:buChar char="q"/>
            </a:pPr>
            <a:r>
              <a:rPr lang="uk-UA" altLang="ru-RU" dirty="0"/>
              <a:t>Означення функції має таку саму структуру, як і головна функція. </a:t>
            </a:r>
            <a:endParaRPr lang="uk-UA" altLang="ru-RU" dirty="0" smtClean="0"/>
          </a:p>
          <a:p>
            <a:pPr marL="342900" indent="-342900" eaLnBrk="1" hangingPunct="1">
              <a:buFont typeface="Wingdings" panose="05000000000000000000" pitchFamily="2" charset="2"/>
              <a:buChar char="q"/>
            </a:pPr>
            <a:r>
              <a:rPr lang="uk-UA" altLang="ru-RU" dirty="0" smtClean="0"/>
              <a:t>Синтаксис </a:t>
            </a:r>
            <a:r>
              <a:rPr lang="uk-UA" altLang="ru-RU" dirty="0"/>
              <a:t>означення функції типу </a:t>
            </a:r>
            <a:r>
              <a:rPr lang="uk-UA" altLang="ru-RU" b="1" dirty="0" err="1"/>
              <a:t>void</a:t>
            </a:r>
            <a:r>
              <a:rPr lang="uk-UA" altLang="ru-RU" dirty="0"/>
              <a:t> без параметрів є таким:</a:t>
            </a:r>
            <a:endParaRPr lang="ru-RU" altLang="ru-RU" dirty="0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2241601" y="5635626"/>
            <a:ext cx="8640762" cy="771525"/>
          </a:xfrm>
          <a:prstGeom prst="rect">
            <a:avLst/>
          </a:prstGeom>
          <a:solidFill>
            <a:schemeClr val="bg1"/>
          </a:solidFill>
          <a:ln w="9525">
            <a:solidFill>
              <a:srgbClr val="990000"/>
            </a:solidFill>
            <a:miter lim="800000"/>
            <a:headEnd/>
            <a:tailEnd/>
          </a:ln>
          <a:effectLst>
            <a:outerShdw dist="107763" dir="18900000" algn="ctr" rotWithShape="0">
              <a:srgbClr val="99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ru-RU" sz="2200"/>
              <a:t>Оголошення функцій не можуть бути вкладеними в інші функції. Після імені функції обов’язково мають бути круглі дужки. </a:t>
            </a:r>
          </a:p>
        </p:txBody>
      </p:sp>
      <p:graphicFrame>
        <p:nvGraphicFramePr>
          <p:cNvPr id="307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762298"/>
              </p:ext>
            </p:extLst>
          </p:nvPr>
        </p:nvGraphicFramePr>
        <p:xfrm>
          <a:off x="1498155" y="5635626"/>
          <a:ext cx="6715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Точечный рисунок" r:id="rId4" imgW="257007" imgH="276117" progId="Paint.Picture">
                  <p:embed/>
                </p:oleObj>
              </mc:Choice>
              <mc:Fallback>
                <p:oleObj name="Точечный рисунок" r:id="rId4" imgW="257007" imgH="276117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DFEFE"/>
                          </a:clrFrom>
                          <a:clrTo>
                            <a:srgbClr val="FD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155" y="5635626"/>
                        <a:ext cx="67151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Заголовок 1"/>
          <p:cNvSpPr>
            <a:spLocks/>
          </p:cNvSpPr>
          <p:nvPr/>
        </p:nvSpPr>
        <p:spPr bwMode="auto">
          <a:xfrm>
            <a:off x="2063751" y="1"/>
            <a:ext cx="878522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3600" b="1" dirty="0" err="1">
                <a:solidFill>
                  <a:schemeClr val="bg1"/>
                </a:solidFill>
                <a:latin typeface="+mn-lt"/>
              </a:rPr>
              <a:t>Функції</a:t>
            </a:r>
            <a:r>
              <a:rPr lang="ru-RU" altLang="ru-RU" sz="3600" b="1" dirty="0">
                <a:solidFill>
                  <a:schemeClr val="bg1"/>
                </a:solidFill>
                <a:latin typeface="+mn-lt"/>
              </a:rPr>
              <a:t> типу </a:t>
            </a:r>
            <a:r>
              <a:rPr lang="ru-RU" altLang="ru-RU" sz="3600" b="1" dirty="0" err="1">
                <a:solidFill>
                  <a:schemeClr val="bg1"/>
                </a:solidFill>
                <a:latin typeface="+mn-lt"/>
              </a:rPr>
              <a:t>void</a:t>
            </a:r>
            <a:r>
              <a:rPr lang="ru-RU" altLang="ru-RU" sz="3600" b="1" dirty="0">
                <a:solidFill>
                  <a:schemeClr val="bg1"/>
                </a:solidFill>
                <a:latin typeface="+mn-lt"/>
              </a:rPr>
              <a:t> без </a:t>
            </a:r>
            <a:r>
              <a:rPr lang="ru-RU" altLang="ru-RU" sz="3600" b="1" dirty="0" err="1">
                <a:solidFill>
                  <a:schemeClr val="bg1"/>
                </a:solidFill>
                <a:latin typeface="+mn-lt"/>
              </a:rPr>
              <a:t>параметрів</a:t>
            </a:r>
            <a:endParaRPr lang="uk-UA" altLang="ru-RU" sz="3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18</a:t>
            </a:fld>
            <a:endParaRPr lang="ru-RU" altLang="ru-RU" dirty="0"/>
          </a:p>
        </p:txBody>
      </p:sp>
      <p:sp>
        <p:nvSpPr>
          <p:cNvPr id="28674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1524001" y="1"/>
            <a:ext cx="8785225" cy="63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/>
          <a:p>
            <a:r>
              <a:rPr lang="ru-RU" altLang="ru-RU" sz="3600" b="1" dirty="0" err="1">
                <a:solidFill>
                  <a:schemeClr val="bg1"/>
                </a:solidFill>
              </a:rPr>
              <a:t>Функції</a:t>
            </a:r>
            <a:r>
              <a:rPr lang="ru-RU" altLang="ru-RU" sz="3600" b="1" dirty="0">
                <a:solidFill>
                  <a:schemeClr val="bg1"/>
                </a:solidFill>
              </a:rPr>
              <a:t> типу </a:t>
            </a:r>
            <a:r>
              <a:rPr lang="ru-RU" altLang="ru-RU" sz="3600" b="1" dirty="0" err="1">
                <a:solidFill>
                  <a:schemeClr val="bg1"/>
                </a:solidFill>
              </a:rPr>
              <a:t>void</a:t>
            </a:r>
            <a:r>
              <a:rPr lang="ru-RU" altLang="ru-RU" sz="3600" b="1" dirty="0">
                <a:solidFill>
                  <a:schemeClr val="bg1"/>
                </a:solidFill>
              </a:rPr>
              <a:t> без </a:t>
            </a:r>
            <a:r>
              <a:rPr lang="ru-RU" altLang="ru-RU" sz="3600" b="1" dirty="0" err="1">
                <a:solidFill>
                  <a:schemeClr val="bg1"/>
                </a:solidFill>
              </a:rPr>
              <a:t>параметрів</a:t>
            </a:r>
            <a:endParaRPr lang="uk-UA" altLang="ru-RU" sz="3600" dirty="0">
              <a:solidFill>
                <a:schemeClr val="bg1"/>
              </a:solidFill>
            </a:endParaRPr>
          </a:p>
        </p:txBody>
      </p:sp>
      <p:grpSp>
        <p:nvGrpSpPr>
          <p:cNvPr id="28675" name="Скругленный прямоугольник 3"/>
          <p:cNvGrpSpPr>
            <a:grpSpLocks/>
          </p:cNvGrpSpPr>
          <p:nvPr/>
        </p:nvGrpSpPr>
        <p:grpSpPr bwMode="auto">
          <a:xfrm>
            <a:off x="3503613" y="2060575"/>
            <a:ext cx="4718050" cy="1295400"/>
            <a:chOff x="1394" y="1263"/>
            <a:chExt cx="2972" cy="1448"/>
          </a:xfrm>
        </p:grpSpPr>
        <p:pic>
          <p:nvPicPr>
            <p:cNvPr id="54276" name="Скругленный прямоугольник 3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94" y="1263"/>
              <a:ext cx="2972" cy="1448"/>
            </a:xfrm>
            <a:prstGeom prst="rect">
              <a:avLst/>
            </a:prstGeom>
            <a:noFill/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</p:pic>
        <p:sp>
          <p:nvSpPr>
            <p:cNvPr id="28679" name="Text Box 5"/>
            <p:cNvSpPr txBox="1">
              <a:spLocks noChangeArrowheads="1"/>
            </p:cNvSpPr>
            <p:nvPr/>
          </p:nvSpPr>
          <p:spPr bwMode="auto">
            <a:xfrm>
              <a:off x="1490" y="1372"/>
              <a:ext cx="2780" cy="1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uk-UA" altLang="ru-RU" sz="2200" b="1"/>
                <a:t>&lt;ім’я функції();&gt;</a:t>
              </a:r>
              <a:endParaRPr lang="ru-RU" altLang="ru-RU" sz="2200" b="1"/>
            </a:p>
          </p:txBody>
        </p:sp>
      </p:grpSp>
      <p:sp>
        <p:nvSpPr>
          <p:cNvPr id="28676" name="Rectangle 8"/>
          <p:cNvSpPr>
            <a:spLocks noChangeArrowheads="1"/>
          </p:cNvSpPr>
          <p:nvPr/>
        </p:nvSpPr>
        <p:spPr bwMode="auto">
          <a:xfrm>
            <a:off x="1673226" y="1268414"/>
            <a:ext cx="9319346" cy="430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sz="2200" dirty="0"/>
              <a:t>Формат оператора </a:t>
            </a:r>
            <a:r>
              <a:rPr lang="uk-UA" altLang="ru-RU" sz="2200" b="1" dirty="0"/>
              <a:t>виклику функції</a:t>
            </a:r>
            <a:r>
              <a:rPr lang="uk-UA" altLang="ru-RU" sz="2200" dirty="0"/>
              <a:t> типу </a:t>
            </a:r>
            <a:r>
              <a:rPr lang="uk-UA" altLang="ru-RU" sz="2200" b="1" dirty="0" err="1">
                <a:solidFill>
                  <a:srgbClr val="0000CC"/>
                </a:solidFill>
              </a:rPr>
              <a:t>void</a:t>
            </a:r>
            <a:r>
              <a:rPr lang="uk-UA" altLang="ru-RU" sz="2200" dirty="0"/>
              <a:t>  без параметрів такий:</a:t>
            </a:r>
          </a:p>
        </p:txBody>
      </p:sp>
      <p:sp>
        <p:nvSpPr>
          <p:cNvPr id="28677" name="Rectangle 9"/>
          <p:cNvSpPr>
            <a:spLocks noChangeArrowheads="1"/>
          </p:cNvSpPr>
          <p:nvPr/>
        </p:nvSpPr>
        <p:spPr bwMode="auto">
          <a:xfrm>
            <a:off x="407368" y="3717249"/>
            <a:ext cx="11593288" cy="15234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>
              <a:spcAft>
                <a:spcPts val="600"/>
              </a:spcAft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sz="2200" dirty="0"/>
              <a:t>Тип </a:t>
            </a:r>
            <a:r>
              <a:rPr lang="uk-UA" altLang="ru-RU" sz="2200" b="1" dirty="0" err="1">
                <a:solidFill>
                  <a:srgbClr val="0000CC"/>
                </a:solidFill>
              </a:rPr>
              <a:t>void</a:t>
            </a:r>
            <a:r>
              <a:rPr lang="uk-UA" altLang="ru-RU" sz="2200" dirty="0">
                <a:solidFill>
                  <a:srgbClr val="0000CC"/>
                </a:solidFill>
              </a:rPr>
              <a:t> </a:t>
            </a:r>
            <a:r>
              <a:rPr lang="uk-UA" altLang="ru-RU" sz="2200" dirty="0"/>
              <a:t>означає, що функція </a:t>
            </a:r>
            <a:r>
              <a:rPr lang="uk-UA" altLang="ru-RU" sz="2200" b="1" dirty="0"/>
              <a:t>не повертає </a:t>
            </a:r>
            <a:r>
              <a:rPr lang="uk-UA" altLang="ru-RU" sz="2200" dirty="0"/>
              <a:t>ніякого значення в точку її виклику. </a:t>
            </a:r>
          </a:p>
          <a:p>
            <a:pPr marL="342900" indent="-342900">
              <a:spcAft>
                <a:spcPts val="600"/>
              </a:spcAft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sz="2200" dirty="0"/>
              <a:t>В такому випадку </a:t>
            </a:r>
            <a:r>
              <a:rPr lang="uk-UA" altLang="ru-RU" sz="2200" b="1" i="1" dirty="0"/>
              <a:t>виклик функції</a:t>
            </a:r>
            <a:r>
              <a:rPr lang="uk-UA" altLang="ru-RU" sz="2200" b="1" dirty="0"/>
              <a:t> </a:t>
            </a:r>
            <a:r>
              <a:rPr lang="uk-UA" altLang="ru-RU" sz="2200" dirty="0"/>
              <a:t>типу </a:t>
            </a:r>
            <a:r>
              <a:rPr lang="uk-UA" altLang="ru-RU" sz="2200" b="1" dirty="0" err="1">
                <a:solidFill>
                  <a:srgbClr val="0000CC"/>
                </a:solidFill>
              </a:rPr>
              <a:t>void</a:t>
            </a:r>
            <a:r>
              <a:rPr lang="uk-UA" altLang="ru-RU" sz="2200" dirty="0">
                <a:solidFill>
                  <a:srgbClr val="0000CC"/>
                </a:solidFill>
              </a:rPr>
              <a:t> </a:t>
            </a:r>
            <a:r>
              <a:rPr lang="uk-UA" altLang="ru-RU" sz="2200" dirty="0"/>
              <a:t>без параметрів здійснюється за її іменем, яке використовується в головній або в інших функціях як окремий оператор і </a:t>
            </a:r>
            <a:r>
              <a:rPr lang="uk-UA" altLang="ru-RU" sz="2200" b="1" dirty="0">
                <a:solidFill>
                  <a:srgbClr val="FF0000"/>
                </a:solidFill>
              </a:rPr>
              <a:t>не використовується у складі виразу</a:t>
            </a:r>
            <a:r>
              <a:rPr lang="uk-UA" altLang="ru-RU" sz="2200" b="1" dirty="0"/>
              <a:t>. 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524001" y="21313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524001" y="212184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4107" name="Rectangle 7"/>
          <p:cNvSpPr>
            <a:spLocks noChangeArrowheads="1"/>
          </p:cNvSpPr>
          <p:nvPr/>
        </p:nvSpPr>
        <p:spPr bwMode="auto">
          <a:xfrm>
            <a:off x="329726" y="878484"/>
            <a:ext cx="9001000" cy="584775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sz="1700" dirty="0">
                <a:solidFill>
                  <a:srgbClr val="008000"/>
                </a:solidFill>
              </a:rPr>
              <a:t>//ex4_1.cpp. Калькулятор нарахувань за депозитними внесками</a:t>
            </a:r>
            <a:br>
              <a:rPr lang="uk-UA" altLang="ru-RU" sz="1700" dirty="0">
                <a:solidFill>
                  <a:srgbClr val="008000"/>
                </a:solidFill>
              </a:rPr>
            </a:br>
            <a:r>
              <a:rPr lang="uk-UA" altLang="ru-RU" sz="1700" dirty="0"/>
              <a:t>#</a:t>
            </a:r>
            <a:r>
              <a:rPr lang="uk-UA" altLang="ru-RU" sz="1700" dirty="0" err="1"/>
              <a:t>include</a:t>
            </a:r>
            <a:r>
              <a:rPr lang="uk-UA" altLang="ru-RU" sz="1700" dirty="0"/>
              <a:t>&lt;</a:t>
            </a:r>
            <a:r>
              <a:rPr lang="uk-UA" altLang="ru-RU" sz="1700" dirty="0" err="1"/>
              <a:t>iostream</a:t>
            </a:r>
            <a:r>
              <a:rPr lang="uk-UA" altLang="ru-RU" sz="1700" dirty="0"/>
              <a:t>&gt;    </a:t>
            </a:r>
            <a:r>
              <a:rPr lang="uk-UA" altLang="ru-RU" sz="1700" dirty="0">
                <a:solidFill>
                  <a:srgbClr val="008000"/>
                </a:solidFill>
              </a:rPr>
              <a:t>//підключити бібліотеку введення-виведення</a:t>
            </a:r>
            <a:r>
              <a:rPr lang="uk-UA" altLang="ru-RU" sz="1700" dirty="0"/>
              <a:t/>
            </a:r>
            <a:br>
              <a:rPr lang="uk-UA" altLang="ru-RU" sz="1700" dirty="0"/>
            </a:br>
            <a:r>
              <a:rPr lang="uk-UA" altLang="ru-RU" sz="1700" dirty="0"/>
              <a:t>#</a:t>
            </a:r>
            <a:r>
              <a:rPr lang="uk-UA" altLang="ru-RU" sz="1700" dirty="0" err="1"/>
              <a:t>include</a:t>
            </a:r>
            <a:r>
              <a:rPr lang="uk-UA" altLang="ru-RU" sz="1700" dirty="0"/>
              <a:t>&lt;</a:t>
            </a:r>
            <a:r>
              <a:rPr lang="uk-UA" altLang="ru-RU" sz="1700" dirty="0" err="1"/>
              <a:t>math.h</a:t>
            </a:r>
            <a:r>
              <a:rPr lang="uk-UA" altLang="ru-RU" sz="1700" dirty="0"/>
              <a:t>&gt;    </a:t>
            </a:r>
            <a:r>
              <a:rPr lang="uk-UA" altLang="ru-RU" sz="1700" dirty="0">
                <a:solidFill>
                  <a:srgbClr val="008000"/>
                </a:solidFill>
              </a:rPr>
              <a:t>//підключити бібліотеку математичних функцій</a:t>
            </a:r>
            <a:br>
              <a:rPr lang="uk-UA" altLang="ru-RU" sz="1700" dirty="0">
                <a:solidFill>
                  <a:srgbClr val="008000"/>
                </a:solidFill>
              </a:rPr>
            </a:br>
            <a:r>
              <a:rPr lang="uk-UA" altLang="ru-RU" sz="1700" dirty="0" err="1" smtClean="0"/>
              <a:t>using</a:t>
            </a:r>
            <a:r>
              <a:rPr lang="uk-UA" altLang="ru-RU" sz="1700" dirty="0" smtClean="0"/>
              <a:t> </a:t>
            </a:r>
            <a:r>
              <a:rPr lang="uk-UA" altLang="ru-RU" sz="1700" dirty="0" err="1"/>
              <a:t>namespace</a:t>
            </a:r>
            <a:r>
              <a:rPr lang="uk-UA" altLang="ru-RU" sz="1700" dirty="0"/>
              <a:t> </a:t>
            </a:r>
            <a:r>
              <a:rPr lang="uk-UA" altLang="ru-RU" sz="1700" dirty="0" err="1"/>
              <a:t>std</a:t>
            </a:r>
            <a:r>
              <a:rPr lang="uk-UA" altLang="ru-RU" sz="1700" dirty="0"/>
              <a:t>;</a:t>
            </a:r>
            <a:br>
              <a:rPr lang="uk-UA" altLang="ru-RU" sz="1700" dirty="0"/>
            </a:br>
            <a:endParaRPr lang="en-US" altLang="ru-RU" sz="1700" dirty="0" smtClean="0"/>
          </a:p>
          <a:p>
            <a:pPr eaLnBrk="1" hangingPunct="1"/>
            <a:r>
              <a:rPr lang="uk-UA" altLang="ru-RU" sz="1700" dirty="0" err="1" smtClean="0"/>
              <a:t>char</a:t>
            </a:r>
            <a:r>
              <a:rPr lang="uk-UA" altLang="ru-RU" sz="1700" dirty="0" smtClean="0"/>
              <a:t> </a:t>
            </a:r>
            <a:r>
              <a:rPr lang="uk-UA" altLang="ru-RU" sz="1700" dirty="0" err="1" smtClean="0"/>
              <a:t>key</a:t>
            </a:r>
            <a:r>
              <a:rPr lang="uk-UA" altLang="ru-RU" sz="1700" dirty="0" smtClean="0"/>
              <a:t>;                                  //вибраний пункт меню</a:t>
            </a:r>
            <a:br>
              <a:rPr lang="uk-UA" altLang="ru-RU" sz="1700" dirty="0" smtClean="0"/>
            </a:br>
            <a:r>
              <a:rPr lang="uk-UA" altLang="ru-RU" sz="1700" dirty="0" err="1" smtClean="0"/>
              <a:t>int</a:t>
            </a:r>
            <a:r>
              <a:rPr lang="uk-UA" altLang="ru-RU" sz="1700" dirty="0" smtClean="0"/>
              <a:t> </a:t>
            </a:r>
            <a:r>
              <a:rPr lang="uk-UA" altLang="ru-RU" sz="1700" dirty="0" err="1"/>
              <a:t>main</a:t>
            </a:r>
            <a:r>
              <a:rPr lang="uk-UA" altLang="ru-RU" sz="1700" dirty="0" smtClean="0"/>
              <a:t>()</a:t>
            </a:r>
          </a:p>
          <a:p>
            <a:pPr eaLnBrk="1" hangingPunct="1"/>
            <a:r>
              <a:rPr lang="uk-UA" altLang="ru-RU" sz="1700" dirty="0" smtClean="0"/>
              <a:t>{</a:t>
            </a:r>
            <a:r>
              <a:rPr lang="uk-UA" altLang="ru-RU" sz="1700" dirty="0"/>
              <a:t/>
            </a:r>
            <a:br>
              <a:rPr lang="uk-UA" altLang="ru-RU" sz="1700" dirty="0"/>
            </a:br>
            <a:r>
              <a:rPr lang="uk-UA" altLang="ru-RU" sz="1700" dirty="0"/>
              <a:t>  </a:t>
            </a:r>
            <a:r>
              <a:rPr lang="uk-UA" altLang="ru-RU" sz="1700" dirty="0" err="1" smtClean="0"/>
              <a:t>do</a:t>
            </a:r>
            <a:endParaRPr lang="uk-UA" altLang="ru-RU" sz="1700" dirty="0" smtClean="0"/>
          </a:p>
          <a:p>
            <a:pPr eaLnBrk="1" hangingPunct="1"/>
            <a:r>
              <a:rPr lang="uk-UA" altLang="ru-RU" sz="1700" dirty="0"/>
              <a:t> </a:t>
            </a:r>
            <a:r>
              <a:rPr lang="uk-UA" altLang="ru-RU" sz="1700" dirty="0" smtClean="0"/>
              <a:t> {</a:t>
            </a:r>
            <a:r>
              <a:rPr lang="uk-UA" altLang="ru-RU" sz="1700" dirty="0"/>
              <a:t/>
            </a:r>
            <a:br>
              <a:rPr lang="uk-UA" altLang="ru-RU" sz="1700" dirty="0"/>
            </a:br>
            <a:r>
              <a:rPr lang="uk-UA" altLang="ru-RU" sz="1700" dirty="0"/>
              <a:t>      </a:t>
            </a:r>
            <a:r>
              <a:rPr lang="uk-UA" altLang="ru-RU" sz="1700" dirty="0" err="1"/>
              <a:t>system</a:t>
            </a:r>
            <a:r>
              <a:rPr lang="uk-UA" altLang="ru-RU" sz="1700" dirty="0"/>
              <a:t>("</a:t>
            </a:r>
            <a:r>
              <a:rPr lang="uk-UA" altLang="ru-RU" sz="1700" dirty="0" err="1"/>
              <a:t>cls</a:t>
            </a:r>
            <a:r>
              <a:rPr lang="uk-UA" altLang="ru-RU" sz="1700" dirty="0"/>
              <a:t>");	                          //очистити екран</a:t>
            </a:r>
            <a:br>
              <a:rPr lang="uk-UA" altLang="ru-RU" sz="1700" dirty="0"/>
            </a:br>
            <a:r>
              <a:rPr lang="uk-UA" altLang="ru-RU" sz="1700" dirty="0"/>
              <a:t>      </a:t>
            </a:r>
            <a:r>
              <a:rPr lang="uk-UA" altLang="ru-RU" sz="1700" b="1" dirty="0" err="1"/>
              <a:t>Menu</a:t>
            </a:r>
            <a:r>
              <a:rPr lang="uk-UA" altLang="ru-RU" sz="1700" b="1" dirty="0"/>
              <a:t>();                         </a:t>
            </a:r>
            <a:r>
              <a:rPr lang="uk-UA" altLang="ru-RU" sz="1700" b="1" dirty="0" smtClean="0"/>
              <a:t>           </a:t>
            </a:r>
            <a:r>
              <a:rPr lang="uk-UA" altLang="ru-RU" sz="1700" dirty="0" smtClean="0"/>
              <a:t>//</a:t>
            </a:r>
            <a:r>
              <a:rPr lang="uk-UA" altLang="ru-RU" sz="1700" dirty="0"/>
              <a:t>зобразити меню на екрані</a:t>
            </a:r>
            <a:br>
              <a:rPr lang="uk-UA" altLang="ru-RU" sz="1700" dirty="0"/>
            </a:br>
            <a:r>
              <a:rPr lang="uk-UA" altLang="ru-RU" sz="1700" dirty="0"/>
              <a:t>      </a:t>
            </a:r>
            <a:r>
              <a:rPr lang="uk-UA" altLang="ru-RU" sz="1700" dirty="0" err="1"/>
              <a:t>cout</a:t>
            </a:r>
            <a:r>
              <a:rPr lang="uk-UA" altLang="ru-RU" sz="1700" dirty="0"/>
              <a:t>&lt;&lt;"</a:t>
            </a:r>
            <a:r>
              <a:rPr lang="uk-UA" altLang="ru-RU" sz="1700" dirty="0" err="1"/>
              <a:t>choose</a:t>
            </a:r>
            <a:r>
              <a:rPr lang="uk-UA" altLang="ru-RU" sz="1700" dirty="0"/>
              <a:t> </a:t>
            </a:r>
            <a:r>
              <a:rPr lang="uk-UA" altLang="ru-RU" sz="1700" dirty="0" err="1"/>
              <a:t>command</a:t>
            </a:r>
            <a:r>
              <a:rPr lang="uk-UA" altLang="ru-RU" sz="1700" dirty="0"/>
              <a:t> (1-4 </a:t>
            </a:r>
            <a:r>
              <a:rPr lang="uk-UA" altLang="ru-RU" sz="1700" dirty="0" err="1"/>
              <a:t>or</a:t>
            </a:r>
            <a:r>
              <a:rPr lang="uk-UA" altLang="ru-RU" sz="1700" dirty="0"/>
              <a:t> ESC):"&lt;&lt;</a:t>
            </a:r>
            <a:r>
              <a:rPr lang="uk-UA" altLang="ru-RU" sz="1700" dirty="0" err="1"/>
              <a:t>endl</a:t>
            </a:r>
            <a:r>
              <a:rPr lang="uk-UA" altLang="ru-RU" sz="1700" dirty="0"/>
              <a:t>;</a:t>
            </a:r>
            <a:br>
              <a:rPr lang="uk-UA" altLang="ru-RU" sz="1700" dirty="0"/>
            </a:br>
            <a:r>
              <a:rPr lang="uk-UA" altLang="ru-RU" sz="1700" dirty="0"/>
              <a:t>      </a:t>
            </a:r>
            <a:r>
              <a:rPr lang="en-US" altLang="ru-RU" sz="1700" dirty="0" err="1" smtClean="0"/>
              <a:t>cin</a:t>
            </a:r>
            <a:r>
              <a:rPr lang="en-US" altLang="ru-RU" sz="1700" dirty="0" smtClean="0"/>
              <a:t>&gt;&gt;key</a:t>
            </a:r>
            <a:r>
              <a:rPr lang="uk-UA" altLang="ru-RU" sz="1700" dirty="0" smtClean="0"/>
              <a:t>;                            </a:t>
            </a:r>
            <a:r>
              <a:rPr lang="uk-UA" altLang="ru-RU" sz="1700" dirty="0"/>
              <a:t>//ввести символ з клавіатури</a:t>
            </a:r>
            <a:endParaRPr lang="es-ES" altLang="ru-RU" sz="1700" dirty="0"/>
          </a:p>
          <a:p>
            <a:pPr eaLnBrk="1" hangingPunct="1"/>
            <a:r>
              <a:rPr lang="uk-UA" altLang="ru-RU" sz="1700" dirty="0" smtClean="0"/>
              <a:t>      </a:t>
            </a:r>
            <a:r>
              <a:rPr lang="uk-UA" altLang="ru-RU" sz="1700" dirty="0" err="1"/>
              <a:t>switch</a:t>
            </a:r>
            <a:r>
              <a:rPr lang="uk-UA" altLang="ru-RU" sz="1700" dirty="0"/>
              <a:t>(</a:t>
            </a:r>
            <a:r>
              <a:rPr lang="uk-UA" altLang="ru-RU" sz="1700" dirty="0" err="1"/>
              <a:t>key</a:t>
            </a:r>
            <a:r>
              <a:rPr lang="uk-UA" altLang="ru-RU" sz="1700" dirty="0"/>
              <a:t>)                        </a:t>
            </a:r>
            <a:r>
              <a:rPr lang="uk-UA" altLang="ru-RU" sz="1700" dirty="0" smtClean="0"/>
              <a:t>       </a:t>
            </a:r>
            <a:r>
              <a:rPr lang="uk-UA" altLang="ru-RU" sz="1700" dirty="0"/>
              <a:t>//вибрати команду меню</a:t>
            </a:r>
            <a:br>
              <a:rPr lang="uk-UA" altLang="ru-RU" sz="1700" dirty="0"/>
            </a:br>
            <a:r>
              <a:rPr lang="uk-UA" altLang="ru-RU" sz="1700" dirty="0"/>
              <a:t>      {</a:t>
            </a:r>
            <a:br>
              <a:rPr lang="uk-UA" altLang="ru-RU" sz="1700" dirty="0"/>
            </a:br>
            <a:r>
              <a:rPr lang="uk-UA" altLang="ru-RU" sz="1700" dirty="0"/>
              <a:t>        </a:t>
            </a:r>
            <a:r>
              <a:rPr lang="uk-UA" altLang="ru-RU" sz="1700" dirty="0" err="1"/>
              <a:t>case</a:t>
            </a:r>
            <a:r>
              <a:rPr lang="uk-UA" altLang="ru-RU" sz="1700" dirty="0"/>
              <a:t> '1':</a:t>
            </a:r>
            <a:r>
              <a:rPr lang="uk-UA" altLang="ru-RU" sz="1700" b="1" dirty="0"/>
              <a:t>Init</a:t>
            </a:r>
            <a:r>
              <a:rPr lang="uk-UA" altLang="ru-RU" sz="1700" dirty="0"/>
              <a:t>();</a:t>
            </a:r>
            <a:r>
              <a:rPr lang="uk-UA" altLang="ru-RU" sz="1700" dirty="0" err="1"/>
              <a:t>break</a:t>
            </a:r>
            <a:r>
              <a:rPr lang="uk-UA" altLang="ru-RU" sz="1700" dirty="0"/>
              <a:t>;               </a:t>
            </a:r>
            <a:r>
              <a:rPr lang="uk-UA" altLang="ru-RU" sz="1700" dirty="0" smtClean="0"/>
              <a:t> </a:t>
            </a:r>
            <a:r>
              <a:rPr lang="uk-UA" altLang="ru-RU" sz="1700" dirty="0"/>
              <a:t>//ввести дані</a:t>
            </a:r>
            <a:br>
              <a:rPr lang="uk-UA" altLang="ru-RU" sz="1700" dirty="0"/>
            </a:br>
            <a:r>
              <a:rPr lang="uk-UA" altLang="ru-RU" sz="1700" dirty="0"/>
              <a:t>        </a:t>
            </a:r>
            <a:r>
              <a:rPr lang="uk-UA" altLang="ru-RU" sz="1700" dirty="0" err="1"/>
              <a:t>case</a:t>
            </a:r>
            <a:r>
              <a:rPr lang="uk-UA" altLang="ru-RU" sz="1700" dirty="0"/>
              <a:t> '2':</a:t>
            </a:r>
            <a:r>
              <a:rPr lang="uk-UA" altLang="ru-RU" sz="1700" b="1" dirty="0"/>
              <a:t>Solution</a:t>
            </a:r>
            <a:r>
              <a:rPr lang="uk-UA" altLang="ru-RU" sz="1700" dirty="0"/>
              <a:t>();</a:t>
            </a:r>
            <a:r>
              <a:rPr lang="uk-UA" altLang="ru-RU" sz="1700" dirty="0" err="1"/>
              <a:t>break</a:t>
            </a:r>
            <a:r>
              <a:rPr lang="uk-UA" altLang="ru-RU" sz="1700" dirty="0"/>
              <a:t>; </a:t>
            </a:r>
            <a:r>
              <a:rPr lang="uk-UA" altLang="ru-RU" sz="1700" dirty="0" smtClean="0"/>
              <a:t>       //</a:t>
            </a:r>
            <a:r>
              <a:rPr lang="uk-UA" altLang="ru-RU" sz="1700" dirty="0"/>
              <a:t>обчислити щорічні суми на рахунку</a:t>
            </a:r>
            <a:br>
              <a:rPr lang="uk-UA" altLang="ru-RU" sz="1700" dirty="0"/>
            </a:br>
            <a:r>
              <a:rPr lang="uk-UA" altLang="ru-RU" sz="1700" dirty="0"/>
              <a:t>        </a:t>
            </a:r>
            <a:r>
              <a:rPr lang="uk-UA" altLang="ru-RU" sz="1700" dirty="0" err="1"/>
              <a:t>case</a:t>
            </a:r>
            <a:r>
              <a:rPr lang="uk-UA" altLang="ru-RU" sz="1700" dirty="0"/>
              <a:t> '3':</a:t>
            </a:r>
            <a:r>
              <a:rPr lang="uk-UA" altLang="ru-RU" sz="1700" b="1" dirty="0"/>
              <a:t>Final</a:t>
            </a:r>
            <a:r>
              <a:rPr lang="uk-UA" altLang="ru-RU" sz="1700" dirty="0"/>
              <a:t>(); </a:t>
            </a:r>
            <a:r>
              <a:rPr lang="uk-UA" altLang="ru-RU" sz="1700" dirty="0" err="1"/>
              <a:t>break</a:t>
            </a:r>
            <a:r>
              <a:rPr lang="uk-UA" altLang="ru-RU" sz="1700" dirty="0"/>
              <a:t>;        </a:t>
            </a:r>
            <a:r>
              <a:rPr lang="uk-UA" altLang="ru-RU" sz="1700" dirty="0" smtClean="0"/>
              <a:t>    </a:t>
            </a:r>
            <a:r>
              <a:rPr lang="uk-UA" altLang="ru-RU" sz="1700" dirty="0"/>
              <a:t>//обчислити кінцеву суму</a:t>
            </a:r>
            <a:br>
              <a:rPr lang="uk-UA" altLang="ru-RU" sz="1700" dirty="0"/>
            </a:br>
            <a:r>
              <a:rPr lang="uk-UA" altLang="ru-RU" sz="1700" dirty="0"/>
              <a:t>      }</a:t>
            </a:r>
            <a:br>
              <a:rPr lang="uk-UA" altLang="ru-RU" sz="1700" dirty="0"/>
            </a:br>
            <a:r>
              <a:rPr lang="uk-UA" altLang="ru-RU" sz="1700" dirty="0"/>
              <a:t>   }</a:t>
            </a:r>
            <a:r>
              <a:rPr lang="uk-UA" altLang="ru-RU" sz="1700" dirty="0" err="1"/>
              <a:t>while</a:t>
            </a:r>
            <a:r>
              <a:rPr lang="uk-UA" altLang="ru-RU" sz="1700" dirty="0"/>
              <a:t>( </a:t>
            </a:r>
            <a:r>
              <a:rPr lang="uk-UA" altLang="ru-RU" sz="1700" dirty="0" err="1"/>
              <a:t>key</a:t>
            </a:r>
            <a:r>
              <a:rPr lang="uk-UA" altLang="ru-RU" sz="1700" dirty="0"/>
              <a:t>!=27);                      //27 — код клавіші </a:t>
            </a:r>
            <a:r>
              <a:rPr lang="uk-UA" altLang="ru-RU" sz="1700" dirty="0" err="1"/>
              <a:t>Esc</a:t>
            </a:r>
            <a:r>
              <a:rPr lang="uk-UA" altLang="ru-RU" sz="1700" dirty="0"/>
              <a:t/>
            </a:r>
            <a:br>
              <a:rPr lang="uk-UA" altLang="ru-RU" sz="1700" dirty="0"/>
            </a:br>
            <a:r>
              <a:rPr lang="uk-UA" altLang="ru-RU" sz="1700" dirty="0"/>
              <a:t>}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0084114" y="2362201"/>
            <a:ext cx="1703129" cy="592302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grpSp>
        <p:nvGrpSpPr>
          <p:cNvPr id="4104" name="Group 16"/>
          <p:cNvGrpSpPr>
            <a:grpSpLocks/>
          </p:cNvGrpSpPr>
          <p:nvPr/>
        </p:nvGrpSpPr>
        <p:grpSpPr bwMode="auto">
          <a:xfrm>
            <a:off x="10069514" y="1118112"/>
            <a:ext cx="1979612" cy="571500"/>
            <a:chOff x="4513" y="2659"/>
            <a:chExt cx="1247" cy="360"/>
          </a:xfrm>
        </p:grpSpPr>
        <p:graphicFrame>
          <p:nvGraphicFramePr>
            <p:cNvPr id="4098" name="Object 15"/>
            <p:cNvGraphicFramePr>
              <a:graphicFrameLocks noChangeAspect="1"/>
            </p:cNvGraphicFramePr>
            <p:nvPr/>
          </p:nvGraphicFramePr>
          <p:xfrm>
            <a:off x="4513" y="2659"/>
            <a:ext cx="124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9" name="Точечный рисунок" r:id="rId4" imgW="600159" imgH="571731" progId="Paint.Picture">
                    <p:embed/>
                  </p:oleObj>
                </mc:Choice>
                <mc:Fallback>
                  <p:oleObj name="Точечный рисунок" r:id="rId4" imgW="600159" imgH="571731" progId="Paint.Picture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659"/>
                          <a:ext cx="124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5" name="Text Box 13"/>
            <p:cNvSpPr txBox="1">
              <a:spLocks noChangeArrowheads="1"/>
            </p:cNvSpPr>
            <p:nvPr/>
          </p:nvSpPr>
          <p:spPr bwMode="auto">
            <a:xfrm>
              <a:off x="4641" y="2750"/>
              <a:ext cx="111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ru-RU" sz="1800" b="1" dirty="0">
                  <a:hlinkClick r:id="rId6" action="ppaction://hlinkfile"/>
                </a:rPr>
                <a:t>Код </a:t>
              </a:r>
              <a:r>
                <a:rPr lang="ru-RU" altLang="ru-RU" sz="1800" b="1" dirty="0">
                  <a:hlinkClick r:id="rId6" action="ppaction://hlinkfile"/>
                </a:rPr>
                <a:t>ex4_1.cpp</a:t>
              </a:r>
              <a:endParaRPr lang="ru-RU" altLang="ru-RU" sz="1800" b="1" dirty="0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19</a:t>
            </a:fld>
            <a:endParaRPr lang="ru-RU" altLang="ru-RU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 bwMode="auto">
          <a:xfrm>
            <a:off x="2274095" y="12879"/>
            <a:ext cx="8785225" cy="63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altLang="ru-RU" sz="3600" b="1" dirty="0" err="1" smtClean="0">
                <a:solidFill>
                  <a:schemeClr val="bg1"/>
                </a:solidFill>
              </a:rPr>
              <a:t>Функції</a:t>
            </a:r>
            <a:r>
              <a:rPr lang="ru-RU" altLang="ru-RU" sz="3600" b="1" dirty="0" smtClean="0">
                <a:solidFill>
                  <a:schemeClr val="bg1"/>
                </a:solidFill>
              </a:rPr>
              <a:t> типу </a:t>
            </a:r>
            <a:r>
              <a:rPr lang="ru-RU" altLang="ru-RU" sz="3600" b="1" dirty="0" err="1" smtClean="0">
                <a:solidFill>
                  <a:schemeClr val="bg1"/>
                </a:solidFill>
              </a:rPr>
              <a:t>void</a:t>
            </a:r>
            <a:r>
              <a:rPr lang="ru-RU" altLang="ru-RU" sz="3600" b="1" dirty="0" smtClean="0">
                <a:solidFill>
                  <a:schemeClr val="bg1"/>
                </a:solidFill>
              </a:rPr>
              <a:t> без </a:t>
            </a:r>
            <a:r>
              <a:rPr lang="ru-RU" altLang="ru-RU" sz="3600" b="1" dirty="0" err="1" smtClean="0">
                <a:solidFill>
                  <a:schemeClr val="bg1"/>
                </a:solidFill>
              </a:rPr>
              <a:t>параметрів</a:t>
            </a:r>
            <a:endParaRPr lang="uk-UA" altLang="ru-RU" sz="3600" dirty="0">
              <a:solidFill>
                <a:schemeClr val="bg1"/>
              </a:solidFill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7866124" y="3318871"/>
            <a:ext cx="3921119" cy="2173848"/>
            <a:chOff x="6990775" y="3287500"/>
            <a:chExt cx="3921119" cy="2173848"/>
          </a:xfrm>
        </p:grpSpPr>
        <p:grpSp>
          <p:nvGrpSpPr>
            <p:cNvPr id="15" name="Группа 14"/>
            <p:cNvGrpSpPr/>
            <p:nvPr/>
          </p:nvGrpSpPr>
          <p:grpSpPr>
            <a:xfrm>
              <a:off x="7320001" y="3287500"/>
              <a:ext cx="3591893" cy="2173848"/>
              <a:chOff x="1873046" y="2348880"/>
              <a:chExt cx="7345567" cy="2954959"/>
            </a:xfrm>
          </p:grpSpPr>
          <p:grpSp>
            <p:nvGrpSpPr>
              <p:cNvPr id="16" name="Group 2"/>
              <p:cNvGrpSpPr>
                <a:grpSpLocks/>
              </p:cNvGrpSpPr>
              <p:nvPr/>
            </p:nvGrpSpPr>
            <p:grpSpPr bwMode="auto">
              <a:xfrm>
                <a:off x="1873046" y="2348880"/>
                <a:ext cx="6977582" cy="1984456"/>
                <a:chOff x="697" y="300"/>
                <a:chExt cx="4354" cy="1339"/>
              </a:xfrm>
            </p:grpSpPr>
            <p:sp>
              <p:nvSpPr>
                <p:cNvPr id="22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2513" y="300"/>
                  <a:ext cx="1288" cy="31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 dirty="0" smtClean="0"/>
                    <a:t>main</a:t>
                  </a:r>
                  <a:endParaRPr lang="ru-RU" altLang="ru-RU" sz="1600" dirty="0"/>
                </a:p>
              </p:txBody>
            </p:sp>
            <p:sp>
              <p:nvSpPr>
                <p:cNvPr id="23" name="Line 4"/>
                <p:cNvSpPr>
                  <a:spLocks noChangeShapeType="1"/>
                </p:cNvSpPr>
                <p:nvPr/>
              </p:nvSpPr>
              <p:spPr bwMode="auto">
                <a:xfrm>
                  <a:off x="3099" y="654"/>
                  <a:ext cx="0" cy="3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24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697" y="1007"/>
                  <a:ext cx="404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25" name="Line 6"/>
                <p:cNvSpPr>
                  <a:spLocks noChangeShapeType="1"/>
                </p:cNvSpPr>
                <p:nvPr/>
              </p:nvSpPr>
              <p:spPr bwMode="auto">
                <a:xfrm>
                  <a:off x="1759" y="1025"/>
                  <a:ext cx="0" cy="3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26" name="Line 7"/>
                <p:cNvSpPr>
                  <a:spLocks noChangeShapeType="1"/>
                </p:cNvSpPr>
                <p:nvPr/>
              </p:nvSpPr>
              <p:spPr bwMode="auto">
                <a:xfrm>
                  <a:off x="3099" y="1007"/>
                  <a:ext cx="0" cy="3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27" name="Line 8"/>
                <p:cNvSpPr>
                  <a:spLocks noChangeShapeType="1"/>
                </p:cNvSpPr>
                <p:nvPr/>
              </p:nvSpPr>
              <p:spPr bwMode="auto">
                <a:xfrm>
                  <a:off x="4738" y="1007"/>
                  <a:ext cx="0" cy="2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28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468" y="1328"/>
                  <a:ext cx="688" cy="31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/>
                    <a:t>Init</a:t>
                  </a:r>
                  <a:endParaRPr lang="ru-RU" altLang="ru-RU" sz="1600"/>
                </a:p>
              </p:txBody>
            </p:sp>
            <p:sp>
              <p:nvSpPr>
                <p:cNvPr id="29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396" y="1361"/>
                  <a:ext cx="1463" cy="2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 dirty="0"/>
                    <a:t>Solution</a:t>
                  </a:r>
                  <a:endParaRPr lang="ru-RU" altLang="ru-RU" sz="1600" dirty="0"/>
                </a:p>
              </p:txBody>
            </p:sp>
            <p:sp>
              <p:nvSpPr>
                <p:cNvPr id="3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094" y="1289"/>
                  <a:ext cx="957" cy="31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 dirty="0"/>
                    <a:t>Final</a:t>
                  </a:r>
                  <a:endParaRPr lang="ru-RU" altLang="ru-RU" sz="1600" dirty="0"/>
                </a:p>
              </p:txBody>
            </p:sp>
          </p:grpSp>
          <p:grpSp>
            <p:nvGrpSpPr>
              <p:cNvPr id="17" name="Group 12"/>
              <p:cNvGrpSpPr>
                <a:grpSpLocks/>
              </p:cNvGrpSpPr>
              <p:nvPr/>
            </p:nvGrpSpPr>
            <p:grpSpPr bwMode="auto">
              <a:xfrm>
                <a:off x="4943475" y="4292601"/>
                <a:ext cx="4275138" cy="1011238"/>
                <a:chOff x="2608" y="1616"/>
                <a:chExt cx="2693" cy="637"/>
              </a:xfrm>
            </p:grpSpPr>
            <p:sp>
              <p:nvSpPr>
                <p:cNvPr id="18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105" y="1933"/>
                  <a:ext cx="1196" cy="29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/>
                    <a:t>Browse</a:t>
                  </a:r>
                  <a:endParaRPr lang="ru-RU" altLang="ru-RU" sz="1600"/>
                </a:p>
              </p:txBody>
            </p:sp>
            <p:sp>
              <p:nvSpPr>
                <p:cNvPr id="19" name="Line 14"/>
                <p:cNvSpPr>
                  <a:spLocks noChangeShapeType="1"/>
                </p:cNvSpPr>
                <p:nvPr/>
              </p:nvSpPr>
              <p:spPr bwMode="auto">
                <a:xfrm>
                  <a:off x="3107" y="1661"/>
                  <a:ext cx="0" cy="3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20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608" y="2024"/>
                  <a:ext cx="1134" cy="22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/>
                    <a:t>Browse</a:t>
                  </a:r>
                  <a:endParaRPr lang="ru-RU" altLang="ru-RU" sz="1600"/>
                </a:p>
              </p:txBody>
            </p:sp>
            <p:sp>
              <p:nvSpPr>
                <p:cNvPr id="21" name="Line 16"/>
                <p:cNvSpPr>
                  <a:spLocks noChangeShapeType="1"/>
                </p:cNvSpPr>
                <p:nvPr/>
              </p:nvSpPr>
              <p:spPr bwMode="auto">
                <a:xfrm>
                  <a:off x="4785" y="1616"/>
                  <a:ext cx="0" cy="3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</p:grpSp>
        </p:grpSp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6990775" y="4413515"/>
              <a:ext cx="816746" cy="33855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1600" dirty="0" smtClean="0"/>
                <a:t>Menu</a:t>
              </a:r>
              <a:endParaRPr lang="ru-RU" altLang="ru-RU" sz="1600" dirty="0"/>
            </a:p>
          </p:txBody>
        </p:sp>
        <p:sp>
          <p:nvSpPr>
            <p:cNvPr id="48" name="Line 6"/>
            <p:cNvSpPr>
              <a:spLocks noChangeShapeType="1"/>
            </p:cNvSpPr>
            <p:nvPr/>
          </p:nvSpPr>
          <p:spPr bwMode="auto">
            <a:xfrm>
              <a:off x="7320136" y="4077954"/>
              <a:ext cx="0" cy="385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WordArt 4"/>
          <p:cNvSpPr>
            <a:spLocks noChangeArrowheads="1" noChangeShapeType="1" noTextEdit="1"/>
          </p:cNvSpPr>
          <p:nvPr/>
        </p:nvSpPr>
        <p:spPr bwMode="auto">
          <a:xfrm>
            <a:off x="1127448" y="1268760"/>
            <a:ext cx="10009112" cy="280764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kern="10" dirty="0">
                <a:solidFill>
                  <a:srgbClr val="391A3A"/>
                </a:solidFill>
                <a:effectLst>
                  <a:outerShdw dist="63500" dir="2212194" algn="ctr" rotWithShape="0">
                    <a:srgbClr val="FFFF0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Процедурно-</a:t>
            </a:r>
            <a:r>
              <a:rPr lang="ru-RU" sz="3600" b="1" kern="10" dirty="0" err="1">
                <a:solidFill>
                  <a:srgbClr val="391A3A"/>
                </a:solidFill>
                <a:effectLst>
                  <a:outerShdw dist="63500" dir="2212194" algn="ctr" rotWithShape="0">
                    <a:srgbClr val="FFFF0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орієнтоване</a:t>
            </a:r>
            <a:endParaRPr lang="ru-RU" sz="3600" b="1" kern="10" dirty="0">
              <a:solidFill>
                <a:srgbClr val="391A3A"/>
              </a:solidFill>
              <a:effectLst>
                <a:outerShdw dist="63500" dir="2212194" algn="ctr" rotWithShape="0">
                  <a:srgbClr val="FFFF00">
                    <a:alpha val="79999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600" b="1" kern="10" dirty="0" err="1">
                <a:solidFill>
                  <a:srgbClr val="391A3A"/>
                </a:solidFill>
                <a:effectLst>
                  <a:outerShdw dist="63500" dir="2212194" algn="ctr" rotWithShape="0">
                    <a:srgbClr val="FFFF0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</a:t>
            </a:r>
            <a:r>
              <a:rPr lang="ru-RU" sz="3600" b="1" kern="10" dirty="0">
                <a:solidFill>
                  <a:srgbClr val="391A3A"/>
                </a:solidFill>
                <a:effectLst>
                  <a:outerShdw dist="63500" dir="2212194" algn="ctr" rotWithShape="0">
                    <a:srgbClr val="FFFF0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на С/С++</a:t>
            </a:r>
          </a:p>
        </p:txBody>
      </p:sp>
      <p:sp>
        <p:nvSpPr>
          <p:cNvPr id="15363" name="WordArt 5"/>
          <p:cNvSpPr>
            <a:spLocks noChangeArrowheads="1" noChangeShapeType="1" noTextEdit="1"/>
          </p:cNvSpPr>
          <p:nvPr/>
        </p:nvSpPr>
        <p:spPr bwMode="auto">
          <a:xfrm>
            <a:off x="4511824" y="116633"/>
            <a:ext cx="2736850" cy="5238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 extrusionH="76200" contourW="12700">
            <a:bevelT prst="angle"/>
            <a:extrusionClr>
              <a:schemeClr val="tx1"/>
            </a:extrusionClr>
            <a:contourClr>
              <a:schemeClr val="tx1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 dirty="0" err="1">
                <a:solidFill>
                  <a:schemeClr val="bg1"/>
                </a:solidFill>
                <a:effectLst>
                  <a:outerShdw dist="63500" dir="2212194" algn="ctr" rotWithShape="0">
                    <a:srgbClr val="FFFF0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Розділ</a:t>
            </a:r>
            <a:r>
              <a:rPr lang="ru-RU" sz="3600" kern="10" dirty="0">
                <a:solidFill>
                  <a:schemeClr val="bg1"/>
                </a:solidFill>
                <a:effectLst>
                  <a:outerShdw dist="63500" dir="2212194" algn="ctr" rotWithShape="0">
                    <a:srgbClr val="FFFF0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2</a:t>
            </a:fld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524001" y="21313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524001" y="212184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0084114" y="2362201"/>
            <a:ext cx="1703129" cy="592302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grpSp>
        <p:nvGrpSpPr>
          <p:cNvPr id="4104" name="Group 16"/>
          <p:cNvGrpSpPr>
            <a:grpSpLocks/>
          </p:cNvGrpSpPr>
          <p:nvPr/>
        </p:nvGrpSpPr>
        <p:grpSpPr bwMode="auto">
          <a:xfrm>
            <a:off x="10069514" y="1118112"/>
            <a:ext cx="1979612" cy="571500"/>
            <a:chOff x="4513" y="2659"/>
            <a:chExt cx="1247" cy="360"/>
          </a:xfrm>
        </p:grpSpPr>
        <p:graphicFrame>
          <p:nvGraphicFramePr>
            <p:cNvPr id="4098" name="Object 15"/>
            <p:cNvGraphicFramePr>
              <a:graphicFrameLocks noChangeAspect="1"/>
            </p:cNvGraphicFramePr>
            <p:nvPr/>
          </p:nvGraphicFramePr>
          <p:xfrm>
            <a:off x="4513" y="2659"/>
            <a:ext cx="124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9" name="Точечный рисунок" r:id="rId4" imgW="600159" imgH="571731" progId="Paint.Picture">
                    <p:embed/>
                  </p:oleObj>
                </mc:Choice>
                <mc:Fallback>
                  <p:oleObj name="Точечный рисунок" r:id="rId4" imgW="600159" imgH="571731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659"/>
                          <a:ext cx="124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5" name="Text Box 13"/>
            <p:cNvSpPr txBox="1">
              <a:spLocks noChangeArrowheads="1"/>
            </p:cNvSpPr>
            <p:nvPr/>
          </p:nvSpPr>
          <p:spPr bwMode="auto">
            <a:xfrm>
              <a:off x="4641" y="2750"/>
              <a:ext cx="111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ru-RU" sz="1800" b="1" dirty="0">
                  <a:hlinkClick r:id="rId6" action="ppaction://hlinkfile"/>
                </a:rPr>
                <a:t>Код </a:t>
              </a:r>
              <a:r>
                <a:rPr lang="ru-RU" altLang="ru-RU" sz="1800" b="1" dirty="0">
                  <a:hlinkClick r:id="rId6" action="ppaction://hlinkfile"/>
                </a:rPr>
                <a:t>ex4_1.cpp</a:t>
              </a:r>
              <a:endParaRPr lang="ru-RU" altLang="ru-RU" sz="1800" b="1" dirty="0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20</a:t>
            </a:fld>
            <a:endParaRPr lang="ru-RU" altLang="ru-RU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 bwMode="auto">
          <a:xfrm>
            <a:off x="2274095" y="12879"/>
            <a:ext cx="8785225" cy="63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altLang="ru-RU" sz="3600" b="1" dirty="0" err="1" smtClean="0">
                <a:solidFill>
                  <a:schemeClr val="bg1"/>
                </a:solidFill>
              </a:rPr>
              <a:t>Функції</a:t>
            </a:r>
            <a:r>
              <a:rPr lang="ru-RU" altLang="ru-RU" sz="3600" b="1" dirty="0" smtClean="0">
                <a:solidFill>
                  <a:schemeClr val="bg1"/>
                </a:solidFill>
              </a:rPr>
              <a:t> типу </a:t>
            </a:r>
            <a:r>
              <a:rPr lang="ru-RU" altLang="ru-RU" sz="3600" b="1" dirty="0" err="1" smtClean="0">
                <a:solidFill>
                  <a:schemeClr val="bg1"/>
                </a:solidFill>
              </a:rPr>
              <a:t>void</a:t>
            </a:r>
            <a:r>
              <a:rPr lang="ru-RU" altLang="ru-RU" sz="3600" b="1" dirty="0" smtClean="0">
                <a:solidFill>
                  <a:schemeClr val="bg1"/>
                </a:solidFill>
              </a:rPr>
              <a:t> без </a:t>
            </a:r>
            <a:r>
              <a:rPr lang="ru-RU" altLang="ru-RU" sz="3600" b="1" dirty="0" err="1" smtClean="0">
                <a:solidFill>
                  <a:schemeClr val="bg1"/>
                </a:solidFill>
              </a:rPr>
              <a:t>параметрів</a:t>
            </a:r>
            <a:endParaRPr lang="uk-UA" altLang="ru-RU" sz="3600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41766" y="4121557"/>
            <a:ext cx="10153128" cy="28007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/>
              <a:t>//============== </a:t>
            </a:r>
            <a:r>
              <a:rPr lang="ru-RU" sz="1600" dirty="0" err="1"/>
              <a:t>введення</a:t>
            </a:r>
            <a:r>
              <a:rPr lang="ru-RU" sz="1600" dirty="0"/>
              <a:t> </a:t>
            </a:r>
            <a:r>
              <a:rPr lang="ru-RU" sz="1600" dirty="0" err="1"/>
              <a:t>даних</a:t>
            </a:r>
            <a:r>
              <a:rPr lang="ru-RU" sz="1600" dirty="0"/>
              <a:t>  ========================== </a:t>
            </a:r>
          </a:p>
          <a:p>
            <a:r>
              <a:rPr lang="en-GB" sz="1600" dirty="0"/>
              <a:t>void </a:t>
            </a:r>
            <a:r>
              <a:rPr lang="en-GB" sz="1600" dirty="0" err="1"/>
              <a:t>Init</a:t>
            </a:r>
            <a:r>
              <a:rPr lang="en-GB" sz="1600" dirty="0" smtClean="0"/>
              <a:t>()</a:t>
            </a:r>
          </a:p>
          <a:p>
            <a:r>
              <a:rPr lang="en-GB" sz="1600" dirty="0" smtClean="0"/>
              <a:t>{ </a:t>
            </a:r>
            <a:endParaRPr lang="en-GB" sz="1600" dirty="0"/>
          </a:p>
          <a:p>
            <a:r>
              <a:rPr lang="en-GB" sz="1600" dirty="0"/>
              <a:t>  </a:t>
            </a:r>
            <a:r>
              <a:rPr lang="en-GB" sz="1600" dirty="0" err="1"/>
              <a:t>cout</a:t>
            </a:r>
            <a:r>
              <a:rPr lang="en-GB" sz="1600" dirty="0"/>
              <a:t>&lt;&lt;"enter deposit "&lt;&lt;</a:t>
            </a:r>
            <a:r>
              <a:rPr lang="en-GB" sz="1600" dirty="0" err="1"/>
              <a:t>endl</a:t>
            </a:r>
            <a:r>
              <a:rPr lang="en-GB" sz="1600" dirty="0"/>
              <a:t>; </a:t>
            </a:r>
          </a:p>
          <a:p>
            <a:r>
              <a:rPr lang="en-GB" sz="1600" dirty="0"/>
              <a:t>     </a:t>
            </a:r>
            <a:r>
              <a:rPr lang="en-GB" sz="1600" dirty="0" err="1"/>
              <a:t>cin</a:t>
            </a:r>
            <a:r>
              <a:rPr lang="en-GB" sz="1600" dirty="0"/>
              <a:t>&gt;&gt;</a:t>
            </a:r>
            <a:r>
              <a:rPr lang="en-GB" sz="1600" dirty="0">
                <a:solidFill>
                  <a:srgbClr val="0000CC"/>
                </a:solidFill>
              </a:rPr>
              <a:t>deposit</a:t>
            </a:r>
            <a:r>
              <a:rPr lang="en-GB" sz="1600" dirty="0"/>
              <a:t>; </a:t>
            </a:r>
          </a:p>
          <a:p>
            <a:r>
              <a:rPr lang="en-GB" sz="1600" dirty="0"/>
              <a:t>  </a:t>
            </a:r>
            <a:r>
              <a:rPr lang="en-GB" sz="1600" dirty="0" err="1"/>
              <a:t>cout</a:t>
            </a:r>
            <a:r>
              <a:rPr lang="en-GB" sz="1600" dirty="0"/>
              <a:t>&lt;&lt;"enter period "&lt;&lt;</a:t>
            </a:r>
            <a:r>
              <a:rPr lang="en-GB" sz="1600" dirty="0" err="1"/>
              <a:t>endl</a:t>
            </a:r>
            <a:r>
              <a:rPr lang="en-GB" sz="1600" dirty="0"/>
              <a:t>; </a:t>
            </a:r>
          </a:p>
          <a:p>
            <a:r>
              <a:rPr lang="en-GB" sz="1600" dirty="0"/>
              <a:t>  </a:t>
            </a:r>
            <a:r>
              <a:rPr lang="en-GB" sz="1600" dirty="0" err="1"/>
              <a:t>cin</a:t>
            </a:r>
            <a:r>
              <a:rPr lang="en-GB" sz="1600" dirty="0"/>
              <a:t>&gt;&gt;</a:t>
            </a:r>
            <a:r>
              <a:rPr lang="en-GB" sz="1600" dirty="0">
                <a:solidFill>
                  <a:srgbClr val="C00000"/>
                </a:solidFill>
              </a:rPr>
              <a:t>period</a:t>
            </a:r>
            <a:r>
              <a:rPr lang="en-GB" sz="1600" dirty="0"/>
              <a:t>; </a:t>
            </a:r>
          </a:p>
          <a:p>
            <a:r>
              <a:rPr lang="en-GB" sz="1600" dirty="0"/>
              <a:t>  </a:t>
            </a:r>
            <a:r>
              <a:rPr lang="en-GB" sz="1600" dirty="0" err="1"/>
              <a:t>cout</a:t>
            </a:r>
            <a:r>
              <a:rPr lang="en-GB" sz="1600" dirty="0"/>
              <a:t>&lt;&lt;"enter rate:5..20 "&lt;&lt;</a:t>
            </a:r>
            <a:r>
              <a:rPr lang="en-GB" sz="1600" dirty="0" err="1"/>
              <a:t>endl</a:t>
            </a:r>
            <a:r>
              <a:rPr lang="en-GB" sz="1600" dirty="0"/>
              <a:t>; </a:t>
            </a:r>
          </a:p>
          <a:p>
            <a:r>
              <a:rPr lang="en-GB" sz="1600" dirty="0"/>
              <a:t>  </a:t>
            </a:r>
            <a:r>
              <a:rPr lang="en-GB" sz="1600" dirty="0" err="1"/>
              <a:t>cin</a:t>
            </a:r>
            <a:r>
              <a:rPr lang="en-GB" sz="1600" dirty="0"/>
              <a:t>&gt;&gt;</a:t>
            </a:r>
            <a:r>
              <a:rPr lang="en-GB" sz="1600" dirty="0">
                <a:solidFill>
                  <a:srgbClr val="7030A0"/>
                </a:solidFill>
              </a:rPr>
              <a:t>rate</a:t>
            </a:r>
            <a:r>
              <a:rPr lang="en-GB" sz="1600" dirty="0"/>
              <a:t>; </a:t>
            </a:r>
          </a:p>
          <a:p>
            <a:r>
              <a:rPr lang="en-GB" sz="1600" dirty="0"/>
              <a:t>  rate/=100;     //</a:t>
            </a:r>
            <a:r>
              <a:rPr lang="ru-RU" sz="1600" dirty="0" err="1"/>
              <a:t>перетворення</a:t>
            </a:r>
            <a:r>
              <a:rPr lang="ru-RU" sz="1600" dirty="0"/>
              <a:t> </a:t>
            </a:r>
            <a:r>
              <a:rPr lang="ru-RU" sz="1600" dirty="0" err="1"/>
              <a:t>цілочислового</a:t>
            </a:r>
            <a:r>
              <a:rPr lang="ru-RU" sz="1600" dirty="0"/>
              <a:t> </a:t>
            </a:r>
            <a:r>
              <a:rPr lang="ru-RU" sz="1600" dirty="0" err="1" smtClean="0"/>
              <a:t>відсотка</a:t>
            </a:r>
            <a:r>
              <a:rPr lang="ru-RU" sz="1600" dirty="0" smtClean="0"/>
              <a:t> на </a:t>
            </a:r>
            <a:r>
              <a:rPr lang="ru-RU" sz="1600" dirty="0" err="1"/>
              <a:t>коефіцієнт</a:t>
            </a:r>
            <a:r>
              <a:rPr lang="ru-RU" sz="1600" dirty="0"/>
              <a:t> </a:t>
            </a:r>
            <a:r>
              <a:rPr lang="en-GB" sz="1600" dirty="0"/>
              <a:t>rate </a:t>
            </a:r>
          </a:p>
          <a:p>
            <a:r>
              <a:rPr lang="en-GB" sz="1600" dirty="0"/>
              <a:t>}</a:t>
            </a:r>
            <a:endParaRPr lang="ru-RU" sz="1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35360" y="864283"/>
            <a:ext cx="84969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/>
              <a:t>char </a:t>
            </a:r>
            <a:r>
              <a:rPr lang="en-GB" sz="1600" dirty="0"/>
              <a:t>key;                               //</a:t>
            </a:r>
            <a:r>
              <a:rPr lang="ru-RU" sz="1600" dirty="0" err="1"/>
              <a:t>вибрано</a:t>
            </a:r>
            <a:r>
              <a:rPr lang="ru-RU" sz="1600" dirty="0"/>
              <a:t> пункт меню </a:t>
            </a:r>
          </a:p>
          <a:p>
            <a:r>
              <a:rPr lang="en-GB" sz="1600" dirty="0"/>
              <a:t>float </a:t>
            </a:r>
            <a:r>
              <a:rPr lang="en-GB" sz="1600" dirty="0">
                <a:solidFill>
                  <a:srgbClr val="0000CC"/>
                </a:solidFill>
              </a:rPr>
              <a:t>deposit</a:t>
            </a:r>
            <a:r>
              <a:rPr lang="en-GB" sz="1600" dirty="0"/>
              <a:t>;                         </a:t>
            </a:r>
            <a:r>
              <a:rPr lang="en-GB" sz="1600" dirty="0" smtClean="0"/>
              <a:t>//</a:t>
            </a:r>
            <a:r>
              <a:rPr lang="ru-RU" sz="1600" dirty="0" err="1"/>
              <a:t>початковий</a:t>
            </a:r>
            <a:r>
              <a:rPr lang="ru-RU" sz="1600" dirty="0"/>
              <a:t> </a:t>
            </a:r>
            <a:r>
              <a:rPr lang="ru-RU" sz="1600" dirty="0" err="1"/>
              <a:t>внесок</a:t>
            </a:r>
            <a:r>
              <a:rPr lang="ru-RU" sz="1600" dirty="0"/>
              <a:t> </a:t>
            </a:r>
          </a:p>
          <a:p>
            <a:r>
              <a:rPr lang="en-GB" sz="1600" dirty="0" err="1"/>
              <a:t>int</a:t>
            </a:r>
            <a:r>
              <a:rPr lang="en-GB" sz="1600" dirty="0"/>
              <a:t>   </a:t>
            </a:r>
            <a:r>
              <a:rPr lang="en-GB" sz="1600" dirty="0">
                <a:solidFill>
                  <a:srgbClr val="C00000"/>
                </a:solidFill>
              </a:rPr>
              <a:t>period</a:t>
            </a:r>
            <a:r>
              <a:rPr lang="en-GB" sz="1600" dirty="0"/>
              <a:t>;                           //</a:t>
            </a:r>
            <a:r>
              <a:rPr lang="ru-RU" sz="1600" dirty="0" err="1"/>
              <a:t>термін</a:t>
            </a:r>
            <a:r>
              <a:rPr lang="ru-RU" sz="1600" dirty="0"/>
              <a:t> </a:t>
            </a:r>
            <a:r>
              <a:rPr lang="ru-RU" sz="1600" dirty="0" err="1"/>
              <a:t>дії</a:t>
            </a:r>
            <a:r>
              <a:rPr lang="ru-RU" sz="1600" dirty="0"/>
              <a:t> </a:t>
            </a:r>
            <a:r>
              <a:rPr lang="ru-RU" sz="1600" dirty="0" err="1"/>
              <a:t>рахунку</a:t>
            </a:r>
            <a:r>
              <a:rPr lang="ru-RU" sz="1600" dirty="0"/>
              <a:t> </a:t>
            </a:r>
          </a:p>
          <a:p>
            <a:r>
              <a:rPr lang="en-GB" sz="1600" dirty="0"/>
              <a:t>float </a:t>
            </a:r>
            <a:r>
              <a:rPr lang="en-GB" sz="1600" dirty="0">
                <a:solidFill>
                  <a:srgbClr val="7030A0"/>
                </a:solidFill>
              </a:rPr>
              <a:t>rate</a:t>
            </a:r>
            <a:r>
              <a:rPr lang="en-GB" sz="1600" dirty="0"/>
              <a:t>;             </a:t>
            </a:r>
            <a:r>
              <a:rPr lang="en-GB" sz="1600" dirty="0" smtClean="0"/>
              <a:t>                //</a:t>
            </a:r>
            <a:r>
              <a:rPr lang="ru-RU" sz="1600" dirty="0" err="1"/>
              <a:t>відсоткова</a:t>
            </a:r>
            <a:r>
              <a:rPr lang="ru-RU" sz="1600" dirty="0"/>
              <a:t> ставка </a:t>
            </a:r>
            <a:r>
              <a:rPr lang="ru-RU" sz="1600" dirty="0" err="1"/>
              <a:t>річного</a:t>
            </a:r>
            <a:r>
              <a:rPr lang="ru-RU" sz="1600" dirty="0"/>
              <a:t> </a:t>
            </a:r>
            <a:r>
              <a:rPr lang="ru-RU" sz="1600" dirty="0" err="1"/>
              <a:t>прибутку</a:t>
            </a:r>
            <a:r>
              <a:rPr lang="ru-RU" sz="1600" dirty="0"/>
              <a:t> </a:t>
            </a:r>
          </a:p>
        </p:txBody>
      </p:sp>
      <p:grpSp>
        <p:nvGrpSpPr>
          <p:cNvPr id="30" name="Группа 29"/>
          <p:cNvGrpSpPr/>
          <p:nvPr/>
        </p:nvGrpSpPr>
        <p:grpSpPr>
          <a:xfrm>
            <a:off x="8108954" y="3331104"/>
            <a:ext cx="3921119" cy="2173848"/>
            <a:chOff x="6990775" y="3287500"/>
            <a:chExt cx="3921119" cy="2173848"/>
          </a:xfrm>
        </p:grpSpPr>
        <p:grpSp>
          <p:nvGrpSpPr>
            <p:cNvPr id="31" name="Группа 30"/>
            <p:cNvGrpSpPr/>
            <p:nvPr/>
          </p:nvGrpSpPr>
          <p:grpSpPr>
            <a:xfrm>
              <a:off x="7320001" y="3287500"/>
              <a:ext cx="3591893" cy="2173848"/>
              <a:chOff x="1873046" y="2348880"/>
              <a:chExt cx="7345567" cy="2954959"/>
            </a:xfrm>
          </p:grpSpPr>
          <p:grpSp>
            <p:nvGrpSpPr>
              <p:cNvPr id="34" name="Group 2"/>
              <p:cNvGrpSpPr>
                <a:grpSpLocks/>
              </p:cNvGrpSpPr>
              <p:nvPr/>
            </p:nvGrpSpPr>
            <p:grpSpPr bwMode="auto">
              <a:xfrm>
                <a:off x="1873046" y="2348880"/>
                <a:ext cx="6977582" cy="1984456"/>
                <a:chOff x="697" y="300"/>
                <a:chExt cx="4354" cy="1339"/>
              </a:xfrm>
            </p:grpSpPr>
            <p:sp>
              <p:nvSpPr>
                <p:cNvPr id="40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2513" y="300"/>
                  <a:ext cx="1288" cy="31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 dirty="0" smtClean="0"/>
                    <a:t>main</a:t>
                  </a:r>
                  <a:endParaRPr lang="ru-RU" altLang="ru-RU" sz="1600" dirty="0"/>
                </a:p>
              </p:txBody>
            </p:sp>
            <p:sp>
              <p:nvSpPr>
                <p:cNvPr id="41" name="Line 4"/>
                <p:cNvSpPr>
                  <a:spLocks noChangeShapeType="1"/>
                </p:cNvSpPr>
                <p:nvPr/>
              </p:nvSpPr>
              <p:spPr bwMode="auto">
                <a:xfrm>
                  <a:off x="3099" y="654"/>
                  <a:ext cx="0" cy="3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42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697" y="1007"/>
                  <a:ext cx="404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43" name="Line 6"/>
                <p:cNvSpPr>
                  <a:spLocks noChangeShapeType="1"/>
                </p:cNvSpPr>
                <p:nvPr/>
              </p:nvSpPr>
              <p:spPr bwMode="auto">
                <a:xfrm>
                  <a:off x="1759" y="1025"/>
                  <a:ext cx="0" cy="3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44" name="Line 7"/>
                <p:cNvSpPr>
                  <a:spLocks noChangeShapeType="1"/>
                </p:cNvSpPr>
                <p:nvPr/>
              </p:nvSpPr>
              <p:spPr bwMode="auto">
                <a:xfrm>
                  <a:off x="3099" y="1007"/>
                  <a:ext cx="0" cy="3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45" name="Line 8"/>
                <p:cNvSpPr>
                  <a:spLocks noChangeShapeType="1"/>
                </p:cNvSpPr>
                <p:nvPr/>
              </p:nvSpPr>
              <p:spPr bwMode="auto">
                <a:xfrm>
                  <a:off x="4738" y="1007"/>
                  <a:ext cx="0" cy="2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46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468" y="1328"/>
                  <a:ext cx="688" cy="3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/>
                    <a:t>Init</a:t>
                  </a:r>
                  <a:endParaRPr lang="ru-RU" altLang="ru-RU" sz="1600"/>
                </a:p>
              </p:txBody>
            </p:sp>
            <p:sp>
              <p:nvSpPr>
                <p:cNvPr id="47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396" y="1361"/>
                  <a:ext cx="1463" cy="2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/>
                    <a:t>Solution</a:t>
                  </a:r>
                  <a:endParaRPr lang="ru-RU" altLang="ru-RU" sz="1600"/>
                </a:p>
              </p:txBody>
            </p:sp>
            <p:sp>
              <p:nvSpPr>
                <p:cNvPr id="4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094" y="1289"/>
                  <a:ext cx="957" cy="31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/>
                    <a:t>Final</a:t>
                  </a:r>
                  <a:endParaRPr lang="ru-RU" altLang="ru-RU" sz="1600"/>
                </a:p>
              </p:txBody>
            </p:sp>
          </p:grpSp>
          <p:grpSp>
            <p:nvGrpSpPr>
              <p:cNvPr id="35" name="Group 12"/>
              <p:cNvGrpSpPr>
                <a:grpSpLocks/>
              </p:cNvGrpSpPr>
              <p:nvPr/>
            </p:nvGrpSpPr>
            <p:grpSpPr bwMode="auto">
              <a:xfrm>
                <a:off x="4943475" y="4292601"/>
                <a:ext cx="4275138" cy="1011238"/>
                <a:chOff x="2608" y="1616"/>
                <a:chExt cx="2693" cy="637"/>
              </a:xfrm>
            </p:grpSpPr>
            <p:sp>
              <p:nvSpPr>
                <p:cNvPr id="3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105" y="1933"/>
                  <a:ext cx="1196" cy="29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/>
                    <a:t>Browse</a:t>
                  </a:r>
                  <a:endParaRPr lang="ru-RU" altLang="ru-RU" sz="1600"/>
                </a:p>
              </p:txBody>
            </p:sp>
            <p:sp>
              <p:nvSpPr>
                <p:cNvPr id="37" name="Line 14"/>
                <p:cNvSpPr>
                  <a:spLocks noChangeShapeType="1"/>
                </p:cNvSpPr>
                <p:nvPr/>
              </p:nvSpPr>
              <p:spPr bwMode="auto">
                <a:xfrm>
                  <a:off x="3107" y="1661"/>
                  <a:ext cx="0" cy="3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38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608" y="2024"/>
                  <a:ext cx="1134" cy="22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/>
                    <a:t>Browse</a:t>
                  </a:r>
                  <a:endParaRPr lang="ru-RU" altLang="ru-RU" sz="1600"/>
                </a:p>
              </p:txBody>
            </p:sp>
            <p:sp>
              <p:nvSpPr>
                <p:cNvPr id="39" name="Line 16"/>
                <p:cNvSpPr>
                  <a:spLocks noChangeShapeType="1"/>
                </p:cNvSpPr>
                <p:nvPr/>
              </p:nvSpPr>
              <p:spPr bwMode="auto">
                <a:xfrm>
                  <a:off x="4785" y="1616"/>
                  <a:ext cx="0" cy="3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</p:grpSp>
        </p:grpSp>
        <p:sp>
          <p:nvSpPr>
            <p:cNvPr id="32" name="Text Box 9"/>
            <p:cNvSpPr txBox="1">
              <a:spLocks noChangeArrowheads="1"/>
            </p:cNvSpPr>
            <p:nvPr/>
          </p:nvSpPr>
          <p:spPr bwMode="auto">
            <a:xfrm>
              <a:off x="6990775" y="4413515"/>
              <a:ext cx="816746" cy="33855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1600" dirty="0" smtClean="0"/>
                <a:t>Menu</a:t>
              </a:r>
              <a:endParaRPr lang="ru-RU" altLang="ru-RU" sz="1600" dirty="0"/>
            </a:p>
          </p:txBody>
        </p:sp>
        <p:sp>
          <p:nvSpPr>
            <p:cNvPr id="33" name="Line 6"/>
            <p:cNvSpPr>
              <a:spLocks noChangeShapeType="1"/>
            </p:cNvSpPr>
            <p:nvPr/>
          </p:nvSpPr>
          <p:spPr bwMode="auto">
            <a:xfrm>
              <a:off x="7320136" y="4077954"/>
              <a:ext cx="0" cy="385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600"/>
            </a:p>
          </p:txBody>
        </p:sp>
      </p:grpSp>
      <p:sp>
        <p:nvSpPr>
          <p:cNvPr id="7" name="Прямоугольник 6"/>
          <p:cNvSpPr/>
          <p:nvPr/>
        </p:nvSpPr>
        <p:spPr>
          <a:xfrm>
            <a:off x="118978" y="1879077"/>
            <a:ext cx="842949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//=============== меню </a:t>
            </a:r>
            <a:r>
              <a:rPr lang="ru-RU" sz="1600" dirty="0" err="1"/>
              <a:t>програми</a:t>
            </a:r>
            <a:r>
              <a:rPr lang="ru-RU" sz="1600" dirty="0"/>
              <a:t> ============================ </a:t>
            </a:r>
          </a:p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Menu</a:t>
            </a:r>
            <a:r>
              <a:rPr lang="ru-RU" sz="1600" dirty="0" smtClean="0"/>
              <a:t>()</a:t>
            </a:r>
            <a:endParaRPr lang="en-US" sz="1600" dirty="0" smtClean="0"/>
          </a:p>
          <a:p>
            <a:r>
              <a:rPr lang="ru-RU" sz="1600" dirty="0" smtClean="0"/>
              <a:t>{ </a:t>
            </a:r>
            <a:endParaRPr lang="ru-RU" sz="1600" dirty="0"/>
          </a:p>
          <a:p>
            <a:r>
              <a:rPr lang="ru-RU" sz="1600" dirty="0"/>
              <a:t>  </a:t>
            </a:r>
            <a:r>
              <a:rPr lang="ru-RU" sz="1600" dirty="0" err="1"/>
              <a:t>cout</a:t>
            </a:r>
            <a:r>
              <a:rPr lang="ru-RU" sz="1600" dirty="0"/>
              <a:t>&lt;&lt;"1. </a:t>
            </a:r>
            <a:r>
              <a:rPr lang="ru-RU" sz="1600" dirty="0" err="1"/>
              <a:t>enter</a:t>
            </a:r>
            <a:r>
              <a:rPr lang="ru-RU" sz="1600" dirty="0"/>
              <a:t> </a:t>
            </a:r>
            <a:r>
              <a:rPr lang="ru-RU" sz="1600" dirty="0" err="1"/>
              <a:t>data</a:t>
            </a:r>
            <a:r>
              <a:rPr lang="ru-RU" sz="1600" dirty="0"/>
              <a:t>"&lt;&lt;</a:t>
            </a:r>
            <a:r>
              <a:rPr lang="ru-RU" sz="1600" dirty="0" err="1"/>
              <a:t>endl</a:t>
            </a:r>
            <a:r>
              <a:rPr lang="ru-RU" sz="1600" dirty="0"/>
              <a:t>; </a:t>
            </a:r>
          </a:p>
          <a:p>
            <a:r>
              <a:rPr lang="ru-RU" sz="1600" dirty="0"/>
              <a:t>  </a:t>
            </a:r>
            <a:r>
              <a:rPr lang="ru-RU" sz="1600" dirty="0" err="1"/>
              <a:t>cout</a:t>
            </a:r>
            <a:r>
              <a:rPr lang="ru-RU" sz="1600" dirty="0"/>
              <a:t>&lt;&lt;"2. </a:t>
            </a:r>
            <a:r>
              <a:rPr lang="ru-RU" sz="1600" dirty="0" err="1"/>
              <a:t>year</a:t>
            </a:r>
            <a:r>
              <a:rPr lang="ru-RU" sz="1600" dirty="0"/>
              <a:t> </a:t>
            </a:r>
            <a:r>
              <a:rPr lang="ru-RU" sz="1600" dirty="0" err="1"/>
              <a:t>by</a:t>
            </a:r>
            <a:r>
              <a:rPr lang="ru-RU" sz="1600" dirty="0"/>
              <a:t> </a:t>
            </a:r>
            <a:r>
              <a:rPr lang="ru-RU" sz="1600" dirty="0" err="1"/>
              <a:t>year</a:t>
            </a:r>
            <a:r>
              <a:rPr lang="ru-RU" sz="1600" dirty="0"/>
              <a:t> </a:t>
            </a:r>
            <a:r>
              <a:rPr lang="ru-RU" sz="1600" dirty="0" err="1"/>
              <a:t>sum</a:t>
            </a:r>
            <a:r>
              <a:rPr lang="ru-RU" sz="1600" dirty="0"/>
              <a:t>"&lt;&lt;</a:t>
            </a:r>
            <a:r>
              <a:rPr lang="ru-RU" sz="1600" dirty="0" err="1"/>
              <a:t>endl</a:t>
            </a:r>
            <a:r>
              <a:rPr lang="ru-RU" sz="1600" dirty="0"/>
              <a:t>; </a:t>
            </a:r>
          </a:p>
          <a:p>
            <a:r>
              <a:rPr lang="ru-RU" sz="1600" dirty="0"/>
              <a:t>  </a:t>
            </a:r>
            <a:r>
              <a:rPr lang="ru-RU" sz="1600" dirty="0" err="1"/>
              <a:t>cout</a:t>
            </a:r>
            <a:r>
              <a:rPr lang="ru-RU" sz="1600" dirty="0"/>
              <a:t>&lt;&lt;"3. </a:t>
            </a:r>
            <a:r>
              <a:rPr lang="ru-RU" sz="1600" dirty="0" err="1"/>
              <a:t>final</a:t>
            </a:r>
            <a:r>
              <a:rPr lang="ru-RU" sz="1600" dirty="0"/>
              <a:t> </a:t>
            </a:r>
            <a:r>
              <a:rPr lang="ru-RU" sz="1600" dirty="0" err="1"/>
              <a:t>sum</a:t>
            </a:r>
            <a:r>
              <a:rPr lang="ru-RU" sz="1600" dirty="0"/>
              <a:t>"&lt;&lt;</a:t>
            </a:r>
            <a:r>
              <a:rPr lang="ru-RU" sz="1600" dirty="0" err="1"/>
              <a:t>endl</a:t>
            </a:r>
            <a:r>
              <a:rPr lang="ru-RU" sz="1600" dirty="0"/>
              <a:t>; </a:t>
            </a:r>
          </a:p>
          <a:p>
            <a:r>
              <a:rPr lang="ru-RU" sz="1600" dirty="0"/>
              <a:t>  </a:t>
            </a:r>
            <a:r>
              <a:rPr lang="ru-RU" sz="1600" dirty="0" err="1"/>
              <a:t>cout</a:t>
            </a:r>
            <a:r>
              <a:rPr lang="ru-RU" sz="1600" dirty="0"/>
              <a:t>&lt;&lt;"4. </a:t>
            </a:r>
            <a:r>
              <a:rPr lang="ru-RU" sz="1600" dirty="0" err="1"/>
              <a:t>clear</a:t>
            </a:r>
            <a:r>
              <a:rPr lang="ru-RU" sz="1600" dirty="0"/>
              <a:t> </a:t>
            </a:r>
            <a:r>
              <a:rPr lang="ru-RU" sz="1600" dirty="0" err="1"/>
              <a:t>calculations</a:t>
            </a:r>
            <a:r>
              <a:rPr lang="ru-RU" sz="1600" dirty="0"/>
              <a:t>"&lt;&lt;</a:t>
            </a:r>
            <a:r>
              <a:rPr lang="ru-RU" sz="1600" dirty="0" err="1"/>
              <a:t>endl</a:t>
            </a:r>
            <a:r>
              <a:rPr lang="ru-RU" sz="1600" dirty="0"/>
              <a:t>; </a:t>
            </a:r>
          </a:p>
          <a:p>
            <a:r>
              <a:rPr lang="ru-RU" sz="1600" dirty="0"/>
              <a:t>  </a:t>
            </a:r>
            <a:r>
              <a:rPr lang="ru-RU" sz="1600" dirty="0" err="1"/>
              <a:t>cout</a:t>
            </a:r>
            <a:r>
              <a:rPr lang="ru-RU" sz="1600" dirty="0"/>
              <a:t>&lt;&lt;"ESC - </a:t>
            </a:r>
            <a:r>
              <a:rPr lang="ru-RU" sz="1600" dirty="0" err="1"/>
              <a:t>exit</a:t>
            </a:r>
            <a:r>
              <a:rPr lang="ru-RU" sz="1600" dirty="0"/>
              <a:t>"&lt;&lt;</a:t>
            </a:r>
            <a:r>
              <a:rPr lang="ru-RU" sz="1600" dirty="0" err="1"/>
              <a:t>endl</a:t>
            </a:r>
            <a:r>
              <a:rPr lang="ru-RU" sz="1600" dirty="0"/>
              <a:t>; </a:t>
            </a:r>
          </a:p>
          <a:p>
            <a:r>
              <a:rPr lang="ru-RU" sz="1600" dirty="0"/>
              <a:t>  </a:t>
            </a:r>
            <a:r>
              <a:rPr lang="ru-RU" sz="1600" dirty="0" err="1"/>
              <a:t>cout</a:t>
            </a:r>
            <a:r>
              <a:rPr lang="ru-RU" sz="1600" dirty="0"/>
              <a:t>&lt;&lt;"==========================================="&lt;&lt;</a:t>
            </a:r>
            <a:r>
              <a:rPr lang="ru-RU" sz="1600" dirty="0" err="1"/>
              <a:t>endl</a:t>
            </a:r>
            <a:r>
              <a:rPr lang="ru-RU" sz="1600" dirty="0"/>
              <a:t>; </a:t>
            </a:r>
          </a:p>
          <a:p>
            <a:r>
              <a:rPr lang="ru-RU" sz="16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50451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524001" y="21313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524001" y="212184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0345997" y="2066050"/>
            <a:ext cx="1703129" cy="592302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grpSp>
        <p:nvGrpSpPr>
          <p:cNvPr id="4104" name="Group 16"/>
          <p:cNvGrpSpPr>
            <a:grpSpLocks/>
          </p:cNvGrpSpPr>
          <p:nvPr/>
        </p:nvGrpSpPr>
        <p:grpSpPr bwMode="auto">
          <a:xfrm>
            <a:off x="10069514" y="1118112"/>
            <a:ext cx="1979612" cy="571500"/>
            <a:chOff x="4513" y="2659"/>
            <a:chExt cx="1247" cy="360"/>
          </a:xfrm>
        </p:grpSpPr>
        <p:graphicFrame>
          <p:nvGraphicFramePr>
            <p:cNvPr id="4098" name="Object 15"/>
            <p:cNvGraphicFramePr>
              <a:graphicFrameLocks noChangeAspect="1"/>
            </p:cNvGraphicFramePr>
            <p:nvPr/>
          </p:nvGraphicFramePr>
          <p:xfrm>
            <a:off x="4513" y="2659"/>
            <a:ext cx="124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4" name="Точечный рисунок" r:id="rId4" imgW="600159" imgH="571731" progId="Paint.Picture">
                    <p:embed/>
                  </p:oleObj>
                </mc:Choice>
                <mc:Fallback>
                  <p:oleObj name="Точечный рисунок" r:id="rId4" imgW="600159" imgH="571731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659"/>
                          <a:ext cx="124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5" name="Text Box 13"/>
            <p:cNvSpPr txBox="1">
              <a:spLocks noChangeArrowheads="1"/>
            </p:cNvSpPr>
            <p:nvPr/>
          </p:nvSpPr>
          <p:spPr bwMode="auto">
            <a:xfrm>
              <a:off x="4641" y="2750"/>
              <a:ext cx="111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ru-RU" sz="1800" b="1" dirty="0">
                  <a:hlinkClick r:id="rId6" action="ppaction://hlinkfile"/>
                </a:rPr>
                <a:t>Код </a:t>
              </a:r>
              <a:r>
                <a:rPr lang="ru-RU" altLang="ru-RU" sz="1800" b="1" dirty="0">
                  <a:hlinkClick r:id="rId6" action="ppaction://hlinkfile"/>
                </a:rPr>
                <a:t>ex4_1.cpp</a:t>
              </a:r>
              <a:endParaRPr lang="ru-RU" altLang="ru-RU" sz="1800" b="1" dirty="0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21</a:t>
            </a:fld>
            <a:endParaRPr lang="ru-RU" altLang="ru-RU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 bwMode="auto">
          <a:xfrm>
            <a:off x="2274095" y="12879"/>
            <a:ext cx="8785225" cy="63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altLang="ru-RU" sz="3600" b="1" dirty="0" err="1" smtClean="0">
                <a:solidFill>
                  <a:schemeClr val="bg1"/>
                </a:solidFill>
              </a:rPr>
              <a:t>Функції</a:t>
            </a:r>
            <a:r>
              <a:rPr lang="ru-RU" altLang="ru-RU" sz="3600" b="1" dirty="0" smtClean="0">
                <a:solidFill>
                  <a:schemeClr val="bg1"/>
                </a:solidFill>
              </a:rPr>
              <a:t> типу </a:t>
            </a:r>
            <a:r>
              <a:rPr lang="ru-RU" altLang="ru-RU" sz="3600" b="1" dirty="0" err="1" smtClean="0">
                <a:solidFill>
                  <a:schemeClr val="bg1"/>
                </a:solidFill>
              </a:rPr>
              <a:t>void</a:t>
            </a:r>
            <a:r>
              <a:rPr lang="ru-RU" altLang="ru-RU" sz="3600" b="1" dirty="0" smtClean="0">
                <a:solidFill>
                  <a:schemeClr val="bg1"/>
                </a:solidFill>
              </a:rPr>
              <a:t> без </a:t>
            </a:r>
            <a:r>
              <a:rPr lang="ru-RU" altLang="ru-RU" sz="3600" b="1" dirty="0" err="1" smtClean="0">
                <a:solidFill>
                  <a:schemeClr val="bg1"/>
                </a:solidFill>
              </a:rPr>
              <a:t>параметрів</a:t>
            </a:r>
            <a:endParaRPr lang="uk-UA" altLang="ru-RU" sz="3600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35360" y="1286365"/>
            <a:ext cx="8496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 smtClean="0"/>
              <a:t>char </a:t>
            </a:r>
            <a:r>
              <a:rPr lang="en-GB" sz="1800" dirty="0"/>
              <a:t>key;                               //</a:t>
            </a:r>
            <a:r>
              <a:rPr lang="ru-RU" sz="1800" dirty="0" err="1"/>
              <a:t>вибрано</a:t>
            </a:r>
            <a:r>
              <a:rPr lang="ru-RU" sz="1800" dirty="0"/>
              <a:t> пункт меню </a:t>
            </a:r>
          </a:p>
          <a:p>
            <a:r>
              <a:rPr lang="en-GB" sz="1800" dirty="0"/>
              <a:t>float </a:t>
            </a:r>
            <a:r>
              <a:rPr lang="en-GB" sz="1800" dirty="0">
                <a:solidFill>
                  <a:srgbClr val="0070C0"/>
                </a:solidFill>
              </a:rPr>
              <a:t>deposit</a:t>
            </a:r>
            <a:r>
              <a:rPr lang="en-GB" sz="1800" dirty="0"/>
              <a:t>;                         </a:t>
            </a:r>
            <a:r>
              <a:rPr lang="en-GB" sz="1800" dirty="0" smtClean="0"/>
              <a:t>//</a:t>
            </a:r>
            <a:r>
              <a:rPr lang="ru-RU" sz="1800" dirty="0" err="1"/>
              <a:t>початковий</a:t>
            </a:r>
            <a:r>
              <a:rPr lang="ru-RU" sz="1800" dirty="0"/>
              <a:t> </a:t>
            </a:r>
            <a:r>
              <a:rPr lang="ru-RU" sz="1800" dirty="0" err="1"/>
              <a:t>внесок</a:t>
            </a:r>
            <a:r>
              <a:rPr lang="ru-RU" sz="1800" dirty="0"/>
              <a:t> </a:t>
            </a:r>
          </a:p>
          <a:p>
            <a:r>
              <a:rPr lang="en-GB" sz="1800" dirty="0" err="1"/>
              <a:t>int</a:t>
            </a:r>
            <a:r>
              <a:rPr lang="en-GB" sz="1800" dirty="0"/>
              <a:t>   </a:t>
            </a:r>
            <a:r>
              <a:rPr lang="en-GB" sz="1800" dirty="0">
                <a:solidFill>
                  <a:srgbClr val="C00000"/>
                </a:solidFill>
              </a:rPr>
              <a:t>period</a:t>
            </a:r>
            <a:r>
              <a:rPr lang="en-GB" sz="1800" dirty="0"/>
              <a:t>;                           //</a:t>
            </a:r>
            <a:r>
              <a:rPr lang="ru-RU" sz="1800" dirty="0" err="1"/>
              <a:t>термін</a:t>
            </a:r>
            <a:r>
              <a:rPr lang="ru-RU" sz="1800" dirty="0"/>
              <a:t> </a:t>
            </a:r>
            <a:r>
              <a:rPr lang="ru-RU" sz="1800" dirty="0" err="1"/>
              <a:t>дії</a:t>
            </a:r>
            <a:r>
              <a:rPr lang="ru-RU" sz="1800" dirty="0"/>
              <a:t> </a:t>
            </a:r>
            <a:r>
              <a:rPr lang="ru-RU" sz="1800" dirty="0" err="1"/>
              <a:t>рахунку</a:t>
            </a:r>
            <a:r>
              <a:rPr lang="ru-RU" sz="1800" dirty="0"/>
              <a:t> </a:t>
            </a:r>
          </a:p>
          <a:p>
            <a:r>
              <a:rPr lang="en-GB" sz="1800" dirty="0"/>
              <a:t>float </a:t>
            </a:r>
            <a:r>
              <a:rPr lang="en-GB" sz="1800" dirty="0">
                <a:solidFill>
                  <a:srgbClr val="7030A0"/>
                </a:solidFill>
              </a:rPr>
              <a:t>rate</a:t>
            </a:r>
            <a:r>
              <a:rPr lang="en-GB" sz="1800" dirty="0"/>
              <a:t>;             </a:t>
            </a:r>
            <a:r>
              <a:rPr lang="en-GB" sz="1800" dirty="0" smtClean="0"/>
              <a:t>                //</a:t>
            </a:r>
            <a:r>
              <a:rPr lang="ru-RU" sz="1800" dirty="0" err="1"/>
              <a:t>відсоткова</a:t>
            </a:r>
            <a:r>
              <a:rPr lang="ru-RU" sz="1800" dirty="0"/>
              <a:t> ставка </a:t>
            </a:r>
            <a:r>
              <a:rPr lang="ru-RU" sz="1800" dirty="0" err="1"/>
              <a:t>річного</a:t>
            </a:r>
            <a:r>
              <a:rPr lang="ru-RU" sz="1800" dirty="0"/>
              <a:t> </a:t>
            </a:r>
            <a:r>
              <a:rPr lang="ru-RU" sz="1800" dirty="0" err="1" smtClean="0"/>
              <a:t>прибутку</a:t>
            </a:r>
            <a:endParaRPr lang="en-US" sz="1800" dirty="0" smtClean="0"/>
          </a:p>
          <a:p>
            <a:r>
              <a:rPr lang="ru-RU" sz="1800" dirty="0" err="1"/>
              <a:t>float</a:t>
            </a:r>
            <a:r>
              <a:rPr lang="ru-RU" sz="1800" dirty="0"/>
              <a:t>  </a:t>
            </a:r>
            <a:r>
              <a:rPr lang="ru-RU" sz="1800" dirty="0" err="1">
                <a:solidFill>
                  <a:srgbClr val="008000"/>
                </a:solidFill>
              </a:rPr>
              <a:t>sum</a:t>
            </a:r>
            <a:r>
              <a:rPr lang="ru-RU" sz="1800" dirty="0"/>
              <a:t>;                            </a:t>
            </a:r>
            <a:r>
              <a:rPr lang="ru-RU" sz="1800" dirty="0" smtClean="0"/>
              <a:t>//</a:t>
            </a:r>
            <a:r>
              <a:rPr lang="ru-RU" sz="1800" dirty="0"/>
              <a:t>сума на </a:t>
            </a:r>
            <a:r>
              <a:rPr lang="ru-RU" sz="1800" dirty="0" err="1"/>
              <a:t>депозиті</a:t>
            </a:r>
            <a:r>
              <a:rPr lang="ru-RU" sz="1800" dirty="0"/>
              <a:t> </a:t>
            </a:r>
          </a:p>
          <a:p>
            <a:r>
              <a:rPr lang="ru-RU" sz="1800" dirty="0" err="1"/>
              <a:t>int</a:t>
            </a:r>
            <a:r>
              <a:rPr lang="ru-RU" sz="1800" dirty="0"/>
              <a:t> </a:t>
            </a:r>
            <a:r>
              <a:rPr lang="ru-RU" sz="1800" dirty="0" err="1">
                <a:solidFill>
                  <a:srgbClr val="0000CC"/>
                </a:solidFill>
              </a:rPr>
              <a:t>year</a:t>
            </a:r>
            <a:r>
              <a:rPr lang="ru-RU" sz="1800" dirty="0"/>
              <a:t>;                                </a:t>
            </a:r>
            <a:r>
              <a:rPr lang="ru-RU" sz="1800" dirty="0" smtClean="0"/>
              <a:t> </a:t>
            </a:r>
            <a:r>
              <a:rPr lang="ru-RU" sz="1800" dirty="0"/>
              <a:t>//</a:t>
            </a:r>
            <a:r>
              <a:rPr lang="ru-RU" sz="1800" dirty="0" err="1"/>
              <a:t>поточний</a:t>
            </a:r>
            <a:r>
              <a:rPr lang="ru-RU" sz="1800" dirty="0"/>
              <a:t> </a:t>
            </a:r>
            <a:r>
              <a:rPr lang="ru-RU" sz="1800" dirty="0" err="1"/>
              <a:t>рік</a:t>
            </a:r>
            <a:r>
              <a:rPr lang="ru-RU" sz="1800" dirty="0"/>
              <a:t> 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35360" y="3212976"/>
            <a:ext cx="91450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8000"/>
                </a:solidFill>
              </a:rPr>
              <a:t>//=============== </a:t>
            </a:r>
            <a:r>
              <a:rPr lang="ru-RU" sz="1800" dirty="0" err="1">
                <a:solidFill>
                  <a:srgbClr val="008000"/>
                </a:solidFill>
              </a:rPr>
              <a:t>обчислення</a:t>
            </a:r>
            <a:r>
              <a:rPr lang="ru-RU" sz="1800" dirty="0">
                <a:solidFill>
                  <a:srgbClr val="008000"/>
                </a:solidFill>
              </a:rPr>
              <a:t> </a:t>
            </a:r>
            <a:r>
              <a:rPr lang="ru-RU" sz="1800" dirty="0" err="1">
                <a:solidFill>
                  <a:srgbClr val="008000"/>
                </a:solidFill>
              </a:rPr>
              <a:t>щорічних</a:t>
            </a:r>
            <a:r>
              <a:rPr lang="ru-RU" sz="1800" dirty="0">
                <a:solidFill>
                  <a:srgbClr val="008000"/>
                </a:solidFill>
              </a:rPr>
              <a:t> </a:t>
            </a:r>
            <a:r>
              <a:rPr lang="ru-RU" sz="1800" dirty="0" err="1">
                <a:solidFill>
                  <a:srgbClr val="008000"/>
                </a:solidFill>
              </a:rPr>
              <a:t>сум</a:t>
            </a:r>
            <a:r>
              <a:rPr lang="ru-RU" sz="1800" dirty="0">
                <a:solidFill>
                  <a:srgbClr val="008000"/>
                </a:solidFill>
              </a:rPr>
              <a:t> на </a:t>
            </a:r>
            <a:r>
              <a:rPr lang="ru-RU" sz="1800" dirty="0" err="1">
                <a:solidFill>
                  <a:srgbClr val="008000"/>
                </a:solidFill>
              </a:rPr>
              <a:t>рахунку</a:t>
            </a:r>
            <a:r>
              <a:rPr lang="ru-RU" sz="1800" dirty="0">
                <a:solidFill>
                  <a:srgbClr val="008000"/>
                </a:solidFill>
              </a:rPr>
              <a:t> ======== </a:t>
            </a:r>
          </a:p>
          <a:p>
            <a:r>
              <a:rPr lang="en-GB" sz="1800" dirty="0"/>
              <a:t>void Solution(){ </a:t>
            </a:r>
          </a:p>
          <a:p>
            <a:r>
              <a:rPr lang="en-GB" sz="1800" dirty="0"/>
              <a:t>  </a:t>
            </a:r>
            <a:r>
              <a:rPr lang="en-GB" sz="1800" dirty="0" smtClean="0">
                <a:solidFill>
                  <a:srgbClr val="008000"/>
                </a:solidFill>
              </a:rPr>
              <a:t>sum</a:t>
            </a:r>
            <a:r>
              <a:rPr lang="en-GB" sz="1800" dirty="0" smtClean="0"/>
              <a:t> = </a:t>
            </a:r>
            <a:r>
              <a:rPr lang="en-GB" sz="1800" dirty="0" smtClean="0">
                <a:solidFill>
                  <a:srgbClr val="0070C0"/>
                </a:solidFill>
              </a:rPr>
              <a:t>deposit</a:t>
            </a:r>
            <a:r>
              <a:rPr lang="en-GB" sz="1800" dirty="0"/>
              <a:t>;                 //</a:t>
            </a:r>
            <a:r>
              <a:rPr lang="ru-RU" sz="1800" dirty="0" err="1"/>
              <a:t>початкове</a:t>
            </a:r>
            <a:r>
              <a:rPr lang="ru-RU" sz="1800" dirty="0"/>
              <a:t> </a:t>
            </a:r>
            <a:r>
              <a:rPr lang="ru-RU" sz="1800" dirty="0" err="1"/>
              <a:t>значення</a:t>
            </a:r>
            <a:r>
              <a:rPr lang="ru-RU" sz="1800" dirty="0"/>
              <a:t> </a:t>
            </a:r>
            <a:r>
              <a:rPr lang="en-GB" sz="1800" dirty="0"/>
              <a:t>sum </a:t>
            </a:r>
          </a:p>
          <a:p>
            <a:r>
              <a:rPr lang="en-GB" sz="1800" dirty="0"/>
              <a:t>  for( </a:t>
            </a:r>
            <a:r>
              <a:rPr lang="en-GB" sz="1800" dirty="0" smtClean="0">
                <a:solidFill>
                  <a:srgbClr val="0000CC"/>
                </a:solidFill>
              </a:rPr>
              <a:t>year </a:t>
            </a:r>
            <a:r>
              <a:rPr lang="en-GB" sz="1800" dirty="0" smtClean="0"/>
              <a:t>= 1</a:t>
            </a:r>
            <a:r>
              <a:rPr lang="en-GB" sz="1800" dirty="0" smtClean="0">
                <a:solidFill>
                  <a:srgbClr val="0070C0"/>
                </a:solidFill>
              </a:rPr>
              <a:t>; </a:t>
            </a:r>
            <a:r>
              <a:rPr lang="en-GB" sz="1800" dirty="0" smtClean="0">
                <a:solidFill>
                  <a:srgbClr val="0000CC"/>
                </a:solidFill>
              </a:rPr>
              <a:t>year </a:t>
            </a:r>
            <a:r>
              <a:rPr lang="en-GB" sz="1800" dirty="0" smtClean="0"/>
              <a:t>&lt;= </a:t>
            </a:r>
            <a:r>
              <a:rPr lang="en-GB" sz="1800" dirty="0"/>
              <a:t>period</a:t>
            </a:r>
            <a:r>
              <a:rPr lang="en-GB" sz="1800" dirty="0" smtClean="0"/>
              <a:t>;  </a:t>
            </a:r>
            <a:r>
              <a:rPr lang="en-GB" sz="1800" dirty="0" smtClean="0">
                <a:solidFill>
                  <a:srgbClr val="0000CC"/>
                </a:solidFill>
              </a:rPr>
              <a:t>year</a:t>
            </a:r>
            <a:r>
              <a:rPr lang="en-GB" sz="1800" dirty="0"/>
              <a:t>++) </a:t>
            </a:r>
          </a:p>
          <a:p>
            <a:r>
              <a:rPr lang="en-GB" sz="1800" dirty="0"/>
              <a:t>  {  </a:t>
            </a:r>
          </a:p>
          <a:p>
            <a:r>
              <a:rPr lang="en-GB" sz="1800" dirty="0"/>
              <a:t>      </a:t>
            </a:r>
            <a:r>
              <a:rPr lang="en-GB" sz="1800" dirty="0" smtClean="0">
                <a:solidFill>
                  <a:srgbClr val="008000"/>
                </a:solidFill>
              </a:rPr>
              <a:t>sum</a:t>
            </a:r>
            <a:r>
              <a:rPr lang="en-GB" sz="1800" dirty="0" smtClean="0"/>
              <a:t> *= (1 + </a:t>
            </a:r>
            <a:r>
              <a:rPr lang="en-GB" sz="1800" dirty="0" smtClean="0">
                <a:solidFill>
                  <a:srgbClr val="7030A0"/>
                </a:solidFill>
              </a:rPr>
              <a:t>rate</a:t>
            </a:r>
            <a:r>
              <a:rPr lang="en-GB" sz="1800" dirty="0"/>
              <a:t>);      //</a:t>
            </a:r>
            <a:r>
              <a:rPr lang="ru-RU" sz="1800" dirty="0" err="1"/>
              <a:t>рекурентна</a:t>
            </a:r>
            <a:r>
              <a:rPr lang="ru-RU" sz="1800" dirty="0"/>
              <a:t> формула </a:t>
            </a:r>
            <a:r>
              <a:rPr lang="ru-RU" sz="1800" dirty="0" err="1"/>
              <a:t>збільшення</a:t>
            </a:r>
            <a:r>
              <a:rPr lang="ru-RU" sz="1800" dirty="0"/>
              <a:t> </a:t>
            </a:r>
            <a:r>
              <a:rPr lang="ru-RU" sz="1800" dirty="0" err="1"/>
              <a:t>суми</a:t>
            </a:r>
            <a:r>
              <a:rPr lang="ru-RU" sz="1800" dirty="0"/>
              <a:t> </a:t>
            </a:r>
          </a:p>
          <a:p>
            <a:r>
              <a:rPr lang="ru-RU" sz="1800" dirty="0"/>
              <a:t>      </a:t>
            </a:r>
            <a:r>
              <a:rPr lang="en-GB" sz="1800" dirty="0"/>
              <a:t>Browse(); </a:t>
            </a:r>
            <a:r>
              <a:rPr lang="en-GB" sz="1800" dirty="0" smtClean="0"/>
              <a:t>	</a:t>
            </a:r>
            <a:r>
              <a:rPr lang="en-GB" sz="1800" dirty="0" smtClean="0">
                <a:solidFill>
                  <a:srgbClr val="FF0000"/>
                </a:solidFill>
              </a:rPr>
              <a:t>            //???????????????????</a:t>
            </a:r>
            <a:r>
              <a:rPr lang="en-GB" sz="1800" dirty="0" smtClean="0"/>
              <a:t>	</a:t>
            </a:r>
            <a:endParaRPr lang="en-GB" sz="1800" dirty="0"/>
          </a:p>
          <a:p>
            <a:r>
              <a:rPr lang="en-GB" sz="1800" dirty="0"/>
              <a:t>  }  </a:t>
            </a:r>
          </a:p>
          <a:p>
            <a:r>
              <a:rPr lang="en-GB" sz="1800" dirty="0"/>
              <a:t>} </a:t>
            </a:r>
            <a:endParaRPr lang="ru-RU" sz="1800" dirty="0"/>
          </a:p>
        </p:txBody>
      </p:sp>
      <p:grpSp>
        <p:nvGrpSpPr>
          <p:cNvPr id="30" name="Группа 29"/>
          <p:cNvGrpSpPr/>
          <p:nvPr/>
        </p:nvGrpSpPr>
        <p:grpSpPr>
          <a:xfrm>
            <a:off x="7824192" y="3257749"/>
            <a:ext cx="3921119" cy="2173848"/>
            <a:chOff x="6990775" y="3287500"/>
            <a:chExt cx="3921119" cy="2173848"/>
          </a:xfrm>
        </p:grpSpPr>
        <p:grpSp>
          <p:nvGrpSpPr>
            <p:cNvPr id="31" name="Группа 30"/>
            <p:cNvGrpSpPr/>
            <p:nvPr/>
          </p:nvGrpSpPr>
          <p:grpSpPr>
            <a:xfrm>
              <a:off x="7320001" y="3287500"/>
              <a:ext cx="3591893" cy="2173848"/>
              <a:chOff x="1873046" y="2348880"/>
              <a:chExt cx="7345567" cy="2954959"/>
            </a:xfrm>
          </p:grpSpPr>
          <p:grpSp>
            <p:nvGrpSpPr>
              <p:cNvPr id="34" name="Group 2"/>
              <p:cNvGrpSpPr>
                <a:grpSpLocks/>
              </p:cNvGrpSpPr>
              <p:nvPr/>
            </p:nvGrpSpPr>
            <p:grpSpPr bwMode="auto">
              <a:xfrm>
                <a:off x="1873046" y="2348880"/>
                <a:ext cx="6977582" cy="1984456"/>
                <a:chOff x="697" y="300"/>
                <a:chExt cx="4354" cy="1339"/>
              </a:xfrm>
            </p:grpSpPr>
            <p:sp>
              <p:nvSpPr>
                <p:cNvPr id="40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2513" y="300"/>
                  <a:ext cx="1288" cy="31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 dirty="0" smtClean="0"/>
                    <a:t>main</a:t>
                  </a:r>
                  <a:endParaRPr lang="ru-RU" altLang="ru-RU" sz="1600" dirty="0"/>
                </a:p>
              </p:txBody>
            </p:sp>
            <p:sp>
              <p:nvSpPr>
                <p:cNvPr id="41" name="Line 4"/>
                <p:cNvSpPr>
                  <a:spLocks noChangeShapeType="1"/>
                </p:cNvSpPr>
                <p:nvPr/>
              </p:nvSpPr>
              <p:spPr bwMode="auto">
                <a:xfrm>
                  <a:off x="3099" y="654"/>
                  <a:ext cx="0" cy="3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42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697" y="1007"/>
                  <a:ext cx="404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43" name="Line 6"/>
                <p:cNvSpPr>
                  <a:spLocks noChangeShapeType="1"/>
                </p:cNvSpPr>
                <p:nvPr/>
              </p:nvSpPr>
              <p:spPr bwMode="auto">
                <a:xfrm>
                  <a:off x="1759" y="1025"/>
                  <a:ext cx="0" cy="3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44" name="Line 7"/>
                <p:cNvSpPr>
                  <a:spLocks noChangeShapeType="1"/>
                </p:cNvSpPr>
                <p:nvPr/>
              </p:nvSpPr>
              <p:spPr bwMode="auto">
                <a:xfrm>
                  <a:off x="3099" y="1007"/>
                  <a:ext cx="0" cy="3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45" name="Line 8"/>
                <p:cNvSpPr>
                  <a:spLocks noChangeShapeType="1"/>
                </p:cNvSpPr>
                <p:nvPr/>
              </p:nvSpPr>
              <p:spPr bwMode="auto">
                <a:xfrm>
                  <a:off x="4738" y="1007"/>
                  <a:ext cx="0" cy="2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46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468" y="1328"/>
                  <a:ext cx="688" cy="31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/>
                    <a:t>Init</a:t>
                  </a:r>
                  <a:endParaRPr lang="ru-RU" altLang="ru-RU" sz="1600"/>
                </a:p>
              </p:txBody>
            </p:sp>
            <p:sp>
              <p:nvSpPr>
                <p:cNvPr id="47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396" y="1361"/>
                  <a:ext cx="1463" cy="24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/>
                    <a:t>Solution</a:t>
                  </a:r>
                  <a:endParaRPr lang="ru-RU" altLang="ru-RU" sz="1600"/>
                </a:p>
              </p:txBody>
            </p:sp>
            <p:sp>
              <p:nvSpPr>
                <p:cNvPr id="4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094" y="1289"/>
                  <a:ext cx="957" cy="31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/>
                    <a:t>Final</a:t>
                  </a:r>
                  <a:endParaRPr lang="ru-RU" altLang="ru-RU" sz="1600"/>
                </a:p>
              </p:txBody>
            </p:sp>
          </p:grpSp>
          <p:grpSp>
            <p:nvGrpSpPr>
              <p:cNvPr id="35" name="Group 12"/>
              <p:cNvGrpSpPr>
                <a:grpSpLocks/>
              </p:cNvGrpSpPr>
              <p:nvPr/>
            </p:nvGrpSpPr>
            <p:grpSpPr bwMode="auto">
              <a:xfrm>
                <a:off x="4943475" y="4292601"/>
                <a:ext cx="4275138" cy="1011238"/>
                <a:chOff x="2608" y="1616"/>
                <a:chExt cx="2693" cy="637"/>
              </a:xfrm>
            </p:grpSpPr>
            <p:sp>
              <p:nvSpPr>
                <p:cNvPr id="3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105" y="1933"/>
                  <a:ext cx="1196" cy="29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/>
                    <a:t>Browse</a:t>
                  </a:r>
                  <a:endParaRPr lang="ru-RU" altLang="ru-RU" sz="1600"/>
                </a:p>
              </p:txBody>
            </p:sp>
            <p:sp>
              <p:nvSpPr>
                <p:cNvPr id="37" name="Line 14"/>
                <p:cNvSpPr>
                  <a:spLocks noChangeShapeType="1"/>
                </p:cNvSpPr>
                <p:nvPr/>
              </p:nvSpPr>
              <p:spPr bwMode="auto">
                <a:xfrm>
                  <a:off x="3107" y="1661"/>
                  <a:ext cx="0" cy="3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38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608" y="2024"/>
                  <a:ext cx="1134" cy="22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/>
                    <a:t>Browse</a:t>
                  </a:r>
                  <a:endParaRPr lang="ru-RU" altLang="ru-RU" sz="1600"/>
                </a:p>
              </p:txBody>
            </p:sp>
            <p:sp>
              <p:nvSpPr>
                <p:cNvPr id="39" name="Line 16"/>
                <p:cNvSpPr>
                  <a:spLocks noChangeShapeType="1"/>
                </p:cNvSpPr>
                <p:nvPr/>
              </p:nvSpPr>
              <p:spPr bwMode="auto">
                <a:xfrm>
                  <a:off x="4785" y="1616"/>
                  <a:ext cx="0" cy="3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</p:grpSp>
        </p:grpSp>
        <p:sp>
          <p:nvSpPr>
            <p:cNvPr id="32" name="Text Box 9"/>
            <p:cNvSpPr txBox="1">
              <a:spLocks noChangeArrowheads="1"/>
            </p:cNvSpPr>
            <p:nvPr/>
          </p:nvSpPr>
          <p:spPr bwMode="auto">
            <a:xfrm>
              <a:off x="6990775" y="4413515"/>
              <a:ext cx="816746" cy="33855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1600" dirty="0" smtClean="0"/>
                <a:t>Menu</a:t>
              </a:r>
              <a:endParaRPr lang="ru-RU" altLang="ru-RU" sz="1600" dirty="0"/>
            </a:p>
          </p:txBody>
        </p:sp>
        <p:sp>
          <p:nvSpPr>
            <p:cNvPr id="33" name="Line 6"/>
            <p:cNvSpPr>
              <a:spLocks noChangeShapeType="1"/>
            </p:cNvSpPr>
            <p:nvPr/>
          </p:nvSpPr>
          <p:spPr bwMode="auto">
            <a:xfrm>
              <a:off x="7320136" y="4077954"/>
              <a:ext cx="0" cy="385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600"/>
            </a:p>
          </p:txBody>
        </p:sp>
      </p:grpSp>
    </p:spTree>
    <p:extLst>
      <p:ext uri="{BB962C8B-B14F-4D97-AF65-F5344CB8AC3E}">
        <p14:creationId xmlns:p14="http://schemas.microsoft.com/office/powerpoint/2010/main" val="363150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524001" y="21313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524001" y="212184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0345997" y="2066050"/>
            <a:ext cx="1703129" cy="592302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grpSp>
        <p:nvGrpSpPr>
          <p:cNvPr id="4104" name="Group 16"/>
          <p:cNvGrpSpPr>
            <a:grpSpLocks/>
          </p:cNvGrpSpPr>
          <p:nvPr/>
        </p:nvGrpSpPr>
        <p:grpSpPr bwMode="auto">
          <a:xfrm>
            <a:off x="10069514" y="1118112"/>
            <a:ext cx="1979612" cy="571500"/>
            <a:chOff x="4513" y="2659"/>
            <a:chExt cx="1247" cy="360"/>
          </a:xfrm>
        </p:grpSpPr>
        <p:graphicFrame>
          <p:nvGraphicFramePr>
            <p:cNvPr id="4098" name="Object 15"/>
            <p:cNvGraphicFramePr>
              <a:graphicFrameLocks noChangeAspect="1"/>
            </p:cNvGraphicFramePr>
            <p:nvPr/>
          </p:nvGraphicFramePr>
          <p:xfrm>
            <a:off x="4513" y="2659"/>
            <a:ext cx="124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1" name="Точечный рисунок" r:id="rId4" imgW="600159" imgH="571731" progId="Paint.Picture">
                    <p:embed/>
                  </p:oleObj>
                </mc:Choice>
                <mc:Fallback>
                  <p:oleObj name="Точечный рисунок" r:id="rId4" imgW="600159" imgH="571731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659"/>
                          <a:ext cx="124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5" name="Text Box 13">
              <a:hlinkClick r:id="rId6" action="ppaction://hlinkfile"/>
            </p:cNvPr>
            <p:cNvSpPr txBox="1">
              <a:spLocks noChangeArrowheads="1"/>
            </p:cNvSpPr>
            <p:nvPr/>
          </p:nvSpPr>
          <p:spPr bwMode="auto">
            <a:xfrm>
              <a:off x="4641" y="2750"/>
              <a:ext cx="111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ru-RU" sz="1800" b="1" dirty="0">
                  <a:hlinkClick r:id="rId6" action="ppaction://hlinkfile"/>
                </a:rPr>
                <a:t>Код </a:t>
              </a:r>
              <a:r>
                <a:rPr lang="ru-RU" altLang="ru-RU" sz="1800" b="1" dirty="0">
                  <a:hlinkClick r:id="rId6" action="ppaction://hlinkfile"/>
                </a:rPr>
                <a:t>ex4_1.cpp</a:t>
              </a:r>
              <a:endParaRPr lang="ru-RU" altLang="ru-RU" sz="1800" b="1" dirty="0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22</a:t>
            </a:fld>
            <a:endParaRPr lang="ru-RU" altLang="ru-RU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 bwMode="auto">
          <a:xfrm>
            <a:off x="2274095" y="12879"/>
            <a:ext cx="8785225" cy="63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altLang="ru-RU" sz="3600" b="1" dirty="0" err="1" smtClean="0">
                <a:solidFill>
                  <a:schemeClr val="bg1"/>
                </a:solidFill>
              </a:rPr>
              <a:t>Функції</a:t>
            </a:r>
            <a:r>
              <a:rPr lang="ru-RU" altLang="ru-RU" sz="3600" b="1" dirty="0" smtClean="0">
                <a:solidFill>
                  <a:schemeClr val="bg1"/>
                </a:solidFill>
              </a:rPr>
              <a:t> типу </a:t>
            </a:r>
            <a:r>
              <a:rPr lang="ru-RU" altLang="ru-RU" sz="3600" b="1" dirty="0" err="1" smtClean="0">
                <a:solidFill>
                  <a:schemeClr val="bg1"/>
                </a:solidFill>
              </a:rPr>
              <a:t>void</a:t>
            </a:r>
            <a:r>
              <a:rPr lang="ru-RU" altLang="ru-RU" sz="3600" b="1" dirty="0" smtClean="0">
                <a:solidFill>
                  <a:schemeClr val="bg1"/>
                </a:solidFill>
              </a:rPr>
              <a:t> без </a:t>
            </a:r>
            <a:r>
              <a:rPr lang="ru-RU" altLang="ru-RU" sz="3600" b="1" dirty="0" err="1" smtClean="0">
                <a:solidFill>
                  <a:schemeClr val="bg1"/>
                </a:solidFill>
              </a:rPr>
              <a:t>параметрів</a:t>
            </a:r>
            <a:endParaRPr lang="uk-UA" altLang="ru-RU" sz="3600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68064" y="891227"/>
            <a:ext cx="8496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 smtClean="0"/>
              <a:t>char </a:t>
            </a:r>
            <a:r>
              <a:rPr lang="en-GB" sz="1800" dirty="0"/>
              <a:t>key;                               //</a:t>
            </a:r>
            <a:r>
              <a:rPr lang="ru-RU" sz="1800" dirty="0" err="1"/>
              <a:t>вибрано</a:t>
            </a:r>
            <a:r>
              <a:rPr lang="ru-RU" sz="1800" dirty="0"/>
              <a:t> пункт меню </a:t>
            </a:r>
          </a:p>
          <a:p>
            <a:r>
              <a:rPr lang="en-GB" sz="1800" dirty="0"/>
              <a:t>float </a:t>
            </a:r>
            <a:r>
              <a:rPr lang="en-GB" sz="1800" dirty="0">
                <a:solidFill>
                  <a:srgbClr val="0070C0"/>
                </a:solidFill>
              </a:rPr>
              <a:t>deposit</a:t>
            </a:r>
            <a:r>
              <a:rPr lang="en-GB" sz="1800" dirty="0"/>
              <a:t>;                         </a:t>
            </a:r>
            <a:r>
              <a:rPr lang="en-GB" sz="1800" dirty="0" smtClean="0"/>
              <a:t>//</a:t>
            </a:r>
            <a:r>
              <a:rPr lang="ru-RU" sz="1800" dirty="0" err="1"/>
              <a:t>початковий</a:t>
            </a:r>
            <a:r>
              <a:rPr lang="ru-RU" sz="1800" dirty="0"/>
              <a:t> </a:t>
            </a:r>
            <a:r>
              <a:rPr lang="ru-RU" sz="1800" dirty="0" err="1"/>
              <a:t>внесок</a:t>
            </a:r>
            <a:r>
              <a:rPr lang="ru-RU" sz="1800" dirty="0"/>
              <a:t> </a:t>
            </a:r>
          </a:p>
          <a:p>
            <a:r>
              <a:rPr lang="en-GB" sz="1800" dirty="0" err="1"/>
              <a:t>int</a:t>
            </a:r>
            <a:r>
              <a:rPr lang="en-GB" sz="1800" dirty="0"/>
              <a:t>   </a:t>
            </a:r>
            <a:r>
              <a:rPr lang="en-GB" sz="1800" dirty="0">
                <a:solidFill>
                  <a:srgbClr val="C00000"/>
                </a:solidFill>
              </a:rPr>
              <a:t>period</a:t>
            </a:r>
            <a:r>
              <a:rPr lang="en-GB" sz="1800" dirty="0"/>
              <a:t>;                           //</a:t>
            </a:r>
            <a:r>
              <a:rPr lang="ru-RU" sz="1800" dirty="0" err="1"/>
              <a:t>термін</a:t>
            </a:r>
            <a:r>
              <a:rPr lang="ru-RU" sz="1800" dirty="0"/>
              <a:t> </a:t>
            </a:r>
            <a:r>
              <a:rPr lang="ru-RU" sz="1800" dirty="0" err="1"/>
              <a:t>дії</a:t>
            </a:r>
            <a:r>
              <a:rPr lang="ru-RU" sz="1800" dirty="0"/>
              <a:t> </a:t>
            </a:r>
            <a:r>
              <a:rPr lang="ru-RU" sz="1800" dirty="0" err="1"/>
              <a:t>рахунку</a:t>
            </a:r>
            <a:r>
              <a:rPr lang="ru-RU" sz="1800" dirty="0"/>
              <a:t> </a:t>
            </a:r>
          </a:p>
          <a:p>
            <a:r>
              <a:rPr lang="en-GB" sz="1800" dirty="0"/>
              <a:t>float </a:t>
            </a:r>
            <a:r>
              <a:rPr lang="en-GB" sz="1800" dirty="0">
                <a:solidFill>
                  <a:srgbClr val="7030A0"/>
                </a:solidFill>
              </a:rPr>
              <a:t>rate</a:t>
            </a:r>
            <a:r>
              <a:rPr lang="en-GB" sz="1800" dirty="0"/>
              <a:t>;             </a:t>
            </a:r>
            <a:r>
              <a:rPr lang="en-GB" sz="1800" dirty="0" smtClean="0"/>
              <a:t>                //</a:t>
            </a:r>
            <a:r>
              <a:rPr lang="ru-RU" sz="1800" dirty="0" err="1"/>
              <a:t>відсоткова</a:t>
            </a:r>
            <a:r>
              <a:rPr lang="ru-RU" sz="1800" dirty="0"/>
              <a:t> ставка </a:t>
            </a:r>
            <a:r>
              <a:rPr lang="ru-RU" sz="1800" dirty="0" err="1"/>
              <a:t>річного</a:t>
            </a:r>
            <a:r>
              <a:rPr lang="ru-RU" sz="1800" dirty="0"/>
              <a:t> </a:t>
            </a:r>
            <a:r>
              <a:rPr lang="ru-RU" sz="1800" dirty="0" err="1" smtClean="0"/>
              <a:t>прибутку</a:t>
            </a:r>
            <a:endParaRPr lang="en-US" sz="1800" dirty="0" smtClean="0"/>
          </a:p>
          <a:p>
            <a:r>
              <a:rPr lang="ru-RU" sz="1800" dirty="0" err="1"/>
              <a:t>float</a:t>
            </a:r>
            <a:r>
              <a:rPr lang="ru-RU" sz="1800" dirty="0"/>
              <a:t>  </a:t>
            </a:r>
            <a:r>
              <a:rPr lang="ru-RU" sz="1800" dirty="0" err="1">
                <a:solidFill>
                  <a:srgbClr val="008000"/>
                </a:solidFill>
              </a:rPr>
              <a:t>sum</a:t>
            </a:r>
            <a:r>
              <a:rPr lang="ru-RU" sz="1800" dirty="0"/>
              <a:t>;                            </a:t>
            </a:r>
            <a:r>
              <a:rPr lang="ru-RU" sz="1800" dirty="0" smtClean="0"/>
              <a:t>//</a:t>
            </a:r>
            <a:r>
              <a:rPr lang="ru-RU" sz="1800" dirty="0"/>
              <a:t>сума на </a:t>
            </a:r>
            <a:r>
              <a:rPr lang="ru-RU" sz="1800" dirty="0" err="1"/>
              <a:t>депозиті</a:t>
            </a:r>
            <a:r>
              <a:rPr lang="ru-RU" sz="1800" dirty="0"/>
              <a:t> </a:t>
            </a:r>
          </a:p>
          <a:p>
            <a:r>
              <a:rPr lang="ru-RU" sz="1800" dirty="0" err="1"/>
              <a:t>int</a:t>
            </a:r>
            <a:r>
              <a:rPr lang="ru-RU" sz="1800" dirty="0"/>
              <a:t> </a:t>
            </a:r>
            <a:r>
              <a:rPr lang="ru-RU" sz="1800" dirty="0" err="1">
                <a:solidFill>
                  <a:srgbClr val="0000CC"/>
                </a:solidFill>
              </a:rPr>
              <a:t>year</a:t>
            </a:r>
            <a:r>
              <a:rPr lang="ru-RU" sz="1800" dirty="0"/>
              <a:t>;                                </a:t>
            </a:r>
            <a:r>
              <a:rPr lang="ru-RU" sz="1800" dirty="0" smtClean="0"/>
              <a:t> </a:t>
            </a:r>
            <a:r>
              <a:rPr lang="ru-RU" sz="1800" dirty="0"/>
              <a:t>//</a:t>
            </a:r>
            <a:r>
              <a:rPr lang="ru-RU" sz="1800" dirty="0" err="1"/>
              <a:t>поточний</a:t>
            </a:r>
            <a:r>
              <a:rPr lang="ru-RU" sz="1800" dirty="0"/>
              <a:t> </a:t>
            </a:r>
            <a:r>
              <a:rPr lang="ru-RU" sz="1800" dirty="0" err="1"/>
              <a:t>рік</a:t>
            </a:r>
            <a:r>
              <a:rPr lang="ru-RU" sz="1800" dirty="0"/>
              <a:t> 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68064" y="4259427"/>
            <a:ext cx="9145016" cy="25853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8000"/>
                </a:solidFill>
              </a:rPr>
              <a:t>//=============== </a:t>
            </a:r>
            <a:r>
              <a:rPr lang="ru-RU" sz="1800" dirty="0" err="1">
                <a:solidFill>
                  <a:srgbClr val="008000"/>
                </a:solidFill>
              </a:rPr>
              <a:t>обчислення</a:t>
            </a:r>
            <a:r>
              <a:rPr lang="ru-RU" sz="1800" dirty="0">
                <a:solidFill>
                  <a:srgbClr val="008000"/>
                </a:solidFill>
              </a:rPr>
              <a:t> </a:t>
            </a:r>
            <a:r>
              <a:rPr lang="ru-RU" sz="1800" dirty="0" err="1">
                <a:solidFill>
                  <a:srgbClr val="008000"/>
                </a:solidFill>
              </a:rPr>
              <a:t>щорічних</a:t>
            </a:r>
            <a:r>
              <a:rPr lang="ru-RU" sz="1800" dirty="0">
                <a:solidFill>
                  <a:srgbClr val="008000"/>
                </a:solidFill>
              </a:rPr>
              <a:t> </a:t>
            </a:r>
            <a:r>
              <a:rPr lang="ru-RU" sz="1800" dirty="0" err="1">
                <a:solidFill>
                  <a:srgbClr val="008000"/>
                </a:solidFill>
              </a:rPr>
              <a:t>сум</a:t>
            </a:r>
            <a:r>
              <a:rPr lang="ru-RU" sz="1800" dirty="0">
                <a:solidFill>
                  <a:srgbClr val="008000"/>
                </a:solidFill>
              </a:rPr>
              <a:t> на </a:t>
            </a:r>
            <a:r>
              <a:rPr lang="ru-RU" sz="1800" dirty="0" err="1">
                <a:solidFill>
                  <a:srgbClr val="008000"/>
                </a:solidFill>
              </a:rPr>
              <a:t>рахунку</a:t>
            </a:r>
            <a:r>
              <a:rPr lang="ru-RU" sz="1800" dirty="0">
                <a:solidFill>
                  <a:srgbClr val="008000"/>
                </a:solidFill>
              </a:rPr>
              <a:t> ======== </a:t>
            </a:r>
          </a:p>
          <a:p>
            <a:r>
              <a:rPr lang="en-GB" sz="1800" dirty="0"/>
              <a:t>void Solution(){ </a:t>
            </a:r>
          </a:p>
          <a:p>
            <a:r>
              <a:rPr lang="en-GB" sz="1800" dirty="0"/>
              <a:t>  </a:t>
            </a:r>
            <a:r>
              <a:rPr lang="en-GB" sz="1800" dirty="0" smtClean="0">
                <a:solidFill>
                  <a:srgbClr val="008000"/>
                </a:solidFill>
              </a:rPr>
              <a:t>sum</a:t>
            </a:r>
            <a:r>
              <a:rPr lang="en-GB" sz="1800" dirty="0" smtClean="0"/>
              <a:t> = </a:t>
            </a:r>
            <a:r>
              <a:rPr lang="en-GB" sz="1800" dirty="0" smtClean="0">
                <a:solidFill>
                  <a:srgbClr val="0070C0"/>
                </a:solidFill>
              </a:rPr>
              <a:t>deposit</a:t>
            </a:r>
            <a:r>
              <a:rPr lang="en-GB" sz="1800" dirty="0"/>
              <a:t>;                 //</a:t>
            </a:r>
            <a:r>
              <a:rPr lang="ru-RU" sz="1800" dirty="0" err="1"/>
              <a:t>початкове</a:t>
            </a:r>
            <a:r>
              <a:rPr lang="ru-RU" sz="1800" dirty="0"/>
              <a:t> </a:t>
            </a:r>
            <a:r>
              <a:rPr lang="ru-RU" sz="1800" dirty="0" err="1"/>
              <a:t>значення</a:t>
            </a:r>
            <a:r>
              <a:rPr lang="ru-RU" sz="1800" dirty="0"/>
              <a:t> </a:t>
            </a:r>
            <a:r>
              <a:rPr lang="en-GB" sz="1800" dirty="0"/>
              <a:t>sum </a:t>
            </a:r>
          </a:p>
          <a:p>
            <a:r>
              <a:rPr lang="en-GB" sz="1800" dirty="0"/>
              <a:t>  for( </a:t>
            </a:r>
            <a:r>
              <a:rPr lang="en-GB" sz="1800" dirty="0" smtClean="0">
                <a:solidFill>
                  <a:srgbClr val="0000CC"/>
                </a:solidFill>
              </a:rPr>
              <a:t>year </a:t>
            </a:r>
            <a:r>
              <a:rPr lang="en-GB" sz="1800" dirty="0" smtClean="0"/>
              <a:t>= 1</a:t>
            </a:r>
            <a:r>
              <a:rPr lang="en-GB" sz="1800" dirty="0" smtClean="0">
                <a:solidFill>
                  <a:srgbClr val="0070C0"/>
                </a:solidFill>
              </a:rPr>
              <a:t>; </a:t>
            </a:r>
            <a:r>
              <a:rPr lang="en-GB" sz="1800" dirty="0" smtClean="0">
                <a:solidFill>
                  <a:srgbClr val="0000CC"/>
                </a:solidFill>
              </a:rPr>
              <a:t>year </a:t>
            </a:r>
            <a:r>
              <a:rPr lang="en-GB" sz="1800" dirty="0" smtClean="0"/>
              <a:t>&lt;= </a:t>
            </a:r>
            <a:r>
              <a:rPr lang="en-GB" sz="1800" dirty="0"/>
              <a:t>period</a:t>
            </a:r>
            <a:r>
              <a:rPr lang="en-GB" sz="1800" dirty="0" smtClean="0"/>
              <a:t>;  </a:t>
            </a:r>
            <a:r>
              <a:rPr lang="en-GB" sz="1800" dirty="0" smtClean="0">
                <a:solidFill>
                  <a:srgbClr val="0000CC"/>
                </a:solidFill>
              </a:rPr>
              <a:t>year</a:t>
            </a:r>
            <a:r>
              <a:rPr lang="en-GB" sz="1800" dirty="0"/>
              <a:t>++) </a:t>
            </a:r>
          </a:p>
          <a:p>
            <a:r>
              <a:rPr lang="en-GB" sz="1800" dirty="0"/>
              <a:t>  {  </a:t>
            </a:r>
          </a:p>
          <a:p>
            <a:r>
              <a:rPr lang="en-GB" sz="1800" dirty="0"/>
              <a:t>      </a:t>
            </a:r>
            <a:r>
              <a:rPr lang="en-GB" sz="1800" dirty="0" smtClean="0">
                <a:solidFill>
                  <a:srgbClr val="008000"/>
                </a:solidFill>
              </a:rPr>
              <a:t>sum</a:t>
            </a:r>
            <a:r>
              <a:rPr lang="en-GB" sz="1800" dirty="0" smtClean="0"/>
              <a:t> *= (1 + </a:t>
            </a:r>
            <a:r>
              <a:rPr lang="en-GB" sz="1800" dirty="0" smtClean="0">
                <a:solidFill>
                  <a:srgbClr val="7030A0"/>
                </a:solidFill>
              </a:rPr>
              <a:t>rate</a:t>
            </a:r>
            <a:r>
              <a:rPr lang="en-GB" sz="1800" dirty="0"/>
              <a:t>);      //</a:t>
            </a:r>
            <a:r>
              <a:rPr lang="ru-RU" sz="1800" dirty="0" err="1"/>
              <a:t>рекурентна</a:t>
            </a:r>
            <a:r>
              <a:rPr lang="ru-RU" sz="1800" dirty="0"/>
              <a:t> формула </a:t>
            </a:r>
            <a:r>
              <a:rPr lang="ru-RU" sz="1800" dirty="0" err="1"/>
              <a:t>збільшення</a:t>
            </a:r>
            <a:r>
              <a:rPr lang="ru-RU" sz="1800" dirty="0"/>
              <a:t> </a:t>
            </a:r>
            <a:r>
              <a:rPr lang="ru-RU" sz="1800" dirty="0" err="1"/>
              <a:t>суми</a:t>
            </a:r>
            <a:r>
              <a:rPr lang="ru-RU" sz="1800" dirty="0"/>
              <a:t> </a:t>
            </a:r>
          </a:p>
          <a:p>
            <a:r>
              <a:rPr lang="ru-RU" sz="1800" dirty="0"/>
              <a:t>      </a:t>
            </a:r>
            <a:r>
              <a:rPr lang="en-GB" sz="1800" dirty="0"/>
              <a:t>Browse(); </a:t>
            </a:r>
            <a:r>
              <a:rPr lang="en-GB" sz="1800" dirty="0" smtClean="0"/>
              <a:t>	</a:t>
            </a:r>
            <a:endParaRPr lang="en-GB" sz="1800" dirty="0"/>
          </a:p>
          <a:p>
            <a:r>
              <a:rPr lang="en-GB" sz="1800" dirty="0"/>
              <a:t>  }  </a:t>
            </a:r>
          </a:p>
          <a:p>
            <a:r>
              <a:rPr lang="en-GB" sz="1800" dirty="0"/>
              <a:t>} </a:t>
            </a:r>
            <a:endParaRPr lang="ru-RU" sz="1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68064" y="2583509"/>
            <a:ext cx="86646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8000"/>
                </a:solidFill>
              </a:rPr>
              <a:t>//========= </a:t>
            </a:r>
            <a:r>
              <a:rPr lang="ru-RU" sz="1800" dirty="0" err="1">
                <a:solidFill>
                  <a:srgbClr val="008000"/>
                </a:solidFill>
              </a:rPr>
              <a:t>виведення</a:t>
            </a:r>
            <a:r>
              <a:rPr lang="ru-RU" sz="1800" dirty="0">
                <a:solidFill>
                  <a:srgbClr val="008000"/>
                </a:solidFill>
              </a:rPr>
              <a:t> </a:t>
            </a:r>
            <a:r>
              <a:rPr lang="ru-RU" sz="1800" dirty="0" err="1">
                <a:solidFill>
                  <a:srgbClr val="008000"/>
                </a:solidFill>
              </a:rPr>
              <a:t>результатів</a:t>
            </a:r>
            <a:r>
              <a:rPr lang="ru-RU" sz="1800" dirty="0">
                <a:solidFill>
                  <a:srgbClr val="008000"/>
                </a:solidFill>
              </a:rPr>
              <a:t> </a:t>
            </a:r>
            <a:r>
              <a:rPr lang="ru-RU" sz="1800" dirty="0" err="1">
                <a:solidFill>
                  <a:srgbClr val="008000"/>
                </a:solidFill>
              </a:rPr>
              <a:t>розрахунків</a:t>
            </a:r>
            <a:r>
              <a:rPr lang="ru-RU" sz="1800" dirty="0">
                <a:solidFill>
                  <a:srgbClr val="008000"/>
                </a:solidFill>
              </a:rPr>
              <a:t> =============== </a:t>
            </a:r>
          </a:p>
          <a:p>
            <a:r>
              <a:rPr lang="ru-RU" sz="1800" dirty="0" err="1"/>
              <a:t>void</a:t>
            </a:r>
            <a:r>
              <a:rPr lang="ru-RU" sz="1800" dirty="0"/>
              <a:t> </a:t>
            </a:r>
            <a:r>
              <a:rPr lang="ru-RU" sz="1800" dirty="0" err="1"/>
              <a:t>Browse</a:t>
            </a:r>
            <a:r>
              <a:rPr lang="ru-RU" sz="1800" dirty="0"/>
              <a:t>(){ </a:t>
            </a:r>
          </a:p>
          <a:p>
            <a:r>
              <a:rPr lang="ru-RU" sz="1800" dirty="0"/>
              <a:t>  </a:t>
            </a:r>
            <a:r>
              <a:rPr lang="ru-RU" sz="1800" dirty="0" err="1"/>
              <a:t>cout</a:t>
            </a:r>
            <a:r>
              <a:rPr lang="ru-RU" sz="1800" dirty="0"/>
              <a:t>&lt;&lt;"</a:t>
            </a:r>
            <a:r>
              <a:rPr lang="ru-RU" sz="1800" dirty="0" err="1"/>
              <a:t>sum</a:t>
            </a:r>
            <a:r>
              <a:rPr lang="ru-RU" sz="1800" dirty="0"/>
              <a:t> </a:t>
            </a:r>
            <a:r>
              <a:rPr lang="ru-RU" sz="1800" dirty="0" err="1"/>
              <a:t>at</a:t>
            </a:r>
            <a:r>
              <a:rPr lang="ru-RU" sz="1800" dirty="0"/>
              <a:t> </a:t>
            </a:r>
            <a:r>
              <a:rPr lang="ru-RU" sz="1800" dirty="0" err="1"/>
              <a:t>the</a:t>
            </a:r>
            <a:r>
              <a:rPr lang="ru-RU" sz="1800" dirty="0"/>
              <a:t> </a:t>
            </a:r>
            <a:r>
              <a:rPr lang="ru-RU" sz="1800" dirty="0" err="1"/>
              <a:t>end</a:t>
            </a:r>
            <a:r>
              <a:rPr lang="ru-RU" sz="1800" dirty="0"/>
              <a:t> </a:t>
            </a:r>
            <a:r>
              <a:rPr lang="ru-RU" sz="1800" dirty="0" err="1"/>
              <a:t>of</a:t>
            </a:r>
            <a:r>
              <a:rPr lang="ru-RU" sz="1800" dirty="0"/>
              <a:t> "&lt;&lt;</a:t>
            </a:r>
            <a:r>
              <a:rPr lang="ru-RU" sz="1800" dirty="0" err="1">
                <a:solidFill>
                  <a:srgbClr val="0000CC"/>
                </a:solidFill>
              </a:rPr>
              <a:t>year</a:t>
            </a:r>
            <a:r>
              <a:rPr lang="ru-RU" sz="1800" dirty="0"/>
              <a:t>&lt;&lt;" </a:t>
            </a:r>
            <a:r>
              <a:rPr lang="ru-RU" sz="1800" dirty="0" err="1"/>
              <a:t>year</a:t>
            </a:r>
            <a:r>
              <a:rPr lang="ru-RU" sz="1800" dirty="0"/>
              <a:t> </a:t>
            </a:r>
            <a:r>
              <a:rPr lang="ru-RU" sz="1800" dirty="0" err="1"/>
              <a:t>is</a:t>
            </a:r>
            <a:r>
              <a:rPr lang="ru-RU" sz="1800" dirty="0"/>
              <a:t> "&lt;&lt;</a:t>
            </a:r>
            <a:r>
              <a:rPr lang="ru-RU" sz="1800" dirty="0" err="1">
                <a:solidFill>
                  <a:srgbClr val="008000"/>
                </a:solidFill>
              </a:rPr>
              <a:t>sum</a:t>
            </a:r>
            <a:r>
              <a:rPr lang="ru-RU" sz="1800" dirty="0"/>
              <a:t>&lt;&lt;</a:t>
            </a:r>
            <a:r>
              <a:rPr lang="ru-RU" sz="1800" dirty="0" err="1"/>
              <a:t>endl</a:t>
            </a:r>
            <a:r>
              <a:rPr lang="ru-RU" sz="1800" dirty="0"/>
              <a:t>; </a:t>
            </a:r>
          </a:p>
          <a:p>
            <a:r>
              <a:rPr lang="ru-RU" sz="1800" dirty="0"/>
              <a:t>  </a:t>
            </a:r>
            <a:r>
              <a:rPr lang="ru-RU" sz="1800" dirty="0" err="1"/>
              <a:t>cout</a:t>
            </a:r>
            <a:r>
              <a:rPr lang="ru-RU" sz="1800" dirty="0"/>
              <a:t>&lt;&lt;"</a:t>
            </a:r>
            <a:r>
              <a:rPr lang="ru-RU" sz="1800" dirty="0" err="1"/>
              <a:t>press</a:t>
            </a:r>
            <a:r>
              <a:rPr lang="ru-RU" sz="1800" dirty="0"/>
              <a:t> </a:t>
            </a:r>
            <a:r>
              <a:rPr lang="ru-RU" sz="1800" dirty="0" err="1"/>
              <a:t>enter</a:t>
            </a:r>
            <a:r>
              <a:rPr lang="ru-RU" sz="1800" dirty="0"/>
              <a:t> </a:t>
            </a:r>
            <a:r>
              <a:rPr lang="ru-RU" sz="1800" dirty="0" err="1"/>
              <a:t>to</a:t>
            </a:r>
            <a:r>
              <a:rPr lang="ru-RU" sz="1800" dirty="0"/>
              <a:t> </a:t>
            </a:r>
            <a:r>
              <a:rPr lang="ru-RU" sz="1800" dirty="0" err="1"/>
              <a:t>continue</a:t>
            </a:r>
            <a:r>
              <a:rPr lang="ru-RU" sz="1800" dirty="0"/>
              <a:t>"&lt;&lt;</a:t>
            </a:r>
            <a:r>
              <a:rPr lang="ru-RU" sz="1800" dirty="0" err="1"/>
              <a:t>endl</a:t>
            </a:r>
            <a:r>
              <a:rPr lang="ru-RU" sz="1800" dirty="0"/>
              <a:t>; </a:t>
            </a:r>
          </a:p>
          <a:p>
            <a:r>
              <a:rPr lang="ru-RU" sz="1800" dirty="0"/>
              <a:t>  </a:t>
            </a:r>
            <a:r>
              <a:rPr lang="ru-RU" sz="1800" dirty="0" err="1"/>
              <a:t>getch</a:t>
            </a:r>
            <a:r>
              <a:rPr lang="ru-RU" sz="1800" dirty="0"/>
              <a:t>();           //</a:t>
            </a:r>
            <a:r>
              <a:rPr lang="ru-RU" sz="1800" dirty="0" err="1"/>
              <a:t>чекання</a:t>
            </a:r>
            <a:r>
              <a:rPr lang="ru-RU" sz="1800" dirty="0"/>
              <a:t> </a:t>
            </a:r>
            <a:r>
              <a:rPr lang="ru-RU" sz="1800" dirty="0" err="1"/>
              <a:t>натиснення</a:t>
            </a:r>
            <a:r>
              <a:rPr lang="ru-RU" sz="1800" dirty="0"/>
              <a:t> </a:t>
            </a:r>
            <a:r>
              <a:rPr lang="ru-RU" sz="1800" dirty="0" err="1"/>
              <a:t>клавіші</a:t>
            </a:r>
            <a:r>
              <a:rPr lang="ru-RU" sz="1800" dirty="0"/>
              <a:t> ENTER </a:t>
            </a:r>
          </a:p>
          <a:p>
            <a:r>
              <a:rPr lang="ru-RU" sz="1800" dirty="0"/>
              <a:t>} </a:t>
            </a:r>
          </a:p>
        </p:txBody>
      </p:sp>
      <p:grpSp>
        <p:nvGrpSpPr>
          <p:cNvPr id="30" name="Группа 29"/>
          <p:cNvGrpSpPr/>
          <p:nvPr/>
        </p:nvGrpSpPr>
        <p:grpSpPr>
          <a:xfrm>
            <a:off x="8103132" y="3247346"/>
            <a:ext cx="3921119" cy="2173848"/>
            <a:chOff x="6990775" y="3287500"/>
            <a:chExt cx="3921119" cy="2173848"/>
          </a:xfrm>
        </p:grpSpPr>
        <p:grpSp>
          <p:nvGrpSpPr>
            <p:cNvPr id="31" name="Группа 30"/>
            <p:cNvGrpSpPr/>
            <p:nvPr/>
          </p:nvGrpSpPr>
          <p:grpSpPr>
            <a:xfrm>
              <a:off x="7320001" y="3287500"/>
              <a:ext cx="3591893" cy="2173848"/>
              <a:chOff x="1873046" y="2348880"/>
              <a:chExt cx="7345567" cy="2954959"/>
            </a:xfrm>
          </p:grpSpPr>
          <p:grpSp>
            <p:nvGrpSpPr>
              <p:cNvPr id="34" name="Group 2"/>
              <p:cNvGrpSpPr>
                <a:grpSpLocks/>
              </p:cNvGrpSpPr>
              <p:nvPr/>
            </p:nvGrpSpPr>
            <p:grpSpPr bwMode="auto">
              <a:xfrm>
                <a:off x="1873046" y="2348880"/>
                <a:ext cx="6977582" cy="1984456"/>
                <a:chOff x="697" y="300"/>
                <a:chExt cx="4354" cy="1339"/>
              </a:xfrm>
            </p:grpSpPr>
            <p:sp>
              <p:nvSpPr>
                <p:cNvPr id="40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2513" y="300"/>
                  <a:ext cx="1288" cy="31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 dirty="0" smtClean="0"/>
                    <a:t>main</a:t>
                  </a:r>
                  <a:endParaRPr lang="ru-RU" altLang="ru-RU" sz="1600" dirty="0"/>
                </a:p>
              </p:txBody>
            </p:sp>
            <p:sp>
              <p:nvSpPr>
                <p:cNvPr id="41" name="Line 4"/>
                <p:cNvSpPr>
                  <a:spLocks noChangeShapeType="1"/>
                </p:cNvSpPr>
                <p:nvPr/>
              </p:nvSpPr>
              <p:spPr bwMode="auto">
                <a:xfrm>
                  <a:off x="3099" y="654"/>
                  <a:ext cx="0" cy="3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42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697" y="1007"/>
                  <a:ext cx="404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43" name="Line 6"/>
                <p:cNvSpPr>
                  <a:spLocks noChangeShapeType="1"/>
                </p:cNvSpPr>
                <p:nvPr/>
              </p:nvSpPr>
              <p:spPr bwMode="auto">
                <a:xfrm>
                  <a:off x="1759" y="1025"/>
                  <a:ext cx="0" cy="3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44" name="Line 7"/>
                <p:cNvSpPr>
                  <a:spLocks noChangeShapeType="1"/>
                </p:cNvSpPr>
                <p:nvPr/>
              </p:nvSpPr>
              <p:spPr bwMode="auto">
                <a:xfrm>
                  <a:off x="3099" y="1007"/>
                  <a:ext cx="0" cy="3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45" name="Line 8"/>
                <p:cNvSpPr>
                  <a:spLocks noChangeShapeType="1"/>
                </p:cNvSpPr>
                <p:nvPr/>
              </p:nvSpPr>
              <p:spPr bwMode="auto">
                <a:xfrm>
                  <a:off x="4738" y="1007"/>
                  <a:ext cx="0" cy="2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46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468" y="1328"/>
                  <a:ext cx="688" cy="31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/>
                    <a:t>Init</a:t>
                  </a:r>
                  <a:endParaRPr lang="ru-RU" altLang="ru-RU" sz="1600"/>
                </a:p>
              </p:txBody>
            </p:sp>
            <p:sp>
              <p:nvSpPr>
                <p:cNvPr id="47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396" y="1361"/>
                  <a:ext cx="1463" cy="24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 dirty="0"/>
                    <a:t>Solution</a:t>
                  </a:r>
                  <a:endParaRPr lang="ru-RU" altLang="ru-RU" sz="1600" dirty="0"/>
                </a:p>
              </p:txBody>
            </p:sp>
            <p:sp>
              <p:nvSpPr>
                <p:cNvPr id="4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094" y="1289"/>
                  <a:ext cx="957" cy="31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/>
                    <a:t>Final</a:t>
                  </a:r>
                  <a:endParaRPr lang="ru-RU" altLang="ru-RU" sz="1600"/>
                </a:p>
              </p:txBody>
            </p:sp>
          </p:grpSp>
          <p:grpSp>
            <p:nvGrpSpPr>
              <p:cNvPr id="35" name="Group 12"/>
              <p:cNvGrpSpPr>
                <a:grpSpLocks/>
              </p:cNvGrpSpPr>
              <p:nvPr/>
            </p:nvGrpSpPr>
            <p:grpSpPr bwMode="auto">
              <a:xfrm>
                <a:off x="4943475" y="4292601"/>
                <a:ext cx="4275138" cy="1011238"/>
                <a:chOff x="2608" y="1616"/>
                <a:chExt cx="2693" cy="637"/>
              </a:xfrm>
            </p:grpSpPr>
            <p:sp>
              <p:nvSpPr>
                <p:cNvPr id="3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105" y="1933"/>
                  <a:ext cx="1196" cy="29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/>
                    <a:t>Browse</a:t>
                  </a:r>
                  <a:endParaRPr lang="ru-RU" altLang="ru-RU" sz="1600"/>
                </a:p>
              </p:txBody>
            </p:sp>
            <p:sp>
              <p:nvSpPr>
                <p:cNvPr id="37" name="Line 14"/>
                <p:cNvSpPr>
                  <a:spLocks noChangeShapeType="1"/>
                </p:cNvSpPr>
                <p:nvPr/>
              </p:nvSpPr>
              <p:spPr bwMode="auto">
                <a:xfrm>
                  <a:off x="3107" y="1661"/>
                  <a:ext cx="0" cy="3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38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608" y="2024"/>
                  <a:ext cx="1134" cy="229"/>
                </a:xfrm>
                <a:prstGeom prst="rect">
                  <a:avLst/>
                </a:prstGeom>
                <a:solidFill>
                  <a:srgbClr val="C4FFA7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/>
                    <a:t>Browse</a:t>
                  </a:r>
                  <a:endParaRPr lang="ru-RU" altLang="ru-RU" sz="1600"/>
                </a:p>
              </p:txBody>
            </p:sp>
            <p:sp>
              <p:nvSpPr>
                <p:cNvPr id="39" name="Line 16"/>
                <p:cNvSpPr>
                  <a:spLocks noChangeShapeType="1"/>
                </p:cNvSpPr>
                <p:nvPr/>
              </p:nvSpPr>
              <p:spPr bwMode="auto">
                <a:xfrm>
                  <a:off x="4785" y="1616"/>
                  <a:ext cx="0" cy="3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</p:grpSp>
        </p:grpSp>
        <p:sp>
          <p:nvSpPr>
            <p:cNvPr id="32" name="Text Box 9"/>
            <p:cNvSpPr txBox="1">
              <a:spLocks noChangeArrowheads="1"/>
            </p:cNvSpPr>
            <p:nvPr/>
          </p:nvSpPr>
          <p:spPr bwMode="auto">
            <a:xfrm>
              <a:off x="6990775" y="4413515"/>
              <a:ext cx="816746" cy="33855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1600" dirty="0" smtClean="0"/>
                <a:t>Menu</a:t>
              </a:r>
              <a:endParaRPr lang="ru-RU" altLang="ru-RU" sz="1600" dirty="0"/>
            </a:p>
          </p:txBody>
        </p:sp>
        <p:sp>
          <p:nvSpPr>
            <p:cNvPr id="33" name="Line 6"/>
            <p:cNvSpPr>
              <a:spLocks noChangeShapeType="1"/>
            </p:cNvSpPr>
            <p:nvPr/>
          </p:nvSpPr>
          <p:spPr bwMode="auto">
            <a:xfrm>
              <a:off x="7320136" y="4077954"/>
              <a:ext cx="0" cy="385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600"/>
            </a:p>
          </p:txBody>
        </p:sp>
      </p:grpSp>
    </p:spTree>
    <p:extLst>
      <p:ext uri="{BB962C8B-B14F-4D97-AF65-F5344CB8AC3E}">
        <p14:creationId xmlns:p14="http://schemas.microsoft.com/office/powerpoint/2010/main" val="346626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524001" y="21313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524001" y="212184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0345997" y="2066050"/>
            <a:ext cx="1703129" cy="592302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grpSp>
        <p:nvGrpSpPr>
          <p:cNvPr id="4104" name="Group 16"/>
          <p:cNvGrpSpPr>
            <a:grpSpLocks/>
          </p:cNvGrpSpPr>
          <p:nvPr/>
        </p:nvGrpSpPr>
        <p:grpSpPr bwMode="auto">
          <a:xfrm>
            <a:off x="10069514" y="1118112"/>
            <a:ext cx="1979612" cy="571500"/>
            <a:chOff x="4513" y="2659"/>
            <a:chExt cx="1247" cy="360"/>
          </a:xfrm>
        </p:grpSpPr>
        <p:graphicFrame>
          <p:nvGraphicFramePr>
            <p:cNvPr id="4098" name="Object 15"/>
            <p:cNvGraphicFramePr>
              <a:graphicFrameLocks noChangeAspect="1"/>
            </p:cNvGraphicFramePr>
            <p:nvPr/>
          </p:nvGraphicFramePr>
          <p:xfrm>
            <a:off x="4513" y="2659"/>
            <a:ext cx="124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7" name="Точечный рисунок" r:id="rId4" imgW="600159" imgH="571731" progId="Paint.Picture">
                    <p:embed/>
                  </p:oleObj>
                </mc:Choice>
                <mc:Fallback>
                  <p:oleObj name="Точечный рисунок" r:id="rId4" imgW="600159" imgH="571731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659"/>
                          <a:ext cx="124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5" name="Text Box 13"/>
            <p:cNvSpPr txBox="1">
              <a:spLocks noChangeArrowheads="1"/>
            </p:cNvSpPr>
            <p:nvPr/>
          </p:nvSpPr>
          <p:spPr bwMode="auto">
            <a:xfrm>
              <a:off x="4641" y="2750"/>
              <a:ext cx="111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ru-RU" sz="1800" b="1" dirty="0">
                  <a:hlinkClick r:id="rId6" action="ppaction://hlinkfile"/>
                </a:rPr>
                <a:t>Код </a:t>
              </a:r>
              <a:r>
                <a:rPr lang="ru-RU" altLang="ru-RU" sz="1800" b="1" dirty="0">
                  <a:hlinkClick r:id="rId6" action="ppaction://hlinkfile"/>
                </a:rPr>
                <a:t>ex4_1.cpp</a:t>
              </a:r>
              <a:endParaRPr lang="ru-RU" altLang="ru-RU" sz="1800" b="1" dirty="0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23</a:t>
            </a:fld>
            <a:endParaRPr lang="ru-RU" altLang="ru-RU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 bwMode="auto">
          <a:xfrm>
            <a:off x="2274095" y="12879"/>
            <a:ext cx="8785225" cy="63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altLang="ru-RU" sz="3600" b="1" dirty="0" err="1" smtClean="0">
                <a:solidFill>
                  <a:schemeClr val="bg1"/>
                </a:solidFill>
              </a:rPr>
              <a:t>Функції</a:t>
            </a:r>
            <a:r>
              <a:rPr lang="ru-RU" altLang="ru-RU" sz="3600" b="1" dirty="0" smtClean="0">
                <a:solidFill>
                  <a:schemeClr val="bg1"/>
                </a:solidFill>
              </a:rPr>
              <a:t> типу </a:t>
            </a:r>
            <a:r>
              <a:rPr lang="ru-RU" altLang="ru-RU" sz="3600" b="1" dirty="0" err="1" smtClean="0">
                <a:solidFill>
                  <a:schemeClr val="bg1"/>
                </a:solidFill>
              </a:rPr>
              <a:t>void</a:t>
            </a:r>
            <a:r>
              <a:rPr lang="ru-RU" altLang="ru-RU" sz="3600" b="1" dirty="0" smtClean="0">
                <a:solidFill>
                  <a:schemeClr val="bg1"/>
                </a:solidFill>
              </a:rPr>
              <a:t> без </a:t>
            </a:r>
            <a:r>
              <a:rPr lang="ru-RU" altLang="ru-RU" sz="3600" b="1" dirty="0" err="1" smtClean="0">
                <a:solidFill>
                  <a:schemeClr val="bg1"/>
                </a:solidFill>
              </a:rPr>
              <a:t>параметрів</a:t>
            </a:r>
            <a:endParaRPr lang="uk-UA" altLang="ru-RU" sz="3600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68064" y="891227"/>
            <a:ext cx="8496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 smtClean="0"/>
              <a:t>char </a:t>
            </a:r>
            <a:r>
              <a:rPr lang="en-GB" sz="1800" dirty="0"/>
              <a:t>key;                               //</a:t>
            </a:r>
            <a:r>
              <a:rPr lang="ru-RU" sz="1800" dirty="0" err="1"/>
              <a:t>вибрано</a:t>
            </a:r>
            <a:r>
              <a:rPr lang="ru-RU" sz="1800" dirty="0"/>
              <a:t> пункт меню </a:t>
            </a:r>
          </a:p>
          <a:p>
            <a:r>
              <a:rPr lang="en-GB" sz="1800" dirty="0"/>
              <a:t>float </a:t>
            </a:r>
            <a:r>
              <a:rPr lang="en-GB" sz="1800" dirty="0">
                <a:solidFill>
                  <a:srgbClr val="0070C0"/>
                </a:solidFill>
              </a:rPr>
              <a:t>deposit</a:t>
            </a:r>
            <a:r>
              <a:rPr lang="en-GB" sz="1800" dirty="0"/>
              <a:t>;                         </a:t>
            </a:r>
            <a:r>
              <a:rPr lang="en-GB" sz="1800" dirty="0" smtClean="0"/>
              <a:t>//</a:t>
            </a:r>
            <a:r>
              <a:rPr lang="ru-RU" sz="1800" dirty="0" err="1"/>
              <a:t>початковий</a:t>
            </a:r>
            <a:r>
              <a:rPr lang="ru-RU" sz="1800" dirty="0"/>
              <a:t> </a:t>
            </a:r>
            <a:r>
              <a:rPr lang="ru-RU" sz="1800" dirty="0" err="1"/>
              <a:t>внесок</a:t>
            </a:r>
            <a:r>
              <a:rPr lang="ru-RU" sz="1800" dirty="0"/>
              <a:t> </a:t>
            </a:r>
          </a:p>
          <a:p>
            <a:r>
              <a:rPr lang="en-GB" sz="1800" dirty="0" err="1"/>
              <a:t>int</a:t>
            </a:r>
            <a:r>
              <a:rPr lang="en-GB" sz="1800" dirty="0"/>
              <a:t>   </a:t>
            </a:r>
            <a:r>
              <a:rPr lang="en-GB" sz="1800" dirty="0">
                <a:solidFill>
                  <a:srgbClr val="C00000"/>
                </a:solidFill>
              </a:rPr>
              <a:t>period</a:t>
            </a:r>
            <a:r>
              <a:rPr lang="en-GB" sz="1800" dirty="0"/>
              <a:t>;                           //</a:t>
            </a:r>
            <a:r>
              <a:rPr lang="ru-RU" sz="1800" dirty="0" err="1"/>
              <a:t>термін</a:t>
            </a:r>
            <a:r>
              <a:rPr lang="ru-RU" sz="1800" dirty="0"/>
              <a:t> </a:t>
            </a:r>
            <a:r>
              <a:rPr lang="ru-RU" sz="1800" dirty="0" err="1"/>
              <a:t>дії</a:t>
            </a:r>
            <a:r>
              <a:rPr lang="ru-RU" sz="1800" dirty="0"/>
              <a:t> </a:t>
            </a:r>
            <a:r>
              <a:rPr lang="ru-RU" sz="1800" dirty="0" err="1"/>
              <a:t>рахунку</a:t>
            </a:r>
            <a:r>
              <a:rPr lang="ru-RU" sz="1800" dirty="0"/>
              <a:t> </a:t>
            </a:r>
          </a:p>
          <a:p>
            <a:r>
              <a:rPr lang="en-GB" sz="1800" dirty="0"/>
              <a:t>float </a:t>
            </a:r>
            <a:r>
              <a:rPr lang="en-GB" sz="1800" dirty="0">
                <a:solidFill>
                  <a:srgbClr val="7030A0"/>
                </a:solidFill>
              </a:rPr>
              <a:t>rate</a:t>
            </a:r>
            <a:r>
              <a:rPr lang="en-GB" sz="1800" dirty="0"/>
              <a:t>;             </a:t>
            </a:r>
            <a:r>
              <a:rPr lang="en-GB" sz="1800" dirty="0" smtClean="0"/>
              <a:t>                //</a:t>
            </a:r>
            <a:r>
              <a:rPr lang="ru-RU" sz="1800" dirty="0" err="1"/>
              <a:t>відсоткова</a:t>
            </a:r>
            <a:r>
              <a:rPr lang="ru-RU" sz="1800" dirty="0"/>
              <a:t> ставка </a:t>
            </a:r>
            <a:r>
              <a:rPr lang="ru-RU" sz="1800" dirty="0" err="1"/>
              <a:t>річного</a:t>
            </a:r>
            <a:r>
              <a:rPr lang="ru-RU" sz="1800" dirty="0"/>
              <a:t> </a:t>
            </a:r>
            <a:r>
              <a:rPr lang="ru-RU" sz="1800" dirty="0" err="1" smtClean="0"/>
              <a:t>прибутку</a:t>
            </a:r>
            <a:endParaRPr lang="en-US" sz="1800" dirty="0" smtClean="0"/>
          </a:p>
          <a:p>
            <a:r>
              <a:rPr lang="ru-RU" sz="1800" dirty="0" err="1"/>
              <a:t>float</a:t>
            </a:r>
            <a:r>
              <a:rPr lang="ru-RU" sz="1800" dirty="0"/>
              <a:t>  </a:t>
            </a:r>
            <a:r>
              <a:rPr lang="ru-RU" sz="1800" dirty="0" err="1">
                <a:solidFill>
                  <a:srgbClr val="008000"/>
                </a:solidFill>
              </a:rPr>
              <a:t>sum</a:t>
            </a:r>
            <a:r>
              <a:rPr lang="ru-RU" sz="1800" dirty="0"/>
              <a:t>;                            </a:t>
            </a:r>
            <a:r>
              <a:rPr lang="ru-RU" sz="1800" dirty="0" smtClean="0"/>
              <a:t>//</a:t>
            </a:r>
            <a:r>
              <a:rPr lang="ru-RU" sz="1800" dirty="0"/>
              <a:t>сума на </a:t>
            </a:r>
            <a:r>
              <a:rPr lang="ru-RU" sz="1800" dirty="0" err="1"/>
              <a:t>депозиті</a:t>
            </a:r>
            <a:r>
              <a:rPr lang="ru-RU" sz="1800" dirty="0"/>
              <a:t> </a:t>
            </a:r>
          </a:p>
          <a:p>
            <a:r>
              <a:rPr lang="ru-RU" sz="1800" dirty="0" err="1"/>
              <a:t>int</a:t>
            </a:r>
            <a:r>
              <a:rPr lang="ru-RU" sz="1800" dirty="0"/>
              <a:t> </a:t>
            </a:r>
            <a:r>
              <a:rPr lang="ru-RU" sz="1800" dirty="0" err="1">
                <a:solidFill>
                  <a:srgbClr val="0000CC"/>
                </a:solidFill>
              </a:rPr>
              <a:t>year</a:t>
            </a:r>
            <a:r>
              <a:rPr lang="ru-RU" sz="1800" dirty="0"/>
              <a:t>;                                </a:t>
            </a:r>
            <a:r>
              <a:rPr lang="ru-RU" sz="1800" dirty="0" smtClean="0"/>
              <a:t> </a:t>
            </a:r>
            <a:r>
              <a:rPr lang="ru-RU" sz="1800" dirty="0"/>
              <a:t>//</a:t>
            </a:r>
            <a:r>
              <a:rPr lang="ru-RU" sz="1800" dirty="0" err="1"/>
              <a:t>поточний</a:t>
            </a:r>
            <a:r>
              <a:rPr lang="ru-RU" sz="1800" dirty="0"/>
              <a:t> </a:t>
            </a:r>
            <a:r>
              <a:rPr lang="ru-RU" sz="1800" dirty="0" err="1"/>
              <a:t>рік</a:t>
            </a:r>
            <a:r>
              <a:rPr lang="ru-RU" sz="1800" dirty="0"/>
              <a:t> 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68064" y="2583509"/>
            <a:ext cx="86646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8000"/>
                </a:solidFill>
              </a:rPr>
              <a:t>//========= </a:t>
            </a:r>
            <a:r>
              <a:rPr lang="ru-RU" sz="1800" dirty="0" err="1">
                <a:solidFill>
                  <a:srgbClr val="008000"/>
                </a:solidFill>
              </a:rPr>
              <a:t>виведення</a:t>
            </a:r>
            <a:r>
              <a:rPr lang="ru-RU" sz="1800" dirty="0">
                <a:solidFill>
                  <a:srgbClr val="008000"/>
                </a:solidFill>
              </a:rPr>
              <a:t> </a:t>
            </a:r>
            <a:r>
              <a:rPr lang="ru-RU" sz="1800" dirty="0" err="1">
                <a:solidFill>
                  <a:srgbClr val="008000"/>
                </a:solidFill>
              </a:rPr>
              <a:t>результатів</a:t>
            </a:r>
            <a:r>
              <a:rPr lang="ru-RU" sz="1800" dirty="0">
                <a:solidFill>
                  <a:srgbClr val="008000"/>
                </a:solidFill>
              </a:rPr>
              <a:t> </a:t>
            </a:r>
            <a:r>
              <a:rPr lang="ru-RU" sz="1800" dirty="0" err="1">
                <a:solidFill>
                  <a:srgbClr val="008000"/>
                </a:solidFill>
              </a:rPr>
              <a:t>розрахунків</a:t>
            </a:r>
            <a:r>
              <a:rPr lang="ru-RU" sz="1800" dirty="0">
                <a:solidFill>
                  <a:srgbClr val="008000"/>
                </a:solidFill>
              </a:rPr>
              <a:t> =============== </a:t>
            </a:r>
          </a:p>
          <a:p>
            <a:r>
              <a:rPr lang="ru-RU" sz="1800" dirty="0" err="1"/>
              <a:t>void</a:t>
            </a:r>
            <a:r>
              <a:rPr lang="ru-RU" sz="1800" dirty="0"/>
              <a:t> </a:t>
            </a:r>
            <a:r>
              <a:rPr lang="ru-RU" sz="1800" dirty="0" err="1"/>
              <a:t>Browse</a:t>
            </a:r>
            <a:r>
              <a:rPr lang="ru-RU" sz="1800" dirty="0" smtClean="0"/>
              <a:t>()</a:t>
            </a:r>
            <a:endParaRPr lang="en-US" sz="1800" dirty="0" smtClean="0"/>
          </a:p>
          <a:p>
            <a:r>
              <a:rPr lang="ru-RU" sz="1800" dirty="0" smtClean="0"/>
              <a:t>{ </a:t>
            </a:r>
            <a:endParaRPr lang="ru-RU" sz="1800" dirty="0"/>
          </a:p>
          <a:p>
            <a:r>
              <a:rPr lang="ru-RU" sz="1800" dirty="0"/>
              <a:t>  </a:t>
            </a:r>
            <a:r>
              <a:rPr lang="ru-RU" sz="1800" dirty="0" err="1"/>
              <a:t>cout</a:t>
            </a:r>
            <a:r>
              <a:rPr lang="ru-RU" sz="1800" dirty="0"/>
              <a:t>&lt;&lt;"</a:t>
            </a:r>
            <a:r>
              <a:rPr lang="ru-RU" sz="1800" dirty="0" err="1"/>
              <a:t>sum</a:t>
            </a:r>
            <a:r>
              <a:rPr lang="ru-RU" sz="1800" dirty="0"/>
              <a:t> </a:t>
            </a:r>
            <a:r>
              <a:rPr lang="ru-RU" sz="1800" dirty="0" err="1"/>
              <a:t>at</a:t>
            </a:r>
            <a:r>
              <a:rPr lang="ru-RU" sz="1800" dirty="0"/>
              <a:t> </a:t>
            </a:r>
            <a:r>
              <a:rPr lang="ru-RU" sz="1800" dirty="0" err="1"/>
              <a:t>the</a:t>
            </a:r>
            <a:r>
              <a:rPr lang="ru-RU" sz="1800" dirty="0"/>
              <a:t> </a:t>
            </a:r>
            <a:r>
              <a:rPr lang="ru-RU" sz="1800" dirty="0" err="1"/>
              <a:t>end</a:t>
            </a:r>
            <a:r>
              <a:rPr lang="ru-RU" sz="1800" dirty="0"/>
              <a:t> </a:t>
            </a:r>
            <a:r>
              <a:rPr lang="ru-RU" sz="1800" dirty="0" err="1"/>
              <a:t>of</a:t>
            </a:r>
            <a:r>
              <a:rPr lang="ru-RU" sz="1800" dirty="0"/>
              <a:t> "&lt;&lt;</a:t>
            </a:r>
            <a:r>
              <a:rPr lang="ru-RU" sz="1800" dirty="0" err="1">
                <a:solidFill>
                  <a:srgbClr val="0000CC"/>
                </a:solidFill>
              </a:rPr>
              <a:t>year</a:t>
            </a:r>
            <a:r>
              <a:rPr lang="ru-RU" sz="1800" dirty="0"/>
              <a:t>&lt;&lt;" </a:t>
            </a:r>
            <a:r>
              <a:rPr lang="ru-RU" sz="1800" dirty="0" err="1"/>
              <a:t>year</a:t>
            </a:r>
            <a:r>
              <a:rPr lang="ru-RU" sz="1800" dirty="0"/>
              <a:t> </a:t>
            </a:r>
            <a:r>
              <a:rPr lang="ru-RU" sz="1800" dirty="0" err="1"/>
              <a:t>is</a:t>
            </a:r>
            <a:r>
              <a:rPr lang="ru-RU" sz="1800" dirty="0"/>
              <a:t> "&lt;&lt;</a:t>
            </a:r>
            <a:r>
              <a:rPr lang="ru-RU" sz="1800" dirty="0" err="1">
                <a:solidFill>
                  <a:srgbClr val="008000"/>
                </a:solidFill>
              </a:rPr>
              <a:t>sum</a:t>
            </a:r>
            <a:r>
              <a:rPr lang="ru-RU" sz="1800" dirty="0"/>
              <a:t>&lt;&lt;</a:t>
            </a:r>
            <a:r>
              <a:rPr lang="ru-RU" sz="1800" dirty="0" err="1"/>
              <a:t>endl</a:t>
            </a:r>
            <a:r>
              <a:rPr lang="ru-RU" sz="1800" dirty="0"/>
              <a:t>; </a:t>
            </a:r>
          </a:p>
          <a:p>
            <a:r>
              <a:rPr lang="ru-RU" sz="1800" dirty="0"/>
              <a:t>  </a:t>
            </a:r>
            <a:r>
              <a:rPr lang="ru-RU" sz="1800" dirty="0" err="1"/>
              <a:t>cout</a:t>
            </a:r>
            <a:r>
              <a:rPr lang="ru-RU" sz="1800" dirty="0"/>
              <a:t>&lt;&lt;"</a:t>
            </a:r>
            <a:r>
              <a:rPr lang="ru-RU" sz="1800" dirty="0" err="1"/>
              <a:t>press</a:t>
            </a:r>
            <a:r>
              <a:rPr lang="ru-RU" sz="1800" dirty="0"/>
              <a:t> </a:t>
            </a:r>
            <a:r>
              <a:rPr lang="ru-RU" sz="1800" dirty="0" err="1"/>
              <a:t>enter</a:t>
            </a:r>
            <a:r>
              <a:rPr lang="ru-RU" sz="1800" dirty="0"/>
              <a:t> </a:t>
            </a:r>
            <a:r>
              <a:rPr lang="ru-RU" sz="1800" dirty="0" err="1"/>
              <a:t>to</a:t>
            </a:r>
            <a:r>
              <a:rPr lang="ru-RU" sz="1800" dirty="0"/>
              <a:t> </a:t>
            </a:r>
            <a:r>
              <a:rPr lang="ru-RU" sz="1800" dirty="0" err="1"/>
              <a:t>continue</a:t>
            </a:r>
            <a:r>
              <a:rPr lang="ru-RU" sz="1800" dirty="0"/>
              <a:t>"&lt;&lt;</a:t>
            </a:r>
            <a:r>
              <a:rPr lang="ru-RU" sz="1800" dirty="0" err="1"/>
              <a:t>endl</a:t>
            </a:r>
            <a:r>
              <a:rPr lang="ru-RU" sz="1800" dirty="0"/>
              <a:t>; </a:t>
            </a:r>
          </a:p>
          <a:p>
            <a:r>
              <a:rPr lang="ru-RU" sz="1800" dirty="0"/>
              <a:t>  </a:t>
            </a:r>
            <a:r>
              <a:rPr lang="ru-RU" sz="1800" dirty="0" err="1"/>
              <a:t>getch</a:t>
            </a:r>
            <a:r>
              <a:rPr lang="ru-RU" sz="1800" dirty="0"/>
              <a:t>();           //</a:t>
            </a:r>
            <a:r>
              <a:rPr lang="ru-RU" sz="1800" dirty="0" err="1"/>
              <a:t>чекання</a:t>
            </a:r>
            <a:r>
              <a:rPr lang="ru-RU" sz="1800" dirty="0"/>
              <a:t> </a:t>
            </a:r>
            <a:r>
              <a:rPr lang="ru-RU" sz="1800" dirty="0" err="1"/>
              <a:t>натиснення</a:t>
            </a:r>
            <a:r>
              <a:rPr lang="ru-RU" sz="1800" dirty="0"/>
              <a:t> </a:t>
            </a:r>
            <a:r>
              <a:rPr lang="ru-RU" sz="1800" dirty="0" err="1"/>
              <a:t>клавіші</a:t>
            </a:r>
            <a:r>
              <a:rPr lang="ru-RU" sz="1800" dirty="0"/>
              <a:t> ENTER </a:t>
            </a:r>
          </a:p>
          <a:p>
            <a:r>
              <a:rPr lang="ru-RU" sz="1800" dirty="0"/>
              <a:t>} </a:t>
            </a:r>
          </a:p>
        </p:txBody>
      </p:sp>
      <p:grpSp>
        <p:nvGrpSpPr>
          <p:cNvPr id="33" name="Группа 32"/>
          <p:cNvGrpSpPr/>
          <p:nvPr/>
        </p:nvGrpSpPr>
        <p:grpSpPr>
          <a:xfrm>
            <a:off x="8108954" y="3247346"/>
            <a:ext cx="3921119" cy="2173848"/>
            <a:chOff x="6990775" y="3287500"/>
            <a:chExt cx="3921119" cy="2173848"/>
          </a:xfrm>
        </p:grpSpPr>
        <p:grpSp>
          <p:nvGrpSpPr>
            <p:cNvPr id="34" name="Группа 33"/>
            <p:cNvGrpSpPr/>
            <p:nvPr/>
          </p:nvGrpSpPr>
          <p:grpSpPr>
            <a:xfrm>
              <a:off x="7320001" y="3287500"/>
              <a:ext cx="3591893" cy="2173848"/>
              <a:chOff x="1873046" y="2348880"/>
              <a:chExt cx="7345567" cy="2954959"/>
            </a:xfrm>
          </p:grpSpPr>
          <p:grpSp>
            <p:nvGrpSpPr>
              <p:cNvPr id="37" name="Group 2"/>
              <p:cNvGrpSpPr>
                <a:grpSpLocks/>
              </p:cNvGrpSpPr>
              <p:nvPr/>
            </p:nvGrpSpPr>
            <p:grpSpPr bwMode="auto">
              <a:xfrm>
                <a:off x="1873046" y="2348880"/>
                <a:ext cx="6977582" cy="1984456"/>
                <a:chOff x="697" y="300"/>
                <a:chExt cx="4354" cy="1339"/>
              </a:xfrm>
            </p:grpSpPr>
            <p:sp>
              <p:nvSpPr>
                <p:cNvPr id="43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2513" y="300"/>
                  <a:ext cx="1288" cy="31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 dirty="0" smtClean="0"/>
                    <a:t>main</a:t>
                  </a:r>
                  <a:endParaRPr lang="ru-RU" altLang="ru-RU" sz="1600" dirty="0"/>
                </a:p>
              </p:txBody>
            </p:sp>
            <p:sp>
              <p:nvSpPr>
                <p:cNvPr id="44" name="Line 4"/>
                <p:cNvSpPr>
                  <a:spLocks noChangeShapeType="1"/>
                </p:cNvSpPr>
                <p:nvPr/>
              </p:nvSpPr>
              <p:spPr bwMode="auto">
                <a:xfrm>
                  <a:off x="3099" y="654"/>
                  <a:ext cx="0" cy="3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45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697" y="1007"/>
                  <a:ext cx="404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46" name="Line 6"/>
                <p:cNvSpPr>
                  <a:spLocks noChangeShapeType="1"/>
                </p:cNvSpPr>
                <p:nvPr/>
              </p:nvSpPr>
              <p:spPr bwMode="auto">
                <a:xfrm>
                  <a:off x="1759" y="1025"/>
                  <a:ext cx="0" cy="3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47" name="Line 7"/>
                <p:cNvSpPr>
                  <a:spLocks noChangeShapeType="1"/>
                </p:cNvSpPr>
                <p:nvPr/>
              </p:nvSpPr>
              <p:spPr bwMode="auto">
                <a:xfrm>
                  <a:off x="3099" y="1007"/>
                  <a:ext cx="0" cy="3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48" name="Line 8"/>
                <p:cNvSpPr>
                  <a:spLocks noChangeShapeType="1"/>
                </p:cNvSpPr>
                <p:nvPr/>
              </p:nvSpPr>
              <p:spPr bwMode="auto">
                <a:xfrm>
                  <a:off x="4738" y="1007"/>
                  <a:ext cx="0" cy="2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4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468" y="1328"/>
                  <a:ext cx="688" cy="31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/>
                    <a:t>Init</a:t>
                  </a:r>
                  <a:endParaRPr lang="ru-RU" altLang="ru-RU" sz="1600"/>
                </a:p>
              </p:txBody>
            </p:sp>
            <p:sp>
              <p:nvSpPr>
                <p:cNvPr id="5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396" y="1361"/>
                  <a:ext cx="1463" cy="2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/>
                    <a:t>Solution</a:t>
                  </a:r>
                  <a:endParaRPr lang="ru-RU" altLang="ru-RU" sz="1600"/>
                </a:p>
              </p:txBody>
            </p:sp>
            <p:sp>
              <p:nvSpPr>
                <p:cNvPr id="5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094" y="1289"/>
                  <a:ext cx="957" cy="318"/>
                </a:xfrm>
                <a:prstGeom prst="rect">
                  <a:avLst/>
                </a:prstGeom>
                <a:solidFill>
                  <a:srgbClr val="A7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/>
                    <a:t>Final</a:t>
                  </a:r>
                  <a:endParaRPr lang="ru-RU" altLang="ru-RU" sz="1600"/>
                </a:p>
              </p:txBody>
            </p:sp>
          </p:grpSp>
          <p:grpSp>
            <p:nvGrpSpPr>
              <p:cNvPr id="38" name="Group 12"/>
              <p:cNvGrpSpPr>
                <a:grpSpLocks/>
              </p:cNvGrpSpPr>
              <p:nvPr/>
            </p:nvGrpSpPr>
            <p:grpSpPr bwMode="auto">
              <a:xfrm>
                <a:off x="4943475" y="4292601"/>
                <a:ext cx="4275138" cy="1011238"/>
                <a:chOff x="2608" y="1616"/>
                <a:chExt cx="2693" cy="637"/>
              </a:xfrm>
            </p:grpSpPr>
            <p:sp>
              <p:nvSpPr>
                <p:cNvPr id="3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105" y="1933"/>
                  <a:ext cx="1196" cy="290"/>
                </a:xfrm>
                <a:prstGeom prst="rect">
                  <a:avLst/>
                </a:prstGeom>
                <a:solidFill>
                  <a:srgbClr val="C4FFA7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/>
                    <a:t>Browse</a:t>
                  </a:r>
                  <a:endParaRPr lang="ru-RU" altLang="ru-RU" sz="1600"/>
                </a:p>
              </p:txBody>
            </p:sp>
            <p:sp>
              <p:nvSpPr>
                <p:cNvPr id="40" name="Line 14"/>
                <p:cNvSpPr>
                  <a:spLocks noChangeShapeType="1"/>
                </p:cNvSpPr>
                <p:nvPr/>
              </p:nvSpPr>
              <p:spPr bwMode="auto">
                <a:xfrm>
                  <a:off x="3107" y="1661"/>
                  <a:ext cx="0" cy="3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4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608" y="2024"/>
                  <a:ext cx="1134" cy="22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/>
                    <a:t>Browse</a:t>
                  </a:r>
                  <a:endParaRPr lang="ru-RU" altLang="ru-RU" sz="1600"/>
                </a:p>
              </p:txBody>
            </p:sp>
            <p:sp>
              <p:nvSpPr>
                <p:cNvPr id="42" name="Line 16"/>
                <p:cNvSpPr>
                  <a:spLocks noChangeShapeType="1"/>
                </p:cNvSpPr>
                <p:nvPr/>
              </p:nvSpPr>
              <p:spPr bwMode="auto">
                <a:xfrm>
                  <a:off x="4785" y="1616"/>
                  <a:ext cx="0" cy="3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</p:grpSp>
        </p:grpSp>
        <p:sp>
          <p:nvSpPr>
            <p:cNvPr id="35" name="Text Box 9"/>
            <p:cNvSpPr txBox="1">
              <a:spLocks noChangeArrowheads="1"/>
            </p:cNvSpPr>
            <p:nvPr/>
          </p:nvSpPr>
          <p:spPr bwMode="auto">
            <a:xfrm>
              <a:off x="6990775" y="4413515"/>
              <a:ext cx="816746" cy="33855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1600" dirty="0" smtClean="0"/>
                <a:t>Menu</a:t>
              </a:r>
              <a:endParaRPr lang="ru-RU" altLang="ru-RU" sz="1600" dirty="0"/>
            </a:p>
          </p:txBody>
        </p:sp>
        <p:sp>
          <p:nvSpPr>
            <p:cNvPr id="36" name="Line 6"/>
            <p:cNvSpPr>
              <a:spLocks noChangeShapeType="1"/>
            </p:cNvSpPr>
            <p:nvPr/>
          </p:nvSpPr>
          <p:spPr bwMode="auto">
            <a:xfrm>
              <a:off x="7320136" y="4077954"/>
              <a:ext cx="0" cy="385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600"/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95108" y="4582770"/>
            <a:ext cx="7872953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8000"/>
                </a:solidFill>
              </a:rPr>
              <a:t>//=============== </a:t>
            </a:r>
            <a:r>
              <a:rPr lang="ru-RU" sz="1800" dirty="0" err="1">
                <a:solidFill>
                  <a:srgbClr val="008000"/>
                </a:solidFill>
              </a:rPr>
              <a:t>обчислення</a:t>
            </a:r>
            <a:r>
              <a:rPr lang="ru-RU" sz="1800" dirty="0">
                <a:solidFill>
                  <a:srgbClr val="008000"/>
                </a:solidFill>
              </a:rPr>
              <a:t> </a:t>
            </a:r>
            <a:r>
              <a:rPr lang="ru-RU" sz="1800" dirty="0" err="1">
                <a:solidFill>
                  <a:srgbClr val="008000"/>
                </a:solidFill>
              </a:rPr>
              <a:t>кінцевої</a:t>
            </a:r>
            <a:r>
              <a:rPr lang="ru-RU" sz="1800" dirty="0">
                <a:solidFill>
                  <a:srgbClr val="008000"/>
                </a:solidFill>
              </a:rPr>
              <a:t> </a:t>
            </a:r>
            <a:r>
              <a:rPr lang="ru-RU" sz="1800" dirty="0" err="1">
                <a:solidFill>
                  <a:srgbClr val="008000"/>
                </a:solidFill>
              </a:rPr>
              <a:t>суми</a:t>
            </a:r>
            <a:r>
              <a:rPr lang="ru-RU" sz="1800" dirty="0">
                <a:solidFill>
                  <a:srgbClr val="008000"/>
                </a:solidFill>
              </a:rPr>
              <a:t>  ================= </a:t>
            </a:r>
          </a:p>
          <a:p>
            <a:r>
              <a:rPr lang="ru-RU" sz="1800" dirty="0" err="1"/>
              <a:t>void</a:t>
            </a:r>
            <a:r>
              <a:rPr lang="ru-RU" sz="1800" dirty="0"/>
              <a:t> </a:t>
            </a:r>
            <a:r>
              <a:rPr lang="ru-RU" sz="1800" dirty="0" err="1"/>
              <a:t>Final</a:t>
            </a:r>
            <a:r>
              <a:rPr lang="ru-RU" sz="1800" dirty="0" smtClean="0"/>
              <a:t>()</a:t>
            </a:r>
            <a:endParaRPr lang="en-US" sz="1800" dirty="0" smtClean="0"/>
          </a:p>
          <a:p>
            <a:r>
              <a:rPr lang="ru-RU" sz="1800" dirty="0" smtClean="0"/>
              <a:t>{ </a:t>
            </a:r>
            <a:endParaRPr lang="ru-RU" sz="1800" dirty="0"/>
          </a:p>
          <a:p>
            <a:r>
              <a:rPr lang="ru-RU" sz="1800" dirty="0"/>
              <a:t>  </a:t>
            </a:r>
            <a:r>
              <a:rPr lang="ru-RU" sz="1800" dirty="0" err="1" smtClean="0">
                <a:solidFill>
                  <a:srgbClr val="0000CC"/>
                </a:solidFill>
              </a:rPr>
              <a:t>year</a:t>
            </a:r>
            <a:r>
              <a:rPr lang="en-US" sz="1800" dirty="0" smtClean="0">
                <a:solidFill>
                  <a:srgbClr val="0000CC"/>
                </a:solidFill>
              </a:rPr>
              <a:t> </a:t>
            </a:r>
            <a:r>
              <a:rPr lang="ru-RU" sz="1800" dirty="0" smtClean="0"/>
              <a:t>=</a:t>
            </a:r>
            <a:r>
              <a:rPr lang="en-US" sz="1800" dirty="0" smtClean="0"/>
              <a:t> </a:t>
            </a:r>
            <a:r>
              <a:rPr lang="ru-RU" sz="1800" dirty="0" err="1" smtClean="0">
                <a:solidFill>
                  <a:srgbClr val="C00000"/>
                </a:solidFill>
              </a:rPr>
              <a:t>period</a:t>
            </a:r>
            <a:r>
              <a:rPr lang="ru-RU" sz="1800" dirty="0"/>
              <a:t>; </a:t>
            </a:r>
          </a:p>
          <a:p>
            <a:r>
              <a:rPr lang="ru-RU" sz="1800" dirty="0"/>
              <a:t>  //</a:t>
            </a:r>
            <a:r>
              <a:rPr lang="ru-RU" sz="1800" dirty="0" err="1"/>
              <a:t>розрахунок</a:t>
            </a:r>
            <a:r>
              <a:rPr lang="ru-RU" sz="1800" dirty="0"/>
              <a:t> </a:t>
            </a:r>
            <a:r>
              <a:rPr lang="ru-RU" sz="1800" dirty="0" err="1"/>
              <a:t>суми</a:t>
            </a:r>
            <a:r>
              <a:rPr lang="ru-RU" sz="1800" dirty="0"/>
              <a:t> за формулою </a:t>
            </a:r>
            <a:r>
              <a:rPr lang="ru-RU" sz="1800" dirty="0" err="1"/>
              <a:t>складних</a:t>
            </a:r>
            <a:r>
              <a:rPr lang="ru-RU" sz="1800" dirty="0"/>
              <a:t> </a:t>
            </a:r>
            <a:r>
              <a:rPr lang="ru-RU" sz="1800" dirty="0" err="1"/>
              <a:t>відсотків</a:t>
            </a:r>
            <a:r>
              <a:rPr lang="ru-RU" sz="1800" dirty="0"/>
              <a:t>                   </a:t>
            </a:r>
          </a:p>
          <a:p>
            <a:r>
              <a:rPr lang="ru-RU" sz="1800" dirty="0"/>
              <a:t>    </a:t>
            </a:r>
            <a:r>
              <a:rPr lang="ru-RU" sz="1800" dirty="0" err="1" smtClean="0">
                <a:solidFill>
                  <a:srgbClr val="008000"/>
                </a:solidFill>
              </a:rPr>
              <a:t>sum</a:t>
            </a:r>
            <a:r>
              <a:rPr lang="en-US" sz="1800" dirty="0" smtClean="0">
                <a:solidFill>
                  <a:srgbClr val="008000"/>
                </a:solidFill>
              </a:rPr>
              <a:t> </a:t>
            </a:r>
            <a:r>
              <a:rPr lang="ru-RU" sz="1800" dirty="0" smtClean="0"/>
              <a:t>=</a:t>
            </a:r>
            <a:r>
              <a:rPr lang="en-US" sz="1800" dirty="0" smtClean="0"/>
              <a:t> </a:t>
            </a:r>
            <a:r>
              <a:rPr lang="ru-RU" sz="1800" dirty="0" err="1" smtClean="0">
                <a:solidFill>
                  <a:srgbClr val="0070C0"/>
                </a:solidFill>
              </a:rPr>
              <a:t>deposit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ru-RU" sz="1800" dirty="0" smtClean="0"/>
              <a:t>*</a:t>
            </a:r>
            <a:r>
              <a:rPr lang="en-US" sz="1800" dirty="0" smtClean="0"/>
              <a:t> </a:t>
            </a:r>
            <a:r>
              <a:rPr lang="ru-RU" sz="1800" dirty="0" err="1" smtClean="0"/>
              <a:t>pow</a:t>
            </a:r>
            <a:r>
              <a:rPr lang="ru-RU" sz="1800" dirty="0"/>
              <a:t>((</a:t>
            </a:r>
            <a:r>
              <a:rPr lang="ru-RU" sz="1800" dirty="0" smtClean="0"/>
              <a:t>1</a:t>
            </a:r>
            <a:r>
              <a:rPr lang="en-US" sz="1800" dirty="0" smtClean="0"/>
              <a:t> </a:t>
            </a:r>
            <a:r>
              <a:rPr lang="ru-RU" sz="1800" dirty="0" smtClean="0"/>
              <a:t>+</a:t>
            </a:r>
            <a:r>
              <a:rPr lang="en-US" sz="1800" dirty="0" smtClean="0"/>
              <a:t> </a:t>
            </a:r>
            <a:r>
              <a:rPr lang="ru-RU" sz="1800" dirty="0" err="1" smtClean="0">
                <a:solidFill>
                  <a:srgbClr val="7030A0"/>
                </a:solidFill>
              </a:rPr>
              <a:t>rate</a:t>
            </a:r>
            <a:r>
              <a:rPr lang="ru-RU" sz="1800" dirty="0" smtClean="0"/>
              <a:t>),</a:t>
            </a:r>
            <a:r>
              <a:rPr lang="en-US" sz="1800" dirty="0" smtClean="0"/>
              <a:t> </a:t>
            </a:r>
            <a:r>
              <a:rPr lang="ru-RU" sz="1800" dirty="0" err="1" smtClean="0">
                <a:solidFill>
                  <a:srgbClr val="C00000"/>
                </a:solidFill>
              </a:rPr>
              <a:t>period</a:t>
            </a:r>
            <a:r>
              <a:rPr lang="ru-RU" sz="1800" dirty="0"/>
              <a:t>); </a:t>
            </a:r>
          </a:p>
          <a:p>
            <a:r>
              <a:rPr lang="ru-RU" sz="1800" dirty="0"/>
              <a:t>  </a:t>
            </a:r>
            <a:r>
              <a:rPr lang="ru-RU" sz="1800" dirty="0" err="1"/>
              <a:t>Browse</a:t>
            </a:r>
            <a:r>
              <a:rPr lang="ru-RU" sz="1800" dirty="0"/>
              <a:t>(); </a:t>
            </a:r>
          </a:p>
          <a:p>
            <a:r>
              <a:rPr lang="ru-RU" sz="18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0241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ChangeArrowheads="1"/>
          </p:cNvSpPr>
          <p:nvPr/>
        </p:nvSpPr>
        <p:spPr bwMode="auto">
          <a:xfrm>
            <a:off x="1524001" y="21313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524001" y="212184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60637" y="1496324"/>
            <a:ext cx="1703129" cy="592302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2970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1611865"/>
            <a:ext cx="6408737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Rectangle 12"/>
          <p:cNvSpPr>
            <a:spLocks noChangeArrowheads="1"/>
          </p:cNvSpPr>
          <p:nvPr/>
        </p:nvSpPr>
        <p:spPr bwMode="auto">
          <a:xfrm>
            <a:off x="3935414" y="936625"/>
            <a:ext cx="5634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uk-UA" altLang="ru-RU" b="1" dirty="0"/>
              <a:t>Результати роботи програми ex4_1</a:t>
            </a:r>
            <a:r>
              <a:rPr lang="es-ES" altLang="ru-RU" b="1" dirty="0"/>
              <a:t>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24</a:t>
            </a:fld>
            <a:endParaRPr lang="ru-RU" altLang="ru-RU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 bwMode="auto">
          <a:xfrm>
            <a:off x="1882776" y="77787"/>
            <a:ext cx="8785225" cy="63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altLang="ru-RU" sz="3600" b="1" dirty="0" err="1" smtClean="0">
                <a:solidFill>
                  <a:schemeClr val="bg1"/>
                </a:solidFill>
              </a:rPr>
              <a:t>Функції</a:t>
            </a:r>
            <a:r>
              <a:rPr lang="ru-RU" altLang="ru-RU" sz="3600" b="1" dirty="0" smtClean="0">
                <a:solidFill>
                  <a:schemeClr val="bg1"/>
                </a:solidFill>
              </a:rPr>
              <a:t> типу </a:t>
            </a:r>
            <a:r>
              <a:rPr lang="ru-RU" altLang="ru-RU" sz="3600" b="1" dirty="0" err="1" smtClean="0">
                <a:solidFill>
                  <a:schemeClr val="bg1"/>
                </a:solidFill>
              </a:rPr>
              <a:t>void</a:t>
            </a:r>
            <a:r>
              <a:rPr lang="ru-RU" altLang="ru-RU" sz="3600" b="1" dirty="0" smtClean="0">
                <a:solidFill>
                  <a:schemeClr val="bg1"/>
                </a:solidFill>
              </a:rPr>
              <a:t> без </a:t>
            </a:r>
            <a:r>
              <a:rPr lang="ru-RU" altLang="ru-RU" sz="3600" b="1" dirty="0" err="1" smtClean="0">
                <a:solidFill>
                  <a:schemeClr val="bg1"/>
                </a:solidFill>
              </a:rPr>
              <a:t>параметрів</a:t>
            </a:r>
            <a:endParaRPr lang="uk-UA" altLang="ru-RU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25</a:t>
            </a:fld>
            <a:endParaRPr lang="ru-RU" altLang="ru-RU" dirty="0"/>
          </a:p>
        </p:txBody>
      </p:sp>
      <p:sp>
        <p:nvSpPr>
          <p:cNvPr id="30722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1811338" y="-171450"/>
            <a:ext cx="8856662" cy="78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ru-RU" altLang="ru-RU" sz="3600" b="1" dirty="0" err="1">
                <a:solidFill>
                  <a:schemeClr val="bg1"/>
                </a:solidFill>
              </a:rPr>
              <a:t>Функції</a:t>
            </a:r>
            <a:r>
              <a:rPr lang="ru-RU" altLang="ru-RU" sz="3600" b="1" dirty="0">
                <a:solidFill>
                  <a:schemeClr val="bg1"/>
                </a:solidFill>
              </a:rPr>
              <a:t> типу </a:t>
            </a:r>
            <a:r>
              <a:rPr lang="ru-RU" altLang="ru-RU" sz="3600" b="1" dirty="0" err="1">
                <a:solidFill>
                  <a:schemeClr val="bg1"/>
                </a:solidFill>
              </a:rPr>
              <a:t>void</a:t>
            </a:r>
            <a:r>
              <a:rPr lang="ru-RU" altLang="ru-RU" sz="3600" b="1" dirty="0">
                <a:solidFill>
                  <a:schemeClr val="bg1"/>
                </a:solidFill>
              </a:rPr>
              <a:t> з параметрами</a:t>
            </a:r>
            <a:endParaRPr lang="uk-UA" altLang="ru-RU" sz="3600" b="1" dirty="0">
              <a:solidFill>
                <a:schemeClr val="bg1"/>
              </a:solidFill>
            </a:endParaRPr>
          </a:p>
        </p:txBody>
      </p:sp>
      <p:sp>
        <p:nvSpPr>
          <p:cNvPr id="30723" name="Объект 2"/>
          <p:cNvSpPr>
            <a:spLocks noGrp="1"/>
          </p:cNvSpPr>
          <p:nvPr>
            <p:ph idx="4294967295"/>
          </p:nvPr>
        </p:nvSpPr>
        <p:spPr bwMode="auto">
          <a:xfrm>
            <a:off x="119336" y="908050"/>
            <a:ext cx="12072664" cy="23764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Для модифікації значень змінних, що використовуються всередині підпрограм,</a:t>
            </a: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слід</a:t>
            </a: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знати </a:t>
            </a:r>
            <a:r>
              <a:rPr lang="ru-RU" alt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її</a:t>
            </a: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структуру.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alt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Якщо</a:t>
            </a: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відомим є лише </a:t>
            </a:r>
            <a:r>
              <a:rPr lang="uk-UA" altLang="ru-RU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заголовок підпрограми</a:t>
            </a: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а її внутрішня будова залишається прихованою від розробників інших підпрограм, програм або модулів, тоді застосовують спеціальні змінні, </a:t>
            </a:r>
            <a:r>
              <a:rPr lang="uk-UA" altLang="ru-RU" sz="2400" b="1" i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параметри функції</a:t>
            </a: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що оголошуються в її заголовку</a:t>
            </a: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alt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2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472" y="4048570"/>
            <a:ext cx="1505346" cy="253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Объект 2"/>
          <p:cNvSpPr txBox="1">
            <a:spLocks/>
          </p:cNvSpPr>
          <p:nvPr/>
        </p:nvSpPr>
        <p:spPr bwMode="auto">
          <a:xfrm>
            <a:off x="263352" y="3501008"/>
            <a:ext cx="9505056" cy="13681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uk-UA" altLang="ru-RU" dirty="0"/>
              <a:t>Параметри відіграють роль</a:t>
            </a:r>
            <a:r>
              <a:rPr lang="en-US" altLang="ru-RU" dirty="0"/>
              <a:t> </a:t>
            </a:r>
            <a:r>
              <a:rPr lang="uk-UA" altLang="ru-RU" dirty="0"/>
              <a:t>своєрідного буфера між функцією та «зовнішнім світом»: бажано, щоб усі значення, які надходять до функції ззовні, були присвоєні її параметрам.</a:t>
            </a:r>
            <a:r>
              <a:rPr lang="ru-RU" altLang="ru-RU" dirty="0"/>
              <a:t> </a:t>
            </a:r>
            <a:endParaRPr lang="uk-UA" altLang="ru-RU" dirty="0"/>
          </a:p>
        </p:txBody>
      </p:sp>
      <p:grpSp>
        <p:nvGrpSpPr>
          <p:cNvPr id="30726" name="Group 12"/>
          <p:cNvGrpSpPr>
            <a:grpSpLocks/>
          </p:cNvGrpSpPr>
          <p:nvPr/>
        </p:nvGrpSpPr>
        <p:grpSpPr bwMode="auto">
          <a:xfrm>
            <a:off x="767408" y="5094641"/>
            <a:ext cx="9001000" cy="1439862"/>
            <a:chOff x="431" y="3294"/>
            <a:chExt cx="3764" cy="907"/>
          </a:xfrm>
        </p:grpSpPr>
        <p:grpSp>
          <p:nvGrpSpPr>
            <p:cNvPr id="30727" name="Скругленный прямоугольник 3"/>
            <p:cNvGrpSpPr>
              <a:grpSpLocks/>
            </p:cNvGrpSpPr>
            <p:nvPr/>
          </p:nvGrpSpPr>
          <p:grpSpPr bwMode="auto">
            <a:xfrm>
              <a:off x="431" y="3294"/>
              <a:ext cx="3764" cy="907"/>
              <a:chOff x="1394" y="1263"/>
              <a:chExt cx="2972" cy="1448"/>
            </a:xfrm>
          </p:grpSpPr>
          <p:pic>
            <p:nvPicPr>
              <p:cNvPr id="7177" name="Скругленный прямоугольник 3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394" y="1263"/>
                <a:ext cx="2972" cy="1448"/>
              </a:xfrm>
              <a:prstGeom prst="rect">
                <a:avLst/>
              </a:prstGeom>
              <a:noFill/>
              <a:effectLst>
                <a:outerShdw dist="107763" dir="18900000" algn="ctr" rotWithShape="0">
                  <a:srgbClr val="5F5F5F">
                    <a:alpha val="50000"/>
                  </a:srgbClr>
                </a:outerShdw>
              </a:effectLst>
            </p:spPr>
          </p:pic>
          <p:sp>
            <p:nvSpPr>
              <p:cNvPr id="7178" name="Text Box 10"/>
              <p:cNvSpPr txBox="1">
                <a:spLocks noChangeArrowheads="1"/>
              </p:cNvSpPr>
              <p:nvPr/>
            </p:nvSpPr>
            <p:spPr bwMode="auto">
              <a:xfrm>
                <a:off x="1490" y="1372"/>
                <a:ext cx="2779" cy="1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5F5F5F"/>
                </a:outerShdw>
              </a:effectLst>
            </p:spPr>
            <p:txBody>
              <a:bodyPr anchor="ctr"/>
              <a:lstStyle/>
              <a:p>
                <a:pPr eaLnBrk="0" hangingPunct="0">
                  <a:spcBef>
                    <a:spcPct val="20000"/>
                  </a:spcBef>
                  <a:defRPr/>
                </a:pPr>
                <a:endParaRPr lang="ru-RU" sz="22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30728" name="Rectangle 11"/>
            <p:cNvSpPr>
              <a:spLocks noChangeArrowheads="1"/>
            </p:cNvSpPr>
            <p:nvPr/>
          </p:nvSpPr>
          <p:spPr bwMode="auto">
            <a:xfrm>
              <a:off x="612" y="3339"/>
              <a:ext cx="3447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ru-RU" altLang="ru-RU" dirty="0" err="1"/>
                <a:t>Значення</a:t>
              </a:r>
              <a:r>
                <a:rPr lang="ru-RU" altLang="ru-RU" dirty="0"/>
                <a:t> </a:t>
              </a:r>
              <a:r>
                <a:rPr lang="ru-RU" altLang="ru-RU" dirty="0" err="1"/>
                <a:t>параметрів</a:t>
              </a:r>
              <a:r>
                <a:rPr lang="ru-RU" altLang="ru-RU" dirty="0"/>
                <a:t> </a:t>
              </a:r>
              <a:r>
                <a:rPr lang="ru-RU" altLang="ru-RU" dirty="0" err="1"/>
                <a:t>підпрограми</a:t>
              </a:r>
              <a:r>
                <a:rPr lang="ru-RU" altLang="ru-RU" dirty="0"/>
                <a:t>, </a:t>
              </a:r>
              <a:r>
                <a:rPr lang="ru-RU" altLang="ru-RU" dirty="0" err="1"/>
                <a:t>що</a:t>
              </a:r>
              <a:r>
                <a:rPr lang="ru-RU" altLang="ru-RU" dirty="0"/>
                <a:t> </a:t>
              </a:r>
              <a:r>
                <a:rPr lang="ru-RU" altLang="ru-RU" dirty="0" err="1"/>
                <a:t>вказуються</a:t>
              </a:r>
              <a:r>
                <a:rPr lang="ru-RU" altLang="ru-RU" dirty="0"/>
                <a:t> </a:t>
              </a:r>
              <a:r>
                <a:rPr lang="ru-RU" altLang="ru-RU" dirty="0" err="1"/>
                <a:t>під</a:t>
              </a:r>
              <a:r>
                <a:rPr lang="ru-RU" altLang="ru-RU" dirty="0"/>
                <a:t> час </a:t>
              </a:r>
              <a:r>
                <a:rPr lang="ru-RU" altLang="ru-RU" dirty="0" err="1"/>
                <a:t>її</a:t>
              </a:r>
              <a:r>
                <a:rPr lang="ru-RU" altLang="ru-RU" dirty="0"/>
                <a:t> </a:t>
              </a:r>
              <a:r>
                <a:rPr lang="ru-RU" altLang="ru-RU" dirty="0" err="1"/>
                <a:t>виклику</a:t>
              </a:r>
              <a:r>
                <a:rPr lang="ru-RU" altLang="ru-RU" dirty="0"/>
                <a:t>, </a:t>
              </a:r>
              <a:r>
                <a:rPr lang="ru-RU" altLang="ru-RU" dirty="0" err="1"/>
                <a:t>називають</a:t>
              </a:r>
              <a:r>
                <a:rPr lang="ru-RU" altLang="ru-RU" dirty="0"/>
                <a:t> </a:t>
              </a:r>
              <a:r>
                <a:rPr lang="ru-RU" altLang="ru-RU" b="1" i="1" dirty="0">
                  <a:solidFill>
                    <a:srgbClr val="0000CC"/>
                  </a:solidFill>
                </a:rPr>
                <a:t>аргументами</a:t>
              </a:r>
              <a:r>
                <a:rPr lang="ru-RU" altLang="ru-RU" b="1" dirty="0">
                  <a:solidFill>
                    <a:srgbClr val="0000CC"/>
                  </a:solidFill>
                </a:rPr>
                <a:t> </a:t>
              </a:r>
              <a:r>
                <a:rPr lang="ru-RU" altLang="ru-RU" b="1" i="1" dirty="0" err="1">
                  <a:solidFill>
                    <a:srgbClr val="0000CC"/>
                  </a:solidFill>
                </a:rPr>
                <a:t>підпрограми</a:t>
              </a:r>
              <a:r>
                <a:rPr lang="ru-RU" altLang="ru-RU" sz="2200" b="1" dirty="0">
                  <a:solidFill>
                    <a:srgbClr val="0000CC"/>
                  </a:solidFill>
                </a:rPr>
                <a:t>.</a:t>
              </a:r>
              <a:endParaRPr lang="uk-UA" altLang="ru-RU" sz="2200" b="1" dirty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26</a:t>
            </a:fld>
            <a:endParaRPr lang="ru-RU" altLang="ru-RU" dirty="0"/>
          </a:p>
        </p:txBody>
      </p:sp>
      <p:grpSp>
        <p:nvGrpSpPr>
          <p:cNvPr id="5124" name="Group 3"/>
          <p:cNvGrpSpPr>
            <a:grpSpLocks/>
          </p:cNvGrpSpPr>
          <p:nvPr/>
        </p:nvGrpSpPr>
        <p:grpSpPr bwMode="auto">
          <a:xfrm>
            <a:off x="1127448" y="2510693"/>
            <a:ext cx="9540553" cy="825463"/>
            <a:chOff x="113" y="845"/>
            <a:chExt cx="5647" cy="3980"/>
          </a:xfrm>
        </p:grpSpPr>
        <p:pic>
          <p:nvPicPr>
            <p:cNvPr id="57348" name="Скругленный прямоугольник 3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3" y="845"/>
              <a:ext cx="5647" cy="3475"/>
            </a:xfrm>
            <a:prstGeom prst="rect">
              <a:avLst/>
            </a:prstGeom>
            <a:noFill/>
            <a:effectLst>
              <a:outerShdw dist="107763" dir="18900000" algn="ctr" rotWithShape="0">
                <a:srgbClr val="5F5F5F">
                  <a:alpha val="50000"/>
                </a:srgbClr>
              </a:outerShdw>
            </a:effectLst>
          </p:spPr>
        </p:pic>
        <p:sp>
          <p:nvSpPr>
            <p:cNvPr id="5129" name="Text Box 5"/>
            <p:cNvSpPr txBox="1">
              <a:spLocks noChangeArrowheads="1"/>
            </p:cNvSpPr>
            <p:nvPr/>
          </p:nvSpPr>
          <p:spPr bwMode="auto">
            <a:xfrm>
              <a:off x="248" y="1595"/>
              <a:ext cx="5376" cy="3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uk-UA" altLang="ru-RU" b="1" dirty="0" err="1"/>
                <a:t>void</a:t>
              </a:r>
              <a:r>
                <a:rPr lang="uk-UA" altLang="ru-RU" b="1" dirty="0"/>
                <a:t> &lt;</a:t>
              </a:r>
              <a:r>
                <a:rPr lang="uk-UA" altLang="ru-RU" b="1" dirty="0" smtClean="0"/>
                <a:t>ім’я</a:t>
              </a:r>
              <a:r>
                <a:rPr lang="en-US" altLang="ru-RU" b="1" dirty="0" smtClean="0"/>
                <a:t>_</a:t>
              </a:r>
              <a:r>
                <a:rPr lang="uk-UA" altLang="ru-RU" b="1" dirty="0" smtClean="0"/>
                <a:t>функції&gt; (&lt;</a:t>
              </a:r>
              <a:r>
                <a:rPr lang="uk-UA" altLang="ru-RU" b="1" dirty="0"/>
                <a:t>тип ім’я&gt;,...,&lt;тип  ім’я&gt;)</a:t>
              </a:r>
            </a:p>
            <a:p>
              <a:pPr eaLnBrk="1" hangingPunct="1"/>
              <a:endParaRPr lang="uk-UA" altLang="ru-RU" b="1" dirty="0"/>
            </a:p>
          </p:txBody>
        </p:sp>
      </p:grpSp>
      <p:sp>
        <p:nvSpPr>
          <p:cNvPr id="5125" name="Rectangle 8"/>
          <p:cNvSpPr>
            <a:spLocks noChangeArrowheads="1"/>
          </p:cNvSpPr>
          <p:nvPr/>
        </p:nvSpPr>
        <p:spPr bwMode="auto">
          <a:xfrm>
            <a:off x="1554510" y="1345040"/>
            <a:ext cx="85232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uk-UA" altLang="ru-RU" b="1" dirty="0"/>
              <a:t>Синтаксис заголовка функції типу </a:t>
            </a:r>
            <a:r>
              <a:rPr lang="uk-UA" altLang="ru-RU" b="1" dirty="0" err="1"/>
              <a:t>void</a:t>
            </a:r>
            <a:r>
              <a:rPr lang="uk-UA" altLang="ru-RU" b="1" dirty="0"/>
              <a:t> з параметрами:</a:t>
            </a:r>
            <a:endParaRPr lang="es-ES" altLang="ru-RU" b="1" dirty="0"/>
          </a:p>
        </p:txBody>
      </p:sp>
      <p:sp>
        <p:nvSpPr>
          <p:cNvPr id="5126" name="Rectangle 9"/>
          <p:cNvSpPr>
            <a:spLocks noChangeArrowheads="1"/>
          </p:cNvSpPr>
          <p:nvPr/>
        </p:nvSpPr>
        <p:spPr bwMode="auto">
          <a:xfrm>
            <a:off x="1478019" y="3635375"/>
            <a:ext cx="9144000" cy="4270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uk-UA" altLang="ru-RU" sz="2200" dirty="0"/>
              <a:t>Парою </a:t>
            </a:r>
            <a:r>
              <a:rPr lang="uk-UA" altLang="ru-RU" sz="2200" b="1" dirty="0"/>
              <a:t>&lt;тип ім’я&gt;</a:t>
            </a:r>
            <a:r>
              <a:rPr lang="uk-UA" altLang="ru-RU" sz="2200" dirty="0"/>
              <a:t> позначається ідентифікатори типу та параметра. </a:t>
            </a:r>
          </a:p>
        </p:txBody>
      </p:sp>
      <p:grpSp>
        <p:nvGrpSpPr>
          <p:cNvPr id="5131" name="Group 11"/>
          <p:cNvGrpSpPr>
            <a:grpSpLocks/>
          </p:cNvGrpSpPr>
          <p:nvPr/>
        </p:nvGrpSpPr>
        <p:grpSpPr bwMode="auto">
          <a:xfrm>
            <a:off x="1512423" y="4956176"/>
            <a:ext cx="9074150" cy="771525"/>
            <a:chOff x="-92" y="3067"/>
            <a:chExt cx="5716" cy="486"/>
          </a:xfrm>
        </p:grpSpPr>
        <p:sp>
          <p:nvSpPr>
            <p:cNvPr id="57354" name="Rectangle 10"/>
            <p:cNvSpPr>
              <a:spLocks noChangeArrowheads="1"/>
            </p:cNvSpPr>
            <p:nvPr/>
          </p:nvSpPr>
          <p:spPr bwMode="auto">
            <a:xfrm>
              <a:off x="340" y="3067"/>
              <a:ext cx="5284" cy="4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99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990000">
                  <a:alpha val="50000"/>
                </a:srgb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uk-UA" sz="2200" dirty="0"/>
                <a:t>Параметри одного типу не можна об’єднувати в один список, тобто </a:t>
              </a:r>
              <a:r>
                <a:rPr lang="uk-UA" sz="2200" dirty="0">
                  <a:solidFill>
                    <a:srgbClr val="FF0000"/>
                  </a:solidFill>
                </a:rPr>
                <a:t>синтаксичною</a:t>
              </a:r>
              <a:r>
                <a:rPr lang="uk-UA" sz="2200" dirty="0"/>
                <a:t> помилкою буде запис: &lt;тип ім’я1, ім’я2&gt;. </a:t>
              </a:r>
            </a:p>
          </p:txBody>
        </p:sp>
        <p:graphicFrame>
          <p:nvGraphicFramePr>
            <p:cNvPr id="5122" name="Object 11"/>
            <p:cNvGraphicFramePr>
              <a:graphicFrameLocks noChangeAspect="1"/>
            </p:cNvGraphicFramePr>
            <p:nvPr/>
          </p:nvGraphicFramePr>
          <p:xfrm>
            <a:off x="-92" y="3067"/>
            <a:ext cx="423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0" name="Точечный рисунок" r:id="rId4" imgW="257007" imgH="276117" progId="Paint.Picture">
                    <p:embed/>
                  </p:oleObj>
                </mc:Choice>
                <mc:Fallback>
                  <p:oleObj name="Точечный рисунок" r:id="rId4" imgW="257007" imgH="276117" progId="Paint.Picture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clrChange>
                            <a:clrFrom>
                              <a:srgbClr val="FDFEFE"/>
                            </a:clrFrom>
                            <a:clrTo>
                              <a:srgbClr val="FDFEFE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92" y="3067"/>
                          <a:ext cx="423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Заголовок 1"/>
          <p:cNvSpPr txBox="1">
            <a:spLocks/>
          </p:cNvSpPr>
          <p:nvPr/>
        </p:nvSpPr>
        <p:spPr bwMode="auto">
          <a:xfrm>
            <a:off x="1859443" y="0"/>
            <a:ext cx="8856662" cy="78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altLang="ru-RU" sz="3600" b="1" dirty="0" err="1" smtClean="0">
                <a:solidFill>
                  <a:schemeClr val="bg1"/>
                </a:solidFill>
              </a:rPr>
              <a:t>Функції</a:t>
            </a:r>
            <a:r>
              <a:rPr lang="ru-RU" altLang="ru-RU" sz="3600" b="1" dirty="0" smtClean="0">
                <a:solidFill>
                  <a:schemeClr val="bg1"/>
                </a:solidFill>
              </a:rPr>
              <a:t> типу </a:t>
            </a:r>
            <a:r>
              <a:rPr lang="ru-RU" altLang="ru-RU" sz="3600" b="1" dirty="0" err="1" smtClean="0">
                <a:solidFill>
                  <a:schemeClr val="bg1"/>
                </a:solidFill>
              </a:rPr>
              <a:t>void</a:t>
            </a:r>
            <a:r>
              <a:rPr lang="ru-RU" altLang="ru-RU" sz="3600" b="1" dirty="0" smtClean="0">
                <a:solidFill>
                  <a:schemeClr val="bg1"/>
                </a:solidFill>
              </a:rPr>
              <a:t> з параметрами</a:t>
            </a:r>
            <a:endParaRPr lang="uk-UA" altLang="ru-R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27</a:t>
            </a:fld>
            <a:endParaRPr lang="ru-RU" altLang="ru-RU" dirty="0"/>
          </a:p>
        </p:txBody>
      </p:sp>
      <p:sp>
        <p:nvSpPr>
          <p:cNvPr id="31746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1524001" y="1"/>
            <a:ext cx="8785225" cy="63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/>
          <a:p>
            <a:r>
              <a:rPr lang="ru-RU" altLang="ru-RU" sz="3600" b="1" dirty="0" err="1">
                <a:solidFill>
                  <a:schemeClr val="bg1"/>
                </a:solidFill>
              </a:rPr>
              <a:t>Функції</a:t>
            </a:r>
            <a:r>
              <a:rPr lang="ru-RU" altLang="ru-RU" sz="3600" b="1" dirty="0">
                <a:solidFill>
                  <a:schemeClr val="bg1"/>
                </a:solidFill>
              </a:rPr>
              <a:t> типу </a:t>
            </a:r>
            <a:r>
              <a:rPr lang="ru-RU" altLang="ru-RU" sz="3600" b="1" dirty="0" err="1">
                <a:solidFill>
                  <a:schemeClr val="bg1"/>
                </a:solidFill>
              </a:rPr>
              <a:t>void</a:t>
            </a:r>
            <a:r>
              <a:rPr lang="ru-RU" altLang="ru-RU" sz="3600" b="1" dirty="0">
                <a:solidFill>
                  <a:schemeClr val="bg1"/>
                </a:solidFill>
              </a:rPr>
              <a:t> без </a:t>
            </a:r>
            <a:r>
              <a:rPr lang="ru-RU" altLang="ru-RU" sz="3600" b="1" dirty="0" err="1">
                <a:solidFill>
                  <a:schemeClr val="bg1"/>
                </a:solidFill>
              </a:rPr>
              <a:t>параметрів</a:t>
            </a:r>
            <a:endParaRPr lang="uk-UA" altLang="ru-RU" sz="3600" dirty="0">
              <a:solidFill>
                <a:schemeClr val="bg1"/>
              </a:solidFill>
            </a:endParaRPr>
          </a:p>
        </p:txBody>
      </p:sp>
      <p:grpSp>
        <p:nvGrpSpPr>
          <p:cNvPr id="31747" name="Скругленный прямоугольник 3"/>
          <p:cNvGrpSpPr>
            <a:grpSpLocks/>
          </p:cNvGrpSpPr>
          <p:nvPr/>
        </p:nvGrpSpPr>
        <p:grpSpPr bwMode="auto">
          <a:xfrm>
            <a:off x="3503613" y="1844675"/>
            <a:ext cx="4718050" cy="1295400"/>
            <a:chOff x="1394" y="1263"/>
            <a:chExt cx="2972" cy="1448"/>
          </a:xfrm>
        </p:grpSpPr>
        <p:pic>
          <p:nvPicPr>
            <p:cNvPr id="59396" name="Скругленный прямоугольник 3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94" y="1263"/>
              <a:ext cx="2972" cy="1448"/>
            </a:xfrm>
            <a:prstGeom prst="rect">
              <a:avLst/>
            </a:prstGeom>
            <a:noFill/>
            <a:effectLst>
              <a:outerShdw dist="107763" dir="18900000" algn="ctr" rotWithShape="0">
                <a:srgbClr val="5F5F5F">
                  <a:alpha val="50000"/>
                </a:srgbClr>
              </a:outerShdw>
            </a:effectLst>
          </p:spPr>
        </p:pic>
        <p:sp>
          <p:nvSpPr>
            <p:cNvPr id="31751" name="Text Box 5"/>
            <p:cNvSpPr txBox="1">
              <a:spLocks noChangeArrowheads="1"/>
            </p:cNvSpPr>
            <p:nvPr/>
          </p:nvSpPr>
          <p:spPr bwMode="auto">
            <a:xfrm>
              <a:off x="1490" y="1372"/>
              <a:ext cx="2780" cy="1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uk-UA" altLang="ru-RU" b="1"/>
                <a:t>&lt;ім’я функції(аргументи);&gt;</a:t>
              </a:r>
              <a:endParaRPr lang="ru-RU" altLang="ru-RU" b="1"/>
            </a:p>
          </p:txBody>
        </p:sp>
      </p:grpSp>
      <p:sp>
        <p:nvSpPr>
          <p:cNvPr id="31748" name="Rectangle 6"/>
          <p:cNvSpPr>
            <a:spLocks noChangeArrowheads="1"/>
          </p:cNvSpPr>
          <p:nvPr/>
        </p:nvSpPr>
        <p:spPr bwMode="auto">
          <a:xfrm>
            <a:off x="1724025" y="1177134"/>
            <a:ext cx="8385175" cy="4270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sz="2200" dirty="0"/>
              <a:t>Формат оператора </a:t>
            </a:r>
            <a:r>
              <a:rPr lang="uk-UA" altLang="ru-RU" sz="2200" b="1" dirty="0"/>
              <a:t>виклику функції</a:t>
            </a:r>
            <a:r>
              <a:rPr lang="uk-UA" altLang="ru-RU" sz="2200" dirty="0"/>
              <a:t> типу </a:t>
            </a:r>
            <a:r>
              <a:rPr lang="uk-UA" altLang="ru-RU" sz="2200" dirty="0" err="1"/>
              <a:t>void</a:t>
            </a:r>
            <a:r>
              <a:rPr lang="uk-UA" altLang="ru-RU" sz="2200" dirty="0"/>
              <a:t>  з параметрами:</a:t>
            </a:r>
          </a:p>
        </p:txBody>
      </p:sp>
      <p:sp>
        <p:nvSpPr>
          <p:cNvPr id="31749" name="Rectangle 7"/>
          <p:cNvSpPr>
            <a:spLocks noChangeArrowheads="1"/>
          </p:cNvSpPr>
          <p:nvPr/>
        </p:nvSpPr>
        <p:spPr bwMode="auto">
          <a:xfrm>
            <a:off x="479376" y="3747553"/>
            <a:ext cx="11521280" cy="227754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>
              <a:spcAft>
                <a:spcPts val="600"/>
              </a:spcAft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sz="2200" dirty="0"/>
              <a:t>Тип </a:t>
            </a:r>
            <a:r>
              <a:rPr lang="uk-UA" altLang="ru-RU" sz="2200" dirty="0" err="1">
                <a:solidFill>
                  <a:srgbClr val="0000CC"/>
                </a:solidFill>
              </a:rPr>
              <a:t>void</a:t>
            </a:r>
            <a:r>
              <a:rPr lang="uk-UA" altLang="ru-RU" sz="2200" dirty="0">
                <a:solidFill>
                  <a:srgbClr val="0000CC"/>
                </a:solidFill>
              </a:rPr>
              <a:t> </a:t>
            </a:r>
            <a:r>
              <a:rPr lang="uk-UA" altLang="ru-RU" sz="2200" dirty="0"/>
              <a:t>означає, що функція не повертає ніякого значення в точку її виклику. </a:t>
            </a:r>
          </a:p>
          <a:p>
            <a:pPr marL="342900" indent="-342900">
              <a:spcAft>
                <a:spcPts val="600"/>
              </a:spcAft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sz="2200" dirty="0"/>
              <a:t>В такому випадку </a:t>
            </a:r>
            <a:r>
              <a:rPr lang="uk-UA" altLang="ru-RU" sz="2200" i="1" dirty="0">
                <a:solidFill>
                  <a:srgbClr val="0000CC"/>
                </a:solidFill>
              </a:rPr>
              <a:t>виклик функції</a:t>
            </a:r>
            <a:r>
              <a:rPr lang="uk-UA" altLang="ru-RU" sz="2200" dirty="0">
                <a:solidFill>
                  <a:srgbClr val="0000CC"/>
                </a:solidFill>
              </a:rPr>
              <a:t> </a:t>
            </a:r>
            <a:r>
              <a:rPr lang="uk-UA" altLang="ru-RU" sz="2200" dirty="0"/>
              <a:t>типу </a:t>
            </a:r>
            <a:r>
              <a:rPr lang="uk-UA" altLang="ru-RU" sz="2200" dirty="0" err="1">
                <a:solidFill>
                  <a:srgbClr val="0000CC"/>
                </a:solidFill>
              </a:rPr>
              <a:t>void</a:t>
            </a:r>
            <a:r>
              <a:rPr lang="uk-UA" altLang="ru-RU" sz="2200" dirty="0">
                <a:solidFill>
                  <a:srgbClr val="0000CC"/>
                </a:solidFill>
              </a:rPr>
              <a:t> </a:t>
            </a:r>
            <a:r>
              <a:rPr lang="uk-UA" altLang="ru-RU" sz="2200" dirty="0"/>
              <a:t>з параметрами здійснюється за її іменем, яке використовується в головній або в інших функціях як окремий оператор і </a:t>
            </a:r>
            <a:r>
              <a:rPr lang="uk-UA" altLang="ru-RU" sz="2200" b="1" dirty="0"/>
              <a:t>не використовується у складі виразу.  </a:t>
            </a:r>
          </a:p>
          <a:p>
            <a:pPr marL="342900" indent="-342900">
              <a:spcAft>
                <a:spcPts val="600"/>
              </a:spcAft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sz="2200" dirty="0">
                <a:solidFill>
                  <a:srgbClr val="C00000"/>
                </a:solidFill>
              </a:rPr>
              <a:t>Параметри під час виклику замінюються </a:t>
            </a:r>
            <a:r>
              <a:rPr lang="uk-UA" altLang="ru-RU" sz="2200" b="1" dirty="0">
                <a:solidFill>
                  <a:srgbClr val="C00000"/>
                </a:solidFill>
              </a:rPr>
              <a:t>аргументами</a:t>
            </a:r>
            <a:r>
              <a:rPr lang="uk-UA" altLang="ru-RU" sz="2200" dirty="0">
                <a:solidFill>
                  <a:srgbClr val="C00000"/>
                </a:solidFill>
              </a:rPr>
              <a:t>, тобто фактичними значеннями</a:t>
            </a:r>
            <a:r>
              <a:rPr lang="uk-UA" altLang="ru-RU" sz="2200" dirty="0"/>
              <a:t>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28</a:t>
            </a:fld>
            <a:endParaRPr lang="ru-RU" altLang="ru-RU" dirty="0"/>
          </a:p>
        </p:txBody>
      </p:sp>
      <p:sp>
        <p:nvSpPr>
          <p:cNvPr id="32770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1524001" y="1"/>
            <a:ext cx="8785225" cy="63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/>
          <a:p>
            <a:r>
              <a:rPr lang="ru-RU" altLang="ru-RU" sz="3600" b="1" dirty="0" err="1">
                <a:solidFill>
                  <a:schemeClr val="bg1"/>
                </a:solidFill>
              </a:rPr>
              <a:t>Функції</a:t>
            </a:r>
            <a:r>
              <a:rPr lang="ru-RU" altLang="ru-RU" sz="3600" b="1" dirty="0">
                <a:solidFill>
                  <a:schemeClr val="bg1"/>
                </a:solidFill>
              </a:rPr>
              <a:t> типу </a:t>
            </a:r>
            <a:r>
              <a:rPr lang="ru-RU" altLang="ru-RU" sz="3600" b="1" dirty="0" err="1">
                <a:solidFill>
                  <a:schemeClr val="bg1"/>
                </a:solidFill>
              </a:rPr>
              <a:t>void</a:t>
            </a:r>
            <a:r>
              <a:rPr lang="ru-RU" altLang="ru-RU" sz="3600" b="1" dirty="0">
                <a:solidFill>
                  <a:schemeClr val="bg1"/>
                </a:solidFill>
              </a:rPr>
              <a:t> без </a:t>
            </a:r>
            <a:r>
              <a:rPr lang="ru-RU" altLang="ru-RU" sz="3600" b="1" dirty="0" err="1">
                <a:solidFill>
                  <a:schemeClr val="bg1"/>
                </a:solidFill>
              </a:rPr>
              <a:t>параметрів</a:t>
            </a:r>
            <a:endParaRPr lang="uk-UA" altLang="ru-RU" sz="3600" dirty="0">
              <a:solidFill>
                <a:schemeClr val="bg1"/>
              </a:solidFill>
            </a:endParaRPr>
          </a:p>
        </p:txBody>
      </p:sp>
      <p:grpSp>
        <p:nvGrpSpPr>
          <p:cNvPr id="32771" name="Скругленный прямоугольник 5"/>
          <p:cNvGrpSpPr>
            <a:grpSpLocks/>
          </p:cNvGrpSpPr>
          <p:nvPr/>
        </p:nvGrpSpPr>
        <p:grpSpPr bwMode="auto">
          <a:xfrm>
            <a:off x="767409" y="1500981"/>
            <a:ext cx="9796346" cy="1390650"/>
            <a:chOff x="115" y="3183"/>
            <a:chExt cx="5561" cy="876"/>
          </a:xfrm>
          <a:noFill/>
        </p:grpSpPr>
        <p:pic>
          <p:nvPicPr>
            <p:cNvPr id="60426" name="Скругленный прямоугольник 5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5" y="3183"/>
              <a:ext cx="5561" cy="876"/>
            </a:xfrm>
            <a:prstGeom prst="rect">
              <a:avLst/>
            </a:prstGeom>
            <a:noFill/>
            <a:effectLst>
              <a:outerShdw dist="107763" dir="18900000" algn="ctr" rotWithShape="0">
                <a:srgbClr val="5F5F5F">
                  <a:alpha val="50000"/>
                </a:srgbClr>
              </a:outerShdw>
            </a:effectLst>
          </p:spPr>
        </p:pic>
        <p:sp>
          <p:nvSpPr>
            <p:cNvPr id="32783" name="Text Box 11"/>
            <p:cNvSpPr txBox="1">
              <a:spLocks noChangeArrowheads="1"/>
            </p:cNvSpPr>
            <p:nvPr/>
          </p:nvSpPr>
          <p:spPr bwMode="auto">
            <a:xfrm>
              <a:off x="196" y="3241"/>
              <a:ext cx="5392" cy="6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ru-RU" b="1" i="1" dirty="0">
                  <a:solidFill>
                    <a:srgbClr val="0000CC"/>
                  </a:solidFill>
                </a:rPr>
                <a:t>Параметрами</a:t>
              </a:r>
              <a:r>
                <a:rPr lang="ru-RU" altLang="ru-RU" dirty="0">
                  <a:solidFill>
                    <a:srgbClr val="0000CC"/>
                  </a:solidFill>
                </a:rPr>
                <a:t> </a:t>
              </a:r>
              <a:r>
                <a:rPr lang="ru-RU" altLang="ru-RU" dirty="0" err="1">
                  <a:solidFill>
                    <a:srgbClr val="000000"/>
                  </a:solidFill>
                </a:rPr>
                <a:t>називають</a:t>
              </a:r>
              <a:r>
                <a:rPr lang="ru-RU" altLang="ru-RU" dirty="0">
                  <a:solidFill>
                    <a:srgbClr val="000000"/>
                  </a:solidFill>
                </a:rPr>
                <a:t> </a:t>
              </a:r>
              <a:r>
                <a:rPr lang="ru-RU" altLang="ru-RU" dirty="0" err="1">
                  <a:solidFill>
                    <a:srgbClr val="000000"/>
                  </a:solidFill>
                </a:rPr>
                <a:t>змінні</a:t>
              </a:r>
              <a:r>
                <a:rPr lang="ru-RU" altLang="ru-RU" dirty="0">
                  <a:solidFill>
                    <a:srgbClr val="000000"/>
                  </a:solidFill>
                </a:rPr>
                <a:t>, за </a:t>
              </a:r>
              <a:r>
                <a:rPr lang="ru-RU" altLang="ru-RU" dirty="0" err="1">
                  <a:solidFill>
                    <a:srgbClr val="000000"/>
                  </a:solidFill>
                </a:rPr>
                <a:t>допомогою</a:t>
              </a:r>
              <a:r>
                <a:rPr lang="ru-RU" altLang="ru-RU" dirty="0">
                  <a:solidFill>
                    <a:srgbClr val="000000"/>
                  </a:solidFill>
                </a:rPr>
                <a:t> </a:t>
              </a:r>
              <a:r>
                <a:rPr lang="ru-RU" altLang="ru-RU" dirty="0" err="1">
                  <a:solidFill>
                    <a:srgbClr val="000000"/>
                  </a:solidFill>
                </a:rPr>
                <a:t>яких</a:t>
              </a:r>
              <a:r>
                <a:rPr lang="ru-RU" altLang="ru-RU" dirty="0">
                  <a:solidFill>
                    <a:srgbClr val="000000"/>
                  </a:solidFill>
                </a:rPr>
                <a:t> </a:t>
              </a:r>
              <a:r>
                <a:rPr lang="ru-RU" altLang="ru-RU" dirty="0" err="1">
                  <a:solidFill>
                    <a:srgbClr val="000000"/>
                  </a:solidFill>
                </a:rPr>
                <a:t>здійснюється</a:t>
              </a:r>
              <a:r>
                <a:rPr lang="ru-RU" altLang="ru-RU" dirty="0">
                  <a:solidFill>
                    <a:srgbClr val="000000"/>
                  </a:solidFill>
                </a:rPr>
                <a:t> </a:t>
              </a:r>
              <a:r>
                <a:rPr lang="ru-RU" altLang="ru-RU" dirty="0" err="1">
                  <a:solidFill>
                    <a:srgbClr val="000000"/>
                  </a:solidFill>
                </a:rPr>
                <a:t>передавання</a:t>
              </a:r>
              <a:r>
                <a:rPr lang="ru-RU" altLang="ru-RU" dirty="0">
                  <a:solidFill>
                    <a:srgbClr val="000000"/>
                  </a:solidFill>
                </a:rPr>
                <a:t> </a:t>
              </a:r>
              <a:r>
                <a:rPr lang="ru-RU" altLang="ru-RU" dirty="0" err="1">
                  <a:solidFill>
                    <a:srgbClr val="000000"/>
                  </a:solidFill>
                </a:rPr>
                <a:t>даних</a:t>
              </a:r>
              <a:r>
                <a:rPr lang="ru-RU" altLang="ru-RU" dirty="0">
                  <a:solidFill>
                    <a:srgbClr val="000000"/>
                  </a:solidFill>
                </a:rPr>
                <a:t> до </a:t>
              </a:r>
              <a:r>
                <a:rPr lang="ru-RU" altLang="ru-RU" dirty="0" err="1">
                  <a:solidFill>
                    <a:srgbClr val="000000"/>
                  </a:solidFill>
                </a:rPr>
                <a:t>функції</a:t>
              </a:r>
              <a:r>
                <a:rPr lang="ru-RU" altLang="ru-RU" dirty="0">
                  <a:solidFill>
                    <a:srgbClr val="000000"/>
                  </a:solidFill>
                </a:rPr>
                <a:t>, </a:t>
              </a:r>
              <a:r>
                <a:rPr lang="ru-RU" altLang="ru-RU" dirty="0" err="1">
                  <a:solidFill>
                    <a:srgbClr val="000000"/>
                  </a:solidFill>
                </a:rPr>
                <a:t>що</a:t>
              </a:r>
              <a:r>
                <a:rPr lang="ru-RU" altLang="ru-RU" dirty="0">
                  <a:solidFill>
                    <a:srgbClr val="000000"/>
                  </a:solidFill>
                </a:rPr>
                <a:t> </a:t>
              </a:r>
              <a:r>
                <a:rPr lang="ru-RU" altLang="ru-RU" dirty="0" err="1">
                  <a:solidFill>
                    <a:srgbClr val="000000"/>
                  </a:solidFill>
                </a:rPr>
                <a:t>викликається</a:t>
              </a:r>
              <a:r>
                <a:rPr lang="ru-RU" altLang="ru-RU" dirty="0">
                  <a:solidFill>
                    <a:srgbClr val="000000"/>
                  </a:solidFill>
                </a:rPr>
                <a:t>, з </a:t>
              </a:r>
              <a:r>
                <a:rPr lang="ru-RU" altLang="ru-RU" dirty="0" err="1">
                  <a:solidFill>
                    <a:srgbClr val="000000"/>
                  </a:solidFill>
                </a:rPr>
                <a:t>програмного</a:t>
              </a:r>
              <a:r>
                <a:rPr lang="ru-RU" altLang="ru-RU" dirty="0">
                  <a:solidFill>
                    <a:srgbClr val="000000"/>
                  </a:solidFill>
                </a:rPr>
                <a:t> блока, </a:t>
              </a:r>
              <a:r>
                <a:rPr lang="ru-RU" altLang="ru-RU" dirty="0" err="1">
                  <a:solidFill>
                    <a:srgbClr val="000000"/>
                  </a:solidFill>
                </a:rPr>
                <a:t>який</a:t>
              </a:r>
              <a:r>
                <a:rPr lang="ru-RU" altLang="ru-RU" dirty="0">
                  <a:solidFill>
                    <a:srgbClr val="000000"/>
                  </a:solidFill>
                </a:rPr>
                <a:t> </a:t>
              </a:r>
              <a:r>
                <a:rPr lang="ru-RU" altLang="ru-RU" dirty="0" err="1">
                  <a:solidFill>
                    <a:srgbClr val="000000"/>
                  </a:solidFill>
                </a:rPr>
                <a:t>здійснює</a:t>
              </a:r>
              <a:r>
                <a:rPr lang="ru-RU" altLang="ru-RU" dirty="0">
                  <a:solidFill>
                    <a:srgbClr val="000000"/>
                  </a:solidFill>
                </a:rPr>
                <a:t> </a:t>
              </a:r>
              <a:r>
                <a:rPr lang="ru-RU" altLang="ru-RU" dirty="0" err="1">
                  <a:solidFill>
                    <a:srgbClr val="000000"/>
                  </a:solidFill>
                </a:rPr>
                <a:t>виклик</a:t>
              </a:r>
              <a:r>
                <a:rPr lang="ru-RU" altLang="ru-RU" dirty="0">
                  <a:solidFill>
                    <a:srgbClr val="000000"/>
                  </a:solidFill>
                </a:rPr>
                <a:t>.</a:t>
              </a:r>
              <a:endParaRPr lang="uk-UA" altLang="ru-RU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760528" y="3298828"/>
            <a:ext cx="10061326" cy="2338388"/>
            <a:chOff x="1507282" y="3730625"/>
            <a:chExt cx="10061326" cy="2338388"/>
          </a:xfrm>
        </p:grpSpPr>
        <p:grpSp>
          <p:nvGrpSpPr>
            <p:cNvPr id="32785" name="Group 17"/>
            <p:cNvGrpSpPr>
              <a:grpSpLocks/>
            </p:cNvGrpSpPr>
            <p:nvPr/>
          </p:nvGrpSpPr>
          <p:grpSpPr bwMode="auto">
            <a:xfrm>
              <a:off x="1507282" y="3730625"/>
              <a:ext cx="10061326" cy="2338388"/>
              <a:chOff x="0" y="1842"/>
              <a:chExt cx="5760" cy="1473"/>
            </a:xfrm>
          </p:grpSpPr>
          <p:grpSp>
            <p:nvGrpSpPr>
              <p:cNvPr id="32772" name="Group 24"/>
              <p:cNvGrpSpPr>
                <a:grpSpLocks/>
              </p:cNvGrpSpPr>
              <p:nvPr/>
            </p:nvGrpSpPr>
            <p:grpSpPr bwMode="auto">
              <a:xfrm>
                <a:off x="0" y="1842"/>
                <a:ext cx="5760" cy="952"/>
                <a:chOff x="0" y="1842"/>
                <a:chExt cx="5760" cy="952"/>
              </a:xfrm>
            </p:grpSpPr>
            <p:sp>
              <p:nvSpPr>
                <p:cNvPr id="32777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1842"/>
                  <a:ext cx="1882" cy="952"/>
                </a:xfrm>
                <a:prstGeom prst="rect">
                  <a:avLst/>
                </a:prstGeom>
                <a:solidFill>
                  <a:srgbClr val="FFFFB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uk-UA" altLang="ru-RU" sz="2200" dirty="0"/>
                    <a:t>Програмний блок, </a:t>
                  </a:r>
                </a:p>
                <a:p>
                  <a:pPr algn="ctr" eaLnBrk="1" hangingPunct="1"/>
                  <a:r>
                    <a:rPr lang="uk-UA" altLang="ru-RU" sz="2200" dirty="0"/>
                    <a:t>що викликає функцію</a:t>
                  </a:r>
                  <a:endParaRPr lang="ru-RU" altLang="ru-RU" sz="2200" dirty="0"/>
                </a:p>
              </p:txBody>
            </p:sp>
            <p:sp>
              <p:nvSpPr>
                <p:cNvPr id="32778" name="Rectangle 14"/>
                <p:cNvSpPr>
                  <a:spLocks noChangeArrowheads="1"/>
                </p:cNvSpPr>
                <p:nvPr/>
              </p:nvSpPr>
              <p:spPr bwMode="auto">
                <a:xfrm>
                  <a:off x="4144" y="1842"/>
                  <a:ext cx="1616" cy="952"/>
                </a:xfrm>
                <a:prstGeom prst="rect">
                  <a:avLst/>
                </a:prstGeom>
                <a:solidFill>
                  <a:srgbClr val="FFE5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uk-UA" altLang="ru-RU" sz="2200"/>
                    <a:t>Функція, що</a:t>
                  </a:r>
                </a:p>
                <a:p>
                  <a:pPr algn="ctr" eaLnBrk="1" hangingPunct="1"/>
                  <a:r>
                    <a:rPr lang="uk-UA" altLang="ru-RU" sz="2200"/>
                    <a:t> використовує дані, </a:t>
                  </a:r>
                </a:p>
                <a:p>
                  <a:pPr algn="ctr" eaLnBrk="1" hangingPunct="1"/>
                  <a:r>
                    <a:rPr lang="uk-UA" altLang="ru-RU" sz="2200"/>
                    <a:t>як значення </a:t>
                  </a:r>
                </a:p>
                <a:p>
                  <a:pPr algn="ctr" eaLnBrk="1" hangingPunct="1"/>
                  <a:r>
                    <a:rPr lang="uk-UA" altLang="ru-RU" sz="2200"/>
                    <a:t>параметрів</a:t>
                  </a:r>
                  <a:endParaRPr lang="ru-RU" altLang="ru-RU" sz="2200"/>
                </a:p>
              </p:txBody>
            </p:sp>
            <p:sp>
              <p:nvSpPr>
                <p:cNvPr id="32779" name="Oval 16"/>
                <p:cNvSpPr>
                  <a:spLocks noChangeArrowheads="1"/>
                </p:cNvSpPr>
                <p:nvPr/>
              </p:nvSpPr>
              <p:spPr bwMode="auto">
                <a:xfrm>
                  <a:off x="2245" y="1979"/>
                  <a:ext cx="1587" cy="543"/>
                </a:xfrm>
                <a:prstGeom prst="ellipse">
                  <a:avLst/>
                </a:prstGeom>
                <a:solidFill>
                  <a:srgbClr val="C4FFA7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uk-UA" altLang="ru-RU" sz="2200" dirty="0"/>
                    <a:t>Дані, що </a:t>
                  </a:r>
                </a:p>
                <a:p>
                  <a:pPr algn="ctr" eaLnBrk="1" hangingPunct="1"/>
                  <a:r>
                    <a:rPr lang="uk-UA" altLang="ru-RU" sz="2200" dirty="0"/>
                    <a:t>передаються</a:t>
                  </a:r>
                  <a:endParaRPr lang="ru-RU" altLang="ru-RU" sz="2200" dirty="0"/>
                </a:p>
              </p:txBody>
            </p:sp>
            <p:sp>
              <p:nvSpPr>
                <p:cNvPr id="32780" name="AutoShape 21"/>
                <p:cNvSpPr>
                  <a:spLocks noChangeArrowheads="1"/>
                </p:cNvSpPr>
                <p:nvPr/>
              </p:nvSpPr>
              <p:spPr bwMode="auto">
                <a:xfrm rot="5400000">
                  <a:off x="1956" y="2086"/>
                  <a:ext cx="215" cy="273"/>
                </a:xfrm>
                <a:prstGeom prst="upArrow">
                  <a:avLst>
                    <a:gd name="adj1" fmla="val 50000"/>
                    <a:gd name="adj2" fmla="val 31744"/>
                  </a:avLst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vert="eaVert"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ru-RU"/>
                </a:p>
              </p:txBody>
            </p:sp>
            <p:sp>
              <p:nvSpPr>
                <p:cNvPr id="32781" name="AutoShape 22"/>
                <p:cNvSpPr>
                  <a:spLocks noChangeArrowheads="1"/>
                </p:cNvSpPr>
                <p:nvPr/>
              </p:nvSpPr>
              <p:spPr bwMode="auto">
                <a:xfrm rot="5400000">
                  <a:off x="3907" y="2131"/>
                  <a:ext cx="215" cy="273"/>
                </a:xfrm>
                <a:prstGeom prst="upArrow">
                  <a:avLst>
                    <a:gd name="adj1" fmla="val 50000"/>
                    <a:gd name="adj2" fmla="val 31744"/>
                  </a:avLst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vert="eaVert"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ru-RU"/>
                </a:p>
              </p:txBody>
            </p:sp>
          </p:grpSp>
          <p:sp>
            <p:nvSpPr>
              <p:cNvPr id="32773" name="Text Box 25"/>
              <p:cNvSpPr txBox="1">
                <a:spLocks noChangeArrowheads="1"/>
              </p:cNvSpPr>
              <p:nvPr/>
            </p:nvSpPr>
            <p:spPr bwMode="auto">
              <a:xfrm>
                <a:off x="2312" y="2942"/>
                <a:ext cx="878" cy="2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uk-UA" altLang="ru-RU" sz="2200" dirty="0">
                    <a:solidFill>
                      <a:srgbClr val="008000"/>
                    </a:solidFill>
                  </a:rPr>
                  <a:t>аргументи</a:t>
                </a:r>
                <a:endParaRPr lang="ru-RU" altLang="ru-RU" sz="22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32774" name="Line 26"/>
              <p:cNvSpPr>
                <a:spLocks noChangeShapeType="1"/>
              </p:cNvSpPr>
              <p:nvPr/>
            </p:nvSpPr>
            <p:spPr bwMode="auto">
              <a:xfrm flipV="1">
                <a:off x="2792" y="2478"/>
                <a:ext cx="315" cy="4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75" name="Text Box 27"/>
              <p:cNvSpPr txBox="1">
                <a:spLocks noChangeArrowheads="1"/>
              </p:cNvSpPr>
              <p:nvPr/>
            </p:nvSpPr>
            <p:spPr bwMode="auto">
              <a:xfrm>
                <a:off x="4451" y="3044"/>
                <a:ext cx="913" cy="2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uk-UA" altLang="ru-RU" sz="2200" dirty="0">
                    <a:solidFill>
                      <a:srgbClr val="0000CC"/>
                    </a:solidFill>
                  </a:rPr>
                  <a:t>параметри</a:t>
                </a:r>
                <a:endParaRPr lang="ru-RU" altLang="ru-RU" sz="2200" dirty="0">
                  <a:solidFill>
                    <a:srgbClr val="0000CC"/>
                  </a:solidFill>
                </a:endParaRPr>
              </a:p>
            </p:txBody>
          </p:sp>
          <p:sp>
            <p:nvSpPr>
              <p:cNvPr id="32776" name="Line 28"/>
              <p:cNvSpPr>
                <a:spLocks noChangeShapeType="1"/>
              </p:cNvSpPr>
              <p:nvPr/>
            </p:nvSpPr>
            <p:spPr bwMode="auto">
              <a:xfrm flipV="1">
                <a:off x="4977" y="2750"/>
                <a:ext cx="26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Text Box 25"/>
              <p:cNvSpPr txBox="1">
                <a:spLocks noChangeArrowheads="1"/>
              </p:cNvSpPr>
              <p:nvPr/>
            </p:nvSpPr>
            <p:spPr bwMode="auto">
              <a:xfrm>
                <a:off x="3343" y="2762"/>
                <a:ext cx="916" cy="2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uk-UA" altLang="ru-RU" sz="2200" dirty="0" smtClean="0">
                    <a:solidFill>
                      <a:srgbClr val="C00000"/>
                    </a:solidFill>
                  </a:rPr>
                  <a:t>заміщають</a:t>
                </a:r>
                <a:endParaRPr lang="ru-RU" altLang="ru-RU" sz="22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3" name="Стрелка вправо 2"/>
            <p:cNvSpPr/>
            <p:nvPr/>
          </p:nvSpPr>
          <p:spPr>
            <a:xfrm>
              <a:off x="7248128" y="5638800"/>
              <a:ext cx="1871525" cy="227808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29</a:t>
            </a:fld>
            <a:endParaRPr lang="ru-RU" altLang="ru-RU" dirty="0"/>
          </a:p>
        </p:txBody>
      </p:sp>
      <p:sp>
        <p:nvSpPr>
          <p:cNvPr id="33794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1981200" y="0"/>
            <a:ext cx="8686800" cy="63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uk-UA" altLang="ru-RU" sz="3600" b="1" dirty="0">
                <a:solidFill>
                  <a:schemeClr val="bg1"/>
                </a:solidFill>
              </a:rPr>
              <a:t>Функції типу </a:t>
            </a:r>
            <a:r>
              <a:rPr lang="uk-UA" altLang="ru-RU" sz="3600" b="1" dirty="0" err="1">
                <a:solidFill>
                  <a:schemeClr val="bg1"/>
                </a:solidFill>
              </a:rPr>
              <a:t>void</a:t>
            </a:r>
            <a:r>
              <a:rPr lang="uk-UA" altLang="ru-RU" sz="3600" b="1" dirty="0">
                <a:solidFill>
                  <a:schemeClr val="bg1"/>
                </a:solidFill>
              </a:rPr>
              <a:t> з параметрів</a:t>
            </a:r>
          </a:p>
        </p:txBody>
      </p:sp>
      <p:sp>
        <p:nvSpPr>
          <p:cNvPr id="33799" name="Text Box 4"/>
          <p:cNvSpPr txBox="1">
            <a:spLocks noChangeArrowheads="1"/>
          </p:cNvSpPr>
          <p:nvPr/>
        </p:nvSpPr>
        <p:spPr bwMode="auto">
          <a:xfrm>
            <a:off x="2207568" y="836712"/>
            <a:ext cx="9984432" cy="526190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sz="2200" dirty="0">
                <a:solidFill>
                  <a:srgbClr val="391A3A"/>
                </a:solidFill>
              </a:rPr>
              <a:t>Знайти просте число за його номером у послідовності всіх простих чисел. Першими членами цієї послідовності є числа 1, 2, 3, 5, 7, 11,...  Тому третім за номером простим числом є 3, а п’ятим — 7 тощо. </a:t>
            </a:r>
            <a:endParaRPr lang="en-US" altLang="ru-RU" sz="2200" dirty="0">
              <a:solidFill>
                <a:srgbClr val="391A3A"/>
              </a:solidFill>
            </a:endParaRPr>
          </a:p>
          <a:p>
            <a:pPr eaLnBrk="1" hangingPunct="1"/>
            <a:endParaRPr lang="uk-UA" altLang="ru-RU" sz="2200" b="1" u="sng" dirty="0" smtClean="0">
              <a:solidFill>
                <a:srgbClr val="391A3A"/>
              </a:solidFill>
            </a:endParaRPr>
          </a:p>
          <a:p>
            <a:pPr eaLnBrk="1" hangingPunct="1"/>
            <a:r>
              <a:rPr lang="uk-UA" altLang="ru-RU" sz="2200" b="1" u="sng" dirty="0" smtClean="0">
                <a:solidFill>
                  <a:srgbClr val="391A3A"/>
                </a:solidFill>
              </a:rPr>
              <a:t>Алгоритм</a:t>
            </a:r>
            <a:r>
              <a:rPr lang="en-US" altLang="ru-RU" sz="2200" u="sng" dirty="0">
                <a:solidFill>
                  <a:srgbClr val="391A3A"/>
                </a:solidFill>
              </a:rPr>
              <a:t>:</a:t>
            </a:r>
            <a:r>
              <a:rPr lang="uk-UA" altLang="ru-RU" sz="2200" u="sng" dirty="0">
                <a:solidFill>
                  <a:srgbClr val="391A3A"/>
                </a:solidFill>
              </a:rPr>
              <a:t> </a:t>
            </a:r>
            <a:endParaRPr lang="en-US" altLang="ru-RU" sz="2200" u="sng" dirty="0">
              <a:solidFill>
                <a:srgbClr val="391A3A"/>
              </a:solidFill>
            </a:endParaRPr>
          </a:p>
          <a:p>
            <a:pPr eaLnBrk="1" hangingPunct="1"/>
            <a:r>
              <a:rPr lang="en-US" altLang="ru-RU" sz="2200" dirty="0">
                <a:solidFill>
                  <a:srgbClr val="391A3A"/>
                </a:solidFill>
              </a:rPr>
              <a:t>  </a:t>
            </a:r>
            <a:r>
              <a:rPr lang="uk-UA" altLang="ru-RU" sz="2200" dirty="0">
                <a:solidFill>
                  <a:srgbClr val="391A3A"/>
                </a:solidFill>
              </a:rPr>
              <a:t>1. Увести номер простого числа.</a:t>
            </a:r>
          </a:p>
          <a:p>
            <a:pPr eaLnBrk="1" hangingPunct="1"/>
            <a:r>
              <a:rPr lang="uk-UA" altLang="ru-RU" sz="2200" dirty="0">
                <a:solidFill>
                  <a:srgbClr val="391A3A"/>
                </a:solidFill>
              </a:rPr>
              <a:t>  2. Покласти початкове значення лічильника простих чисел рівним одиниці.</a:t>
            </a:r>
          </a:p>
          <a:p>
            <a:pPr eaLnBrk="1" hangingPunct="1"/>
            <a:r>
              <a:rPr lang="uk-UA" altLang="ru-RU" sz="2200" dirty="0">
                <a:solidFill>
                  <a:srgbClr val="391A3A"/>
                </a:solidFill>
              </a:rPr>
              <a:t>  3. Перше число, що перевіряється, покласти рівним одиниці.</a:t>
            </a:r>
          </a:p>
          <a:p>
            <a:pPr eaLnBrk="1" hangingPunct="1"/>
            <a:r>
              <a:rPr lang="uk-UA" altLang="ru-RU" sz="2200" dirty="0">
                <a:solidFill>
                  <a:srgbClr val="391A3A"/>
                </a:solidFill>
              </a:rPr>
              <a:t>  4. Допоки лічильник простих чисел не досягне введеного номера, повторювати дії:</a:t>
            </a:r>
          </a:p>
          <a:p>
            <a:pPr eaLnBrk="1" hangingPunct="1"/>
            <a:r>
              <a:rPr lang="uk-UA" altLang="ru-RU" sz="2200" dirty="0">
                <a:solidFill>
                  <a:srgbClr val="391A3A"/>
                </a:solidFill>
              </a:rPr>
              <a:t>       4.1. Перейти до перевірки наступного числа.</a:t>
            </a:r>
          </a:p>
          <a:p>
            <a:pPr eaLnBrk="1" hangingPunct="1"/>
            <a:r>
              <a:rPr lang="uk-UA" altLang="ru-RU" sz="2200" dirty="0">
                <a:solidFill>
                  <a:srgbClr val="391A3A"/>
                </a:solidFill>
              </a:rPr>
              <a:t>       4.2. Якщо число просте, збільшити лічильник простих чисел.</a:t>
            </a:r>
            <a:endParaRPr lang="en-US" altLang="ru-RU" sz="2200" dirty="0">
              <a:solidFill>
                <a:srgbClr val="391A3A"/>
              </a:solidFill>
            </a:endParaRPr>
          </a:p>
          <a:p>
            <a:pPr eaLnBrk="1" hangingPunct="1"/>
            <a:r>
              <a:rPr lang="ru-RU" altLang="ru-RU" sz="2200" dirty="0">
                <a:solidFill>
                  <a:srgbClr val="391A3A"/>
                </a:solidFill>
              </a:rPr>
              <a:t> 5. </a:t>
            </a:r>
            <a:r>
              <a:rPr lang="ru-RU" altLang="ru-RU" sz="2200" dirty="0" err="1">
                <a:solidFill>
                  <a:srgbClr val="391A3A"/>
                </a:solidFill>
              </a:rPr>
              <a:t>Останнє</a:t>
            </a:r>
            <a:r>
              <a:rPr lang="ru-RU" altLang="ru-RU" sz="2200" dirty="0">
                <a:solidFill>
                  <a:srgbClr val="391A3A"/>
                </a:solidFill>
              </a:rPr>
              <a:t> </a:t>
            </a:r>
            <a:r>
              <a:rPr lang="ru-RU" altLang="ru-RU" sz="2200" dirty="0" err="1">
                <a:solidFill>
                  <a:srgbClr val="391A3A"/>
                </a:solidFill>
              </a:rPr>
              <a:t>просте</a:t>
            </a:r>
            <a:r>
              <a:rPr lang="ru-RU" altLang="ru-RU" sz="2200" dirty="0">
                <a:solidFill>
                  <a:srgbClr val="391A3A"/>
                </a:solidFill>
              </a:rPr>
              <a:t> число з тих, </a:t>
            </a:r>
            <a:r>
              <a:rPr lang="ru-RU" altLang="ru-RU" sz="2200" dirty="0" err="1">
                <a:solidFill>
                  <a:srgbClr val="391A3A"/>
                </a:solidFill>
              </a:rPr>
              <a:t>що</a:t>
            </a:r>
            <a:r>
              <a:rPr lang="ru-RU" altLang="ru-RU" sz="2200" dirty="0">
                <a:solidFill>
                  <a:srgbClr val="391A3A"/>
                </a:solidFill>
              </a:rPr>
              <a:t> </a:t>
            </a:r>
            <a:r>
              <a:rPr lang="ru-RU" altLang="ru-RU" sz="2200" dirty="0" err="1">
                <a:solidFill>
                  <a:srgbClr val="391A3A"/>
                </a:solidFill>
              </a:rPr>
              <a:t>переглядалися</a:t>
            </a:r>
            <a:r>
              <a:rPr lang="ru-RU" altLang="ru-RU" sz="2200" dirty="0">
                <a:solidFill>
                  <a:srgbClr val="391A3A"/>
                </a:solidFill>
              </a:rPr>
              <a:t> на </a:t>
            </a:r>
            <a:r>
              <a:rPr lang="ru-RU" altLang="ru-RU" sz="2200" dirty="0" err="1">
                <a:solidFill>
                  <a:srgbClr val="391A3A"/>
                </a:solidFill>
              </a:rPr>
              <a:t>кроці</a:t>
            </a:r>
            <a:r>
              <a:rPr lang="ru-RU" altLang="ru-RU" sz="2200" dirty="0">
                <a:solidFill>
                  <a:srgbClr val="391A3A"/>
                </a:solidFill>
              </a:rPr>
              <a:t> 4, і є </a:t>
            </a:r>
            <a:r>
              <a:rPr lang="ru-RU" altLang="ru-RU" sz="2200" dirty="0" err="1">
                <a:solidFill>
                  <a:srgbClr val="391A3A"/>
                </a:solidFill>
              </a:rPr>
              <a:t>шуканим</a:t>
            </a:r>
            <a:r>
              <a:rPr lang="ru-RU" altLang="ru-RU" sz="2200" dirty="0">
                <a:solidFill>
                  <a:srgbClr val="391A3A"/>
                </a:solidFill>
              </a:rPr>
              <a:t>.</a:t>
            </a:r>
            <a:r>
              <a:rPr lang="en-US" altLang="ru-RU" sz="2200" dirty="0">
                <a:solidFill>
                  <a:srgbClr val="391A3A"/>
                </a:solidFill>
              </a:rPr>
              <a:t> </a:t>
            </a:r>
            <a:endParaRPr lang="uk-UA" altLang="ru-RU" sz="2200" dirty="0">
              <a:solidFill>
                <a:srgbClr val="391A3A"/>
              </a:solidFill>
            </a:endParaRPr>
          </a:p>
        </p:txBody>
      </p:sp>
      <p:sp>
        <p:nvSpPr>
          <p:cNvPr id="33797" name="Rectangle 10"/>
          <p:cNvSpPr>
            <a:spLocks noChangeArrowheads="1"/>
          </p:cNvSpPr>
          <p:nvPr/>
        </p:nvSpPr>
        <p:spPr bwMode="auto">
          <a:xfrm>
            <a:off x="355124" y="944207"/>
            <a:ext cx="17106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uk-UA" altLang="ru-RU" sz="2000" b="1" dirty="0"/>
              <a:t>Приклад 4.2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4961360" y="121434"/>
            <a:ext cx="237678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sz="4000" b="1" dirty="0">
                <a:solidFill>
                  <a:schemeClr val="bg1"/>
                </a:solidFill>
              </a:rPr>
              <a:t>Зміст</a:t>
            </a:r>
            <a:endParaRPr lang="ru-RU" alt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3</a:t>
            </a:fld>
            <a:endParaRPr lang="ru-RU" alt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783632" y="829320"/>
            <a:ext cx="8694712" cy="55707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eaLnBrk="1" hangingPunct="1"/>
            <a:r>
              <a:rPr lang="uk-UA" altLang="ru-RU" dirty="0">
                <a:latin typeface="Times New Roman" panose="02020603050405020304" pitchFamily="18" charset="0"/>
              </a:rPr>
              <a:t>4.1. Підпрограми, їх різновиди та способи використання</a:t>
            </a:r>
            <a:endParaRPr lang="es-ES" altLang="ru-RU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uk-UA" altLang="ru-RU" dirty="0">
                <a:latin typeface="Times New Roman" panose="02020603050405020304" pitchFamily="18" charset="0"/>
              </a:rPr>
              <a:t>  4.1.1. Функції користувача</a:t>
            </a:r>
            <a:endParaRPr lang="es-ES" altLang="ru-RU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uk-UA" altLang="ru-RU" dirty="0">
                <a:latin typeface="Times New Roman" panose="02020603050405020304" pitchFamily="18" charset="0"/>
              </a:rPr>
              <a:t>  4.1.2. Прототипи функцій</a:t>
            </a:r>
            <a:endParaRPr lang="es-ES" altLang="ru-RU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uk-UA" altLang="ru-RU" dirty="0">
                <a:latin typeface="Times New Roman" panose="02020603050405020304" pitchFamily="18" charset="0"/>
              </a:rPr>
              <a:t>  </a:t>
            </a:r>
            <a:r>
              <a:rPr lang="uk-UA" altLang="ru-RU" dirty="0">
                <a:latin typeface="Times New Roman" panose="02020603050405020304" pitchFamily="18" charset="0"/>
                <a:hlinkClick r:id="rId3" action="ppaction://hlinksldjump"/>
              </a:rPr>
              <a:t>4.1.3. Функції з аргументами за замовчуванням</a:t>
            </a:r>
            <a:endParaRPr lang="es-ES" altLang="ru-RU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uk-UA" altLang="ru-RU" dirty="0">
                <a:latin typeface="Times New Roman" panose="02020603050405020304" pitchFamily="18" charset="0"/>
              </a:rPr>
              <a:t>  4.1.4. Стандартні функції</a:t>
            </a:r>
            <a:endParaRPr lang="es-ES" altLang="ru-RU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uk-UA" altLang="ru-RU" dirty="0">
                <a:latin typeface="Times New Roman" panose="02020603050405020304" pitchFamily="18" charset="0"/>
              </a:rPr>
              <a:t>  4.1.5. Локалізація імен</a:t>
            </a:r>
            <a:endParaRPr lang="es-ES" altLang="ru-RU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uk-UA" altLang="ru-RU" dirty="0">
                <a:latin typeface="Times New Roman" panose="02020603050405020304" pitchFamily="18" charset="0"/>
              </a:rPr>
              <a:t>  4.1.6. Класи пам’яті</a:t>
            </a:r>
            <a:endParaRPr lang="es-ES" altLang="ru-RU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uk-UA" altLang="ru-RU" dirty="0">
                <a:latin typeface="Times New Roman" panose="02020603050405020304" pitchFamily="18" charset="0"/>
              </a:rPr>
              <a:t>  4.1.7. Різновиди параметрів</a:t>
            </a:r>
            <a:endParaRPr lang="es-ES" altLang="ru-RU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uk-UA" altLang="ru-RU" dirty="0">
                <a:latin typeface="Times New Roman" panose="02020603050405020304" pitchFamily="18" charset="0"/>
              </a:rPr>
              <a:t>  4.1.8. Процес виклику підпрограми. Програмний стек</a:t>
            </a:r>
            <a:endParaRPr lang="es-ES" altLang="ru-RU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uk-UA" altLang="ru-RU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4.2. Додаткові можливості функцій в С++</a:t>
            </a:r>
            <a:endParaRPr lang="es-ES" altLang="ru-RU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uk-UA" altLang="ru-RU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  4.2.1. Перевантаження функцій</a:t>
            </a:r>
            <a:endParaRPr lang="es-ES" altLang="ru-RU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uk-UA" altLang="ru-RU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  4.2.2. Вбудовані функції</a:t>
            </a:r>
            <a:endParaRPr lang="es-ES" altLang="ru-RU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uk-UA" altLang="ru-RU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  4.2.3. Шаблони функцій</a:t>
            </a:r>
            <a:endParaRPr lang="es-ES" altLang="ru-RU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uk-UA" altLang="ru-RU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4.3. Рекурсія</a:t>
            </a:r>
            <a:endParaRPr lang="es-ES" altLang="ru-RU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uk-UA" altLang="ru-RU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  4.3.1. Рекурсивні означення та функції</a:t>
            </a:r>
            <a:endParaRPr lang="es-ES" altLang="ru-RU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uk-UA" altLang="ru-RU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  4.3.2. Приклади рекурсивних програм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76" y="1628680"/>
            <a:ext cx="1878789" cy="25978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30</a:t>
            </a:fld>
            <a:endParaRPr lang="ru-RU" altLang="ru-RU" dirty="0"/>
          </a:p>
        </p:txBody>
      </p:sp>
      <p:sp>
        <p:nvSpPr>
          <p:cNvPr id="34825" name="Text Box 5"/>
          <p:cNvSpPr txBox="1">
            <a:spLocks noChangeArrowheads="1"/>
          </p:cNvSpPr>
          <p:nvPr/>
        </p:nvSpPr>
        <p:spPr bwMode="auto">
          <a:xfrm>
            <a:off x="3359696" y="1030214"/>
            <a:ext cx="8259340" cy="5127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sz="2000" dirty="0" err="1"/>
              <a:t>int</a:t>
            </a:r>
            <a:r>
              <a:rPr lang="uk-UA" altLang="ru-RU" sz="2000" dirty="0"/>
              <a:t> </a:t>
            </a:r>
            <a:r>
              <a:rPr lang="uk-UA" altLang="ru-RU" sz="2000" dirty="0" err="1"/>
              <a:t>main</a:t>
            </a:r>
            <a:r>
              <a:rPr lang="uk-UA" altLang="ru-RU" sz="2000" dirty="0"/>
              <a:t>()</a:t>
            </a:r>
            <a:br>
              <a:rPr lang="uk-UA" altLang="ru-RU" sz="2000" dirty="0"/>
            </a:br>
            <a:r>
              <a:rPr lang="uk-UA" altLang="ru-RU" sz="2000" dirty="0"/>
              <a:t>{</a:t>
            </a:r>
            <a:br>
              <a:rPr lang="uk-UA" altLang="ru-RU" sz="2000" dirty="0"/>
            </a:br>
            <a:r>
              <a:rPr lang="uk-UA" altLang="ru-RU" sz="2000" dirty="0"/>
              <a:t>  </a:t>
            </a:r>
            <a:r>
              <a:rPr lang="uk-UA" altLang="ru-RU" sz="2000" dirty="0" err="1"/>
              <a:t>cout</a:t>
            </a:r>
            <a:r>
              <a:rPr lang="uk-UA" altLang="ru-RU" sz="2000" dirty="0"/>
              <a:t>&lt;&lt;"</a:t>
            </a:r>
            <a:r>
              <a:rPr lang="uk-UA" altLang="ru-RU" sz="2000" dirty="0" err="1"/>
              <a:t>search</a:t>
            </a:r>
            <a:r>
              <a:rPr lang="uk-UA" altLang="ru-RU" sz="2000" dirty="0"/>
              <a:t> </a:t>
            </a:r>
            <a:r>
              <a:rPr lang="uk-UA" altLang="ru-RU" sz="2000" dirty="0" err="1"/>
              <a:t>prime</a:t>
            </a:r>
            <a:r>
              <a:rPr lang="uk-UA" altLang="ru-RU" sz="2000" dirty="0"/>
              <a:t> </a:t>
            </a:r>
            <a:r>
              <a:rPr lang="uk-UA" altLang="ru-RU" sz="2000" dirty="0" err="1"/>
              <a:t>number</a:t>
            </a:r>
            <a:r>
              <a:rPr lang="uk-UA" altLang="ru-RU" sz="2000" dirty="0"/>
              <a:t>"&lt;&lt;</a:t>
            </a:r>
            <a:r>
              <a:rPr lang="uk-UA" altLang="ru-RU" sz="2000" dirty="0" err="1"/>
              <a:t>endl</a:t>
            </a:r>
            <a:r>
              <a:rPr lang="uk-UA" altLang="ru-RU" sz="2000" dirty="0"/>
              <a:t>;</a:t>
            </a:r>
            <a:br>
              <a:rPr lang="uk-UA" altLang="ru-RU" sz="2000" dirty="0"/>
            </a:br>
            <a:r>
              <a:rPr lang="uk-UA" altLang="ru-RU" sz="2000" dirty="0"/>
              <a:t>  </a:t>
            </a:r>
            <a:r>
              <a:rPr lang="uk-UA" altLang="ru-RU" sz="2000" dirty="0" err="1"/>
              <a:t>cout</a:t>
            </a:r>
            <a:r>
              <a:rPr lang="uk-UA" altLang="ru-RU" sz="2000" dirty="0"/>
              <a:t>&lt;&lt;"</a:t>
            </a:r>
            <a:r>
              <a:rPr lang="uk-UA" altLang="ru-RU" sz="2000" dirty="0" err="1"/>
              <a:t>enter</a:t>
            </a:r>
            <a:r>
              <a:rPr lang="uk-UA" altLang="ru-RU" sz="2000" dirty="0"/>
              <a:t> </a:t>
            </a:r>
            <a:r>
              <a:rPr lang="uk-UA" altLang="ru-RU" sz="2000" dirty="0" err="1"/>
              <a:t>number</a:t>
            </a:r>
            <a:r>
              <a:rPr lang="uk-UA" altLang="ru-RU" sz="2000" dirty="0"/>
              <a:t> "&lt;&lt;</a:t>
            </a:r>
            <a:r>
              <a:rPr lang="uk-UA" altLang="ru-RU" sz="2000" dirty="0" err="1"/>
              <a:t>endl</a:t>
            </a:r>
            <a:r>
              <a:rPr lang="uk-UA" altLang="ru-RU" sz="2000" dirty="0"/>
              <a:t>; </a:t>
            </a:r>
            <a:br>
              <a:rPr lang="uk-UA" altLang="ru-RU" sz="2000" dirty="0"/>
            </a:br>
            <a:r>
              <a:rPr lang="uk-UA" altLang="ru-RU" sz="2000" dirty="0"/>
              <a:t>  </a:t>
            </a:r>
            <a:r>
              <a:rPr lang="uk-UA" altLang="ru-RU" sz="2000" dirty="0" err="1"/>
              <a:t>cin</a:t>
            </a:r>
            <a:r>
              <a:rPr lang="uk-UA" altLang="ru-RU" sz="2000" dirty="0"/>
              <a:t>&gt;&gt;</a:t>
            </a:r>
            <a:r>
              <a:rPr lang="uk-UA" altLang="ru-RU" sz="2000" dirty="0" err="1"/>
              <a:t>number</a:t>
            </a:r>
            <a:r>
              <a:rPr lang="uk-UA" altLang="ru-RU" sz="2000" dirty="0"/>
              <a:t>;           //ввести номер шуканого простого числа</a:t>
            </a:r>
            <a:br>
              <a:rPr lang="uk-UA" altLang="ru-RU" sz="2000" dirty="0"/>
            </a:br>
            <a:r>
              <a:rPr lang="uk-UA" altLang="ru-RU" sz="2000" dirty="0"/>
              <a:t>  j=1;                           //задати лічильник простих чисел</a:t>
            </a:r>
            <a:br>
              <a:rPr lang="uk-UA" altLang="ru-RU" sz="2000" dirty="0"/>
            </a:br>
            <a:r>
              <a:rPr lang="uk-UA" altLang="ru-RU" sz="2000" dirty="0"/>
              <a:t>  n=1;                         //задати число, що перевіряється на простоту</a:t>
            </a:r>
            <a:br>
              <a:rPr lang="uk-UA" altLang="ru-RU" sz="2000" dirty="0"/>
            </a:br>
            <a:r>
              <a:rPr lang="uk-UA" altLang="ru-RU" sz="2000" dirty="0"/>
              <a:t>  </a:t>
            </a:r>
            <a:r>
              <a:rPr lang="uk-UA" altLang="ru-RU" sz="2000" dirty="0" err="1"/>
              <a:t>while</a:t>
            </a:r>
            <a:r>
              <a:rPr lang="uk-UA" altLang="ru-RU" sz="2000" dirty="0"/>
              <a:t>( j&lt;</a:t>
            </a:r>
            <a:r>
              <a:rPr lang="uk-UA" altLang="ru-RU" sz="2000" dirty="0" err="1"/>
              <a:t>number</a:t>
            </a:r>
            <a:r>
              <a:rPr lang="uk-UA" altLang="ru-RU" sz="2000" dirty="0"/>
              <a:t>)     //поки лічильник не досягнув заданого номера</a:t>
            </a:r>
            <a:br>
              <a:rPr lang="uk-UA" altLang="ru-RU" sz="2000" dirty="0"/>
            </a:br>
            <a:r>
              <a:rPr lang="uk-UA" altLang="ru-RU" sz="2000" dirty="0"/>
              <a:t>  {</a:t>
            </a:r>
            <a:br>
              <a:rPr lang="uk-UA" altLang="ru-RU" sz="2000" dirty="0"/>
            </a:br>
            <a:r>
              <a:rPr lang="uk-UA" altLang="ru-RU" sz="2000" dirty="0"/>
              <a:t>    n++;                        //перейти до наступного простого числа</a:t>
            </a:r>
            <a:br>
              <a:rPr lang="uk-UA" altLang="ru-RU" sz="2000" dirty="0"/>
            </a:br>
            <a:r>
              <a:rPr lang="uk-UA" altLang="ru-RU" sz="2000" dirty="0"/>
              <a:t>    </a:t>
            </a:r>
            <a:r>
              <a:rPr lang="uk-UA" altLang="ru-RU" sz="2000" dirty="0" err="1">
                <a:solidFill>
                  <a:srgbClr val="000099"/>
                </a:solidFill>
              </a:rPr>
              <a:t>IsSimple</a:t>
            </a:r>
            <a:r>
              <a:rPr lang="uk-UA" altLang="ru-RU" sz="2000" dirty="0">
                <a:solidFill>
                  <a:srgbClr val="000099"/>
                </a:solidFill>
              </a:rPr>
              <a:t>(n);            //перевірити числа на простоту</a:t>
            </a:r>
            <a:br>
              <a:rPr lang="uk-UA" altLang="ru-RU" sz="2000" dirty="0">
                <a:solidFill>
                  <a:srgbClr val="000099"/>
                </a:solidFill>
              </a:rPr>
            </a:br>
            <a:r>
              <a:rPr lang="uk-UA" altLang="ru-RU" sz="2000" dirty="0"/>
              <a:t>    </a:t>
            </a:r>
            <a:r>
              <a:rPr lang="uk-UA" altLang="ru-RU" sz="2000" dirty="0" err="1"/>
              <a:t>if</a:t>
            </a:r>
            <a:r>
              <a:rPr lang="uk-UA" altLang="ru-RU" sz="2000" dirty="0"/>
              <a:t>(</a:t>
            </a:r>
            <a:r>
              <a:rPr lang="uk-UA" altLang="ru-RU" sz="2000" dirty="0" err="1"/>
              <a:t>flag</a:t>
            </a:r>
            <a:r>
              <a:rPr lang="uk-UA" altLang="ru-RU" sz="2000" dirty="0"/>
              <a:t>)                     //якщо число просте</a:t>
            </a:r>
            <a:br>
              <a:rPr lang="uk-UA" altLang="ru-RU" sz="2000" dirty="0"/>
            </a:br>
            <a:r>
              <a:rPr lang="uk-UA" altLang="ru-RU" sz="2000" dirty="0"/>
              <a:t>       j++;                       //збільшити лічильник простих чисел</a:t>
            </a:r>
            <a:br>
              <a:rPr lang="uk-UA" altLang="ru-RU" sz="2000" dirty="0"/>
            </a:br>
            <a:r>
              <a:rPr lang="uk-UA" altLang="ru-RU" sz="2000" dirty="0"/>
              <a:t>  } </a:t>
            </a:r>
            <a:br>
              <a:rPr lang="uk-UA" altLang="ru-RU" sz="2000" dirty="0"/>
            </a:br>
            <a:r>
              <a:rPr lang="uk-UA" altLang="ru-RU" sz="2000" dirty="0"/>
              <a:t>  </a:t>
            </a:r>
            <a:r>
              <a:rPr lang="uk-UA" altLang="ru-RU" sz="2000" dirty="0" err="1"/>
              <a:t>cout</a:t>
            </a:r>
            <a:r>
              <a:rPr lang="uk-UA" altLang="ru-RU" sz="2000" dirty="0"/>
              <a:t>&lt;&lt;"j="&lt;&lt;j&lt;&lt;" </a:t>
            </a:r>
            <a:r>
              <a:rPr lang="uk-UA" altLang="ru-RU" sz="2000" dirty="0" err="1"/>
              <a:t>prime</a:t>
            </a:r>
            <a:r>
              <a:rPr lang="uk-UA" altLang="ru-RU" sz="2000" dirty="0"/>
              <a:t> </a:t>
            </a:r>
            <a:r>
              <a:rPr lang="uk-UA" altLang="ru-RU" sz="2000" dirty="0" err="1"/>
              <a:t>number</a:t>
            </a:r>
            <a:r>
              <a:rPr lang="uk-UA" altLang="ru-RU" sz="2000" dirty="0"/>
              <a:t>="&lt;&lt;n&lt;&lt;</a:t>
            </a:r>
            <a:r>
              <a:rPr lang="uk-UA" altLang="ru-RU" sz="2000" dirty="0" err="1"/>
              <a:t>endl</a:t>
            </a:r>
            <a:r>
              <a:rPr lang="uk-UA" altLang="ru-RU" sz="2000" dirty="0"/>
              <a:t>;</a:t>
            </a:r>
            <a:br>
              <a:rPr lang="uk-UA" altLang="ru-RU" sz="2000" dirty="0"/>
            </a:br>
            <a:r>
              <a:rPr lang="uk-UA" altLang="ru-RU" sz="2000" dirty="0"/>
              <a:t>  </a:t>
            </a:r>
            <a:r>
              <a:rPr lang="uk-UA" altLang="ru-RU" sz="2000" dirty="0" err="1"/>
              <a:t>system</a:t>
            </a:r>
            <a:r>
              <a:rPr lang="uk-UA" altLang="ru-RU" sz="2000" dirty="0"/>
              <a:t>("</a:t>
            </a:r>
            <a:r>
              <a:rPr lang="uk-UA" altLang="ru-RU" sz="2000" dirty="0" err="1"/>
              <a:t>pause</a:t>
            </a:r>
            <a:r>
              <a:rPr lang="uk-UA" altLang="ru-RU" sz="2000" dirty="0"/>
              <a:t>");            //затримати зображення на екрані</a:t>
            </a:r>
            <a:br>
              <a:rPr lang="uk-UA" altLang="ru-RU" sz="2000" dirty="0"/>
            </a:br>
            <a:r>
              <a:rPr lang="uk-UA" altLang="ru-RU" sz="2000" dirty="0"/>
              <a:t>}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19336" y="1426540"/>
            <a:ext cx="1560811" cy="563222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34821" name="Rectangle 7"/>
          <p:cNvSpPr>
            <a:spLocks noChangeArrowheads="1"/>
          </p:cNvSpPr>
          <p:nvPr/>
        </p:nvSpPr>
        <p:spPr bwMode="auto">
          <a:xfrm>
            <a:off x="44410" y="860656"/>
            <a:ext cx="17106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uk-UA" altLang="ru-RU" sz="2000" b="1" dirty="0"/>
              <a:t>Приклад 4.2</a:t>
            </a:r>
          </a:p>
        </p:txBody>
      </p:sp>
      <p:sp>
        <p:nvSpPr>
          <p:cNvPr id="34822" name="Line 10"/>
          <p:cNvSpPr>
            <a:spLocks noChangeShapeType="1"/>
          </p:cNvSpPr>
          <p:nvPr/>
        </p:nvSpPr>
        <p:spPr bwMode="auto">
          <a:xfrm flipH="1" flipV="1">
            <a:off x="4871864" y="4293094"/>
            <a:ext cx="1008112" cy="1782232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4823" name="Text Box 11"/>
          <p:cNvSpPr txBox="1">
            <a:spLocks noChangeArrowheads="1"/>
          </p:cNvSpPr>
          <p:nvPr/>
        </p:nvSpPr>
        <p:spPr bwMode="auto">
          <a:xfrm>
            <a:off x="5375920" y="6075327"/>
            <a:ext cx="1152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sz="1800" dirty="0">
                <a:solidFill>
                  <a:srgbClr val="990000"/>
                </a:solidFill>
              </a:rPr>
              <a:t>аргумент</a:t>
            </a:r>
            <a:endParaRPr lang="ru-RU" altLang="ru-RU" sz="1800" dirty="0">
              <a:solidFill>
                <a:srgbClr val="990000"/>
              </a:solidFill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 bwMode="auto">
          <a:xfrm>
            <a:off x="1981200" y="0"/>
            <a:ext cx="8686800" cy="63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600" b="1" smtClean="0">
                <a:solidFill>
                  <a:schemeClr val="bg1"/>
                </a:solidFill>
              </a:rPr>
              <a:t>Функції типу void з параметрів</a:t>
            </a:r>
            <a:endParaRPr lang="uk-UA" altLang="ru-RU" sz="3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384" y="2492896"/>
            <a:ext cx="142981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563067" y="3372521"/>
            <a:ext cx="142981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IsSimple</a:t>
            </a:r>
            <a:endParaRPr lang="ru-RU" dirty="0"/>
          </a:p>
        </p:txBody>
      </p:sp>
      <p:cxnSp>
        <p:nvCxnSpPr>
          <p:cNvPr id="6" name="Прямая со стрелкой 5"/>
          <p:cNvCxnSpPr>
            <a:stCxn id="3" idx="2"/>
            <a:endCxn id="13" idx="0"/>
          </p:cNvCxnSpPr>
          <p:nvPr/>
        </p:nvCxnSpPr>
        <p:spPr>
          <a:xfrm>
            <a:off x="1266292" y="2954561"/>
            <a:ext cx="11683" cy="417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371972" y="5613834"/>
            <a:ext cx="1979612" cy="571500"/>
            <a:chOff x="4513" y="2659"/>
            <a:chExt cx="1247" cy="360"/>
          </a:xfrm>
        </p:grpSpPr>
        <p:graphicFrame>
          <p:nvGraphicFramePr>
            <p:cNvPr id="18" name="Object 15"/>
            <p:cNvGraphicFramePr>
              <a:graphicFrameLocks noChangeAspect="1"/>
            </p:cNvGraphicFramePr>
            <p:nvPr/>
          </p:nvGraphicFramePr>
          <p:xfrm>
            <a:off x="4513" y="2659"/>
            <a:ext cx="124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1" name="Точечный рисунок" r:id="rId4" imgW="600159" imgH="571731" progId="Paint.Picture">
                    <p:embed/>
                  </p:oleObj>
                </mc:Choice>
                <mc:Fallback>
                  <p:oleObj name="Точечный рисунок" r:id="rId4" imgW="600159" imgH="571731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659"/>
                          <a:ext cx="124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4641" y="2750"/>
              <a:ext cx="111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ru-RU" sz="1800" b="1" dirty="0">
                  <a:hlinkClick r:id="rId6" action="ppaction://hlinkfile"/>
                </a:rPr>
                <a:t>Код </a:t>
              </a:r>
              <a:r>
                <a:rPr lang="ru-RU" altLang="ru-RU" sz="1800" b="1" dirty="0">
                  <a:hlinkClick r:id="rId6" action="ppaction://hlinkfile"/>
                </a:rPr>
                <a:t>ex4_2.cpp</a:t>
              </a:r>
              <a:endParaRPr lang="ru-RU" altLang="ru-RU" sz="1800" b="1" dirty="0"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31</a:t>
            </a:fld>
            <a:endParaRPr lang="ru-RU" alt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19336" y="1426540"/>
            <a:ext cx="1560811" cy="563222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34821" name="Rectangle 7"/>
          <p:cNvSpPr>
            <a:spLocks noChangeArrowheads="1"/>
          </p:cNvSpPr>
          <p:nvPr/>
        </p:nvSpPr>
        <p:spPr bwMode="auto">
          <a:xfrm>
            <a:off x="44410" y="860656"/>
            <a:ext cx="17106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uk-UA" altLang="ru-RU" sz="2000" b="1" dirty="0"/>
              <a:t>Приклад 4.2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 bwMode="auto">
          <a:xfrm>
            <a:off x="1981200" y="0"/>
            <a:ext cx="8686800" cy="63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600" b="1" smtClean="0">
                <a:solidFill>
                  <a:schemeClr val="bg1"/>
                </a:solidFill>
              </a:rPr>
              <a:t>Функції типу void з параметрів</a:t>
            </a:r>
            <a:endParaRPr lang="uk-UA" altLang="ru-RU" sz="3600" b="1" dirty="0">
              <a:solidFill>
                <a:schemeClr val="bg1"/>
              </a:solidFill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2423592" y="1289906"/>
            <a:ext cx="8434302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sz="2000" dirty="0">
                <a:solidFill>
                  <a:srgbClr val="008000"/>
                </a:solidFill>
              </a:rPr>
              <a:t>//======= функція перевірки числа на </a:t>
            </a:r>
            <a:r>
              <a:rPr lang="uk-UA" altLang="ru-RU" sz="2000" dirty="0" smtClean="0">
                <a:solidFill>
                  <a:srgbClr val="008000"/>
                </a:solidFill>
              </a:rPr>
              <a:t>простоту</a:t>
            </a:r>
            <a:r>
              <a:rPr lang="en-US" altLang="ru-RU" sz="2000" dirty="0" smtClean="0">
                <a:solidFill>
                  <a:srgbClr val="008000"/>
                </a:solidFill>
              </a:rPr>
              <a:t>=================</a:t>
            </a:r>
            <a:endParaRPr lang="uk-UA" altLang="ru-RU" sz="2000" dirty="0" smtClean="0">
              <a:solidFill>
                <a:srgbClr val="008000"/>
              </a:solidFill>
            </a:endParaRPr>
          </a:p>
          <a:p>
            <a:pPr eaLnBrk="1" hangingPunct="1"/>
            <a:r>
              <a:rPr lang="uk-UA" altLang="ru-RU" sz="2000" dirty="0" smtClean="0"/>
              <a:t> </a:t>
            </a:r>
            <a:r>
              <a:rPr lang="uk-UA" altLang="ru-RU" sz="2000" dirty="0" err="1"/>
              <a:t>void</a:t>
            </a:r>
            <a:r>
              <a:rPr lang="uk-UA" altLang="ru-RU" sz="2000" dirty="0"/>
              <a:t> </a:t>
            </a:r>
            <a:r>
              <a:rPr lang="uk-UA" altLang="ru-RU" sz="2000" dirty="0" err="1"/>
              <a:t>IsSimple</a:t>
            </a:r>
            <a:r>
              <a:rPr lang="uk-UA" altLang="ru-RU" sz="2000" dirty="0"/>
              <a:t>(</a:t>
            </a:r>
            <a:r>
              <a:rPr lang="uk-UA" altLang="ru-RU" sz="2000" dirty="0" err="1"/>
              <a:t>int</a:t>
            </a:r>
            <a:r>
              <a:rPr lang="uk-UA" altLang="ru-RU" sz="2000" dirty="0"/>
              <a:t> a)</a:t>
            </a:r>
            <a:br>
              <a:rPr lang="uk-UA" altLang="ru-RU" sz="2000" dirty="0"/>
            </a:br>
            <a:r>
              <a:rPr lang="uk-UA" altLang="ru-RU" sz="2000" dirty="0"/>
              <a:t>{                    //a — число, що перевіряється на простоту,</a:t>
            </a:r>
            <a:br>
              <a:rPr lang="uk-UA" altLang="ru-RU" sz="2000" dirty="0"/>
            </a:br>
            <a:r>
              <a:rPr lang="uk-UA" altLang="ru-RU" sz="2000" dirty="0" smtClean="0"/>
              <a:t>   </a:t>
            </a:r>
            <a:r>
              <a:rPr lang="uk-UA" altLang="ru-RU" sz="2000" dirty="0" err="1" smtClean="0"/>
              <a:t>int</a:t>
            </a:r>
            <a:r>
              <a:rPr lang="uk-UA" altLang="ru-RU" sz="2000" dirty="0" smtClean="0"/>
              <a:t> </a:t>
            </a:r>
            <a:r>
              <a:rPr lang="uk-UA" altLang="ru-RU" sz="2000" dirty="0"/>
              <a:t>k;                                    //потенційний дільник</a:t>
            </a:r>
            <a:br>
              <a:rPr lang="uk-UA" altLang="ru-RU" sz="2000" dirty="0"/>
            </a:br>
            <a:r>
              <a:rPr lang="uk-UA" altLang="ru-RU" sz="2000" dirty="0"/>
              <a:t>   k=2;                                </a:t>
            </a:r>
            <a:r>
              <a:rPr lang="en-US" altLang="ru-RU" sz="2000" dirty="0" smtClean="0"/>
              <a:t>     </a:t>
            </a:r>
            <a:r>
              <a:rPr lang="uk-UA" altLang="ru-RU" sz="2000" dirty="0" smtClean="0"/>
              <a:t>//</a:t>
            </a:r>
            <a:r>
              <a:rPr lang="uk-UA" altLang="ru-RU" sz="2000" dirty="0"/>
              <a:t>вибрати перший дільник</a:t>
            </a:r>
            <a:br>
              <a:rPr lang="uk-UA" altLang="ru-RU" sz="2000" dirty="0"/>
            </a:br>
            <a:r>
              <a:rPr lang="uk-UA" altLang="ru-RU" sz="2000" dirty="0"/>
              <a:t>   </a:t>
            </a:r>
            <a:r>
              <a:rPr lang="uk-UA" altLang="ru-RU" sz="2000" dirty="0" err="1"/>
              <a:t>flag</a:t>
            </a:r>
            <a:r>
              <a:rPr lang="uk-UA" altLang="ru-RU" sz="2000" dirty="0"/>
              <a:t>=</a:t>
            </a:r>
            <a:r>
              <a:rPr lang="uk-UA" altLang="ru-RU" sz="2000" dirty="0" err="1"/>
              <a:t>true</a:t>
            </a:r>
            <a:r>
              <a:rPr lang="uk-UA" altLang="ru-RU" sz="2000" dirty="0"/>
              <a:t>;                        </a:t>
            </a:r>
            <a:r>
              <a:rPr lang="uk-UA" altLang="ru-RU" sz="2000" dirty="0" smtClean="0"/>
              <a:t>    </a:t>
            </a:r>
            <a:r>
              <a:rPr lang="uk-UA" altLang="ru-RU" sz="2000" dirty="0"/>
              <a:t>//вважати a простим</a:t>
            </a:r>
            <a:br>
              <a:rPr lang="uk-UA" altLang="ru-RU" sz="2000" dirty="0"/>
            </a:br>
            <a:r>
              <a:rPr lang="uk-UA" altLang="ru-RU" sz="2000" dirty="0"/>
              <a:t>                               //перебирати потенційні дільники</a:t>
            </a:r>
            <a:br>
              <a:rPr lang="uk-UA" altLang="ru-RU" sz="2000" dirty="0"/>
            </a:br>
            <a:r>
              <a:rPr lang="uk-UA" altLang="ru-RU" sz="2000" dirty="0"/>
              <a:t>   </a:t>
            </a:r>
            <a:r>
              <a:rPr lang="uk-UA" altLang="ru-RU" sz="2000" dirty="0" err="1"/>
              <a:t>while</a:t>
            </a:r>
            <a:r>
              <a:rPr lang="uk-UA" altLang="ru-RU" sz="2000" dirty="0"/>
              <a:t> (k&lt;=(</a:t>
            </a:r>
            <a:r>
              <a:rPr lang="uk-UA" altLang="ru-RU" sz="2000" dirty="0" err="1"/>
              <a:t>int</a:t>
            </a:r>
            <a:r>
              <a:rPr lang="uk-UA" altLang="ru-RU" sz="2000" dirty="0"/>
              <a:t>)</a:t>
            </a:r>
            <a:r>
              <a:rPr lang="uk-UA" altLang="ru-RU" sz="2000" dirty="0" err="1"/>
              <a:t>sqrt</a:t>
            </a:r>
            <a:r>
              <a:rPr lang="uk-UA" altLang="ru-RU" sz="2000" dirty="0"/>
              <a:t>((</a:t>
            </a:r>
            <a:r>
              <a:rPr lang="uk-UA" altLang="ru-RU" sz="2000" dirty="0" err="1"/>
              <a:t>double</a:t>
            </a:r>
            <a:r>
              <a:rPr lang="uk-UA" altLang="ru-RU" sz="2000" dirty="0"/>
              <a:t>)a) &amp;&amp; </a:t>
            </a:r>
            <a:r>
              <a:rPr lang="uk-UA" altLang="ru-RU" sz="2000" dirty="0" err="1"/>
              <a:t>flag</a:t>
            </a:r>
            <a:r>
              <a:rPr lang="uk-UA" altLang="ru-RU" sz="2000" dirty="0"/>
              <a:t>) </a:t>
            </a:r>
            <a:br>
              <a:rPr lang="uk-UA" altLang="ru-RU" sz="2000" dirty="0"/>
            </a:br>
            <a:r>
              <a:rPr lang="uk-UA" altLang="ru-RU" sz="2000" dirty="0"/>
              <a:t>   { </a:t>
            </a:r>
            <a:br>
              <a:rPr lang="uk-UA" altLang="ru-RU" sz="2000" dirty="0"/>
            </a:br>
            <a:r>
              <a:rPr lang="uk-UA" altLang="ru-RU" sz="2000" dirty="0"/>
              <a:t>     </a:t>
            </a:r>
            <a:r>
              <a:rPr lang="uk-UA" altLang="ru-RU" sz="2000" dirty="0" err="1"/>
              <a:t>if</a:t>
            </a:r>
            <a:r>
              <a:rPr lang="uk-UA" altLang="ru-RU" sz="2000" dirty="0"/>
              <a:t> (a % k ==0)     //якщо k ділить число, що перевіряється</a:t>
            </a:r>
            <a:br>
              <a:rPr lang="uk-UA" altLang="ru-RU" sz="2000" dirty="0"/>
            </a:br>
            <a:r>
              <a:rPr lang="uk-UA" altLang="ru-RU" sz="2000" dirty="0"/>
              <a:t>       </a:t>
            </a:r>
            <a:r>
              <a:rPr lang="uk-UA" altLang="ru-RU" sz="2000" dirty="0" err="1"/>
              <a:t>flag</a:t>
            </a:r>
            <a:r>
              <a:rPr lang="uk-UA" altLang="ru-RU" sz="2000" dirty="0"/>
              <a:t>=</a:t>
            </a:r>
            <a:r>
              <a:rPr lang="uk-UA" altLang="ru-RU" sz="2000" dirty="0" err="1"/>
              <a:t>false</a:t>
            </a:r>
            <a:r>
              <a:rPr lang="uk-UA" altLang="ru-RU" sz="2000" dirty="0"/>
              <a:t>;     </a:t>
            </a:r>
            <a:r>
              <a:rPr lang="en-US" altLang="ru-RU" sz="2000" dirty="0" smtClean="0"/>
              <a:t>   </a:t>
            </a:r>
            <a:r>
              <a:rPr lang="uk-UA" altLang="ru-RU" sz="2000" dirty="0" smtClean="0"/>
              <a:t>//</a:t>
            </a:r>
            <a:r>
              <a:rPr lang="uk-UA" altLang="ru-RU" sz="2000" dirty="0"/>
              <a:t>сигналізуємо про те, що число складене</a:t>
            </a:r>
            <a:br>
              <a:rPr lang="uk-UA" altLang="ru-RU" sz="2000" dirty="0"/>
            </a:br>
            <a:r>
              <a:rPr lang="uk-UA" altLang="ru-RU" sz="2000" dirty="0"/>
              <a:t>     k++;                   </a:t>
            </a:r>
            <a:r>
              <a:rPr lang="uk-UA" altLang="ru-RU" sz="2000" dirty="0" smtClean="0"/>
              <a:t>//</a:t>
            </a:r>
            <a:r>
              <a:rPr lang="uk-UA" altLang="ru-RU" sz="2000" dirty="0"/>
              <a:t>наступний потенційний дільник</a:t>
            </a:r>
            <a:br>
              <a:rPr lang="uk-UA" altLang="ru-RU" sz="2000" dirty="0"/>
            </a:br>
            <a:r>
              <a:rPr lang="uk-UA" altLang="ru-RU" sz="2000" dirty="0"/>
              <a:t>   }</a:t>
            </a:r>
            <a:br>
              <a:rPr lang="uk-UA" altLang="ru-RU" sz="2000" dirty="0"/>
            </a:br>
            <a:r>
              <a:rPr lang="uk-UA" altLang="ru-RU" sz="2000" dirty="0"/>
              <a:t>}</a:t>
            </a:r>
          </a:p>
        </p:txBody>
      </p:sp>
      <p:sp>
        <p:nvSpPr>
          <p:cNvPr id="10" name="Line 17"/>
          <p:cNvSpPr>
            <a:spLocks noChangeShapeType="1"/>
          </p:cNvSpPr>
          <p:nvPr/>
        </p:nvSpPr>
        <p:spPr bwMode="auto">
          <a:xfrm>
            <a:off x="3575721" y="1260766"/>
            <a:ext cx="864095" cy="656066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2874790" y="954947"/>
            <a:ext cx="12049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sz="1800" dirty="0">
                <a:solidFill>
                  <a:srgbClr val="990000"/>
                </a:solidFill>
              </a:rPr>
              <a:t>параметр</a:t>
            </a:r>
            <a:endParaRPr lang="ru-RU" altLang="ru-RU" sz="1800" dirty="0">
              <a:solidFill>
                <a:srgbClr val="990000"/>
              </a:solidFill>
            </a:endParaRPr>
          </a:p>
        </p:txBody>
      </p:sp>
      <p:grpSp>
        <p:nvGrpSpPr>
          <p:cNvPr id="13" name="Group 14"/>
          <p:cNvGrpSpPr>
            <a:grpSpLocks/>
          </p:cNvGrpSpPr>
          <p:nvPr/>
        </p:nvGrpSpPr>
        <p:grpSpPr bwMode="auto">
          <a:xfrm>
            <a:off x="9264352" y="5405361"/>
            <a:ext cx="1979612" cy="571500"/>
            <a:chOff x="4513" y="2659"/>
            <a:chExt cx="1247" cy="360"/>
          </a:xfrm>
        </p:grpSpPr>
        <p:graphicFrame>
          <p:nvGraphicFramePr>
            <p:cNvPr id="14" name="Object 15"/>
            <p:cNvGraphicFramePr>
              <a:graphicFrameLocks noChangeAspect="1"/>
            </p:cNvGraphicFramePr>
            <p:nvPr/>
          </p:nvGraphicFramePr>
          <p:xfrm>
            <a:off x="4513" y="2659"/>
            <a:ext cx="124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5" name="Точечный рисунок" r:id="rId4" imgW="600159" imgH="571731" progId="Paint.Picture">
                    <p:embed/>
                  </p:oleObj>
                </mc:Choice>
                <mc:Fallback>
                  <p:oleObj name="Точечный рисунок" r:id="rId4" imgW="600159" imgH="571731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659"/>
                          <a:ext cx="124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4641" y="2750"/>
              <a:ext cx="111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ru-RU" sz="1800" b="1" dirty="0">
                  <a:hlinkClick r:id="rId6" action="ppaction://hlinkfile"/>
                </a:rPr>
                <a:t>Код </a:t>
              </a:r>
              <a:r>
                <a:rPr lang="ru-RU" altLang="ru-RU" sz="1800" b="1" dirty="0">
                  <a:hlinkClick r:id="rId6" action="ppaction://hlinkfile"/>
                </a:rPr>
                <a:t>ex4_2.cpp</a:t>
              </a:r>
              <a:endParaRPr lang="ru-RU" altLang="ru-RU" sz="1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504821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32</a:t>
            </a:fld>
            <a:endParaRPr lang="ru-RU" altLang="ru-RU" dirty="0"/>
          </a:p>
        </p:txBody>
      </p:sp>
      <p:sp>
        <p:nvSpPr>
          <p:cNvPr id="35842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1524001" y="81778"/>
            <a:ext cx="9144000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uk-UA" altLang="ru-RU" sz="3600" b="1" dirty="0">
                <a:solidFill>
                  <a:schemeClr val="bg1"/>
                </a:solidFill>
                <a:latin typeface="+mn-lt"/>
              </a:rPr>
              <a:t>Функції, що повертають значення</a:t>
            </a:r>
          </a:p>
        </p:txBody>
      </p:sp>
      <p:sp>
        <p:nvSpPr>
          <p:cNvPr id="35843" name="Объект 2"/>
          <p:cNvSpPr>
            <a:spLocks noGrp="1"/>
          </p:cNvSpPr>
          <p:nvPr>
            <p:ph idx="4294967295"/>
          </p:nvPr>
        </p:nvSpPr>
        <p:spPr bwMode="auto">
          <a:xfrm>
            <a:off x="335360" y="981075"/>
            <a:ext cx="11665296" cy="2015877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indent="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sz="2300" dirty="0">
                <a:latin typeface="Arial" panose="020B0604020202020204" pitchFamily="34" charset="0"/>
                <a:cs typeface="Arial" panose="020B0604020202020204" pitchFamily="34" charset="0"/>
              </a:rPr>
              <a:t>   Програмний опис певного алгоритму обчислення значень називають </a:t>
            </a:r>
            <a:r>
              <a:rPr lang="uk-UA" altLang="ru-RU" sz="2300" b="1" i="1" dirty="0">
                <a:latin typeface="Arial" panose="020B0604020202020204" pitchFamily="34" charset="0"/>
                <a:cs typeface="Arial" panose="020B0604020202020204" pitchFamily="34" charset="0"/>
              </a:rPr>
              <a:t>функцією</a:t>
            </a:r>
            <a:r>
              <a:rPr lang="uk-UA" altLang="ru-RU" sz="23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sz="2300" dirty="0">
                <a:latin typeface="Arial" panose="020B0604020202020204" pitchFamily="34" charset="0"/>
                <a:cs typeface="Arial" panose="020B0604020202020204" pitchFamily="34" charset="0"/>
              </a:rPr>
              <a:t>   Ім’ям функції, використаним в тексті програми, позначається її </a:t>
            </a:r>
            <a:r>
              <a:rPr lang="uk-UA" altLang="ru-RU" sz="2300" b="1" i="1" dirty="0">
                <a:latin typeface="Arial" panose="020B0604020202020204" pitchFamily="34" charset="0"/>
                <a:cs typeface="Arial" panose="020B0604020202020204" pitchFamily="34" charset="0"/>
              </a:rPr>
              <a:t>виклик</a:t>
            </a:r>
            <a:r>
              <a:rPr lang="uk-UA" altLang="ru-RU" sz="23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sz="2300" dirty="0">
                <a:latin typeface="Arial" panose="020B0604020202020204" pitchFamily="34" charset="0"/>
                <a:cs typeface="Arial" panose="020B0604020202020204" pitchFamily="34" charset="0"/>
              </a:rPr>
              <a:t>   Під час виклику функції, що повертає значення в точку виклику,  її  ім’я може бути інтерпретовано </a:t>
            </a:r>
            <a:r>
              <a:rPr lang="uk-UA" altLang="ru-RU" sz="23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як ім’я деякої змінної величини. </a:t>
            </a:r>
          </a:p>
          <a:p>
            <a:pPr marL="0" indent="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sz="2300" dirty="0">
                <a:latin typeface="Arial" panose="020B0604020202020204" pitchFamily="34" charset="0"/>
                <a:cs typeface="Arial" panose="020B0604020202020204" pitchFamily="34" charset="0"/>
              </a:rPr>
              <a:t> Функцію, що повертає значення, можна викликати у виразах</a:t>
            </a:r>
            <a:r>
              <a:rPr lang="ru-RU" altLang="ru-RU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як операнд виразу</a:t>
            </a:r>
            <a:endParaRPr lang="en-US" altLang="ru-RU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524388" y="3644630"/>
            <a:ext cx="9287239" cy="2433931"/>
          </a:xfrm>
          <a:prstGeom prst="roundRect">
            <a:avLst/>
          </a:prstGeom>
          <a:gradFill>
            <a:gsLst>
              <a:gs pos="0">
                <a:schemeClr val="bg1"/>
              </a:gs>
              <a:gs pos="69000">
                <a:srgbClr val="FFFF99"/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2700000" scaled="1"/>
          </a:gra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spcBef>
                <a:spcPct val="20000"/>
              </a:spcBef>
              <a:defRPr/>
            </a:pPr>
            <a:r>
              <a:rPr lang="uk-UA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uk-UA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ім’я_типу</a:t>
            </a:r>
            <a:r>
              <a:rPr lang="uk-UA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uk-UA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ім’я_функції</a:t>
            </a:r>
            <a:r>
              <a:rPr lang="uk-UA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&gt;(&lt;</a:t>
            </a:r>
            <a:r>
              <a:rPr lang="uk-UA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оголошення параметрів&gt;) 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uk-UA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uk-UA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&lt;оголошення імен&gt; 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uk-UA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&lt;операторна частина </a:t>
            </a:r>
            <a:r>
              <a:rPr lang="uk-UA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функції з оператором </a:t>
            </a:r>
            <a:r>
              <a:rPr lang="uk-UA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повернення</a:t>
            </a:r>
            <a:r>
              <a:rPr lang="uk-UA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endParaRPr lang="uk-UA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uk-UA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7" name="Text Box 12"/>
          <p:cNvSpPr txBox="1">
            <a:spLocks noChangeArrowheads="1"/>
          </p:cNvSpPr>
          <p:nvPr/>
        </p:nvSpPr>
        <p:spPr bwMode="auto">
          <a:xfrm>
            <a:off x="4583832" y="3140968"/>
            <a:ext cx="3297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b="1" dirty="0"/>
              <a:t>Оголошення функції</a:t>
            </a:r>
            <a:endParaRPr lang="ru-RU" altLang="ru-RU" b="1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33</a:t>
            </a:fld>
            <a:endParaRPr lang="ru-RU" altLang="ru-RU" dirty="0"/>
          </a:p>
        </p:txBody>
      </p:sp>
      <p:sp>
        <p:nvSpPr>
          <p:cNvPr id="36867" name="Объект 2"/>
          <p:cNvSpPr>
            <a:spLocks noGrp="1"/>
          </p:cNvSpPr>
          <p:nvPr>
            <p:ph idx="4294967295"/>
          </p:nvPr>
        </p:nvSpPr>
        <p:spPr bwMode="auto">
          <a:xfrm>
            <a:off x="1524001" y="981075"/>
            <a:ext cx="8893175" cy="1943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Clr>
                <a:srgbClr val="990000"/>
              </a:buClr>
              <a:buNone/>
            </a:pP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Способи повернення значення в точку виклику функції: </a:t>
            </a:r>
          </a:p>
          <a:p>
            <a:pPr lvl="1">
              <a:buClr>
                <a:srgbClr val="990000"/>
              </a:buClr>
              <a:buFont typeface="Wingdings" panose="05000000000000000000" pitchFamily="2" charset="2"/>
              <a:buChar char="v"/>
            </a:pP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за допомогою оператора </a:t>
            </a:r>
            <a:r>
              <a:rPr lang="uk-UA" altLang="ru-RU" sz="2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lvl="1">
              <a:buClr>
                <a:srgbClr val="990000"/>
              </a:buClr>
              <a:buFont typeface="Wingdings" panose="05000000000000000000" pitchFamily="2" charset="2"/>
              <a:buChar char="v"/>
            </a:pP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за допомогою </a:t>
            </a:r>
            <a:r>
              <a:rPr lang="uk-UA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параметрів-посилань </a:t>
            </a:r>
            <a:endParaRPr lang="uk-UA" alt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990000"/>
              </a:buClr>
              <a:buFont typeface="Wingdings" panose="05000000000000000000" pitchFamily="2" charset="2"/>
              <a:buChar char="v"/>
            </a:pP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за допомогою </a:t>
            </a:r>
            <a:r>
              <a:rPr lang="uk-UA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параметрів-покажчиків</a:t>
            </a: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110181" y="3661766"/>
            <a:ext cx="2972376" cy="5040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spcBef>
                <a:spcPct val="20000"/>
              </a:spcBef>
              <a:defRPr/>
            </a:pPr>
            <a:r>
              <a:rPr lang="ru-RU" b="1" dirty="0">
                <a:solidFill>
                  <a:srgbClr val="000000"/>
                </a:solidFill>
              </a:rPr>
              <a:t>  </a:t>
            </a:r>
            <a:r>
              <a:rPr lang="en-US" b="1" dirty="0">
                <a:solidFill>
                  <a:srgbClr val="000000"/>
                </a:solidFill>
              </a:rPr>
              <a:t>r</a:t>
            </a:r>
            <a:r>
              <a:rPr lang="ru-RU" b="1" dirty="0" err="1">
                <a:solidFill>
                  <a:srgbClr val="000000"/>
                </a:solidFill>
              </a:rPr>
              <a:t>eturn</a:t>
            </a:r>
            <a:r>
              <a:rPr lang="ru-RU" b="1" dirty="0">
                <a:solidFill>
                  <a:srgbClr val="000000"/>
                </a:solidFill>
              </a:rPr>
              <a:t> [&lt;</a:t>
            </a:r>
            <a:r>
              <a:rPr lang="ru-RU" b="1" dirty="0" err="1">
                <a:solidFill>
                  <a:srgbClr val="000000"/>
                </a:solidFill>
              </a:rPr>
              <a:t>вираз</a:t>
            </a:r>
            <a:r>
              <a:rPr lang="ru-RU" b="1" dirty="0">
                <a:solidFill>
                  <a:srgbClr val="000000"/>
                </a:solidFill>
              </a:rPr>
              <a:t>&gt;];</a:t>
            </a:r>
          </a:p>
        </p:txBody>
      </p:sp>
      <p:sp>
        <p:nvSpPr>
          <p:cNvPr id="36871" name="Rectangle 10"/>
          <p:cNvSpPr>
            <a:spLocks noChangeArrowheads="1"/>
          </p:cNvSpPr>
          <p:nvPr/>
        </p:nvSpPr>
        <p:spPr bwMode="auto">
          <a:xfrm>
            <a:off x="1955801" y="3056433"/>
            <a:ext cx="82804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500" b="1" dirty="0">
                <a:latin typeface="+mn-lt"/>
              </a:rPr>
              <a:t>Синтаксис оператора </a:t>
            </a:r>
            <a:r>
              <a:rPr lang="uk-UA" altLang="ru-RU" sz="2500" b="1" dirty="0">
                <a:latin typeface="+mn-lt"/>
              </a:rPr>
              <a:t>повернення значення</a:t>
            </a:r>
            <a:endParaRPr lang="ru-RU" altLang="ru-RU" sz="2500" b="1" dirty="0">
              <a:latin typeface="+mn-lt"/>
            </a:endParaRPr>
          </a:p>
        </p:txBody>
      </p:sp>
      <p:sp>
        <p:nvSpPr>
          <p:cNvPr id="36872" name="Rectangle 12"/>
          <p:cNvSpPr>
            <a:spLocks noChangeArrowheads="1"/>
          </p:cNvSpPr>
          <p:nvPr/>
        </p:nvSpPr>
        <p:spPr bwMode="auto">
          <a:xfrm>
            <a:off x="515381" y="4338510"/>
            <a:ext cx="11161240" cy="430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sz="2200" dirty="0"/>
              <a:t>Тут &lt;</a:t>
            </a:r>
            <a:r>
              <a:rPr lang="uk-UA" altLang="ru-RU" sz="2200" b="1" dirty="0"/>
              <a:t>вираз</a:t>
            </a:r>
            <a:r>
              <a:rPr lang="uk-UA" altLang="ru-RU" sz="2200" dirty="0"/>
              <a:t>&gt; — вираз, що обчислює значення вказаного в заголовку функції </a:t>
            </a:r>
            <a:r>
              <a:rPr lang="ru-RU" altLang="ru-RU" sz="2200" dirty="0"/>
              <a:t>типу.</a:t>
            </a:r>
            <a:endParaRPr lang="uk-UA" altLang="ru-RU" sz="2200" dirty="0"/>
          </a:p>
        </p:txBody>
      </p:sp>
      <p:sp>
        <p:nvSpPr>
          <p:cNvPr id="36873" name="Rectangle 13"/>
          <p:cNvSpPr>
            <a:spLocks noChangeArrowheads="1"/>
          </p:cNvSpPr>
          <p:nvPr/>
        </p:nvSpPr>
        <p:spPr bwMode="auto">
          <a:xfrm>
            <a:off x="2217794" y="5050294"/>
            <a:ext cx="9836198" cy="110799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uk-UA" altLang="ru-RU" sz="2200" dirty="0">
                <a:solidFill>
                  <a:srgbClr val="C00000"/>
                </a:solidFill>
              </a:rPr>
              <a:t>Під час виконання функції останнім має виконуватись оператор повернення </a:t>
            </a:r>
            <a:r>
              <a:rPr lang="uk-UA" altLang="ru-RU" sz="2200" b="1" dirty="0" err="1">
                <a:solidFill>
                  <a:srgbClr val="C00000"/>
                </a:solidFill>
              </a:rPr>
              <a:t>return</a:t>
            </a:r>
            <a:r>
              <a:rPr lang="uk-UA" altLang="ru-RU" sz="2200" dirty="0">
                <a:solidFill>
                  <a:srgbClr val="C00000"/>
                </a:solidFill>
              </a:rPr>
              <a:t>. </a:t>
            </a:r>
            <a:r>
              <a:rPr lang="uk-UA" altLang="ru-RU" sz="2200" dirty="0" smtClean="0">
                <a:solidFill>
                  <a:srgbClr val="C00000"/>
                </a:solidFill>
              </a:rPr>
              <a:t>Значення </a:t>
            </a:r>
            <a:r>
              <a:rPr lang="uk-UA" altLang="ru-RU" sz="2200" dirty="0">
                <a:solidFill>
                  <a:srgbClr val="C00000"/>
                </a:solidFill>
              </a:rPr>
              <a:t>виразу, що повертається цим оператором, і вважатиметься </a:t>
            </a:r>
            <a:r>
              <a:rPr lang="uk-UA" altLang="ru-RU" sz="2200" b="1" dirty="0">
                <a:solidFill>
                  <a:srgbClr val="C00000"/>
                </a:solidFill>
              </a:rPr>
              <a:t>значенням функції</a:t>
            </a:r>
            <a:r>
              <a:rPr lang="es-ES" altLang="ru-RU" sz="22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 bwMode="auto">
          <a:xfrm>
            <a:off x="1524001" y="81778"/>
            <a:ext cx="9144000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600" b="1" dirty="0" smtClean="0">
                <a:solidFill>
                  <a:schemeClr val="bg1"/>
                </a:solidFill>
                <a:latin typeface="+mn-lt"/>
              </a:rPr>
              <a:t>Функції, що повертають значення</a:t>
            </a:r>
            <a:endParaRPr lang="uk-UA" altLang="ru-RU" sz="36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88" y="4973679"/>
            <a:ext cx="1280914" cy="126122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Text Box 5"/>
          <p:cNvSpPr txBox="1">
            <a:spLocks noChangeArrowheads="1"/>
          </p:cNvSpPr>
          <p:nvPr/>
        </p:nvSpPr>
        <p:spPr bwMode="auto">
          <a:xfrm>
            <a:off x="407368" y="1532487"/>
            <a:ext cx="527775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sz="2000" dirty="0"/>
              <a:t>Обчислимо довжини сторін трикутника, заданого координатами вершин. </a:t>
            </a:r>
          </a:p>
          <a:p>
            <a:pPr eaLnBrk="1" hangingPunct="1"/>
            <a:r>
              <a:rPr lang="uk-UA" altLang="ru-RU" sz="2000" dirty="0"/>
              <a:t>Основною дією в цій задачі є обчислення відстані між двома точками на площині. </a:t>
            </a:r>
          </a:p>
          <a:p>
            <a:pPr eaLnBrk="1" hangingPunct="1"/>
            <a:r>
              <a:rPr lang="uk-UA" altLang="ru-RU" sz="2000" dirty="0"/>
              <a:t>Відстань </a:t>
            </a:r>
            <a:r>
              <a:rPr lang="uk-UA" altLang="ru-RU" sz="2000" b="1" i="1" dirty="0">
                <a:solidFill>
                  <a:srgbClr val="0000CC"/>
                </a:solidFill>
              </a:rPr>
              <a:t>d</a:t>
            </a:r>
            <a:r>
              <a:rPr lang="uk-UA" altLang="ru-RU" sz="2000" dirty="0"/>
              <a:t> між двома точками з координатами </a:t>
            </a:r>
            <a:r>
              <a:rPr lang="uk-UA" altLang="ru-RU" sz="2000" dirty="0">
                <a:solidFill>
                  <a:srgbClr val="0000CC"/>
                </a:solidFill>
              </a:rPr>
              <a:t>(</a:t>
            </a:r>
            <a:r>
              <a:rPr lang="uk-UA" altLang="ru-RU" sz="2000" i="1" dirty="0">
                <a:solidFill>
                  <a:srgbClr val="0000CC"/>
                </a:solidFill>
              </a:rPr>
              <a:t>a</a:t>
            </a:r>
            <a:r>
              <a:rPr lang="uk-UA" altLang="ru-RU" sz="2000" dirty="0">
                <a:solidFill>
                  <a:srgbClr val="0000CC"/>
                </a:solidFill>
              </a:rPr>
              <a:t>1; </a:t>
            </a:r>
            <a:r>
              <a:rPr lang="uk-UA" altLang="ru-RU" sz="2000" i="1" dirty="0">
                <a:solidFill>
                  <a:srgbClr val="0000CC"/>
                </a:solidFill>
              </a:rPr>
              <a:t>b</a:t>
            </a:r>
            <a:r>
              <a:rPr lang="uk-UA" altLang="ru-RU" sz="2000" dirty="0">
                <a:solidFill>
                  <a:srgbClr val="0000CC"/>
                </a:solidFill>
              </a:rPr>
              <a:t>1)</a:t>
            </a:r>
            <a:r>
              <a:rPr lang="uk-UA" altLang="ru-RU" sz="2000" dirty="0"/>
              <a:t>, </a:t>
            </a:r>
            <a:r>
              <a:rPr lang="uk-UA" altLang="ru-RU" sz="2000" dirty="0">
                <a:solidFill>
                  <a:srgbClr val="0000CC"/>
                </a:solidFill>
              </a:rPr>
              <a:t>(</a:t>
            </a:r>
            <a:r>
              <a:rPr lang="uk-UA" altLang="ru-RU" sz="2000" i="1" dirty="0">
                <a:solidFill>
                  <a:srgbClr val="0000CC"/>
                </a:solidFill>
              </a:rPr>
              <a:t>a</a:t>
            </a:r>
            <a:r>
              <a:rPr lang="uk-UA" altLang="ru-RU" sz="2000" dirty="0">
                <a:solidFill>
                  <a:srgbClr val="0000CC"/>
                </a:solidFill>
              </a:rPr>
              <a:t>2; </a:t>
            </a:r>
            <a:r>
              <a:rPr lang="uk-UA" altLang="ru-RU" sz="2000" i="1" dirty="0">
                <a:solidFill>
                  <a:srgbClr val="0000CC"/>
                </a:solidFill>
              </a:rPr>
              <a:t>b</a:t>
            </a:r>
            <a:r>
              <a:rPr lang="uk-UA" altLang="ru-RU" sz="2000" dirty="0">
                <a:solidFill>
                  <a:srgbClr val="0000CC"/>
                </a:solidFill>
              </a:rPr>
              <a:t>2) </a:t>
            </a:r>
            <a:r>
              <a:rPr lang="uk-UA" altLang="ru-RU" sz="2000" dirty="0"/>
              <a:t>визначається за </a:t>
            </a:r>
            <a:r>
              <a:rPr lang="uk-UA" altLang="ru-RU" sz="2000" dirty="0" smtClean="0"/>
              <a:t>формулою: </a:t>
            </a:r>
            <a:endParaRPr lang="ru-RU" altLang="ru-RU" sz="2000" dirty="0"/>
          </a:p>
        </p:txBody>
      </p:sp>
      <p:grpSp>
        <p:nvGrpSpPr>
          <p:cNvPr id="7176" name="Group 6"/>
          <p:cNvGrpSpPr>
            <a:grpSpLocks/>
          </p:cNvGrpSpPr>
          <p:nvPr/>
        </p:nvGrpSpPr>
        <p:grpSpPr bwMode="auto">
          <a:xfrm>
            <a:off x="8975961" y="4262498"/>
            <a:ext cx="1979612" cy="571500"/>
            <a:chOff x="4513" y="2659"/>
            <a:chExt cx="1247" cy="360"/>
          </a:xfrm>
        </p:grpSpPr>
        <p:graphicFrame>
          <p:nvGraphicFramePr>
            <p:cNvPr id="7171" name="Object 7"/>
            <p:cNvGraphicFramePr>
              <a:graphicFrameLocks noChangeAspect="1"/>
            </p:cNvGraphicFramePr>
            <p:nvPr/>
          </p:nvGraphicFramePr>
          <p:xfrm>
            <a:off x="4513" y="2659"/>
            <a:ext cx="124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6" name="Точечный рисунок" r:id="rId3" imgW="600159" imgH="571731" progId="Paint.Picture">
                    <p:embed/>
                  </p:oleObj>
                </mc:Choice>
                <mc:Fallback>
                  <p:oleObj name="Точечный рисунок" r:id="rId3" imgW="600159" imgH="571731" progId="Paint.Picture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659"/>
                          <a:ext cx="124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0" name="Text Box 8"/>
            <p:cNvSpPr txBox="1">
              <a:spLocks noChangeArrowheads="1"/>
            </p:cNvSpPr>
            <p:nvPr/>
          </p:nvSpPr>
          <p:spPr bwMode="auto">
            <a:xfrm>
              <a:off x="4641" y="2750"/>
              <a:ext cx="111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ru-RU" sz="1800" b="1">
                  <a:hlinkClick r:id="rId5" action="ppaction://hlinkfile"/>
                </a:rPr>
                <a:t>Код </a:t>
              </a:r>
              <a:r>
                <a:rPr lang="ru-RU" altLang="ru-RU" sz="1800" b="1">
                  <a:hlinkClick r:id="rId5" action="ppaction://hlinkfile"/>
                </a:rPr>
                <a:t>ex4_3.cpp</a:t>
              </a:r>
              <a:endParaRPr lang="ru-RU" altLang="ru-RU" sz="1800" b="1"/>
            </a:p>
          </p:txBody>
        </p:sp>
      </p:grp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1524001" y="30600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graphicFrame>
        <p:nvGraphicFramePr>
          <p:cNvPr id="71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207513"/>
              </p:ext>
            </p:extLst>
          </p:nvPr>
        </p:nvGraphicFramePr>
        <p:xfrm>
          <a:off x="668670" y="4056736"/>
          <a:ext cx="4909718" cy="718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7" name="Формула" r:id="rId6" imgW="1650960" imgH="279360" progId="Equation.3">
                  <p:embed/>
                </p:oleObj>
              </mc:Choice>
              <mc:Fallback>
                <p:oleObj name="Формула" r:id="rId6" imgW="1650960" imgH="2793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70" y="4056736"/>
                        <a:ext cx="4909718" cy="71829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Text Box 11"/>
          <p:cNvSpPr txBox="1">
            <a:spLocks noChangeArrowheads="1"/>
          </p:cNvSpPr>
          <p:nvPr/>
        </p:nvSpPr>
        <p:spPr bwMode="auto">
          <a:xfrm>
            <a:off x="6887369" y="1299213"/>
            <a:ext cx="4177184" cy="255454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uk-UA" altLang="ru-RU" sz="2000" dirty="0"/>
              <a:t>Застосування функції, що обчислює відстань між двома точками, дасть можливість </a:t>
            </a:r>
            <a:r>
              <a:rPr lang="uk-UA" altLang="ru-RU" sz="2000" b="1" dirty="0"/>
              <a:t>запрограмувати вищезгадану формулу лише один</a:t>
            </a:r>
            <a:r>
              <a:rPr lang="uk-UA" altLang="ru-RU" sz="2000" dirty="0"/>
              <a:t> </a:t>
            </a:r>
            <a:r>
              <a:rPr lang="uk-UA" altLang="ru-RU" sz="2000" b="1" dirty="0"/>
              <a:t>раз</a:t>
            </a:r>
            <a:r>
              <a:rPr lang="uk-UA" altLang="ru-RU" sz="2000" dirty="0"/>
              <a:t>, </a:t>
            </a:r>
            <a:r>
              <a:rPr lang="uk-UA" altLang="ru-RU" sz="2000" dirty="0" smtClean="0"/>
              <a:t>але </a:t>
            </a:r>
            <a:r>
              <a:rPr lang="uk-UA" altLang="ru-RU" sz="2000" dirty="0"/>
              <a:t>при цьому </a:t>
            </a:r>
            <a:r>
              <a:rPr lang="uk-UA" altLang="ru-RU" sz="2000" b="1" dirty="0" smtClean="0"/>
              <a:t>тричі</a:t>
            </a:r>
            <a:r>
              <a:rPr lang="uk-UA" altLang="ru-RU" sz="2000" dirty="0" smtClean="0"/>
              <a:t> </a:t>
            </a:r>
            <a:r>
              <a:rPr lang="uk-UA" altLang="ru-RU" sz="2000" dirty="0"/>
              <a:t>здійснюватиметься виклик функції</a:t>
            </a:r>
            <a:r>
              <a:rPr lang="ru-RU" altLang="ru-RU" sz="2000" dirty="0"/>
              <a:t> </a:t>
            </a:r>
          </a:p>
        </p:txBody>
      </p:sp>
      <p:sp>
        <p:nvSpPr>
          <p:cNvPr id="7179" name="Rectangle 12"/>
          <p:cNvSpPr>
            <a:spLocks noChangeArrowheads="1"/>
          </p:cNvSpPr>
          <p:nvPr/>
        </p:nvSpPr>
        <p:spPr bwMode="auto">
          <a:xfrm>
            <a:off x="668670" y="868550"/>
            <a:ext cx="17106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sz="2000" b="1" dirty="0"/>
              <a:t>Приклад 4.</a:t>
            </a:r>
            <a:r>
              <a:rPr lang="en-US" altLang="ru-RU" sz="2000" b="1" dirty="0"/>
              <a:t>3</a:t>
            </a:r>
            <a:endParaRPr lang="es-ES" altLang="ru-RU" sz="2000" b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34</a:t>
            </a:fld>
            <a:endParaRPr lang="ru-RU" altLang="ru-RU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 bwMode="auto">
          <a:xfrm>
            <a:off x="1675451" y="101485"/>
            <a:ext cx="9144000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600" b="1" dirty="0" smtClean="0">
                <a:solidFill>
                  <a:schemeClr val="bg1"/>
                </a:solidFill>
                <a:latin typeface="+mn-lt"/>
              </a:rPr>
              <a:t>Функції, що повертають значення</a:t>
            </a:r>
            <a:endParaRPr lang="uk-UA" altLang="ru-RU" sz="36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27496" y="1130749"/>
            <a:ext cx="1488870" cy="598424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8197" name="Rectangle 9"/>
          <p:cNvSpPr>
            <a:spLocks noChangeArrowheads="1"/>
          </p:cNvSpPr>
          <p:nvPr/>
        </p:nvSpPr>
        <p:spPr bwMode="auto">
          <a:xfrm>
            <a:off x="1524001" y="30600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8198" name="Rectangle 12"/>
          <p:cNvSpPr>
            <a:spLocks noChangeArrowheads="1"/>
          </p:cNvSpPr>
          <p:nvPr/>
        </p:nvSpPr>
        <p:spPr bwMode="auto">
          <a:xfrm>
            <a:off x="1733059" y="996159"/>
            <a:ext cx="6063991" cy="1754326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sz="1800" dirty="0" err="1"/>
              <a:t>int</a:t>
            </a:r>
            <a:r>
              <a:rPr lang="uk-UA" altLang="ru-RU" sz="1800" dirty="0"/>
              <a:t> </a:t>
            </a:r>
            <a:r>
              <a:rPr lang="uk-UA" altLang="ru-RU" sz="1800" dirty="0" err="1"/>
              <a:t>main</a:t>
            </a:r>
            <a:r>
              <a:rPr lang="uk-UA" altLang="ru-RU" sz="1800" dirty="0" smtClean="0"/>
              <a:t>()</a:t>
            </a:r>
            <a:r>
              <a:rPr lang="en-US" altLang="ru-RU" sz="1800" dirty="0" smtClean="0"/>
              <a:t> //</a:t>
            </a:r>
            <a:r>
              <a:rPr lang="uk-UA" altLang="ru-RU" sz="1800" dirty="0" smtClean="0"/>
              <a:t>основна програма</a:t>
            </a:r>
          </a:p>
          <a:p>
            <a:pPr eaLnBrk="1" hangingPunct="1"/>
            <a:r>
              <a:rPr lang="uk-UA" altLang="ru-RU" sz="1800" dirty="0" smtClean="0"/>
              <a:t>{</a:t>
            </a:r>
            <a:r>
              <a:rPr lang="uk-UA" altLang="ru-RU" sz="1800" dirty="0"/>
              <a:t/>
            </a:r>
            <a:br>
              <a:rPr lang="uk-UA" altLang="ru-RU" sz="1800" dirty="0"/>
            </a:br>
            <a:r>
              <a:rPr lang="uk-UA" altLang="ru-RU" sz="1800" dirty="0"/>
              <a:t>  </a:t>
            </a:r>
            <a:r>
              <a:rPr lang="uk-UA" altLang="ru-RU" sz="1800" dirty="0" err="1"/>
              <a:t>Init</a:t>
            </a:r>
            <a:r>
              <a:rPr lang="uk-UA" altLang="ru-RU" sz="1800" dirty="0"/>
              <a:t>();      </a:t>
            </a:r>
            <a:r>
              <a:rPr lang="en-US" altLang="ru-RU" sz="1800" dirty="0" smtClean="0"/>
              <a:t>     </a:t>
            </a:r>
            <a:r>
              <a:rPr lang="uk-UA" altLang="ru-RU" sz="1800" dirty="0" smtClean="0"/>
              <a:t> </a:t>
            </a:r>
            <a:r>
              <a:rPr lang="uk-UA" altLang="ru-RU" sz="1800" dirty="0"/>
              <a:t>//введення координат вершин трикутника</a:t>
            </a:r>
            <a:br>
              <a:rPr lang="uk-UA" altLang="ru-RU" sz="1800" dirty="0"/>
            </a:br>
            <a:r>
              <a:rPr lang="uk-UA" altLang="ru-RU" sz="1800" dirty="0"/>
              <a:t>  </a:t>
            </a:r>
            <a:r>
              <a:rPr lang="uk-UA" altLang="ru-RU" sz="1800" dirty="0" err="1"/>
              <a:t>Solution</a:t>
            </a:r>
            <a:r>
              <a:rPr lang="uk-UA" altLang="ru-RU" sz="1800" dirty="0"/>
              <a:t>();   //обчислення довжин сторін трикутника</a:t>
            </a:r>
            <a:br>
              <a:rPr lang="uk-UA" altLang="ru-RU" sz="1800" dirty="0"/>
            </a:br>
            <a:r>
              <a:rPr lang="uk-UA" altLang="ru-RU" sz="1800" dirty="0"/>
              <a:t>  </a:t>
            </a:r>
            <a:r>
              <a:rPr lang="uk-UA" altLang="ru-RU" sz="1800" dirty="0" err="1"/>
              <a:t>Browse</a:t>
            </a:r>
            <a:r>
              <a:rPr lang="uk-UA" altLang="ru-RU" sz="1800" dirty="0"/>
              <a:t>();     //виведення результатів</a:t>
            </a:r>
            <a:br>
              <a:rPr lang="uk-UA" altLang="ru-RU" sz="1800" dirty="0"/>
            </a:br>
            <a:r>
              <a:rPr lang="uk-UA" altLang="ru-RU" sz="1800" dirty="0"/>
              <a:t>}</a:t>
            </a:r>
          </a:p>
        </p:txBody>
      </p:sp>
      <p:grpSp>
        <p:nvGrpSpPr>
          <p:cNvPr id="8199" name="Group 6"/>
          <p:cNvGrpSpPr>
            <a:grpSpLocks/>
          </p:cNvGrpSpPr>
          <p:nvPr/>
        </p:nvGrpSpPr>
        <p:grpSpPr bwMode="auto">
          <a:xfrm>
            <a:off x="9829645" y="1429961"/>
            <a:ext cx="1979612" cy="571500"/>
            <a:chOff x="4513" y="2659"/>
            <a:chExt cx="1247" cy="360"/>
          </a:xfrm>
        </p:grpSpPr>
        <p:graphicFrame>
          <p:nvGraphicFramePr>
            <p:cNvPr id="8194" name="Object 7"/>
            <p:cNvGraphicFramePr>
              <a:graphicFrameLocks noChangeAspect="1"/>
            </p:cNvGraphicFramePr>
            <p:nvPr/>
          </p:nvGraphicFramePr>
          <p:xfrm>
            <a:off x="4513" y="2659"/>
            <a:ext cx="124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1" name="Точечный рисунок" r:id="rId4" imgW="600159" imgH="571731" progId="Paint.Picture">
                    <p:embed/>
                  </p:oleObj>
                </mc:Choice>
                <mc:Fallback>
                  <p:oleObj name="Точечный рисунок" r:id="rId4" imgW="600159" imgH="571731" progId="Paint.Picture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659"/>
                          <a:ext cx="124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2" name="Text Box 8"/>
            <p:cNvSpPr txBox="1">
              <a:spLocks noChangeArrowheads="1"/>
            </p:cNvSpPr>
            <p:nvPr/>
          </p:nvSpPr>
          <p:spPr bwMode="auto">
            <a:xfrm>
              <a:off x="4641" y="2750"/>
              <a:ext cx="111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ru-RU" sz="1800" b="1" dirty="0">
                  <a:hlinkClick r:id="rId6" action="ppaction://hlinkfile"/>
                </a:rPr>
                <a:t>Код </a:t>
              </a:r>
              <a:r>
                <a:rPr lang="ru-RU" altLang="ru-RU" sz="1800" b="1" dirty="0">
                  <a:hlinkClick r:id="rId6" action="ppaction://hlinkfile"/>
                </a:rPr>
                <a:t>ex4_3.cpp</a:t>
              </a:r>
              <a:endParaRPr lang="ru-RU" altLang="ru-RU" sz="1800" b="1" dirty="0"/>
            </a:p>
          </p:txBody>
        </p:sp>
      </p:grpSp>
      <p:sp>
        <p:nvSpPr>
          <p:cNvPr id="8200" name="Rectangle 13"/>
          <p:cNvSpPr>
            <a:spLocks noChangeArrowheads="1"/>
          </p:cNvSpPr>
          <p:nvPr/>
        </p:nvSpPr>
        <p:spPr bwMode="auto">
          <a:xfrm>
            <a:off x="308813" y="2998643"/>
            <a:ext cx="5571163" cy="20313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uk-UA" altLang="ru-RU" sz="1800" dirty="0" err="1"/>
              <a:t>void</a:t>
            </a:r>
            <a:r>
              <a:rPr lang="uk-UA" altLang="ru-RU" sz="1800" dirty="0"/>
              <a:t> </a:t>
            </a:r>
            <a:r>
              <a:rPr lang="uk-UA" altLang="ru-RU" sz="1800" dirty="0" err="1"/>
              <a:t>Solution</a:t>
            </a:r>
            <a:r>
              <a:rPr lang="uk-UA" altLang="ru-RU" sz="1800" dirty="0" smtClean="0"/>
              <a:t>()</a:t>
            </a:r>
          </a:p>
          <a:p>
            <a:r>
              <a:rPr lang="uk-UA" altLang="ru-RU" sz="1800" dirty="0" smtClean="0"/>
              <a:t>{</a:t>
            </a:r>
            <a:r>
              <a:rPr lang="uk-UA" altLang="ru-RU" sz="1800" dirty="0"/>
              <a:t/>
            </a:r>
            <a:br>
              <a:rPr lang="uk-UA" altLang="ru-RU" sz="1800" dirty="0"/>
            </a:br>
            <a:r>
              <a:rPr lang="uk-UA" altLang="ru-RU" sz="1800" dirty="0"/>
              <a:t>                                               //відстані</a:t>
            </a:r>
            <a:br>
              <a:rPr lang="uk-UA" altLang="ru-RU" sz="1800" dirty="0"/>
            </a:br>
            <a:r>
              <a:rPr lang="uk-UA" altLang="ru-RU" sz="1800" dirty="0"/>
              <a:t>  d1=</a:t>
            </a:r>
            <a:r>
              <a:rPr lang="uk-UA" altLang="ru-RU" sz="1800" dirty="0" err="1"/>
              <a:t>Distance</a:t>
            </a:r>
            <a:r>
              <a:rPr lang="uk-UA" altLang="ru-RU" sz="1800" dirty="0"/>
              <a:t>(x1,y1,x2,y2);  //від (x1,y1) до (x2,y2)</a:t>
            </a:r>
            <a:br>
              <a:rPr lang="uk-UA" altLang="ru-RU" sz="1800" dirty="0"/>
            </a:br>
            <a:r>
              <a:rPr lang="uk-UA" altLang="ru-RU" sz="1800" dirty="0"/>
              <a:t>  d2=</a:t>
            </a:r>
            <a:r>
              <a:rPr lang="uk-UA" altLang="ru-RU" sz="1800" dirty="0" err="1"/>
              <a:t>Distance</a:t>
            </a:r>
            <a:r>
              <a:rPr lang="uk-UA" altLang="ru-RU" sz="1800" dirty="0"/>
              <a:t>(x2,y2,x3,y3);  //від (x2,y2) до (x3,y3)</a:t>
            </a:r>
            <a:br>
              <a:rPr lang="uk-UA" altLang="ru-RU" sz="1800" dirty="0"/>
            </a:br>
            <a:r>
              <a:rPr lang="uk-UA" altLang="ru-RU" sz="1800" dirty="0"/>
              <a:t>  d3=</a:t>
            </a:r>
            <a:r>
              <a:rPr lang="uk-UA" altLang="ru-RU" sz="1800" dirty="0" err="1"/>
              <a:t>Distance</a:t>
            </a:r>
            <a:r>
              <a:rPr lang="uk-UA" altLang="ru-RU" sz="1800" dirty="0"/>
              <a:t>(x1,y1,x3,y3);  //від (x1,y1) до (x3,y3)</a:t>
            </a:r>
            <a:br>
              <a:rPr lang="uk-UA" altLang="ru-RU" sz="1800" dirty="0"/>
            </a:br>
            <a:r>
              <a:rPr lang="uk-UA" altLang="ru-RU" sz="1800" dirty="0"/>
              <a:t>}</a:t>
            </a:r>
          </a:p>
        </p:txBody>
      </p:sp>
      <p:sp>
        <p:nvSpPr>
          <p:cNvPr id="8201" name="Rectangle 14"/>
          <p:cNvSpPr>
            <a:spLocks noChangeArrowheads="1"/>
          </p:cNvSpPr>
          <p:nvPr/>
        </p:nvSpPr>
        <p:spPr bwMode="auto">
          <a:xfrm>
            <a:off x="308813" y="5183926"/>
            <a:ext cx="5571163" cy="120032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uk-UA" altLang="ru-RU" sz="1800" dirty="0" err="1"/>
              <a:t>float</a:t>
            </a:r>
            <a:r>
              <a:rPr lang="uk-UA" altLang="ru-RU" sz="1800" dirty="0"/>
              <a:t> </a:t>
            </a:r>
            <a:r>
              <a:rPr lang="uk-UA" altLang="ru-RU" sz="1800" dirty="0" err="1"/>
              <a:t>Distance</a:t>
            </a:r>
            <a:r>
              <a:rPr lang="uk-UA" altLang="ru-RU" sz="1800" dirty="0"/>
              <a:t>(</a:t>
            </a:r>
            <a:r>
              <a:rPr lang="uk-UA" altLang="ru-RU" sz="1800" dirty="0" err="1"/>
              <a:t>float</a:t>
            </a:r>
            <a:r>
              <a:rPr lang="uk-UA" altLang="ru-RU" sz="1800" dirty="0"/>
              <a:t> a1,float b1,float a2,float b2)</a:t>
            </a:r>
            <a:br>
              <a:rPr lang="uk-UA" altLang="ru-RU" sz="1800" dirty="0"/>
            </a:br>
            <a:r>
              <a:rPr lang="uk-UA" altLang="ru-RU" sz="1800" dirty="0"/>
              <a:t>{</a:t>
            </a:r>
            <a:br>
              <a:rPr lang="uk-UA" altLang="ru-RU" sz="1800" dirty="0"/>
            </a:br>
            <a:r>
              <a:rPr lang="uk-UA" altLang="ru-RU" sz="1800" dirty="0"/>
              <a:t>  </a:t>
            </a:r>
            <a:r>
              <a:rPr lang="uk-UA" altLang="ru-RU" sz="1800" dirty="0" err="1"/>
              <a:t>return</a:t>
            </a:r>
            <a:r>
              <a:rPr lang="uk-UA" altLang="ru-RU" sz="1800" dirty="0"/>
              <a:t> </a:t>
            </a:r>
            <a:r>
              <a:rPr lang="uk-UA" altLang="ru-RU" sz="1800" dirty="0" err="1"/>
              <a:t>sqrt</a:t>
            </a:r>
            <a:r>
              <a:rPr lang="uk-UA" altLang="ru-RU" sz="1800" dirty="0"/>
              <a:t>(</a:t>
            </a:r>
            <a:r>
              <a:rPr lang="uk-UA" altLang="ru-RU" sz="1800" dirty="0" err="1"/>
              <a:t>pow</a:t>
            </a:r>
            <a:r>
              <a:rPr lang="uk-UA" altLang="ru-RU" sz="1800" dirty="0"/>
              <a:t>((a1–a2),2)+</a:t>
            </a:r>
            <a:r>
              <a:rPr lang="uk-UA" altLang="ru-RU" sz="1800" dirty="0" err="1"/>
              <a:t>pow</a:t>
            </a:r>
            <a:r>
              <a:rPr lang="uk-UA" altLang="ru-RU" sz="1800" dirty="0"/>
              <a:t>((b1–b2),2));</a:t>
            </a:r>
            <a:br>
              <a:rPr lang="uk-UA" altLang="ru-RU" sz="1800" dirty="0"/>
            </a:br>
            <a:r>
              <a:rPr lang="uk-UA" altLang="ru-RU" sz="1800" dirty="0"/>
              <a:t>}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35</a:t>
            </a:fld>
            <a:endParaRPr lang="ru-RU" altLang="ru-RU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 bwMode="auto">
          <a:xfrm>
            <a:off x="1675451" y="101485"/>
            <a:ext cx="9144000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600" b="1" dirty="0" smtClean="0">
                <a:solidFill>
                  <a:schemeClr val="bg1"/>
                </a:solidFill>
                <a:latin typeface="+mn-lt"/>
              </a:rPr>
              <a:t>Функції, що повертають значення</a:t>
            </a:r>
            <a:endParaRPr lang="uk-UA" altLang="ru-RU" sz="3600" b="1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23" name="Группа 22"/>
          <p:cNvGrpSpPr/>
          <p:nvPr/>
        </p:nvGrpSpPr>
        <p:grpSpPr>
          <a:xfrm>
            <a:off x="8252541" y="2326502"/>
            <a:ext cx="3556716" cy="2154652"/>
            <a:chOff x="8256240" y="2855748"/>
            <a:chExt cx="3484708" cy="2007824"/>
          </a:xfrm>
        </p:grpSpPr>
        <p:sp>
          <p:nvSpPr>
            <p:cNvPr id="3" name="TextBox 2"/>
            <p:cNvSpPr txBox="1"/>
            <p:nvPr/>
          </p:nvSpPr>
          <p:spPr>
            <a:xfrm>
              <a:off x="9242422" y="2855748"/>
              <a:ext cx="11162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main</a:t>
              </a:r>
              <a:endParaRPr lang="ru-RU" sz="1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242422" y="3674994"/>
              <a:ext cx="11162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Solution</a:t>
              </a:r>
              <a:endParaRPr lang="ru-RU" sz="1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154450" y="4494240"/>
              <a:ext cx="129215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 smtClean="0"/>
                <a:t>Diatance</a:t>
              </a:r>
              <a:endParaRPr lang="ru-RU" sz="1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56240" y="3679509"/>
              <a:ext cx="7200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 smtClean="0"/>
                <a:t>Init</a:t>
              </a:r>
              <a:endParaRPr lang="ru-RU" sz="18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624736" y="3658635"/>
              <a:ext cx="11162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Browse</a:t>
              </a:r>
              <a:endParaRPr lang="ru-RU" sz="1800" dirty="0"/>
            </a:p>
          </p:txBody>
        </p:sp>
        <p:cxnSp>
          <p:nvCxnSpPr>
            <p:cNvPr id="6" name="Прямая со стрелкой 5"/>
            <p:cNvCxnSpPr>
              <a:stCxn id="3" idx="2"/>
              <a:endCxn id="14" idx="0"/>
            </p:cNvCxnSpPr>
            <p:nvPr/>
          </p:nvCxnSpPr>
          <p:spPr>
            <a:xfrm>
              <a:off x="9800528" y="3225080"/>
              <a:ext cx="0" cy="4499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/>
            <p:cNvCxnSpPr>
              <a:stCxn id="14" idx="2"/>
              <a:endCxn id="15" idx="0"/>
            </p:cNvCxnSpPr>
            <p:nvPr/>
          </p:nvCxnSpPr>
          <p:spPr>
            <a:xfrm>
              <a:off x="9800528" y="4044326"/>
              <a:ext cx="0" cy="4499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8616280" y="3368953"/>
              <a:ext cx="25665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>
              <a:endCxn id="17" idx="0"/>
            </p:cNvCxnSpPr>
            <p:nvPr/>
          </p:nvCxnSpPr>
          <p:spPr>
            <a:xfrm>
              <a:off x="11182842" y="3368953"/>
              <a:ext cx="1" cy="2896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endCxn id="16" idx="0"/>
            </p:cNvCxnSpPr>
            <p:nvPr/>
          </p:nvCxnSpPr>
          <p:spPr>
            <a:xfrm>
              <a:off x="8616280" y="3368953"/>
              <a:ext cx="0" cy="3105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Прямоугольник 24"/>
          <p:cNvSpPr/>
          <p:nvPr/>
        </p:nvSpPr>
        <p:spPr>
          <a:xfrm>
            <a:off x="6624276" y="4700762"/>
            <a:ext cx="399149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800" dirty="0" smtClean="0"/>
              <a:t>void </a:t>
            </a:r>
            <a:r>
              <a:rPr lang="en-GB" sz="1800" dirty="0"/>
              <a:t>Browse() </a:t>
            </a:r>
          </a:p>
          <a:p>
            <a:r>
              <a:rPr lang="en-GB" sz="1800" dirty="0"/>
              <a:t>{ </a:t>
            </a:r>
          </a:p>
          <a:p>
            <a:r>
              <a:rPr lang="en-GB" sz="1800" dirty="0"/>
              <a:t>  </a:t>
            </a:r>
            <a:r>
              <a:rPr lang="en-GB" sz="1800" dirty="0" err="1"/>
              <a:t>cout</a:t>
            </a:r>
            <a:r>
              <a:rPr lang="en-GB" sz="1800" dirty="0"/>
              <a:t>&lt;&lt;"length1="&lt;&lt;d1&lt;&lt;</a:t>
            </a:r>
            <a:r>
              <a:rPr lang="en-GB" sz="1800" dirty="0" err="1"/>
              <a:t>endl</a:t>
            </a:r>
            <a:r>
              <a:rPr lang="en-GB" sz="1800" dirty="0"/>
              <a:t>; </a:t>
            </a:r>
          </a:p>
          <a:p>
            <a:r>
              <a:rPr lang="en-GB" sz="1800" dirty="0"/>
              <a:t>  </a:t>
            </a:r>
            <a:r>
              <a:rPr lang="en-GB" sz="1800" dirty="0" err="1"/>
              <a:t>cout</a:t>
            </a:r>
            <a:r>
              <a:rPr lang="en-GB" sz="1800" dirty="0"/>
              <a:t>&lt;&lt;"length2="&lt;&lt;d2&lt;&lt;</a:t>
            </a:r>
            <a:r>
              <a:rPr lang="en-GB" sz="1800" dirty="0" err="1"/>
              <a:t>endl</a:t>
            </a:r>
            <a:r>
              <a:rPr lang="en-GB" sz="1800" dirty="0"/>
              <a:t>; </a:t>
            </a:r>
          </a:p>
          <a:p>
            <a:r>
              <a:rPr lang="en-GB" sz="1800" dirty="0"/>
              <a:t>  </a:t>
            </a:r>
            <a:r>
              <a:rPr lang="en-GB" sz="1800" dirty="0" err="1"/>
              <a:t>cout</a:t>
            </a:r>
            <a:r>
              <a:rPr lang="en-GB" sz="1800" dirty="0"/>
              <a:t>&lt;&lt;"length3="&lt;&lt;d3&lt;&lt;</a:t>
            </a:r>
            <a:r>
              <a:rPr lang="en-GB" sz="1800" dirty="0" err="1"/>
              <a:t>endl</a:t>
            </a:r>
            <a:r>
              <a:rPr lang="en-GB" sz="1800" dirty="0"/>
              <a:t>; </a:t>
            </a:r>
          </a:p>
          <a:p>
            <a:r>
              <a:rPr lang="en-GB" sz="1800" dirty="0"/>
              <a:t>} </a:t>
            </a:r>
            <a:endParaRPr lang="ru-RU" sz="18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524001" y="30600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pic>
        <p:nvPicPr>
          <p:cNvPr id="3789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1989138"/>
            <a:ext cx="8567738" cy="385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Text Box 16"/>
          <p:cNvSpPr txBox="1">
            <a:spLocks noChangeArrowheads="1"/>
          </p:cNvSpPr>
          <p:nvPr/>
        </p:nvSpPr>
        <p:spPr bwMode="auto">
          <a:xfrm>
            <a:off x="3432176" y="1125539"/>
            <a:ext cx="51847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sz="2200" b="1"/>
              <a:t>Результати роботи програми ex4_3</a:t>
            </a:r>
            <a:endParaRPr lang="ru-RU" altLang="ru-RU" sz="2200" b="1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36</a:t>
            </a:fld>
            <a:endParaRPr lang="ru-RU" altLang="ru-RU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1675451" y="101485"/>
            <a:ext cx="9144000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600" b="1" dirty="0" smtClean="0">
                <a:solidFill>
                  <a:schemeClr val="bg1"/>
                </a:solidFill>
                <a:latin typeface="+mn-lt"/>
              </a:rPr>
              <a:t>Функції, що повертають значення</a:t>
            </a:r>
            <a:endParaRPr lang="uk-UA" altLang="ru-RU" sz="36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871931" y="997718"/>
            <a:ext cx="1488870" cy="598424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37</a:t>
            </a:fld>
            <a:endParaRPr lang="ru-RU" altLang="ru-RU" dirty="0"/>
          </a:p>
        </p:txBody>
      </p:sp>
      <p:sp>
        <p:nvSpPr>
          <p:cNvPr id="38914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1631504" y="0"/>
            <a:ext cx="8229600" cy="54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uk-UA" altLang="ru-RU" sz="3600" b="1" dirty="0">
                <a:solidFill>
                  <a:schemeClr val="bg1"/>
                </a:solidFill>
                <a:latin typeface="+mn-lt"/>
              </a:rPr>
              <a:t>Прототипи функцій </a:t>
            </a:r>
          </a:p>
        </p:txBody>
      </p:sp>
      <p:sp>
        <p:nvSpPr>
          <p:cNvPr id="38915" name="Объект 2"/>
          <p:cNvSpPr>
            <a:spLocks noGrp="1"/>
          </p:cNvSpPr>
          <p:nvPr>
            <p:ph idx="4294967295"/>
          </p:nvPr>
        </p:nvSpPr>
        <p:spPr bwMode="auto">
          <a:xfrm>
            <a:off x="335360" y="1196753"/>
            <a:ext cx="11665296" cy="3672408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Clr>
                <a:srgbClr val="990000"/>
              </a:buClr>
              <a:buFont typeface="Wingdings" panose="05000000000000000000" pitchFamily="2" charset="2"/>
              <a:buChar char="v"/>
            </a:pPr>
            <a:r>
              <a:rPr lang="en-US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Оголошення заголовка функції, у якому вказано </a:t>
            </a:r>
            <a:r>
              <a:rPr lang="uk-UA" altLang="ru-RU" sz="24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 значення, що повертає функція, її ім’я, список типів параметрів</a:t>
            </a: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називають </a:t>
            </a:r>
            <a:r>
              <a:rPr lang="uk-UA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прототипом функції</a:t>
            </a: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990000"/>
              </a:buClr>
              <a:buFont typeface="Wingdings" panose="05000000000000000000" pitchFamily="2" charset="2"/>
              <a:buChar char="v"/>
            </a:pPr>
            <a:r>
              <a:rPr lang="en-US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Компілятор використовує прототипи функцій </a:t>
            </a:r>
            <a:r>
              <a:rPr lang="uk-UA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для перевірки правильності їх викликів. </a:t>
            </a:r>
            <a:endParaRPr lang="en-US" alt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990000"/>
              </a:buClr>
              <a:buFont typeface="Wingdings" panose="05000000000000000000" pitchFamily="2" charset="2"/>
              <a:buChar char="v"/>
            </a:pPr>
            <a:r>
              <a:rPr lang="en-US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Прототип функції здійснює операцію </a:t>
            </a:r>
            <a:r>
              <a:rPr lang="uk-UA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приведення типів</a:t>
            </a: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аргументів</a:t>
            </a: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які задані в операторі виклику функції, до типів параметрів, заданих у прототипі, якщо така відповідність не передбачена в коді. </a:t>
            </a:r>
            <a:endParaRPr lang="en-US" alt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990000"/>
              </a:buClr>
              <a:buFont typeface="Wingdings" panose="05000000000000000000" pitchFamily="2" charset="2"/>
              <a:buChar char="v"/>
            </a:pPr>
            <a:r>
              <a:rPr lang="en-US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Прототип функції як окремий оператор слід записувати </a:t>
            </a:r>
            <a:r>
              <a:rPr lang="uk-UA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на початку програми</a:t>
            </a: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тим самим означуючи її складові частини.</a:t>
            </a:r>
            <a:endParaRPr lang="en-US" alt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38</a:t>
            </a:fld>
            <a:endParaRPr lang="ru-RU" altLang="ru-RU" dirty="0"/>
          </a:p>
        </p:txBody>
      </p:sp>
      <p:grpSp>
        <p:nvGrpSpPr>
          <p:cNvPr id="39939" name="Скругленный прямоугольник 3"/>
          <p:cNvGrpSpPr>
            <a:grpSpLocks/>
          </p:cNvGrpSpPr>
          <p:nvPr/>
        </p:nvGrpSpPr>
        <p:grpSpPr bwMode="auto">
          <a:xfrm>
            <a:off x="2640012" y="2276476"/>
            <a:ext cx="8208515" cy="828675"/>
            <a:chOff x="234" y="3322"/>
            <a:chExt cx="3952" cy="522"/>
          </a:xfrm>
        </p:grpSpPr>
        <p:pic>
          <p:nvPicPr>
            <p:cNvPr id="66565" name="Скругленный прямоугольник 3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4" y="3322"/>
              <a:ext cx="3952" cy="522"/>
            </a:xfrm>
            <a:prstGeom prst="rect">
              <a:avLst/>
            </a:prstGeom>
            <a:noFill/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</p:pic>
        <p:sp>
          <p:nvSpPr>
            <p:cNvPr id="39945" name="Text Box 6"/>
            <p:cNvSpPr txBox="1">
              <a:spLocks noChangeArrowheads="1"/>
            </p:cNvSpPr>
            <p:nvPr/>
          </p:nvSpPr>
          <p:spPr bwMode="auto">
            <a:xfrm>
              <a:off x="317" y="3361"/>
              <a:ext cx="3811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ru-RU" b="1" dirty="0">
                  <a:solidFill>
                    <a:srgbClr val="000000"/>
                  </a:solidFill>
                </a:rPr>
                <a:t>    </a:t>
              </a:r>
              <a:r>
                <a:rPr lang="uk-UA" altLang="ru-RU" b="1" dirty="0">
                  <a:solidFill>
                    <a:srgbClr val="000000"/>
                  </a:solidFill>
                </a:rPr>
                <a:t>&lt;ім’я типу&gt; &lt;</a:t>
              </a:r>
              <a:r>
                <a:rPr lang="uk-UA" altLang="ru-RU" b="1" dirty="0" err="1" smtClean="0">
                  <a:solidFill>
                    <a:srgbClr val="000000"/>
                  </a:solidFill>
                </a:rPr>
                <a:t>ім’я_функції</a:t>
              </a:r>
              <a:r>
                <a:rPr lang="uk-UA" altLang="ru-RU" b="1" dirty="0" smtClean="0">
                  <a:solidFill>
                    <a:srgbClr val="000000"/>
                  </a:solidFill>
                </a:rPr>
                <a:t>&gt;(&lt;</a:t>
              </a:r>
              <a:r>
                <a:rPr lang="uk-UA" altLang="ru-RU" b="1" dirty="0">
                  <a:solidFill>
                    <a:srgbClr val="000000"/>
                  </a:solidFill>
                </a:rPr>
                <a:t>тип&gt;,…,&lt;тип&gt;);</a:t>
              </a:r>
            </a:p>
          </p:txBody>
        </p:sp>
      </p:grpSp>
      <p:grpSp>
        <p:nvGrpSpPr>
          <p:cNvPr id="39940" name="Скругленный прямоугольник 4"/>
          <p:cNvGrpSpPr>
            <a:grpSpLocks/>
          </p:cNvGrpSpPr>
          <p:nvPr/>
        </p:nvGrpSpPr>
        <p:grpSpPr bwMode="auto">
          <a:xfrm>
            <a:off x="2141090" y="3630613"/>
            <a:ext cx="9206358" cy="1079500"/>
            <a:chOff x="108" y="2231"/>
            <a:chExt cx="5164" cy="680"/>
          </a:xfrm>
          <a:solidFill>
            <a:schemeClr val="bg1"/>
          </a:solidFill>
        </p:grpSpPr>
        <p:pic>
          <p:nvPicPr>
            <p:cNvPr id="39942" name="Скругленный прямоугольник 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" y="2231"/>
              <a:ext cx="5164" cy="6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569" name="Text Box 9"/>
            <p:cNvSpPr txBox="1">
              <a:spLocks noChangeArrowheads="1"/>
            </p:cNvSpPr>
            <p:nvPr/>
          </p:nvSpPr>
          <p:spPr bwMode="auto">
            <a:xfrm>
              <a:off x="187" y="2280"/>
              <a:ext cx="5023" cy="5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dist="127000" dir="18412194" algn="ctr" rotWithShape="0">
                <a:schemeClr val="tx1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defRPr/>
              </a:pPr>
              <a:r>
                <a:rPr lang="uk-UA" dirty="0">
                  <a:solidFill>
                    <a:srgbClr val="000000"/>
                  </a:solidFill>
                </a:rPr>
                <a:t>Частину прототипу функції, яка містить ім’я функції та типи її параметрів, називають її </a:t>
              </a:r>
              <a:r>
                <a:rPr lang="uk-UA" b="1" i="1" dirty="0">
                  <a:solidFill>
                    <a:srgbClr val="000000"/>
                  </a:solidFill>
                </a:rPr>
                <a:t>сигнатурою</a:t>
              </a:r>
              <a:r>
                <a:rPr lang="uk-UA" dirty="0">
                  <a:solidFill>
                    <a:srgbClr val="000000"/>
                  </a:solidFill>
                </a:rPr>
                <a:t>. </a:t>
              </a:r>
            </a:p>
          </p:txBody>
        </p:sp>
      </p:grpSp>
      <p:sp>
        <p:nvSpPr>
          <p:cNvPr id="39941" name="Rectangle 10"/>
          <p:cNvSpPr>
            <a:spLocks noChangeArrowheads="1"/>
          </p:cNvSpPr>
          <p:nvPr/>
        </p:nvSpPr>
        <p:spPr bwMode="auto">
          <a:xfrm>
            <a:off x="3935760" y="1100138"/>
            <a:ext cx="465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b="1" dirty="0"/>
              <a:t>C</a:t>
            </a:r>
            <a:r>
              <a:rPr lang="uk-UA" altLang="ru-RU" b="1" dirty="0" err="1"/>
              <a:t>интаксис</a:t>
            </a:r>
            <a:r>
              <a:rPr lang="uk-UA" altLang="ru-RU" b="1" dirty="0"/>
              <a:t> прототипу функції</a:t>
            </a:r>
            <a:endParaRPr lang="ru-RU" altLang="ru-RU" b="1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 bwMode="auto">
          <a:xfrm>
            <a:off x="1631504" y="0"/>
            <a:ext cx="8229600" cy="54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600" b="1" dirty="0" smtClean="0">
                <a:solidFill>
                  <a:schemeClr val="bg1"/>
                </a:solidFill>
                <a:latin typeface="+mn-lt"/>
              </a:rPr>
              <a:t>Прототипи функцій </a:t>
            </a:r>
            <a:endParaRPr lang="uk-UA" altLang="ru-RU" sz="36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39</a:t>
            </a:fld>
            <a:endParaRPr lang="ru-RU" altLang="ru-RU" dirty="0"/>
          </a:p>
        </p:txBody>
      </p:sp>
      <p:sp>
        <p:nvSpPr>
          <p:cNvPr id="9221" name="Объект 2"/>
          <p:cNvSpPr>
            <a:spLocks noGrp="1"/>
          </p:cNvSpPr>
          <p:nvPr>
            <p:ph idx="4294967295"/>
          </p:nvPr>
        </p:nvSpPr>
        <p:spPr bwMode="auto">
          <a:xfrm>
            <a:off x="2279576" y="2852936"/>
            <a:ext cx="8808518" cy="1369269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Її відсутність приводить до синтаксичної помилки. </a:t>
            </a:r>
            <a:endParaRPr lang="en-US" alt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Визначення функції, яке не збігається з її прототипом, також є синтаксичною помилкою.</a:t>
            </a:r>
            <a:endParaRPr lang="en-US" alt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21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196351"/>
              </p:ext>
            </p:extLst>
          </p:nvPr>
        </p:nvGraphicFramePr>
        <p:xfrm>
          <a:off x="959991" y="3068960"/>
          <a:ext cx="6715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Точечный рисунок" r:id="rId3" imgW="257007" imgH="276117" progId="Paint.Picture">
                  <p:embed/>
                </p:oleObj>
              </mc:Choice>
              <mc:Fallback>
                <p:oleObj name="Точечный рисунок" r:id="rId3" imgW="257007" imgH="276117" progId="Paint.Picture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DFEFE"/>
                          </a:clrFrom>
                          <a:clrTo>
                            <a:srgbClr val="FD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991" y="3068960"/>
                        <a:ext cx="67151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1631504" y="0"/>
            <a:ext cx="8229600" cy="54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600" b="1" dirty="0" smtClean="0">
                <a:solidFill>
                  <a:schemeClr val="bg1"/>
                </a:solidFill>
                <a:latin typeface="+mn-lt"/>
              </a:rPr>
              <a:t>Прототипи функцій </a:t>
            </a:r>
            <a:endParaRPr lang="uk-UA" altLang="ru-RU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063552" y="1370087"/>
            <a:ext cx="95770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CC"/>
              </a:buClr>
            </a:pPr>
            <a:r>
              <a:rPr lang="uk-UA" altLang="ru-RU" dirty="0"/>
              <a:t>Крапку з комою в кінці прототипу функції записують обов’язково. </a:t>
            </a:r>
            <a:endParaRPr lang="en-US" alt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590" y="1070492"/>
            <a:ext cx="1280914" cy="126122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4</a:t>
            </a:fld>
            <a:endParaRPr lang="ru-RU" altLang="ru-RU" dirty="0"/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-7938"/>
            <a:ext cx="12192000" cy="79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/>
          <a:p>
            <a:pPr>
              <a:lnSpc>
                <a:spcPct val="80000"/>
              </a:lnSpc>
            </a:pPr>
            <a:r>
              <a:rPr lang="uk-UA" altLang="ru-RU" sz="3600" b="1" dirty="0">
                <a:solidFill>
                  <a:schemeClr val="bg1"/>
                </a:solidFill>
              </a:rPr>
              <a:t> Підпрограми, їх різновиди та способи використання</a:t>
            </a:r>
          </a:p>
        </p:txBody>
      </p:sp>
      <p:graphicFrame>
        <p:nvGraphicFramePr>
          <p:cNvPr id="1026" name="Object 16"/>
          <p:cNvGraphicFramePr>
            <a:graphicFrameLocks noChangeAspect="1"/>
          </p:cNvGraphicFramePr>
          <p:nvPr/>
        </p:nvGraphicFramePr>
        <p:xfrm>
          <a:off x="1200151" y="981076"/>
          <a:ext cx="9648825" cy="587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Точечный рисунок" r:id="rId4" imgW="9038095" imgH="5582429" progId="Paint.Picture">
                  <p:embed/>
                </p:oleObj>
              </mc:Choice>
              <mc:Fallback>
                <p:oleObj name="Точечный рисунок" r:id="rId4" imgW="9038095" imgH="5582429" progId="Paint.Picture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1" y="981076"/>
                        <a:ext cx="9648825" cy="587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40</a:t>
            </a:fld>
            <a:endParaRPr lang="ru-RU" altLang="ru-RU" dirty="0"/>
          </a:p>
        </p:txBody>
      </p:sp>
      <p:sp>
        <p:nvSpPr>
          <p:cNvPr id="10250" name="Text Box 4"/>
          <p:cNvSpPr txBox="1">
            <a:spLocks noChangeArrowheads="1"/>
          </p:cNvSpPr>
          <p:nvPr/>
        </p:nvSpPr>
        <p:spPr bwMode="auto">
          <a:xfrm>
            <a:off x="407368" y="1772816"/>
            <a:ext cx="6174715" cy="3326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dirty="0"/>
              <a:t>Наведемо код програми , що містить прототипи функцій. </a:t>
            </a:r>
            <a:endParaRPr lang="en-US" altLang="ru-RU" dirty="0"/>
          </a:p>
          <a:p>
            <a:pPr eaLnBrk="1" hangingPunct="1"/>
            <a:r>
              <a:rPr lang="uk-UA" altLang="ru-RU" dirty="0"/>
              <a:t>Визначати функції, прототипи яких указано перед їх викликом, можна у програмі, якщо це не заборонено синтаксисом мов С/С++. </a:t>
            </a:r>
            <a:endParaRPr lang="en-US" altLang="ru-RU" dirty="0"/>
          </a:p>
          <a:p>
            <a:pPr eaLnBrk="1" hangingPunct="1"/>
            <a:r>
              <a:rPr lang="uk-UA" altLang="ru-RU" dirty="0"/>
              <a:t>У коді програми  це зроблено після головної функції </a:t>
            </a:r>
            <a:r>
              <a:rPr lang="uk-UA" altLang="ru-RU" dirty="0" err="1"/>
              <a:t>main</a:t>
            </a:r>
            <a:r>
              <a:rPr lang="uk-UA" altLang="ru-RU" dirty="0"/>
              <a:t>().</a:t>
            </a:r>
            <a:r>
              <a:rPr lang="en-US" altLang="ru-RU" dirty="0"/>
              <a:t> </a:t>
            </a:r>
            <a:endParaRPr lang="uk-UA" altLang="ru-RU" dirty="0"/>
          </a:p>
        </p:txBody>
      </p:sp>
      <p:sp>
        <p:nvSpPr>
          <p:cNvPr id="10246" name="Rectangle 10"/>
          <p:cNvSpPr>
            <a:spLocks noChangeArrowheads="1"/>
          </p:cNvSpPr>
          <p:nvPr/>
        </p:nvSpPr>
        <p:spPr bwMode="auto">
          <a:xfrm>
            <a:off x="1762329" y="1184232"/>
            <a:ext cx="19238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sz="2000" b="1" dirty="0"/>
              <a:t>Приклад 4.</a:t>
            </a:r>
            <a:r>
              <a:rPr lang="en-US" altLang="ru-RU" sz="2000" b="1" dirty="0"/>
              <a:t>3.</a:t>
            </a:r>
            <a:r>
              <a:rPr lang="uk-UA" altLang="ru-RU" sz="2000" b="1" dirty="0"/>
              <a:t>1</a:t>
            </a:r>
            <a:endParaRPr lang="es-ES" altLang="ru-RU" sz="2000" b="1" dirty="0"/>
          </a:p>
        </p:txBody>
      </p:sp>
      <p:grpSp>
        <p:nvGrpSpPr>
          <p:cNvPr id="10247" name="Group 14"/>
          <p:cNvGrpSpPr>
            <a:grpSpLocks/>
          </p:cNvGrpSpPr>
          <p:nvPr/>
        </p:nvGrpSpPr>
        <p:grpSpPr bwMode="auto">
          <a:xfrm>
            <a:off x="8040216" y="1880624"/>
            <a:ext cx="2736850" cy="936625"/>
            <a:chOff x="3878" y="1389"/>
            <a:chExt cx="1724" cy="590"/>
          </a:xfrm>
        </p:grpSpPr>
        <p:graphicFrame>
          <p:nvGraphicFramePr>
            <p:cNvPr id="10242" name="Object 12"/>
            <p:cNvGraphicFramePr>
              <a:graphicFrameLocks noChangeAspect="1"/>
            </p:cNvGraphicFramePr>
            <p:nvPr/>
          </p:nvGraphicFramePr>
          <p:xfrm>
            <a:off x="3878" y="1389"/>
            <a:ext cx="1724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9" name="Точечный рисунок" r:id="rId3" imgW="600159" imgH="571731" progId="Paint.Picture">
                    <p:embed/>
                  </p:oleObj>
                </mc:Choice>
                <mc:Fallback>
                  <p:oleObj name="Точечный рисунок" r:id="rId3" imgW="600159" imgH="571731" progId="Paint.Picture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1389"/>
                          <a:ext cx="1724" cy="5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8" name="Text Box 13"/>
            <p:cNvSpPr txBox="1">
              <a:spLocks noChangeArrowheads="1"/>
            </p:cNvSpPr>
            <p:nvPr/>
          </p:nvSpPr>
          <p:spPr bwMode="auto">
            <a:xfrm>
              <a:off x="3923" y="1434"/>
              <a:ext cx="163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uk-UA" altLang="ru-RU" sz="1800" b="1" dirty="0">
                  <a:hlinkClick r:id="rId5" action="ppaction://hlinkfile"/>
                </a:rPr>
                <a:t>Код </a:t>
              </a:r>
              <a:endParaRPr lang="en-US" altLang="ru-RU" sz="1800" b="1" dirty="0">
                <a:hlinkClick r:id="rId5" action="ppaction://hlinkfile"/>
              </a:endParaRPr>
            </a:p>
            <a:p>
              <a:pPr algn="ctr" eaLnBrk="1" hangingPunct="1"/>
              <a:r>
                <a:rPr lang="ru-RU" altLang="ru-RU" sz="1800" b="1" dirty="0">
                  <a:hlinkClick r:id="rId5" action="ppaction://hlinkfile"/>
                </a:rPr>
                <a:t>ex4_3_prototype.cpp</a:t>
              </a:r>
              <a:endParaRPr lang="ru-RU" altLang="ru-RU" sz="1800" b="1" dirty="0"/>
            </a:p>
          </p:txBody>
        </p:sp>
      </p:grpSp>
      <p:sp>
        <p:nvSpPr>
          <p:cNvPr id="12" name="Заголовок 1"/>
          <p:cNvSpPr txBox="1">
            <a:spLocks/>
          </p:cNvSpPr>
          <p:nvPr/>
        </p:nvSpPr>
        <p:spPr bwMode="auto">
          <a:xfrm>
            <a:off x="1631504" y="0"/>
            <a:ext cx="8229600" cy="54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600" b="1" dirty="0" smtClean="0">
                <a:solidFill>
                  <a:schemeClr val="bg1"/>
                </a:solidFill>
                <a:latin typeface="+mn-lt"/>
              </a:rPr>
              <a:t>Прототипи функцій </a:t>
            </a:r>
            <a:endParaRPr lang="uk-UA" altLang="ru-RU" sz="36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41</a:t>
            </a:fld>
            <a:endParaRPr lang="ru-RU" altLang="ru-RU" dirty="0"/>
          </a:p>
        </p:txBody>
      </p:sp>
      <p:sp>
        <p:nvSpPr>
          <p:cNvPr id="41986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1524000" y="0"/>
            <a:ext cx="8497888" cy="56673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uk-UA" altLang="ru-RU" sz="3600" b="1" dirty="0">
                <a:solidFill>
                  <a:schemeClr val="bg1"/>
                </a:solidFill>
                <a:latin typeface="+mn-lt"/>
              </a:rPr>
              <a:t>Функції</a:t>
            </a:r>
            <a:r>
              <a:rPr lang="ru-RU" altLang="ru-RU" sz="3600" b="1" dirty="0">
                <a:solidFill>
                  <a:schemeClr val="bg1"/>
                </a:solidFill>
                <a:latin typeface="+mn-lt"/>
              </a:rPr>
              <a:t> з аргументами за </a:t>
            </a:r>
            <a:r>
              <a:rPr lang="uk-UA" altLang="ru-RU" sz="3600" b="1" dirty="0">
                <a:solidFill>
                  <a:schemeClr val="bg1"/>
                </a:solidFill>
                <a:latin typeface="+mn-lt"/>
              </a:rPr>
              <a:t>замовченням</a:t>
            </a:r>
          </a:p>
        </p:txBody>
      </p:sp>
      <p:sp>
        <p:nvSpPr>
          <p:cNvPr id="41987" name="Объект 2"/>
          <p:cNvSpPr>
            <a:spLocks noGrp="1"/>
          </p:cNvSpPr>
          <p:nvPr>
            <p:ph idx="4294967295"/>
          </p:nvPr>
        </p:nvSpPr>
        <p:spPr bwMode="auto">
          <a:xfrm>
            <a:off x="335360" y="1052515"/>
            <a:ext cx="11737304" cy="4464718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/>
          </a:bodyPr>
          <a:lstStyle/>
          <a:p>
            <a:pPr marL="457200" indent="-457200">
              <a:spcBef>
                <a:spcPts val="1200"/>
              </a:spcBef>
              <a:buClr>
                <a:srgbClr val="990000"/>
              </a:buClr>
              <a:buFont typeface="+mj-lt"/>
              <a:buAutoNum type="arabicPeriod"/>
            </a:pP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Під час виклику функцій аргументи </a:t>
            </a:r>
            <a:r>
              <a:rPr lang="uk-UA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замінюють параметри</a:t>
            </a: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узгодженими з аргументами за кількістю та типами. </a:t>
            </a:r>
            <a:endParaRPr lang="en-US" alt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1200"/>
              </a:spcBef>
              <a:buClr>
                <a:srgbClr val="990000"/>
              </a:buClr>
              <a:buFont typeface="+mj-lt"/>
              <a:buAutoNum type="arabicPeriod"/>
            </a:pP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 ситуаціях, коли аргументи набувають певного значення або коли наявну функцію потрібно модифікувати через додавання нового параметра, можна не змінювати формат виклику функції, якщо буде застосовано механізм </a:t>
            </a:r>
            <a:r>
              <a:rPr lang="uk-UA" altLang="ru-RU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визначення аргументів за умовчанням</a:t>
            </a: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457200" indent="-457200">
              <a:spcBef>
                <a:spcPts val="1200"/>
              </a:spcBef>
              <a:buClr>
                <a:srgbClr val="990000"/>
              </a:buClr>
              <a:buFont typeface="+mj-lt"/>
              <a:buAutoNum type="arabicPeriod"/>
            </a:pPr>
            <a:r>
              <a:rPr lang="uk-UA" altLang="ru-RU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 прототипі функції можна задати не лише типи, але й значення аргументів</a:t>
            </a: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1200"/>
              </a:spcBef>
              <a:buClr>
                <a:srgbClr val="990000"/>
              </a:buClr>
              <a:buFont typeface="+mj-lt"/>
              <a:buAutoNum type="arabicPeriod"/>
            </a:pP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 цьому випадку під час виклику функції кількість переданих їй аргументів може бути </a:t>
            </a:r>
            <a:r>
              <a:rPr lang="uk-UA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меншою</a:t>
            </a: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за кількість оголошених параметрів. </a:t>
            </a:r>
            <a:endParaRPr lang="en-US" alt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1200"/>
              </a:spcBef>
              <a:buClr>
                <a:srgbClr val="990000"/>
              </a:buClr>
              <a:buFont typeface="+mj-lt"/>
              <a:buAutoNum type="arabicPeriod"/>
            </a:pPr>
            <a:r>
              <a:rPr lang="uk-UA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Значення аргументів, яких бракує, вибираються зі списку оголошення за замовченням.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" name="Text Box 4"/>
          <p:cNvSpPr txBox="1">
            <a:spLocks noChangeArrowheads="1"/>
          </p:cNvSpPr>
          <p:nvPr/>
        </p:nvSpPr>
        <p:spPr bwMode="auto">
          <a:xfrm>
            <a:off x="263352" y="1409562"/>
            <a:ext cx="5221560" cy="44677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uk-UA" altLang="ru-RU" sz="2000" b="1" dirty="0">
                <a:solidFill>
                  <a:srgbClr val="391A3A"/>
                </a:solidFill>
              </a:rPr>
              <a:t>Виведемо на екран рядки, що містять певну кількість заданих символів. </a:t>
            </a:r>
          </a:p>
          <a:p>
            <a:pPr eaLnBrk="1" hangingPunct="1">
              <a:lnSpc>
                <a:spcPct val="110000"/>
              </a:lnSpc>
            </a:pPr>
            <a:r>
              <a:rPr lang="uk-UA" altLang="ru-RU" sz="2000" b="1" dirty="0">
                <a:solidFill>
                  <a:srgbClr val="391A3A"/>
                </a:solidFill>
              </a:rPr>
              <a:t>Перший рядок містить 30 символів *, другий — 30 символів +, третій — довільну кількість символів =.</a:t>
            </a:r>
            <a:r>
              <a:rPr lang="uk-UA" altLang="ru-RU" sz="2000" dirty="0">
                <a:solidFill>
                  <a:srgbClr val="391A3A"/>
                </a:solidFill>
              </a:rPr>
              <a:t> </a:t>
            </a:r>
            <a:endParaRPr lang="en-US" altLang="ru-RU" sz="2000" dirty="0">
              <a:solidFill>
                <a:srgbClr val="391A3A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uk-UA" altLang="ru-RU" sz="2000" dirty="0">
                <a:solidFill>
                  <a:srgbClr val="391A3A"/>
                </a:solidFill>
              </a:rPr>
              <a:t>Для виведення на екран потрібного символу, його значення передаватиметься у функцію </a:t>
            </a:r>
            <a:r>
              <a:rPr lang="en-US" altLang="ru-RU" sz="2000" b="1" dirty="0" err="1">
                <a:solidFill>
                  <a:srgbClr val="391A3A"/>
                </a:solidFill>
              </a:rPr>
              <a:t>writechar</a:t>
            </a:r>
            <a:r>
              <a:rPr lang="en-US" altLang="ru-RU" sz="2000" b="1" dirty="0">
                <a:solidFill>
                  <a:srgbClr val="391A3A"/>
                </a:solidFill>
              </a:rPr>
              <a:t>() </a:t>
            </a:r>
            <a:r>
              <a:rPr lang="uk-UA" altLang="ru-RU" sz="2000" dirty="0">
                <a:solidFill>
                  <a:srgbClr val="391A3A"/>
                </a:solidFill>
              </a:rPr>
              <a:t>як аргумент. </a:t>
            </a:r>
          </a:p>
          <a:p>
            <a:pPr eaLnBrk="1" hangingPunct="1">
              <a:lnSpc>
                <a:spcPct val="110000"/>
              </a:lnSpc>
            </a:pPr>
            <a:r>
              <a:rPr lang="uk-UA" altLang="ru-RU" sz="2000" dirty="0">
                <a:solidFill>
                  <a:srgbClr val="391A3A"/>
                </a:solidFill>
              </a:rPr>
              <a:t>Значення кількості символів є другим параметром функції. </a:t>
            </a:r>
          </a:p>
          <a:p>
            <a:pPr eaLnBrk="1" hangingPunct="1">
              <a:lnSpc>
                <a:spcPct val="110000"/>
              </a:lnSpc>
            </a:pPr>
            <a:r>
              <a:rPr lang="uk-UA" altLang="ru-RU" sz="2000" dirty="0">
                <a:solidFill>
                  <a:srgbClr val="391A3A"/>
                </a:solidFill>
              </a:rPr>
              <a:t>Отже, створена функція матиме такі параметри: значення символу та його кількість.</a:t>
            </a:r>
            <a:r>
              <a:rPr lang="en-US" altLang="ru-RU" sz="2000" dirty="0">
                <a:solidFill>
                  <a:srgbClr val="391A3A"/>
                </a:solidFill>
              </a:rPr>
              <a:t> </a:t>
            </a:r>
            <a:endParaRPr lang="uk-UA" altLang="ru-RU" sz="2000" dirty="0">
              <a:solidFill>
                <a:srgbClr val="391A3A"/>
              </a:solidFill>
            </a:endParaRPr>
          </a:p>
        </p:txBody>
      </p:sp>
      <p:sp>
        <p:nvSpPr>
          <p:cNvPr id="11270" name="Rectangle 11"/>
          <p:cNvSpPr>
            <a:spLocks noChangeArrowheads="1"/>
          </p:cNvSpPr>
          <p:nvPr/>
        </p:nvSpPr>
        <p:spPr bwMode="auto">
          <a:xfrm>
            <a:off x="1919289" y="836613"/>
            <a:ext cx="17106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sz="2000" b="1"/>
              <a:t>Приклад 4.</a:t>
            </a:r>
            <a:r>
              <a:rPr lang="en-US" altLang="ru-RU" sz="2000" b="1"/>
              <a:t>4</a:t>
            </a:r>
            <a:endParaRPr lang="es-ES" altLang="ru-RU" sz="2000" b="1"/>
          </a:p>
        </p:txBody>
      </p:sp>
      <p:grpSp>
        <p:nvGrpSpPr>
          <p:cNvPr id="11271" name="Group 14"/>
          <p:cNvGrpSpPr>
            <a:grpSpLocks/>
          </p:cNvGrpSpPr>
          <p:nvPr/>
        </p:nvGrpSpPr>
        <p:grpSpPr bwMode="auto">
          <a:xfrm>
            <a:off x="1668420" y="5899922"/>
            <a:ext cx="1944687" cy="664140"/>
            <a:chOff x="3878" y="1389"/>
            <a:chExt cx="1724" cy="590"/>
          </a:xfrm>
        </p:grpSpPr>
        <p:graphicFrame>
          <p:nvGraphicFramePr>
            <p:cNvPr id="11266" name="Object 15"/>
            <p:cNvGraphicFramePr>
              <a:graphicFrameLocks noChangeAspect="1"/>
            </p:cNvGraphicFramePr>
            <p:nvPr/>
          </p:nvGraphicFramePr>
          <p:xfrm>
            <a:off x="3878" y="1389"/>
            <a:ext cx="1724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2" name="Точечный рисунок" r:id="rId3" imgW="600159" imgH="571731" progId="Paint.Picture">
                    <p:embed/>
                  </p:oleObj>
                </mc:Choice>
                <mc:Fallback>
                  <p:oleObj name="Точечный рисунок" r:id="rId3" imgW="600159" imgH="571731" progId="Paint.Picture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1389"/>
                          <a:ext cx="1724" cy="5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2" name="Text Box 16"/>
            <p:cNvSpPr txBox="1">
              <a:spLocks noChangeArrowheads="1"/>
            </p:cNvSpPr>
            <p:nvPr/>
          </p:nvSpPr>
          <p:spPr bwMode="auto">
            <a:xfrm>
              <a:off x="3923" y="1434"/>
              <a:ext cx="163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uk-UA" altLang="ru-RU" sz="1800" b="1" dirty="0">
                  <a:hlinkClick r:id="rId5" action="ppaction://hlinkfile"/>
                </a:rPr>
                <a:t>Код </a:t>
              </a:r>
              <a:endParaRPr lang="en-US" altLang="ru-RU" sz="1800" b="1" dirty="0">
                <a:hlinkClick r:id="rId5" action="ppaction://hlinkfile"/>
              </a:endParaRPr>
            </a:p>
            <a:p>
              <a:pPr algn="ctr" eaLnBrk="1" hangingPunct="1"/>
              <a:r>
                <a:rPr lang="ru-RU" altLang="ru-RU" sz="1800" b="1" dirty="0">
                  <a:hlinkClick r:id="rId6" action="ppaction://hlinkfile"/>
                </a:rPr>
                <a:t>ex4_4.cpp</a:t>
              </a:r>
              <a:endParaRPr lang="ru-RU" altLang="ru-RU" sz="1800" b="1" dirty="0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42</a:t>
            </a:fld>
            <a:endParaRPr lang="ru-RU" altLang="ru-RU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 bwMode="auto">
          <a:xfrm>
            <a:off x="1524000" y="0"/>
            <a:ext cx="8497888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600" b="1" dirty="0" smtClean="0">
                <a:solidFill>
                  <a:schemeClr val="bg1"/>
                </a:solidFill>
                <a:latin typeface="+mn-lt"/>
              </a:rPr>
              <a:t>Функції</a:t>
            </a:r>
            <a:r>
              <a:rPr lang="ru-RU" altLang="ru-RU" sz="3600" b="1" dirty="0" smtClean="0">
                <a:solidFill>
                  <a:schemeClr val="bg1"/>
                </a:solidFill>
                <a:latin typeface="+mn-lt"/>
              </a:rPr>
              <a:t> з аргументами за </a:t>
            </a:r>
            <a:r>
              <a:rPr lang="uk-UA" altLang="ru-RU" sz="3600" b="1" dirty="0" smtClean="0">
                <a:solidFill>
                  <a:schemeClr val="bg1"/>
                </a:solidFill>
                <a:latin typeface="+mn-lt"/>
              </a:rPr>
              <a:t>замовченням</a:t>
            </a:r>
            <a:endParaRPr lang="uk-UA" altLang="ru-RU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516294" y="816929"/>
            <a:ext cx="6674218" cy="5847755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700" dirty="0">
                <a:solidFill>
                  <a:srgbClr val="008000"/>
                </a:solidFill>
              </a:rPr>
              <a:t>//ex4_4.cpp. </a:t>
            </a:r>
            <a:r>
              <a:rPr lang="ru-RU" sz="1700" dirty="0" err="1">
                <a:solidFill>
                  <a:srgbClr val="008000"/>
                </a:solidFill>
              </a:rPr>
              <a:t>Аргументи</a:t>
            </a:r>
            <a:r>
              <a:rPr lang="ru-RU" sz="1700" dirty="0">
                <a:solidFill>
                  <a:srgbClr val="008000"/>
                </a:solidFill>
              </a:rPr>
              <a:t> за </a:t>
            </a:r>
            <a:r>
              <a:rPr lang="ru-RU" sz="1700" dirty="0" err="1">
                <a:solidFill>
                  <a:srgbClr val="008000"/>
                </a:solidFill>
              </a:rPr>
              <a:t>умовчанням</a:t>
            </a:r>
            <a:r>
              <a:rPr lang="ru-RU" sz="1700" dirty="0">
                <a:solidFill>
                  <a:srgbClr val="008000"/>
                </a:solidFill>
              </a:rPr>
              <a:t> </a:t>
            </a:r>
          </a:p>
          <a:p>
            <a:r>
              <a:rPr lang="ru-RU" sz="1700" dirty="0"/>
              <a:t>#</a:t>
            </a:r>
            <a:r>
              <a:rPr lang="en-GB" sz="1700" dirty="0"/>
              <a:t>include&lt;</a:t>
            </a:r>
            <a:r>
              <a:rPr lang="en-GB" sz="1700" dirty="0" err="1"/>
              <a:t>iostream</a:t>
            </a:r>
            <a:r>
              <a:rPr lang="en-GB" sz="1700" dirty="0"/>
              <a:t>&gt; </a:t>
            </a:r>
          </a:p>
          <a:p>
            <a:r>
              <a:rPr lang="en-GB" sz="1700" dirty="0"/>
              <a:t>using namespace </a:t>
            </a:r>
            <a:r>
              <a:rPr lang="en-GB" sz="1700" dirty="0" err="1"/>
              <a:t>std</a:t>
            </a:r>
            <a:r>
              <a:rPr lang="en-GB" sz="1700" dirty="0"/>
              <a:t>; </a:t>
            </a:r>
          </a:p>
          <a:p>
            <a:r>
              <a:rPr lang="en-GB" sz="1700" dirty="0">
                <a:solidFill>
                  <a:srgbClr val="008000"/>
                </a:solidFill>
              </a:rPr>
              <a:t>               //</a:t>
            </a:r>
            <a:r>
              <a:rPr lang="ru-RU" sz="1700" dirty="0">
                <a:solidFill>
                  <a:srgbClr val="008000"/>
                </a:solidFill>
              </a:rPr>
              <a:t>прототип </a:t>
            </a:r>
            <a:r>
              <a:rPr lang="ru-RU" sz="1700" dirty="0" err="1">
                <a:solidFill>
                  <a:srgbClr val="008000"/>
                </a:solidFill>
              </a:rPr>
              <a:t>функції</a:t>
            </a:r>
            <a:r>
              <a:rPr lang="ru-RU" sz="1700" dirty="0">
                <a:solidFill>
                  <a:srgbClr val="008000"/>
                </a:solidFill>
              </a:rPr>
              <a:t> з аргументами за </a:t>
            </a:r>
            <a:r>
              <a:rPr lang="ru-RU" sz="1700" dirty="0" err="1">
                <a:solidFill>
                  <a:srgbClr val="008000"/>
                </a:solidFill>
              </a:rPr>
              <a:t>умовчанням</a:t>
            </a:r>
            <a:r>
              <a:rPr lang="ru-RU" sz="1700" dirty="0">
                <a:solidFill>
                  <a:srgbClr val="008000"/>
                </a:solidFill>
              </a:rPr>
              <a:t> </a:t>
            </a:r>
          </a:p>
          <a:p>
            <a:r>
              <a:rPr lang="en-GB" sz="1700" dirty="0"/>
              <a:t>void </a:t>
            </a:r>
            <a:r>
              <a:rPr lang="en-GB" sz="1700" dirty="0" err="1"/>
              <a:t>writechar</a:t>
            </a:r>
            <a:r>
              <a:rPr lang="en-GB" sz="1700" dirty="0"/>
              <a:t>(char ='*',</a:t>
            </a:r>
            <a:r>
              <a:rPr lang="en-GB" sz="1700" dirty="0" err="1"/>
              <a:t>int</a:t>
            </a:r>
            <a:r>
              <a:rPr lang="en-GB" sz="1700" dirty="0"/>
              <a:t> =30);  </a:t>
            </a:r>
            <a:endParaRPr lang="uk-UA" sz="1700" dirty="0" smtClean="0"/>
          </a:p>
          <a:p>
            <a:r>
              <a:rPr lang="uk-UA" sz="1700" dirty="0" smtClean="0">
                <a:solidFill>
                  <a:srgbClr val="008000"/>
                </a:solidFill>
              </a:rPr>
              <a:t>//=============головна функція==============</a:t>
            </a:r>
            <a:endParaRPr lang="en-GB" sz="1700" dirty="0">
              <a:solidFill>
                <a:srgbClr val="008000"/>
              </a:solidFill>
            </a:endParaRPr>
          </a:p>
          <a:p>
            <a:r>
              <a:rPr lang="en-GB" sz="1700" dirty="0" err="1"/>
              <a:t>int</a:t>
            </a:r>
            <a:r>
              <a:rPr lang="en-GB" sz="1700" dirty="0"/>
              <a:t> main() </a:t>
            </a:r>
            <a:endParaRPr lang="uk-UA" sz="1700" dirty="0" smtClean="0"/>
          </a:p>
          <a:p>
            <a:r>
              <a:rPr lang="ru-RU" sz="1700" dirty="0" smtClean="0"/>
              <a:t>{ </a:t>
            </a:r>
            <a:endParaRPr lang="ru-RU" sz="1700" dirty="0"/>
          </a:p>
          <a:p>
            <a:r>
              <a:rPr lang="ru-RU" sz="1700" dirty="0"/>
              <a:t>   </a:t>
            </a:r>
            <a:r>
              <a:rPr lang="en-GB" sz="1700" dirty="0" err="1"/>
              <a:t>cout</a:t>
            </a:r>
            <a:r>
              <a:rPr lang="en-GB" sz="1700" dirty="0"/>
              <a:t>&lt;&lt;"Default arguments"&lt;&lt;</a:t>
            </a:r>
            <a:r>
              <a:rPr lang="en-GB" sz="1700" dirty="0" err="1"/>
              <a:t>endl</a:t>
            </a:r>
            <a:r>
              <a:rPr lang="en-GB" sz="1700" dirty="0"/>
              <a:t>; </a:t>
            </a:r>
          </a:p>
          <a:p>
            <a:r>
              <a:rPr lang="en-GB" sz="1700" dirty="0"/>
              <a:t>   </a:t>
            </a:r>
            <a:r>
              <a:rPr lang="en-GB" sz="1700" dirty="0" err="1"/>
              <a:t>writechar</a:t>
            </a:r>
            <a:r>
              <a:rPr lang="en-GB" sz="1700" dirty="0"/>
              <a:t>();            //</a:t>
            </a:r>
            <a:r>
              <a:rPr lang="ru-RU" sz="1700" dirty="0" err="1"/>
              <a:t>вивести</a:t>
            </a:r>
            <a:r>
              <a:rPr lang="ru-RU" sz="1700" dirty="0"/>
              <a:t> рядок </a:t>
            </a:r>
            <a:r>
              <a:rPr lang="ru-RU" sz="1700" dirty="0" err="1"/>
              <a:t>із</a:t>
            </a:r>
            <a:r>
              <a:rPr lang="ru-RU" sz="1700" dirty="0"/>
              <a:t> 30 </a:t>
            </a:r>
            <a:r>
              <a:rPr lang="ru-RU" sz="1700" dirty="0" err="1"/>
              <a:t>символів</a:t>
            </a:r>
            <a:r>
              <a:rPr lang="ru-RU" sz="1700" dirty="0"/>
              <a:t> ‘*’ </a:t>
            </a:r>
          </a:p>
          <a:p>
            <a:r>
              <a:rPr lang="ru-RU" sz="1700" dirty="0"/>
              <a:t>   </a:t>
            </a:r>
            <a:r>
              <a:rPr lang="en-GB" sz="1700" dirty="0" err="1"/>
              <a:t>writechar</a:t>
            </a:r>
            <a:r>
              <a:rPr lang="en-GB" sz="1700" dirty="0"/>
              <a:t>('+');         //</a:t>
            </a:r>
            <a:r>
              <a:rPr lang="ru-RU" sz="1700" dirty="0" err="1"/>
              <a:t>вивести</a:t>
            </a:r>
            <a:r>
              <a:rPr lang="ru-RU" sz="1700" dirty="0"/>
              <a:t> рядок </a:t>
            </a:r>
            <a:r>
              <a:rPr lang="ru-RU" sz="1700" dirty="0" err="1"/>
              <a:t>із</a:t>
            </a:r>
            <a:r>
              <a:rPr lang="ru-RU" sz="1700" dirty="0"/>
              <a:t> 30 </a:t>
            </a:r>
            <a:r>
              <a:rPr lang="ru-RU" sz="1700" dirty="0" err="1"/>
              <a:t>символів</a:t>
            </a:r>
            <a:r>
              <a:rPr lang="ru-RU" sz="1700" dirty="0"/>
              <a:t> ‘+’ </a:t>
            </a:r>
          </a:p>
          <a:p>
            <a:r>
              <a:rPr lang="ru-RU" sz="1700" dirty="0"/>
              <a:t>   </a:t>
            </a:r>
            <a:r>
              <a:rPr lang="en-GB" sz="1700" dirty="0" err="1"/>
              <a:t>writechar</a:t>
            </a:r>
            <a:r>
              <a:rPr lang="en-GB" sz="1700" dirty="0"/>
              <a:t>('=',20);      //</a:t>
            </a:r>
            <a:r>
              <a:rPr lang="ru-RU" sz="1700" dirty="0" err="1"/>
              <a:t>вивести</a:t>
            </a:r>
            <a:r>
              <a:rPr lang="ru-RU" sz="1700" dirty="0"/>
              <a:t> рядок </a:t>
            </a:r>
            <a:r>
              <a:rPr lang="ru-RU" sz="1700" dirty="0" err="1"/>
              <a:t>із</a:t>
            </a:r>
            <a:r>
              <a:rPr lang="ru-RU" sz="1700" dirty="0"/>
              <a:t> 20 </a:t>
            </a:r>
            <a:r>
              <a:rPr lang="ru-RU" sz="1700" dirty="0" err="1"/>
              <a:t>символів</a:t>
            </a:r>
            <a:r>
              <a:rPr lang="ru-RU" sz="1700" dirty="0"/>
              <a:t> ‘=’ </a:t>
            </a:r>
          </a:p>
          <a:p>
            <a:r>
              <a:rPr lang="ru-RU" sz="1700" dirty="0"/>
              <a:t>   </a:t>
            </a:r>
            <a:r>
              <a:rPr lang="en-GB" sz="1700" dirty="0" err="1"/>
              <a:t>writechar</a:t>
            </a:r>
            <a:r>
              <a:rPr lang="en-GB" sz="1700" dirty="0"/>
              <a:t>(65); </a:t>
            </a:r>
            <a:r>
              <a:rPr lang="uk-UA" sz="1700" dirty="0" smtClean="0"/>
              <a:t>        </a:t>
            </a:r>
            <a:r>
              <a:rPr lang="en-GB" sz="1700" dirty="0" smtClean="0"/>
              <a:t>//</a:t>
            </a:r>
            <a:r>
              <a:rPr lang="ru-RU" sz="1700" dirty="0" err="1"/>
              <a:t>вивести</a:t>
            </a:r>
            <a:r>
              <a:rPr lang="ru-RU" sz="1700" dirty="0"/>
              <a:t> рядок </a:t>
            </a:r>
            <a:r>
              <a:rPr lang="ru-RU" sz="1700" dirty="0" err="1"/>
              <a:t>із</a:t>
            </a:r>
            <a:r>
              <a:rPr lang="ru-RU" sz="1700" dirty="0"/>
              <a:t> 30 </a:t>
            </a:r>
            <a:r>
              <a:rPr lang="ru-RU" sz="1700" dirty="0" err="1"/>
              <a:t>символів</a:t>
            </a:r>
            <a:r>
              <a:rPr lang="ru-RU" sz="1700" dirty="0"/>
              <a:t>, код </a:t>
            </a:r>
            <a:r>
              <a:rPr lang="ru-RU" sz="1700" dirty="0" err="1"/>
              <a:t>яких</a:t>
            </a:r>
            <a:r>
              <a:rPr lang="ru-RU" sz="1700" dirty="0"/>
              <a:t> 65 </a:t>
            </a:r>
          </a:p>
          <a:p>
            <a:r>
              <a:rPr lang="ru-RU" sz="1700" dirty="0"/>
              <a:t>   </a:t>
            </a:r>
            <a:r>
              <a:rPr lang="en-GB" sz="1700" dirty="0"/>
              <a:t>system("pause"); </a:t>
            </a:r>
          </a:p>
          <a:p>
            <a:r>
              <a:rPr lang="en-GB" sz="1700" dirty="0"/>
              <a:t>} </a:t>
            </a:r>
            <a:endParaRPr lang="uk-UA" sz="1700" dirty="0" smtClean="0"/>
          </a:p>
          <a:p>
            <a:r>
              <a:rPr lang="uk-UA" sz="1700" dirty="0" smtClean="0">
                <a:solidFill>
                  <a:srgbClr val="008000"/>
                </a:solidFill>
              </a:rPr>
              <a:t>//==============================================</a:t>
            </a:r>
            <a:endParaRPr lang="en-GB" sz="1700" dirty="0">
              <a:solidFill>
                <a:srgbClr val="008000"/>
              </a:solidFill>
            </a:endParaRPr>
          </a:p>
          <a:p>
            <a:r>
              <a:rPr lang="en-GB" sz="1700" dirty="0"/>
              <a:t>void </a:t>
            </a:r>
            <a:r>
              <a:rPr lang="en-GB" sz="1700" dirty="0" err="1"/>
              <a:t>writechar</a:t>
            </a:r>
            <a:r>
              <a:rPr lang="en-GB" sz="1700" dirty="0"/>
              <a:t>(char </a:t>
            </a:r>
            <a:r>
              <a:rPr lang="en-GB" sz="1700" dirty="0" err="1"/>
              <a:t>ch,int</a:t>
            </a:r>
            <a:r>
              <a:rPr lang="en-GB" sz="1700" dirty="0"/>
              <a:t> n)               </a:t>
            </a:r>
            <a:r>
              <a:rPr lang="en-GB" sz="1700" dirty="0">
                <a:solidFill>
                  <a:srgbClr val="008000"/>
                </a:solidFill>
              </a:rPr>
              <a:t>//</a:t>
            </a:r>
            <a:r>
              <a:rPr lang="ru-RU" sz="1700" dirty="0" err="1">
                <a:solidFill>
                  <a:srgbClr val="008000"/>
                </a:solidFill>
              </a:rPr>
              <a:t>визначення</a:t>
            </a:r>
            <a:r>
              <a:rPr lang="ru-RU" sz="1700" dirty="0">
                <a:solidFill>
                  <a:srgbClr val="008000"/>
                </a:solidFill>
              </a:rPr>
              <a:t> </a:t>
            </a:r>
            <a:r>
              <a:rPr lang="ru-RU" sz="1700" dirty="0" err="1">
                <a:solidFill>
                  <a:srgbClr val="008000"/>
                </a:solidFill>
              </a:rPr>
              <a:t>функції</a:t>
            </a:r>
            <a:r>
              <a:rPr lang="ru-RU" sz="1700" dirty="0">
                <a:solidFill>
                  <a:srgbClr val="008000"/>
                </a:solidFill>
              </a:rPr>
              <a:t> </a:t>
            </a:r>
          </a:p>
          <a:p>
            <a:r>
              <a:rPr lang="ru-RU" sz="1700" dirty="0"/>
              <a:t>{ </a:t>
            </a:r>
          </a:p>
          <a:p>
            <a:r>
              <a:rPr lang="ru-RU" sz="1700" dirty="0"/>
              <a:t>   </a:t>
            </a:r>
            <a:r>
              <a:rPr lang="en-GB" sz="1700" dirty="0"/>
              <a:t>for(</a:t>
            </a:r>
            <a:r>
              <a:rPr lang="en-GB" sz="1700" dirty="0" err="1"/>
              <a:t>int</a:t>
            </a:r>
            <a:r>
              <a:rPr lang="en-GB" sz="1700" dirty="0"/>
              <a:t> </a:t>
            </a:r>
            <a:r>
              <a:rPr lang="en-GB" sz="1700" dirty="0" err="1"/>
              <a:t>i</a:t>
            </a:r>
            <a:r>
              <a:rPr lang="en-GB" sz="1700" dirty="0"/>
              <a:t>=0;i&lt;</a:t>
            </a:r>
            <a:r>
              <a:rPr lang="en-GB" sz="1700" dirty="0" err="1"/>
              <a:t>n;i</a:t>
            </a:r>
            <a:r>
              <a:rPr lang="en-GB" sz="1700" dirty="0"/>
              <a:t>++)  </a:t>
            </a:r>
          </a:p>
          <a:p>
            <a:r>
              <a:rPr lang="en-GB" sz="1700" dirty="0"/>
              <a:t>  </a:t>
            </a:r>
            <a:r>
              <a:rPr lang="uk-UA" sz="1700" dirty="0" smtClean="0"/>
              <a:t>        </a:t>
            </a:r>
            <a:r>
              <a:rPr lang="en-GB" sz="1700" dirty="0" smtClean="0"/>
              <a:t> </a:t>
            </a:r>
            <a:r>
              <a:rPr lang="en-GB" sz="1700" dirty="0" err="1"/>
              <a:t>cout</a:t>
            </a:r>
            <a:r>
              <a:rPr lang="en-GB" sz="1700" dirty="0"/>
              <a:t>&lt;&lt;</a:t>
            </a:r>
            <a:r>
              <a:rPr lang="en-GB" sz="1700" dirty="0" err="1"/>
              <a:t>ch</a:t>
            </a:r>
            <a:r>
              <a:rPr lang="en-GB" sz="1700" dirty="0"/>
              <a:t>;         //</a:t>
            </a:r>
            <a:r>
              <a:rPr lang="ru-RU" sz="1700" dirty="0" err="1"/>
              <a:t>вивести</a:t>
            </a:r>
            <a:r>
              <a:rPr lang="ru-RU" sz="1700" dirty="0"/>
              <a:t> рядок </a:t>
            </a:r>
            <a:r>
              <a:rPr lang="ru-RU" sz="1700" dirty="0" err="1"/>
              <a:t>заданої</a:t>
            </a:r>
            <a:r>
              <a:rPr lang="ru-RU" sz="1700" dirty="0"/>
              <a:t> </a:t>
            </a:r>
            <a:r>
              <a:rPr lang="ru-RU" sz="1700" dirty="0" err="1"/>
              <a:t>кількості</a:t>
            </a:r>
            <a:r>
              <a:rPr lang="ru-RU" sz="1700" dirty="0"/>
              <a:t> </a:t>
            </a:r>
            <a:r>
              <a:rPr lang="ru-RU" sz="1700" dirty="0" err="1"/>
              <a:t>символів</a:t>
            </a:r>
            <a:r>
              <a:rPr lang="ru-RU" sz="1700" dirty="0"/>
              <a:t> </a:t>
            </a:r>
          </a:p>
          <a:p>
            <a:r>
              <a:rPr lang="ru-RU" sz="1700" dirty="0"/>
              <a:t>   </a:t>
            </a:r>
            <a:r>
              <a:rPr lang="en-GB" sz="1700" dirty="0" err="1"/>
              <a:t>cout</a:t>
            </a:r>
            <a:r>
              <a:rPr lang="en-GB" sz="1700" dirty="0"/>
              <a:t>&lt;&lt;</a:t>
            </a:r>
            <a:r>
              <a:rPr lang="en-GB" sz="1700" dirty="0" err="1"/>
              <a:t>endl</a:t>
            </a:r>
            <a:r>
              <a:rPr lang="en-GB" sz="1700" dirty="0"/>
              <a:t>; </a:t>
            </a:r>
          </a:p>
          <a:p>
            <a:r>
              <a:rPr lang="en-GB" sz="1700" dirty="0"/>
              <a:t>}</a:t>
            </a:r>
            <a:endParaRPr lang="ru-RU" sz="17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2060575"/>
            <a:ext cx="7632700" cy="263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12"/>
          <p:cNvSpPr>
            <a:spLocks noChangeArrowheads="1"/>
          </p:cNvSpPr>
          <p:nvPr/>
        </p:nvSpPr>
        <p:spPr bwMode="auto">
          <a:xfrm>
            <a:off x="3071813" y="1341438"/>
            <a:ext cx="5903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uk-UA" altLang="ru-RU" b="1"/>
              <a:t>Результати роботи програми ex4_4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43</a:t>
            </a:fld>
            <a:endParaRPr lang="ru-RU" alt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 bwMode="auto">
          <a:xfrm>
            <a:off x="1524000" y="0"/>
            <a:ext cx="8497888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600" b="1" dirty="0" smtClean="0">
                <a:solidFill>
                  <a:schemeClr val="bg1"/>
                </a:solidFill>
                <a:latin typeface="+mn-lt"/>
              </a:rPr>
              <a:t>Функції</a:t>
            </a:r>
            <a:r>
              <a:rPr lang="ru-RU" altLang="ru-RU" sz="3600" b="1" dirty="0" smtClean="0">
                <a:solidFill>
                  <a:schemeClr val="bg1"/>
                </a:solidFill>
                <a:latin typeface="+mn-lt"/>
              </a:rPr>
              <a:t> з аргументами за </a:t>
            </a:r>
            <a:r>
              <a:rPr lang="uk-UA" altLang="ru-RU" sz="3600" b="1" dirty="0" smtClean="0">
                <a:solidFill>
                  <a:schemeClr val="bg1"/>
                </a:solidFill>
                <a:latin typeface="+mn-lt"/>
              </a:rPr>
              <a:t>замовченням</a:t>
            </a:r>
            <a:endParaRPr lang="uk-UA" altLang="ru-RU" sz="36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551384" y="1200214"/>
            <a:ext cx="1488870" cy="598424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44</a:t>
            </a:fld>
            <a:endParaRPr lang="ru-RU" altLang="ru-RU" dirty="0"/>
          </a:p>
        </p:txBody>
      </p:sp>
      <p:sp>
        <p:nvSpPr>
          <p:cNvPr id="44034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0" y="1"/>
            <a:ext cx="12192000" cy="5619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uk-UA" altLang="ru-RU" sz="3600" b="1" dirty="0">
                <a:solidFill>
                  <a:schemeClr val="bg1"/>
                </a:solidFill>
              </a:rPr>
              <a:t>Стандартні функції</a:t>
            </a:r>
          </a:p>
        </p:txBody>
      </p:sp>
      <p:sp>
        <p:nvSpPr>
          <p:cNvPr id="44035" name="Объект 2"/>
          <p:cNvSpPr>
            <a:spLocks noGrp="1"/>
          </p:cNvSpPr>
          <p:nvPr>
            <p:ph idx="4294967295"/>
          </p:nvPr>
        </p:nvSpPr>
        <p:spPr bwMode="auto">
          <a:xfrm>
            <a:off x="191344" y="1052736"/>
            <a:ext cx="11881320" cy="5184575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Clr>
                <a:srgbClr val="990000"/>
              </a:buClr>
              <a:buFont typeface="Wingdings" panose="05000000000000000000" pitchFamily="2" charset="2"/>
              <a:buChar char="v"/>
            </a:pPr>
            <a:r>
              <a:rPr lang="uk-UA" altLang="ru-RU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 Стандартні функції</a:t>
            </a:r>
            <a:r>
              <a:rPr lang="uk-UA" alt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що входять до складу бібліотек мови програмування, можна викликати без попереднього оголошення.</a:t>
            </a:r>
          </a:p>
          <a:p>
            <a:pPr marL="0" indent="0">
              <a:buClr>
                <a:srgbClr val="990000"/>
              </a:buClr>
              <a:buFont typeface="Wingdings" panose="05000000000000000000" pitchFamily="2" charset="2"/>
              <a:buChar char="v"/>
            </a:pPr>
            <a:r>
              <a:rPr lang="uk-UA" alt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Стандартні бібліотеки мов </a:t>
            </a:r>
            <a:r>
              <a:rPr lang="en-US" altLang="ru-RU" sz="2200" dirty="0">
                <a:latin typeface="Arial" panose="020B0604020202020204" pitchFamily="34" charset="0"/>
                <a:cs typeface="Arial" panose="020B0604020202020204" pitchFamily="34" charset="0"/>
              </a:rPr>
              <a:t>C/C++ </a:t>
            </a:r>
            <a:r>
              <a:rPr lang="uk-UA" alt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пропонують великій набір функцій для </a:t>
            </a:r>
            <a:r>
              <a:rPr lang="uk-UA" alt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виконання:</a:t>
            </a:r>
          </a:p>
          <a:p>
            <a:pPr marL="1085850" lvl="2" indent="-28575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sz="14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типових математичних обчислень</a:t>
            </a:r>
            <a:r>
              <a:rPr lang="uk-UA" altLang="ru-RU" sz="22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lvl="2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sz="22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операцій </a:t>
            </a:r>
            <a:r>
              <a:rPr lang="uk-UA" altLang="ru-RU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уведення-виведення, </a:t>
            </a:r>
            <a:endParaRPr lang="uk-UA" altLang="ru-RU" sz="2200" dirty="0" smtClean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sz="22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управління </a:t>
            </a:r>
            <a:r>
              <a:rPr lang="uk-UA" altLang="ru-RU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процесами, </a:t>
            </a:r>
            <a:endParaRPr lang="uk-UA" altLang="ru-RU" sz="2200" dirty="0" smtClean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ru-RU" altLang="ru-RU" sz="2200" dirty="0" err="1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обробки</a:t>
            </a:r>
            <a:r>
              <a:rPr lang="ru-RU" altLang="ru-RU" sz="22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2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рядків</a:t>
            </a:r>
            <a:r>
              <a:rPr lang="ru-RU" altLang="ru-RU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і </a:t>
            </a:r>
            <a:r>
              <a:rPr lang="ru-RU" altLang="ru-RU" sz="2200" dirty="0" err="1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символів</a:t>
            </a:r>
            <a:r>
              <a:rPr lang="ru-RU" altLang="ru-RU" sz="14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lvl="2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ru-RU" altLang="ru-RU" sz="2200" dirty="0" err="1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роботи</a:t>
            </a:r>
            <a:r>
              <a:rPr lang="ru-RU" altLang="ru-RU" sz="22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 файлами </a:t>
            </a:r>
            <a:r>
              <a:rPr lang="ru-RU" altLang="ru-RU" sz="22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тощо</a:t>
            </a:r>
            <a:r>
              <a:rPr lang="ru-RU" altLang="ru-RU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Clr>
                <a:srgbClr val="990000"/>
              </a:buClr>
              <a:buFont typeface="Wingdings" panose="05000000000000000000" pitchFamily="2" charset="2"/>
              <a:buChar char="v"/>
            </a:pPr>
            <a:r>
              <a:rPr lang="uk-UA" altLang="ru-RU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 Математичні функції</a:t>
            </a:r>
            <a:r>
              <a:rPr lang="uk-UA" alt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реалізують найпоширеніші математичні операції. </a:t>
            </a:r>
          </a:p>
          <a:p>
            <a:pPr marL="0" indent="0">
              <a:buClr>
                <a:srgbClr val="990000"/>
              </a:buClr>
              <a:buFont typeface="Wingdings" panose="05000000000000000000" pitchFamily="2" charset="2"/>
              <a:buChar char="v"/>
            </a:pPr>
            <a:r>
              <a:rPr lang="uk-UA" alt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Тип аргументу функції може бути як цілим, так і дійсним. </a:t>
            </a:r>
          </a:p>
          <a:p>
            <a:pPr marL="0" indent="0">
              <a:buClr>
                <a:srgbClr val="990000"/>
              </a:buClr>
              <a:buFont typeface="Wingdings" panose="05000000000000000000" pitchFamily="2" charset="2"/>
              <a:buChar char="v"/>
            </a:pPr>
            <a:r>
              <a:rPr lang="uk-UA" alt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Більшість </a:t>
            </a:r>
            <a:r>
              <a:rPr lang="uk-UA" alt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математичних функцій </a:t>
            </a:r>
            <a:r>
              <a:rPr lang="uk-UA" alt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повертає значення типів </a:t>
            </a:r>
            <a:r>
              <a:rPr lang="en-US" altLang="ru-RU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alt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чи </a:t>
            </a:r>
            <a:r>
              <a:rPr lang="en-US" altLang="ru-RU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n-US" alt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uk-UA" alt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990000"/>
              </a:buClr>
              <a:buFont typeface="Wingdings" panose="05000000000000000000" pitchFamily="2" charset="2"/>
              <a:buChar char="v"/>
            </a:pPr>
            <a:r>
              <a:rPr lang="uk-UA" alt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Деякі </a:t>
            </a:r>
            <a:r>
              <a:rPr lang="uk-UA" alt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математичні </a:t>
            </a:r>
            <a:r>
              <a:rPr lang="uk-UA" alt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функції повертають значення, тип якого залежить від типу аргументу.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45</a:t>
            </a:fld>
            <a:endParaRPr lang="ru-RU" altLang="ru-RU" dirty="0"/>
          </a:p>
        </p:txBody>
      </p:sp>
      <p:sp>
        <p:nvSpPr>
          <p:cNvPr id="45059" name="Объект 2"/>
          <p:cNvSpPr>
            <a:spLocks noGrp="1"/>
          </p:cNvSpPr>
          <p:nvPr>
            <p:ph idx="4294967295"/>
          </p:nvPr>
        </p:nvSpPr>
        <p:spPr bwMode="auto">
          <a:xfrm>
            <a:off x="551384" y="981076"/>
            <a:ext cx="11305256" cy="1439863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uk-UA" altLang="ru-RU" sz="2400" dirty="0"/>
              <a:t>Математичні функції можна викликати у програмі після підключення заголовного файлу </a:t>
            </a:r>
            <a:r>
              <a:rPr lang="en-US" altLang="ru-RU" sz="2400" b="1" dirty="0" err="1"/>
              <a:t>math.h</a:t>
            </a:r>
            <a:r>
              <a:rPr lang="en-US" altLang="ru-RU" sz="2400" b="1" dirty="0"/>
              <a:t> </a:t>
            </a:r>
            <a:r>
              <a:rPr lang="uk-UA" altLang="ru-RU" sz="2400" dirty="0"/>
              <a:t>за допомогою директиви препроцесора</a:t>
            </a:r>
            <a:r>
              <a:rPr lang="en-US" altLang="ru-RU" sz="2400" b="1" dirty="0"/>
              <a:t>.</a:t>
            </a:r>
            <a:endParaRPr lang="uk-UA" altLang="ru-RU" sz="2400" b="1" dirty="0"/>
          </a:p>
        </p:txBody>
      </p:sp>
      <p:grpSp>
        <p:nvGrpSpPr>
          <p:cNvPr id="45060" name="Скругленный прямоугольник 3"/>
          <p:cNvGrpSpPr>
            <a:grpSpLocks/>
          </p:cNvGrpSpPr>
          <p:nvPr/>
        </p:nvGrpSpPr>
        <p:grpSpPr bwMode="auto">
          <a:xfrm>
            <a:off x="3503712" y="2636912"/>
            <a:ext cx="4645025" cy="730250"/>
            <a:chOff x="2392" y="3683"/>
            <a:chExt cx="2926" cy="460"/>
          </a:xfrm>
        </p:grpSpPr>
        <p:pic>
          <p:nvPicPr>
            <p:cNvPr id="68613" name="Скругленный прямоугольник 3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92" y="3683"/>
              <a:ext cx="2926" cy="460"/>
            </a:xfrm>
            <a:prstGeom prst="rect">
              <a:avLst/>
            </a:prstGeom>
            <a:noFill/>
            <a:effectLst>
              <a:outerShdw dist="107763" dir="18900000" algn="ctr" rotWithShape="0">
                <a:schemeClr val="tx1">
                  <a:alpha val="50000"/>
                </a:schemeClr>
              </a:outerShdw>
            </a:effectLst>
          </p:spPr>
        </p:pic>
        <p:sp>
          <p:nvSpPr>
            <p:cNvPr id="45062" name="Text Box 6"/>
            <p:cNvSpPr txBox="1">
              <a:spLocks noChangeArrowheads="1"/>
            </p:cNvSpPr>
            <p:nvPr/>
          </p:nvSpPr>
          <p:spPr bwMode="auto">
            <a:xfrm>
              <a:off x="2444" y="3720"/>
              <a:ext cx="28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uk-UA" altLang="ru-RU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#</a:t>
              </a:r>
              <a:r>
                <a:rPr lang="en-US" altLang="ru-RU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include&lt;math.h&gt;</a:t>
              </a:r>
              <a:endParaRPr lang="uk-UA" altLang="ru-RU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0" y="1"/>
            <a:ext cx="121920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600" b="1" dirty="0" smtClean="0">
                <a:solidFill>
                  <a:schemeClr val="bg1"/>
                </a:solidFill>
              </a:rPr>
              <a:t>Стандартні математичні функції</a:t>
            </a:r>
            <a:endParaRPr lang="uk-UA" altLang="ru-R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884" name="Group 2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876427"/>
              </p:ext>
            </p:extLst>
          </p:nvPr>
        </p:nvGraphicFramePr>
        <p:xfrm>
          <a:off x="263352" y="908720"/>
          <a:ext cx="11809311" cy="5608640"/>
        </p:xfrm>
        <a:graphic>
          <a:graphicData uri="http://schemas.openxmlformats.org/drawingml/2006/table">
            <a:tbl>
              <a:tblPr/>
              <a:tblGrid>
                <a:gridCol w="1440160"/>
                <a:gridCol w="8064896"/>
                <a:gridCol w="2304255"/>
              </a:tblGrid>
              <a:tr h="7010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Ім</a:t>
                      </a:r>
                      <a:r>
                        <a:rPr kumimoji="0" lang="uk-U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’</a:t>
                      </a:r>
                      <a:r>
                        <a:rPr kumimoji="0" lang="uk-U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я функції </a:t>
                      </a:r>
                      <a:endParaRPr kumimoji="0" lang="uk-UA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Призначення</a:t>
                      </a:r>
                      <a:endParaRPr kumimoji="0" lang="uk-UA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Тип значення, </a:t>
                      </a:r>
                      <a:br>
                        <a:rPr kumimoji="0" lang="uk-U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uk-U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що повертається</a:t>
                      </a:r>
                      <a:endParaRPr kumimoji="0" lang="uk-UA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10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abs(x) 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Визначення абсолютної величини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Збігається з типом аргументу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10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acos(x) 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Обчислення кута, косінус якого дорівнює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; значення кута задане в радіанах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double  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10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asin(x) 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Обчислення кута, сінус якого дорівнює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; значення кута задане в радіанах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double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10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atan(x)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Обчислення кута, тангенс якого дорівнює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; значення кута задане в радіанах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double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10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ceil(x)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Повертає значення, заокруглене до найменшого цілого, яке не менше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double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10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сos(x) 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Обчислення косинуса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; параметр задає значення кута в радіанах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double 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10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cosh(x)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Обчислення гіперболічного косинуса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; параметр задає значення кута в радіанах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double</a:t>
                      </a:r>
                      <a:endParaRPr kumimoji="0" lang="uk-U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46</a:t>
            </a:fld>
            <a:endParaRPr lang="ru-RU" altLang="ru-RU" dirty="0"/>
          </a:p>
        </p:txBody>
      </p:sp>
      <p:sp>
        <p:nvSpPr>
          <p:cNvPr id="5" name="Заголовок 1"/>
          <p:cNvSpPr>
            <a:spLocks/>
          </p:cNvSpPr>
          <p:nvPr/>
        </p:nvSpPr>
        <p:spPr bwMode="auto">
          <a:xfrm>
            <a:off x="1524000" y="1"/>
            <a:ext cx="9144000" cy="76517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uk-UA" altLang="ru-RU" sz="3600" b="1" dirty="0">
                <a:solidFill>
                  <a:schemeClr val="bg1"/>
                </a:solidFill>
              </a:rPr>
              <a:t>Стандартні математичні функції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845" name="Group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104322"/>
              </p:ext>
            </p:extLst>
          </p:nvPr>
        </p:nvGraphicFramePr>
        <p:xfrm>
          <a:off x="479377" y="1125538"/>
          <a:ext cx="11449271" cy="4785613"/>
        </p:xfrm>
        <a:graphic>
          <a:graphicData uri="http://schemas.openxmlformats.org/drawingml/2006/table">
            <a:tbl>
              <a:tblPr/>
              <a:tblGrid>
                <a:gridCol w="1872207"/>
                <a:gridCol w="6984776"/>
                <a:gridCol w="2592288"/>
              </a:tblGrid>
              <a:tr h="7009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Ім</a:t>
                      </a:r>
                      <a:r>
                        <a:rPr kumimoji="0" lang="uk-U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’</a:t>
                      </a:r>
                      <a:r>
                        <a:rPr kumimoji="0" lang="uk-U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я функції </a:t>
                      </a:r>
                      <a:endParaRPr kumimoji="0" lang="uk-UA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Призначення</a:t>
                      </a:r>
                      <a:endParaRPr kumimoji="0" lang="uk-UA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Тип значення, </a:t>
                      </a:r>
                      <a:br>
                        <a:rPr kumimoji="0" lang="uk-U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uk-U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що повертається</a:t>
                      </a:r>
                      <a:endParaRPr kumimoji="0" lang="uk-UA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103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exp(x) 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Визначення експоненти </a:t>
                      </a:r>
                      <a:r>
                        <a:rPr kumimoji="0" lang="uk-U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тобто значення </a:t>
                      </a:r>
                      <a:r>
                        <a:rPr kumimoji="0" lang="uk-UA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е</a:t>
                      </a:r>
                      <a:r>
                        <a:rPr kumimoji="0" lang="uk-UA" sz="2000" b="0" i="1" u="none" strike="noStrike" cap="none" normalizeH="0" baseline="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де е = 2,718282 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—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основа натурального логарифма</a:t>
                      </a:r>
                      <a:endParaRPr kumimoji="0" lang="uk-U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double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2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fabs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(x) </a:t>
                      </a:r>
                      <a:endParaRPr kumimoji="0" lang="uk-U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Визначення абсолютної величини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double 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09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fmod(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etter Gothic" charset="-52"/>
                          <a:ea typeface="Letter Gothic" charset="-52"/>
                          <a:cs typeface="Times New Roman" pitchFamily="18" charset="0"/>
                        </a:rPr>
                        <a:t>x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,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etter Gothic" charset="-52"/>
                        </a:rPr>
                        <a:t>y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)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Обчислення остачі від ділення x на y як числа з плаваючою комою 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double 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749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floor(x)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Повертає значення, заокруглене до найбільшого цілого числа, яке не більше за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double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09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frexp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(</a:t>
                      </a:r>
                      <a:r>
                        <a:rPr kumimoji="0" lang="uk-UA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Letter Gothic" charset="-52"/>
                          <a:ea typeface="Letter Gothic" charset="-52"/>
                          <a:cs typeface="Times New Roman" pitchFamily="18" charset="0"/>
                        </a:rPr>
                        <a:t>x</a:t>
                      </a:r>
                      <a:r>
                        <a:rPr kumimoji="0" lang="uk-UA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,</a:t>
                      </a:r>
                      <a:r>
                        <a:rPr kumimoji="0" lang="uk-UA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Letter Gothic" charset="-52"/>
                        </a:rPr>
                        <a:t>expptr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)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Обчислення  мантиси (значення повертається) та порядку </a:t>
                      </a:r>
                      <a:r>
                        <a:rPr kumimoji="0" lang="uk-UA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expptr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дійсного числа 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х</a:t>
                      </a:r>
                      <a:endParaRPr kumimoji="0" lang="uk-U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double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09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log(x)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Обчислення натурального логарифма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double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 </a:t>
                      </a:r>
                      <a:endParaRPr kumimoji="0" lang="uk-U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47</a:t>
            </a:fld>
            <a:endParaRPr lang="ru-RU" altLang="ru-RU" dirty="0"/>
          </a:p>
        </p:txBody>
      </p:sp>
      <p:sp>
        <p:nvSpPr>
          <p:cNvPr id="5" name="Заголовок 1"/>
          <p:cNvSpPr>
            <a:spLocks/>
          </p:cNvSpPr>
          <p:nvPr/>
        </p:nvSpPr>
        <p:spPr bwMode="auto">
          <a:xfrm>
            <a:off x="1524000" y="1"/>
            <a:ext cx="9144000" cy="76517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uk-UA" altLang="ru-RU" sz="3600" b="1" dirty="0">
                <a:solidFill>
                  <a:schemeClr val="bg1"/>
                </a:solidFill>
              </a:rPr>
              <a:t>Стандартні математичні функції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48</a:t>
            </a:fld>
            <a:endParaRPr lang="ru-RU" altLang="ru-RU" dirty="0"/>
          </a:p>
        </p:txBody>
      </p:sp>
      <p:graphicFrame>
        <p:nvGraphicFramePr>
          <p:cNvPr id="73897" name="Group 1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131105"/>
              </p:ext>
            </p:extLst>
          </p:nvPr>
        </p:nvGraphicFramePr>
        <p:xfrm>
          <a:off x="335359" y="908050"/>
          <a:ext cx="11665297" cy="5166196"/>
        </p:xfrm>
        <a:graphic>
          <a:graphicData uri="http://schemas.openxmlformats.org/drawingml/2006/table">
            <a:tbl>
              <a:tblPr/>
              <a:tblGrid>
                <a:gridCol w="1944217"/>
                <a:gridCol w="7344816"/>
                <a:gridCol w="2376264"/>
              </a:tblGrid>
              <a:tr h="7009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Ім</a:t>
                      </a:r>
                      <a:r>
                        <a:rPr kumimoji="0" lang="uk-U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’</a:t>
                      </a:r>
                      <a:r>
                        <a:rPr kumimoji="0" lang="uk-U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я функції </a:t>
                      </a:r>
                      <a:endParaRPr kumimoji="0" lang="uk-UA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Призначення</a:t>
                      </a:r>
                      <a:endParaRPr kumimoji="0" lang="uk-UA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Тип значення, </a:t>
                      </a:r>
                      <a:br>
                        <a:rPr kumimoji="0" lang="uk-U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uk-U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що повертається</a:t>
                      </a:r>
                      <a:endParaRPr kumimoji="0" lang="uk-UA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1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log10(x) 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Обчислення  за основою 10 логарифма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double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756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modf(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etter Gothic" charset="-52"/>
                          <a:ea typeface="Letter Gothic" charset="-52"/>
                          <a:cs typeface="Times New Roman" pitchFamily="18" charset="0"/>
                        </a:rPr>
                        <a:t>x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,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etter Gothic" charset="-52"/>
                        </a:rPr>
                        <a:t>intptr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)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Обчислення цілої </a:t>
                      </a:r>
                      <a:r>
                        <a:rPr kumimoji="0" lang="uk-UA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intptr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та дробової частини </a:t>
                      </a:r>
                      <a:r>
                        <a:rPr kumimoji="0" lang="uk-U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х. 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Дробова частина розраховується за формулою: {</a:t>
                      </a:r>
                      <a:r>
                        <a:rPr kumimoji="0" lang="uk-U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} = </a:t>
                      </a:r>
                      <a:r>
                        <a:rPr kumimoji="0" lang="uk-U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–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[</a:t>
                      </a:r>
                      <a:r>
                        <a:rPr kumimoji="0" lang="uk-U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kumimoji="0" lang="uk-U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double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1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pow(x, y)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Піднесення значення </a:t>
                      </a:r>
                      <a:r>
                        <a:rPr kumimoji="0" lang="uk-U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до </a:t>
                      </a:r>
                      <a:r>
                        <a:rPr kumimoji="0" lang="uk-UA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степеня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 </a:t>
                      </a:r>
                      <a:endParaRPr kumimoji="0" lang="uk-U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double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98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sin(x) 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Обчислення sin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; параметр задає значення кута в радіанах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double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09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sinh(double x) 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Обчислення гіперболічного sin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; параметр задає значення кута в радіанах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double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1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sqrt(x) 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Обчислення квадратного кореня з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double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589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tan(x)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Обчислення tg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; параметр задає значення кута в радіанах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double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09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tanh(x)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Обчислення гіперболічного tg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; параметр задає значення кута в радіанах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double</a:t>
                      </a:r>
                      <a:endParaRPr kumimoji="0" lang="uk-U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Заголовок 1"/>
          <p:cNvSpPr>
            <a:spLocks/>
          </p:cNvSpPr>
          <p:nvPr/>
        </p:nvSpPr>
        <p:spPr bwMode="auto">
          <a:xfrm>
            <a:off x="1524000" y="1"/>
            <a:ext cx="9144000" cy="76517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uk-UA" altLang="ru-RU" sz="3600" b="1" dirty="0">
                <a:solidFill>
                  <a:schemeClr val="bg1"/>
                </a:solidFill>
              </a:rPr>
              <a:t>Стандартні математичні функції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49</a:t>
            </a:fld>
            <a:endParaRPr lang="ru-RU" altLang="ru-RU" dirty="0"/>
          </a:p>
        </p:txBody>
      </p:sp>
      <p:sp>
        <p:nvSpPr>
          <p:cNvPr id="49154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2139157" y="177274"/>
            <a:ext cx="82296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/>
          <a:p>
            <a:r>
              <a:rPr lang="uk-UA" altLang="ru-RU" sz="3600" b="1" dirty="0">
                <a:solidFill>
                  <a:schemeClr val="bg1"/>
                </a:solidFill>
              </a:rPr>
              <a:t>Локалізація імен</a:t>
            </a:r>
          </a:p>
        </p:txBody>
      </p:sp>
      <p:sp>
        <p:nvSpPr>
          <p:cNvPr id="49155" name="Объект 2"/>
          <p:cNvSpPr>
            <a:spLocks noGrp="1"/>
          </p:cNvSpPr>
          <p:nvPr>
            <p:ph idx="4294967295"/>
          </p:nvPr>
        </p:nvSpPr>
        <p:spPr bwMode="auto">
          <a:xfrm>
            <a:off x="263352" y="981076"/>
            <a:ext cx="11665296" cy="5688013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Clr>
                <a:srgbClr val="990000"/>
              </a:buClr>
              <a:buFont typeface="Wingdings" panose="05000000000000000000" pitchFamily="2" charset="2"/>
              <a:buChar char="v"/>
            </a:pPr>
            <a:r>
              <a:rPr lang="uk-UA" altLang="ru-RU" sz="2400" dirty="0"/>
              <a:t>Кожний ідентифікатор у програмі має свою область дії імені, або </a:t>
            </a:r>
            <a:r>
              <a:rPr lang="uk-UA" altLang="ru-RU" sz="2400" b="1" dirty="0">
                <a:solidFill>
                  <a:srgbClr val="0000CC"/>
                </a:solidFill>
              </a:rPr>
              <a:t>область видимості</a:t>
            </a:r>
            <a:r>
              <a:rPr lang="uk-UA" altLang="ru-RU" sz="2400" dirty="0"/>
              <a:t>. </a:t>
            </a:r>
          </a:p>
          <a:p>
            <a:pPr marL="0" indent="0">
              <a:spcBef>
                <a:spcPct val="0"/>
              </a:spcBef>
              <a:buClr>
                <a:srgbClr val="990000"/>
              </a:buClr>
              <a:buFont typeface="Wingdings" panose="05000000000000000000" pitchFamily="2" charset="2"/>
              <a:buChar char="v"/>
            </a:pPr>
            <a:r>
              <a:rPr lang="uk-UA" altLang="ru-RU" sz="2400" b="1" i="1" dirty="0">
                <a:solidFill>
                  <a:srgbClr val="FF0000"/>
                </a:solidFill>
              </a:rPr>
              <a:t>Область видимості ідентифікатора </a:t>
            </a:r>
            <a:r>
              <a:rPr lang="uk-UA" altLang="ru-RU" sz="2400" dirty="0">
                <a:solidFill>
                  <a:srgbClr val="FF0000"/>
                </a:solidFill>
              </a:rPr>
              <a:t>— </a:t>
            </a:r>
            <a:r>
              <a:rPr lang="uk-UA" altLang="ru-RU" sz="2400" b="1" dirty="0">
                <a:solidFill>
                  <a:srgbClr val="FF0000"/>
                </a:solidFill>
              </a:rPr>
              <a:t>це область програми, в межах якої на цей ідентифікатор можна посилатися</a:t>
            </a:r>
            <a:r>
              <a:rPr lang="uk-UA" altLang="ru-RU" sz="2400" dirty="0">
                <a:solidFill>
                  <a:srgbClr val="FF0000"/>
                </a:solidFill>
              </a:rPr>
              <a:t>. </a:t>
            </a:r>
          </a:p>
          <a:p>
            <a:pPr marL="0" indent="0">
              <a:spcBef>
                <a:spcPct val="0"/>
              </a:spcBef>
              <a:buClr>
                <a:srgbClr val="990000"/>
              </a:buClr>
              <a:buFont typeface="Wingdings" panose="05000000000000000000" pitchFamily="2" charset="2"/>
              <a:buChar char="v"/>
            </a:pPr>
            <a:r>
              <a:rPr lang="uk-UA" altLang="ru-RU" sz="2400" dirty="0" smtClean="0"/>
              <a:t>Є </a:t>
            </a:r>
            <a:r>
              <a:rPr lang="uk-UA" altLang="ru-RU" sz="2400" dirty="0"/>
              <a:t>такі області </a:t>
            </a:r>
            <a:r>
              <a:rPr lang="uk-UA" altLang="ru-RU" sz="2400" dirty="0" smtClean="0"/>
              <a:t>видимості ідентифікатора</a:t>
            </a:r>
            <a:r>
              <a:rPr lang="uk-UA" altLang="ru-RU" sz="2400" dirty="0"/>
              <a:t>: </a:t>
            </a:r>
          </a:p>
          <a:p>
            <a:pPr lvl="1"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400" b="1" dirty="0"/>
              <a:t>блок, </a:t>
            </a:r>
          </a:p>
          <a:p>
            <a:pPr lvl="1"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400" b="1" dirty="0"/>
              <a:t>функція, </a:t>
            </a:r>
          </a:p>
          <a:p>
            <a:pPr lvl="1"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400" b="1" dirty="0"/>
              <a:t>файл, </a:t>
            </a:r>
          </a:p>
          <a:p>
            <a:pPr lvl="1"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400" b="1" dirty="0"/>
              <a:t>прототип функції.</a:t>
            </a:r>
            <a:r>
              <a:rPr lang="uk-UA" altLang="ru-RU" sz="2400" dirty="0"/>
              <a:t> </a:t>
            </a:r>
          </a:p>
          <a:p>
            <a:pPr marL="0" indent="0">
              <a:spcBef>
                <a:spcPct val="0"/>
              </a:spcBef>
              <a:buClr>
                <a:srgbClr val="990000"/>
              </a:buClr>
              <a:buFont typeface="Wingdings" panose="05000000000000000000" pitchFamily="2" charset="2"/>
              <a:buChar char="v"/>
            </a:pPr>
            <a:r>
              <a:rPr lang="ru-RU" altLang="ru-RU" sz="2400" dirty="0"/>
              <a:t>П</a:t>
            </a:r>
            <a:r>
              <a:rPr lang="uk-UA" altLang="ru-RU" sz="2400" dirty="0" err="1"/>
              <a:t>ослідовність</a:t>
            </a:r>
            <a:r>
              <a:rPr lang="uk-UA" altLang="ru-RU" sz="2400" dirty="0"/>
              <a:t> і кількість блоків, у яких іменуються ті чи інші об’єкти, можуть бути </a:t>
            </a:r>
            <a:r>
              <a:rPr lang="uk-UA" altLang="ru-RU" sz="2400" b="1" dirty="0"/>
              <a:t>довільними</a:t>
            </a:r>
            <a:r>
              <a:rPr lang="uk-UA" altLang="ru-RU" sz="2400" dirty="0"/>
              <a:t>. </a:t>
            </a:r>
          </a:p>
          <a:p>
            <a:pPr marL="0" indent="0">
              <a:spcBef>
                <a:spcPct val="0"/>
              </a:spcBef>
              <a:buClr>
                <a:srgbClr val="990000"/>
              </a:buClr>
              <a:buFont typeface="Wingdings" panose="05000000000000000000" pitchFamily="2" charset="2"/>
              <a:buChar char="v"/>
            </a:pPr>
            <a:r>
              <a:rPr lang="uk-UA" altLang="ru-RU" sz="2400" dirty="0" smtClean="0"/>
              <a:t>У </a:t>
            </a:r>
            <a:r>
              <a:rPr lang="uk-UA" altLang="ru-RU" sz="2400" dirty="0"/>
              <a:t>загальному випадку область дії іменування поширюється від точки, де ідентифікатор було оголошено, до кінця блока. </a:t>
            </a:r>
          </a:p>
          <a:p>
            <a:pPr marL="0" indent="0">
              <a:spcBef>
                <a:spcPct val="0"/>
              </a:spcBef>
              <a:buClr>
                <a:srgbClr val="990000"/>
              </a:buClr>
              <a:buFont typeface="Wingdings" panose="05000000000000000000" pitchFamily="2" charset="2"/>
              <a:buChar char="v"/>
            </a:pPr>
            <a:r>
              <a:rPr lang="uk-UA" altLang="ru-RU" sz="2400" dirty="0"/>
              <a:t>Кінцем блока вважають праву фігурну дужку (}</a:t>
            </a:r>
          </a:p>
          <a:p>
            <a:pPr marL="0" indent="0">
              <a:spcBef>
                <a:spcPct val="0"/>
              </a:spcBef>
              <a:buClr>
                <a:srgbClr val="990000"/>
              </a:buClr>
              <a:buNone/>
            </a:pPr>
            <a:r>
              <a:rPr lang="uk-UA" altLang="ru-RU" sz="2400" dirty="0"/>
              <a:t>	</a:t>
            </a:r>
          </a:p>
        </p:txBody>
      </p:sp>
      <p:sp>
        <p:nvSpPr>
          <p:cNvPr id="49156" name="Объект 2"/>
          <p:cNvSpPr txBox="1">
            <a:spLocks/>
          </p:cNvSpPr>
          <p:nvPr/>
        </p:nvSpPr>
        <p:spPr bwMode="auto">
          <a:xfrm>
            <a:off x="1703389" y="4221164"/>
            <a:ext cx="8435975" cy="230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uk-UA" altLang="ru-RU" sz="2200">
                <a:latin typeface="Times New Roman" panose="02020603050405020304" pitchFamily="18" charset="0"/>
              </a:rPr>
              <a:t>	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5</a:t>
            </a:fld>
            <a:endParaRPr lang="ru-RU" alt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35360" y="1097168"/>
            <a:ext cx="11665296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chemeClr val="folHlink"/>
              </a:buClr>
              <a:buFont typeface="Wingdings" panose="05000000000000000000" pitchFamily="2" charset="2"/>
              <a:buChar char="q"/>
            </a:pPr>
            <a:r>
              <a:rPr lang="uk-UA" altLang="ru-RU" dirty="0"/>
              <a:t> Один з ефективних способів створення великих програм, </a:t>
            </a:r>
            <a:r>
              <a:rPr lang="uk-UA" altLang="ru-RU" b="1" i="1" dirty="0"/>
              <a:t>технологія низхідного проектування</a:t>
            </a:r>
            <a:r>
              <a:rPr lang="uk-UA" altLang="ru-RU" b="1" dirty="0"/>
              <a:t>,</a:t>
            </a:r>
            <a:r>
              <a:rPr lang="uk-UA" altLang="ru-RU" dirty="0"/>
              <a:t> полягає в їх конструюванні за принципом </a:t>
            </a:r>
            <a:r>
              <a:rPr lang="uk-UA" altLang="ru-RU" b="1" dirty="0">
                <a:solidFill>
                  <a:srgbClr val="990000"/>
                </a:solidFill>
              </a:rPr>
              <a:t>«розділяй і пануй»:</a:t>
            </a:r>
            <a:r>
              <a:rPr lang="uk-UA" altLang="ru-RU" dirty="0"/>
              <a:t> </a:t>
            </a:r>
          </a:p>
          <a:p>
            <a:pPr marL="800100" lvl="1" indent="-342900">
              <a:spcAft>
                <a:spcPts val="600"/>
              </a:spcAft>
              <a:buClr>
                <a:srgbClr val="990000"/>
              </a:buClr>
              <a:buFont typeface="Wingdings" panose="05000000000000000000" pitchFamily="2" charset="2"/>
              <a:buChar char="Ø"/>
            </a:pPr>
            <a:r>
              <a:rPr lang="uk-UA" altLang="ru-RU" dirty="0">
                <a:solidFill>
                  <a:srgbClr val="0000CC"/>
                </a:solidFill>
              </a:rPr>
              <a:t>програма розглядається як набір маленьких фрагментів, </a:t>
            </a:r>
          </a:p>
          <a:p>
            <a:pPr marL="800100" lvl="1" indent="-342900">
              <a:spcAft>
                <a:spcPts val="600"/>
              </a:spcAft>
              <a:buClr>
                <a:srgbClr val="990000"/>
              </a:buClr>
              <a:buFont typeface="Wingdings" panose="05000000000000000000" pitchFamily="2" charset="2"/>
              <a:buChar char="Ø"/>
            </a:pPr>
            <a:r>
              <a:rPr lang="uk-UA" altLang="ru-RU" dirty="0">
                <a:solidFill>
                  <a:srgbClr val="0000CC"/>
                </a:solidFill>
              </a:rPr>
              <a:t>кожний з </a:t>
            </a:r>
            <a:r>
              <a:rPr lang="uk-UA" altLang="ru-RU" dirty="0" smtClean="0">
                <a:solidFill>
                  <a:srgbClr val="0000CC"/>
                </a:solidFill>
              </a:rPr>
              <a:t>фрагментів виконує </a:t>
            </a:r>
            <a:r>
              <a:rPr lang="uk-UA" altLang="ru-RU" dirty="0">
                <a:solidFill>
                  <a:srgbClr val="0000CC"/>
                </a:solidFill>
              </a:rPr>
              <a:t>певну </a:t>
            </a:r>
            <a:r>
              <a:rPr lang="uk-UA" altLang="ru-RU" dirty="0" err="1">
                <a:solidFill>
                  <a:srgbClr val="0000CC"/>
                </a:solidFill>
              </a:rPr>
              <a:t>логічно</a:t>
            </a:r>
            <a:r>
              <a:rPr lang="uk-UA" altLang="ru-RU" dirty="0">
                <a:solidFill>
                  <a:srgbClr val="0000CC"/>
                </a:solidFill>
              </a:rPr>
              <a:t> завершену дію, </a:t>
            </a:r>
          </a:p>
          <a:p>
            <a:pPr marL="800100" lvl="1" indent="-342900">
              <a:spcAft>
                <a:spcPts val="600"/>
              </a:spcAft>
              <a:buClr>
                <a:srgbClr val="990000"/>
              </a:buClr>
              <a:buFont typeface="Wingdings" panose="05000000000000000000" pitchFamily="2" charset="2"/>
              <a:buChar char="Ø"/>
            </a:pPr>
            <a:r>
              <a:rPr lang="uk-UA" altLang="ru-RU" dirty="0">
                <a:solidFill>
                  <a:srgbClr val="0000CC"/>
                </a:solidFill>
              </a:rPr>
              <a:t>кожний з фрагментів </a:t>
            </a:r>
            <a:r>
              <a:rPr lang="uk-UA" altLang="ru-RU" dirty="0" smtClean="0">
                <a:solidFill>
                  <a:srgbClr val="0000CC"/>
                </a:solidFill>
              </a:rPr>
              <a:t>може </a:t>
            </a:r>
            <a:r>
              <a:rPr lang="uk-UA" altLang="ru-RU" dirty="0">
                <a:solidFill>
                  <a:srgbClr val="0000CC"/>
                </a:solidFill>
              </a:rPr>
              <a:t>бути виконаний декілька разів </a:t>
            </a:r>
          </a:p>
          <a:p>
            <a:pPr marL="800100" lvl="1" indent="-342900">
              <a:spcAft>
                <a:spcPts val="600"/>
              </a:spcAft>
              <a:buClr>
                <a:srgbClr val="990000"/>
              </a:buClr>
              <a:buFont typeface="Wingdings" panose="05000000000000000000" pitchFamily="2" charset="2"/>
              <a:buChar char="Ø"/>
            </a:pPr>
            <a:r>
              <a:rPr lang="uk-UA" altLang="ru-RU" dirty="0">
                <a:solidFill>
                  <a:srgbClr val="0000CC"/>
                </a:solidFill>
              </a:rPr>
              <a:t>кожний з фрагментів </a:t>
            </a:r>
            <a:r>
              <a:rPr lang="uk-UA" altLang="ru-RU" dirty="0" smtClean="0">
                <a:solidFill>
                  <a:srgbClr val="0000CC"/>
                </a:solidFill>
              </a:rPr>
              <a:t>є </a:t>
            </a:r>
            <a:r>
              <a:rPr lang="uk-UA" altLang="ru-RU" dirty="0">
                <a:solidFill>
                  <a:srgbClr val="0000CC"/>
                </a:solidFill>
              </a:rPr>
              <a:t>більш керованим, ніж програма в цілому. </a:t>
            </a:r>
          </a:p>
          <a:p>
            <a:pPr>
              <a:spcAft>
                <a:spcPts val="600"/>
              </a:spcAft>
              <a:buClr>
                <a:schemeClr val="folHlink"/>
              </a:buClr>
              <a:buFont typeface="Wingdings" panose="05000000000000000000" pitchFamily="2" charset="2"/>
              <a:buChar char="q"/>
            </a:pPr>
            <a:r>
              <a:rPr lang="uk-UA" altLang="ru-RU" dirty="0"/>
              <a:t> Такий невеликий фрагмент програмного коду називається </a:t>
            </a:r>
            <a:r>
              <a:rPr lang="uk-UA" altLang="ru-RU" b="1" i="1" dirty="0"/>
              <a:t>підпрограмою</a:t>
            </a:r>
            <a:r>
              <a:rPr lang="uk-UA" altLang="ru-RU" dirty="0"/>
              <a:t>. </a:t>
            </a:r>
          </a:p>
          <a:p>
            <a:pPr>
              <a:spcAft>
                <a:spcPts val="600"/>
              </a:spcAft>
              <a:buClr>
                <a:schemeClr val="folHlink"/>
              </a:buClr>
              <a:buFont typeface="Wingdings" panose="05000000000000000000" pitchFamily="2" charset="2"/>
              <a:buChar char="q"/>
            </a:pPr>
            <a:r>
              <a:rPr lang="uk-UA" altLang="ru-RU" dirty="0"/>
              <a:t> Підпрограма позначається ідентифікатором, тобто має власне </a:t>
            </a:r>
            <a:r>
              <a:rPr lang="uk-UA" altLang="ru-RU" b="1" dirty="0" smtClean="0"/>
              <a:t>унікальне в межах програми </a:t>
            </a:r>
            <a:r>
              <a:rPr lang="uk-UA" altLang="ru-RU" b="1" dirty="0"/>
              <a:t>ім’я</a:t>
            </a:r>
            <a:r>
              <a:rPr lang="uk-UA" altLang="ru-RU" dirty="0"/>
              <a:t>. </a:t>
            </a:r>
          </a:p>
          <a:p>
            <a:pPr>
              <a:spcAft>
                <a:spcPts val="600"/>
              </a:spcAft>
              <a:buClr>
                <a:schemeClr val="folHlink"/>
              </a:buClr>
              <a:buFont typeface="Wingdings" panose="05000000000000000000" pitchFamily="2" charset="2"/>
              <a:buChar char="q"/>
            </a:pPr>
            <a:r>
              <a:rPr lang="uk-UA" altLang="ru-RU" dirty="0"/>
              <a:t> Вказування в тексті програми імені підпрограми рівнозначне запису всіх її операторів і називається </a:t>
            </a:r>
            <a:r>
              <a:rPr lang="uk-UA" altLang="ru-RU" b="1" dirty="0"/>
              <a:t>викликом підпрограми.</a:t>
            </a:r>
            <a:r>
              <a:rPr lang="uk-UA" altLang="ru-RU" dirty="0"/>
              <a:t> </a:t>
            </a:r>
            <a:endParaRPr lang="ru-RU" altLang="ru-RU" dirty="0"/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0" y="-7938"/>
            <a:ext cx="12192000" cy="79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80000"/>
              </a:lnSpc>
              <a:spcAft>
                <a:spcPts val="0"/>
              </a:spcAft>
            </a:pPr>
            <a:r>
              <a:rPr lang="uk-UA" altLang="ru-RU" sz="3600" b="1" smtClean="0">
                <a:solidFill>
                  <a:schemeClr val="bg1"/>
                </a:solidFill>
              </a:rPr>
              <a:t> Підпрограми, їх різновиди та способи використання</a:t>
            </a:r>
            <a:endParaRPr lang="uk-UA" altLang="ru-R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50</a:t>
            </a:fld>
            <a:endParaRPr lang="ru-RU" altLang="ru-RU" dirty="0"/>
          </a:p>
        </p:txBody>
      </p:sp>
      <p:sp>
        <p:nvSpPr>
          <p:cNvPr id="50178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2438400" y="1"/>
            <a:ext cx="82296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uk-UA" altLang="ru-RU" sz="3600" b="1" dirty="0">
                <a:solidFill>
                  <a:schemeClr val="bg1"/>
                </a:solidFill>
              </a:rPr>
              <a:t>Локалізація імен</a:t>
            </a:r>
          </a:p>
        </p:txBody>
      </p:sp>
      <p:sp>
        <p:nvSpPr>
          <p:cNvPr id="50194" name="Text Box 6"/>
          <p:cNvSpPr txBox="1">
            <a:spLocks noChangeArrowheads="1"/>
          </p:cNvSpPr>
          <p:nvPr/>
        </p:nvSpPr>
        <p:spPr bwMode="auto">
          <a:xfrm>
            <a:off x="485095" y="865188"/>
            <a:ext cx="11593288" cy="1129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sz="2300" dirty="0">
                <a:solidFill>
                  <a:srgbClr val="000000"/>
                </a:solidFill>
              </a:rPr>
              <a:t>Усі ідентифікатори, оголошені всередині функції, є </a:t>
            </a:r>
            <a:r>
              <a:rPr lang="uk-UA" altLang="ru-RU" sz="2300" b="1" i="1" dirty="0">
                <a:solidFill>
                  <a:srgbClr val="000000"/>
                </a:solidFill>
              </a:rPr>
              <a:t>локалізованими</a:t>
            </a:r>
            <a:r>
              <a:rPr lang="uk-UA" altLang="ru-RU" sz="2300" dirty="0">
                <a:solidFill>
                  <a:srgbClr val="000000"/>
                </a:solidFill>
              </a:rPr>
              <a:t> в ній, тобто ззовні підпрограми вони є </a:t>
            </a:r>
            <a:r>
              <a:rPr lang="uk-UA" altLang="ru-RU" sz="2300" b="1" dirty="0">
                <a:solidFill>
                  <a:srgbClr val="000000"/>
                </a:solidFill>
              </a:rPr>
              <a:t>невидимими</a:t>
            </a:r>
            <a:r>
              <a:rPr lang="uk-UA" altLang="ru-RU" sz="2300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50192" name="Text Box 9"/>
          <p:cNvSpPr txBox="1">
            <a:spLocks noChangeArrowheads="1"/>
          </p:cNvSpPr>
          <p:nvPr/>
        </p:nvSpPr>
        <p:spPr bwMode="auto">
          <a:xfrm>
            <a:off x="340631" y="1872805"/>
            <a:ext cx="11593288" cy="1509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sz="2300" dirty="0">
                <a:solidFill>
                  <a:srgbClr val="000000"/>
                </a:solidFill>
              </a:rPr>
              <a:t>Окрім власних локальних імен усередині функції видимими є також ідентифікатори </a:t>
            </a:r>
            <a:r>
              <a:rPr lang="uk-UA" altLang="ru-RU" sz="2300" b="1" dirty="0">
                <a:solidFill>
                  <a:srgbClr val="000000"/>
                </a:solidFill>
              </a:rPr>
              <a:t>верхнього рівня</a:t>
            </a:r>
            <a:r>
              <a:rPr lang="uk-UA" altLang="ru-RU" sz="2300" dirty="0">
                <a:solidFill>
                  <a:srgbClr val="000000"/>
                </a:solidFill>
              </a:rPr>
              <a:t>, тобто ідентифікатори, оголошені поза будь-якою функцією. </a:t>
            </a:r>
          </a:p>
          <a:p>
            <a:pPr eaLnBrk="1" hangingPunct="1"/>
            <a:r>
              <a:rPr lang="uk-UA" altLang="ru-RU" sz="2300" dirty="0">
                <a:solidFill>
                  <a:srgbClr val="000000"/>
                </a:solidFill>
              </a:rPr>
              <a:t>Такі ідентифікатори називають </a:t>
            </a:r>
            <a:r>
              <a:rPr lang="uk-UA" altLang="ru-RU" sz="2300" b="1" i="1" dirty="0">
                <a:solidFill>
                  <a:srgbClr val="000000"/>
                </a:solidFill>
              </a:rPr>
              <a:t>глобальними</a:t>
            </a:r>
            <a:endParaRPr lang="uk-UA" altLang="ru-RU" sz="2300" dirty="0">
              <a:solidFill>
                <a:srgbClr val="FFFFFF"/>
              </a:solidFill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623392" y="3717591"/>
            <a:ext cx="6480175" cy="2087563"/>
            <a:chOff x="2681288" y="3836856"/>
            <a:chExt cx="6480175" cy="2087563"/>
          </a:xfrm>
        </p:grpSpPr>
        <p:grpSp>
          <p:nvGrpSpPr>
            <p:cNvPr id="50182" name="Group 26"/>
            <p:cNvGrpSpPr>
              <a:grpSpLocks/>
            </p:cNvGrpSpPr>
            <p:nvPr/>
          </p:nvGrpSpPr>
          <p:grpSpPr bwMode="auto">
            <a:xfrm>
              <a:off x="2681288" y="3836856"/>
              <a:ext cx="6480175" cy="2087563"/>
              <a:chOff x="612" y="2886"/>
              <a:chExt cx="4082" cy="1315"/>
            </a:xfrm>
          </p:grpSpPr>
          <p:sp>
            <p:nvSpPr>
              <p:cNvPr id="50183" name="Oval 12"/>
              <p:cNvSpPr>
                <a:spLocks noChangeArrowheads="1"/>
              </p:cNvSpPr>
              <p:nvPr/>
            </p:nvSpPr>
            <p:spPr bwMode="auto">
              <a:xfrm>
                <a:off x="2109" y="3884"/>
                <a:ext cx="771" cy="31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uk-UA" altLang="ru-RU" sz="2000"/>
                  <a:t>змінна2</a:t>
                </a:r>
                <a:endParaRPr lang="ru-RU" altLang="ru-RU" sz="2000"/>
              </a:p>
            </p:txBody>
          </p:sp>
          <p:sp>
            <p:nvSpPr>
              <p:cNvPr id="50184" name="Rectangle 13"/>
              <p:cNvSpPr>
                <a:spLocks noChangeArrowheads="1"/>
              </p:cNvSpPr>
              <p:nvPr/>
            </p:nvSpPr>
            <p:spPr bwMode="auto">
              <a:xfrm>
                <a:off x="612" y="2886"/>
                <a:ext cx="1270" cy="95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uk-UA" altLang="ru-RU" sz="2000" dirty="0"/>
                  <a:t>Функція1</a:t>
                </a:r>
              </a:p>
              <a:p>
                <a:pPr algn="ctr" eaLnBrk="1" hangingPunct="1"/>
                <a:endParaRPr lang="uk-UA" altLang="ru-RU" sz="2000" dirty="0"/>
              </a:p>
              <a:p>
                <a:pPr algn="ctr" eaLnBrk="1" hangingPunct="1"/>
                <a:endParaRPr lang="uk-UA" altLang="ru-RU" sz="2000" dirty="0"/>
              </a:p>
              <a:p>
                <a:pPr algn="ctr" eaLnBrk="1" hangingPunct="1"/>
                <a:endParaRPr lang="ru-RU" altLang="ru-RU" sz="2000" dirty="0"/>
              </a:p>
            </p:txBody>
          </p:sp>
          <p:sp>
            <p:nvSpPr>
              <p:cNvPr id="50185" name="Rectangle 19"/>
              <p:cNvSpPr>
                <a:spLocks noChangeArrowheads="1"/>
              </p:cNvSpPr>
              <p:nvPr/>
            </p:nvSpPr>
            <p:spPr bwMode="auto">
              <a:xfrm>
                <a:off x="3424" y="3203"/>
                <a:ext cx="1270" cy="63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uk-UA" altLang="ru-RU" sz="2000"/>
                  <a:t>функція2</a:t>
                </a:r>
                <a:endParaRPr lang="ru-RU" altLang="ru-RU" sz="2000"/>
              </a:p>
            </p:txBody>
          </p:sp>
          <p:sp>
            <p:nvSpPr>
              <p:cNvPr id="50186" name="Oval 20"/>
              <p:cNvSpPr>
                <a:spLocks noChangeArrowheads="1"/>
              </p:cNvSpPr>
              <p:nvPr/>
            </p:nvSpPr>
            <p:spPr bwMode="auto">
              <a:xfrm>
                <a:off x="906" y="3430"/>
                <a:ext cx="771" cy="317"/>
              </a:xfrm>
              <a:prstGeom prst="ellipse">
                <a:avLst/>
              </a:prstGeom>
              <a:solidFill>
                <a:srgbClr val="D1FFD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uk-UA" altLang="ru-RU" sz="2000" dirty="0"/>
                  <a:t>змінна1</a:t>
                </a:r>
                <a:endParaRPr lang="ru-RU" altLang="ru-RU" sz="2000" dirty="0"/>
              </a:p>
            </p:txBody>
          </p:sp>
          <p:sp>
            <p:nvSpPr>
              <p:cNvPr id="50187" name="Line 21"/>
              <p:cNvSpPr>
                <a:spLocks noChangeShapeType="1"/>
              </p:cNvSpPr>
              <p:nvPr/>
            </p:nvSpPr>
            <p:spPr bwMode="auto">
              <a:xfrm flipH="1">
                <a:off x="1291" y="3128"/>
                <a:ext cx="1" cy="3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188" name="Line 23"/>
              <p:cNvSpPr>
                <a:spLocks noChangeShapeType="1"/>
              </p:cNvSpPr>
              <p:nvPr/>
            </p:nvSpPr>
            <p:spPr bwMode="auto">
              <a:xfrm>
                <a:off x="1474" y="3203"/>
                <a:ext cx="1043" cy="6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189" name="Line 24"/>
              <p:cNvSpPr>
                <a:spLocks noChangeShapeType="1"/>
              </p:cNvSpPr>
              <p:nvPr/>
            </p:nvSpPr>
            <p:spPr bwMode="auto">
              <a:xfrm flipH="1">
                <a:off x="2699" y="3566"/>
                <a:ext cx="907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190" name="Line 25"/>
              <p:cNvSpPr>
                <a:spLocks noChangeShapeType="1"/>
              </p:cNvSpPr>
              <p:nvPr/>
            </p:nvSpPr>
            <p:spPr bwMode="auto">
              <a:xfrm flipH="1">
                <a:off x="1610" y="3521"/>
                <a:ext cx="2041" cy="91"/>
              </a:xfrm>
              <a:prstGeom prst="line">
                <a:avLst/>
              </a:prstGeom>
              <a:noFill/>
              <a:ln w="9525">
                <a:solidFill>
                  <a:srgbClr val="990000"/>
                </a:solidFill>
                <a:prstDash val="dash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cxnSp>
          <p:nvCxnSpPr>
            <p:cNvPr id="4" name="Прямая соединительная линия 3"/>
            <p:cNvCxnSpPr/>
            <p:nvPr/>
          </p:nvCxnSpPr>
          <p:spPr>
            <a:xfrm>
              <a:off x="5375920" y="4581128"/>
              <a:ext cx="905819" cy="5470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 flipH="1">
              <a:off x="5634038" y="4484556"/>
              <a:ext cx="503237" cy="719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7623622" y="3288338"/>
            <a:ext cx="4516549" cy="273294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eaLnBrk="1" hangingPunct="1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uk-UA" altLang="ru-RU" sz="2200" b="1" dirty="0"/>
              <a:t>Різні об'єкти</a:t>
            </a:r>
            <a:r>
              <a:rPr lang="uk-UA" altLang="ru-RU" sz="2200" dirty="0"/>
              <a:t> можна іменувати однаково, але в </a:t>
            </a:r>
            <a:r>
              <a:rPr lang="uk-UA" altLang="ru-RU" sz="2200" b="1" dirty="0"/>
              <a:t>різних програмних блоках</a:t>
            </a:r>
            <a:r>
              <a:rPr lang="uk-UA" altLang="ru-RU" sz="2200" b="1" dirty="0" smtClean="0"/>
              <a:t>.</a:t>
            </a:r>
          </a:p>
          <a:p>
            <a:pPr marL="342900" indent="-342900" eaLnBrk="1" hangingPunct="1"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uk-UA" altLang="ru-RU" sz="2200" b="1" dirty="0"/>
          </a:p>
          <a:p>
            <a:pPr marL="342900" indent="-342900" eaLnBrk="1" hangingPunct="1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uk-UA" altLang="ru-RU" sz="2200" dirty="0"/>
              <a:t>В оголошеннях тієї самої підпрограми або програми усі імена мають бути </a:t>
            </a:r>
            <a:r>
              <a:rPr lang="uk-UA" altLang="ru-RU" sz="2200" b="1" dirty="0" smtClean="0"/>
              <a:t>унікальними</a:t>
            </a:r>
            <a:r>
              <a:rPr lang="uk-UA" altLang="ru-RU" sz="2200" dirty="0" smtClean="0"/>
              <a:t>.</a:t>
            </a:r>
            <a:endParaRPr lang="uk-UA" altLang="ru-RU" sz="22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51</a:t>
            </a:fld>
            <a:endParaRPr lang="ru-RU" altLang="ru-RU" dirty="0"/>
          </a:p>
        </p:txBody>
      </p:sp>
      <p:sp>
        <p:nvSpPr>
          <p:cNvPr id="51202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1703389" y="116632"/>
            <a:ext cx="82296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/>
          <a:p>
            <a:r>
              <a:rPr lang="uk-UA" altLang="ru-RU" sz="3600" b="1" dirty="0">
                <a:solidFill>
                  <a:schemeClr val="bg1"/>
                </a:solidFill>
              </a:rPr>
              <a:t>Локалізація імен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818189" y="668295"/>
            <a:ext cx="6373811" cy="6324808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500" dirty="0"/>
              <a:t>//ex4_5.cpp. </a:t>
            </a:r>
            <a:r>
              <a:rPr lang="ru-RU" sz="1500" dirty="0" err="1"/>
              <a:t>Демонстрація</a:t>
            </a:r>
            <a:r>
              <a:rPr lang="ru-RU" sz="1500" dirty="0"/>
              <a:t> областей </a:t>
            </a:r>
            <a:r>
              <a:rPr lang="ru-RU" sz="1500" dirty="0" err="1"/>
              <a:t>дії</a:t>
            </a:r>
            <a:r>
              <a:rPr lang="ru-RU" sz="1500" dirty="0"/>
              <a:t> </a:t>
            </a:r>
            <a:r>
              <a:rPr lang="ru-RU" sz="1500" dirty="0" err="1"/>
              <a:t>ідентифікаторів</a:t>
            </a:r>
            <a:endParaRPr lang="ru-RU" sz="1500" dirty="0"/>
          </a:p>
          <a:p>
            <a:r>
              <a:rPr lang="ru-RU" sz="1500" dirty="0"/>
              <a:t>#</a:t>
            </a:r>
            <a:r>
              <a:rPr lang="en-GB" sz="1500" dirty="0"/>
              <a:t>include&lt;</a:t>
            </a:r>
            <a:r>
              <a:rPr lang="en-GB" sz="1500" dirty="0" err="1"/>
              <a:t>iostream</a:t>
            </a:r>
            <a:r>
              <a:rPr lang="en-GB" sz="1500" dirty="0"/>
              <a:t>&gt;</a:t>
            </a:r>
          </a:p>
          <a:p>
            <a:r>
              <a:rPr lang="en-GB" sz="1500" dirty="0" smtClean="0"/>
              <a:t>using </a:t>
            </a:r>
            <a:r>
              <a:rPr lang="en-GB" sz="1500" dirty="0"/>
              <a:t>namespace </a:t>
            </a:r>
            <a:r>
              <a:rPr lang="en-GB" sz="1500" dirty="0" err="1"/>
              <a:t>std</a:t>
            </a:r>
            <a:r>
              <a:rPr lang="en-GB" sz="1500" dirty="0"/>
              <a:t>;</a:t>
            </a:r>
          </a:p>
          <a:p>
            <a:r>
              <a:rPr lang="en-GB" sz="1500" dirty="0" err="1" smtClean="0"/>
              <a:t>int</a:t>
            </a:r>
            <a:r>
              <a:rPr lang="en-GB" sz="1500" dirty="0" smtClean="0"/>
              <a:t> </a:t>
            </a:r>
            <a:r>
              <a:rPr lang="en-GB" sz="1500" dirty="0" err="1"/>
              <a:t>i</a:t>
            </a:r>
            <a:r>
              <a:rPr lang="en-GB" sz="1500" dirty="0"/>
              <a:t>;	//</a:t>
            </a:r>
            <a:r>
              <a:rPr lang="ru-RU" sz="1500" dirty="0"/>
              <a:t>глобальна </a:t>
            </a:r>
            <a:r>
              <a:rPr lang="ru-RU" sz="1500" dirty="0" err="1"/>
              <a:t>змінна</a:t>
            </a:r>
            <a:r>
              <a:rPr lang="ru-RU" sz="1500" dirty="0"/>
              <a:t>, </a:t>
            </a:r>
            <a:r>
              <a:rPr lang="ru-RU" sz="1500" dirty="0" err="1"/>
              <a:t>її</a:t>
            </a:r>
            <a:r>
              <a:rPr lang="ru-RU" sz="1500" dirty="0"/>
              <a:t> область </a:t>
            </a:r>
            <a:r>
              <a:rPr lang="ru-RU" sz="1500" dirty="0" err="1"/>
              <a:t>дії</a:t>
            </a:r>
            <a:r>
              <a:rPr lang="ru-RU" sz="1500" dirty="0"/>
              <a:t> - увесь файл</a:t>
            </a:r>
          </a:p>
          <a:p>
            <a:r>
              <a:rPr lang="ru-RU" sz="1500" dirty="0" smtClean="0"/>
              <a:t>//================== </a:t>
            </a:r>
            <a:r>
              <a:rPr lang="ru-RU" sz="1500" dirty="0" err="1"/>
              <a:t>функції</a:t>
            </a:r>
            <a:r>
              <a:rPr lang="ru-RU" sz="1500" dirty="0"/>
              <a:t> ====================</a:t>
            </a:r>
          </a:p>
          <a:p>
            <a:r>
              <a:rPr lang="en-GB" sz="1500" dirty="0"/>
              <a:t>void f2()</a:t>
            </a:r>
          </a:p>
          <a:p>
            <a:r>
              <a:rPr lang="en-GB" sz="1500" dirty="0"/>
              <a:t>{</a:t>
            </a:r>
          </a:p>
          <a:p>
            <a:pPr lvl="1"/>
            <a:r>
              <a:rPr lang="en-GB" sz="1500" dirty="0" err="1" smtClean="0"/>
              <a:t>int</a:t>
            </a:r>
            <a:r>
              <a:rPr lang="en-GB" sz="1500" dirty="0" smtClean="0"/>
              <a:t> </a:t>
            </a:r>
            <a:r>
              <a:rPr lang="en-GB" sz="1500" dirty="0" err="1"/>
              <a:t>i</a:t>
            </a:r>
            <a:r>
              <a:rPr lang="en-GB" sz="1500" dirty="0"/>
              <a:t>=2; //</a:t>
            </a:r>
            <a:r>
              <a:rPr lang="ru-RU" sz="1500" dirty="0"/>
              <a:t>локальна </a:t>
            </a:r>
            <a:r>
              <a:rPr lang="ru-RU" sz="1500" dirty="0" err="1"/>
              <a:t>змінна</a:t>
            </a:r>
            <a:r>
              <a:rPr lang="ru-RU" sz="1500" dirty="0"/>
              <a:t>, </a:t>
            </a:r>
            <a:r>
              <a:rPr lang="ru-RU" sz="1500" dirty="0" err="1"/>
              <a:t>її</a:t>
            </a:r>
            <a:r>
              <a:rPr lang="ru-RU" sz="1500" dirty="0"/>
              <a:t> область </a:t>
            </a:r>
            <a:r>
              <a:rPr lang="ru-RU" sz="1500" dirty="0" err="1"/>
              <a:t>дії</a:t>
            </a:r>
            <a:r>
              <a:rPr lang="ru-RU" sz="1500" dirty="0"/>
              <a:t> - </a:t>
            </a:r>
            <a:r>
              <a:rPr lang="ru-RU" sz="1500" dirty="0" err="1"/>
              <a:t>функція</a:t>
            </a:r>
            <a:r>
              <a:rPr lang="ru-RU" sz="1500" dirty="0"/>
              <a:t> </a:t>
            </a:r>
            <a:r>
              <a:rPr lang="en-GB" sz="1500" dirty="0"/>
              <a:t>f2() </a:t>
            </a:r>
            <a:endParaRPr lang="en-GB" sz="1500" dirty="0" smtClean="0"/>
          </a:p>
          <a:p>
            <a:pPr lvl="1"/>
            <a:r>
              <a:rPr lang="en-GB" sz="1500" dirty="0" err="1" smtClean="0"/>
              <a:t>cout</a:t>
            </a:r>
            <a:r>
              <a:rPr lang="en-GB" sz="1500" dirty="0"/>
              <a:t>&lt;&lt;"from f2(): "&lt;&lt;</a:t>
            </a:r>
            <a:r>
              <a:rPr lang="en-GB" sz="1500" dirty="0" err="1"/>
              <a:t>i</a:t>
            </a:r>
            <a:r>
              <a:rPr lang="en-GB" sz="1500" dirty="0"/>
              <a:t>&lt;&lt;</a:t>
            </a:r>
            <a:r>
              <a:rPr lang="en-GB" sz="1500" dirty="0" err="1"/>
              <a:t>endl</a:t>
            </a:r>
            <a:r>
              <a:rPr lang="en-GB" sz="1500" dirty="0"/>
              <a:t>;</a:t>
            </a:r>
          </a:p>
          <a:p>
            <a:r>
              <a:rPr lang="en-GB" sz="1500" dirty="0"/>
              <a:t>}</a:t>
            </a:r>
          </a:p>
          <a:p>
            <a:r>
              <a:rPr lang="en-GB" sz="1500" dirty="0"/>
              <a:t>void f1() </a:t>
            </a:r>
          </a:p>
          <a:p>
            <a:r>
              <a:rPr lang="en-GB" sz="1500" dirty="0"/>
              <a:t>{</a:t>
            </a:r>
          </a:p>
          <a:p>
            <a:pPr lvl="1"/>
            <a:r>
              <a:rPr lang="en-US" sz="1500" dirty="0" err="1"/>
              <a:t>i</a:t>
            </a:r>
            <a:r>
              <a:rPr lang="en-GB" sz="1500" dirty="0" err="1" smtClean="0"/>
              <a:t>nt</a:t>
            </a:r>
            <a:r>
              <a:rPr lang="en-GB" sz="1500" dirty="0" smtClean="0"/>
              <a:t> </a:t>
            </a:r>
            <a:r>
              <a:rPr lang="en-GB" sz="1500" dirty="0" err="1" smtClean="0"/>
              <a:t>i</a:t>
            </a:r>
            <a:r>
              <a:rPr lang="en-GB" sz="1500" dirty="0" smtClean="0"/>
              <a:t>=1</a:t>
            </a:r>
            <a:r>
              <a:rPr lang="en-GB" sz="1500" dirty="0"/>
              <a:t>; //</a:t>
            </a:r>
            <a:r>
              <a:rPr lang="ru-RU" sz="1500" dirty="0"/>
              <a:t>локальна </a:t>
            </a:r>
            <a:r>
              <a:rPr lang="ru-RU" sz="1500" dirty="0" err="1"/>
              <a:t>змінна</a:t>
            </a:r>
            <a:r>
              <a:rPr lang="ru-RU" sz="1500" dirty="0"/>
              <a:t>, </a:t>
            </a:r>
            <a:r>
              <a:rPr lang="ru-RU" sz="1500" dirty="0" err="1"/>
              <a:t>її</a:t>
            </a:r>
            <a:r>
              <a:rPr lang="ru-RU" sz="1500" dirty="0"/>
              <a:t> область </a:t>
            </a:r>
            <a:r>
              <a:rPr lang="ru-RU" sz="1500" dirty="0" err="1"/>
              <a:t>дії</a:t>
            </a:r>
            <a:r>
              <a:rPr lang="ru-RU" sz="1500" dirty="0"/>
              <a:t> - </a:t>
            </a:r>
            <a:r>
              <a:rPr lang="ru-RU" sz="1500" dirty="0" err="1"/>
              <a:t>функція</a:t>
            </a:r>
            <a:r>
              <a:rPr lang="ru-RU" sz="1500" dirty="0"/>
              <a:t> </a:t>
            </a:r>
            <a:r>
              <a:rPr lang="en-GB" sz="1500" dirty="0"/>
              <a:t>f1() </a:t>
            </a:r>
            <a:endParaRPr lang="en-GB" sz="1500" dirty="0" smtClean="0"/>
          </a:p>
          <a:p>
            <a:pPr lvl="1"/>
            <a:r>
              <a:rPr lang="en-GB" sz="1500" dirty="0" smtClean="0"/>
              <a:t>f2</a:t>
            </a:r>
            <a:r>
              <a:rPr lang="en-GB" sz="1500" dirty="0"/>
              <a:t>();</a:t>
            </a:r>
          </a:p>
          <a:p>
            <a:pPr lvl="1"/>
            <a:r>
              <a:rPr lang="en-GB" sz="1500" dirty="0" err="1"/>
              <a:t>cout</a:t>
            </a:r>
            <a:r>
              <a:rPr lang="en-GB" sz="1500" dirty="0"/>
              <a:t>&lt;&lt;"from f1(): "&lt;&lt;</a:t>
            </a:r>
            <a:r>
              <a:rPr lang="en-GB" sz="1500" dirty="0" err="1"/>
              <a:t>i</a:t>
            </a:r>
            <a:r>
              <a:rPr lang="en-GB" sz="1500" dirty="0"/>
              <a:t>&lt;&lt;</a:t>
            </a:r>
            <a:r>
              <a:rPr lang="en-GB" sz="1500" dirty="0" err="1"/>
              <a:t>endl</a:t>
            </a:r>
            <a:r>
              <a:rPr lang="en-GB" sz="1500" dirty="0"/>
              <a:t>;</a:t>
            </a:r>
          </a:p>
          <a:p>
            <a:r>
              <a:rPr lang="en-GB" sz="1500" dirty="0"/>
              <a:t>}</a:t>
            </a:r>
          </a:p>
          <a:p>
            <a:r>
              <a:rPr lang="en-GB" sz="1500" dirty="0" err="1" smtClean="0"/>
              <a:t>int</a:t>
            </a:r>
            <a:r>
              <a:rPr lang="en-GB" sz="1500" dirty="0" smtClean="0"/>
              <a:t> </a:t>
            </a:r>
            <a:r>
              <a:rPr lang="en-GB" sz="1500" dirty="0"/>
              <a:t>main() </a:t>
            </a:r>
          </a:p>
          <a:p>
            <a:r>
              <a:rPr lang="en-GB" sz="1500" dirty="0"/>
              <a:t>{</a:t>
            </a:r>
          </a:p>
          <a:p>
            <a:pPr lvl="1"/>
            <a:r>
              <a:rPr lang="en-GB" sz="1500" dirty="0" err="1"/>
              <a:t>i</a:t>
            </a:r>
            <a:r>
              <a:rPr lang="en-GB" sz="1500" dirty="0"/>
              <a:t>=0;	//</a:t>
            </a:r>
            <a:r>
              <a:rPr lang="ru-RU" sz="1500" dirty="0"/>
              <a:t>і, яку </a:t>
            </a:r>
            <a:r>
              <a:rPr lang="ru-RU" sz="1500" dirty="0" err="1"/>
              <a:t>було</a:t>
            </a:r>
            <a:r>
              <a:rPr lang="ru-RU" sz="1500" dirty="0"/>
              <a:t> </a:t>
            </a:r>
            <a:r>
              <a:rPr lang="ru-RU" sz="1500" dirty="0" err="1"/>
              <a:t>оголошено</a:t>
            </a:r>
            <a:r>
              <a:rPr lang="ru-RU" sz="1500" dirty="0"/>
              <a:t> глобально</a:t>
            </a:r>
          </a:p>
          <a:p>
            <a:pPr lvl="1"/>
            <a:r>
              <a:rPr lang="en-GB" sz="1500" dirty="0" err="1" smtClean="0"/>
              <a:t>cout</a:t>
            </a:r>
            <a:r>
              <a:rPr lang="en-GB" sz="1500" dirty="0"/>
              <a:t>&lt;&lt;"display scope variables"&lt;&lt;</a:t>
            </a:r>
            <a:r>
              <a:rPr lang="en-GB" sz="1500" dirty="0" err="1"/>
              <a:t>endl</a:t>
            </a:r>
            <a:r>
              <a:rPr lang="en-GB" sz="1500" dirty="0"/>
              <a:t>; </a:t>
            </a:r>
          </a:p>
          <a:p>
            <a:r>
              <a:rPr lang="uk-UA" sz="1500" dirty="0"/>
              <a:t> </a:t>
            </a:r>
            <a:r>
              <a:rPr lang="uk-UA" sz="1500" dirty="0" smtClean="0"/>
              <a:t>       </a:t>
            </a:r>
            <a:r>
              <a:rPr lang="en-GB" sz="1500" dirty="0" smtClean="0"/>
              <a:t>{</a:t>
            </a:r>
            <a:endParaRPr lang="en-GB" sz="1500" dirty="0"/>
          </a:p>
          <a:p>
            <a:r>
              <a:rPr lang="uk-UA" sz="1500" dirty="0" smtClean="0"/>
              <a:t>	</a:t>
            </a:r>
            <a:r>
              <a:rPr lang="en-GB" sz="1500" dirty="0" err="1" smtClean="0"/>
              <a:t>int</a:t>
            </a:r>
            <a:r>
              <a:rPr lang="en-GB" sz="1500" dirty="0" smtClean="0"/>
              <a:t> </a:t>
            </a:r>
            <a:r>
              <a:rPr lang="en-GB" sz="1500" dirty="0" err="1"/>
              <a:t>i</a:t>
            </a:r>
            <a:r>
              <a:rPr lang="en-GB" sz="1500" dirty="0"/>
              <a:t>=3; //</a:t>
            </a:r>
            <a:r>
              <a:rPr lang="ru-RU" sz="1500" dirty="0"/>
              <a:t>локальна </a:t>
            </a:r>
            <a:r>
              <a:rPr lang="ru-RU" sz="1500" dirty="0" err="1"/>
              <a:t>змінна</a:t>
            </a:r>
            <a:r>
              <a:rPr lang="ru-RU" sz="1500" dirty="0"/>
              <a:t>, </a:t>
            </a:r>
            <a:r>
              <a:rPr lang="ru-RU" sz="1500" dirty="0" err="1"/>
              <a:t>її</a:t>
            </a:r>
            <a:r>
              <a:rPr lang="ru-RU" sz="1500" dirty="0"/>
              <a:t> область </a:t>
            </a:r>
            <a:r>
              <a:rPr lang="ru-RU" sz="1500" dirty="0" err="1"/>
              <a:t>дії</a:t>
            </a:r>
            <a:r>
              <a:rPr lang="ru-RU" sz="1500" dirty="0"/>
              <a:t> - блок {} </a:t>
            </a:r>
          </a:p>
          <a:p>
            <a:r>
              <a:rPr lang="uk-UA" sz="1500" dirty="0" smtClean="0"/>
              <a:t>	</a:t>
            </a:r>
            <a:r>
              <a:rPr lang="en-GB" sz="1500" dirty="0" err="1" smtClean="0"/>
              <a:t>cout</a:t>
            </a:r>
            <a:r>
              <a:rPr lang="en-GB" sz="1500" dirty="0"/>
              <a:t>&lt;&lt;"from block of main(): "&lt;&lt;</a:t>
            </a:r>
            <a:r>
              <a:rPr lang="en-GB" sz="1500" dirty="0" err="1"/>
              <a:t>i</a:t>
            </a:r>
            <a:r>
              <a:rPr lang="en-GB" sz="1500" dirty="0"/>
              <a:t>&lt;&lt;</a:t>
            </a:r>
            <a:r>
              <a:rPr lang="en-GB" sz="1500" dirty="0" err="1"/>
              <a:t>endl</a:t>
            </a:r>
            <a:r>
              <a:rPr lang="en-GB" sz="1500" dirty="0"/>
              <a:t>;</a:t>
            </a:r>
          </a:p>
          <a:p>
            <a:r>
              <a:rPr lang="uk-UA" sz="1500" dirty="0" smtClean="0"/>
              <a:t>         </a:t>
            </a:r>
            <a:r>
              <a:rPr lang="en-GB" sz="1500" dirty="0" smtClean="0"/>
              <a:t>}</a:t>
            </a:r>
            <a:endParaRPr lang="en-GB" sz="1500" dirty="0"/>
          </a:p>
          <a:p>
            <a:pPr lvl="1"/>
            <a:r>
              <a:rPr lang="en-GB" sz="1500" dirty="0" smtClean="0"/>
              <a:t>f1</a:t>
            </a:r>
            <a:r>
              <a:rPr lang="en-GB" sz="1500" dirty="0"/>
              <a:t>();</a:t>
            </a:r>
          </a:p>
          <a:p>
            <a:pPr lvl="1"/>
            <a:r>
              <a:rPr lang="en-GB" sz="1500" dirty="0" err="1"/>
              <a:t>cout</a:t>
            </a:r>
            <a:r>
              <a:rPr lang="en-GB" sz="1500" dirty="0"/>
              <a:t>&lt;&lt;"from file ex4_4.cpp: "&lt;&lt;</a:t>
            </a:r>
            <a:r>
              <a:rPr lang="en-GB" sz="1500" dirty="0" err="1"/>
              <a:t>i</a:t>
            </a:r>
            <a:r>
              <a:rPr lang="en-GB" sz="1500" dirty="0"/>
              <a:t>&lt;&lt;</a:t>
            </a:r>
            <a:r>
              <a:rPr lang="en-GB" sz="1500" dirty="0" err="1"/>
              <a:t>endl</a:t>
            </a:r>
            <a:r>
              <a:rPr lang="en-GB" sz="1500" dirty="0"/>
              <a:t>;</a:t>
            </a:r>
          </a:p>
          <a:p>
            <a:r>
              <a:rPr lang="en-GB" sz="1500" dirty="0" smtClean="0"/>
              <a:t>} </a:t>
            </a:r>
            <a:endParaRPr lang="en-GB" sz="1500" dirty="0"/>
          </a:p>
        </p:txBody>
      </p:sp>
      <p:grpSp>
        <p:nvGrpSpPr>
          <p:cNvPr id="12" name="Скругленный прямоугольник 3"/>
          <p:cNvGrpSpPr>
            <a:grpSpLocks/>
          </p:cNvGrpSpPr>
          <p:nvPr/>
        </p:nvGrpSpPr>
        <p:grpSpPr bwMode="auto">
          <a:xfrm>
            <a:off x="290262" y="1484737"/>
            <a:ext cx="5301682" cy="1155111"/>
            <a:chOff x="307" y="918"/>
            <a:chExt cx="3571" cy="1021"/>
          </a:xfrm>
        </p:grpSpPr>
        <p:pic>
          <p:nvPicPr>
            <p:cNvPr id="13" name="Скругленный прямоугольник 3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7" y="918"/>
              <a:ext cx="3571" cy="1021"/>
            </a:xfrm>
            <a:prstGeom prst="rect">
              <a:avLst/>
            </a:prstGeom>
            <a:noFill/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</p:pic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386" y="982"/>
              <a:ext cx="3411" cy="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ru-RU" sz="2000" b="1" dirty="0"/>
                <a:t>Приклад програми використання однакових імен для різних об’єктів</a:t>
              </a:r>
            </a:p>
          </p:txBody>
        </p:sp>
      </p:grp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290262" y="908720"/>
            <a:ext cx="17106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sz="2000" b="1" dirty="0">
                <a:solidFill>
                  <a:srgbClr val="008000"/>
                </a:solidFill>
              </a:rPr>
              <a:t>Приклад 4.5</a:t>
            </a:r>
            <a:endParaRPr lang="es-ES" altLang="ru-RU" sz="2000" b="1" dirty="0">
              <a:solidFill>
                <a:srgbClr val="008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69327" y="4502064"/>
            <a:ext cx="1434309" cy="13212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434447" y="5079778"/>
            <a:ext cx="761368" cy="62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583790" y="4679668"/>
            <a:ext cx="623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i</a:t>
            </a:r>
            <a:r>
              <a:rPr lang="en-US" sz="2000" dirty="0" smtClean="0"/>
              <a:t>=0</a:t>
            </a:r>
            <a:endParaRPr lang="ru-RU" sz="2000" dirty="0"/>
          </a:p>
        </p:txBody>
      </p:sp>
      <p:grpSp>
        <p:nvGrpSpPr>
          <p:cNvPr id="48" name="Группа 47"/>
          <p:cNvGrpSpPr/>
          <p:nvPr/>
        </p:nvGrpSpPr>
        <p:grpSpPr>
          <a:xfrm>
            <a:off x="3158256" y="4401454"/>
            <a:ext cx="828092" cy="614587"/>
            <a:chOff x="3331728" y="5424797"/>
            <a:chExt cx="828092" cy="614587"/>
          </a:xfrm>
        </p:grpSpPr>
        <p:sp>
          <p:nvSpPr>
            <p:cNvPr id="24" name="Прямоугольник 23"/>
            <p:cNvSpPr/>
            <p:nvPr/>
          </p:nvSpPr>
          <p:spPr>
            <a:xfrm>
              <a:off x="3331728" y="5424797"/>
              <a:ext cx="828092" cy="61458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78713" y="5514220"/>
              <a:ext cx="5341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i</a:t>
              </a:r>
              <a:r>
                <a:rPr lang="en-US" sz="2000" dirty="0" smtClean="0"/>
                <a:t>=2</a:t>
              </a:r>
              <a:endParaRPr lang="ru-RU" sz="20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514413" y="5183202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i</a:t>
            </a:r>
            <a:r>
              <a:rPr lang="en-US" sz="2000" dirty="0" smtClean="0"/>
              <a:t>=3</a:t>
            </a:r>
            <a:endParaRPr lang="ru-RU" sz="2000" dirty="0"/>
          </a:p>
        </p:txBody>
      </p:sp>
      <p:grpSp>
        <p:nvGrpSpPr>
          <p:cNvPr id="47" name="Группа 46"/>
          <p:cNvGrpSpPr/>
          <p:nvPr/>
        </p:nvGrpSpPr>
        <p:grpSpPr>
          <a:xfrm>
            <a:off x="3215219" y="5495393"/>
            <a:ext cx="812437" cy="663741"/>
            <a:chOff x="3347383" y="4521170"/>
            <a:chExt cx="812437" cy="663741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3347383" y="4521170"/>
              <a:ext cx="812437" cy="663741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04969" y="4691078"/>
              <a:ext cx="5341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i</a:t>
              </a:r>
              <a:r>
                <a:rPr lang="en-US" sz="2000" dirty="0" smtClean="0"/>
                <a:t>=1</a:t>
              </a:r>
              <a:endParaRPr lang="ru-RU" sz="2000" dirty="0"/>
            </a:p>
          </p:txBody>
        </p:sp>
      </p:grpSp>
      <p:cxnSp>
        <p:nvCxnSpPr>
          <p:cNvPr id="23" name="Прямая со стрелкой 22"/>
          <p:cNvCxnSpPr>
            <a:endCxn id="24" idx="3"/>
          </p:cNvCxnSpPr>
          <p:nvPr/>
        </p:nvCxnSpPr>
        <p:spPr>
          <a:xfrm flipH="1">
            <a:off x="3986348" y="2528976"/>
            <a:ext cx="2260216" cy="217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endCxn id="18" idx="3"/>
          </p:cNvCxnSpPr>
          <p:nvPr/>
        </p:nvCxnSpPr>
        <p:spPr>
          <a:xfrm flipH="1">
            <a:off x="4027656" y="3600071"/>
            <a:ext cx="2293246" cy="2227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endCxn id="17" idx="3"/>
          </p:cNvCxnSpPr>
          <p:nvPr/>
        </p:nvCxnSpPr>
        <p:spPr>
          <a:xfrm flipH="1">
            <a:off x="2195815" y="5311531"/>
            <a:ext cx="4485546" cy="82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Группа 41"/>
          <p:cNvGrpSpPr/>
          <p:nvPr/>
        </p:nvGrpSpPr>
        <p:grpSpPr>
          <a:xfrm>
            <a:off x="1126033" y="2770064"/>
            <a:ext cx="1831799" cy="1368961"/>
            <a:chOff x="1126033" y="2770064"/>
            <a:chExt cx="1831799" cy="1368961"/>
          </a:xfrm>
        </p:grpSpPr>
        <p:sp>
          <p:nvSpPr>
            <p:cNvPr id="6" name="TextBox 5"/>
            <p:cNvSpPr txBox="1"/>
            <p:nvPr/>
          </p:nvSpPr>
          <p:spPr>
            <a:xfrm>
              <a:off x="1477058" y="2770064"/>
              <a:ext cx="118655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main()</a:t>
              </a:r>
              <a:endParaRPr lang="ru-RU" sz="2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26033" y="3721096"/>
              <a:ext cx="73131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f1()</a:t>
              </a:r>
              <a:endParaRPr lang="ru-RU" sz="2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26522" y="3738915"/>
              <a:ext cx="73131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f2()</a:t>
              </a:r>
              <a:endParaRPr lang="ru-RU" sz="2000" dirty="0"/>
            </a:p>
          </p:txBody>
        </p:sp>
        <p:cxnSp>
          <p:nvCxnSpPr>
            <p:cNvPr id="9" name="Прямая соединительная линия 8"/>
            <p:cNvCxnSpPr/>
            <p:nvPr/>
          </p:nvCxnSpPr>
          <p:spPr>
            <a:xfrm>
              <a:off x="1491688" y="3473693"/>
              <a:ext cx="1100489" cy="120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>
              <a:stCxn id="6" idx="2"/>
            </p:cNvCxnSpPr>
            <p:nvPr/>
          </p:nvCxnSpPr>
          <p:spPr>
            <a:xfrm flipH="1">
              <a:off x="2070333" y="3170174"/>
              <a:ext cx="1" cy="3163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endCxn id="29" idx="0"/>
            </p:cNvCxnSpPr>
            <p:nvPr/>
          </p:nvCxnSpPr>
          <p:spPr>
            <a:xfrm>
              <a:off x="2592177" y="3485728"/>
              <a:ext cx="0" cy="2531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>
              <a:endCxn id="25" idx="0"/>
            </p:cNvCxnSpPr>
            <p:nvPr/>
          </p:nvCxnSpPr>
          <p:spPr>
            <a:xfrm>
              <a:off x="1491688" y="3479046"/>
              <a:ext cx="0" cy="2420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Прямоугольник 50"/>
          <p:cNvSpPr/>
          <p:nvPr/>
        </p:nvSpPr>
        <p:spPr>
          <a:xfrm>
            <a:off x="1223331" y="4427468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main()</a:t>
            </a:r>
            <a:endParaRPr lang="ru-RU" sz="1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1" name="Скругленный прямоугольник 3"/>
          <p:cNvGrpSpPr>
            <a:grpSpLocks/>
          </p:cNvGrpSpPr>
          <p:nvPr/>
        </p:nvGrpSpPr>
        <p:grpSpPr bwMode="auto">
          <a:xfrm>
            <a:off x="2011363" y="1457325"/>
            <a:ext cx="6100861" cy="1620838"/>
            <a:chOff x="307" y="918"/>
            <a:chExt cx="3571" cy="1021"/>
          </a:xfrm>
        </p:grpSpPr>
        <p:pic>
          <p:nvPicPr>
            <p:cNvPr id="20483" name="Скругленный прямоугольник 3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7" y="918"/>
              <a:ext cx="3571" cy="1021"/>
            </a:xfrm>
            <a:prstGeom prst="rect">
              <a:avLst/>
            </a:prstGeom>
            <a:noFill/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</p:pic>
        <p:sp>
          <p:nvSpPr>
            <p:cNvPr id="12300" name="Text Box 4"/>
            <p:cNvSpPr txBox="1">
              <a:spLocks noChangeArrowheads="1"/>
            </p:cNvSpPr>
            <p:nvPr/>
          </p:nvSpPr>
          <p:spPr bwMode="auto">
            <a:xfrm>
              <a:off x="386" y="982"/>
              <a:ext cx="3411" cy="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ru-RU" b="1" dirty="0"/>
                <a:t>Приклад програми використання однакових імен для різних об’єктів</a:t>
              </a:r>
            </a:p>
          </p:txBody>
        </p:sp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256346" y="1981164"/>
            <a:ext cx="1703128" cy="664235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7801" y="4005264"/>
            <a:ext cx="2411413" cy="2035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294" name="Заголовок 1"/>
          <p:cNvSpPr>
            <a:spLocks/>
          </p:cNvSpPr>
          <p:nvPr/>
        </p:nvSpPr>
        <p:spPr bwMode="auto">
          <a:xfrm>
            <a:off x="1833356" y="104776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uk-UA" altLang="ru-RU" sz="3600" b="1" dirty="0">
                <a:solidFill>
                  <a:schemeClr val="bg1"/>
                </a:solidFill>
              </a:rPr>
              <a:t>Локалізація імен</a:t>
            </a:r>
          </a:p>
        </p:txBody>
      </p:sp>
      <p:sp>
        <p:nvSpPr>
          <p:cNvPr id="12295" name="Rectangle 12"/>
          <p:cNvSpPr>
            <a:spLocks noChangeArrowheads="1"/>
          </p:cNvSpPr>
          <p:nvPr/>
        </p:nvSpPr>
        <p:spPr bwMode="auto">
          <a:xfrm>
            <a:off x="1847851" y="969169"/>
            <a:ext cx="17106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sz="2000" b="1" dirty="0"/>
              <a:t>Приклад 4.5</a:t>
            </a:r>
            <a:endParaRPr lang="es-ES" altLang="ru-RU" sz="2000" b="1" dirty="0"/>
          </a:p>
        </p:txBody>
      </p:sp>
      <p:grpSp>
        <p:nvGrpSpPr>
          <p:cNvPr id="12296" name="Group 13"/>
          <p:cNvGrpSpPr>
            <a:grpSpLocks/>
          </p:cNvGrpSpPr>
          <p:nvPr/>
        </p:nvGrpSpPr>
        <p:grpSpPr bwMode="auto">
          <a:xfrm>
            <a:off x="9552384" y="1482915"/>
            <a:ext cx="1944687" cy="936625"/>
            <a:chOff x="3878" y="1389"/>
            <a:chExt cx="1724" cy="590"/>
          </a:xfrm>
        </p:grpSpPr>
        <p:graphicFrame>
          <p:nvGraphicFramePr>
            <p:cNvPr id="12290" name="Object 14"/>
            <p:cNvGraphicFramePr>
              <a:graphicFrameLocks noChangeAspect="1"/>
            </p:cNvGraphicFramePr>
            <p:nvPr/>
          </p:nvGraphicFramePr>
          <p:xfrm>
            <a:off x="3878" y="1389"/>
            <a:ext cx="1724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0" name="Точечный рисунок" r:id="rId6" imgW="600159" imgH="571731" progId="Paint.Picture">
                    <p:embed/>
                  </p:oleObj>
                </mc:Choice>
                <mc:Fallback>
                  <p:oleObj name="Точечный рисунок" r:id="rId6" imgW="600159" imgH="571731" progId="Paint.Picture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1389"/>
                          <a:ext cx="1724" cy="5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8" name="Text Box 15"/>
            <p:cNvSpPr txBox="1">
              <a:spLocks noChangeArrowheads="1"/>
            </p:cNvSpPr>
            <p:nvPr/>
          </p:nvSpPr>
          <p:spPr bwMode="auto">
            <a:xfrm>
              <a:off x="3923" y="1434"/>
              <a:ext cx="163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uk-UA" altLang="ru-RU" sz="1800" b="1" dirty="0">
                  <a:hlinkClick r:id="rId8" action="ppaction://hlinkfile"/>
                </a:rPr>
                <a:t>Код </a:t>
              </a:r>
              <a:endParaRPr lang="en-US" altLang="ru-RU" sz="1800" b="1" dirty="0">
                <a:hlinkClick r:id="rId8" action="ppaction://hlinkfile"/>
              </a:endParaRPr>
            </a:p>
            <a:p>
              <a:pPr algn="ctr" eaLnBrk="1" hangingPunct="1"/>
              <a:r>
                <a:rPr lang="ru-RU" altLang="ru-RU" sz="1800" b="1" dirty="0">
                  <a:hlinkClick r:id="rId9" action="ppaction://hlinkfile"/>
                </a:rPr>
                <a:t>ex4_5.cpp</a:t>
              </a:r>
              <a:endParaRPr lang="ru-RU" altLang="ru-RU" sz="1800" b="1" dirty="0"/>
            </a:p>
          </p:txBody>
        </p:sp>
      </p:grpSp>
      <p:pic>
        <p:nvPicPr>
          <p:cNvPr id="12297" name="Picture 1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3594101"/>
            <a:ext cx="7596188" cy="244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52</a:t>
            </a:fld>
            <a:endParaRPr lang="ru-RU" altLang="ru-RU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53</a:t>
            </a:fld>
            <a:endParaRPr lang="ru-RU" altLang="ru-RU" dirty="0"/>
          </a:p>
        </p:txBody>
      </p:sp>
      <p:sp>
        <p:nvSpPr>
          <p:cNvPr id="52226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1467283" y="82599"/>
            <a:ext cx="9063038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uk-UA" altLang="ru-RU" sz="36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Класи пам’яті</a:t>
            </a:r>
          </a:p>
        </p:txBody>
      </p:sp>
      <p:sp>
        <p:nvSpPr>
          <p:cNvPr id="52227" name="Объект 4"/>
          <p:cNvSpPr>
            <a:spLocks noGrp="1"/>
          </p:cNvSpPr>
          <p:nvPr>
            <p:ph idx="4294967295"/>
          </p:nvPr>
        </p:nvSpPr>
        <p:spPr bwMode="auto">
          <a:xfrm>
            <a:off x="333996" y="980728"/>
            <a:ext cx="11856640" cy="1803654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Клас пам’яті визначає, які функції мають доступ до змінної та як довго змінна зберігається в пам’яті. 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uk-UA" altLang="ru-RU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 пам’яті змінної визначає її область дії, час життя та простір імен 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uk-UA" altLang="ru-RU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Час життя ідентифікатора</a:t>
            </a:r>
            <a:r>
              <a:rPr lang="uk-UA" alt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це період, протягом якого цей ідентифікатор існує в оперативній пам’яті.</a:t>
            </a:r>
            <a:endParaRPr lang="uk-UA" alt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855640" y="5227400"/>
            <a:ext cx="6544174" cy="670596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uk-UA" b="1" dirty="0">
                <a:solidFill>
                  <a:srgbClr val="0000CC"/>
                </a:solidFill>
              </a:rPr>
              <a:t>&lt;клас пам’яті&gt; &lt;тип&gt; &lt;</a:t>
            </a:r>
            <a:r>
              <a:rPr lang="uk-UA" b="1" dirty="0" smtClean="0">
                <a:solidFill>
                  <a:srgbClr val="0000CC"/>
                </a:solidFill>
              </a:rPr>
              <a:t>ім’я</a:t>
            </a:r>
            <a:r>
              <a:rPr lang="en-US" b="1" dirty="0" smtClean="0">
                <a:solidFill>
                  <a:srgbClr val="0000CC"/>
                </a:solidFill>
              </a:rPr>
              <a:t>_</a:t>
            </a:r>
            <a:r>
              <a:rPr lang="uk-UA" b="1" dirty="0" smtClean="0">
                <a:solidFill>
                  <a:srgbClr val="0000CC"/>
                </a:solidFill>
              </a:rPr>
              <a:t>змінної&gt;; </a:t>
            </a:r>
            <a:endParaRPr lang="uk-UA" b="1" dirty="0">
              <a:solidFill>
                <a:srgbClr val="0000CC"/>
              </a:solidFill>
            </a:endParaRPr>
          </a:p>
        </p:txBody>
      </p:sp>
      <p:sp>
        <p:nvSpPr>
          <p:cNvPr id="52231" name="Объект 4"/>
          <p:cNvSpPr txBox="1">
            <a:spLocks/>
          </p:cNvSpPr>
          <p:nvPr/>
        </p:nvSpPr>
        <p:spPr bwMode="auto">
          <a:xfrm>
            <a:off x="575048" y="3178010"/>
            <a:ext cx="11377264" cy="16557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uk-UA" altLang="ru-RU" dirty="0"/>
              <a:t>Ідентифікатор може бути неодноразово створений та знищений, може існувати протягом усього часу роботи програми, або в межах певного блока. </a:t>
            </a:r>
          </a:p>
          <a:p>
            <a:pPr>
              <a:spcBef>
                <a:spcPct val="20000"/>
              </a:spcBef>
            </a:pPr>
            <a:r>
              <a:rPr lang="uk-UA" altLang="ru-RU" dirty="0"/>
              <a:t>Визначено чотири класи пам’яті</a:t>
            </a:r>
            <a:r>
              <a:rPr lang="en-US" altLang="ru-RU" dirty="0"/>
              <a:t>: </a:t>
            </a:r>
            <a:r>
              <a:rPr lang="en-US" altLang="ru-RU" b="1" dirty="0">
                <a:solidFill>
                  <a:srgbClr val="0000CC"/>
                </a:solidFill>
              </a:rPr>
              <a:t>auto, register, extern, static</a:t>
            </a:r>
            <a:r>
              <a:rPr lang="en-US" altLang="ru-RU" b="1" dirty="0"/>
              <a:t>. </a:t>
            </a:r>
            <a:endParaRPr lang="uk-UA" altLang="ru-RU" dirty="0"/>
          </a:p>
        </p:txBody>
      </p:sp>
      <p:sp>
        <p:nvSpPr>
          <p:cNvPr id="52232" name="Rectangle 16"/>
          <p:cNvSpPr>
            <a:spLocks noChangeArrowheads="1"/>
          </p:cNvSpPr>
          <p:nvPr/>
        </p:nvSpPr>
        <p:spPr bwMode="auto">
          <a:xfrm>
            <a:off x="2567608" y="4620253"/>
            <a:ext cx="65976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uk-UA" altLang="ru-RU" sz="2200" b="1" dirty="0"/>
              <a:t>Синтаксис оголошення класу пам’яті змінних: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54</a:t>
            </a:fld>
            <a:endParaRPr lang="ru-RU" altLang="ru-RU" dirty="0"/>
          </a:p>
        </p:txBody>
      </p:sp>
      <p:sp>
        <p:nvSpPr>
          <p:cNvPr id="53250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1306512" y="0"/>
            <a:ext cx="9361488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uk-UA" altLang="ru-RU" sz="3600" b="1" dirty="0">
                <a:solidFill>
                  <a:schemeClr val="bg1"/>
                </a:solidFill>
              </a:rPr>
              <a:t>Класи пам'яті  </a:t>
            </a:r>
          </a:p>
        </p:txBody>
      </p:sp>
      <p:sp>
        <p:nvSpPr>
          <p:cNvPr id="53251" name="Объект 2"/>
          <p:cNvSpPr txBox="1">
            <a:spLocks/>
          </p:cNvSpPr>
          <p:nvPr/>
        </p:nvSpPr>
        <p:spPr bwMode="auto">
          <a:xfrm>
            <a:off x="335360" y="1052513"/>
            <a:ext cx="11737303" cy="172841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uk-UA" altLang="ru-RU" dirty="0"/>
              <a:t>Специфікатор </a:t>
            </a:r>
            <a:r>
              <a:rPr lang="en-US" altLang="ru-RU" b="1" dirty="0"/>
              <a:t>auto</a:t>
            </a:r>
            <a:r>
              <a:rPr lang="en-US" altLang="ru-RU" dirty="0"/>
              <a:t> </a:t>
            </a:r>
            <a:r>
              <a:rPr lang="uk-UA" altLang="ru-RU" dirty="0"/>
              <a:t>використовують для оголошення змінних </a:t>
            </a:r>
            <a:r>
              <a:rPr lang="uk-UA" altLang="ru-RU" b="1" dirty="0">
                <a:solidFill>
                  <a:srgbClr val="0000CC"/>
                </a:solidFill>
              </a:rPr>
              <a:t>автоматичного класу пам’яті. </a:t>
            </a:r>
          </a:p>
          <a:p>
            <a:pPr>
              <a:spcBef>
                <a:spcPct val="20000"/>
              </a:spcBef>
            </a:pPr>
            <a:r>
              <a:rPr lang="uk-UA" altLang="ru-RU" dirty="0"/>
              <a:t>Змінні автоматичного класу пам’яті є змінними з </a:t>
            </a:r>
            <a:r>
              <a:rPr lang="uk-UA" altLang="ru-RU" b="1" dirty="0"/>
              <a:t>локальним часом життя</a:t>
            </a:r>
            <a:r>
              <a:rPr lang="uk-UA" altLang="ru-RU" dirty="0"/>
              <a:t>. </a:t>
            </a:r>
          </a:p>
          <a:p>
            <a:pPr>
              <a:spcBef>
                <a:spcPct val="20000"/>
              </a:spcBef>
            </a:pPr>
            <a:r>
              <a:rPr lang="uk-UA" altLang="ru-RU" dirty="0"/>
              <a:t>До цього класу пам’яті належать </a:t>
            </a:r>
            <a:r>
              <a:rPr lang="uk-UA" altLang="ru-RU" b="1" dirty="0"/>
              <a:t>локальні змінні та параметри функцій</a:t>
            </a:r>
            <a:r>
              <a:rPr lang="uk-UA" altLang="ru-RU" dirty="0"/>
              <a:t>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63552" y="3429000"/>
            <a:ext cx="9361040" cy="83099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uk-UA" altLang="ru-RU" dirty="0">
                <a:solidFill>
                  <a:srgbClr val="C00000"/>
                </a:solidFill>
              </a:rPr>
              <a:t>Локальні змінні є змінними автоматичного класу пам’яті за умовчанням, тому специфікатор </a:t>
            </a:r>
            <a:r>
              <a:rPr lang="uk-UA" altLang="ru-RU" b="1" dirty="0">
                <a:solidFill>
                  <a:srgbClr val="C00000"/>
                </a:solidFill>
              </a:rPr>
              <a:t>а</a:t>
            </a:r>
            <a:r>
              <a:rPr lang="en-US" altLang="ru-RU" b="1" dirty="0" err="1">
                <a:solidFill>
                  <a:srgbClr val="C00000"/>
                </a:solidFill>
              </a:rPr>
              <a:t>uto</a:t>
            </a:r>
            <a:r>
              <a:rPr lang="en-US" altLang="ru-RU" b="1" dirty="0">
                <a:solidFill>
                  <a:srgbClr val="C00000"/>
                </a:solidFill>
              </a:rPr>
              <a:t> </a:t>
            </a:r>
            <a:r>
              <a:rPr lang="uk-UA" altLang="ru-RU" dirty="0">
                <a:solidFill>
                  <a:srgbClr val="C00000"/>
                </a:solidFill>
              </a:rPr>
              <a:t>для них явно не вказують.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3266703"/>
            <a:ext cx="1280914" cy="126122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55</a:t>
            </a:fld>
            <a:endParaRPr lang="ru-RU" altLang="ru-RU" dirty="0"/>
          </a:p>
        </p:txBody>
      </p:sp>
      <p:sp>
        <p:nvSpPr>
          <p:cNvPr id="54274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0" y="-17990"/>
            <a:ext cx="12192000" cy="64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uk-UA" altLang="ru-RU" sz="3600" b="1" dirty="0">
                <a:solidFill>
                  <a:schemeClr val="bg1"/>
                </a:solidFill>
              </a:rPr>
              <a:t>Класи пам'яті 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29135612"/>
              </p:ext>
            </p:extLst>
          </p:nvPr>
        </p:nvGraphicFramePr>
        <p:xfrm>
          <a:off x="119336" y="838201"/>
          <a:ext cx="12072664" cy="6019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2547938" y="9271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227348" y="1052736"/>
            <a:ext cx="11737304" cy="3239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52352" bIns="3808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uk-UA" altLang="ru-RU" sz="2200" dirty="0"/>
              <a:t>   Область оперативної пам'яті, що її використовує програма, поділяється на:</a:t>
            </a:r>
          </a:p>
          <a:p>
            <a:pPr marL="1714500" lvl="3" indent="-342900" algn="just" eaLnBrk="1" hangingPunct="1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200" dirty="0"/>
              <a:t> </a:t>
            </a:r>
            <a:r>
              <a:rPr lang="uk-UA" altLang="ru-RU" sz="2200" b="1" dirty="0"/>
              <a:t>сегмент коду, </a:t>
            </a:r>
          </a:p>
          <a:p>
            <a:pPr marL="1714500" lvl="3" indent="-342900" algn="just" eaLnBrk="1" hangingPunct="1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200" b="1" dirty="0"/>
              <a:t> сегмент даних</a:t>
            </a:r>
          </a:p>
          <a:p>
            <a:pPr marL="1714500" lvl="3" indent="-342900" algn="just" eaLnBrk="1" hangingPunct="1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200" b="1" dirty="0"/>
              <a:t> сегмент стеку</a:t>
            </a:r>
            <a:r>
              <a:rPr lang="uk-UA" altLang="ru-RU" sz="2200" dirty="0"/>
              <a:t>. </a:t>
            </a:r>
          </a:p>
          <a:p>
            <a:pPr lvl="3" algn="just" eaLnBrk="1" hangingPunct="1">
              <a:buClr>
                <a:srgbClr val="0000CC"/>
              </a:buClr>
              <a:buFont typeface="Wingdings" panose="05000000000000000000" pitchFamily="2" charset="2"/>
              <a:buChar char="Ш"/>
            </a:pPr>
            <a:endParaRPr lang="uk-UA" altLang="ru-RU" sz="2200" dirty="0"/>
          </a:p>
          <a:p>
            <a:pPr marL="457200" indent="-457200" algn="just" eaLnBrk="1" hangingPunct="1">
              <a:buClr>
                <a:srgbClr val="0000CC"/>
              </a:buClr>
              <a:buFont typeface="+mj-lt"/>
              <a:buAutoNum type="arabicPeriod"/>
            </a:pPr>
            <a:r>
              <a:rPr lang="uk-UA" altLang="ru-RU" sz="2200" dirty="0"/>
              <a:t> В </a:t>
            </a:r>
            <a:r>
              <a:rPr lang="uk-UA" altLang="ru-RU" sz="2200" b="1" i="1" dirty="0"/>
              <a:t>сегменті коду</a:t>
            </a:r>
            <a:r>
              <a:rPr lang="uk-UA" altLang="ru-RU" sz="2200" dirty="0"/>
              <a:t> </a:t>
            </a:r>
            <a:r>
              <a:rPr lang="uk-UA" altLang="ru-RU" sz="2200" dirty="0" smtClean="0"/>
              <a:t>зберігаються </a:t>
            </a:r>
            <a:r>
              <a:rPr lang="uk-UA" altLang="ru-RU" sz="2200" dirty="0"/>
              <a:t>команди програми, </a:t>
            </a:r>
          </a:p>
          <a:p>
            <a:pPr marL="457200" indent="-457200" algn="just" eaLnBrk="1" hangingPunct="1">
              <a:buClr>
                <a:srgbClr val="0000CC"/>
              </a:buClr>
              <a:buFont typeface="+mj-lt"/>
              <a:buAutoNum type="arabicPeriod"/>
            </a:pPr>
            <a:r>
              <a:rPr lang="uk-UA" altLang="ru-RU" sz="2200" dirty="0"/>
              <a:t> в </a:t>
            </a:r>
            <a:r>
              <a:rPr lang="uk-UA" altLang="ru-RU" sz="2200" b="1" i="1" dirty="0"/>
              <a:t>сегменті </a:t>
            </a:r>
            <a:r>
              <a:rPr lang="uk-UA" altLang="ru-RU" sz="2200" b="1" i="1" dirty="0" smtClean="0"/>
              <a:t>даних</a:t>
            </a:r>
            <a:r>
              <a:rPr lang="en-US" altLang="ru-RU" sz="2200" b="1" i="1" dirty="0" smtClean="0"/>
              <a:t> </a:t>
            </a:r>
            <a:r>
              <a:rPr lang="uk-UA" altLang="ru-RU" sz="2200" dirty="0" smtClean="0"/>
              <a:t>— </a:t>
            </a:r>
            <a:r>
              <a:rPr lang="uk-UA" altLang="ru-RU" sz="2200" dirty="0"/>
              <a:t>значення глобальних змінних, </a:t>
            </a:r>
          </a:p>
          <a:p>
            <a:pPr marL="457200" indent="-457200" algn="just" eaLnBrk="1" hangingPunct="1">
              <a:buClr>
                <a:srgbClr val="0000CC"/>
              </a:buClr>
              <a:buFont typeface="+mj-lt"/>
              <a:buAutoNum type="arabicPeriod"/>
            </a:pPr>
            <a:r>
              <a:rPr lang="uk-UA" altLang="ru-RU" sz="2200" dirty="0"/>
              <a:t> в </a:t>
            </a:r>
            <a:r>
              <a:rPr lang="uk-UA" altLang="ru-RU" sz="2200" b="1" i="1" dirty="0"/>
              <a:t>сегменті стеку</a:t>
            </a:r>
            <a:r>
              <a:rPr lang="uk-UA" altLang="ru-RU" sz="2200" dirty="0"/>
              <a:t> — значення </a:t>
            </a:r>
            <a:r>
              <a:rPr lang="uk-UA" altLang="ru-RU" sz="2200" b="1" dirty="0"/>
              <a:t>локальних змінних </a:t>
            </a:r>
            <a:r>
              <a:rPr lang="uk-UA" altLang="ru-RU" sz="2200" dirty="0"/>
              <a:t>і </a:t>
            </a:r>
            <a:r>
              <a:rPr lang="uk-UA" altLang="ru-RU" sz="2200" b="1" dirty="0">
                <a:solidFill>
                  <a:srgbClr val="990000"/>
                </a:solidFill>
              </a:rPr>
              <a:t>параметрів підпрограм.</a:t>
            </a:r>
            <a:endParaRPr lang="ru-RU" altLang="ru-RU" sz="2200" b="1" dirty="0">
              <a:solidFill>
                <a:srgbClr val="990000"/>
              </a:solidFill>
            </a:endParaRPr>
          </a:p>
          <a:p>
            <a:pPr algn="just" eaLnBrk="1" hangingPunct="1"/>
            <a:r>
              <a:rPr lang="uk-UA" altLang="ru-RU" sz="2200" dirty="0"/>
              <a:t>    </a:t>
            </a:r>
            <a:endParaRPr lang="ru-RU" altLang="ru-RU" sz="2200" dirty="0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0" y="0"/>
            <a:ext cx="1219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uk-UA" altLang="ru-RU" sz="3600" b="1" dirty="0">
                <a:solidFill>
                  <a:schemeClr val="bg1"/>
                </a:solidFill>
              </a:rPr>
              <a:t>Різновиди параметрів</a:t>
            </a:r>
            <a:endParaRPr lang="ru-RU" altLang="ru-RU" sz="3600" b="1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56</a:t>
            </a:fld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263352" y="1274161"/>
            <a:ext cx="11737304" cy="357784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52352" bIns="3808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uk-UA" altLang="ru-RU" sz="2200" dirty="0"/>
              <a:t>Параметри, що їх імена вказані в заголовку підпрограми, називаються </a:t>
            </a:r>
            <a:r>
              <a:rPr lang="uk-UA" altLang="ru-RU" sz="2200" b="1" i="1" dirty="0">
                <a:solidFill>
                  <a:srgbClr val="990000"/>
                </a:solidFill>
              </a:rPr>
              <a:t>формальними</a:t>
            </a:r>
            <a:r>
              <a:rPr lang="uk-UA" altLang="ru-RU" sz="2200" dirty="0"/>
              <a:t>, оскільки під час компіляції їх оголошення вони не прив'язуються до жодного реального об'єкта.</a:t>
            </a:r>
          </a:p>
          <a:p>
            <a:pPr algn="just" eaLnBrk="1" hangingPunct="1"/>
            <a:r>
              <a:rPr lang="uk-UA" altLang="ru-RU" sz="2200" dirty="0"/>
              <a:t> </a:t>
            </a:r>
          </a:p>
          <a:p>
            <a:pPr algn="just" eaLnBrk="1" hangingPunct="1"/>
            <a:r>
              <a:rPr lang="uk-UA" altLang="ru-RU" sz="2200" dirty="0"/>
              <a:t>Значення, що замінюють формальні параметри під час виклику підпрограм, називаються </a:t>
            </a:r>
            <a:r>
              <a:rPr lang="uk-UA" altLang="ru-RU" sz="2200" b="1" dirty="0">
                <a:solidFill>
                  <a:srgbClr val="990000"/>
                </a:solidFill>
              </a:rPr>
              <a:t>фактичними параметрами або аргументами.</a:t>
            </a:r>
            <a:r>
              <a:rPr lang="uk-UA" altLang="ru-RU" sz="2200" dirty="0"/>
              <a:t> </a:t>
            </a:r>
          </a:p>
          <a:p>
            <a:pPr algn="just" eaLnBrk="1" hangingPunct="1"/>
            <a:endParaRPr lang="uk-UA" altLang="ru-RU" sz="2200" dirty="0"/>
          </a:p>
          <a:p>
            <a:pPr algn="just" eaLnBrk="1" hangingPunct="1"/>
            <a:r>
              <a:rPr lang="uk-UA" altLang="ru-RU" sz="2200" dirty="0"/>
              <a:t>Під час виклику підпрограми між її фактичними та формальними параметрами встановлюється однозначна відповідність щодо </a:t>
            </a:r>
            <a:r>
              <a:rPr lang="uk-UA" altLang="ru-RU" sz="2200" b="1" dirty="0">
                <a:solidFill>
                  <a:srgbClr val="990000"/>
                </a:solidFill>
              </a:rPr>
              <a:t>кількості параметрів, їх типів та порядку запису.</a:t>
            </a:r>
            <a:endParaRPr lang="ru-RU" altLang="ru-RU" sz="2200" b="1" dirty="0">
              <a:solidFill>
                <a:srgbClr val="990000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57</a:t>
            </a:fld>
            <a:endParaRPr lang="ru-RU" altLang="ru-RU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1219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uk-UA" altLang="ru-RU" sz="3600" b="1" dirty="0">
                <a:solidFill>
                  <a:schemeClr val="bg1"/>
                </a:solidFill>
              </a:rPr>
              <a:t>Різновиди параметрів</a:t>
            </a:r>
            <a:endParaRPr lang="ru-RU" altLang="ru-R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1703512" y="1418571"/>
            <a:ext cx="7530236" cy="193899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uk-UA" altLang="ru-RU" dirty="0"/>
              <a:t>В С</a:t>
            </a:r>
            <a:r>
              <a:rPr lang="en-US" altLang="ru-RU" dirty="0"/>
              <a:t>/C++ </a:t>
            </a:r>
            <a:r>
              <a:rPr lang="uk-UA" altLang="ru-RU" dirty="0"/>
              <a:t>параметри поділяються на:</a:t>
            </a:r>
          </a:p>
          <a:p>
            <a:pPr lvl="2" algn="just" eaLnBrk="1" hangingPunct="1">
              <a:buClr>
                <a:srgbClr val="990000"/>
              </a:buClr>
              <a:buFont typeface="Wingdings" panose="05000000000000000000" pitchFamily="2" charset="2"/>
              <a:buChar char="v"/>
            </a:pPr>
            <a:r>
              <a:rPr lang="uk-UA" altLang="ru-RU" dirty="0"/>
              <a:t>параметри-значення,  </a:t>
            </a:r>
          </a:p>
          <a:p>
            <a:pPr lvl="2" algn="just" eaLnBrk="1" hangingPunct="1">
              <a:buClr>
                <a:srgbClr val="990000"/>
              </a:buClr>
              <a:buFont typeface="Wingdings" panose="05000000000000000000" pitchFamily="2" charset="2"/>
              <a:buChar char="v"/>
            </a:pPr>
            <a:r>
              <a:rPr lang="uk-UA" altLang="ru-RU" dirty="0"/>
              <a:t>параметри-посилання, </a:t>
            </a:r>
          </a:p>
          <a:p>
            <a:pPr lvl="2" algn="just" eaLnBrk="1" hangingPunct="1">
              <a:buClr>
                <a:srgbClr val="990000"/>
              </a:buClr>
              <a:buFont typeface="Wingdings" panose="05000000000000000000" pitchFamily="2" charset="2"/>
              <a:buChar char="v"/>
            </a:pPr>
            <a:r>
              <a:rPr lang="uk-UA" altLang="ru-RU" dirty="0"/>
              <a:t>параметри-покажчики</a:t>
            </a:r>
          </a:p>
          <a:p>
            <a:pPr lvl="2" algn="just" eaLnBrk="1" hangingPunct="1">
              <a:buClr>
                <a:srgbClr val="990000"/>
              </a:buClr>
              <a:buFont typeface="Wingdings" panose="05000000000000000000" pitchFamily="2" charset="2"/>
              <a:buChar char="v"/>
            </a:pPr>
            <a:r>
              <a:rPr lang="uk-UA" altLang="ru-RU" dirty="0"/>
              <a:t>параметри-константи.</a:t>
            </a:r>
            <a:endParaRPr lang="ru-RU" alt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58</a:t>
            </a:fld>
            <a:endParaRPr lang="ru-RU" altLang="ru-RU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1219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uk-UA" altLang="ru-RU" sz="3600" b="1" dirty="0">
                <a:solidFill>
                  <a:schemeClr val="bg1"/>
                </a:solidFill>
              </a:rPr>
              <a:t>Різновиди параметрів</a:t>
            </a:r>
            <a:endParaRPr lang="ru-RU" altLang="ru-R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5016500" y="1628775"/>
            <a:ext cx="1511300" cy="15128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551384" y="3573463"/>
            <a:ext cx="11449272" cy="22159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uk-UA" altLang="ru-RU" sz="2300" b="1" dirty="0"/>
              <a:t>Під час виклику </a:t>
            </a:r>
            <a:r>
              <a:rPr lang="uk-UA" altLang="ru-RU" sz="2300" b="1" dirty="0" smtClean="0"/>
              <a:t>функції</a:t>
            </a:r>
            <a:r>
              <a:rPr lang="uk-UA" altLang="ru-RU" sz="2300" dirty="0" smtClean="0"/>
              <a:t>:</a:t>
            </a:r>
            <a:endParaRPr lang="uk-UA" altLang="ru-RU" sz="2300" dirty="0"/>
          </a:p>
          <a:p>
            <a:pPr eaLnBrk="1" hangingPunct="1">
              <a:buFontTx/>
              <a:buAutoNum type="arabicPeriod"/>
            </a:pPr>
            <a:r>
              <a:rPr lang="uk-UA" altLang="ru-RU" sz="2300" dirty="0"/>
              <a:t>Обчислюється значення відповідного аргументу</a:t>
            </a:r>
          </a:p>
          <a:p>
            <a:pPr eaLnBrk="1" hangingPunct="1">
              <a:buFontTx/>
              <a:buAutoNum type="arabicPeriod"/>
            </a:pPr>
            <a:r>
              <a:rPr lang="uk-UA" altLang="ru-RU" sz="2300" b="1" dirty="0"/>
              <a:t>Копія</a:t>
            </a:r>
            <a:r>
              <a:rPr lang="uk-UA" altLang="ru-RU" sz="2300" dirty="0"/>
              <a:t> отриманого результату передається </a:t>
            </a:r>
            <a:r>
              <a:rPr lang="uk-UA" altLang="ru-RU" sz="2300" dirty="0" smtClean="0"/>
              <a:t>функції.</a:t>
            </a:r>
            <a:endParaRPr lang="uk-UA" altLang="ru-RU" sz="2300" dirty="0"/>
          </a:p>
          <a:p>
            <a:pPr eaLnBrk="1" hangingPunct="1">
              <a:buFontTx/>
              <a:buAutoNum type="arabicPeriod"/>
            </a:pPr>
            <a:r>
              <a:rPr lang="uk-UA" altLang="ru-RU" sz="2300" dirty="0"/>
              <a:t>Зміна параметрів-значень усередині </a:t>
            </a:r>
            <a:r>
              <a:rPr lang="uk-UA" altLang="ru-RU" sz="2300" dirty="0" smtClean="0"/>
              <a:t>функції не </a:t>
            </a:r>
            <a:r>
              <a:rPr lang="uk-UA" altLang="ru-RU" sz="2300" dirty="0"/>
              <a:t>впливає на значення змінних, що вказані як аргументи </a:t>
            </a:r>
            <a:r>
              <a:rPr lang="uk-UA" altLang="ru-RU" sz="2300" dirty="0" smtClean="0"/>
              <a:t>функції, </a:t>
            </a:r>
            <a:r>
              <a:rPr lang="uk-UA" altLang="ru-RU" sz="2300" dirty="0"/>
              <a:t>оскільки змінюються їх копії.</a:t>
            </a:r>
          </a:p>
          <a:p>
            <a:pPr eaLnBrk="1" hangingPunct="1">
              <a:buFontTx/>
              <a:buAutoNum type="arabicPeriod"/>
            </a:pPr>
            <a:r>
              <a:rPr lang="uk-UA" altLang="ru-RU" sz="2300" b="1" dirty="0"/>
              <a:t>Повернення з функції переданого значення не відбувається</a:t>
            </a:r>
            <a:endParaRPr lang="ru-RU" altLang="ru-RU" sz="2300" b="1" dirty="0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1524000" y="1"/>
            <a:ext cx="9144000" cy="64633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uk-UA" altLang="ru-RU" sz="3600" b="1" dirty="0">
                <a:solidFill>
                  <a:schemeClr val="bg1"/>
                </a:solidFill>
              </a:rPr>
              <a:t> Передача  параметрів-значень</a:t>
            </a:r>
            <a:endParaRPr lang="ru-RU" altLang="ru-RU" sz="3600" b="1" dirty="0">
              <a:solidFill>
                <a:schemeClr val="bg1"/>
              </a:solidFill>
            </a:endParaRP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1774825" y="981076"/>
            <a:ext cx="2216150" cy="473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uk-UA" altLang="ru-RU" sz="2500"/>
              <a:t>Сегмент коду</a:t>
            </a:r>
            <a:endParaRPr lang="ru-RU" altLang="ru-RU" sz="2500"/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8220076" y="909639"/>
            <a:ext cx="2447925" cy="473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uk-UA" altLang="ru-RU" sz="2500"/>
              <a:t>Сегмент стеку</a:t>
            </a:r>
            <a:endParaRPr lang="ru-RU" altLang="ru-RU" sz="2500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1703388" y="1628775"/>
            <a:ext cx="2520950" cy="15128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8832851" y="1628775"/>
            <a:ext cx="1584325" cy="12969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943476" y="909639"/>
            <a:ext cx="2663825" cy="473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uk-UA" altLang="ru-RU" sz="2500"/>
              <a:t>Сегмент даних</a:t>
            </a:r>
            <a:endParaRPr lang="ru-RU" altLang="ru-RU" sz="2500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5808664" y="2133600"/>
            <a:ext cx="3240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6600826" y="1701800"/>
            <a:ext cx="2016125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uk-UA" altLang="ru-RU" sz="2200" dirty="0">
                <a:solidFill>
                  <a:srgbClr val="FF0000"/>
                </a:solidFill>
              </a:rPr>
              <a:t>Копія </a:t>
            </a:r>
            <a:r>
              <a:rPr lang="en-US" altLang="ru-RU" sz="2200" dirty="0" err="1">
                <a:solidFill>
                  <a:srgbClr val="FF0000"/>
                </a:solidFill>
              </a:rPr>
              <a:t>NameVariable</a:t>
            </a:r>
            <a:endParaRPr lang="ru-RU" altLang="ru-RU" sz="2200" dirty="0">
              <a:solidFill>
                <a:srgbClr val="FF0000"/>
              </a:solidFill>
            </a:endParaRPr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5232401" y="1917701"/>
            <a:ext cx="1008063" cy="4365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200"/>
              <a:t>1234</a:t>
            </a:r>
            <a:endParaRPr lang="ru-RU" altLang="ru-RU" sz="2200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9120189" y="1917700"/>
            <a:ext cx="649287" cy="48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uk-UA" altLang="ru-RU" sz="2500"/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919289" y="1989138"/>
            <a:ext cx="1944687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000" b="1"/>
              <a:t>NameVarible</a:t>
            </a:r>
            <a:endParaRPr lang="ru-RU" altLang="ru-RU" sz="2000" b="1"/>
          </a:p>
        </p:txBody>
      </p:sp>
      <p:sp>
        <p:nvSpPr>
          <p:cNvPr id="58383" name="Line 15"/>
          <p:cNvSpPr>
            <a:spLocks noChangeShapeType="1"/>
          </p:cNvSpPr>
          <p:nvPr/>
        </p:nvSpPr>
        <p:spPr bwMode="auto">
          <a:xfrm>
            <a:off x="3863976" y="22050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59</a:t>
            </a:fld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3"/>
          <p:cNvGrpSpPr>
            <a:grpSpLocks/>
          </p:cNvGrpSpPr>
          <p:nvPr/>
        </p:nvGrpSpPr>
        <p:grpSpPr bwMode="auto">
          <a:xfrm>
            <a:off x="1524000" y="1844676"/>
            <a:ext cx="8586788" cy="4068763"/>
            <a:chOff x="204" y="300"/>
            <a:chExt cx="5409" cy="2563"/>
          </a:xfrm>
        </p:grpSpPr>
        <p:sp>
          <p:nvSpPr>
            <p:cNvPr id="18437" name="Text Box 2"/>
            <p:cNvSpPr txBox="1">
              <a:spLocks noChangeArrowheads="1"/>
            </p:cNvSpPr>
            <p:nvPr/>
          </p:nvSpPr>
          <p:spPr bwMode="auto">
            <a:xfrm>
              <a:off x="2604" y="300"/>
              <a:ext cx="1288" cy="3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uk-UA" altLang="ru-RU" sz="2500"/>
                <a:t>програма</a:t>
              </a:r>
              <a:endParaRPr lang="ru-RU" altLang="ru-RU" sz="2500"/>
            </a:p>
          </p:txBody>
        </p:sp>
        <p:grpSp>
          <p:nvGrpSpPr>
            <p:cNvPr id="18438" name="Group 3"/>
            <p:cNvGrpSpPr>
              <a:grpSpLocks/>
            </p:cNvGrpSpPr>
            <p:nvPr/>
          </p:nvGrpSpPr>
          <p:grpSpPr bwMode="auto">
            <a:xfrm>
              <a:off x="1727" y="654"/>
              <a:ext cx="3102" cy="707"/>
              <a:chOff x="1727" y="654"/>
              <a:chExt cx="3102" cy="707"/>
            </a:xfrm>
          </p:grpSpPr>
          <p:sp>
            <p:nvSpPr>
              <p:cNvPr id="18451" name="Line 4"/>
              <p:cNvSpPr>
                <a:spLocks noChangeShapeType="1"/>
              </p:cNvSpPr>
              <p:nvPr/>
            </p:nvSpPr>
            <p:spPr bwMode="auto">
              <a:xfrm>
                <a:off x="3190" y="654"/>
                <a:ext cx="0" cy="3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452" name="Line 5"/>
              <p:cNvSpPr>
                <a:spLocks noChangeShapeType="1"/>
              </p:cNvSpPr>
              <p:nvPr/>
            </p:nvSpPr>
            <p:spPr bwMode="auto">
              <a:xfrm>
                <a:off x="1727" y="1007"/>
                <a:ext cx="31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453" name="Line 6"/>
              <p:cNvSpPr>
                <a:spLocks noChangeShapeType="1"/>
              </p:cNvSpPr>
              <p:nvPr/>
            </p:nvSpPr>
            <p:spPr bwMode="auto">
              <a:xfrm>
                <a:off x="1727" y="1007"/>
                <a:ext cx="0" cy="3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454" name="Line 7"/>
              <p:cNvSpPr>
                <a:spLocks noChangeShapeType="1"/>
              </p:cNvSpPr>
              <p:nvPr/>
            </p:nvSpPr>
            <p:spPr bwMode="auto">
              <a:xfrm>
                <a:off x="3190" y="1007"/>
                <a:ext cx="0" cy="3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455" name="Line 8"/>
              <p:cNvSpPr>
                <a:spLocks noChangeShapeType="1"/>
              </p:cNvSpPr>
              <p:nvPr/>
            </p:nvSpPr>
            <p:spPr bwMode="auto">
              <a:xfrm>
                <a:off x="4829" y="1007"/>
                <a:ext cx="0" cy="2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8439" name="Group 9"/>
            <p:cNvGrpSpPr>
              <a:grpSpLocks/>
            </p:cNvGrpSpPr>
            <p:nvPr/>
          </p:nvGrpSpPr>
          <p:grpSpPr bwMode="auto">
            <a:xfrm>
              <a:off x="790" y="1661"/>
              <a:ext cx="1756" cy="829"/>
              <a:chOff x="790" y="1661"/>
              <a:chExt cx="1756" cy="829"/>
            </a:xfrm>
          </p:grpSpPr>
          <p:sp>
            <p:nvSpPr>
              <p:cNvPr id="18447" name="Line 10"/>
              <p:cNvSpPr>
                <a:spLocks noChangeShapeType="1"/>
              </p:cNvSpPr>
              <p:nvPr/>
            </p:nvSpPr>
            <p:spPr bwMode="auto">
              <a:xfrm>
                <a:off x="1746" y="1661"/>
                <a:ext cx="0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448" name="Line 11"/>
              <p:cNvSpPr>
                <a:spLocks noChangeShapeType="1"/>
              </p:cNvSpPr>
              <p:nvPr/>
            </p:nvSpPr>
            <p:spPr bwMode="auto">
              <a:xfrm>
                <a:off x="790" y="2208"/>
                <a:ext cx="17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449" name="Line 12"/>
              <p:cNvSpPr>
                <a:spLocks noChangeShapeType="1"/>
              </p:cNvSpPr>
              <p:nvPr/>
            </p:nvSpPr>
            <p:spPr bwMode="auto">
              <a:xfrm>
                <a:off x="790" y="2208"/>
                <a:ext cx="0" cy="2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450" name="Line 13"/>
              <p:cNvSpPr>
                <a:spLocks noChangeShapeType="1"/>
              </p:cNvSpPr>
              <p:nvPr/>
            </p:nvSpPr>
            <p:spPr bwMode="auto">
              <a:xfrm>
                <a:off x="2546" y="2208"/>
                <a:ext cx="0" cy="2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18440" name="Text Box 14"/>
            <p:cNvSpPr txBox="1">
              <a:spLocks noChangeArrowheads="1"/>
            </p:cNvSpPr>
            <p:nvPr/>
          </p:nvSpPr>
          <p:spPr bwMode="auto">
            <a:xfrm>
              <a:off x="1902" y="2562"/>
              <a:ext cx="1230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uk-UA" altLang="ru-RU" sz="2500"/>
            </a:p>
          </p:txBody>
        </p:sp>
        <p:sp>
          <p:nvSpPr>
            <p:cNvPr id="18441" name="Text Box 15"/>
            <p:cNvSpPr txBox="1">
              <a:spLocks noChangeArrowheads="1"/>
            </p:cNvSpPr>
            <p:nvPr/>
          </p:nvSpPr>
          <p:spPr bwMode="auto">
            <a:xfrm>
              <a:off x="1960" y="2490"/>
              <a:ext cx="1346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uk-UA" altLang="ru-RU"/>
                <a:t>підпрограма5</a:t>
              </a:r>
              <a:endParaRPr lang="ru-RU" altLang="ru-RU"/>
            </a:p>
          </p:txBody>
        </p:sp>
        <p:sp>
          <p:nvSpPr>
            <p:cNvPr id="18442" name="Text Box 16"/>
            <p:cNvSpPr txBox="1">
              <a:spLocks noChangeArrowheads="1"/>
            </p:cNvSpPr>
            <p:nvPr/>
          </p:nvSpPr>
          <p:spPr bwMode="auto">
            <a:xfrm>
              <a:off x="204" y="2490"/>
              <a:ext cx="1405" cy="3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uk-UA" altLang="ru-RU" sz="2500"/>
                <a:t>підпрограма4</a:t>
              </a:r>
              <a:endParaRPr lang="ru-RU" altLang="ru-RU" sz="2500"/>
            </a:p>
          </p:txBody>
        </p:sp>
        <p:grpSp>
          <p:nvGrpSpPr>
            <p:cNvPr id="18443" name="Group 17"/>
            <p:cNvGrpSpPr>
              <a:grpSpLocks/>
            </p:cNvGrpSpPr>
            <p:nvPr/>
          </p:nvGrpSpPr>
          <p:grpSpPr bwMode="auto">
            <a:xfrm>
              <a:off x="930" y="1298"/>
              <a:ext cx="4683" cy="349"/>
              <a:chOff x="930" y="1298"/>
              <a:chExt cx="4683" cy="349"/>
            </a:xfrm>
          </p:grpSpPr>
          <p:sp>
            <p:nvSpPr>
              <p:cNvPr id="18444" name="Text Box 18"/>
              <p:cNvSpPr txBox="1">
                <a:spLocks noChangeArrowheads="1"/>
              </p:cNvSpPr>
              <p:nvPr/>
            </p:nvSpPr>
            <p:spPr bwMode="auto">
              <a:xfrm>
                <a:off x="930" y="1344"/>
                <a:ext cx="1464" cy="3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uk-UA" altLang="ru-RU" sz="2500"/>
                  <a:t>підпрограма1</a:t>
                </a:r>
                <a:endParaRPr lang="ru-RU" altLang="ru-RU" sz="2500"/>
              </a:p>
            </p:txBody>
          </p:sp>
          <p:sp>
            <p:nvSpPr>
              <p:cNvPr id="18445" name="Text Box 19"/>
              <p:cNvSpPr txBox="1">
                <a:spLocks noChangeArrowheads="1"/>
              </p:cNvSpPr>
              <p:nvPr/>
            </p:nvSpPr>
            <p:spPr bwMode="auto">
              <a:xfrm>
                <a:off x="2472" y="1344"/>
                <a:ext cx="1463" cy="3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uk-UA" altLang="ru-RU" sz="2500"/>
                  <a:t>підпрограма2</a:t>
                </a:r>
                <a:endParaRPr lang="ru-RU" altLang="ru-RU" sz="2500"/>
              </a:p>
            </p:txBody>
          </p:sp>
          <p:sp>
            <p:nvSpPr>
              <p:cNvPr id="18446" name="Text Box 20"/>
              <p:cNvSpPr txBox="1">
                <a:spLocks noChangeArrowheads="1"/>
              </p:cNvSpPr>
              <p:nvPr/>
            </p:nvSpPr>
            <p:spPr bwMode="auto">
              <a:xfrm>
                <a:off x="4150" y="1298"/>
                <a:ext cx="1463" cy="30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uk-UA" altLang="ru-RU" sz="2500"/>
                  <a:t>підпрограма3</a:t>
                </a:r>
                <a:endParaRPr lang="ru-RU" altLang="ru-RU" sz="2500"/>
              </a:p>
            </p:txBody>
          </p:sp>
        </p:grpSp>
      </p:grpSp>
      <p:sp>
        <p:nvSpPr>
          <p:cNvPr id="18435" name="Text Box 21"/>
          <p:cNvSpPr txBox="1">
            <a:spLocks noChangeArrowheads="1"/>
          </p:cNvSpPr>
          <p:nvPr/>
        </p:nvSpPr>
        <p:spPr bwMode="auto">
          <a:xfrm>
            <a:off x="2063751" y="1125538"/>
            <a:ext cx="807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b="1"/>
              <a:t>Схема ієрархії викликів підпрограм</a:t>
            </a:r>
            <a:r>
              <a:rPr lang="en-US" altLang="ru-RU" b="1"/>
              <a:t> – HIPO</a:t>
            </a:r>
            <a:r>
              <a:rPr lang="uk-UA" altLang="ru-RU" b="1"/>
              <a:t> діаграма</a:t>
            </a:r>
            <a:endParaRPr lang="ru-RU" altLang="ru-RU" b="1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6</a:t>
            </a:fld>
            <a:endParaRPr lang="ru-RU" altLang="ru-RU" dirty="0"/>
          </a:p>
        </p:txBody>
      </p:sp>
      <p:sp>
        <p:nvSpPr>
          <p:cNvPr id="26" name="Rectangle 8"/>
          <p:cNvSpPr txBox="1">
            <a:spLocks noChangeArrowheads="1"/>
          </p:cNvSpPr>
          <p:nvPr/>
        </p:nvSpPr>
        <p:spPr bwMode="auto">
          <a:xfrm>
            <a:off x="0" y="-7938"/>
            <a:ext cx="12192000" cy="79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80000"/>
              </a:lnSpc>
              <a:spcAft>
                <a:spcPts val="0"/>
              </a:spcAft>
            </a:pPr>
            <a:r>
              <a:rPr lang="uk-UA" altLang="ru-RU" sz="3600" b="1" smtClean="0">
                <a:solidFill>
                  <a:schemeClr val="bg1"/>
                </a:solidFill>
              </a:rPr>
              <a:t> Підпрограми, їх різновиди та способи використання</a:t>
            </a:r>
            <a:endParaRPr lang="uk-UA" altLang="ru-R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1524000" y="1"/>
            <a:ext cx="9144000" cy="64633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uk-UA" altLang="ru-RU" sz="3600" b="1" dirty="0">
                <a:solidFill>
                  <a:schemeClr val="bg1"/>
                </a:solidFill>
              </a:rPr>
              <a:t> Передача  параметрів-змінних</a:t>
            </a:r>
            <a:endParaRPr lang="ru-RU" altLang="ru-RU" sz="3600" b="1" dirty="0">
              <a:solidFill>
                <a:schemeClr val="bg1"/>
              </a:solidFill>
            </a:endParaRPr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335360" y="3575052"/>
            <a:ext cx="11665296" cy="256993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uk-UA" altLang="ru-RU" sz="2300" dirty="0"/>
              <a:t>1. До </a:t>
            </a:r>
            <a:r>
              <a:rPr lang="uk-UA" altLang="ru-RU" sz="2300" dirty="0" smtClean="0"/>
              <a:t>функції передається </a:t>
            </a:r>
            <a:r>
              <a:rPr lang="uk-UA" altLang="ru-RU" sz="2300" b="1" i="1" dirty="0">
                <a:solidFill>
                  <a:srgbClr val="990000"/>
                </a:solidFill>
              </a:rPr>
              <a:t>покажчик на параметр</a:t>
            </a:r>
            <a:r>
              <a:rPr lang="uk-UA" altLang="ru-RU" sz="2300" dirty="0"/>
              <a:t>, тобто </a:t>
            </a:r>
            <a:r>
              <a:rPr lang="uk-UA" altLang="ru-RU" sz="2300" b="1" dirty="0">
                <a:solidFill>
                  <a:srgbClr val="990000"/>
                </a:solidFill>
              </a:rPr>
              <a:t>адреса</a:t>
            </a:r>
            <a:r>
              <a:rPr lang="uk-UA" altLang="ru-RU" sz="2300" dirty="0"/>
              <a:t> певної змінної в сегменті даних оперативної пам'яті. </a:t>
            </a:r>
          </a:p>
          <a:p>
            <a:pPr eaLnBrk="1" hangingPunct="1"/>
            <a:r>
              <a:rPr lang="uk-UA" altLang="ru-RU" sz="2300" dirty="0"/>
              <a:t>2. </a:t>
            </a:r>
            <a:r>
              <a:rPr lang="uk-UA" altLang="ru-RU" sz="2300" dirty="0" smtClean="0"/>
              <a:t>Функція виконує </a:t>
            </a:r>
            <a:r>
              <a:rPr lang="uk-UA" altLang="ru-RU" sz="2300" dirty="0"/>
              <a:t>дії над значеннями параметрів-змінних, а не над їх копіями,</a:t>
            </a:r>
          </a:p>
          <a:p>
            <a:pPr eaLnBrk="1" hangingPunct="1"/>
            <a:r>
              <a:rPr lang="uk-UA" altLang="ru-RU" sz="2300" dirty="0"/>
              <a:t>3. Модифікація параметра-змінної приводить до модифікації змінної, що вказана як аргумент в операторі виклику </a:t>
            </a:r>
            <a:r>
              <a:rPr lang="uk-UA" altLang="ru-RU" sz="2300" dirty="0" smtClean="0"/>
              <a:t>функції. </a:t>
            </a:r>
            <a:endParaRPr lang="uk-UA" altLang="ru-RU" sz="2300" dirty="0"/>
          </a:p>
          <a:p>
            <a:pPr eaLnBrk="1" hangingPunct="1"/>
            <a:r>
              <a:rPr lang="uk-UA" altLang="ru-RU" sz="2300" dirty="0"/>
              <a:t>4. </a:t>
            </a:r>
            <a:r>
              <a:rPr lang="uk-UA" altLang="ru-RU" sz="2300" b="1" dirty="0"/>
              <a:t>Параметри-змінні використовуються у </a:t>
            </a:r>
            <a:r>
              <a:rPr lang="uk-UA" altLang="ru-RU" sz="2300" b="1" dirty="0" smtClean="0"/>
              <a:t>функціях з </a:t>
            </a:r>
            <a:r>
              <a:rPr lang="uk-UA" altLang="ru-RU" sz="2300" b="1" dirty="0"/>
              <a:t>метою повернення отриманих під час виконання </a:t>
            </a:r>
            <a:r>
              <a:rPr lang="uk-UA" altLang="ru-RU" sz="2300" b="1" dirty="0" smtClean="0"/>
              <a:t>функції значень </a:t>
            </a:r>
            <a:r>
              <a:rPr lang="uk-UA" altLang="ru-RU" sz="2300" b="1" dirty="0"/>
              <a:t>до точки її виклику. </a:t>
            </a:r>
            <a:endParaRPr lang="ru-RU" altLang="ru-RU" sz="2300" b="1" dirty="0"/>
          </a:p>
        </p:txBody>
      </p:sp>
      <p:grpSp>
        <p:nvGrpSpPr>
          <p:cNvPr id="59396" name="Group 4"/>
          <p:cNvGrpSpPr>
            <a:grpSpLocks/>
          </p:cNvGrpSpPr>
          <p:nvPr/>
        </p:nvGrpSpPr>
        <p:grpSpPr bwMode="auto">
          <a:xfrm>
            <a:off x="1723554" y="984252"/>
            <a:ext cx="9145587" cy="2306638"/>
            <a:chOff x="113" y="392"/>
            <a:chExt cx="5761" cy="1453"/>
          </a:xfrm>
        </p:grpSpPr>
        <p:sp>
          <p:nvSpPr>
            <p:cNvPr id="59397" name="Rectangle 5"/>
            <p:cNvSpPr>
              <a:spLocks noChangeArrowheads="1"/>
            </p:cNvSpPr>
            <p:nvPr/>
          </p:nvSpPr>
          <p:spPr bwMode="auto">
            <a:xfrm>
              <a:off x="2200" y="845"/>
              <a:ext cx="952" cy="95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ru-RU"/>
            </a:p>
          </p:txBody>
        </p:sp>
        <p:sp>
          <p:nvSpPr>
            <p:cNvPr id="59398" name="Text Box 6"/>
            <p:cNvSpPr txBox="1">
              <a:spLocks noChangeArrowheads="1"/>
            </p:cNvSpPr>
            <p:nvPr/>
          </p:nvSpPr>
          <p:spPr bwMode="auto">
            <a:xfrm>
              <a:off x="158" y="437"/>
              <a:ext cx="1396" cy="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uk-UA" altLang="ru-RU" sz="2500"/>
                <a:t>Сегмент коду</a:t>
              </a:r>
              <a:endParaRPr lang="ru-RU" altLang="ru-RU" sz="2500"/>
            </a:p>
          </p:txBody>
        </p:sp>
        <p:sp>
          <p:nvSpPr>
            <p:cNvPr id="59399" name="Text Box 7"/>
            <p:cNvSpPr txBox="1">
              <a:spLocks noChangeArrowheads="1"/>
            </p:cNvSpPr>
            <p:nvPr/>
          </p:nvSpPr>
          <p:spPr bwMode="auto">
            <a:xfrm>
              <a:off x="4332" y="436"/>
              <a:ext cx="1542" cy="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uk-UA" altLang="ru-RU" sz="2500"/>
                <a:t>Сегмент стеку</a:t>
              </a:r>
              <a:endParaRPr lang="ru-RU" altLang="ru-RU" sz="2500"/>
            </a:p>
          </p:txBody>
        </p:sp>
        <p:sp>
          <p:nvSpPr>
            <p:cNvPr id="59400" name="Rectangle 8"/>
            <p:cNvSpPr>
              <a:spLocks noChangeArrowheads="1"/>
            </p:cNvSpPr>
            <p:nvPr/>
          </p:nvSpPr>
          <p:spPr bwMode="auto">
            <a:xfrm>
              <a:off x="4762" y="845"/>
              <a:ext cx="998" cy="81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ru-RU"/>
            </a:p>
          </p:txBody>
        </p:sp>
        <p:sp>
          <p:nvSpPr>
            <p:cNvPr id="59401" name="Text Box 9"/>
            <p:cNvSpPr txBox="1">
              <a:spLocks noChangeArrowheads="1"/>
            </p:cNvSpPr>
            <p:nvPr/>
          </p:nvSpPr>
          <p:spPr bwMode="auto">
            <a:xfrm>
              <a:off x="2154" y="392"/>
              <a:ext cx="1678" cy="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uk-UA" altLang="ru-RU" sz="2500"/>
                <a:t>Сегмент даних</a:t>
              </a:r>
              <a:endParaRPr lang="ru-RU" altLang="ru-RU" sz="2500"/>
            </a:p>
          </p:txBody>
        </p:sp>
        <p:sp>
          <p:nvSpPr>
            <p:cNvPr id="59402" name="Text Box 10"/>
            <p:cNvSpPr txBox="1">
              <a:spLocks noChangeArrowheads="1"/>
            </p:cNvSpPr>
            <p:nvPr/>
          </p:nvSpPr>
          <p:spPr bwMode="auto">
            <a:xfrm>
              <a:off x="2336" y="1027"/>
              <a:ext cx="635" cy="41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200"/>
                <a:t>1234</a:t>
              </a:r>
            </a:p>
            <a:p>
              <a:pPr eaLnBrk="1" hangingPunct="1">
                <a:spcBef>
                  <a:spcPct val="50000"/>
                </a:spcBef>
              </a:pPr>
              <a:endParaRPr lang="ru-RU" altLang="ru-RU" sz="1000"/>
            </a:p>
          </p:txBody>
        </p:sp>
        <p:sp>
          <p:nvSpPr>
            <p:cNvPr id="59403" name="Rectangle 11"/>
            <p:cNvSpPr>
              <a:spLocks noChangeArrowheads="1"/>
            </p:cNvSpPr>
            <p:nvPr/>
          </p:nvSpPr>
          <p:spPr bwMode="auto">
            <a:xfrm>
              <a:off x="113" y="845"/>
              <a:ext cx="1588" cy="95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ru-RU"/>
            </a:p>
          </p:txBody>
        </p:sp>
        <p:sp>
          <p:nvSpPr>
            <p:cNvPr id="59404" name="Text Box 12"/>
            <p:cNvSpPr txBox="1">
              <a:spLocks noChangeArrowheads="1"/>
            </p:cNvSpPr>
            <p:nvPr/>
          </p:nvSpPr>
          <p:spPr bwMode="auto">
            <a:xfrm>
              <a:off x="249" y="1072"/>
              <a:ext cx="1225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000" b="1"/>
                <a:t>NameVarible</a:t>
              </a:r>
              <a:endParaRPr lang="ru-RU" altLang="ru-RU" sz="2000" b="1"/>
            </a:p>
          </p:txBody>
        </p:sp>
        <p:sp>
          <p:nvSpPr>
            <p:cNvPr id="59405" name="Line 13"/>
            <p:cNvSpPr>
              <a:spLocks noChangeShapeType="1"/>
            </p:cNvSpPr>
            <p:nvPr/>
          </p:nvSpPr>
          <p:spPr bwMode="auto">
            <a:xfrm>
              <a:off x="1474" y="1208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9406" name="Line 14"/>
            <p:cNvSpPr>
              <a:spLocks noChangeShapeType="1"/>
            </p:cNvSpPr>
            <p:nvPr/>
          </p:nvSpPr>
          <p:spPr bwMode="auto">
            <a:xfrm flipV="1">
              <a:off x="1927" y="1298"/>
              <a:ext cx="409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9407" name="Text Box 15"/>
            <p:cNvSpPr txBox="1">
              <a:spLocks noChangeArrowheads="1"/>
            </p:cNvSpPr>
            <p:nvPr/>
          </p:nvSpPr>
          <p:spPr bwMode="auto">
            <a:xfrm>
              <a:off x="1474" y="1570"/>
              <a:ext cx="1124" cy="275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uk-UA" altLang="ru-RU" sz="2200"/>
                <a:t>46С7:СЕ7Е</a:t>
              </a:r>
              <a:endParaRPr lang="ru-RU" altLang="ru-RU" sz="2200"/>
            </a:p>
          </p:txBody>
        </p:sp>
        <p:grpSp>
          <p:nvGrpSpPr>
            <p:cNvPr id="59408" name="Group 16"/>
            <p:cNvGrpSpPr>
              <a:grpSpLocks/>
            </p:cNvGrpSpPr>
            <p:nvPr/>
          </p:nvGrpSpPr>
          <p:grpSpPr bwMode="auto">
            <a:xfrm>
              <a:off x="2971" y="935"/>
              <a:ext cx="2586" cy="600"/>
              <a:chOff x="3016" y="890"/>
              <a:chExt cx="2586" cy="600"/>
            </a:xfrm>
          </p:grpSpPr>
          <p:sp>
            <p:nvSpPr>
              <p:cNvPr id="59410" name="Text Box 17"/>
              <p:cNvSpPr txBox="1">
                <a:spLocks noChangeArrowheads="1"/>
              </p:cNvSpPr>
              <p:nvPr/>
            </p:nvSpPr>
            <p:spPr bwMode="auto">
              <a:xfrm>
                <a:off x="5057" y="1071"/>
                <a:ext cx="545" cy="41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ru-RU" sz="2200"/>
                  <a:t>5678</a:t>
                </a:r>
              </a:p>
              <a:p>
                <a:pPr eaLnBrk="1" hangingPunct="1">
                  <a:spcBef>
                    <a:spcPct val="50000"/>
                  </a:spcBef>
                </a:pPr>
                <a:endParaRPr lang="ru-RU" altLang="ru-RU" sz="1000"/>
              </a:p>
            </p:txBody>
          </p:sp>
          <p:sp>
            <p:nvSpPr>
              <p:cNvPr id="59411" name="Line 18"/>
              <p:cNvSpPr>
                <a:spLocks noChangeShapeType="1"/>
              </p:cNvSpPr>
              <p:nvPr/>
            </p:nvSpPr>
            <p:spPr bwMode="auto">
              <a:xfrm flipV="1">
                <a:off x="3016" y="1162"/>
                <a:ext cx="20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59412" name="Group 19"/>
              <p:cNvGrpSpPr>
                <a:grpSpLocks/>
              </p:cNvGrpSpPr>
              <p:nvPr/>
            </p:nvGrpSpPr>
            <p:grpSpPr bwMode="auto">
              <a:xfrm>
                <a:off x="3152" y="890"/>
                <a:ext cx="1633" cy="481"/>
                <a:chOff x="3152" y="890"/>
                <a:chExt cx="1633" cy="481"/>
              </a:xfrm>
            </p:grpSpPr>
            <p:sp>
              <p:nvSpPr>
                <p:cNvPr id="59413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152" y="891"/>
                  <a:ext cx="1316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uk-UA" altLang="ru-RU" sz="2200" dirty="0">
                      <a:solidFill>
                        <a:srgbClr val="FF0000"/>
                      </a:solidFill>
                    </a:rPr>
                    <a:t>Адреса  </a:t>
                  </a:r>
                  <a:r>
                    <a:rPr lang="en-US" altLang="ru-RU" sz="2200" dirty="0" err="1">
                      <a:solidFill>
                        <a:srgbClr val="FF0000"/>
                      </a:solidFill>
                    </a:rPr>
                    <a:t>NameVariable</a:t>
                  </a:r>
                  <a:endParaRPr lang="ru-RU" altLang="ru-RU" sz="2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414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878" y="890"/>
                  <a:ext cx="907" cy="237"/>
                </a:xfrm>
                <a:prstGeom prst="rect">
                  <a:avLst/>
                </a:prstGeom>
                <a:solidFill>
                  <a:srgbClr val="FF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uk-UA" altLang="ru-RU" sz="1800" b="1"/>
                    <a:t>46С7:СЕ7Е</a:t>
                  </a:r>
                  <a:endParaRPr lang="ru-RU" altLang="ru-RU" sz="1800" b="1"/>
                </a:p>
              </p:txBody>
            </p:sp>
          </p:grpSp>
        </p:grpSp>
        <p:sp>
          <p:nvSpPr>
            <p:cNvPr id="59409" name="Line 22"/>
            <p:cNvSpPr>
              <a:spLocks noChangeShapeType="1"/>
            </p:cNvSpPr>
            <p:nvPr/>
          </p:nvSpPr>
          <p:spPr bwMode="auto">
            <a:xfrm flipH="1" flipV="1">
              <a:off x="2971" y="1434"/>
              <a:ext cx="204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60</a:t>
            </a:fld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/>
      <p:bldP spid="8601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3"/>
          <p:cNvSpPr>
            <a:spLocks noChangeArrowheads="1"/>
          </p:cNvSpPr>
          <p:nvPr/>
        </p:nvSpPr>
        <p:spPr bwMode="auto">
          <a:xfrm>
            <a:off x="371364" y="1590328"/>
            <a:ext cx="11449272" cy="283154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uk-UA" altLang="ru-RU" dirty="0" smtClean="0"/>
              <a:t>Якщо </a:t>
            </a:r>
            <a:r>
              <a:rPr lang="uk-UA" altLang="ru-RU" dirty="0"/>
              <a:t>параметр оголошено як </a:t>
            </a:r>
            <a:r>
              <a:rPr lang="uk-UA" altLang="ru-RU" i="1" dirty="0">
                <a:solidFill>
                  <a:srgbClr val="990000"/>
                </a:solidFill>
              </a:rPr>
              <a:t>параметр-посилання</a:t>
            </a:r>
            <a:r>
              <a:rPr lang="uk-UA" altLang="ru-RU" dirty="0">
                <a:solidFill>
                  <a:srgbClr val="990000"/>
                </a:solidFill>
              </a:rPr>
              <a:t> чи </a:t>
            </a:r>
            <a:r>
              <a:rPr lang="uk-UA" altLang="ru-RU" i="1" dirty="0">
                <a:solidFill>
                  <a:srgbClr val="990000"/>
                </a:solidFill>
              </a:rPr>
              <a:t>параметр-покажчик</a:t>
            </a:r>
            <a:r>
              <a:rPr lang="uk-UA" altLang="ru-RU" i="1" dirty="0"/>
              <a:t>,</a:t>
            </a:r>
            <a:r>
              <a:rPr lang="uk-UA" altLang="ru-RU" dirty="0"/>
              <a:t> то </a:t>
            </a:r>
            <a:r>
              <a:rPr lang="uk-UA" altLang="ru-RU" dirty="0" smtClean="0"/>
              <a:t>у </a:t>
            </a:r>
            <a:r>
              <a:rPr lang="uk-UA" altLang="ru-RU" dirty="0" err="1" smtClean="0"/>
              <a:t>фуркцію</a:t>
            </a:r>
            <a:r>
              <a:rPr lang="uk-UA" altLang="ru-RU" dirty="0" smtClean="0"/>
              <a:t> передається </a:t>
            </a:r>
            <a:r>
              <a:rPr lang="uk-UA" altLang="ru-RU" dirty="0"/>
              <a:t>адреса аргументу  —  змінної в сегменті даних оперативної пам’яті. </a:t>
            </a:r>
          </a:p>
          <a:p>
            <a:pPr eaLnBrk="1" hangingPunct="1">
              <a:spcAft>
                <a:spcPts val="600"/>
              </a:spcAft>
            </a:pPr>
            <a:r>
              <a:rPr lang="uk-UA" altLang="ru-RU" dirty="0"/>
              <a:t>Тому </a:t>
            </a:r>
            <a:r>
              <a:rPr lang="uk-UA" altLang="ru-RU" dirty="0" smtClean="0"/>
              <a:t>функція виконує </a:t>
            </a:r>
            <a:r>
              <a:rPr lang="uk-UA" altLang="ru-RU" dirty="0"/>
              <a:t>дії над значеннями змінних, а не над їх копіями, і модифікація параметра-посилання чи параметра-покажчика приведе до модифікації змінної, що була вказана як аргумент в операторі виклику </a:t>
            </a:r>
            <a:r>
              <a:rPr lang="uk-UA" altLang="ru-RU" dirty="0" smtClean="0"/>
              <a:t>функції. </a:t>
            </a:r>
          </a:p>
          <a:p>
            <a:pPr eaLnBrk="1" hangingPunct="1">
              <a:spcAft>
                <a:spcPts val="600"/>
              </a:spcAft>
            </a:pPr>
            <a:r>
              <a:rPr lang="uk-UA" altLang="ru-RU" dirty="0" smtClean="0"/>
              <a:t>Використовуються для повернення більше ніж одного значення з функції</a:t>
            </a:r>
            <a:endParaRPr lang="es-ES" alt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61</a:t>
            </a:fld>
            <a:endParaRPr lang="ru-RU" alt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0" y="1"/>
            <a:ext cx="9144000" cy="64633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uk-UA" altLang="ru-RU" sz="3600" b="1" dirty="0">
                <a:solidFill>
                  <a:schemeClr val="bg1"/>
                </a:solidFill>
              </a:rPr>
              <a:t> Передача  </a:t>
            </a:r>
            <a:r>
              <a:rPr lang="uk-UA" altLang="ru-RU" sz="3600" b="1" dirty="0" smtClean="0">
                <a:solidFill>
                  <a:schemeClr val="bg1"/>
                </a:solidFill>
              </a:rPr>
              <a:t>посилальних параметрів</a:t>
            </a:r>
            <a:endParaRPr lang="ru-RU" altLang="ru-R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119336" y="1"/>
            <a:ext cx="121693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uk-UA" altLang="ru-RU" sz="3600" b="1" dirty="0">
                <a:solidFill>
                  <a:schemeClr val="bg1"/>
                </a:solidFill>
              </a:rPr>
              <a:t> Передача  </a:t>
            </a:r>
            <a:r>
              <a:rPr lang="uk-UA" altLang="ru-RU" sz="3600" b="1" dirty="0" smtClean="0">
                <a:solidFill>
                  <a:schemeClr val="bg1"/>
                </a:solidFill>
              </a:rPr>
              <a:t>параметрів-констант</a:t>
            </a:r>
            <a:endParaRPr lang="ru-RU" altLang="ru-RU" sz="3600" b="1" dirty="0">
              <a:solidFill>
                <a:schemeClr val="bg1"/>
              </a:solidFill>
            </a:endParaRP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479376" y="1079967"/>
            <a:ext cx="11377264" cy="193899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dirty="0"/>
              <a:t>Якщо значення, що передаються у функцію, не повинні змінюватися, навіть при виконанні дій над копією аргументу,  параметр оголошують із ключовим словом </a:t>
            </a:r>
            <a:r>
              <a:rPr lang="uk-UA" altLang="ru-RU" dirty="0" err="1">
                <a:solidFill>
                  <a:srgbClr val="990000"/>
                </a:solidFill>
              </a:rPr>
              <a:t>const</a:t>
            </a:r>
            <a:r>
              <a:rPr lang="uk-UA" altLang="ru-RU" dirty="0"/>
              <a:t>. </a:t>
            </a:r>
          </a:p>
          <a:p>
            <a:pPr eaLnBrk="1" hangingPunct="1"/>
            <a:r>
              <a:rPr lang="uk-UA" altLang="ru-RU" dirty="0"/>
              <a:t>Такий параметр називають </a:t>
            </a:r>
            <a:r>
              <a:rPr lang="uk-UA" altLang="ru-RU" b="1" i="1" dirty="0">
                <a:solidFill>
                  <a:srgbClr val="990000"/>
                </a:solidFill>
              </a:rPr>
              <a:t>параметр-константа</a:t>
            </a:r>
            <a:r>
              <a:rPr lang="uk-UA" altLang="ru-RU" b="1" dirty="0">
                <a:solidFill>
                  <a:srgbClr val="990000"/>
                </a:solidFill>
              </a:rPr>
              <a:t>.</a:t>
            </a:r>
            <a:r>
              <a:rPr lang="uk-UA" altLang="ru-RU" dirty="0"/>
              <a:t>  </a:t>
            </a:r>
          </a:p>
          <a:p>
            <a:pPr eaLnBrk="1" hangingPunct="1"/>
            <a:r>
              <a:rPr lang="uk-UA" altLang="ru-RU" dirty="0"/>
              <a:t>Значення параметра-константи не можна змінювати в тілі </a:t>
            </a:r>
            <a:r>
              <a:rPr lang="uk-UA" altLang="ru-RU" dirty="0" smtClean="0"/>
              <a:t>функції.</a:t>
            </a:r>
            <a:endParaRPr lang="es-ES" altLang="ru-RU" dirty="0"/>
          </a:p>
        </p:txBody>
      </p:sp>
      <p:sp>
        <p:nvSpPr>
          <p:cNvPr id="61447" name="Rectangle 4"/>
          <p:cNvSpPr>
            <a:spLocks noChangeArrowheads="1"/>
          </p:cNvSpPr>
          <p:nvPr/>
        </p:nvSpPr>
        <p:spPr bwMode="auto">
          <a:xfrm>
            <a:off x="1847528" y="3737444"/>
            <a:ext cx="9937104" cy="2677656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dirty="0"/>
              <a:t>1. Якщо оперативної пам’яті недостатньо і термін виконання програми є важливим фактором, то слід використовувати </a:t>
            </a:r>
            <a:r>
              <a:rPr lang="uk-UA" altLang="ru-RU" b="1" dirty="0">
                <a:solidFill>
                  <a:srgbClr val="990000"/>
                </a:solidFill>
              </a:rPr>
              <a:t>параметри-покажчики</a:t>
            </a:r>
            <a:r>
              <a:rPr lang="uk-UA" altLang="ru-RU" dirty="0">
                <a:solidFill>
                  <a:srgbClr val="990000"/>
                </a:solidFill>
              </a:rPr>
              <a:t>.</a:t>
            </a:r>
            <a:r>
              <a:rPr lang="uk-UA" altLang="ru-RU" dirty="0"/>
              <a:t> </a:t>
            </a:r>
          </a:p>
          <a:p>
            <a:pPr eaLnBrk="1" hangingPunct="1"/>
            <a:r>
              <a:rPr lang="uk-UA" altLang="ru-RU" dirty="0"/>
              <a:t>2. З метою захисту даних від випадкових змін слід передавати </a:t>
            </a:r>
            <a:r>
              <a:rPr lang="uk-UA" altLang="ru-RU" dirty="0" smtClean="0"/>
              <a:t>у </a:t>
            </a:r>
            <a:r>
              <a:rPr lang="uk-UA" altLang="ru-RU" dirty="0" err="1" smtClean="0"/>
              <a:t>фунцію</a:t>
            </a:r>
            <a:r>
              <a:rPr lang="uk-UA" altLang="ru-RU" dirty="0" smtClean="0"/>
              <a:t> параметри </a:t>
            </a:r>
            <a:r>
              <a:rPr lang="uk-UA" altLang="ru-RU" dirty="0"/>
              <a:t>як </a:t>
            </a:r>
            <a:r>
              <a:rPr lang="uk-UA" altLang="ru-RU" b="1" dirty="0" smtClean="0">
                <a:solidFill>
                  <a:srgbClr val="990000"/>
                </a:solidFill>
              </a:rPr>
              <a:t>параметри-константи</a:t>
            </a:r>
            <a:r>
              <a:rPr lang="uk-UA" altLang="ru-RU" dirty="0" smtClean="0"/>
              <a:t>. </a:t>
            </a:r>
          </a:p>
          <a:p>
            <a:pPr eaLnBrk="1" hangingPunct="1"/>
            <a:r>
              <a:rPr lang="uk-UA" altLang="ru-RU" dirty="0" smtClean="0"/>
              <a:t>3. Якщо функція має змінити значення, що їй передається, то слід передавати параметри як </a:t>
            </a:r>
            <a:r>
              <a:rPr lang="uk-UA" altLang="ru-RU" b="1" dirty="0" smtClean="0">
                <a:solidFill>
                  <a:srgbClr val="C00000"/>
                </a:solidFill>
              </a:rPr>
              <a:t>параметри-змінні</a:t>
            </a:r>
            <a:endParaRPr lang="uk-UA" altLang="ru-RU" b="1" dirty="0">
              <a:solidFill>
                <a:srgbClr val="C00000"/>
              </a:solidFill>
            </a:endParaRPr>
          </a:p>
        </p:txBody>
      </p:sp>
      <p:sp>
        <p:nvSpPr>
          <p:cNvPr id="61445" name="Text Box 8"/>
          <p:cNvSpPr txBox="1">
            <a:spLocks noChangeArrowheads="1"/>
          </p:cNvSpPr>
          <p:nvPr/>
        </p:nvSpPr>
        <p:spPr bwMode="auto">
          <a:xfrm>
            <a:off x="4800601" y="3141664"/>
            <a:ext cx="23669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sz="2500" b="1"/>
              <a:t>Рекомендації </a:t>
            </a:r>
            <a:endParaRPr lang="ru-RU" altLang="ru-RU" sz="2500" b="1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62</a:t>
            </a:fld>
            <a:endParaRPr lang="ru-RU" alt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77" y="4076327"/>
            <a:ext cx="1280914" cy="12612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168834" y="836712"/>
            <a:ext cx="11881320" cy="44935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FontTx/>
              <a:buAutoNum type="arabicPeriod"/>
            </a:pPr>
            <a:r>
              <a:rPr lang="uk-UA" altLang="ru-RU" sz="2200" dirty="0"/>
              <a:t>Виконання основної програми починається після завантаження її коду в оперативну пам'ять комп'ютера.</a:t>
            </a:r>
          </a:p>
          <a:p>
            <a:pPr algn="just" eaLnBrk="1" hangingPunct="1">
              <a:buFontTx/>
              <a:buAutoNum type="arabicPeriod"/>
            </a:pPr>
            <a:r>
              <a:rPr lang="uk-UA" altLang="ru-RU" sz="2200" dirty="0" smtClean="0"/>
              <a:t>При </a:t>
            </a:r>
            <a:r>
              <a:rPr lang="uk-UA" altLang="ru-RU" sz="2200" dirty="0"/>
              <a:t>цьому відбувається виділення пам'яті для її змінних. </a:t>
            </a:r>
          </a:p>
          <a:p>
            <a:pPr algn="just" eaLnBrk="1" hangingPunct="1">
              <a:buFontTx/>
              <a:buAutoNum type="arabicPeriod"/>
            </a:pPr>
            <a:r>
              <a:rPr lang="uk-UA" altLang="ru-RU" sz="2200" dirty="0"/>
              <a:t>Ці змінні доступні </a:t>
            </a:r>
            <a:r>
              <a:rPr lang="uk-UA" altLang="ru-RU" sz="2200" dirty="0" smtClean="0"/>
              <a:t>в програмі </a:t>
            </a:r>
            <a:r>
              <a:rPr lang="uk-UA" altLang="ru-RU" sz="2200" dirty="0"/>
              <a:t>протягом усього часу її виконання, і тому називаються </a:t>
            </a:r>
            <a:r>
              <a:rPr lang="uk-UA" altLang="ru-RU" sz="2200" b="1" i="1" dirty="0">
                <a:solidFill>
                  <a:srgbClr val="990000"/>
                </a:solidFill>
              </a:rPr>
              <a:t>статичними</a:t>
            </a:r>
            <a:r>
              <a:rPr lang="uk-UA" altLang="ru-RU" sz="2200" dirty="0"/>
              <a:t>. Область пам'яті, що виділяється під програму та її змінні, також називається </a:t>
            </a:r>
            <a:r>
              <a:rPr lang="uk-UA" altLang="ru-RU" sz="2200" b="1" i="1" dirty="0">
                <a:solidFill>
                  <a:srgbClr val="990000"/>
                </a:solidFill>
              </a:rPr>
              <a:t>статичною</a:t>
            </a:r>
            <a:r>
              <a:rPr lang="uk-UA" altLang="ru-RU" sz="2200" dirty="0"/>
              <a:t>. </a:t>
            </a:r>
          </a:p>
          <a:p>
            <a:pPr algn="just" eaLnBrk="1" hangingPunct="1">
              <a:buFontTx/>
              <a:buAutoNum type="arabicPeriod"/>
            </a:pPr>
            <a:r>
              <a:rPr lang="uk-UA" altLang="ru-RU" sz="2200" dirty="0"/>
              <a:t>Із </a:t>
            </a:r>
            <a:r>
              <a:rPr lang="uk-UA" altLang="ru-RU" sz="2200" dirty="0">
                <a:solidFill>
                  <a:srgbClr val="990000"/>
                </a:solidFill>
              </a:rPr>
              <a:t>локальними</a:t>
            </a:r>
            <a:r>
              <a:rPr lang="uk-UA" altLang="ru-RU" sz="2200" dirty="0"/>
              <a:t> іменами і </a:t>
            </a:r>
            <a:r>
              <a:rPr lang="uk-UA" altLang="ru-RU" sz="2200" dirty="0">
                <a:solidFill>
                  <a:srgbClr val="990000"/>
                </a:solidFill>
              </a:rPr>
              <a:t>параметрами-значеннями </a:t>
            </a:r>
            <a:r>
              <a:rPr lang="uk-UA" altLang="ru-RU" sz="2200" dirty="0" smtClean="0"/>
              <a:t>функцій зіставляються </a:t>
            </a:r>
            <a:r>
              <a:rPr lang="uk-UA" altLang="ru-RU" sz="2200" dirty="0"/>
              <a:t>ділянки іншої області пам'яті – </a:t>
            </a:r>
            <a:r>
              <a:rPr lang="uk-UA" altLang="ru-RU" sz="2200" b="1" i="1" dirty="0">
                <a:solidFill>
                  <a:srgbClr val="990000"/>
                </a:solidFill>
              </a:rPr>
              <a:t>автоматичної</a:t>
            </a:r>
            <a:r>
              <a:rPr lang="uk-UA" altLang="ru-RU" sz="2200" dirty="0"/>
              <a:t>. </a:t>
            </a:r>
          </a:p>
          <a:p>
            <a:pPr algn="just" eaLnBrk="1" hangingPunct="1">
              <a:buFontTx/>
              <a:buAutoNum type="arabicPeriod"/>
            </a:pPr>
            <a:r>
              <a:rPr lang="uk-UA" altLang="ru-RU" sz="2200" dirty="0"/>
              <a:t>Під час виконання викликів </a:t>
            </a:r>
            <a:r>
              <a:rPr lang="uk-UA" altLang="ru-RU" sz="2200" dirty="0" smtClean="0"/>
              <a:t>функцій пам'ять </a:t>
            </a:r>
            <a:r>
              <a:rPr lang="uk-UA" altLang="ru-RU" sz="2200" dirty="0"/>
              <a:t>виділяється та звільняється автоматично, без явних вказівок у програмі</a:t>
            </a:r>
            <a:r>
              <a:rPr lang="uk-UA" altLang="ru-RU" sz="2200" dirty="0" smtClean="0"/>
              <a:t>.</a:t>
            </a:r>
          </a:p>
          <a:p>
            <a:pPr algn="just" eaLnBrk="1" hangingPunct="1">
              <a:buFontTx/>
              <a:buAutoNum type="arabicPeriod"/>
            </a:pPr>
            <a:r>
              <a:rPr lang="uk-UA" altLang="ru-RU" sz="2200" dirty="0"/>
              <a:t>Виділення та звільнення ділянок пам'яті під час виконання викликів </a:t>
            </a:r>
            <a:r>
              <a:rPr lang="uk-UA" altLang="ru-RU" sz="2200" dirty="0" smtClean="0"/>
              <a:t>функцій відбувається </a:t>
            </a:r>
            <a:r>
              <a:rPr lang="uk-UA" altLang="ru-RU" sz="2200" dirty="0"/>
              <a:t>за принципом «останнім прийшов – першим пішов» (з англійської «</a:t>
            </a:r>
            <a:r>
              <a:rPr lang="en-US" altLang="ru-RU" sz="2200" dirty="0">
                <a:solidFill>
                  <a:srgbClr val="990000"/>
                </a:solidFill>
              </a:rPr>
              <a:t>Last In</a:t>
            </a:r>
            <a:r>
              <a:rPr lang="uk-UA" altLang="ru-RU" sz="2200" dirty="0">
                <a:solidFill>
                  <a:srgbClr val="990000"/>
                </a:solidFill>
              </a:rPr>
              <a:t> – </a:t>
            </a:r>
            <a:r>
              <a:rPr lang="en-US" altLang="ru-RU" sz="2200" dirty="0">
                <a:solidFill>
                  <a:srgbClr val="990000"/>
                </a:solidFill>
              </a:rPr>
              <a:t>First Out</a:t>
            </a:r>
            <a:r>
              <a:rPr lang="uk-UA" altLang="ru-RU" sz="2200" dirty="0"/>
              <a:t>» або скорочено </a:t>
            </a:r>
            <a:r>
              <a:rPr lang="en-US" altLang="ru-RU" sz="2200" dirty="0">
                <a:solidFill>
                  <a:srgbClr val="990000"/>
                </a:solidFill>
              </a:rPr>
              <a:t>LIFO</a:t>
            </a:r>
            <a:r>
              <a:rPr lang="uk-UA" altLang="ru-RU" sz="2200" dirty="0"/>
              <a:t>). Така структура називається </a:t>
            </a:r>
            <a:r>
              <a:rPr lang="uk-UA" altLang="ru-RU" sz="2200" dirty="0" err="1">
                <a:solidFill>
                  <a:srgbClr val="990000"/>
                </a:solidFill>
              </a:rPr>
              <a:t>стеком</a:t>
            </a:r>
            <a:r>
              <a:rPr lang="uk-UA" altLang="ru-RU" sz="2200" dirty="0">
                <a:solidFill>
                  <a:srgbClr val="990000"/>
                </a:solidFill>
              </a:rPr>
              <a:t> (</a:t>
            </a:r>
            <a:r>
              <a:rPr lang="en-US" altLang="ru-RU" sz="2200" dirty="0">
                <a:solidFill>
                  <a:srgbClr val="990000"/>
                </a:solidFill>
              </a:rPr>
              <a:t>stack</a:t>
            </a:r>
            <a:r>
              <a:rPr lang="uk-UA" altLang="ru-RU" sz="2200" dirty="0" smtClean="0"/>
              <a:t>).</a:t>
            </a:r>
            <a:endParaRPr lang="ru-RU" altLang="ru-RU" sz="2200" dirty="0"/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4079875" y="0"/>
            <a:ext cx="40592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sz="3600" b="1" dirty="0">
                <a:solidFill>
                  <a:schemeClr val="bg1"/>
                </a:solidFill>
              </a:rPr>
              <a:t>Програмний стек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63</a:t>
            </a:fld>
            <a:endParaRPr lang="ru-RU" altLang="ru-RU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79376" y="5492816"/>
            <a:ext cx="8569325" cy="86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uk-UA" altLang="ru-RU" sz="2500" dirty="0"/>
              <a:t>Автоматична пам'ять, що виділяється для </a:t>
            </a:r>
            <a:r>
              <a:rPr lang="uk-UA" altLang="ru-RU" sz="2500" dirty="0" smtClean="0"/>
              <a:t>функцій, </a:t>
            </a:r>
            <a:r>
              <a:rPr lang="uk-UA" altLang="ru-RU" sz="2500" dirty="0"/>
              <a:t>називається </a:t>
            </a:r>
            <a:r>
              <a:rPr lang="uk-UA" altLang="ru-RU" sz="2500" i="1" dirty="0">
                <a:solidFill>
                  <a:srgbClr val="990000"/>
                </a:solidFill>
              </a:rPr>
              <a:t>програмним </a:t>
            </a:r>
            <a:r>
              <a:rPr lang="uk-UA" altLang="ru-RU" sz="2500" i="1" dirty="0" err="1">
                <a:solidFill>
                  <a:srgbClr val="990000"/>
                </a:solidFill>
              </a:rPr>
              <a:t>стеком</a:t>
            </a:r>
            <a:r>
              <a:rPr lang="uk-UA" altLang="ru-RU" sz="2500" dirty="0"/>
              <a:t>.</a:t>
            </a:r>
          </a:p>
        </p:txBody>
      </p:sp>
      <p:grpSp>
        <p:nvGrpSpPr>
          <p:cNvPr id="7" name="Группа 6"/>
          <p:cNvGrpSpPr/>
          <p:nvPr/>
        </p:nvGrpSpPr>
        <p:grpSpPr>
          <a:xfrm>
            <a:off x="9840416" y="5282878"/>
            <a:ext cx="2136775" cy="1276350"/>
            <a:chOff x="4440239" y="5084764"/>
            <a:chExt cx="2136775" cy="1276350"/>
          </a:xfrm>
        </p:grpSpPr>
        <p:graphicFrame>
          <p:nvGraphicFramePr>
            <p:cNvPr id="8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1645287"/>
                </p:ext>
              </p:extLst>
            </p:nvPr>
          </p:nvGraphicFramePr>
          <p:xfrm>
            <a:off x="4656138" y="5589589"/>
            <a:ext cx="1638300" cy="771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2" name="Точечный рисунок" r:id="rId3" imgW="1638529" imgH="771429" progId="Paint.Picture">
                    <p:embed/>
                  </p:oleObj>
                </mc:Choice>
                <mc:Fallback>
                  <p:oleObj name="Точечный рисунок" r:id="rId3" imgW="1638529" imgH="771429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FEFEFE"/>
                            </a:clrFrom>
                            <a:clrTo>
                              <a:srgbClr val="FEFEFE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138" y="5589589"/>
                          <a:ext cx="1638300" cy="771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3088457"/>
                </p:ext>
              </p:extLst>
            </p:nvPr>
          </p:nvGraphicFramePr>
          <p:xfrm>
            <a:off x="4440239" y="5157789"/>
            <a:ext cx="1628775" cy="1019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3" name="Точечный рисунок" r:id="rId5" imgW="1628571" imgH="1019048" progId="Paint.Picture">
                    <p:embed/>
                  </p:oleObj>
                </mc:Choice>
                <mc:Fallback>
                  <p:oleObj name="Точечный рисунок" r:id="rId5" imgW="1628571" imgH="1019048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FEFEFE"/>
                            </a:clrFrom>
                            <a:clrTo>
                              <a:srgbClr val="FEFEFE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0239" y="5157789"/>
                          <a:ext cx="1628775" cy="1019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9104540"/>
                </p:ext>
              </p:extLst>
            </p:nvPr>
          </p:nvGraphicFramePr>
          <p:xfrm>
            <a:off x="4872039" y="5084764"/>
            <a:ext cx="1704975" cy="904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4" name="Точечный рисунок" r:id="rId7" imgW="1704762" imgH="905001" progId="Paint.Picture">
                    <p:embed/>
                  </p:oleObj>
                </mc:Choice>
                <mc:Fallback>
                  <p:oleObj name="Точечный рисунок" r:id="rId7" imgW="1704762" imgH="905001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FEFEFE"/>
                            </a:clrFrom>
                            <a:clrTo>
                              <a:srgbClr val="FEFEFE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2039" y="5084764"/>
                          <a:ext cx="1704975" cy="904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3359696" y="29017"/>
            <a:ext cx="51292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sz="3200" b="1" dirty="0">
                <a:solidFill>
                  <a:schemeClr val="bg1"/>
                </a:solidFill>
              </a:rPr>
              <a:t>Самостійно</a:t>
            </a:r>
            <a:r>
              <a:rPr lang="uk-UA" altLang="ru-RU" sz="3200" b="1" dirty="0">
                <a:solidFill>
                  <a:srgbClr val="FF0000"/>
                </a:solidFill>
              </a:rPr>
              <a:t> </a:t>
            </a:r>
            <a:r>
              <a:rPr lang="uk-UA" altLang="ru-RU" sz="3200" b="1" dirty="0">
                <a:solidFill>
                  <a:schemeClr val="bg1"/>
                </a:solidFill>
              </a:rPr>
              <a:t>опрацювати</a:t>
            </a:r>
            <a:endParaRPr lang="ru-RU" altLang="ru-RU" sz="3200" b="1" dirty="0">
              <a:solidFill>
                <a:schemeClr val="bg1"/>
              </a:solidFill>
            </a:endParaRPr>
          </a:p>
        </p:txBody>
      </p:sp>
      <p:pic>
        <p:nvPicPr>
          <p:cNvPr id="63491" name="Picture 6" descr="grosse-big-smilies-0869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1835150" cy="152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2" name="Rectangle 7"/>
          <p:cNvSpPr>
            <a:spLocks noChangeArrowheads="1"/>
          </p:cNvSpPr>
          <p:nvPr/>
        </p:nvSpPr>
        <p:spPr bwMode="auto">
          <a:xfrm>
            <a:off x="1821954" y="2060848"/>
            <a:ext cx="10081120" cy="230832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ru-RU" altLang="ru-RU" dirty="0">
                <a:solidFill>
                  <a:srgbClr val="391A3A"/>
                </a:solidFill>
              </a:rPr>
              <a:t>Принцип </a:t>
            </a:r>
            <a:r>
              <a:rPr lang="ru-RU" altLang="ru-RU" dirty="0" err="1">
                <a:solidFill>
                  <a:srgbClr val="391A3A"/>
                </a:solidFill>
              </a:rPr>
              <a:t>роботи</a:t>
            </a:r>
            <a:r>
              <a:rPr lang="ru-RU" altLang="ru-RU" dirty="0">
                <a:solidFill>
                  <a:srgbClr val="391A3A"/>
                </a:solidFill>
              </a:rPr>
              <a:t> стеку.</a:t>
            </a:r>
          </a:p>
          <a:p>
            <a:pPr eaLnBrk="1" hangingPunct="1">
              <a:buFontTx/>
              <a:buAutoNum type="arabicPeriod"/>
            </a:pPr>
            <a:endParaRPr lang="uk-UA" altLang="ru-RU" dirty="0"/>
          </a:p>
          <a:p>
            <a:pPr eaLnBrk="1" hangingPunct="1">
              <a:buFontTx/>
              <a:buAutoNum type="arabicPeriod"/>
            </a:pPr>
            <a:r>
              <a:rPr lang="uk-UA" altLang="ru-RU" dirty="0" err="1" smtClean="0"/>
              <a:t>Протрасувати</a:t>
            </a:r>
            <a:r>
              <a:rPr lang="uk-UA" altLang="ru-RU" dirty="0" smtClean="0"/>
              <a:t> програму (</a:t>
            </a:r>
            <a:r>
              <a:rPr lang="en-US" altLang="ru-RU" dirty="0" smtClean="0"/>
              <a:t>Debug – Step in</a:t>
            </a:r>
            <a:r>
              <a:rPr lang="uk-UA" altLang="ru-RU" dirty="0" smtClean="0"/>
              <a:t>) лабораторної роботи, в якій означено функції</a:t>
            </a:r>
            <a:r>
              <a:rPr lang="en-US" altLang="ru-RU" dirty="0" smtClean="0"/>
              <a:t>, </a:t>
            </a:r>
            <a:r>
              <a:rPr lang="uk-UA" altLang="ru-RU" dirty="0" smtClean="0"/>
              <a:t>досліджуючи стан зміни стеку</a:t>
            </a:r>
            <a:r>
              <a:rPr lang="uk-UA" altLang="ru-RU" smtClean="0"/>
              <a:t>. </a:t>
            </a:r>
          </a:p>
          <a:p>
            <a:pPr eaLnBrk="1" hangingPunct="1">
              <a:buFontTx/>
              <a:buAutoNum type="arabicPeriod"/>
            </a:pPr>
            <a:endParaRPr lang="uk-UA" altLang="ru-RU" dirty="0" smtClean="0"/>
          </a:p>
          <a:p>
            <a:pPr eaLnBrk="1" hangingPunct="1">
              <a:buFontTx/>
              <a:buAutoNum type="arabicPeriod"/>
            </a:pPr>
            <a:r>
              <a:rPr lang="en-US" altLang="ru-RU" dirty="0" smtClean="0"/>
              <a:t>Screen shot</a:t>
            </a:r>
            <a:r>
              <a:rPr lang="uk-UA" altLang="ru-RU" dirty="0" smtClean="0"/>
              <a:t> стану </a:t>
            </a:r>
            <a:r>
              <a:rPr lang="uk-UA" altLang="ru-RU" dirty="0" err="1" smtClean="0"/>
              <a:t>стекової</a:t>
            </a:r>
            <a:r>
              <a:rPr lang="uk-UA" altLang="ru-RU" dirty="0" smtClean="0"/>
              <a:t> </a:t>
            </a:r>
            <a:r>
              <a:rPr lang="uk-UA" altLang="ru-RU" dirty="0" err="1" smtClean="0"/>
              <a:t>пам</a:t>
            </a:r>
            <a:r>
              <a:rPr lang="en-US" altLang="ru-RU" dirty="0" smtClean="0"/>
              <a:t>’</a:t>
            </a:r>
            <a:r>
              <a:rPr lang="uk-UA" altLang="ru-RU" dirty="0" smtClean="0"/>
              <a:t>яті  вставити у звіт з </a:t>
            </a:r>
            <a:r>
              <a:rPr lang="uk-UA" altLang="ru-RU" dirty="0" err="1" smtClean="0"/>
              <a:t>лаб</a:t>
            </a:r>
            <a:r>
              <a:rPr lang="uk-UA" altLang="ru-RU" dirty="0" smtClean="0"/>
              <a:t>. роб. </a:t>
            </a:r>
            <a:r>
              <a:rPr lang="ru-RU" altLang="ru-RU" dirty="0" smtClean="0"/>
              <a:t> </a:t>
            </a:r>
            <a:endParaRPr lang="ru-RU" alt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64</a:t>
            </a:fld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4"/>
          <p:cNvSpPr txBox="1">
            <a:spLocks noChangeArrowheads="1"/>
          </p:cNvSpPr>
          <p:nvPr/>
        </p:nvSpPr>
        <p:spPr bwMode="auto">
          <a:xfrm>
            <a:off x="3792538" y="0"/>
            <a:ext cx="40560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sz="3200" b="1" dirty="0">
                <a:solidFill>
                  <a:srgbClr val="FF0000"/>
                </a:solidFill>
              </a:rPr>
              <a:t>Домашнє завдання</a:t>
            </a:r>
            <a:endParaRPr lang="ru-RU" altLang="ru-RU" sz="3200" b="1" dirty="0">
              <a:solidFill>
                <a:srgbClr val="FF0000"/>
              </a:solidFill>
            </a:endParaRPr>
          </a:p>
        </p:txBody>
      </p:sp>
      <p:sp>
        <p:nvSpPr>
          <p:cNvPr id="64515" name="Rectangle 5"/>
          <p:cNvSpPr>
            <a:spLocks noChangeArrowheads="1"/>
          </p:cNvSpPr>
          <p:nvPr/>
        </p:nvSpPr>
        <p:spPr bwMode="auto">
          <a:xfrm>
            <a:off x="407368" y="1052736"/>
            <a:ext cx="11377264" cy="381642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tabLst>
                <a:tab pos="215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5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5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5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5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sz="2200" dirty="0"/>
              <a:t>У наведених нижче твердженнях зробити доповнення.</a:t>
            </a:r>
            <a:endParaRPr lang="es-ES" altLang="ru-RU" sz="2200" dirty="0"/>
          </a:p>
          <a:p>
            <a:pPr eaLnBrk="1" hangingPunct="1"/>
            <a:r>
              <a:rPr lang="uk-UA" altLang="ru-RU" sz="2200" dirty="0"/>
              <a:t>1.1.	Функція не повертає значення , якщо ______________________</a:t>
            </a:r>
            <a:endParaRPr lang="es-ES" altLang="ru-RU" sz="2200" dirty="0"/>
          </a:p>
          <a:p>
            <a:pPr eaLnBrk="1" hangingPunct="1"/>
            <a:r>
              <a:rPr lang="uk-UA" altLang="ru-RU" sz="2200" dirty="0"/>
              <a:t>1.2.	Функція повертає одне значення, якщо _____________________</a:t>
            </a:r>
            <a:endParaRPr lang="es-ES" altLang="ru-RU" sz="2200" dirty="0"/>
          </a:p>
          <a:p>
            <a:pPr eaLnBrk="1" hangingPunct="1"/>
            <a:r>
              <a:rPr lang="uk-UA" altLang="ru-RU" sz="2200" dirty="0"/>
              <a:t>1.3. 	Функція повертає декілька значень, якщо ___________________</a:t>
            </a:r>
            <a:endParaRPr lang="es-ES" altLang="ru-RU" sz="2200" dirty="0"/>
          </a:p>
          <a:p>
            <a:pPr eaLnBrk="1" hangingPunct="1"/>
            <a:r>
              <a:rPr lang="uk-UA" altLang="ru-RU" sz="2200" dirty="0"/>
              <a:t>1.4.	Змінна, що є видимою лише в тілі тієї підпрограми, в якій її оголошено, називається _______________________________________</a:t>
            </a:r>
            <a:endParaRPr lang="es-ES" altLang="ru-RU" sz="2200" dirty="0"/>
          </a:p>
          <a:p>
            <a:pPr eaLnBrk="1" hangingPunct="1"/>
            <a:r>
              <a:rPr lang="uk-UA" altLang="ru-RU" sz="2200" dirty="0"/>
              <a:t>1.5.	Змінна, яку оголошено поза межами будь-якої підпрограми, називається _______________________.</a:t>
            </a:r>
          </a:p>
          <a:p>
            <a:pPr eaLnBrk="1" hangingPunct="1"/>
            <a:r>
              <a:rPr lang="uk-UA" altLang="ru-RU" sz="2200" dirty="0"/>
              <a:t>2.	Написати функцію обчислення меншого з двох значень.</a:t>
            </a:r>
          </a:p>
          <a:p>
            <a:pPr eaLnBrk="1" hangingPunct="1"/>
            <a:r>
              <a:rPr lang="uk-UA" altLang="ru-RU" sz="2200" dirty="0"/>
              <a:t>3.	Написати функцію визначення парності цілого числа.</a:t>
            </a:r>
          </a:p>
          <a:p>
            <a:pPr eaLnBrk="1" hangingPunct="1"/>
            <a:r>
              <a:rPr lang="uk-UA" altLang="ru-RU" sz="2200" dirty="0"/>
              <a:t>4.	Написати функцію упорядкування значень трьох змінних.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65</a:t>
            </a:fld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7</a:t>
            </a:fld>
            <a:endParaRPr lang="ru-RU" altLang="ru-RU" dirty="0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983436" y="1403984"/>
            <a:ext cx="10659846" cy="1438780"/>
          </a:xfrm>
          <a:prstGeom prst="round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uk-UA" sz="1800">
              <a:solidFill>
                <a:srgbClr val="FFFFFF"/>
              </a:solidFill>
            </a:endParaRPr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1419038" y="1452882"/>
            <a:ext cx="1000923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uk-UA" altLang="ru-RU" b="1" dirty="0"/>
              <a:t>Підпрограма</a:t>
            </a:r>
            <a:r>
              <a:rPr lang="uk-UA" altLang="ru-RU" dirty="0"/>
              <a:t> — це іменована частина програми, котра описує деякі обчислення і може бути викликана з </a:t>
            </a:r>
            <a:r>
              <a:rPr lang="uk-UA" altLang="ru-RU" dirty="0" smtClean="0"/>
              <a:t>будь-якого </a:t>
            </a:r>
            <a:r>
              <a:rPr lang="uk-UA" altLang="ru-RU" dirty="0"/>
              <a:t>місця програми, де синтаксисом мови це не заборонено</a:t>
            </a:r>
            <a:r>
              <a:rPr lang="es-ES" altLang="ru-RU" dirty="0"/>
              <a:t> </a:t>
            </a:r>
          </a:p>
        </p:txBody>
      </p:sp>
      <p:sp>
        <p:nvSpPr>
          <p:cNvPr id="3" name="Скругленный прямоугольник 1"/>
          <p:cNvSpPr/>
          <p:nvPr/>
        </p:nvSpPr>
        <p:spPr>
          <a:xfrm>
            <a:off x="1435942" y="3131184"/>
            <a:ext cx="9844634" cy="1438780"/>
          </a:xfrm>
          <a:prstGeom prst="round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uk-UA" sz="1800">
              <a:solidFill>
                <a:srgbClr val="0000CC"/>
              </a:solidFill>
            </a:endParaRPr>
          </a:p>
        </p:txBody>
      </p:sp>
      <p:sp>
        <p:nvSpPr>
          <p:cNvPr id="4" name="Скругленный прямоугольник 1"/>
          <p:cNvSpPr/>
          <p:nvPr/>
        </p:nvSpPr>
        <p:spPr>
          <a:xfrm>
            <a:off x="1864008" y="4801846"/>
            <a:ext cx="8988502" cy="1438781"/>
          </a:xfrm>
          <a:prstGeom prst="round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uk-UA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Мови, в яких реалізовано механізми використання підпрограм, називаються </a:t>
            </a:r>
            <a:r>
              <a:rPr lang="uk-UA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процедурно-орієнтованими</a:t>
            </a:r>
            <a:r>
              <a:rPr lang="es-E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defRPr/>
            </a:pPr>
            <a:endParaRPr lang="uk-UA" b="1" dirty="0">
              <a:solidFill>
                <a:srgbClr val="008000"/>
              </a:solidFill>
            </a:endParaRPr>
          </a:p>
        </p:txBody>
      </p:sp>
      <p:sp>
        <p:nvSpPr>
          <p:cNvPr id="19469" name="Rectangle 17"/>
          <p:cNvSpPr>
            <a:spLocks noChangeArrowheads="1"/>
          </p:cNvSpPr>
          <p:nvPr/>
        </p:nvSpPr>
        <p:spPr bwMode="auto">
          <a:xfrm>
            <a:off x="1774826" y="3221743"/>
            <a:ext cx="85693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uk-UA" altLang="ru-RU" dirty="0">
                <a:solidFill>
                  <a:srgbClr val="0000CC"/>
                </a:solidFill>
              </a:rPr>
              <a:t>Концепція програмування, що ґрунтується на використанні підпрограм як стандартних блоків для створення нових програм, називається </a:t>
            </a:r>
            <a:r>
              <a:rPr lang="uk-UA" altLang="ru-RU" b="1" dirty="0">
                <a:solidFill>
                  <a:srgbClr val="0000CC"/>
                </a:solidFill>
              </a:rPr>
              <a:t>повторне використання коду</a:t>
            </a:r>
            <a:r>
              <a:rPr lang="uk-UA" altLang="ru-RU" dirty="0">
                <a:solidFill>
                  <a:srgbClr val="0000CC"/>
                </a:solidFill>
              </a:rPr>
              <a:t>. </a:t>
            </a:r>
            <a:endParaRPr lang="es-ES" altLang="ru-RU" dirty="0">
              <a:solidFill>
                <a:srgbClr val="0000CC"/>
              </a:solidFill>
            </a:endParaRPr>
          </a:p>
        </p:txBody>
      </p:sp>
      <p:sp>
        <p:nvSpPr>
          <p:cNvPr id="10" name="Rectangle 8"/>
          <p:cNvSpPr txBox="1">
            <a:spLocks noChangeArrowheads="1"/>
          </p:cNvSpPr>
          <p:nvPr/>
        </p:nvSpPr>
        <p:spPr bwMode="auto">
          <a:xfrm>
            <a:off x="-1402136" y="-7938"/>
            <a:ext cx="14996272" cy="79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80000"/>
              </a:lnSpc>
              <a:spcAft>
                <a:spcPts val="0"/>
              </a:spcAft>
            </a:pPr>
            <a:r>
              <a:rPr lang="uk-UA" altLang="ru-RU" sz="3600" b="1" smtClean="0">
                <a:solidFill>
                  <a:schemeClr val="bg1"/>
                </a:solidFill>
              </a:rPr>
              <a:t> Підпрограми, їх різновиди та способи використання</a:t>
            </a:r>
            <a:endParaRPr lang="uk-UA" altLang="ru-R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623392" y="1253560"/>
            <a:ext cx="10945216" cy="267765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uk-UA" altLang="ru-RU" dirty="0"/>
              <a:t>Конструювання програм з невеликих «будівельних блоків» сприяє їх більшій ясності та гнучкості, що приводить до підвищення їх </a:t>
            </a:r>
            <a:r>
              <a:rPr lang="uk-UA" altLang="ru-RU" b="1" dirty="0">
                <a:solidFill>
                  <a:schemeClr val="hlink"/>
                </a:solidFill>
              </a:rPr>
              <a:t>ефективності, якості та надійності</a:t>
            </a:r>
            <a:r>
              <a:rPr lang="uk-UA" altLang="ru-RU" dirty="0"/>
              <a:t>. </a:t>
            </a:r>
          </a:p>
          <a:p>
            <a:pPr algn="just" eaLnBrk="1" hangingPunct="1">
              <a:buClr>
                <a:schemeClr val="accent2"/>
              </a:buClr>
              <a:buFont typeface="Wingdings" panose="05000000000000000000" pitchFamily="2" charset="2"/>
              <a:buChar char="v"/>
            </a:pPr>
            <a:endParaRPr lang="uk-UA" altLang="ru-RU" dirty="0"/>
          </a:p>
          <a:p>
            <a:pPr algn="just" eaLnBrk="1" hangingPunct="1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uk-UA" altLang="ru-RU" dirty="0"/>
              <a:t>Одна з найпомітніших переваг такого підходу полягає у </a:t>
            </a:r>
            <a:r>
              <a:rPr lang="uk-UA" altLang="ru-RU" b="1" dirty="0">
                <a:solidFill>
                  <a:schemeClr val="hlink"/>
                </a:solidFill>
              </a:rPr>
              <a:t>простоті механізму внесення змін і виправлень</a:t>
            </a:r>
            <a:r>
              <a:rPr lang="uk-UA" altLang="ru-RU" dirty="0"/>
              <a:t> у процедурно-орієнтовані програми.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8</a:t>
            </a:fld>
            <a:endParaRPr lang="ru-RU" altLang="ru-RU" dirty="0"/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0" y="-7938"/>
            <a:ext cx="12192000" cy="79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80000"/>
              </a:lnSpc>
              <a:spcAft>
                <a:spcPts val="0"/>
              </a:spcAft>
            </a:pPr>
            <a:r>
              <a:rPr lang="uk-UA" altLang="ru-RU" sz="3600" b="1" smtClean="0">
                <a:solidFill>
                  <a:schemeClr val="bg1"/>
                </a:solidFill>
              </a:rPr>
              <a:t> Підпрограми, їх різновиди та способи використання</a:t>
            </a:r>
            <a:endParaRPr lang="uk-UA" altLang="ru-R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981075"/>
            <a:ext cx="8642350" cy="4067358"/>
            <a:chOff x="158" y="300"/>
            <a:chExt cx="4219" cy="1645"/>
          </a:xfrm>
        </p:grpSpPr>
        <p:sp>
          <p:nvSpPr>
            <p:cNvPr id="21511" name="Text Box 3"/>
            <p:cNvSpPr txBox="1">
              <a:spLocks noChangeArrowheads="1"/>
            </p:cNvSpPr>
            <p:nvPr/>
          </p:nvSpPr>
          <p:spPr bwMode="auto">
            <a:xfrm>
              <a:off x="2018" y="300"/>
              <a:ext cx="998" cy="1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uk-UA" altLang="ru-RU" sz="2500"/>
                <a:t>програма</a:t>
              </a:r>
              <a:endParaRPr lang="ru-RU" altLang="ru-RU" sz="2500"/>
            </a:p>
          </p:txBody>
        </p:sp>
        <p:sp>
          <p:nvSpPr>
            <p:cNvPr id="21512" name="Line 4"/>
            <p:cNvSpPr>
              <a:spLocks noChangeShapeType="1"/>
            </p:cNvSpPr>
            <p:nvPr/>
          </p:nvSpPr>
          <p:spPr bwMode="auto">
            <a:xfrm>
              <a:off x="2472" y="52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513" name="Line 5"/>
            <p:cNvSpPr>
              <a:spLocks noChangeShapeType="1"/>
            </p:cNvSpPr>
            <p:nvPr/>
          </p:nvSpPr>
          <p:spPr bwMode="auto">
            <a:xfrm>
              <a:off x="1338" y="754"/>
              <a:ext cx="24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514" name="Line 6"/>
            <p:cNvSpPr>
              <a:spLocks noChangeShapeType="1"/>
            </p:cNvSpPr>
            <p:nvPr/>
          </p:nvSpPr>
          <p:spPr bwMode="auto">
            <a:xfrm>
              <a:off x="1338" y="75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515" name="Line 7"/>
            <p:cNvSpPr>
              <a:spLocks noChangeShapeType="1"/>
            </p:cNvSpPr>
            <p:nvPr/>
          </p:nvSpPr>
          <p:spPr bwMode="auto">
            <a:xfrm>
              <a:off x="2472" y="75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516" name="Line 8"/>
            <p:cNvSpPr>
              <a:spLocks noChangeShapeType="1"/>
            </p:cNvSpPr>
            <p:nvPr/>
          </p:nvSpPr>
          <p:spPr bwMode="auto">
            <a:xfrm>
              <a:off x="3742" y="754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517" name="Text Box 9"/>
            <p:cNvSpPr txBox="1">
              <a:spLocks noChangeArrowheads="1"/>
            </p:cNvSpPr>
            <p:nvPr/>
          </p:nvSpPr>
          <p:spPr bwMode="auto">
            <a:xfrm>
              <a:off x="703" y="981"/>
              <a:ext cx="1134" cy="1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uk-UA" altLang="ru-RU" sz="2500"/>
                <a:t>підпрограма1</a:t>
              </a:r>
              <a:endParaRPr lang="ru-RU" altLang="ru-RU" sz="2500"/>
            </a:p>
          </p:txBody>
        </p:sp>
        <p:sp>
          <p:nvSpPr>
            <p:cNvPr id="21518" name="Line 10"/>
            <p:cNvSpPr>
              <a:spLocks noChangeShapeType="1"/>
            </p:cNvSpPr>
            <p:nvPr/>
          </p:nvSpPr>
          <p:spPr bwMode="auto">
            <a:xfrm>
              <a:off x="1338" y="1253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519" name="Line 11"/>
            <p:cNvSpPr>
              <a:spLocks noChangeShapeType="1"/>
            </p:cNvSpPr>
            <p:nvPr/>
          </p:nvSpPr>
          <p:spPr bwMode="auto">
            <a:xfrm>
              <a:off x="612" y="1525"/>
              <a:ext cx="13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520" name="Line 12"/>
            <p:cNvSpPr>
              <a:spLocks noChangeShapeType="1"/>
            </p:cNvSpPr>
            <p:nvPr/>
          </p:nvSpPr>
          <p:spPr bwMode="auto">
            <a:xfrm>
              <a:off x="612" y="1525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521" name="Line 13"/>
            <p:cNvSpPr>
              <a:spLocks noChangeShapeType="1"/>
            </p:cNvSpPr>
            <p:nvPr/>
          </p:nvSpPr>
          <p:spPr bwMode="auto">
            <a:xfrm>
              <a:off x="1973" y="1525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522" name="Text Box 14"/>
            <p:cNvSpPr txBox="1">
              <a:spLocks noChangeArrowheads="1"/>
            </p:cNvSpPr>
            <p:nvPr/>
          </p:nvSpPr>
          <p:spPr bwMode="auto">
            <a:xfrm>
              <a:off x="1474" y="1752"/>
              <a:ext cx="953" cy="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uk-UA" altLang="ru-RU" sz="2500"/>
            </a:p>
          </p:txBody>
        </p:sp>
        <p:sp>
          <p:nvSpPr>
            <p:cNvPr id="21523" name="Text Box 15"/>
            <p:cNvSpPr txBox="1">
              <a:spLocks noChangeArrowheads="1"/>
            </p:cNvSpPr>
            <p:nvPr/>
          </p:nvSpPr>
          <p:spPr bwMode="auto">
            <a:xfrm>
              <a:off x="1519" y="1706"/>
              <a:ext cx="1043" cy="1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uk-UA" altLang="ru-RU"/>
                <a:t>підпрограма5</a:t>
              </a:r>
              <a:endParaRPr lang="ru-RU" altLang="ru-RU"/>
            </a:p>
          </p:txBody>
        </p:sp>
        <p:sp>
          <p:nvSpPr>
            <p:cNvPr id="21524" name="Text Box 16"/>
            <p:cNvSpPr txBox="1">
              <a:spLocks noChangeArrowheads="1"/>
            </p:cNvSpPr>
            <p:nvPr/>
          </p:nvSpPr>
          <p:spPr bwMode="auto">
            <a:xfrm>
              <a:off x="158" y="1706"/>
              <a:ext cx="1089" cy="1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uk-UA" altLang="ru-RU" sz="2500"/>
                <a:t>підпрограма4</a:t>
              </a:r>
              <a:endParaRPr lang="ru-RU" altLang="ru-RU" sz="2500"/>
            </a:p>
          </p:txBody>
        </p:sp>
        <p:sp>
          <p:nvSpPr>
            <p:cNvPr id="21525" name="Text Box 17"/>
            <p:cNvSpPr txBox="1">
              <a:spLocks noChangeArrowheads="1"/>
            </p:cNvSpPr>
            <p:nvPr/>
          </p:nvSpPr>
          <p:spPr bwMode="auto">
            <a:xfrm>
              <a:off x="1927" y="981"/>
              <a:ext cx="1134" cy="1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uk-UA" altLang="ru-RU" sz="2500"/>
                <a:t>підпрограма2</a:t>
              </a:r>
              <a:endParaRPr lang="ru-RU" altLang="ru-RU" sz="2500"/>
            </a:p>
          </p:txBody>
        </p:sp>
        <p:sp>
          <p:nvSpPr>
            <p:cNvPr id="21526" name="Text Box 18"/>
            <p:cNvSpPr txBox="1">
              <a:spLocks noChangeArrowheads="1"/>
            </p:cNvSpPr>
            <p:nvPr/>
          </p:nvSpPr>
          <p:spPr bwMode="auto">
            <a:xfrm>
              <a:off x="3243" y="935"/>
              <a:ext cx="1134" cy="1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uk-UA" altLang="ru-RU" sz="2500"/>
                <a:t>підпрограма3</a:t>
              </a:r>
              <a:endParaRPr lang="ru-RU" altLang="ru-RU" sz="2500"/>
            </a:p>
          </p:txBody>
        </p:sp>
      </p:grpSp>
      <p:sp>
        <p:nvSpPr>
          <p:cNvPr id="43027" name="Line 19"/>
          <p:cNvSpPr>
            <a:spLocks noChangeShapeType="1"/>
          </p:cNvSpPr>
          <p:nvPr/>
        </p:nvSpPr>
        <p:spPr bwMode="auto">
          <a:xfrm>
            <a:off x="4476751" y="4149725"/>
            <a:ext cx="1655763" cy="12969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flipH="1">
            <a:off x="4621213" y="4078288"/>
            <a:ext cx="1223962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4692650" y="5662613"/>
            <a:ext cx="2376488" cy="48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uk-UA" altLang="ru-RU" sz="2500" b="1">
                <a:solidFill>
                  <a:schemeClr val="hlink"/>
                </a:solidFill>
              </a:rPr>
              <a:t>підпрограма6</a:t>
            </a:r>
            <a:endParaRPr lang="ru-RU" altLang="ru-RU" sz="2500" b="1">
              <a:solidFill>
                <a:schemeClr val="hlink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9</a:t>
            </a:fld>
            <a:endParaRPr lang="ru-RU" altLang="ru-RU" dirty="0"/>
          </a:p>
        </p:txBody>
      </p:sp>
      <p:sp>
        <p:nvSpPr>
          <p:cNvPr id="24" name="Rectangle 8"/>
          <p:cNvSpPr txBox="1">
            <a:spLocks noChangeArrowheads="1"/>
          </p:cNvSpPr>
          <p:nvPr/>
        </p:nvSpPr>
        <p:spPr bwMode="auto">
          <a:xfrm>
            <a:off x="0" y="-7938"/>
            <a:ext cx="12192000" cy="79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80000"/>
              </a:lnSpc>
              <a:spcAft>
                <a:spcPts val="0"/>
              </a:spcAft>
            </a:pPr>
            <a:r>
              <a:rPr lang="uk-UA" altLang="ru-RU" sz="3600" b="1" smtClean="0">
                <a:solidFill>
                  <a:schemeClr val="bg1"/>
                </a:solidFill>
              </a:rPr>
              <a:t> Підпрограми, їх різновиди та способи використання</a:t>
            </a:r>
            <a:endParaRPr lang="uk-UA" altLang="ru-R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7" grpId="0" animBg="1"/>
      <p:bldP spid="43028" grpId="0" animBg="1"/>
      <p:bldP spid="43029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4497</TotalTime>
  <Words>4531</Words>
  <Application>Microsoft Office PowerPoint</Application>
  <PresentationFormat>Широкоэкранный</PresentationFormat>
  <Paragraphs>758</Paragraphs>
  <Slides>65</Slides>
  <Notes>5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65</vt:i4>
      </vt:variant>
    </vt:vector>
  </HeadingPairs>
  <TitlesOfParts>
    <vt:vector size="73" baseType="lpstr">
      <vt:lpstr>Arial</vt:lpstr>
      <vt:lpstr>Calibri</vt:lpstr>
      <vt:lpstr>Letter Gothic</vt:lpstr>
      <vt:lpstr>Times New Roman</vt:lpstr>
      <vt:lpstr>Wingdings</vt:lpstr>
      <vt:lpstr>Тема Office</vt:lpstr>
      <vt:lpstr>Точечный рисунок</vt:lpstr>
      <vt:lpstr>Формула</vt:lpstr>
      <vt:lpstr>Презентация PowerPoint</vt:lpstr>
      <vt:lpstr>Презентация PowerPoint</vt:lpstr>
      <vt:lpstr>Презентация PowerPoint</vt:lpstr>
      <vt:lpstr> Підпрограми, їх різновиди та способи використання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Функції користувача С/C++</vt:lpstr>
      <vt:lpstr>Функції типу void без параметрів</vt:lpstr>
      <vt:lpstr>Функції типу void без параметрів</vt:lpstr>
      <vt:lpstr>Функції типу void без параметрів</vt:lpstr>
      <vt:lpstr>Презентация PowerPoint</vt:lpstr>
      <vt:lpstr>Презентация PowerPoint</vt:lpstr>
      <vt:lpstr>Презентация PowerPoint</vt:lpstr>
      <vt:lpstr>Функції типу void без параметрів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Функції типу void з параметрами</vt:lpstr>
      <vt:lpstr>Презентация PowerPoint</vt:lpstr>
      <vt:lpstr>Функції типу void без параметрів</vt:lpstr>
      <vt:lpstr>Функції типу void без параметрів</vt:lpstr>
      <vt:lpstr>Функції типу void з параметрів</vt:lpstr>
      <vt:lpstr>Презентация PowerPoint</vt:lpstr>
      <vt:lpstr>Презентация PowerPoint</vt:lpstr>
      <vt:lpstr>Функції, що повертають значення</vt:lpstr>
      <vt:lpstr>Презентация PowerPoint</vt:lpstr>
      <vt:lpstr>Презентация PowerPoint</vt:lpstr>
      <vt:lpstr>Презентация PowerPoint</vt:lpstr>
      <vt:lpstr>Презентация PowerPoint</vt:lpstr>
      <vt:lpstr>Прототипи функцій </vt:lpstr>
      <vt:lpstr>Презентация PowerPoint</vt:lpstr>
      <vt:lpstr>Презентация PowerPoint</vt:lpstr>
      <vt:lpstr>Презентация PowerPoint</vt:lpstr>
      <vt:lpstr>Функції з аргументами за замовченням</vt:lpstr>
      <vt:lpstr>Презентация PowerPoint</vt:lpstr>
      <vt:lpstr>Презентация PowerPoint</vt:lpstr>
      <vt:lpstr>Стандартні функції</vt:lpstr>
      <vt:lpstr>Презентация PowerPoint</vt:lpstr>
      <vt:lpstr>Презентация PowerPoint</vt:lpstr>
      <vt:lpstr>Презентация PowerPoint</vt:lpstr>
      <vt:lpstr>Презентация PowerPoint</vt:lpstr>
      <vt:lpstr>Локалізація імен</vt:lpstr>
      <vt:lpstr>Локалізація імен</vt:lpstr>
      <vt:lpstr>Локалізація імен</vt:lpstr>
      <vt:lpstr>Презентация PowerPoint</vt:lpstr>
      <vt:lpstr>Класи пам’яті</vt:lpstr>
      <vt:lpstr>Класи пам'яті  </vt:lpstr>
      <vt:lpstr>Класи пам'яті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Siracusa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Mariajose</dc:creator>
  <cp:lastModifiedBy>Tetyana Kovalyuk</cp:lastModifiedBy>
  <cp:revision>194</cp:revision>
  <dcterms:created xsi:type="dcterms:W3CDTF">2009-03-26T20:51:52Z</dcterms:created>
  <dcterms:modified xsi:type="dcterms:W3CDTF">2020-10-27T17:16:04Z</dcterms:modified>
</cp:coreProperties>
</file>