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42"/>
  </p:notesMasterIdLst>
  <p:sldIdLst>
    <p:sldId id="292" r:id="rId2"/>
    <p:sldId id="293" r:id="rId3"/>
    <p:sldId id="259" r:id="rId4"/>
    <p:sldId id="260" r:id="rId5"/>
    <p:sldId id="261" r:id="rId6"/>
    <p:sldId id="273" r:id="rId7"/>
    <p:sldId id="274" r:id="rId8"/>
    <p:sldId id="275" r:id="rId9"/>
    <p:sldId id="262" r:id="rId10"/>
    <p:sldId id="263" r:id="rId11"/>
    <p:sldId id="276" r:id="rId12"/>
    <p:sldId id="264" r:id="rId13"/>
    <p:sldId id="279" r:id="rId14"/>
    <p:sldId id="280" r:id="rId15"/>
    <p:sldId id="277" r:id="rId16"/>
    <p:sldId id="265" r:id="rId17"/>
    <p:sldId id="288" r:id="rId18"/>
    <p:sldId id="294" r:id="rId19"/>
    <p:sldId id="266" r:id="rId20"/>
    <p:sldId id="297" r:id="rId21"/>
    <p:sldId id="298" r:id="rId22"/>
    <p:sldId id="268" r:id="rId23"/>
    <p:sldId id="299" r:id="rId24"/>
    <p:sldId id="300" r:id="rId25"/>
    <p:sldId id="301" r:id="rId26"/>
    <p:sldId id="302" r:id="rId27"/>
    <p:sldId id="281" r:id="rId28"/>
    <p:sldId id="282" r:id="rId29"/>
    <p:sldId id="283" r:id="rId30"/>
    <p:sldId id="267" r:id="rId31"/>
    <p:sldId id="269" r:id="rId32"/>
    <p:sldId id="270" r:id="rId33"/>
    <p:sldId id="284" r:id="rId34"/>
    <p:sldId id="271" r:id="rId35"/>
    <p:sldId id="286" r:id="rId36"/>
    <p:sldId id="303" r:id="rId37"/>
    <p:sldId id="304" r:id="rId38"/>
    <p:sldId id="272" r:id="rId39"/>
    <p:sldId id="285" r:id="rId40"/>
    <p:sldId id="289" r:id="rId41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8000"/>
    <a:srgbClr val="0099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8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C0123-96B8-4868-8772-B96FB2CF0ADB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F5D32-9C21-45DD-8408-98BADDA2F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167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406C0-DF12-41A1-89E2-E566BC94A3FD}" type="slidenum">
              <a:rPr lang="es-UY" altLang="ru-RU" smtClean="0">
                <a:solidFill>
                  <a:prstClr val="black"/>
                </a:solidFill>
              </a:rPr>
              <a:pPr/>
              <a:t>2</a:t>
            </a:fld>
            <a:endParaRPr lang="es-UY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19872" y="764704"/>
            <a:ext cx="12192000" cy="583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088555" y="6525347"/>
            <a:ext cx="930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616FDA04-F16B-4005-BA77-CF455FF4A0ED}" type="slidenum">
              <a:rPr lang="ru-RU" sz="1600" smtClean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ru-RU" sz="1600" dirty="0" smtClean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/41</a:t>
            </a:r>
            <a:endParaRPr lang="ru-RU" sz="1600" dirty="0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311691" y="6550224"/>
            <a:ext cx="66247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uk-UA" sz="1050" dirty="0" smtClean="0"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t>Т.В. </a:t>
            </a:r>
            <a:r>
              <a:rPr lang="uk-UA" sz="1050" dirty="0" err="1" smtClean="0"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t>Ковалюк</a:t>
            </a:r>
            <a:r>
              <a:rPr lang="uk-UA" sz="1050" dirty="0" smtClean="0"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t>. Основи програмування КНУ ім. Т. Шевченка</a:t>
            </a:r>
            <a:endParaRPr lang="ru-RU" sz="1050" dirty="0">
              <a:solidFill>
                <a:prstClr val="white"/>
              </a:solidFill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069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19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99F6258-5C02-48CB-AFFC-8888E6D24173}" type="datetimeFigureOut">
              <a:rPr lang="ru-RU" smtClean="0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27.10.2020</a:t>
            </a:fld>
            <a:endParaRPr lang="ru-RU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5E563E6-D636-4699-96F0-972CDB769374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"/>
            <a:ext cx="12192000" cy="686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9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gif"/><Relationship Id="rId5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4_7_1.cpp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4_8.cpp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hyperlink" Target="examples_semestr1/ex4_8.cpp" TargetMode="External"/><Relationship Id="rId5" Type="http://schemas.openxmlformats.org/officeDocument/2006/relationships/image" Target="../media/image5.png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miro.medium.com/proxy/1*lOvVlLI91bXBK3sF3ryqNw.gif" TargetMode="External"/><Relationship Id="rId3" Type="http://schemas.openxmlformats.org/officeDocument/2006/relationships/image" Target="../media/image15.png"/><Relationship Id="rId7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hyperlink" Target="https://miro.medium.com/proxy/1*W2lJUMwTKjgLdz01QsqIyg.gif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hyperlink" Target="example/ex28/ex28.sln" TargetMode="External"/><Relationship Id="rId7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4_9.cpp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medium.com/proxy/1*cxQUnD3J3jMDIQTpsB7PNQ.gif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hyperlink" Target="examples_semestr1/ex4_10.cpp" TargetMode="Externa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4_10.cpp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4_11.cpp" TargetMode="Externa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4.jpeg"/><Relationship Id="rId4" Type="http://schemas.openxmlformats.org/officeDocument/2006/relationships/image" Target="../media/image3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4_7.cpp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063552" y="404665"/>
            <a:ext cx="8352928" cy="339323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68580" tIns="34290" rIns="68580" bIns="3429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uk-UA" sz="72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t>Основи програмування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uk-UA" sz="72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t>(С/С++)</a:t>
            </a:r>
            <a:endParaRPr lang="ru-RU" sz="7200" b="1" dirty="0">
              <a:ln w="9525">
                <a:solidFill>
                  <a:prstClr val="white"/>
                </a:solidFill>
                <a:prstDash val="solid"/>
              </a:ln>
              <a:solidFill>
                <a:prstClr val="white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4" name="WordArt 5"/>
          <p:cNvSpPr>
            <a:spLocks noChangeArrowheads="1" noChangeShapeType="1" noTextEdit="1"/>
          </p:cNvSpPr>
          <p:nvPr/>
        </p:nvSpPr>
        <p:spPr bwMode="auto">
          <a:xfrm>
            <a:off x="2855640" y="4099298"/>
            <a:ext cx="7344816" cy="228203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2700" b="1" kern="10" dirty="0">
                <a:solidFill>
                  <a:prstClr val="white"/>
                </a:solidFill>
                <a:latin typeface="+mn-lt"/>
                <a:cs typeface="Times New Roman"/>
              </a:rPr>
              <a:t>Лектор </a:t>
            </a:r>
          </a:p>
          <a:p>
            <a:pPr algn="ctr"/>
            <a:r>
              <a:rPr lang="uk-UA" sz="2700" b="1" kern="10" dirty="0" err="1">
                <a:solidFill>
                  <a:prstClr val="white"/>
                </a:solidFill>
                <a:latin typeface="+mn-lt"/>
                <a:cs typeface="Times New Roman"/>
              </a:rPr>
              <a:t>к.т.н</a:t>
            </a:r>
            <a:r>
              <a:rPr lang="uk-UA" sz="2700" b="1" kern="10" dirty="0">
                <a:solidFill>
                  <a:prstClr val="white"/>
                </a:solidFill>
                <a:latin typeface="+mn-lt"/>
                <a:cs typeface="Times New Roman"/>
              </a:rPr>
              <a:t>. доцент кафедри програмних систем і технологій  </a:t>
            </a:r>
          </a:p>
          <a:p>
            <a:pPr algn="ctr"/>
            <a:r>
              <a:rPr lang="uk-UA" sz="2700" b="1" kern="10" dirty="0">
                <a:solidFill>
                  <a:prstClr val="white"/>
                </a:solidFill>
                <a:latin typeface="+mn-lt"/>
                <a:cs typeface="Times New Roman"/>
              </a:rPr>
              <a:t>КНУ ім. Тараса Шевченка</a:t>
            </a:r>
          </a:p>
          <a:p>
            <a:pPr algn="ctr"/>
            <a:r>
              <a:rPr lang="ru-RU" sz="2700" b="1" kern="10" dirty="0" err="1">
                <a:solidFill>
                  <a:prstClr val="white"/>
                </a:solidFill>
                <a:latin typeface="+mn-lt"/>
                <a:cs typeface="Times New Roman"/>
              </a:rPr>
              <a:t>Ковалюк</a:t>
            </a:r>
            <a:r>
              <a:rPr lang="ru-RU" sz="2700" b="1" kern="10" dirty="0">
                <a:solidFill>
                  <a:prstClr val="white"/>
                </a:solidFill>
                <a:latin typeface="+mn-lt"/>
                <a:cs typeface="Times New Roman"/>
              </a:rPr>
              <a:t> </a:t>
            </a:r>
            <a:r>
              <a:rPr lang="ru-RU" sz="2700" b="1" kern="10" dirty="0" err="1">
                <a:solidFill>
                  <a:prstClr val="white"/>
                </a:solidFill>
                <a:latin typeface="+mn-lt"/>
                <a:cs typeface="Times New Roman"/>
              </a:rPr>
              <a:t>Тетяна</a:t>
            </a:r>
            <a:r>
              <a:rPr lang="ru-RU" sz="2700" b="1" kern="10" dirty="0">
                <a:solidFill>
                  <a:prstClr val="white"/>
                </a:solidFill>
                <a:latin typeface="+mn-lt"/>
                <a:cs typeface="Times New Roman"/>
              </a:rPr>
              <a:t> </a:t>
            </a:r>
            <a:r>
              <a:rPr lang="ru-RU" sz="2700" b="1" kern="10" dirty="0" err="1">
                <a:solidFill>
                  <a:prstClr val="white"/>
                </a:solidFill>
                <a:latin typeface="+mn-lt"/>
                <a:cs typeface="Times New Roman"/>
              </a:rPr>
              <a:t>Володимирівна</a:t>
            </a:r>
            <a:endParaRPr lang="ru-RU" sz="2700" b="1" kern="10" dirty="0">
              <a:solidFill>
                <a:prstClr val="white"/>
              </a:solidFill>
              <a:latin typeface="+mn-lt"/>
              <a:cs typeface="Times New Roman"/>
            </a:endParaRPr>
          </a:p>
          <a:p>
            <a:pPr algn="ctr"/>
            <a:r>
              <a:rPr lang="ru-RU" sz="2700" b="1" kern="10" dirty="0" err="1">
                <a:solidFill>
                  <a:prstClr val="white"/>
                </a:solidFill>
                <a:latin typeface="+mn-lt"/>
                <a:cs typeface="Times New Roman"/>
              </a:rPr>
              <a:t>tkovalyuk</a:t>
            </a:r>
            <a:r>
              <a:rPr lang="ru-RU" sz="2700" b="1" kern="10" dirty="0">
                <a:solidFill>
                  <a:prstClr val="white"/>
                </a:solidFill>
                <a:latin typeface="+mn-lt"/>
                <a:cs typeface="Times New Roman"/>
              </a:rPr>
              <a:t>@</a:t>
            </a:r>
            <a:r>
              <a:rPr lang="en-US" sz="2700" b="1" kern="10" dirty="0">
                <a:solidFill>
                  <a:prstClr val="white"/>
                </a:solidFill>
                <a:latin typeface="+mn-lt"/>
                <a:cs typeface="Times New Roman"/>
              </a:rPr>
              <a:t>ukr.net</a:t>
            </a:r>
            <a:endParaRPr lang="ru-RU" sz="2700" b="1" kern="10" dirty="0">
              <a:solidFill>
                <a:prstClr val="white"/>
              </a:solidFill>
              <a:latin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7408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10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grpSp>
        <p:nvGrpSpPr>
          <p:cNvPr id="4" name="Скругленный прямоугольник 3"/>
          <p:cNvGrpSpPr>
            <a:grpSpLocks/>
          </p:cNvGrpSpPr>
          <p:nvPr/>
        </p:nvGrpSpPr>
        <p:grpSpPr bwMode="auto">
          <a:xfrm>
            <a:off x="2927648" y="4333876"/>
            <a:ext cx="7416824" cy="1577975"/>
            <a:chOff x="173" y="945"/>
            <a:chExt cx="3559" cy="1720"/>
          </a:xfrm>
        </p:grpSpPr>
        <p:pic>
          <p:nvPicPr>
            <p:cNvPr id="13316" name="Скругленный прямоугольник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" y="945"/>
              <a:ext cx="3559" cy="1720"/>
            </a:xfrm>
            <a:prstGeom prst="rect">
              <a:avLst/>
            </a:prstGeom>
            <a:noFill/>
            <a:effectLst>
              <a:outerShdw dist="107763" dir="18900000" algn="ctr" rotWithShape="0">
                <a:schemeClr val="tx1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17" name="Text Box 5"/>
            <p:cNvSpPr txBox="1">
              <a:spLocks noChangeArrowheads="1"/>
            </p:cNvSpPr>
            <p:nvPr/>
          </p:nvSpPr>
          <p:spPr bwMode="auto">
            <a:xfrm>
              <a:off x="288" y="1046"/>
              <a:ext cx="3328" cy="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ru-RU" altLang="ru-RU" sz="2400" b="1" dirty="0" err="1">
                  <a:solidFill>
                    <a:srgbClr val="391A3A"/>
                  </a:solidFill>
                  <a:latin typeface="+mn-lt"/>
                </a:rPr>
                <a:t>Наведемо</a:t>
              </a:r>
              <a:r>
                <a:rPr lang="ru-RU" altLang="ru-RU" sz="2400" b="1" dirty="0">
                  <a:solidFill>
                    <a:srgbClr val="391A3A"/>
                  </a:solidFill>
                  <a:latin typeface="+mn-lt"/>
                </a:rPr>
                <a:t> код </a:t>
              </a:r>
              <a:r>
                <a:rPr lang="en-US" altLang="ru-RU" sz="2400" b="1" dirty="0">
                  <a:solidFill>
                    <a:srgbClr val="391A3A"/>
                  </a:solidFill>
                  <a:latin typeface="+mn-lt"/>
                </a:rPr>
                <a:t> </a:t>
              </a:r>
              <a:r>
                <a:rPr lang="ru-RU" altLang="ru-RU" sz="2400" b="1" dirty="0" err="1">
                  <a:solidFill>
                    <a:srgbClr val="391A3A"/>
                  </a:solidFill>
                  <a:latin typeface="+mn-lt"/>
                </a:rPr>
                <a:t>програми</a:t>
              </a:r>
              <a:r>
                <a:rPr lang="ru-RU" altLang="ru-RU" sz="2400" b="1" dirty="0">
                  <a:solidFill>
                    <a:srgbClr val="391A3A"/>
                  </a:solidFill>
                  <a:latin typeface="+mn-lt"/>
                </a:rPr>
                <a:t> </a:t>
              </a:r>
              <a:r>
                <a:rPr lang="en-US" altLang="ru-RU" sz="2400" b="1" dirty="0">
                  <a:solidFill>
                    <a:srgbClr val="391A3A"/>
                  </a:solidFill>
                  <a:latin typeface="+mn-lt"/>
                </a:rPr>
                <a:t>, </a:t>
              </a:r>
              <a:r>
                <a:rPr lang="ru-RU" altLang="ru-RU" sz="2400" b="1" dirty="0">
                  <a:solidFill>
                    <a:srgbClr val="391A3A"/>
                  </a:solidFill>
                  <a:latin typeface="+mn-lt"/>
                </a:rPr>
                <a:t>де </a:t>
              </a:r>
              <a:r>
                <a:rPr lang="ru-RU" altLang="ru-RU" sz="2400" b="1" dirty="0" err="1">
                  <a:solidFill>
                    <a:srgbClr val="391A3A"/>
                  </a:solidFill>
                  <a:latin typeface="+mn-lt"/>
                </a:rPr>
                <a:t>функції</a:t>
              </a:r>
              <a:r>
                <a:rPr lang="ru-RU" altLang="ru-RU" sz="2400" b="1" dirty="0">
                  <a:solidFill>
                    <a:srgbClr val="391A3A"/>
                  </a:solidFill>
                  <a:latin typeface="+mn-lt"/>
                </a:rPr>
                <a:t> </a:t>
              </a:r>
              <a:r>
                <a:rPr lang="en-US" altLang="ru-RU" sz="2400" b="1" dirty="0" smtClean="0">
                  <a:solidFill>
                    <a:srgbClr val="391A3A"/>
                  </a:solidFill>
                  <a:latin typeface="+mn-lt"/>
                </a:rPr>
                <a:t> </a:t>
              </a:r>
              <a:r>
                <a:rPr lang="en-US" altLang="ru-RU" sz="2400" b="1" dirty="0" err="1">
                  <a:solidFill>
                    <a:srgbClr val="391A3A"/>
                  </a:solidFill>
                  <a:latin typeface="+mn-lt"/>
                </a:rPr>
                <a:t>sqr</a:t>
              </a:r>
              <a:r>
                <a:rPr lang="en-US" altLang="ru-RU" sz="2400" b="1" dirty="0">
                  <a:solidFill>
                    <a:srgbClr val="391A3A"/>
                  </a:solidFill>
                  <a:latin typeface="+mn-lt"/>
                </a:rPr>
                <a:t>() </a:t>
              </a:r>
              <a:r>
                <a:rPr lang="ru-RU" altLang="ru-RU" sz="2400" b="1" dirty="0" err="1">
                  <a:solidFill>
                    <a:srgbClr val="391A3A"/>
                  </a:solidFill>
                  <a:latin typeface="+mn-lt"/>
                </a:rPr>
                <a:t>модифікуються</a:t>
              </a:r>
              <a:r>
                <a:rPr lang="ru-RU" altLang="ru-RU" sz="2400" b="1" dirty="0">
                  <a:solidFill>
                    <a:srgbClr val="391A3A"/>
                  </a:solidFill>
                  <a:latin typeface="+mn-lt"/>
                </a:rPr>
                <a:t> в </a:t>
              </a:r>
              <a:r>
                <a:rPr lang="en-US" altLang="ru-RU" sz="2400" b="1" dirty="0">
                  <a:solidFill>
                    <a:srgbClr val="391A3A"/>
                  </a:solidFill>
                  <a:latin typeface="+mn-lt"/>
                </a:rPr>
                <a:t>inline</a:t>
              </a:r>
              <a:r>
                <a:rPr lang="ru-RU" altLang="ru-RU" sz="2400" b="1" dirty="0">
                  <a:solidFill>
                    <a:srgbClr val="391A3A"/>
                  </a:solidFill>
                  <a:latin typeface="+mn-lt"/>
                </a:rPr>
                <a:t>-</a:t>
              </a:r>
              <a:r>
                <a:rPr lang="ru-RU" altLang="ru-RU" sz="2400" b="1" dirty="0" err="1">
                  <a:solidFill>
                    <a:srgbClr val="391A3A"/>
                  </a:solidFill>
                  <a:latin typeface="+mn-lt"/>
                </a:rPr>
                <a:t>функції</a:t>
              </a:r>
              <a:r>
                <a:rPr lang="ru-RU" altLang="ru-RU" sz="2400" b="1" dirty="0">
                  <a:solidFill>
                    <a:srgbClr val="391A3A"/>
                  </a:solidFill>
                  <a:latin typeface="+mn-lt"/>
                </a:rPr>
                <a:t>.  </a:t>
              </a:r>
            </a:p>
          </p:txBody>
        </p:sp>
      </p:grpSp>
      <p:pic>
        <p:nvPicPr>
          <p:cNvPr id="13322" name="Picture 10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00" y="4497455"/>
            <a:ext cx="1222375" cy="122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1991544" y="2235108"/>
            <a:ext cx="970579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uk-UA" altLang="ru-RU" sz="2400" dirty="0"/>
              <a:t>Ключове слово </a:t>
            </a:r>
            <a:r>
              <a:rPr lang="uk-UA" altLang="ru-RU" sz="2400" dirty="0" err="1">
                <a:solidFill>
                  <a:srgbClr val="990000"/>
                </a:solidFill>
              </a:rPr>
              <a:t>inline</a:t>
            </a:r>
            <a:r>
              <a:rPr lang="uk-UA" altLang="ru-RU" sz="2400" dirty="0"/>
              <a:t> може ігноруватися компілятором, якщо функція має довгий код, є складною за алгоритмом, містить оператори розгалуження, циклу, вибору</a:t>
            </a:r>
            <a:r>
              <a:rPr lang="ru-RU" altLang="ru-RU" sz="2400" dirty="0"/>
              <a:t> 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2639616" y="964629"/>
            <a:ext cx="6984776" cy="8309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2400" dirty="0">
                <a:solidFill>
                  <a:srgbClr val="391A3A"/>
                </a:solidFill>
              </a:rPr>
              <a:t>Як правило, код </a:t>
            </a:r>
            <a:r>
              <a:rPr lang="en-US" altLang="ru-RU" sz="2400" dirty="0">
                <a:solidFill>
                  <a:srgbClr val="0000CC"/>
                </a:solidFill>
              </a:rPr>
              <a:t>inline­</a:t>
            </a:r>
            <a:r>
              <a:rPr lang="uk-UA" altLang="ru-RU" sz="2400" dirty="0">
                <a:solidFill>
                  <a:srgbClr val="0000CC"/>
                </a:solidFill>
              </a:rPr>
              <a:t> </a:t>
            </a:r>
            <a:r>
              <a:rPr lang="ru-RU" altLang="ru-RU" sz="2400" dirty="0" err="1">
                <a:solidFill>
                  <a:srgbClr val="0000CC"/>
                </a:solidFill>
              </a:rPr>
              <a:t>функцій</a:t>
            </a:r>
            <a:r>
              <a:rPr lang="ru-RU" altLang="ru-RU" sz="2400" dirty="0">
                <a:solidFill>
                  <a:srgbClr val="391A3A"/>
                </a:solidFill>
              </a:rPr>
              <a:t> </a:t>
            </a:r>
            <a:r>
              <a:rPr lang="ru-RU" altLang="ru-RU" sz="2400" dirty="0" err="1">
                <a:solidFill>
                  <a:srgbClr val="391A3A"/>
                </a:solidFill>
              </a:rPr>
              <a:t>містить</a:t>
            </a:r>
            <a:r>
              <a:rPr lang="ru-RU" altLang="ru-RU" sz="2400" dirty="0">
                <a:solidFill>
                  <a:srgbClr val="391A3A"/>
                </a:solidFill>
              </a:rPr>
              <a:t> </a:t>
            </a:r>
            <a:r>
              <a:rPr lang="ru-RU" altLang="ru-RU" sz="2400" dirty="0" err="1">
                <a:solidFill>
                  <a:srgbClr val="391A3A"/>
                </a:solidFill>
              </a:rPr>
              <a:t>лише</a:t>
            </a:r>
            <a:r>
              <a:rPr lang="ru-RU" altLang="ru-RU" sz="2400" dirty="0">
                <a:solidFill>
                  <a:srgbClr val="391A3A"/>
                </a:solidFill>
              </a:rPr>
              <a:t> </a:t>
            </a:r>
            <a:endParaRPr lang="en-US" altLang="ru-RU" sz="2400" dirty="0" smtClean="0">
              <a:solidFill>
                <a:srgbClr val="391A3A"/>
              </a:solidFill>
            </a:endParaRPr>
          </a:p>
          <a:p>
            <a:r>
              <a:rPr lang="ru-RU" altLang="ru-RU" sz="2400" dirty="0" err="1" smtClean="0">
                <a:solidFill>
                  <a:srgbClr val="391A3A"/>
                </a:solidFill>
              </a:rPr>
              <a:t>оператори</a:t>
            </a:r>
            <a:r>
              <a:rPr lang="ru-RU" altLang="ru-RU" sz="2400" dirty="0" smtClean="0">
                <a:solidFill>
                  <a:srgbClr val="391A3A"/>
                </a:solidFill>
              </a:rPr>
              <a:t> </a:t>
            </a:r>
            <a:r>
              <a:rPr lang="ru-RU" altLang="ru-RU" sz="2400" dirty="0" err="1" smtClean="0">
                <a:solidFill>
                  <a:srgbClr val="0000CC"/>
                </a:solidFill>
              </a:rPr>
              <a:t>присвоєння</a:t>
            </a:r>
            <a:r>
              <a:rPr lang="ru-RU" altLang="ru-RU" sz="2400" dirty="0" smtClean="0">
                <a:solidFill>
                  <a:srgbClr val="391A3A"/>
                </a:solidFill>
              </a:rPr>
              <a:t> </a:t>
            </a:r>
            <a:r>
              <a:rPr lang="ru-RU" altLang="ru-RU" sz="2400" dirty="0" err="1">
                <a:solidFill>
                  <a:srgbClr val="391A3A"/>
                </a:solidFill>
              </a:rPr>
              <a:t>чи</a:t>
            </a:r>
            <a:r>
              <a:rPr lang="ru-RU" altLang="ru-RU" sz="2400" dirty="0">
                <a:solidFill>
                  <a:srgbClr val="391A3A"/>
                </a:solidFill>
              </a:rPr>
              <a:t> </a:t>
            </a:r>
            <a:r>
              <a:rPr lang="ru-RU" altLang="ru-RU" sz="2400" dirty="0" err="1">
                <a:solidFill>
                  <a:srgbClr val="391A3A"/>
                </a:solidFill>
              </a:rPr>
              <a:t>повернення</a:t>
            </a:r>
            <a:r>
              <a:rPr lang="ru-RU" altLang="ru-RU" sz="2400" dirty="0">
                <a:solidFill>
                  <a:srgbClr val="391A3A"/>
                </a:solidFill>
              </a:rPr>
              <a:t> (</a:t>
            </a:r>
            <a:r>
              <a:rPr lang="en-US" altLang="ru-RU" sz="2400" dirty="0">
                <a:solidFill>
                  <a:srgbClr val="0000CC"/>
                </a:solidFill>
              </a:rPr>
              <a:t>return</a:t>
            </a:r>
            <a:r>
              <a:rPr lang="en-US" altLang="ru-RU" sz="2400" dirty="0">
                <a:solidFill>
                  <a:srgbClr val="391A3A"/>
                </a:solidFill>
              </a:rPr>
              <a:t>).</a:t>
            </a:r>
            <a:endParaRPr lang="ru-RU" altLang="ru-RU" sz="2400" dirty="0">
              <a:solidFill>
                <a:srgbClr val="391A3A"/>
              </a:solidFill>
            </a:endParaRPr>
          </a:p>
        </p:txBody>
      </p:sp>
      <p:graphicFrame>
        <p:nvGraphicFramePr>
          <p:cNvPr id="1333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786321"/>
              </p:ext>
            </p:extLst>
          </p:nvPr>
        </p:nvGraphicFramePr>
        <p:xfrm>
          <a:off x="695400" y="2474911"/>
          <a:ext cx="6715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Точечный рисунок" r:id="rId5" imgW="257007" imgH="276117" progId="Paint.Picture">
                  <p:embed/>
                </p:oleObj>
              </mc:Choice>
              <mc:Fallback>
                <p:oleObj name="Точечный рисунок" r:id="rId5" imgW="257007" imgH="276117" progId="Paint.Picture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DFEFE"/>
                          </a:clrFrom>
                          <a:clrTo>
                            <a:srgbClr val="FD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2474911"/>
                        <a:ext cx="67151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Заголовок 1"/>
          <p:cNvSpPr txBox="1">
            <a:spLocks/>
          </p:cNvSpPr>
          <p:nvPr/>
        </p:nvSpPr>
        <p:spPr bwMode="auto">
          <a:xfrm>
            <a:off x="1524001" y="104772"/>
            <a:ext cx="8357393" cy="417513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>
                <a:solidFill>
                  <a:schemeClr val="bg1"/>
                </a:solidFill>
              </a:rPr>
              <a:t>Вбудовані функції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11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212502" y="519292"/>
            <a:ext cx="11856640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uk-UA" altLang="ru-RU" dirty="0">
                <a:solidFill>
                  <a:srgbClr val="009900"/>
                </a:solidFill>
              </a:rPr>
              <a:t>//ex4_7_1.cpp. Демонстрація вбудованих перевантажених функцій</a:t>
            </a:r>
            <a:r>
              <a:rPr lang="uk-UA" altLang="ru-RU" dirty="0"/>
              <a:t/>
            </a:r>
            <a:br>
              <a:rPr lang="uk-UA" altLang="ru-RU" dirty="0"/>
            </a:br>
            <a:r>
              <a:rPr lang="uk-UA" altLang="ru-RU" dirty="0"/>
              <a:t>#</a:t>
            </a:r>
            <a:r>
              <a:rPr lang="uk-UA" altLang="ru-RU" dirty="0" err="1"/>
              <a:t>include</a:t>
            </a:r>
            <a:r>
              <a:rPr lang="uk-UA" altLang="ru-RU" dirty="0"/>
              <a:t>&lt;</a:t>
            </a:r>
            <a:r>
              <a:rPr lang="uk-UA" altLang="ru-RU" dirty="0" err="1"/>
              <a:t>iostream</a:t>
            </a:r>
            <a:r>
              <a:rPr lang="uk-UA" altLang="ru-RU" dirty="0"/>
              <a:t>&gt;</a:t>
            </a:r>
            <a:br>
              <a:rPr lang="uk-UA" altLang="ru-RU" dirty="0"/>
            </a:br>
            <a:r>
              <a:rPr lang="uk-UA" altLang="ru-RU" dirty="0"/>
              <a:t>#</a:t>
            </a:r>
            <a:r>
              <a:rPr lang="uk-UA" altLang="ru-RU" dirty="0" err="1"/>
              <a:t>include</a:t>
            </a:r>
            <a:r>
              <a:rPr lang="uk-UA" altLang="ru-RU" dirty="0"/>
              <a:t>&lt;</a:t>
            </a:r>
            <a:r>
              <a:rPr lang="uk-UA" altLang="ru-RU" dirty="0" err="1"/>
              <a:t>math.h</a:t>
            </a:r>
            <a:r>
              <a:rPr lang="uk-UA" altLang="ru-RU" dirty="0"/>
              <a:t>&gt;</a:t>
            </a:r>
            <a:br>
              <a:rPr lang="uk-UA" altLang="ru-RU" dirty="0"/>
            </a:br>
            <a:r>
              <a:rPr lang="uk-UA" altLang="ru-RU" dirty="0" err="1"/>
              <a:t>using</a:t>
            </a:r>
            <a:r>
              <a:rPr lang="uk-UA" altLang="ru-RU" dirty="0"/>
              <a:t> </a:t>
            </a:r>
            <a:r>
              <a:rPr lang="uk-UA" altLang="ru-RU" dirty="0" err="1"/>
              <a:t>namespace</a:t>
            </a:r>
            <a:r>
              <a:rPr lang="uk-UA" altLang="ru-RU" dirty="0"/>
              <a:t> </a:t>
            </a:r>
            <a:r>
              <a:rPr lang="uk-UA" altLang="ru-RU" dirty="0" err="1"/>
              <a:t>std</a:t>
            </a:r>
            <a:r>
              <a:rPr lang="uk-UA" altLang="ru-RU" dirty="0"/>
              <a:t>;</a:t>
            </a:r>
            <a:br>
              <a:rPr lang="uk-UA" altLang="ru-RU" dirty="0"/>
            </a:br>
            <a:r>
              <a:rPr lang="uk-UA" altLang="ru-RU" dirty="0" err="1"/>
              <a:t>int</a:t>
            </a:r>
            <a:r>
              <a:rPr lang="uk-UA" altLang="ru-RU" dirty="0"/>
              <a:t> </a:t>
            </a:r>
            <a:r>
              <a:rPr lang="uk-UA" altLang="ru-RU" dirty="0" err="1" smtClean="0"/>
              <a:t>argint</a:t>
            </a:r>
            <a:r>
              <a:rPr lang="uk-UA" altLang="ru-RU" dirty="0"/>
              <a:t>;              </a:t>
            </a:r>
            <a:r>
              <a:rPr lang="uk-UA" altLang="ru-RU" dirty="0">
                <a:solidFill>
                  <a:srgbClr val="009900"/>
                </a:solidFill>
              </a:rPr>
              <a:t>//числа, квадрат яких розраховується </a:t>
            </a:r>
            <a:r>
              <a:rPr lang="uk-UA" altLang="ru-RU" dirty="0"/>
              <a:t/>
            </a:r>
            <a:br>
              <a:rPr lang="uk-UA" altLang="ru-RU" dirty="0"/>
            </a:br>
            <a:r>
              <a:rPr lang="uk-UA" altLang="ru-RU" dirty="0" err="1"/>
              <a:t>float</a:t>
            </a:r>
            <a:r>
              <a:rPr lang="uk-UA" altLang="ru-RU" dirty="0"/>
              <a:t> </a:t>
            </a:r>
            <a:r>
              <a:rPr lang="uk-UA" altLang="ru-RU" dirty="0" err="1" smtClean="0"/>
              <a:t>argfloat</a:t>
            </a:r>
            <a:r>
              <a:rPr lang="uk-UA" altLang="ru-RU" dirty="0"/>
              <a:t>;          </a:t>
            </a:r>
            <a:br>
              <a:rPr lang="uk-UA" altLang="ru-RU" dirty="0"/>
            </a:br>
            <a:r>
              <a:rPr lang="uk-UA" altLang="ru-RU" dirty="0">
                <a:solidFill>
                  <a:srgbClr val="009900"/>
                </a:solidFill>
              </a:rPr>
              <a:t>//========= визначення квадрата дійсного числа ==========</a:t>
            </a:r>
            <a:r>
              <a:rPr lang="uk-UA" altLang="ru-RU" dirty="0"/>
              <a:t/>
            </a:r>
            <a:br>
              <a:rPr lang="uk-UA" altLang="ru-RU" dirty="0"/>
            </a:br>
            <a:r>
              <a:rPr lang="uk-UA" altLang="ru-RU" b="1" dirty="0" err="1">
                <a:solidFill>
                  <a:srgbClr val="0000CC"/>
                </a:solidFill>
              </a:rPr>
              <a:t>inline</a:t>
            </a:r>
            <a:r>
              <a:rPr lang="uk-UA" altLang="ru-RU" dirty="0">
                <a:solidFill>
                  <a:srgbClr val="0000CC"/>
                </a:solidFill>
              </a:rPr>
              <a:t> </a:t>
            </a:r>
            <a:r>
              <a:rPr lang="uk-UA" altLang="ru-RU" dirty="0" err="1">
                <a:solidFill>
                  <a:srgbClr val="0000CC"/>
                </a:solidFill>
              </a:rPr>
              <a:t>float</a:t>
            </a:r>
            <a:r>
              <a:rPr lang="uk-UA" altLang="ru-RU" dirty="0">
                <a:solidFill>
                  <a:srgbClr val="0000CC"/>
                </a:solidFill>
              </a:rPr>
              <a:t> </a:t>
            </a:r>
            <a:r>
              <a:rPr lang="uk-UA" altLang="ru-RU" dirty="0" err="1">
                <a:solidFill>
                  <a:srgbClr val="0000CC"/>
                </a:solidFill>
              </a:rPr>
              <a:t>sqr</a:t>
            </a:r>
            <a:r>
              <a:rPr lang="uk-UA" altLang="ru-RU" dirty="0">
                <a:solidFill>
                  <a:srgbClr val="0000CC"/>
                </a:solidFill>
              </a:rPr>
              <a:t>(</a:t>
            </a:r>
            <a:r>
              <a:rPr lang="uk-UA" altLang="ru-RU" dirty="0" err="1">
                <a:solidFill>
                  <a:srgbClr val="0000CC"/>
                </a:solidFill>
              </a:rPr>
              <a:t>float</a:t>
            </a:r>
            <a:r>
              <a:rPr lang="uk-UA" altLang="ru-RU" dirty="0">
                <a:solidFill>
                  <a:srgbClr val="0000CC"/>
                </a:solidFill>
              </a:rPr>
              <a:t> x</a:t>
            </a:r>
            <a:r>
              <a:rPr lang="uk-UA" altLang="ru-RU" dirty="0" smtClean="0">
                <a:solidFill>
                  <a:srgbClr val="0000CC"/>
                </a:solidFill>
              </a:rPr>
              <a:t>)</a:t>
            </a:r>
          </a:p>
          <a:p>
            <a:r>
              <a:rPr lang="uk-UA" altLang="ru-RU" dirty="0" smtClean="0">
                <a:solidFill>
                  <a:srgbClr val="0000CC"/>
                </a:solidFill>
              </a:rPr>
              <a:t>{   </a:t>
            </a:r>
            <a:r>
              <a:rPr lang="uk-UA" altLang="ru-RU" dirty="0" err="1">
                <a:solidFill>
                  <a:srgbClr val="0000CC"/>
                </a:solidFill>
              </a:rPr>
              <a:t>return</a:t>
            </a:r>
            <a:r>
              <a:rPr lang="uk-UA" altLang="ru-RU" dirty="0">
                <a:solidFill>
                  <a:srgbClr val="0000CC"/>
                </a:solidFill>
              </a:rPr>
              <a:t> x*x; }</a:t>
            </a:r>
            <a:br>
              <a:rPr lang="uk-UA" altLang="ru-RU" dirty="0">
                <a:solidFill>
                  <a:srgbClr val="0000CC"/>
                </a:solidFill>
              </a:rPr>
            </a:br>
            <a:r>
              <a:rPr lang="uk-UA" altLang="ru-RU" dirty="0">
                <a:solidFill>
                  <a:srgbClr val="009900"/>
                </a:solidFill>
              </a:rPr>
              <a:t>//========= визначення квадрата цілого числа ===========</a:t>
            </a:r>
            <a:r>
              <a:rPr lang="uk-UA" altLang="ru-RU" dirty="0"/>
              <a:t/>
            </a:r>
            <a:br>
              <a:rPr lang="uk-UA" altLang="ru-RU" dirty="0"/>
            </a:br>
            <a:r>
              <a:rPr lang="uk-UA" altLang="ru-RU" b="1" dirty="0" err="1">
                <a:solidFill>
                  <a:srgbClr val="0000CC"/>
                </a:solidFill>
              </a:rPr>
              <a:t>inline</a:t>
            </a:r>
            <a:r>
              <a:rPr lang="uk-UA" altLang="ru-RU" dirty="0">
                <a:solidFill>
                  <a:srgbClr val="0000CC"/>
                </a:solidFill>
              </a:rPr>
              <a:t> </a:t>
            </a:r>
            <a:r>
              <a:rPr lang="uk-UA" altLang="ru-RU" dirty="0" err="1">
                <a:solidFill>
                  <a:srgbClr val="0000CC"/>
                </a:solidFill>
              </a:rPr>
              <a:t>int</a:t>
            </a:r>
            <a:r>
              <a:rPr lang="uk-UA" altLang="ru-RU" dirty="0">
                <a:solidFill>
                  <a:srgbClr val="0000CC"/>
                </a:solidFill>
              </a:rPr>
              <a:t> </a:t>
            </a:r>
            <a:r>
              <a:rPr lang="uk-UA" altLang="ru-RU" dirty="0" err="1">
                <a:solidFill>
                  <a:srgbClr val="0000CC"/>
                </a:solidFill>
              </a:rPr>
              <a:t>sqr</a:t>
            </a:r>
            <a:r>
              <a:rPr lang="uk-UA" altLang="ru-RU" dirty="0">
                <a:solidFill>
                  <a:srgbClr val="0000CC"/>
                </a:solidFill>
              </a:rPr>
              <a:t>(</a:t>
            </a:r>
            <a:r>
              <a:rPr lang="uk-UA" altLang="ru-RU" dirty="0" err="1">
                <a:solidFill>
                  <a:srgbClr val="0000CC"/>
                </a:solidFill>
              </a:rPr>
              <a:t>int</a:t>
            </a:r>
            <a:r>
              <a:rPr lang="uk-UA" altLang="ru-RU" dirty="0">
                <a:solidFill>
                  <a:srgbClr val="0000CC"/>
                </a:solidFill>
              </a:rPr>
              <a:t> x, </a:t>
            </a:r>
            <a:r>
              <a:rPr lang="uk-UA" altLang="ru-RU" dirty="0" err="1">
                <a:solidFill>
                  <a:srgbClr val="0000CC"/>
                </a:solidFill>
              </a:rPr>
              <a:t>int</a:t>
            </a:r>
            <a:r>
              <a:rPr lang="uk-UA" altLang="ru-RU" dirty="0">
                <a:solidFill>
                  <a:srgbClr val="0000CC"/>
                </a:solidFill>
              </a:rPr>
              <a:t> </a:t>
            </a:r>
            <a:r>
              <a:rPr lang="uk-UA" altLang="ru-RU" dirty="0" err="1">
                <a:solidFill>
                  <a:srgbClr val="0000CC"/>
                </a:solidFill>
              </a:rPr>
              <a:t>exponent</a:t>
            </a:r>
            <a:r>
              <a:rPr lang="uk-UA" altLang="ru-RU" dirty="0" smtClean="0">
                <a:solidFill>
                  <a:srgbClr val="0000CC"/>
                </a:solidFill>
              </a:rPr>
              <a:t>)</a:t>
            </a:r>
          </a:p>
          <a:p>
            <a:r>
              <a:rPr lang="uk-UA" altLang="ru-RU" dirty="0" smtClean="0">
                <a:solidFill>
                  <a:srgbClr val="0000CC"/>
                </a:solidFill>
              </a:rPr>
              <a:t>{   </a:t>
            </a:r>
            <a:r>
              <a:rPr lang="uk-UA" altLang="ru-RU" dirty="0" err="1">
                <a:solidFill>
                  <a:srgbClr val="0000CC"/>
                </a:solidFill>
              </a:rPr>
              <a:t>return</a:t>
            </a:r>
            <a:r>
              <a:rPr lang="uk-UA" altLang="ru-RU" dirty="0">
                <a:solidFill>
                  <a:srgbClr val="0000CC"/>
                </a:solidFill>
              </a:rPr>
              <a:t> (</a:t>
            </a:r>
            <a:r>
              <a:rPr lang="uk-UA" altLang="ru-RU" dirty="0" err="1">
                <a:solidFill>
                  <a:srgbClr val="0000CC"/>
                </a:solidFill>
              </a:rPr>
              <a:t>int</a:t>
            </a:r>
            <a:r>
              <a:rPr lang="uk-UA" altLang="ru-RU" dirty="0">
                <a:solidFill>
                  <a:srgbClr val="0000CC"/>
                </a:solidFill>
              </a:rPr>
              <a:t>)</a:t>
            </a:r>
            <a:r>
              <a:rPr lang="uk-UA" altLang="ru-RU" dirty="0" err="1">
                <a:solidFill>
                  <a:srgbClr val="0000CC"/>
                </a:solidFill>
              </a:rPr>
              <a:t>pow</a:t>
            </a:r>
            <a:r>
              <a:rPr lang="uk-UA" altLang="ru-RU" dirty="0">
                <a:solidFill>
                  <a:srgbClr val="0000CC"/>
                </a:solidFill>
              </a:rPr>
              <a:t>(x,(</a:t>
            </a:r>
            <a:r>
              <a:rPr lang="uk-UA" altLang="ru-RU" dirty="0" err="1">
                <a:solidFill>
                  <a:srgbClr val="0000CC"/>
                </a:solidFill>
              </a:rPr>
              <a:t>double</a:t>
            </a:r>
            <a:r>
              <a:rPr lang="uk-UA" altLang="ru-RU" dirty="0">
                <a:solidFill>
                  <a:srgbClr val="0000CC"/>
                </a:solidFill>
              </a:rPr>
              <a:t>)</a:t>
            </a:r>
            <a:r>
              <a:rPr lang="uk-UA" altLang="ru-RU" dirty="0" err="1">
                <a:solidFill>
                  <a:srgbClr val="0000CC"/>
                </a:solidFill>
              </a:rPr>
              <a:t>exponent</a:t>
            </a:r>
            <a:r>
              <a:rPr lang="uk-UA" altLang="ru-RU" dirty="0" smtClean="0">
                <a:solidFill>
                  <a:srgbClr val="0000CC"/>
                </a:solidFill>
              </a:rPr>
              <a:t>); }</a:t>
            </a:r>
            <a:r>
              <a:rPr lang="uk-UA" altLang="ru-RU" dirty="0">
                <a:solidFill>
                  <a:srgbClr val="0000CC"/>
                </a:solidFill>
              </a:rPr>
              <a:t/>
            </a:r>
            <a:br>
              <a:rPr lang="uk-UA" altLang="ru-RU" dirty="0">
                <a:solidFill>
                  <a:srgbClr val="0000CC"/>
                </a:solidFill>
              </a:rPr>
            </a:br>
            <a:r>
              <a:rPr lang="uk-UA" altLang="ru-RU" dirty="0">
                <a:solidFill>
                  <a:srgbClr val="009900"/>
                </a:solidFill>
              </a:rPr>
              <a:t>//==================== головна функція ===============</a:t>
            </a:r>
            <a:r>
              <a:rPr lang="uk-UA" altLang="ru-RU" dirty="0"/>
              <a:t/>
            </a:r>
            <a:br>
              <a:rPr lang="uk-UA" altLang="ru-RU" dirty="0"/>
            </a:br>
            <a:r>
              <a:rPr lang="uk-UA" altLang="ru-RU" dirty="0" err="1"/>
              <a:t>int</a:t>
            </a:r>
            <a:r>
              <a:rPr lang="uk-UA" altLang="ru-RU" dirty="0"/>
              <a:t> </a:t>
            </a:r>
            <a:r>
              <a:rPr lang="uk-UA" altLang="ru-RU" dirty="0" err="1"/>
              <a:t>main</a:t>
            </a:r>
            <a:r>
              <a:rPr lang="uk-UA" altLang="ru-RU" dirty="0" smtClean="0"/>
              <a:t>()</a:t>
            </a:r>
          </a:p>
          <a:p>
            <a:r>
              <a:rPr lang="uk-UA" altLang="ru-RU" dirty="0" smtClean="0"/>
              <a:t>{</a:t>
            </a:r>
            <a:r>
              <a:rPr lang="uk-UA" altLang="ru-RU" dirty="0"/>
              <a:t/>
            </a:r>
            <a:br>
              <a:rPr lang="uk-UA" altLang="ru-RU" dirty="0"/>
            </a:br>
            <a:r>
              <a:rPr lang="uk-UA" altLang="ru-RU" dirty="0"/>
              <a:t>   </a:t>
            </a:r>
            <a:r>
              <a:rPr lang="uk-UA" altLang="ru-RU" dirty="0" err="1"/>
              <a:t>cout</a:t>
            </a:r>
            <a:r>
              <a:rPr lang="uk-UA" altLang="ru-RU" dirty="0"/>
              <a:t>&lt;&lt;"</a:t>
            </a:r>
            <a:r>
              <a:rPr lang="uk-UA" altLang="ru-RU" dirty="0" err="1"/>
              <a:t>overload</a:t>
            </a:r>
            <a:r>
              <a:rPr lang="uk-UA" altLang="ru-RU" dirty="0"/>
              <a:t> </a:t>
            </a:r>
            <a:r>
              <a:rPr lang="uk-UA" altLang="ru-RU" dirty="0" err="1"/>
              <a:t>function</a:t>
            </a:r>
            <a:r>
              <a:rPr lang="uk-UA" altLang="ru-RU" dirty="0"/>
              <a:t>"&lt;&lt;</a:t>
            </a:r>
            <a:r>
              <a:rPr lang="uk-UA" altLang="ru-RU" dirty="0" err="1"/>
              <a:t>endl</a:t>
            </a:r>
            <a:r>
              <a:rPr lang="uk-UA" altLang="ru-RU" dirty="0"/>
              <a:t>;</a:t>
            </a:r>
            <a:br>
              <a:rPr lang="uk-UA" altLang="ru-RU" dirty="0"/>
            </a:br>
            <a:r>
              <a:rPr lang="uk-UA" altLang="ru-RU" dirty="0"/>
              <a:t>   </a:t>
            </a:r>
            <a:r>
              <a:rPr lang="uk-UA" altLang="ru-RU" dirty="0" err="1"/>
              <a:t>cout</a:t>
            </a:r>
            <a:r>
              <a:rPr lang="uk-UA" altLang="ru-RU" dirty="0"/>
              <a:t>&lt;&lt;"</a:t>
            </a:r>
            <a:r>
              <a:rPr lang="uk-UA" altLang="ru-RU" dirty="0" err="1"/>
              <a:t>enter</a:t>
            </a:r>
            <a:r>
              <a:rPr lang="uk-UA" altLang="ru-RU" dirty="0"/>
              <a:t> </a:t>
            </a:r>
            <a:r>
              <a:rPr lang="uk-UA" altLang="ru-RU" dirty="0" err="1"/>
              <a:t>float</a:t>
            </a:r>
            <a:r>
              <a:rPr lang="uk-UA" altLang="ru-RU" dirty="0"/>
              <a:t> </a:t>
            </a:r>
            <a:r>
              <a:rPr lang="uk-UA" altLang="ru-RU" dirty="0" err="1"/>
              <a:t>arg</a:t>
            </a:r>
            <a:r>
              <a:rPr lang="uk-UA" altLang="ru-RU" dirty="0"/>
              <a:t> </a:t>
            </a:r>
            <a:r>
              <a:rPr lang="uk-UA" altLang="ru-RU" dirty="0" err="1"/>
              <a:t>for</a:t>
            </a:r>
            <a:r>
              <a:rPr lang="uk-UA" altLang="ru-RU" dirty="0"/>
              <a:t> </a:t>
            </a:r>
            <a:r>
              <a:rPr lang="uk-UA" altLang="ru-RU" dirty="0" err="1"/>
              <a:t>sqr</a:t>
            </a:r>
            <a:r>
              <a:rPr lang="uk-UA" altLang="ru-RU" dirty="0"/>
              <a:t>():";   </a:t>
            </a:r>
            <a:r>
              <a:rPr lang="uk-UA" altLang="ru-RU" dirty="0" err="1"/>
              <a:t>cin</a:t>
            </a:r>
            <a:r>
              <a:rPr lang="uk-UA" altLang="ru-RU" dirty="0"/>
              <a:t>&gt;&gt;</a:t>
            </a:r>
            <a:r>
              <a:rPr lang="uk-UA" altLang="ru-RU" dirty="0" err="1"/>
              <a:t>arg_float</a:t>
            </a:r>
            <a:r>
              <a:rPr lang="uk-UA" altLang="ru-RU" dirty="0"/>
              <a:t>;</a:t>
            </a:r>
            <a:br>
              <a:rPr lang="uk-UA" altLang="ru-RU" dirty="0"/>
            </a:br>
            <a:r>
              <a:rPr lang="uk-UA" altLang="ru-RU" dirty="0"/>
              <a:t>   </a:t>
            </a:r>
            <a:r>
              <a:rPr lang="uk-UA" altLang="ru-RU" dirty="0" err="1"/>
              <a:t>cout</a:t>
            </a:r>
            <a:r>
              <a:rPr lang="uk-UA" altLang="ru-RU" dirty="0"/>
              <a:t>&lt;&lt;"</a:t>
            </a:r>
            <a:r>
              <a:rPr lang="uk-UA" altLang="ru-RU" dirty="0" err="1"/>
              <a:t>sqr</a:t>
            </a:r>
            <a:r>
              <a:rPr lang="uk-UA" altLang="ru-RU" dirty="0"/>
              <a:t>("&lt;&lt;</a:t>
            </a:r>
            <a:r>
              <a:rPr lang="uk-UA" altLang="ru-RU" dirty="0" err="1" smtClean="0"/>
              <a:t>argfloat</a:t>
            </a:r>
            <a:r>
              <a:rPr lang="uk-UA" altLang="ru-RU" dirty="0"/>
              <a:t>&lt;&lt;")="&lt;&lt;</a:t>
            </a:r>
            <a:r>
              <a:rPr lang="uk-UA" altLang="ru-RU" dirty="0" err="1" smtClean="0">
                <a:solidFill>
                  <a:srgbClr val="C00000"/>
                </a:solidFill>
              </a:rPr>
              <a:t>sqr</a:t>
            </a:r>
            <a:r>
              <a:rPr lang="uk-UA" altLang="ru-RU" dirty="0" smtClean="0">
                <a:solidFill>
                  <a:srgbClr val="C00000"/>
                </a:solidFill>
              </a:rPr>
              <a:t>(</a:t>
            </a:r>
            <a:r>
              <a:rPr lang="uk-UA" altLang="ru-RU" dirty="0" err="1" smtClean="0">
                <a:solidFill>
                  <a:srgbClr val="C00000"/>
                </a:solidFill>
              </a:rPr>
              <a:t>argfloat</a:t>
            </a:r>
            <a:r>
              <a:rPr lang="uk-UA" altLang="ru-RU" dirty="0">
                <a:solidFill>
                  <a:srgbClr val="C00000"/>
                </a:solidFill>
              </a:rPr>
              <a:t>)</a:t>
            </a:r>
            <a:r>
              <a:rPr lang="uk-UA" altLang="ru-RU" dirty="0"/>
              <a:t>&lt;&lt;</a:t>
            </a:r>
            <a:r>
              <a:rPr lang="uk-UA" altLang="ru-RU" dirty="0" err="1"/>
              <a:t>endl</a:t>
            </a:r>
            <a:r>
              <a:rPr lang="uk-UA" altLang="ru-RU" dirty="0"/>
              <a:t>;</a:t>
            </a:r>
            <a:br>
              <a:rPr lang="uk-UA" altLang="ru-RU" dirty="0"/>
            </a:br>
            <a:r>
              <a:rPr lang="uk-UA" altLang="ru-RU" dirty="0"/>
              <a:t>   </a:t>
            </a:r>
            <a:r>
              <a:rPr lang="uk-UA" altLang="ru-RU" dirty="0" err="1"/>
              <a:t>cout</a:t>
            </a:r>
            <a:r>
              <a:rPr lang="uk-UA" altLang="ru-RU" dirty="0"/>
              <a:t>&lt;&lt;"</a:t>
            </a:r>
            <a:r>
              <a:rPr lang="uk-UA" altLang="ru-RU" dirty="0" err="1"/>
              <a:t>enter</a:t>
            </a:r>
            <a:r>
              <a:rPr lang="uk-UA" altLang="ru-RU" dirty="0"/>
              <a:t> </a:t>
            </a:r>
            <a:r>
              <a:rPr lang="uk-UA" altLang="ru-RU" dirty="0" err="1"/>
              <a:t>integer</a:t>
            </a:r>
            <a:r>
              <a:rPr lang="uk-UA" altLang="ru-RU" dirty="0"/>
              <a:t> </a:t>
            </a:r>
            <a:r>
              <a:rPr lang="uk-UA" altLang="ru-RU" dirty="0" err="1"/>
              <a:t>arg</a:t>
            </a:r>
            <a:r>
              <a:rPr lang="uk-UA" altLang="ru-RU" dirty="0"/>
              <a:t> </a:t>
            </a:r>
            <a:r>
              <a:rPr lang="uk-UA" altLang="ru-RU" dirty="0" err="1"/>
              <a:t>for</a:t>
            </a:r>
            <a:r>
              <a:rPr lang="uk-UA" altLang="ru-RU" dirty="0"/>
              <a:t> </a:t>
            </a:r>
            <a:r>
              <a:rPr lang="uk-UA" altLang="ru-RU" dirty="0" err="1"/>
              <a:t>sqr</a:t>
            </a:r>
            <a:r>
              <a:rPr lang="uk-UA" altLang="ru-RU" dirty="0"/>
              <a:t>():";   </a:t>
            </a:r>
            <a:r>
              <a:rPr lang="uk-UA" altLang="ru-RU" dirty="0" err="1"/>
              <a:t>cin</a:t>
            </a:r>
            <a:r>
              <a:rPr lang="uk-UA" altLang="ru-RU" dirty="0"/>
              <a:t>&gt;&gt;</a:t>
            </a:r>
            <a:r>
              <a:rPr lang="uk-UA" altLang="ru-RU" dirty="0" err="1"/>
              <a:t>arg_int</a:t>
            </a:r>
            <a:r>
              <a:rPr lang="uk-UA" altLang="ru-RU" dirty="0"/>
              <a:t>;</a:t>
            </a:r>
            <a:br>
              <a:rPr lang="uk-UA" altLang="ru-RU" dirty="0"/>
            </a:br>
            <a:r>
              <a:rPr lang="uk-UA" altLang="ru-RU" dirty="0"/>
              <a:t>   </a:t>
            </a:r>
            <a:r>
              <a:rPr lang="uk-UA" altLang="ru-RU" dirty="0" err="1"/>
              <a:t>cout</a:t>
            </a:r>
            <a:r>
              <a:rPr lang="uk-UA" altLang="ru-RU" dirty="0"/>
              <a:t>&lt;&lt;"</a:t>
            </a:r>
            <a:r>
              <a:rPr lang="uk-UA" altLang="ru-RU" dirty="0" err="1"/>
              <a:t>sqr</a:t>
            </a:r>
            <a:r>
              <a:rPr lang="uk-UA" altLang="ru-RU" dirty="0"/>
              <a:t>("&lt;&lt;</a:t>
            </a:r>
            <a:r>
              <a:rPr lang="uk-UA" altLang="ru-RU" dirty="0" err="1" smtClean="0"/>
              <a:t>argint</a:t>
            </a:r>
            <a:r>
              <a:rPr lang="uk-UA" altLang="ru-RU" dirty="0"/>
              <a:t>&lt;&lt;",2)="&lt;&lt;</a:t>
            </a:r>
            <a:r>
              <a:rPr lang="uk-UA" altLang="ru-RU" dirty="0" err="1" smtClean="0">
                <a:solidFill>
                  <a:srgbClr val="C00000"/>
                </a:solidFill>
              </a:rPr>
              <a:t>sqr</a:t>
            </a:r>
            <a:r>
              <a:rPr lang="uk-UA" altLang="ru-RU" dirty="0" smtClean="0">
                <a:solidFill>
                  <a:srgbClr val="C00000"/>
                </a:solidFill>
              </a:rPr>
              <a:t>(argint,2</a:t>
            </a:r>
            <a:r>
              <a:rPr lang="uk-UA" altLang="ru-RU" dirty="0">
                <a:solidFill>
                  <a:srgbClr val="C00000"/>
                </a:solidFill>
              </a:rPr>
              <a:t>)</a:t>
            </a:r>
            <a:r>
              <a:rPr lang="uk-UA" altLang="ru-RU" dirty="0"/>
              <a:t>&lt;&lt;</a:t>
            </a:r>
            <a:r>
              <a:rPr lang="uk-UA" altLang="ru-RU" dirty="0" err="1"/>
              <a:t>endl</a:t>
            </a:r>
            <a:r>
              <a:rPr lang="uk-UA" altLang="ru-RU" dirty="0"/>
              <a:t>;</a:t>
            </a:r>
            <a:br>
              <a:rPr lang="uk-UA" altLang="ru-RU" dirty="0"/>
            </a:br>
            <a:r>
              <a:rPr lang="uk-UA" altLang="ru-RU" dirty="0"/>
              <a:t>   </a:t>
            </a:r>
            <a:r>
              <a:rPr lang="uk-UA" altLang="ru-RU" dirty="0" err="1"/>
              <a:t>system</a:t>
            </a:r>
            <a:r>
              <a:rPr lang="uk-UA" altLang="ru-RU" dirty="0"/>
              <a:t>("</a:t>
            </a:r>
            <a:r>
              <a:rPr lang="uk-UA" altLang="ru-RU" dirty="0" err="1"/>
              <a:t>pause</a:t>
            </a:r>
            <a:r>
              <a:rPr lang="uk-UA" altLang="ru-RU" dirty="0"/>
              <a:t>");</a:t>
            </a:r>
            <a:br>
              <a:rPr lang="uk-UA" altLang="ru-RU" dirty="0"/>
            </a:br>
            <a:r>
              <a:rPr lang="uk-UA" altLang="ru-RU" dirty="0"/>
              <a:t>}</a:t>
            </a:r>
          </a:p>
        </p:txBody>
      </p:sp>
      <p:grpSp>
        <p:nvGrpSpPr>
          <p:cNvPr id="27662" name="Group 14"/>
          <p:cNvGrpSpPr>
            <a:grpSpLocks/>
          </p:cNvGrpSpPr>
          <p:nvPr/>
        </p:nvGrpSpPr>
        <p:grpSpPr bwMode="auto">
          <a:xfrm>
            <a:off x="9624392" y="2047948"/>
            <a:ext cx="2444750" cy="571500"/>
            <a:chOff x="4513" y="2659"/>
            <a:chExt cx="1247" cy="360"/>
          </a:xfrm>
        </p:grpSpPr>
        <p:graphicFrame>
          <p:nvGraphicFramePr>
            <p:cNvPr id="27663" name="Object 15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4" name="Точечный рисунок" r:id="rId3" imgW="600159" imgH="571731" progId="Paint.Picture">
                    <p:embed/>
                  </p:oleObj>
                </mc:Choice>
                <mc:Fallback>
                  <p:oleObj name="Точечный рисунок" r:id="rId3" imgW="600159" imgH="571731" progId="Paint.Picture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4" name="Text Box 16"/>
            <p:cNvSpPr txBox="1">
              <a:spLocks noChangeArrowheads="1"/>
            </p:cNvSpPr>
            <p:nvPr/>
          </p:nvSpPr>
          <p:spPr bwMode="auto">
            <a:xfrm>
              <a:off x="4641" y="2750"/>
              <a:ext cx="10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altLang="ru-RU" b="1" dirty="0">
                  <a:cs typeface="Arial" panose="020B0604020202020204" pitchFamily="34" charset="0"/>
                  <a:hlinkClick r:id="rId5" action="ppaction://hlinkfile"/>
                </a:rPr>
                <a:t>Код </a:t>
              </a:r>
              <a:r>
                <a:rPr lang="ru-RU" altLang="ru-RU" b="1" dirty="0">
                  <a:cs typeface="Arial" panose="020B0604020202020204" pitchFamily="34" charset="0"/>
                  <a:hlinkClick r:id="rId5" action="ppaction://hlinkfile"/>
                </a:rPr>
                <a:t>ex4_7_1.cpp</a:t>
              </a:r>
              <a:endParaRPr lang="ru-RU" altLang="ru-RU" b="1" dirty="0">
                <a:cs typeface="Arial" panose="020B0604020202020204" pitchFamily="34" charset="0"/>
              </a:endParaRPr>
            </a:p>
          </p:txBody>
        </p:sp>
      </p:grpSp>
      <p:pic>
        <p:nvPicPr>
          <p:cNvPr id="27655" name="Picture 7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488" y="650732"/>
            <a:ext cx="107950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1543754" y="1"/>
            <a:ext cx="8357393" cy="417513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>
                <a:solidFill>
                  <a:schemeClr val="bg1"/>
                </a:solidFill>
              </a:rPr>
              <a:t>Вбудовані функції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72064" y="452866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C00000"/>
                </a:solidFill>
              </a:rPr>
              <a:t>Місце підстановки тіла </a:t>
            </a:r>
            <a:r>
              <a:rPr lang="en-US" dirty="0" smtClean="0">
                <a:solidFill>
                  <a:srgbClr val="C00000"/>
                </a:solidFill>
              </a:rPr>
              <a:t>inline</a:t>
            </a:r>
            <a:r>
              <a:rPr lang="uk-UA" dirty="0" smtClean="0">
                <a:solidFill>
                  <a:srgbClr val="C00000"/>
                </a:solidFill>
              </a:rPr>
              <a:t> функцій</a:t>
            </a:r>
            <a:endParaRPr lang="ru-RU" dirty="0">
              <a:solidFill>
                <a:srgbClr val="C00000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4223792" y="4797425"/>
            <a:ext cx="2376264" cy="7198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4583832" y="4868890"/>
            <a:ext cx="2088232" cy="1133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524000" y="1"/>
            <a:ext cx="8986838" cy="576263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uk-UA" altLang="ru-RU" sz="3600" b="1" dirty="0">
                <a:solidFill>
                  <a:schemeClr val="bg1"/>
                </a:solidFill>
              </a:rPr>
              <a:t>Шаблони функцій </a:t>
            </a:r>
          </a:p>
        </p:txBody>
      </p:sp>
      <p:sp>
        <p:nvSpPr>
          <p:cNvPr id="14339" name="Объект 2"/>
          <p:cNvSpPr>
            <a:spLocks noGrp="1"/>
          </p:cNvSpPr>
          <p:nvPr>
            <p:ph idx="4294967295"/>
          </p:nvPr>
        </p:nvSpPr>
        <p:spPr bwMode="auto">
          <a:xfrm>
            <a:off x="263352" y="1125538"/>
            <a:ext cx="11593288" cy="4824412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 marL="355600" indent="-355600">
              <a:buFont typeface="Wingdings" panose="05000000000000000000" pitchFamily="2" charset="2"/>
              <a:buChar char="q"/>
            </a:pPr>
            <a:r>
              <a:rPr lang="uk-UA" altLang="ru-RU" dirty="0"/>
              <a:t>Основна ідея шаблонів функцій полягає у тому, що тип, який використовує функція, подається як </a:t>
            </a:r>
            <a:r>
              <a:rPr lang="uk-UA" altLang="ru-RU" b="1" dirty="0"/>
              <a:t>деякий ідентифікатор</a:t>
            </a:r>
            <a:r>
              <a:rPr lang="uk-UA" altLang="ru-RU" dirty="0"/>
              <a:t>, замість якого може бути </a:t>
            </a:r>
            <a:r>
              <a:rPr lang="uk-UA" altLang="ru-RU" dirty="0">
                <a:solidFill>
                  <a:srgbClr val="C00000"/>
                </a:solidFill>
              </a:rPr>
              <a:t>підставлений </a:t>
            </a:r>
            <a:r>
              <a:rPr lang="uk-UA" altLang="ru-RU" dirty="0" smtClean="0">
                <a:solidFill>
                  <a:srgbClr val="C00000"/>
                </a:solidFill>
              </a:rPr>
              <a:t>будь-який реальний тип </a:t>
            </a:r>
            <a:r>
              <a:rPr lang="uk-UA" altLang="ru-RU" dirty="0">
                <a:solidFill>
                  <a:srgbClr val="C00000"/>
                </a:solidFill>
              </a:rPr>
              <a:t>даних</a:t>
            </a:r>
            <a:r>
              <a:rPr lang="uk-UA" altLang="ru-RU" dirty="0"/>
              <a:t>. </a:t>
            </a:r>
          </a:p>
          <a:p>
            <a:pPr marL="355600" indent="-355600">
              <a:buFont typeface="Wingdings" panose="05000000000000000000" pitchFamily="2" charset="2"/>
              <a:buChar char="q"/>
            </a:pPr>
            <a:r>
              <a:rPr lang="uk-UA" altLang="ru-RU" dirty="0"/>
              <a:t>Компілятор генерує код різних функцій для обробки кожного з указаних у викликах функцій типів. </a:t>
            </a:r>
          </a:p>
          <a:p>
            <a:pPr marL="355600" indent="-355600">
              <a:buFont typeface="Wingdings" panose="05000000000000000000" pitchFamily="2" charset="2"/>
              <a:buChar char="q"/>
            </a:pPr>
            <a:r>
              <a:rPr lang="uk-UA" altLang="ru-RU" dirty="0"/>
              <a:t>Генерація коду відбувається лише тоді, коли функцію буде </a:t>
            </a:r>
            <a:r>
              <a:rPr lang="uk-UA" altLang="ru-RU" b="1" dirty="0"/>
              <a:t>викликано з програми під час її виконання</a:t>
            </a:r>
            <a:r>
              <a:rPr lang="uk-UA" altLang="ru-RU" dirty="0"/>
              <a:t>. </a:t>
            </a:r>
          </a:p>
          <a:p>
            <a:pPr marL="355600" indent="-355600">
              <a:buFont typeface="Wingdings" panose="05000000000000000000" pitchFamily="2" charset="2"/>
              <a:buChar char="q"/>
            </a:pPr>
            <a:r>
              <a:rPr lang="uk-UA" altLang="ru-RU" dirty="0">
                <a:solidFill>
                  <a:srgbClr val="990000"/>
                </a:solidFill>
              </a:rPr>
              <a:t>Цей процес називають реалізацією </a:t>
            </a:r>
            <a:r>
              <a:rPr lang="uk-UA" altLang="ru-RU" b="1" i="1" dirty="0">
                <a:solidFill>
                  <a:srgbClr val="990000"/>
                </a:solidFill>
              </a:rPr>
              <a:t>шаблону функції</a:t>
            </a:r>
            <a:r>
              <a:rPr lang="uk-UA" altLang="ru-RU" dirty="0">
                <a:solidFill>
                  <a:srgbClr val="990000"/>
                </a:solidFill>
              </a:rPr>
              <a:t>, а саму функцію — </a:t>
            </a:r>
            <a:r>
              <a:rPr lang="uk-UA" altLang="ru-RU" b="1" i="1" dirty="0">
                <a:solidFill>
                  <a:srgbClr val="990000"/>
                </a:solidFill>
              </a:rPr>
              <a:t>шаблонною функцією</a:t>
            </a:r>
            <a:r>
              <a:rPr lang="uk-UA" altLang="ru-RU" dirty="0">
                <a:solidFill>
                  <a:srgbClr val="990000"/>
                </a:solidFill>
              </a:rPr>
              <a:t>. </a:t>
            </a:r>
          </a:p>
          <a:p>
            <a:pPr marL="355600" indent="-355600">
              <a:buFont typeface="Wingdings" panose="05000000000000000000" pitchFamily="2" charset="2"/>
              <a:buChar char="q"/>
            </a:pPr>
            <a:r>
              <a:rPr lang="uk-UA" altLang="ru-RU" dirty="0"/>
              <a:t>Оголошення єдиного шаблона визначає </a:t>
            </a:r>
            <a:r>
              <a:rPr lang="uk-UA" altLang="ru-RU" dirty="0">
                <a:solidFill>
                  <a:srgbClr val="990000"/>
                </a:solidFill>
              </a:rPr>
              <a:t>ціле сімейство</a:t>
            </a:r>
            <a:r>
              <a:rPr lang="uk-UA" altLang="ru-RU" dirty="0"/>
              <a:t> функцій, </a:t>
            </a:r>
            <a:r>
              <a:rPr lang="uk-UA" altLang="ru-RU" b="1" dirty="0">
                <a:solidFill>
                  <a:srgbClr val="0000CC"/>
                </a:solidFill>
              </a:rPr>
              <a:t>параметром яких є сам тип даних</a:t>
            </a:r>
            <a:r>
              <a:rPr lang="uk-UA" altLang="ru-RU" dirty="0"/>
              <a:t>. </a:t>
            </a:r>
            <a:endParaRPr lang="ru-RU" alt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12</a:t>
            </a:fld>
            <a:endParaRPr lang="ru-RU" alt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448300" y="1052513"/>
            <a:ext cx="6480348" cy="1938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2400" b="1" dirty="0"/>
              <a:t>Проблеми </a:t>
            </a:r>
            <a:r>
              <a:rPr lang="uk-UA" altLang="ru-RU" sz="2400" b="1" dirty="0" smtClean="0"/>
              <a:t>мови С</a:t>
            </a:r>
            <a:r>
              <a:rPr lang="uk-UA" altLang="ru-RU" sz="2400" b="1" dirty="0"/>
              <a:t>:</a:t>
            </a:r>
          </a:p>
          <a:p>
            <a:pPr>
              <a:buFontTx/>
              <a:buAutoNum type="arabicPeriod"/>
            </a:pPr>
            <a:r>
              <a:rPr lang="uk-UA" altLang="ru-RU" sz="2400" dirty="0"/>
              <a:t>В </a:t>
            </a:r>
            <a:r>
              <a:rPr lang="uk-UA" altLang="ru-RU" sz="2400" dirty="0" smtClean="0"/>
              <a:t>мові С </a:t>
            </a:r>
            <a:r>
              <a:rPr lang="uk-UA" altLang="ru-RU" sz="2400" dirty="0"/>
              <a:t>нема перевантаження функцій </a:t>
            </a:r>
          </a:p>
          <a:p>
            <a:pPr>
              <a:buFontTx/>
              <a:buAutoNum type="arabicPeriod"/>
            </a:pPr>
            <a:r>
              <a:rPr lang="uk-UA" altLang="ru-RU" sz="2400" dirty="0"/>
              <a:t>Перевантажити можна функції з однаковими </a:t>
            </a:r>
            <a:r>
              <a:rPr lang="uk-UA" altLang="ru-RU" sz="2400" dirty="0" err="1"/>
              <a:t>сігнатурами</a:t>
            </a:r>
            <a:endParaRPr lang="uk-UA" altLang="ru-RU" sz="2400" dirty="0"/>
          </a:p>
          <a:p>
            <a:pPr>
              <a:buFontTx/>
              <a:buAutoNum type="arabicPeriod"/>
            </a:pPr>
            <a:r>
              <a:rPr lang="uk-UA" altLang="ru-RU" sz="2400" dirty="0"/>
              <a:t>Для різних </a:t>
            </a:r>
            <a:r>
              <a:rPr lang="uk-UA" altLang="ru-RU" sz="2400" dirty="0" err="1"/>
              <a:t>сігнатур</a:t>
            </a:r>
            <a:r>
              <a:rPr lang="uk-UA" altLang="ru-RU" sz="2400" dirty="0"/>
              <a:t> слід мати різні функції</a:t>
            </a:r>
            <a:endParaRPr lang="ru-RU" altLang="ru-RU" sz="2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13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1524000" y="1"/>
            <a:ext cx="8986838" cy="576263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>
                <a:solidFill>
                  <a:schemeClr val="bg1"/>
                </a:solidFill>
              </a:rPr>
              <a:t>Шаблони функцій 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804888" y="958851"/>
            <a:ext cx="8811010" cy="5512628"/>
            <a:chOff x="804888" y="958851"/>
            <a:chExt cx="8811010" cy="5512628"/>
          </a:xfrm>
        </p:grpSpPr>
        <p:sp>
          <p:nvSpPr>
            <p:cNvPr id="30723" name="Text Box 3"/>
            <p:cNvSpPr txBox="1">
              <a:spLocks noChangeArrowheads="1"/>
            </p:cNvSpPr>
            <p:nvPr/>
          </p:nvSpPr>
          <p:spPr bwMode="auto">
            <a:xfrm>
              <a:off x="911424" y="958851"/>
              <a:ext cx="3024014" cy="15621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ru-RU" sz="2400" dirty="0" err="1"/>
                <a:t>int</a:t>
              </a:r>
              <a:r>
                <a:rPr lang="en-US" altLang="ru-RU" sz="2400" dirty="0"/>
                <a:t> abs(</a:t>
              </a:r>
              <a:r>
                <a:rPr lang="en-US" altLang="ru-RU" sz="2400" dirty="0" err="1"/>
                <a:t>int</a:t>
              </a:r>
              <a:r>
                <a:rPr lang="en-US" altLang="ru-RU" sz="2400" dirty="0"/>
                <a:t> n)</a:t>
              </a:r>
            </a:p>
            <a:p>
              <a:r>
                <a:rPr lang="en-US" altLang="ru-RU" sz="2400" dirty="0"/>
                <a:t>{</a:t>
              </a:r>
            </a:p>
            <a:p>
              <a:r>
                <a:rPr lang="en-US" altLang="ru-RU" sz="2400" dirty="0"/>
                <a:t>return (n&lt;0)? –n : n;</a:t>
              </a:r>
            </a:p>
            <a:p>
              <a:r>
                <a:rPr lang="en-US" altLang="ru-RU" sz="2400" dirty="0"/>
                <a:t>}</a:t>
              </a:r>
              <a:endParaRPr lang="ru-RU" altLang="ru-RU" sz="2400" dirty="0"/>
            </a:p>
          </p:txBody>
        </p:sp>
        <p:sp>
          <p:nvSpPr>
            <p:cNvPr id="30724" name="Text Box 4"/>
            <p:cNvSpPr txBox="1">
              <a:spLocks noChangeArrowheads="1"/>
            </p:cNvSpPr>
            <p:nvPr/>
          </p:nvSpPr>
          <p:spPr bwMode="auto">
            <a:xfrm>
              <a:off x="858156" y="2964692"/>
              <a:ext cx="3130550" cy="15621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ru-RU" sz="2400" dirty="0"/>
                <a:t>float abs(float n)</a:t>
              </a:r>
            </a:p>
            <a:p>
              <a:r>
                <a:rPr lang="en-US" altLang="ru-RU" sz="2400" dirty="0"/>
                <a:t>{</a:t>
              </a:r>
            </a:p>
            <a:p>
              <a:r>
                <a:rPr lang="en-US" altLang="ru-RU" sz="2400" dirty="0"/>
                <a:t>return (n&lt;0)? –n : n;</a:t>
              </a:r>
            </a:p>
            <a:p>
              <a:r>
                <a:rPr lang="en-US" altLang="ru-RU" sz="2400" dirty="0"/>
                <a:t>}</a:t>
              </a:r>
              <a:endParaRPr lang="ru-RU" altLang="ru-RU" sz="2400" dirty="0"/>
            </a:p>
          </p:txBody>
        </p:sp>
        <p:sp>
          <p:nvSpPr>
            <p:cNvPr id="30725" name="Text Box 5"/>
            <p:cNvSpPr txBox="1">
              <a:spLocks noChangeArrowheads="1"/>
            </p:cNvSpPr>
            <p:nvPr/>
          </p:nvSpPr>
          <p:spPr bwMode="auto">
            <a:xfrm>
              <a:off x="804888" y="4909379"/>
              <a:ext cx="3130550" cy="15621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2400"/>
                <a:t>double abs(dlouble n)</a:t>
              </a:r>
            </a:p>
            <a:p>
              <a:r>
                <a:rPr lang="en-US" altLang="ru-RU" sz="2400"/>
                <a:t>{</a:t>
              </a:r>
            </a:p>
            <a:p>
              <a:r>
                <a:rPr lang="en-US" altLang="ru-RU" sz="2400"/>
                <a:t>return (n&lt;0)? –n : n;</a:t>
              </a:r>
            </a:p>
            <a:p>
              <a:r>
                <a:rPr lang="en-US" altLang="ru-RU" sz="2400"/>
                <a:t>}</a:t>
              </a:r>
              <a:endParaRPr lang="ru-RU" altLang="ru-RU" sz="240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066321" y="4155882"/>
              <a:ext cx="4549577" cy="7078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000" dirty="0">
                  <a:solidFill>
                    <a:srgbClr val="C00000"/>
                  </a:solidFill>
                </a:rPr>
                <a:t>Порушується принцип повторного використання коду </a:t>
              </a:r>
              <a:endParaRPr lang="ru-RU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5" name="Прямая со стрелкой 4"/>
            <p:cNvCxnSpPr/>
            <p:nvPr/>
          </p:nvCxnSpPr>
          <p:spPr>
            <a:xfrm flipH="1" flipV="1">
              <a:off x="3882897" y="1943702"/>
              <a:ext cx="1183424" cy="226941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882896" y="4836217"/>
              <a:ext cx="1183425" cy="9406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/>
            <p:nvPr/>
          </p:nvCxnSpPr>
          <p:spPr>
            <a:xfrm flipH="1" flipV="1">
              <a:off x="3988707" y="3590008"/>
              <a:ext cx="1077614" cy="12462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14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 bwMode="auto">
          <a:xfrm>
            <a:off x="1524000" y="1"/>
            <a:ext cx="8986838" cy="576263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>
                <a:solidFill>
                  <a:schemeClr val="bg1"/>
                </a:solidFill>
              </a:rPr>
              <a:t>Шаблони функцій 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1776413" y="1179773"/>
            <a:ext cx="9477757" cy="4376477"/>
            <a:chOff x="1776413" y="1179773"/>
            <a:chExt cx="9477757" cy="4376477"/>
          </a:xfrm>
        </p:grpSpPr>
        <p:sp>
          <p:nvSpPr>
            <p:cNvPr id="31747" name="Text Box 3"/>
            <p:cNvSpPr txBox="1">
              <a:spLocks noChangeArrowheads="1"/>
            </p:cNvSpPr>
            <p:nvPr/>
          </p:nvSpPr>
          <p:spPr bwMode="auto">
            <a:xfrm>
              <a:off x="4152900" y="1270001"/>
              <a:ext cx="2768600" cy="11969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2400" dirty="0"/>
                <a:t>template &lt;class T&gt;</a:t>
              </a:r>
            </a:p>
            <a:p>
              <a:r>
                <a:rPr lang="en-US" altLang="ru-RU" sz="2400" dirty="0"/>
                <a:t>T </a:t>
              </a:r>
              <a:r>
                <a:rPr lang="en-US" altLang="ru-RU" sz="2400" dirty="0" err="1"/>
                <a:t>func</a:t>
              </a:r>
              <a:r>
                <a:rPr lang="en-US" altLang="ru-RU" sz="2400" dirty="0"/>
                <a:t>(T </a:t>
              </a:r>
              <a:r>
                <a:rPr lang="en-US" altLang="ru-RU" sz="2400" dirty="0" err="1"/>
                <a:t>arg</a:t>
              </a:r>
              <a:r>
                <a:rPr lang="en-US" altLang="ru-RU" sz="2400" dirty="0"/>
                <a:t>)</a:t>
              </a:r>
            </a:p>
            <a:p>
              <a:r>
                <a:rPr lang="en-US" altLang="ru-RU" sz="2400" dirty="0"/>
                <a:t>{……..}</a:t>
              </a:r>
              <a:endParaRPr lang="ru-RU" altLang="ru-RU" sz="2400" dirty="0"/>
            </a:p>
          </p:txBody>
        </p:sp>
        <p:sp>
          <p:nvSpPr>
            <p:cNvPr id="31748" name="Text Box 4"/>
            <p:cNvSpPr txBox="1">
              <a:spLocks noChangeArrowheads="1"/>
            </p:cNvSpPr>
            <p:nvPr/>
          </p:nvSpPr>
          <p:spPr bwMode="auto">
            <a:xfrm>
              <a:off x="1776413" y="3429000"/>
              <a:ext cx="2311400" cy="8318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2400"/>
                <a:t>int func (int arg)</a:t>
              </a:r>
            </a:p>
            <a:p>
              <a:r>
                <a:rPr lang="en-US" altLang="ru-RU" sz="2400"/>
                <a:t>{………..}</a:t>
              </a:r>
              <a:endParaRPr lang="ru-RU" altLang="ru-RU" sz="2400"/>
            </a:p>
          </p:txBody>
        </p:sp>
        <p:sp>
          <p:nvSpPr>
            <p:cNvPr id="31749" name="Text Box 5"/>
            <p:cNvSpPr txBox="1">
              <a:spLocks noChangeArrowheads="1"/>
            </p:cNvSpPr>
            <p:nvPr/>
          </p:nvSpPr>
          <p:spPr bwMode="auto">
            <a:xfrm>
              <a:off x="4224338" y="4724400"/>
              <a:ext cx="2819400" cy="8318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2400"/>
                <a:t>float func (float arg)</a:t>
              </a:r>
            </a:p>
            <a:p>
              <a:r>
                <a:rPr lang="en-US" altLang="ru-RU" sz="2400"/>
                <a:t>{………..}</a:t>
              </a:r>
              <a:endParaRPr lang="ru-RU" altLang="ru-RU" sz="2400"/>
            </a:p>
          </p:txBody>
        </p:sp>
        <p:sp>
          <p:nvSpPr>
            <p:cNvPr id="31750" name="Text Box 6"/>
            <p:cNvSpPr txBox="1">
              <a:spLocks noChangeArrowheads="1"/>
            </p:cNvSpPr>
            <p:nvPr/>
          </p:nvSpPr>
          <p:spPr bwMode="auto">
            <a:xfrm>
              <a:off x="6816726" y="3357563"/>
              <a:ext cx="3502025" cy="8318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2400"/>
                <a:t>double func (double arg)</a:t>
              </a:r>
            </a:p>
            <a:p>
              <a:r>
                <a:rPr lang="en-US" altLang="ru-RU" sz="2400"/>
                <a:t>{………..}</a:t>
              </a:r>
              <a:endParaRPr lang="ru-RU" altLang="ru-RU" sz="2400"/>
            </a:p>
          </p:txBody>
        </p:sp>
        <p:sp>
          <p:nvSpPr>
            <p:cNvPr id="31751" name="Line 7"/>
            <p:cNvSpPr>
              <a:spLocks noChangeShapeType="1"/>
            </p:cNvSpPr>
            <p:nvPr/>
          </p:nvSpPr>
          <p:spPr bwMode="auto">
            <a:xfrm flipH="1">
              <a:off x="3000376" y="2493963"/>
              <a:ext cx="1655763" cy="1008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752" name="Line 8"/>
            <p:cNvSpPr>
              <a:spLocks noChangeShapeType="1"/>
            </p:cNvSpPr>
            <p:nvPr/>
          </p:nvSpPr>
          <p:spPr bwMode="auto">
            <a:xfrm flipH="1">
              <a:off x="5591175" y="2566988"/>
              <a:ext cx="1588" cy="2157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753" name="Line 9"/>
            <p:cNvSpPr>
              <a:spLocks noChangeShapeType="1"/>
            </p:cNvSpPr>
            <p:nvPr/>
          </p:nvSpPr>
          <p:spPr bwMode="auto">
            <a:xfrm>
              <a:off x="6600826" y="2566989"/>
              <a:ext cx="1368425" cy="719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Text Box 3"/>
            <p:cNvSpPr txBox="1">
              <a:spLocks noChangeArrowheads="1"/>
            </p:cNvSpPr>
            <p:nvPr/>
          </p:nvSpPr>
          <p:spPr bwMode="auto">
            <a:xfrm>
              <a:off x="7824192" y="1179773"/>
              <a:ext cx="3429978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2400" dirty="0"/>
                <a:t>template </a:t>
              </a:r>
              <a:r>
                <a:rPr lang="en-US" altLang="ru-RU" sz="2400" dirty="0" smtClean="0"/>
                <a:t>&lt;</a:t>
              </a:r>
              <a:r>
                <a:rPr lang="en-US" altLang="ru-RU" sz="2400" dirty="0" err="1" smtClean="0"/>
                <a:t>typename</a:t>
              </a:r>
              <a:r>
                <a:rPr lang="en-US" altLang="ru-RU" sz="2400" dirty="0" smtClean="0"/>
                <a:t> </a:t>
              </a:r>
              <a:r>
                <a:rPr lang="en-US" altLang="ru-RU" sz="2400" dirty="0"/>
                <a:t>T&gt;</a:t>
              </a:r>
            </a:p>
            <a:p>
              <a:r>
                <a:rPr lang="en-US" altLang="ru-RU" sz="2400" dirty="0"/>
                <a:t>T </a:t>
              </a:r>
              <a:r>
                <a:rPr lang="en-US" altLang="ru-RU" sz="2400" dirty="0" err="1"/>
                <a:t>func</a:t>
              </a:r>
              <a:r>
                <a:rPr lang="en-US" altLang="ru-RU" sz="2400" dirty="0"/>
                <a:t>(T </a:t>
              </a:r>
              <a:r>
                <a:rPr lang="en-US" altLang="ru-RU" sz="2400" dirty="0" err="1"/>
                <a:t>arg</a:t>
              </a:r>
              <a:r>
                <a:rPr lang="en-US" altLang="ru-RU" sz="2400" dirty="0"/>
                <a:t>)</a:t>
              </a:r>
            </a:p>
            <a:p>
              <a:r>
                <a:rPr lang="en-US" altLang="ru-RU" sz="2400" dirty="0"/>
                <a:t>{……..}</a:t>
              </a:r>
              <a:endParaRPr lang="ru-RU" altLang="ru-RU" sz="2400" dirty="0"/>
            </a:p>
          </p:txBody>
        </p:sp>
        <p:sp>
          <p:nvSpPr>
            <p:cNvPr id="3" name="Равно 2"/>
            <p:cNvSpPr/>
            <p:nvPr/>
          </p:nvSpPr>
          <p:spPr>
            <a:xfrm>
              <a:off x="7078613" y="1513257"/>
              <a:ext cx="539154" cy="625475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Объект 2"/>
          <p:cNvSpPr>
            <a:spLocks noGrp="1"/>
          </p:cNvSpPr>
          <p:nvPr>
            <p:ph idx="4294967295"/>
          </p:nvPr>
        </p:nvSpPr>
        <p:spPr bwMode="auto">
          <a:xfrm>
            <a:off x="1631503" y="4005064"/>
            <a:ext cx="9433048" cy="1584325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altLang="ru-RU" b="1" dirty="0"/>
              <a:t>template, class, </a:t>
            </a:r>
            <a:r>
              <a:rPr lang="en-US" altLang="ru-RU" b="1" dirty="0" err="1"/>
              <a:t>typename</a:t>
            </a:r>
            <a:r>
              <a:rPr lang="en-US" altLang="ru-RU" b="1" u="sng" dirty="0"/>
              <a:t> </a:t>
            </a:r>
            <a:r>
              <a:rPr lang="en-US" altLang="ru-RU" dirty="0"/>
              <a:t>— </a:t>
            </a:r>
            <a:r>
              <a:rPr lang="uk-UA" altLang="ru-RU" dirty="0"/>
              <a:t>ключові слова; </a:t>
            </a:r>
          </a:p>
          <a:p>
            <a:pPr marL="0" indent="0">
              <a:buNone/>
            </a:pPr>
            <a:r>
              <a:rPr lang="uk-UA" altLang="ru-RU" b="1" i="1" dirty="0"/>
              <a:t>Т</a:t>
            </a:r>
            <a:r>
              <a:rPr lang="uk-UA" altLang="ru-RU" b="1" dirty="0"/>
              <a:t> </a:t>
            </a:r>
            <a:r>
              <a:rPr lang="uk-UA" altLang="ru-RU" dirty="0"/>
              <a:t>— ідентифікатор формального типу; </a:t>
            </a:r>
          </a:p>
          <a:p>
            <a:pPr marL="0" indent="0">
              <a:buNone/>
            </a:pPr>
            <a:r>
              <a:rPr lang="uk-UA" altLang="ru-RU" b="1" dirty="0" err="1" smtClean="0"/>
              <a:t>ім’я_функції</a:t>
            </a:r>
            <a:r>
              <a:rPr lang="uk-UA" altLang="ru-RU" b="1" dirty="0" smtClean="0"/>
              <a:t> </a:t>
            </a:r>
            <a:r>
              <a:rPr lang="uk-UA" altLang="ru-RU" dirty="0"/>
              <a:t>— ідентифікатор функції, за яким здійснюється її виклик.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15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999656" y="1052736"/>
            <a:ext cx="6696743" cy="23854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40000" dist="152400" dir="78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en-US" altLang="ru-RU" sz="2400" b="1" dirty="0">
                <a:solidFill>
                  <a:srgbClr val="0000CC"/>
                </a:solidFill>
                <a:latin typeface="+mn-lt"/>
              </a:rPr>
              <a:t>template &lt;class T&gt;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ru-RU" sz="2400" b="1" dirty="0">
                <a:solidFill>
                  <a:srgbClr val="0000CC"/>
                </a:solidFill>
                <a:latin typeface="+mn-lt"/>
              </a:rPr>
              <a:t>T</a:t>
            </a:r>
            <a:r>
              <a:rPr lang="uk-UA" altLang="ru-RU" sz="24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ru-RU" sz="24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uk-UA" altLang="ru-RU" sz="2400" b="1" dirty="0" err="1">
                <a:solidFill>
                  <a:srgbClr val="0000CC"/>
                </a:solidFill>
                <a:latin typeface="+mn-lt"/>
              </a:rPr>
              <a:t>ім’я_функції</a:t>
            </a:r>
            <a:r>
              <a:rPr lang="uk-UA" altLang="ru-RU" sz="2400" b="1" dirty="0">
                <a:solidFill>
                  <a:srgbClr val="0000CC"/>
                </a:solidFill>
                <a:latin typeface="+mn-lt"/>
              </a:rPr>
              <a:t>(Т  </a:t>
            </a:r>
            <a:r>
              <a:rPr lang="uk-UA" altLang="ru-RU" sz="2400" b="1" dirty="0" err="1">
                <a:solidFill>
                  <a:srgbClr val="0000CC"/>
                </a:solidFill>
                <a:latin typeface="+mn-lt"/>
              </a:rPr>
              <a:t>ім’я_параметру</a:t>
            </a:r>
            <a:r>
              <a:rPr lang="uk-UA" altLang="ru-RU" sz="2400" b="1" dirty="0">
                <a:solidFill>
                  <a:srgbClr val="0000CC"/>
                </a:solidFill>
                <a:latin typeface="+mn-lt"/>
              </a:rPr>
              <a:t>,...) </a:t>
            </a:r>
            <a:r>
              <a:rPr lang="uk-UA" altLang="ru-RU" sz="2400" b="1" dirty="0" smtClean="0">
                <a:solidFill>
                  <a:srgbClr val="0000CC"/>
                </a:solidFill>
                <a:latin typeface="+mn-lt"/>
              </a:rPr>
              <a:t>{...}</a:t>
            </a:r>
            <a:endParaRPr lang="en-US" altLang="ru-RU" sz="2400" b="1" dirty="0" smtClean="0">
              <a:solidFill>
                <a:srgbClr val="0000CC"/>
              </a:solidFill>
              <a:latin typeface="+mn-lt"/>
            </a:endParaRPr>
          </a:p>
          <a:p>
            <a:pPr eaLnBrk="0" hangingPunct="0">
              <a:spcBef>
                <a:spcPct val="20000"/>
              </a:spcBef>
            </a:pPr>
            <a:endParaRPr lang="uk-UA" altLang="ru-RU" sz="2400" b="1" dirty="0">
              <a:solidFill>
                <a:srgbClr val="0000CC"/>
              </a:solidFill>
              <a:latin typeface="+mn-lt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ru-RU" sz="2400" b="1" dirty="0">
                <a:solidFill>
                  <a:srgbClr val="0000CC"/>
                </a:solidFill>
                <a:latin typeface="+mn-lt"/>
              </a:rPr>
              <a:t>template &lt;</a:t>
            </a:r>
            <a:r>
              <a:rPr lang="en-US" altLang="ru-RU" sz="2400" b="1" dirty="0" err="1">
                <a:solidFill>
                  <a:srgbClr val="0000CC"/>
                </a:solidFill>
                <a:latin typeface="+mn-lt"/>
              </a:rPr>
              <a:t>typename</a:t>
            </a:r>
            <a:r>
              <a:rPr lang="en-US" altLang="ru-RU" sz="2400" b="1" dirty="0">
                <a:solidFill>
                  <a:srgbClr val="0000CC"/>
                </a:solidFill>
                <a:latin typeface="+mn-lt"/>
              </a:rPr>
              <a:t> T&gt;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ru-RU" sz="2400" b="1" dirty="0">
                <a:solidFill>
                  <a:srgbClr val="0000CC"/>
                </a:solidFill>
                <a:latin typeface="+mn-lt"/>
              </a:rPr>
              <a:t>T</a:t>
            </a:r>
            <a:r>
              <a:rPr lang="uk-UA" altLang="ru-RU" sz="24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ru-RU" sz="24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uk-UA" altLang="ru-RU" sz="2400" b="1" dirty="0" err="1">
                <a:solidFill>
                  <a:srgbClr val="0000CC"/>
                </a:solidFill>
                <a:latin typeface="+mn-lt"/>
              </a:rPr>
              <a:t>ім’я_функції</a:t>
            </a:r>
            <a:r>
              <a:rPr lang="uk-UA" altLang="ru-RU" sz="2400" b="1" dirty="0">
                <a:solidFill>
                  <a:srgbClr val="0000CC"/>
                </a:solidFill>
                <a:latin typeface="+mn-lt"/>
              </a:rPr>
              <a:t>(Т  </a:t>
            </a:r>
            <a:r>
              <a:rPr lang="uk-UA" altLang="ru-RU" sz="2400" b="1" dirty="0" err="1">
                <a:solidFill>
                  <a:srgbClr val="0000CC"/>
                </a:solidFill>
                <a:latin typeface="+mn-lt"/>
              </a:rPr>
              <a:t>ім’я_параметру</a:t>
            </a:r>
            <a:r>
              <a:rPr lang="uk-UA" altLang="ru-RU" sz="2400" b="1" dirty="0">
                <a:solidFill>
                  <a:srgbClr val="0000CC"/>
                </a:solidFill>
                <a:latin typeface="+mn-lt"/>
              </a:rPr>
              <a:t>,...) {...}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1524000" y="1"/>
            <a:ext cx="8986838" cy="576263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>
                <a:solidFill>
                  <a:schemeClr val="bg1"/>
                </a:solidFill>
              </a:rPr>
              <a:t>Шаблони функцій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Скругленный прямоугольник 3"/>
          <p:cNvGrpSpPr>
            <a:grpSpLocks/>
          </p:cNvGrpSpPr>
          <p:nvPr/>
        </p:nvGrpSpPr>
        <p:grpSpPr bwMode="auto">
          <a:xfrm>
            <a:off x="551384" y="981076"/>
            <a:ext cx="8607055" cy="5002213"/>
            <a:chOff x="77" y="733"/>
            <a:chExt cx="3744" cy="3499"/>
          </a:xfrm>
        </p:grpSpPr>
        <p:pic>
          <p:nvPicPr>
            <p:cNvPr id="15364" name="Скругленный прямоугольник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" y="733"/>
              <a:ext cx="3744" cy="3499"/>
            </a:xfrm>
            <a:prstGeom prst="rect">
              <a:avLst/>
            </a:prstGeom>
            <a:noFill/>
            <a:effectLst>
              <a:outerShdw dist="107763" dir="18900000" algn="ctr" rotWithShape="0">
                <a:schemeClr val="tx1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65" name="Text Box 5"/>
            <p:cNvSpPr txBox="1">
              <a:spLocks noChangeArrowheads="1"/>
            </p:cNvSpPr>
            <p:nvPr/>
          </p:nvSpPr>
          <p:spPr bwMode="auto">
            <a:xfrm>
              <a:off x="279" y="920"/>
              <a:ext cx="3342" cy="3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ru-RU" altLang="ru-RU" sz="2400" b="1" dirty="0" err="1">
                  <a:latin typeface="Times New Roman" panose="02020603050405020304" pitchFamily="18" charset="0"/>
                </a:rPr>
                <a:t>Розробимо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програму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визначення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найменшого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та 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найбільшого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з 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двох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чисел. </a:t>
              </a:r>
            </a:p>
            <a:p>
              <a:r>
                <a:rPr lang="ru-RU" altLang="ru-RU" sz="2400" b="1" dirty="0" err="1">
                  <a:latin typeface="Times New Roman" panose="02020603050405020304" pitchFamily="18" charset="0"/>
                </a:rPr>
                <a:t>Одні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й 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ті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самі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дії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застосовуватимемо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до </a:t>
              </a:r>
              <a:r>
                <a:rPr lang="en-US" altLang="ru-RU" sz="2400" b="1" dirty="0" smtClean="0">
                  <a:latin typeface="Times New Roman" panose="02020603050405020304" pitchFamily="18" charset="0"/>
                </a:rPr>
                <a:t/>
              </a:r>
              <a:br>
                <a:rPr lang="en-US" altLang="ru-RU" sz="2400" b="1" dirty="0" smtClean="0">
                  <a:latin typeface="Times New Roman" panose="02020603050405020304" pitchFamily="18" charset="0"/>
                </a:rPr>
              </a:br>
              <a:r>
                <a:rPr lang="ru-RU" altLang="ru-RU" sz="2400" b="1" dirty="0" smtClean="0">
                  <a:latin typeface="Times New Roman" panose="02020603050405020304" pitchFamily="18" charset="0"/>
                </a:rPr>
                <a:t> 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	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змінних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  </a:t>
              </a:r>
              <a:r>
                <a:rPr lang="en-US" altLang="ru-RU" sz="24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n, m 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типу    </a:t>
              </a:r>
              <a:r>
                <a:rPr lang="en-US" altLang="ru-RU" sz="2400" b="1" dirty="0" err="1">
                  <a:solidFill>
                    <a:srgbClr val="0000CC"/>
                  </a:solidFill>
                  <a:latin typeface="Times New Roman" panose="02020603050405020304" pitchFamily="18" charset="0"/>
                </a:rPr>
                <a:t>int</a:t>
              </a:r>
              <a:r>
                <a:rPr lang="en-US" altLang="ru-RU" sz="2400" b="1" dirty="0">
                  <a:latin typeface="Times New Roman" panose="02020603050405020304" pitchFamily="18" charset="0"/>
                </a:rPr>
                <a:t>, </a:t>
              </a:r>
              <a:endParaRPr lang="uk-UA" altLang="ru-RU" sz="2400" b="1" dirty="0">
                <a:latin typeface="Times New Roman" panose="02020603050405020304" pitchFamily="18" charset="0"/>
              </a:endParaRPr>
            </a:p>
            <a:p>
              <a:r>
                <a:rPr lang="ru-RU" altLang="ru-RU" sz="2400" b="1" dirty="0">
                  <a:latin typeface="Times New Roman" panose="02020603050405020304" pitchFamily="18" charset="0"/>
                </a:rPr>
                <a:t>      	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змінних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</a:t>
              </a:r>
              <a:r>
                <a:rPr lang="en-US" altLang="ru-RU" sz="2400" b="1" dirty="0" err="1">
                  <a:solidFill>
                    <a:srgbClr val="0000CC"/>
                  </a:solidFill>
                  <a:latin typeface="Times New Roman" panose="02020603050405020304" pitchFamily="18" charset="0"/>
                </a:rPr>
                <a:t>dn</a:t>
              </a:r>
              <a:r>
                <a:rPr lang="en-US" altLang="ru-RU" sz="24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ru-RU" sz="2400" b="1" dirty="0" err="1">
                  <a:solidFill>
                    <a:srgbClr val="0000CC"/>
                  </a:solidFill>
                  <a:latin typeface="Times New Roman" panose="02020603050405020304" pitchFamily="18" charset="0"/>
                </a:rPr>
                <a:t>dm</a:t>
              </a:r>
              <a:r>
                <a:rPr lang="en-US" altLang="ru-RU" sz="24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 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типу </a:t>
              </a:r>
              <a:r>
                <a:rPr lang="en-US" altLang="ru-RU" sz="2400" b="1" dirty="0" smtClean="0">
                  <a:solidFill>
                    <a:srgbClr val="0000CC"/>
                  </a:solidFill>
                  <a:latin typeface="Times New Roman" panose="02020603050405020304" pitchFamily="18" charset="0"/>
                </a:rPr>
                <a:t>double,</a:t>
              </a:r>
              <a:endParaRPr lang="ru-RU" altLang="ru-RU" sz="2400" b="1" dirty="0">
                <a:latin typeface="Times New Roman" panose="02020603050405020304" pitchFamily="18" charset="0"/>
              </a:endParaRPr>
            </a:p>
            <a:p>
              <a:r>
                <a:rPr lang="ru-RU" altLang="ru-RU" sz="2400" b="1" dirty="0">
                  <a:latin typeface="Times New Roman" panose="02020603050405020304" pitchFamily="18" charset="0"/>
                </a:rPr>
                <a:t>      	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змінних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</a:t>
              </a:r>
              <a:r>
                <a:rPr lang="en-US" altLang="ru-RU" sz="2400" b="1" dirty="0" err="1">
                  <a:solidFill>
                    <a:srgbClr val="0000CC"/>
                  </a:solidFill>
                  <a:latin typeface="Times New Roman" panose="02020603050405020304" pitchFamily="18" charset="0"/>
                </a:rPr>
                <a:t>cn</a:t>
              </a:r>
              <a:r>
                <a:rPr lang="en-US" altLang="ru-RU" sz="24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, cm 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типу  </a:t>
              </a:r>
              <a:r>
                <a:rPr lang="en-US" altLang="ru-RU" sz="24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char</a:t>
              </a:r>
              <a:r>
                <a:rPr lang="en-US" altLang="ru-RU" sz="2400" b="1" dirty="0">
                  <a:latin typeface="Times New Roman" panose="02020603050405020304" pitchFamily="18" charset="0"/>
                </a:rPr>
                <a:t>. </a:t>
              </a:r>
              <a:endParaRPr lang="uk-UA" altLang="ru-RU" sz="2400" b="1" dirty="0">
                <a:latin typeface="Times New Roman" panose="02020603050405020304" pitchFamily="18" charset="0"/>
              </a:endParaRPr>
            </a:p>
            <a:p>
              <a:r>
                <a:rPr lang="ru-RU" altLang="ru-RU" sz="2400" b="1" dirty="0">
                  <a:latin typeface="Times New Roman" panose="02020603050405020304" pitchFamily="18" charset="0"/>
                </a:rPr>
                <a:t>Очевидно, 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що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код 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визначення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максимального і 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мінімального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значень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даних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різних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типів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буде 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коротшим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у 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разі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використання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шаблонів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latin typeface="Times New Roman" panose="02020603050405020304" pitchFamily="18" charset="0"/>
                </a:rPr>
                <a:t>функцій</a:t>
              </a:r>
              <a:r>
                <a:rPr lang="ru-RU" altLang="ru-RU" sz="2400" b="1" dirty="0">
                  <a:latin typeface="Times New Roman" panose="02020603050405020304" pitchFamily="18" charset="0"/>
                </a:rPr>
                <a:t> </a:t>
              </a:r>
            </a:p>
            <a:p>
              <a:r>
                <a:rPr lang="en-US" altLang="ru-RU" sz="24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MAX(), MIN(). </a:t>
              </a:r>
              <a:endParaRPr lang="ru-RU" altLang="ru-RU" sz="24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15370" name="Picture 10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108" y="4803403"/>
            <a:ext cx="997695" cy="99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372" name="Group 12"/>
          <p:cNvGrpSpPr>
            <a:grpSpLocks/>
          </p:cNvGrpSpPr>
          <p:nvPr/>
        </p:nvGrpSpPr>
        <p:grpSpPr bwMode="auto">
          <a:xfrm>
            <a:off x="9552384" y="5965828"/>
            <a:ext cx="2444750" cy="571500"/>
            <a:chOff x="4513" y="2659"/>
            <a:chExt cx="1247" cy="360"/>
          </a:xfrm>
        </p:grpSpPr>
        <p:graphicFrame>
          <p:nvGraphicFramePr>
            <p:cNvPr id="15373" name="Object 13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5" name="Точечный рисунок" r:id="rId5" imgW="600159" imgH="571731" progId="Paint.Picture">
                    <p:embed/>
                  </p:oleObj>
                </mc:Choice>
                <mc:Fallback>
                  <p:oleObj name="Точечный рисунок" r:id="rId5" imgW="600159" imgH="571731" progId="Paint.Picture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4" name="Text Box 14"/>
            <p:cNvSpPr txBox="1">
              <a:spLocks noChangeArrowheads="1"/>
            </p:cNvSpPr>
            <p:nvPr/>
          </p:nvSpPr>
          <p:spPr bwMode="auto">
            <a:xfrm>
              <a:off x="4641" y="2750"/>
              <a:ext cx="9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altLang="ru-RU" b="1" dirty="0">
                  <a:cs typeface="Arial" panose="020B0604020202020204" pitchFamily="34" charset="0"/>
                  <a:hlinkClick r:id="rId7" action="ppaction://hlinkfile"/>
                </a:rPr>
                <a:t>Код </a:t>
              </a:r>
              <a:r>
                <a:rPr lang="ru-RU" altLang="ru-RU" b="1" dirty="0">
                  <a:cs typeface="Arial" panose="020B0604020202020204" pitchFamily="34" charset="0"/>
                  <a:hlinkClick r:id="rId7" action="ppaction://hlinkfile"/>
                </a:rPr>
                <a:t>ex4_8.cpp</a:t>
              </a:r>
              <a:endParaRPr lang="ru-RU" altLang="ru-RU" b="1" dirty="0">
                <a:cs typeface="Arial" panose="020B0604020202020204" pitchFamily="34" charset="0"/>
              </a:endParaRPr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16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 bwMode="auto">
          <a:xfrm>
            <a:off x="1991544" y="-16988"/>
            <a:ext cx="8986838" cy="576263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>
                <a:solidFill>
                  <a:schemeClr val="bg1"/>
                </a:solidFill>
              </a:rPr>
              <a:t>Шаблони функцій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344" y="5557030"/>
            <a:ext cx="2065962" cy="805041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grpSp>
        <p:nvGrpSpPr>
          <p:cNvPr id="40969" name="Group 9"/>
          <p:cNvGrpSpPr>
            <a:grpSpLocks/>
          </p:cNvGrpSpPr>
          <p:nvPr/>
        </p:nvGrpSpPr>
        <p:grpSpPr bwMode="auto">
          <a:xfrm>
            <a:off x="4729780" y="5919788"/>
            <a:ext cx="2444750" cy="571500"/>
            <a:chOff x="4404" y="2686"/>
            <a:chExt cx="1247" cy="360"/>
          </a:xfrm>
        </p:grpSpPr>
        <p:graphicFrame>
          <p:nvGraphicFramePr>
            <p:cNvPr id="4097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1304881"/>
                </p:ext>
              </p:extLst>
            </p:nvPr>
          </p:nvGraphicFramePr>
          <p:xfrm>
            <a:off x="4404" y="2686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4" name="Точечный рисунок" r:id="rId4" imgW="600159" imgH="571731" progId="Paint.Picture">
                    <p:embed/>
                  </p:oleObj>
                </mc:Choice>
                <mc:Fallback>
                  <p:oleObj name="Точечный рисунок" r:id="rId4" imgW="600159" imgH="571731" progId="Paint.Picture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4" y="2686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1" name="Text Box 11"/>
            <p:cNvSpPr txBox="1">
              <a:spLocks noChangeArrowheads="1"/>
            </p:cNvSpPr>
            <p:nvPr/>
          </p:nvSpPr>
          <p:spPr bwMode="auto">
            <a:xfrm>
              <a:off x="4641" y="2750"/>
              <a:ext cx="9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altLang="ru-RU" b="1">
                  <a:cs typeface="Arial" panose="020B0604020202020204" pitchFamily="34" charset="0"/>
                  <a:hlinkClick r:id="rId6" action="ppaction://hlinkfile"/>
                </a:rPr>
                <a:t>Код </a:t>
              </a:r>
              <a:r>
                <a:rPr lang="ru-RU" altLang="ru-RU" b="1">
                  <a:cs typeface="Arial" panose="020B0604020202020204" pitchFamily="34" charset="0"/>
                  <a:hlinkClick r:id="rId6" action="ppaction://hlinkfile"/>
                </a:rPr>
                <a:t>ex4_8.cpp</a:t>
              </a:r>
              <a:endParaRPr lang="ru-RU" altLang="ru-RU" b="1">
                <a:cs typeface="Arial" panose="020B0604020202020204" pitchFamily="34" charset="0"/>
              </a:endParaRPr>
            </a:p>
          </p:txBody>
        </p:sp>
      </p:grp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1524000" y="20314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4097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1557339"/>
            <a:ext cx="6481762" cy="317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3143251" y="981075"/>
            <a:ext cx="6062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altLang="ru-RU" sz="2400" b="1">
                <a:cs typeface="Times New Roman" panose="02020603050405020304" pitchFamily="18" charset="0"/>
              </a:rPr>
              <a:t>Результати роботи програми ex4_8</a:t>
            </a:r>
            <a:endParaRPr lang="uk-UA" altLang="ru-RU" sz="2400" b="1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17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 bwMode="auto">
          <a:xfrm>
            <a:off x="1681162" y="84932"/>
            <a:ext cx="8986838" cy="576263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>
                <a:solidFill>
                  <a:schemeClr val="bg1"/>
                </a:solidFill>
              </a:rPr>
              <a:t>Приклад використання шаблонів функцій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9336" y="764704"/>
            <a:ext cx="6336704" cy="5940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1900" dirty="0">
                <a:solidFill>
                  <a:srgbClr val="008000"/>
                </a:solidFill>
                <a:latin typeface="+mn-lt"/>
              </a:rPr>
              <a:t>//ex4_8.cpp. </a:t>
            </a:r>
            <a:r>
              <a:rPr lang="ru-RU" sz="1900" dirty="0" err="1">
                <a:solidFill>
                  <a:srgbClr val="008000"/>
                </a:solidFill>
                <a:latin typeface="+mn-lt"/>
              </a:rPr>
              <a:t>Демонстрація</a:t>
            </a:r>
            <a:r>
              <a:rPr lang="ru-RU" sz="1900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sz="1900" dirty="0" err="1">
                <a:solidFill>
                  <a:srgbClr val="008000"/>
                </a:solidFill>
                <a:latin typeface="+mn-lt"/>
              </a:rPr>
              <a:t>використання</a:t>
            </a:r>
            <a:r>
              <a:rPr lang="ru-RU" sz="1900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sz="1900" dirty="0" err="1">
                <a:solidFill>
                  <a:srgbClr val="008000"/>
                </a:solidFill>
                <a:latin typeface="+mn-lt"/>
              </a:rPr>
              <a:t>шаблонів</a:t>
            </a:r>
            <a:r>
              <a:rPr lang="ru-RU" sz="1900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sz="1900" dirty="0" err="1">
                <a:solidFill>
                  <a:srgbClr val="008000"/>
                </a:solidFill>
                <a:latin typeface="+mn-lt"/>
              </a:rPr>
              <a:t>функцій</a:t>
            </a:r>
            <a:r>
              <a:rPr lang="ru-RU" sz="1900" dirty="0">
                <a:solidFill>
                  <a:srgbClr val="008000"/>
                </a:solidFill>
                <a:latin typeface="+mn-lt"/>
              </a:rPr>
              <a:t> </a:t>
            </a:r>
          </a:p>
          <a:p>
            <a:r>
              <a:rPr lang="ru-RU" sz="1900" dirty="0">
                <a:latin typeface="+mn-lt"/>
              </a:rPr>
              <a:t>#</a:t>
            </a:r>
            <a:r>
              <a:rPr lang="ru-RU" sz="1900" dirty="0" err="1">
                <a:latin typeface="+mn-lt"/>
              </a:rPr>
              <a:t>include</a:t>
            </a:r>
            <a:r>
              <a:rPr lang="ru-RU" sz="1900" dirty="0">
                <a:latin typeface="+mn-lt"/>
              </a:rPr>
              <a:t>&lt;</a:t>
            </a:r>
            <a:r>
              <a:rPr lang="ru-RU" sz="1900" dirty="0" err="1">
                <a:latin typeface="+mn-lt"/>
              </a:rPr>
              <a:t>iostream</a:t>
            </a:r>
            <a:r>
              <a:rPr lang="ru-RU" sz="1900" dirty="0">
                <a:latin typeface="+mn-lt"/>
              </a:rPr>
              <a:t>&gt; </a:t>
            </a:r>
          </a:p>
          <a:p>
            <a:r>
              <a:rPr lang="ru-RU" sz="1900" dirty="0">
                <a:latin typeface="+mn-lt"/>
              </a:rPr>
              <a:t>#</a:t>
            </a:r>
            <a:r>
              <a:rPr lang="ru-RU" sz="1900" dirty="0" err="1">
                <a:latin typeface="+mn-lt"/>
              </a:rPr>
              <a:t>include</a:t>
            </a:r>
            <a:r>
              <a:rPr lang="ru-RU" sz="1900" dirty="0">
                <a:latin typeface="+mn-lt"/>
              </a:rPr>
              <a:t>&lt;</a:t>
            </a:r>
            <a:r>
              <a:rPr lang="ru-RU" sz="1900" dirty="0" err="1">
                <a:latin typeface="+mn-lt"/>
              </a:rPr>
              <a:t>stdio.h</a:t>
            </a:r>
            <a:r>
              <a:rPr lang="ru-RU" sz="1900" dirty="0">
                <a:latin typeface="+mn-lt"/>
              </a:rPr>
              <a:t>&gt; </a:t>
            </a:r>
          </a:p>
          <a:p>
            <a:r>
              <a:rPr lang="ru-RU" sz="1900" dirty="0" err="1">
                <a:latin typeface="+mn-lt"/>
              </a:rPr>
              <a:t>using</a:t>
            </a:r>
            <a:r>
              <a:rPr lang="ru-RU" sz="1900" dirty="0">
                <a:latin typeface="+mn-lt"/>
              </a:rPr>
              <a:t> </a:t>
            </a:r>
            <a:r>
              <a:rPr lang="ru-RU" sz="1900" dirty="0" err="1">
                <a:latin typeface="+mn-lt"/>
              </a:rPr>
              <a:t>namespace</a:t>
            </a:r>
            <a:r>
              <a:rPr lang="ru-RU" sz="1900" dirty="0">
                <a:latin typeface="+mn-lt"/>
              </a:rPr>
              <a:t> </a:t>
            </a:r>
            <a:r>
              <a:rPr lang="ru-RU" sz="1900" dirty="0" err="1">
                <a:latin typeface="+mn-lt"/>
              </a:rPr>
              <a:t>std</a:t>
            </a:r>
            <a:r>
              <a:rPr lang="ru-RU" sz="1900" dirty="0">
                <a:latin typeface="+mn-lt"/>
              </a:rPr>
              <a:t>; </a:t>
            </a:r>
          </a:p>
          <a:p>
            <a:r>
              <a:rPr lang="ru-RU" sz="1900" dirty="0" err="1">
                <a:latin typeface="+mn-lt"/>
              </a:rPr>
              <a:t>int</a:t>
            </a:r>
            <a:r>
              <a:rPr lang="ru-RU" sz="1900" dirty="0">
                <a:latin typeface="+mn-lt"/>
              </a:rPr>
              <a:t> </a:t>
            </a:r>
            <a:r>
              <a:rPr lang="ru-RU" sz="1900" dirty="0" err="1">
                <a:latin typeface="+mn-lt"/>
              </a:rPr>
              <a:t>n,m</a:t>
            </a:r>
            <a:r>
              <a:rPr lang="ru-RU" sz="1900" dirty="0">
                <a:solidFill>
                  <a:srgbClr val="008000"/>
                </a:solidFill>
                <a:latin typeface="+mn-lt"/>
              </a:rPr>
              <a:t>,                 //</a:t>
            </a:r>
            <a:r>
              <a:rPr lang="ru-RU" sz="1900" dirty="0" err="1">
                <a:solidFill>
                  <a:srgbClr val="008000"/>
                </a:solidFill>
                <a:latin typeface="+mn-lt"/>
              </a:rPr>
              <a:t>вихідні</a:t>
            </a:r>
            <a:r>
              <a:rPr lang="ru-RU" sz="1900" dirty="0">
                <a:solidFill>
                  <a:srgbClr val="008000"/>
                </a:solidFill>
                <a:latin typeface="+mn-lt"/>
              </a:rPr>
              <a:t> числа, </a:t>
            </a:r>
            <a:r>
              <a:rPr lang="ru-RU" sz="1900" dirty="0" err="1">
                <a:solidFill>
                  <a:srgbClr val="008000"/>
                </a:solidFill>
                <a:latin typeface="+mn-lt"/>
              </a:rPr>
              <a:t>що</a:t>
            </a:r>
            <a:r>
              <a:rPr lang="ru-RU" sz="1900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sz="1900" dirty="0" err="1">
                <a:solidFill>
                  <a:srgbClr val="008000"/>
                </a:solidFill>
                <a:latin typeface="+mn-lt"/>
              </a:rPr>
              <a:t>впорядковують</a:t>
            </a:r>
            <a:r>
              <a:rPr lang="ru-RU" sz="1900" dirty="0">
                <a:solidFill>
                  <a:srgbClr val="008000"/>
                </a:solidFill>
                <a:latin typeface="+mn-lt"/>
              </a:rPr>
              <a:t> </a:t>
            </a:r>
          </a:p>
          <a:p>
            <a:r>
              <a:rPr lang="ru-RU" sz="1900" dirty="0">
                <a:latin typeface="+mn-lt"/>
              </a:rPr>
              <a:t>     </a:t>
            </a:r>
            <a:r>
              <a:rPr lang="ru-RU" sz="1900" dirty="0" err="1" smtClean="0">
                <a:latin typeface="+mn-lt"/>
              </a:rPr>
              <a:t>maxi,mini</a:t>
            </a:r>
            <a:r>
              <a:rPr lang="ru-RU" sz="1900" dirty="0">
                <a:latin typeface="+mn-lt"/>
              </a:rPr>
              <a:t>;        </a:t>
            </a:r>
            <a:r>
              <a:rPr lang="ru-RU" sz="1900" dirty="0">
                <a:solidFill>
                  <a:srgbClr val="008000"/>
                </a:solidFill>
                <a:latin typeface="+mn-lt"/>
              </a:rPr>
              <a:t>//</a:t>
            </a:r>
            <a:r>
              <a:rPr lang="ru-RU" sz="1900" dirty="0" err="1">
                <a:solidFill>
                  <a:srgbClr val="008000"/>
                </a:solidFill>
                <a:latin typeface="+mn-lt"/>
              </a:rPr>
              <a:t>максимальні</a:t>
            </a:r>
            <a:r>
              <a:rPr lang="ru-RU" sz="1900" dirty="0">
                <a:solidFill>
                  <a:srgbClr val="008000"/>
                </a:solidFill>
                <a:latin typeface="+mn-lt"/>
              </a:rPr>
              <a:t> та </a:t>
            </a:r>
            <a:r>
              <a:rPr lang="ru-RU" sz="1900" dirty="0" err="1">
                <a:solidFill>
                  <a:srgbClr val="008000"/>
                </a:solidFill>
                <a:latin typeface="+mn-lt"/>
              </a:rPr>
              <a:t>мінімальні</a:t>
            </a:r>
            <a:r>
              <a:rPr lang="ru-RU" sz="1900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sz="1900" dirty="0" err="1">
                <a:solidFill>
                  <a:srgbClr val="008000"/>
                </a:solidFill>
                <a:latin typeface="+mn-lt"/>
              </a:rPr>
              <a:t>значення</a:t>
            </a:r>
            <a:r>
              <a:rPr lang="ru-RU" sz="1900" dirty="0">
                <a:solidFill>
                  <a:srgbClr val="008000"/>
                </a:solidFill>
                <a:latin typeface="+mn-lt"/>
              </a:rPr>
              <a:t> </a:t>
            </a:r>
          </a:p>
          <a:p>
            <a:r>
              <a:rPr lang="ru-RU" sz="1900" dirty="0">
                <a:latin typeface="+mn-lt"/>
              </a:rPr>
              <a:t> </a:t>
            </a:r>
            <a:r>
              <a:rPr lang="ru-RU" sz="1900" dirty="0" err="1">
                <a:latin typeface="+mn-lt"/>
              </a:rPr>
              <a:t>char</a:t>
            </a:r>
            <a:r>
              <a:rPr lang="ru-RU" sz="1900" dirty="0">
                <a:latin typeface="+mn-lt"/>
              </a:rPr>
              <a:t> </a:t>
            </a:r>
            <a:r>
              <a:rPr lang="ru-RU" sz="1900" dirty="0" err="1">
                <a:latin typeface="+mn-lt"/>
              </a:rPr>
              <a:t>cn,cm,cmaxi,cmini</a:t>
            </a:r>
            <a:r>
              <a:rPr lang="ru-RU" sz="1900" dirty="0">
                <a:latin typeface="+mn-lt"/>
              </a:rPr>
              <a:t>; </a:t>
            </a:r>
          </a:p>
          <a:p>
            <a:r>
              <a:rPr lang="ru-RU" sz="1900" dirty="0">
                <a:latin typeface="+mn-lt"/>
              </a:rPr>
              <a:t> </a:t>
            </a:r>
            <a:r>
              <a:rPr lang="ru-RU" sz="1900" dirty="0" err="1">
                <a:latin typeface="+mn-lt"/>
              </a:rPr>
              <a:t>double</a:t>
            </a:r>
            <a:r>
              <a:rPr lang="ru-RU" sz="1900" dirty="0">
                <a:latin typeface="+mn-lt"/>
              </a:rPr>
              <a:t> </a:t>
            </a:r>
            <a:r>
              <a:rPr lang="ru-RU" sz="1900" dirty="0" err="1">
                <a:latin typeface="+mn-lt"/>
              </a:rPr>
              <a:t>dn,dm,dmaxi,dmini</a:t>
            </a:r>
            <a:r>
              <a:rPr lang="ru-RU" sz="1900" dirty="0">
                <a:latin typeface="+mn-lt"/>
              </a:rPr>
              <a:t>;  </a:t>
            </a:r>
          </a:p>
          <a:p>
            <a:r>
              <a:rPr lang="ru-RU" sz="1900" dirty="0" smtClean="0">
                <a:solidFill>
                  <a:srgbClr val="008000"/>
                </a:solidFill>
                <a:latin typeface="+mn-lt"/>
              </a:rPr>
              <a:t>//</a:t>
            </a:r>
            <a:r>
              <a:rPr lang="ru-RU" sz="1900" dirty="0">
                <a:solidFill>
                  <a:srgbClr val="008000"/>
                </a:solidFill>
                <a:latin typeface="+mn-lt"/>
              </a:rPr>
              <a:t>шаблон </a:t>
            </a:r>
            <a:r>
              <a:rPr lang="ru-RU" sz="1900" dirty="0" err="1">
                <a:solidFill>
                  <a:srgbClr val="008000"/>
                </a:solidFill>
                <a:latin typeface="+mn-lt"/>
              </a:rPr>
              <a:t>функції</a:t>
            </a:r>
            <a:r>
              <a:rPr lang="ru-RU" sz="1900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sz="1900" dirty="0" err="1">
                <a:solidFill>
                  <a:srgbClr val="008000"/>
                </a:solidFill>
                <a:latin typeface="+mn-lt"/>
              </a:rPr>
              <a:t>визначення</a:t>
            </a:r>
            <a:r>
              <a:rPr lang="ru-RU" sz="1900" dirty="0">
                <a:solidFill>
                  <a:srgbClr val="008000"/>
                </a:solidFill>
                <a:latin typeface="+mn-lt"/>
              </a:rPr>
              <a:t> максимального </a:t>
            </a:r>
            <a:r>
              <a:rPr lang="ru-RU" sz="1900" dirty="0" err="1">
                <a:solidFill>
                  <a:srgbClr val="008000"/>
                </a:solidFill>
                <a:latin typeface="+mn-lt"/>
              </a:rPr>
              <a:t>значення</a:t>
            </a:r>
            <a:r>
              <a:rPr lang="ru-RU" sz="1900" dirty="0">
                <a:solidFill>
                  <a:srgbClr val="008000"/>
                </a:solidFill>
                <a:latin typeface="+mn-lt"/>
              </a:rPr>
              <a:t> </a:t>
            </a:r>
          </a:p>
          <a:p>
            <a:r>
              <a:rPr lang="ru-RU" sz="1900" dirty="0" err="1">
                <a:solidFill>
                  <a:srgbClr val="0000CC"/>
                </a:solidFill>
                <a:latin typeface="+mn-lt"/>
              </a:rPr>
              <a:t>template</a:t>
            </a:r>
            <a:r>
              <a:rPr lang="ru-RU" sz="1900" dirty="0">
                <a:solidFill>
                  <a:srgbClr val="0000CC"/>
                </a:solidFill>
                <a:latin typeface="+mn-lt"/>
              </a:rPr>
              <a:t>&lt;</a:t>
            </a:r>
            <a:r>
              <a:rPr lang="ru-RU" sz="1900" dirty="0" err="1">
                <a:solidFill>
                  <a:srgbClr val="0000CC"/>
                </a:solidFill>
                <a:latin typeface="+mn-lt"/>
              </a:rPr>
              <a:t>class</a:t>
            </a:r>
            <a:r>
              <a:rPr lang="ru-RU" sz="1900" dirty="0">
                <a:solidFill>
                  <a:srgbClr val="0000CC"/>
                </a:solidFill>
                <a:latin typeface="+mn-lt"/>
              </a:rPr>
              <a:t> T&gt;  </a:t>
            </a:r>
          </a:p>
          <a:p>
            <a:r>
              <a:rPr lang="ru-RU" sz="1900" dirty="0">
                <a:solidFill>
                  <a:srgbClr val="0000CC"/>
                </a:solidFill>
                <a:latin typeface="+mn-lt"/>
              </a:rPr>
              <a:t>T MAX(T  a, T  b) </a:t>
            </a:r>
          </a:p>
          <a:p>
            <a:r>
              <a:rPr lang="ru-RU" sz="1900" dirty="0">
                <a:solidFill>
                  <a:srgbClr val="0000CC"/>
                </a:solidFill>
                <a:latin typeface="+mn-lt"/>
              </a:rPr>
              <a:t>{   </a:t>
            </a:r>
          </a:p>
          <a:p>
            <a:r>
              <a:rPr lang="ru-RU" sz="1900" dirty="0">
                <a:solidFill>
                  <a:srgbClr val="0000CC"/>
                </a:solidFill>
                <a:latin typeface="+mn-lt"/>
              </a:rPr>
              <a:t>       </a:t>
            </a:r>
            <a:r>
              <a:rPr lang="ru-RU" sz="1900" dirty="0" err="1">
                <a:solidFill>
                  <a:srgbClr val="0000CC"/>
                </a:solidFill>
                <a:latin typeface="+mn-lt"/>
              </a:rPr>
              <a:t>if</a:t>
            </a:r>
            <a:r>
              <a:rPr lang="ru-RU" sz="1900" dirty="0">
                <a:solidFill>
                  <a:srgbClr val="0000CC"/>
                </a:solidFill>
                <a:latin typeface="+mn-lt"/>
              </a:rPr>
              <a:t> ( a &gt; b)  </a:t>
            </a:r>
            <a:r>
              <a:rPr lang="ru-RU" sz="1900" dirty="0" err="1">
                <a:solidFill>
                  <a:srgbClr val="0000CC"/>
                </a:solidFill>
                <a:latin typeface="+mn-lt"/>
              </a:rPr>
              <a:t>return</a:t>
            </a:r>
            <a:r>
              <a:rPr lang="ru-RU" sz="1900" dirty="0">
                <a:solidFill>
                  <a:srgbClr val="0000CC"/>
                </a:solidFill>
                <a:latin typeface="+mn-lt"/>
              </a:rPr>
              <a:t> a;  </a:t>
            </a:r>
            <a:r>
              <a:rPr lang="ru-RU" sz="1900" dirty="0" err="1">
                <a:solidFill>
                  <a:srgbClr val="0000CC"/>
                </a:solidFill>
                <a:latin typeface="+mn-lt"/>
              </a:rPr>
              <a:t>else</a:t>
            </a:r>
            <a:r>
              <a:rPr lang="ru-RU" sz="1900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1900" dirty="0" err="1">
                <a:solidFill>
                  <a:srgbClr val="0000CC"/>
                </a:solidFill>
                <a:latin typeface="+mn-lt"/>
              </a:rPr>
              <a:t>return</a:t>
            </a:r>
            <a:r>
              <a:rPr lang="ru-RU" sz="1900" dirty="0">
                <a:solidFill>
                  <a:srgbClr val="0000CC"/>
                </a:solidFill>
                <a:latin typeface="+mn-lt"/>
              </a:rPr>
              <a:t> b; </a:t>
            </a:r>
          </a:p>
          <a:p>
            <a:r>
              <a:rPr lang="ru-RU" sz="1900" dirty="0">
                <a:solidFill>
                  <a:srgbClr val="0000CC"/>
                </a:solidFill>
                <a:latin typeface="+mn-lt"/>
              </a:rPr>
              <a:t>} </a:t>
            </a:r>
          </a:p>
          <a:p>
            <a:r>
              <a:rPr lang="ru-RU" sz="1900" dirty="0" smtClean="0">
                <a:solidFill>
                  <a:srgbClr val="008000"/>
                </a:solidFill>
                <a:latin typeface="+mn-lt"/>
              </a:rPr>
              <a:t>//</a:t>
            </a:r>
            <a:r>
              <a:rPr lang="ru-RU" sz="1900" dirty="0">
                <a:solidFill>
                  <a:srgbClr val="008000"/>
                </a:solidFill>
                <a:latin typeface="+mn-lt"/>
              </a:rPr>
              <a:t>шаблон </a:t>
            </a:r>
            <a:r>
              <a:rPr lang="ru-RU" sz="1900" dirty="0" err="1">
                <a:solidFill>
                  <a:srgbClr val="008000"/>
                </a:solidFill>
                <a:latin typeface="+mn-lt"/>
              </a:rPr>
              <a:t>функції</a:t>
            </a:r>
            <a:r>
              <a:rPr lang="ru-RU" sz="1900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sz="1900" dirty="0" err="1">
                <a:solidFill>
                  <a:srgbClr val="008000"/>
                </a:solidFill>
                <a:latin typeface="+mn-lt"/>
              </a:rPr>
              <a:t>визначення</a:t>
            </a:r>
            <a:r>
              <a:rPr lang="ru-RU" sz="1900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sz="1900" dirty="0" err="1">
                <a:solidFill>
                  <a:srgbClr val="008000"/>
                </a:solidFill>
                <a:latin typeface="+mn-lt"/>
              </a:rPr>
              <a:t>мінімального</a:t>
            </a:r>
            <a:r>
              <a:rPr lang="ru-RU" sz="1900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sz="1900" dirty="0" err="1">
                <a:solidFill>
                  <a:srgbClr val="008000"/>
                </a:solidFill>
                <a:latin typeface="+mn-lt"/>
              </a:rPr>
              <a:t>значення</a:t>
            </a:r>
            <a:r>
              <a:rPr lang="ru-RU" sz="1900" dirty="0">
                <a:solidFill>
                  <a:srgbClr val="008000"/>
                </a:solidFill>
                <a:latin typeface="+mn-lt"/>
              </a:rPr>
              <a:t> </a:t>
            </a:r>
          </a:p>
          <a:p>
            <a:r>
              <a:rPr lang="ru-RU" sz="1900" dirty="0" err="1">
                <a:solidFill>
                  <a:srgbClr val="0000CC"/>
                </a:solidFill>
                <a:latin typeface="+mn-lt"/>
              </a:rPr>
              <a:t>template</a:t>
            </a:r>
            <a:r>
              <a:rPr lang="ru-RU" sz="1900" dirty="0">
                <a:solidFill>
                  <a:srgbClr val="0000CC"/>
                </a:solidFill>
                <a:latin typeface="+mn-lt"/>
              </a:rPr>
              <a:t>&lt;</a:t>
            </a:r>
            <a:r>
              <a:rPr lang="ru-RU" sz="1900" dirty="0" err="1">
                <a:solidFill>
                  <a:srgbClr val="0000CC"/>
                </a:solidFill>
                <a:latin typeface="+mn-lt"/>
              </a:rPr>
              <a:t>typename</a:t>
            </a:r>
            <a:r>
              <a:rPr lang="ru-RU" sz="1900" dirty="0">
                <a:solidFill>
                  <a:srgbClr val="0000CC"/>
                </a:solidFill>
                <a:latin typeface="+mn-lt"/>
              </a:rPr>
              <a:t> T&gt; </a:t>
            </a:r>
          </a:p>
          <a:p>
            <a:r>
              <a:rPr lang="ru-RU" sz="1900" dirty="0">
                <a:solidFill>
                  <a:srgbClr val="0000CC"/>
                </a:solidFill>
                <a:latin typeface="+mn-lt"/>
              </a:rPr>
              <a:t>T MIN(T  a, T  b) </a:t>
            </a:r>
          </a:p>
          <a:p>
            <a:r>
              <a:rPr lang="ru-RU" sz="1900" dirty="0">
                <a:solidFill>
                  <a:srgbClr val="0000CC"/>
                </a:solidFill>
                <a:latin typeface="+mn-lt"/>
              </a:rPr>
              <a:t>{   </a:t>
            </a:r>
          </a:p>
          <a:p>
            <a:r>
              <a:rPr lang="ru-RU" sz="1900" dirty="0">
                <a:solidFill>
                  <a:srgbClr val="0000CC"/>
                </a:solidFill>
                <a:latin typeface="+mn-lt"/>
              </a:rPr>
              <a:t>      </a:t>
            </a:r>
            <a:r>
              <a:rPr lang="ru-RU" sz="1900" dirty="0" err="1">
                <a:solidFill>
                  <a:srgbClr val="0000CC"/>
                </a:solidFill>
                <a:latin typeface="+mn-lt"/>
              </a:rPr>
              <a:t>if</a:t>
            </a:r>
            <a:r>
              <a:rPr lang="ru-RU" sz="1900" dirty="0">
                <a:solidFill>
                  <a:srgbClr val="0000CC"/>
                </a:solidFill>
                <a:latin typeface="+mn-lt"/>
              </a:rPr>
              <a:t> ( a &lt; b ) </a:t>
            </a:r>
            <a:r>
              <a:rPr lang="ru-RU" sz="1900" dirty="0" err="1">
                <a:solidFill>
                  <a:srgbClr val="0000CC"/>
                </a:solidFill>
                <a:latin typeface="+mn-lt"/>
              </a:rPr>
              <a:t>return</a:t>
            </a:r>
            <a:r>
              <a:rPr lang="ru-RU" sz="1900" dirty="0">
                <a:solidFill>
                  <a:srgbClr val="0000CC"/>
                </a:solidFill>
                <a:latin typeface="+mn-lt"/>
              </a:rPr>
              <a:t> a; </a:t>
            </a:r>
            <a:r>
              <a:rPr lang="ru-RU" sz="1900" dirty="0" err="1">
                <a:solidFill>
                  <a:srgbClr val="0000CC"/>
                </a:solidFill>
                <a:latin typeface="+mn-lt"/>
              </a:rPr>
              <a:t>else</a:t>
            </a:r>
            <a:r>
              <a:rPr lang="ru-RU" sz="1900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1900" dirty="0" err="1">
                <a:solidFill>
                  <a:srgbClr val="0000CC"/>
                </a:solidFill>
                <a:latin typeface="+mn-lt"/>
              </a:rPr>
              <a:t>return</a:t>
            </a:r>
            <a:r>
              <a:rPr lang="ru-RU" sz="1900" dirty="0">
                <a:solidFill>
                  <a:srgbClr val="0000CC"/>
                </a:solidFill>
                <a:latin typeface="+mn-lt"/>
              </a:rPr>
              <a:t> b; </a:t>
            </a:r>
          </a:p>
          <a:p>
            <a:r>
              <a:rPr lang="ru-RU" sz="1900" dirty="0">
                <a:solidFill>
                  <a:srgbClr val="0000CC"/>
                </a:solidFill>
                <a:latin typeface="+mn-lt"/>
              </a:rPr>
              <a:t>}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 bwMode="auto">
          <a:xfrm>
            <a:off x="1681162" y="84932"/>
            <a:ext cx="8986838" cy="576263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>
                <a:solidFill>
                  <a:schemeClr val="bg1"/>
                </a:solidFill>
              </a:rPr>
              <a:t>Приклад коду для шаблонів функцій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627440" y="661195"/>
            <a:ext cx="5537076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rgbClr val="009900"/>
                </a:solidFill>
                <a:latin typeface="+mn-lt"/>
              </a:rPr>
              <a:t>//========== </a:t>
            </a:r>
            <a:r>
              <a:rPr lang="ru-RU" sz="1600" dirty="0" err="1">
                <a:solidFill>
                  <a:srgbClr val="009900"/>
                </a:solidFill>
                <a:latin typeface="+mn-lt"/>
              </a:rPr>
              <a:t>головна</a:t>
            </a:r>
            <a:r>
              <a:rPr lang="ru-RU" sz="1600" dirty="0">
                <a:solidFill>
                  <a:srgbClr val="009900"/>
                </a:solidFill>
                <a:latin typeface="+mn-lt"/>
              </a:rPr>
              <a:t> </a:t>
            </a:r>
            <a:r>
              <a:rPr lang="ru-RU" sz="1600" dirty="0" err="1">
                <a:solidFill>
                  <a:srgbClr val="009900"/>
                </a:solidFill>
                <a:latin typeface="+mn-lt"/>
              </a:rPr>
              <a:t>функція</a:t>
            </a:r>
            <a:r>
              <a:rPr lang="ru-RU" sz="1600" dirty="0">
                <a:solidFill>
                  <a:srgbClr val="009900"/>
                </a:solidFill>
                <a:latin typeface="+mn-lt"/>
              </a:rPr>
              <a:t> </a:t>
            </a:r>
            <a:r>
              <a:rPr lang="ru-RU" sz="1600" dirty="0" smtClean="0">
                <a:solidFill>
                  <a:srgbClr val="009900"/>
                </a:solidFill>
                <a:latin typeface="+mn-lt"/>
              </a:rPr>
              <a:t>================ </a:t>
            </a:r>
            <a:endParaRPr lang="ru-RU" sz="1600" dirty="0">
              <a:solidFill>
                <a:srgbClr val="009900"/>
              </a:solidFill>
              <a:latin typeface="+mn-lt"/>
            </a:endParaRPr>
          </a:p>
          <a:p>
            <a:r>
              <a:rPr lang="ru-RU" sz="1600" dirty="0" err="1">
                <a:latin typeface="+mn-lt"/>
              </a:rPr>
              <a:t>int</a:t>
            </a:r>
            <a:r>
              <a:rPr lang="ru-RU" sz="1600" dirty="0">
                <a:latin typeface="+mn-lt"/>
              </a:rPr>
              <a:t> </a:t>
            </a:r>
            <a:r>
              <a:rPr lang="ru-RU" sz="1600" dirty="0" err="1">
                <a:latin typeface="+mn-lt"/>
              </a:rPr>
              <a:t>main</a:t>
            </a:r>
            <a:r>
              <a:rPr lang="ru-RU" sz="1600" dirty="0">
                <a:latin typeface="+mn-lt"/>
              </a:rPr>
              <a:t>()            </a:t>
            </a:r>
          </a:p>
          <a:p>
            <a:r>
              <a:rPr lang="ru-RU" sz="1600" dirty="0">
                <a:latin typeface="+mn-lt"/>
              </a:rPr>
              <a:t>{ </a:t>
            </a:r>
          </a:p>
          <a:p>
            <a:r>
              <a:rPr lang="ru-RU" sz="1600" dirty="0" err="1">
                <a:latin typeface="+mn-lt"/>
              </a:rPr>
              <a:t>cout</a:t>
            </a:r>
            <a:r>
              <a:rPr lang="ru-RU" sz="1600" dirty="0">
                <a:latin typeface="+mn-lt"/>
              </a:rPr>
              <a:t>&lt;&lt;"</a:t>
            </a:r>
            <a:r>
              <a:rPr lang="ru-RU" sz="1600" dirty="0" err="1">
                <a:latin typeface="+mn-lt"/>
              </a:rPr>
              <a:t>Function</a:t>
            </a:r>
            <a:r>
              <a:rPr lang="ru-RU" sz="1600" dirty="0">
                <a:latin typeface="+mn-lt"/>
              </a:rPr>
              <a:t> </a:t>
            </a:r>
            <a:r>
              <a:rPr lang="ru-RU" sz="1600" dirty="0" err="1">
                <a:latin typeface="+mn-lt"/>
              </a:rPr>
              <a:t>template</a:t>
            </a:r>
            <a:r>
              <a:rPr lang="ru-RU" sz="1600" dirty="0">
                <a:latin typeface="+mn-lt"/>
              </a:rPr>
              <a:t>: </a:t>
            </a:r>
            <a:r>
              <a:rPr lang="ru-RU" sz="1600" dirty="0" err="1">
                <a:latin typeface="+mn-lt"/>
              </a:rPr>
              <a:t>calculate</a:t>
            </a:r>
            <a:r>
              <a:rPr lang="ru-RU" sz="1600" dirty="0">
                <a:latin typeface="+mn-lt"/>
              </a:rPr>
              <a:t> </a:t>
            </a:r>
            <a:r>
              <a:rPr lang="ru-RU" sz="1600" dirty="0" err="1">
                <a:latin typeface="+mn-lt"/>
              </a:rPr>
              <a:t>max,min</a:t>
            </a:r>
            <a:r>
              <a:rPr lang="ru-RU" sz="1600" dirty="0">
                <a:latin typeface="+mn-lt"/>
              </a:rPr>
              <a:t> "&lt;&lt;</a:t>
            </a:r>
            <a:r>
              <a:rPr lang="ru-RU" sz="1600" dirty="0" err="1">
                <a:latin typeface="+mn-lt"/>
              </a:rPr>
              <a:t>endl</a:t>
            </a:r>
            <a:r>
              <a:rPr lang="ru-RU" sz="1600" dirty="0">
                <a:latin typeface="+mn-lt"/>
              </a:rPr>
              <a:t>; </a:t>
            </a:r>
          </a:p>
          <a:p>
            <a:r>
              <a:rPr lang="ru-RU" sz="1600" dirty="0" err="1">
                <a:latin typeface="+mn-lt"/>
              </a:rPr>
              <a:t>cout</a:t>
            </a:r>
            <a:r>
              <a:rPr lang="ru-RU" sz="1600" dirty="0">
                <a:latin typeface="+mn-lt"/>
              </a:rPr>
              <a:t>&lt;&lt;"</a:t>
            </a:r>
            <a:r>
              <a:rPr lang="ru-RU" sz="1600" dirty="0" err="1">
                <a:latin typeface="+mn-lt"/>
              </a:rPr>
              <a:t>enter</a:t>
            </a:r>
            <a:r>
              <a:rPr lang="ru-RU" sz="1600" dirty="0">
                <a:latin typeface="+mn-lt"/>
              </a:rPr>
              <a:t> </a:t>
            </a:r>
            <a:r>
              <a:rPr lang="ru-RU" sz="1600" dirty="0" err="1">
                <a:latin typeface="+mn-lt"/>
              </a:rPr>
              <a:t>two</a:t>
            </a:r>
            <a:r>
              <a:rPr lang="ru-RU" sz="1600" dirty="0">
                <a:latin typeface="+mn-lt"/>
              </a:rPr>
              <a:t> </a:t>
            </a:r>
            <a:r>
              <a:rPr lang="ru-RU" sz="1600" dirty="0" err="1">
                <a:latin typeface="+mn-lt"/>
              </a:rPr>
              <a:t>integer</a:t>
            </a:r>
            <a:r>
              <a:rPr lang="ru-RU" sz="1600" dirty="0">
                <a:latin typeface="+mn-lt"/>
              </a:rPr>
              <a:t> </a:t>
            </a:r>
            <a:r>
              <a:rPr lang="ru-RU" sz="1600" dirty="0" err="1">
                <a:latin typeface="+mn-lt"/>
              </a:rPr>
              <a:t>numbers</a:t>
            </a:r>
            <a:r>
              <a:rPr lang="ru-RU" sz="1600" dirty="0">
                <a:latin typeface="+mn-lt"/>
              </a:rPr>
              <a:t>"&lt;&lt;</a:t>
            </a:r>
            <a:r>
              <a:rPr lang="ru-RU" sz="1600" dirty="0" err="1">
                <a:latin typeface="+mn-lt"/>
              </a:rPr>
              <a:t>endl</a:t>
            </a:r>
            <a:r>
              <a:rPr lang="ru-RU" sz="1600" dirty="0">
                <a:latin typeface="+mn-lt"/>
              </a:rPr>
              <a:t>; </a:t>
            </a:r>
          </a:p>
          <a:p>
            <a:r>
              <a:rPr lang="ru-RU" sz="1600" dirty="0" err="1">
                <a:latin typeface="+mn-lt"/>
              </a:rPr>
              <a:t>cin</a:t>
            </a:r>
            <a:r>
              <a:rPr lang="ru-RU" sz="1600" dirty="0">
                <a:latin typeface="+mn-lt"/>
              </a:rPr>
              <a:t>&gt;&gt;n&gt;&gt;m; </a:t>
            </a:r>
          </a:p>
          <a:p>
            <a:r>
              <a:rPr lang="ru-RU" sz="1600" dirty="0">
                <a:latin typeface="+mn-lt"/>
              </a:rPr>
              <a:t>       </a:t>
            </a:r>
            <a:r>
              <a:rPr lang="ru-RU" sz="1600" dirty="0" smtClean="0">
                <a:solidFill>
                  <a:srgbClr val="009900"/>
                </a:solidFill>
                <a:latin typeface="+mn-lt"/>
              </a:rPr>
              <a:t>//</a:t>
            </a:r>
            <a:r>
              <a:rPr lang="ru-RU" sz="1600" dirty="0" err="1">
                <a:solidFill>
                  <a:srgbClr val="009900"/>
                </a:solidFill>
                <a:latin typeface="+mn-lt"/>
              </a:rPr>
              <a:t>застосування</a:t>
            </a:r>
            <a:r>
              <a:rPr lang="ru-RU" sz="1600" dirty="0">
                <a:solidFill>
                  <a:srgbClr val="009900"/>
                </a:solidFill>
                <a:latin typeface="+mn-lt"/>
              </a:rPr>
              <a:t> </a:t>
            </a:r>
            <a:r>
              <a:rPr lang="ru-RU" sz="1600" dirty="0" err="1">
                <a:solidFill>
                  <a:srgbClr val="009900"/>
                </a:solidFill>
                <a:latin typeface="+mn-lt"/>
              </a:rPr>
              <a:t>шаблонів</a:t>
            </a:r>
            <a:r>
              <a:rPr lang="ru-RU" sz="1600" dirty="0">
                <a:solidFill>
                  <a:srgbClr val="009900"/>
                </a:solidFill>
                <a:latin typeface="+mn-lt"/>
              </a:rPr>
              <a:t> для </a:t>
            </a:r>
            <a:r>
              <a:rPr lang="ru-RU" sz="1600" dirty="0" err="1">
                <a:solidFill>
                  <a:srgbClr val="009900"/>
                </a:solidFill>
                <a:latin typeface="+mn-lt"/>
              </a:rPr>
              <a:t>даних</a:t>
            </a:r>
            <a:r>
              <a:rPr lang="ru-RU" sz="1600" dirty="0">
                <a:solidFill>
                  <a:srgbClr val="009900"/>
                </a:solidFill>
                <a:latin typeface="+mn-lt"/>
              </a:rPr>
              <a:t> </a:t>
            </a:r>
            <a:r>
              <a:rPr lang="ru-RU" sz="1600" dirty="0" err="1">
                <a:solidFill>
                  <a:srgbClr val="009900"/>
                </a:solidFill>
                <a:latin typeface="+mn-lt"/>
              </a:rPr>
              <a:t>цілого</a:t>
            </a:r>
            <a:r>
              <a:rPr lang="ru-RU" sz="1600" dirty="0">
                <a:solidFill>
                  <a:srgbClr val="009900"/>
                </a:solidFill>
                <a:latin typeface="+mn-lt"/>
              </a:rPr>
              <a:t> типу </a:t>
            </a:r>
          </a:p>
          <a:p>
            <a:r>
              <a:rPr lang="en-GB" sz="1600" dirty="0" smtClean="0">
                <a:latin typeface="+mn-lt"/>
              </a:rPr>
              <a:t>m</a:t>
            </a:r>
            <a:r>
              <a:rPr lang="ru-RU" sz="1600" dirty="0" err="1" smtClean="0">
                <a:latin typeface="+mn-lt"/>
              </a:rPr>
              <a:t>axi</a:t>
            </a:r>
            <a:r>
              <a:rPr lang="ru-RU" sz="1600" dirty="0" smtClean="0">
                <a:latin typeface="+mn-lt"/>
              </a:rPr>
              <a:t> =</a:t>
            </a:r>
            <a:r>
              <a:rPr lang="en-US" sz="1600" dirty="0" smtClean="0">
                <a:latin typeface="+mn-lt"/>
              </a:rPr>
              <a:t> </a:t>
            </a:r>
            <a:r>
              <a:rPr lang="ru-RU" sz="1600" dirty="0" smtClean="0">
                <a:latin typeface="+mn-lt"/>
              </a:rPr>
              <a:t>MAX(</a:t>
            </a:r>
            <a:r>
              <a:rPr lang="ru-RU" sz="1600" dirty="0" err="1" smtClean="0">
                <a:latin typeface="+mn-lt"/>
              </a:rPr>
              <a:t>n,m</a:t>
            </a:r>
            <a:r>
              <a:rPr lang="ru-RU" sz="1600" dirty="0">
                <a:latin typeface="+mn-lt"/>
              </a:rPr>
              <a:t>);</a:t>
            </a:r>
          </a:p>
          <a:p>
            <a:r>
              <a:rPr lang="en-GB" sz="1600" dirty="0" smtClean="0">
                <a:latin typeface="+mn-lt"/>
              </a:rPr>
              <a:t>m</a:t>
            </a:r>
            <a:r>
              <a:rPr lang="ru-RU" sz="1600" dirty="0" err="1" smtClean="0">
                <a:latin typeface="+mn-lt"/>
              </a:rPr>
              <a:t>ini</a:t>
            </a:r>
            <a:r>
              <a:rPr lang="en-US" sz="1600" dirty="0" smtClean="0">
                <a:latin typeface="+mn-lt"/>
              </a:rPr>
              <a:t> </a:t>
            </a:r>
            <a:r>
              <a:rPr lang="ru-RU" sz="1600" dirty="0" smtClean="0">
                <a:latin typeface="+mn-lt"/>
              </a:rPr>
              <a:t>=</a:t>
            </a:r>
            <a:r>
              <a:rPr lang="en-US" sz="1600" dirty="0" smtClean="0">
                <a:latin typeface="+mn-lt"/>
              </a:rPr>
              <a:t> </a:t>
            </a:r>
            <a:r>
              <a:rPr lang="ru-RU" sz="1600" dirty="0" smtClean="0">
                <a:latin typeface="+mn-lt"/>
              </a:rPr>
              <a:t>MIN(</a:t>
            </a:r>
            <a:r>
              <a:rPr lang="ru-RU" sz="1600" dirty="0" err="1" smtClean="0">
                <a:latin typeface="+mn-lt"/>
              </a:rPr>
              <a:t>n,m</a:t>
            </a:r>
            <a:r>
              <a:rPr lang="ru-RU" sz="1600" dirty="0">
                <a:latin typeface="+mn-lt"/>
              </a:rPr>
              <a:t>); </a:t>
            </a:r>
          </a:p>
          <a:p>
            <a:r>
              <a:rPr lang="ru-RU" sz="1600" dirty="0" err="1">
                <a:latin typeface="+mn-lt"/>
              </a:rPr>
              <a:t>cout</a:t>
            </a:r>
            <a:r>
              <a:rPr lang="ru-RU" sz="1600" dirty="0">
                <a:latin typeface="+mn-lt"/>
              </a:rPr>
              <a:t>&lt;&lt;"</a:t>
            </a:r>
            <a:r>
              <a:rPr lang="ru-RU" sz="1600" dirty="0" err="1">
                <a:latin typeface="+mn-lt"/>
              </a:rPr>
              <a:t>max</a:t>
            </a:r>
            <a:r>
              <a:rPr lang="ru-RU" sz="1600" dirty="0">
                <a:latin typeface="+mn-lt"/>
              </a:rPr>
              <a:t>="&lt;&lt;</a:t>
            </a:r>
            <a:r>
              <a:rPr lang="ru-RU" sz="1600" dirty="0" err="1">
                <a:latin typeface="+mn-lt"/>
              </a:rPr>
              <a:t>maxi</a:t>
            </a:r>
            <a:r>
              <a:rPr lang="ru-RU" sz="1600" dirty="0">
                <a:latin typeface="+mn-lt"/>
              </a:rPr>
              <a:t>&lt;&lt;" </a:t>
            </a:r>
            <a:r>
              <a:rPr lang="ru-RU" sz="1600" dirty="0" err="1">
                <a:latin typeface="+mn-lt"/>
              </a:rPr>
              <a:t>min</a:t>
            </a:r>
            <a:r>
              <a:rPr lang="ru-RU" sz="1600" dirty="0">
                <a:latin typeface="+mn-lt"/>
              </a:rPr>
              <a:t>="&lt;&lt;</a:t>
            </a:r>
            <a:r>
              <a:rPr lang="ru-RU" sz="1600" dirty="0" err="1">
                <a:latin typeface="+mn-lt"/>
              </a:rPr>
              <a:t>mini</a:t>
            </a:r>
            <a:r>
              <a:rPr lang="ru-RU" sz="1600" dirty="0">
                <a:latin typeface="+mn-lt"/>
              </a:rPr>
              <a:t>&lt;&lt;</a:t>
            </a:r>
            <a:r>
              <a:rPr lang="ru-RU" sz="1600" dirty="0" err="1">
                <a:latin typeface="+mn-lt"/>
              </a:rPr>
              <a:t>endl</a:t>
            </a:r>
            <a:r>
              <a:rPr lang="ru-RU" sz="1600" dirty="0">
                <a:latin typeface="+mn-lt"/>
              </a:rPr>
              <a:t>; </a:t>
            </a:r>
          </a:p>
          <a:p>
            <a:r>
              <a:rPr lang="ru-RU" sz="1600" dirty="0" err="1">
                <a:latin typeface="+mn-lt"/>
              </a:rPr>
              <a:t>cout</a:t>
            </a:r>
            <a:r>
              <a:rPr lang="ru-RU" sz="1600" dirty="0">
                <a:latin typeface="+mn-lt"/>
              </a:rPr>
              <a:t>&lt;&lt;"</a:t>
            </a:r>
            <a:r>
              <a:rPr lang="ru-RU" sz="1600" dirty="0" err="1">
                <a:latin typeface="+mn-lt"/>
              </a:rPr>
              <a:t>enter</a:t>
            </a:r>
            <a:r>
              <a:rPr lang="ru-RU" sz="1600" dirty="0">
                <a:latin typeface="+mn-lt"/>
              </a:rPr>
              <a:t> </a:t>
            </a:r>
            <a:r>
              <a:rPr lang="ru-RU" sz="1600" dirty="0" err="1">
                <a:latin typeface="+mn-lt"/>
              </a:rPr>
              <a:t>two</a:t>
            </a:r>
            <a:r>
              <a:rPr lang="ru-RU" sz="1600" dirty="0">
                <a:latin typeface="+mn-lt"/>
              </a:rPr>
              <a:t> </a:t>
            </a:r>
            <a:r>
              <a:rPr lang="ru-RU" sz="1600" dirty="0" err="1">
                <a:latin typeface="+mn-lt"/>
              </a:rPr>
              <a:t>double</a:t>
            </a:r>
            <a:r>
              <a:rPr lang="ru-RU" sz="1600" dirty="0">
                <a:latin typeface="+mn-lt"/>
              </a:rPr>
              <a:t> </a:t>
            </a:r>
            <a:r>
              <a:rPr lang="ru-RU" sz="1600" dirty="0" err="1">
                <a:latin typeface="+mn-lt"/>
              </a:rPr>
              <a:t>numbers</a:t>
            </a:r>
            <a:r>
              <a:rPr lang="ru-RU" sz="1600" dirty="0">
                <a:latin typeface="+mn-lt"/>
              </a:rPr>
              <a:t>"&lt;&lt;</a:t>
            </a:r>
            <a:r>
              <a:rPr lang="ru-RU" sz="1600" dirty="0" err="1">
                <a:latin typeface="+mn-lt"/>
              </a:rPr>
              <a:t>endl</a:t>
            </a:r>
            <a:r>
              <a:rPr lang="ru-RU" sz="1600" dirty="0">
                <a:latin typeface="+mn-lt"/>
              </a:rPr>
              <a:t>; </a:t>
            </a:r>
          </a:p>
          <a:p>
            <a:r>
              <a:rPr lang="ru-RU" sz="1600" dirty="0" err="1">
                <a:latin typeface="+mn-lt"/>
              </a:rPr>
              <a:t>cin</a:t>
            </a:r>
            <a:r>
              <a:rPr lang="ru-RU" sz="1600" dirty="0">
                <a:latin typeface="+mn-lt"/>
              </a:rPr>
              <a:t>&gt;&gt;</a:t>
            </a:r>
            <a:r>
              <a:rPr lang="ru-RU" sz="1600" dirty="0" err="1">
                <a:latin typeface="+mn-lt"/>
              </a:rPr>
              <a:t>dn</a:t>
            </a:r>
            <a:r>
              <a:rPr lang="ru-RU" sz="1600" dirty="0">
                <a:latin typeface="+mn-lt"/>
              </a:rPr>
              <a:t>&gt;&gt;</a:t>
            </a:r>
            <a:r>
              <a:rPr lang="ru-RU" sz="1600" dirty="0" err="1">
                <a:latin typeface="+mn-lt"/>
              </a:rPr>
              <a:t>dm</a:t>
            </a:r>
            <a:r>
              <a:rPr lang="ru-RU" sz="1600" dirty="0">
                <a:latin typeface="+mn-lt"/>
              </a:rPr>
              <a:t>; </a:t>
            </a:r>
          </a:p>
          <a:p>
            <a:r>
              <a:rPr lang="ru-RU" sz="1600" dirty="0">
                <a:latin typeface="+mn-lt"/>
              </a:rPr>
              <a:t>    </a:t>
            </a:r>
            <a:r>
              <a:rPr lang="ru-RU" sz="1600" dirty="0" smtClean="0">
                <a:latin typeface="+mn-lt"/>
              </a:rPr>
              <a:t> </a:t>
            </a:r>
            <a:r>
              <a:rPr lang="ru-RU" sz="1600" dirty="0">
                <a:solidFill>
                  <a:srgbClr val="009900"/>
                </a:solidFill>
                <a:latin typeface="+mn-lt"/>
              </a:rPr>
              <a:t>//</a:t>
            </a:r>
            <a:r>
              <a:rPr lang="ru-RU" sz="1600" dirty="0" err="1">
                <a:solidFill>
                  <a:srgbClr val="009900"/>
                </a:solidFill>
                <a:latin typeface="+mn-lt"/>
              </a:rPr>
              <a:t>застосування</a:t>
            </a:r>
            <a:r>
              <a:rPr lang="ru-RU" sz="1600" dirty="0">
                <a:solidFill>
                  <a:srgbClr val="009900"/>
                </a:solidFill>
                <a:latin typeface="+mn-lt"/>
              </a:rPr>
              <a:t> </a:t>
            </a:r>
            <a:r>
              <a:rPr lang="ru-RU" sz="1600" dirty="0" err="1">
                <a:solidFill>
                  <a:srgbClr val="009900"/>
                </a:solidFill>
                <a:latin typeface="+mn-lt"/>
              </a:rPr>
              <a:t>шаблонів</a:t>
            </a:r>
            <a:r>
              <a:rPr lang="ru-RU" sz="1600" dirty="0">
                <a:solidFill>
                  <a:srgbClr val="009900"/>
                </a:solidFill>
                <a:latin typeface="+mn-lt"/>
              </a:rPr>
              <a:t> для </a:t>
            </a:r>
            <a:r>
              <a:rPr lang="ru-RU" sz="1600" dirty="0" err="1">
                <a:solidFill>
                  <a:srgbClr val="009900"/>
                </a:solidFill>
                <a:latin typeface="+mn-lt"/>
              </a:rPr>
              <a:t>даних</a:t>
            </a:r>
            <a:r>
              <a:rPr lang="ru-RU" sz="1600" dirty="0">
                <a:solidFill>
                  <a:srgbClr val="009900"/>
                </a:solidFill>
                <a:latin typeface="+mn-lt"/>
              </a:rPr>
              <a:t> </a:t>
            </a:r>
            <a:r>
              <a:rPr lang="ru-RU" sz="1600" dirty="0" err="1">
                <a:solidFill>
                  <a:srgbClr val="009900"/>
                </a:solidFill>
                <a:latin typeface="+mn-lt"/>
              </a:rPr>
              <a:t>дійсного</a:t>
            </a:r>
            <a:r>
              <a:rPr lang="ru-RU" sz="1600" dirty="0">
                <a:solidFill>
                  <a:srgbClr val="009900"/>
                </a:solidFill>
                <a:latin typeface="+mn-lt"/>
              </a:rPr>
              <a:t> типу </a:t>
            </a:r>
          </a:p>
          <a:p>
            <a:r>
              <a:rPr lang="en-GB" sz="1600" dirty="0" smtClean="0">
                <a:latin typeface="+mn-lt"/>
              </a:rPr>
              <a:t>d</a:t>
            </a:r>
            <a:r>
              <a:rPr lang="ru-RU" sz="1600" dirty="0" err="1" smtClean="0">
                <a:latin typeface="+mn-lt"/>
              </a:rPr>
              <a:t>maxi</a:t>
            </a:r>
            <a:r>
              <a:rPr lang="en-US" sz="1600" dirty="0" smtClean="0">
                <a:latin typeface="+mn-lt"/>
              </a:rPr>
              <a:t> </a:t>
            </a:r>
            <a:r>
              <a:rPr lang="ru-RU" sz="1600" dirty="0" smtClean="0">
                <a:latin typeface="+mn-lt"/>
              </a:rPr>
              <a:t>=</a:t>
            </a:r>
            <a:r>
              <a:rPr lang="en-US" sz="1600" dirty="0" smtClean="0">
                <a:latin typeface="+mn-lt"/>
              </a:rPr>
              <a:t> </a:t>
            </a:r>
            <a:r>
              <a:rPr lang="ru-RU" sz="1600" dirty="0" smtClean="0">
                <a:latin typeface="+mn-lt"/>
              </a:rPr>
              <a:t>MAX(</a:t>
            </a:r>
            <a:r>
              <a:rPr lang="ru-RU" sz="1600" dirty="0" err="1" smtClean="0">
                <a:latin typeface="+mn-lt"/>
              </a:rPr>
              <a:t>dn,dm</a:t>
            </a:r>
            <a:r>
              <a:rPr lang="ru-RU" sz="1600" dirty="0">
                <a:latin typeface="+mn-lt"/>
              </a:rPr>
              <a:t>);</a:t>
            </a:r>
          </a:p>
          <a:p>
            <a:r>
              <a:rPr lang="en-GB" sz="1600" dirty="0" smtClean="0">
                <a:latin typeface="+mn-lt"/>
              </a:rPr>
              <a:t>d</a:t>
            </a:r>
            <a:r>
              <a:rPr lang="ru-RU" sz="1600" dirty="0" err="1" smtClean="0">
                <a:latin typeface="+mn-lt"/>
              </a:rPr>
              <a:t>mini</a:t>
            </a:r>
            <a:r>
              <a:rPr lang="en-US" sz="1600" dirty="0" smtClean="0">
                <a:latin typeface="+mn-lt"/>
              </a:rPr>
              <a:t> </a:t>
            </a:r>
            <a:r>
              <a:rPr lang="ru-RU" sz="1600" dirty="0" smtClean="0">
                <a:latin typeface="+mn-lt"/>
              </a:rPr>
              <a:t>=</a:t>
            </a:r>
            <a:r>
              <a:rPr lang="en-US" sz="1600" dirty="0" smtClean="0">
                <a:latin typeface="+mn-lt"/>
              </a:rPr>
              <a:t> </a:t>
            </a:r>
            <a:r>
              <a:rPr lang="ru-RU" sz="1600" dirty="0" smtClean="0">
                <a:latin typeface="+mn-lt"/>
              </a:rPr>
              <a:t>MIN(</a:t>
            </a:r>
            <a:r>
              <a:rPr lang="ru-RU" sz="1600" dirty="0" err="1" smtClean="0">
                <a:latin typeface="+mn-lt"/>
              </a:rPr>
              <a:t>dn,dm</a:t>
            </a:r>
            <a:r>
              <a:rPr lang="ru-RU" sz="1600" dirty="0">
                <a:latin typeface="+mn-lt"/>
              </a:rPr>
              <a:t>); </a:t>
            </a:r>
          </a:p>
          <a:p>
            <a:r>
              <a:rPr lang="ru-RU" sz="1600" dirty="0" err="1">
                <a:latin typeface="+mn-lt"/>
              </a:rPr>
              <a:t>cout</a:t>
            </a:r>
            <a:r>
              <a:rPr lang="ru-RU" sz="1600" dirty="0">
                <a:latin typeface="+mn-lt"/>
              </a:rPr>
              <a:t>&lt;&lt;"</a:t>
            </a:r>
            <a:r>
              <a:rPr lang="ru-RU" sz="1600" dirty="0" err="1">
                <a:latin typeface="+mn-lt"/>
              </a:rPr>
              <a:t>max</a:t>
            </a:r>
            <a:r>
              <a:rPr lang="ru-RU" sz="1600" dirty="0">
                <a:latin typeface="+mn-lt"/>
              </a:rPr>
              <a:t>="&lt;&lt;</a:t>
            </a:r>
            <a:r>
              <a:rPr lang="ru-RU" sz="1600" dirty="0" err="1">
                <a:latin typeface="+mn-lt"/>
              </a:rPr>
              <a:t>dmaxi</a:t>
            </a:r>
            <a:r>
              <a:rPr lang="ru-RU" sz="1600" dirty="0">
                <a:latin typeface="+mn-lt"/>
              </a:rPr>
              <a:t>&lt;&lt;" </a:t>
            </a:r>
            <a:r>
              <a:rPr lang="ru-RU" sz="1600" dirty="0" err="1">
                <a:latin typeface="+mn-lt"/>
              </a:rPr>
              <a:t>min</a:t>
            </a:r>
            <a:r>
              <a:rPr lang="ru-RU" sz="1600" dirty="0">
                <a:latin typeface="+mn-lt"/>
              </a:rPr>
              <a:t>="&lt;&lt;</a:t>
            </a:r>
            <a:r>
              <a:rPr lang="ru-RU" sz="1600" dirty="0" err="1">
                <a:latin typeface="+mn-lt"/>
              </a:rPr>
              <a:t>dmini</a:t>
            </a:r>
            <a:r>
              <a:rPr lang="ru-RU" sz="1600" dirty="0">
                <a:latin typeface="+mn-lt"/>
              </a:rPr>
              <a:t>&lt;&lt;</a:t>
            </a:r>
            <a:r>
              <a:rPr lang="ru-RU" sz="1600" dirty="0" err="1">
                <a:latin typeface="+mn-lt"/>
              </a:rPr>
              <a:t>endl</a:t>
            </a:r>
            <a:r>
              <a:rPr lang="ru-RU" sz="1600" dirty="0">
                <a:latin typeface="+mn-lt"/>
              </a:rPr>
              <a:t>; </a:t>
            </a:r>
          </a:p>
          <a:p>
            <a:r>
              <a:rPr lang="ru-RU" sz="1600" dirty="0" err="1">
                <a:latin typeface="+mn-lt"/>
              </a:rPr>
              <a:t>cout</a:t>
            </a:r>
            <a:r>
              <a:rPr lang="ru-RU" sz="1600" dirty="0">
                <a:latin typeface="+mn-lt"/>
              </a:rPr>
              <a:t>&lt;&lt;"</a:t>
            </a:r>
            <a:r>
              <a:rPr lang="ru-RU" sz="1600" dirty="0" err="1">
                <a:latin typeface="+mn-lt"/>
              </a:rPr>
              <a:t>enter</a:t>
            </a:r>
            <a:r>
              <a:rPr lang="ru-RU" sz="1600" dirty="0">
                <a:latin typeface="+mn-lt"/>
              </a:rPr>
              <a:t> </a:t>
            </a:r>
            <a:r>
              <a:rPr lang="ru-RU" sz="1600" dirty="0" err="1">
                <a:latin typeface="+mn-lt"/>
              </a:rPr>
              <a:t>two</a:t>
            </a:r>
            <a:r>
              <a:rPr lang="ru-RU" sz="1600" dirty="0">
                <a:latin typeface="+mn-lt"/>
              </a:rPr>
              <a:t> </a:t>
            </a:r>
            <a:r>
              <a:rPr lang="ru-RU" sz="1600" dirty="0" err="1">
                <a:latin typeface="+mn-lt"/>
              </a:rPr>
              <a:t>char</a:t>
            </a:r>
            <a:r>
              <a:rPr lang="ru-RU" sz="1600" dirty="0">
                <a:latin typeface="+mn-lt"/>
              </a:rPr>
              <a:t> </a:t>
            </a:r>
            <a:r>
              <a:rPr lang="ru-RU" sz="1600" dirty="0" err="1">
                <a:latin typeface="+mn-lt"/>
              </a:rPr>
              <a:t>symbol</a:t>
            </a:r>
            <a:r>
              <a:rPr lang="ru-RU" sz="1600" dirty="0">
                <a:latin typeface="+mn-lt"/>
              </a:rPr>
              <a:t>"&lt;&lt;</a:t>
            </a:r>
            <a:r>
              <a:rPr lang="ru-RU" sz="1600" dirty="0" err="1">
                <a:latin typeface="+mn-lt"/>
              </a:rPr>
              <a:t>endl</a:t>
            </a:r>
            <a:r>
              <a:rPr lang="ru-RU" sz="1600" dirty="0">
                <a:latin typeface="+mn-lt"/>
              </a:rPr>
              <a:t>; </a:t>
            </a:r>
          </a:p>
          <a:p>
            <a:r>
              <a:rPr lang="ru-RU" sz="1600" dirty="0" err="1">
                <a:latin typeface="+mn-lt"/>
              </a:rPr>
              <a:t>cin</a:t>
            </a:r>
            <a:r>
              <a:rPr lang="ru-RU" sz="1600" dirty="0">
                <a:latin typeface="+mn-lt"/>
              </a:rPr>
              <a:t>&gt;&gt;</a:t>
            </a:r>
            <a:r>
              <a:rPr lang="ru-RU" sz="1600" dirty="0" err="1">
                <a:latin typeface="+mn-lt"/>
              </a:rPr>
              <a:t>cn</a:t>
            </a:r>
            <a:r>
              <a:rPr lang="ru-RU" sz="1600" dirty="0">
                <a:latin typeface="+mn-lt"/>
              </a:rPr>
              <a:t>&gt;&gt;</a:t>
            </a:r>
            <a:r>
              <a:rPr lang="ru-RU" sz="1600" dirty="0" err="1">
                <a:latin typeface="+mn-lt"/>
              </a:rPr>
              <a:t>cm</a:t>
            </a:r>
            <a:r>
              <a:rPr lang="ru-RU" sz="1600" dirty="0">
                <a:latin typeface="+mn-lt"/>
              </a:rPr>
              <a:t>; </a:t>
            </a:r>
          </a:p>
          <a:p>
            <a:r>
              <a:rPr lang="ru-RU" sz="1600" dirty="0">
                <a:solidFill>
                  <a:srgbClr val="009900"/>
                </a:solidFill>
                <a:latin typeface="+mn-lt"/>
              </a:rPr>
              <a:t>//</a:t>
            </a:r>
            <a:r>
              <a:rPr lang="ru-RU" sz="1600" dirty="0" err="1">
                <a:solidFill>
                  <a:srgbClr val="009900"/>
                </a:solidFill>
                <a:latin typeface="+mn-lt"/>
              </a:rPr>
              <a:t>застосування</a:t>
            </a:r>
            <a:r>
              <a:rPr lang="ru-RU" sz="1600" dirty="0">
                <a:solidFill>
                  <a:srgbClr val="009900"/>
                </a:solidFill>
                <a:latin typeface="+mn-lt"/>
              </a:rPr>
              <a:t> </a:t>
            </a:r>
            <a:r>
              <a:rPr lang="ru-RU" sz="1600" dirty="0" err="1">
                <a:solidFill>
                  <a:srgbClr val="009900"/>
                </a:solidFill>
                <a:latin typeface="+mn-lt"/>
              </a:rPr>
              <a:t>шаблонів</a:t>
            </a:r>
            <a:r>
              <a:rPr lang="ru-RU" sz="1600" dirty="0">
                <a:solidFill>
                  <a:srgbClr val="009900"/>
                </a:solidFill>
                <a:latin typeface="+mn-lt"/>
              </a:rPr>
              <a:t> для </a:t>
            </a:r>
            <a:r>
              <a:rPr lang="ru-RU" sz="1600" dirty="0" err="1" smtClean="0">
                <a:solidFill>
                  <a:srgbClr val="009900"/>
                </a:solidFill>
                <a:latin typeface="+mn-lt"/>
              </a:rPr>
              <a:t>символьних</a:t>
            </a:r>
            <a:r>
              <a:rPr lang="ru-RU" sz="1600" dirty="0" smtClean="0">
                <a:solidFill>
                  <a:srgbClr val="009900"/>
                </a:solidFill>
                <a:latin typeface="+mn-lt"/>
              </a:rPr>
              <a:t> </a:t>
            </a:r>
            <a:r>
              <a:rPr lang="ru-RU" sz="1600" dirty="0" err="1">
                <a:solidFill>
                  <a:srgbClr val="009900"/>
                </a:solidFill>
                <a:latin typeface="+mn-lt"/>
              </a:rPr>
              <a:t>даних</a:t>
            </a:r>
            <a:r>
              <a:rPr lang="ru-RU" sz="1600" dirty="0">
                <a:solidFill>
                  <a:srgbClr val="009900"/>
                </a:solidFill>
                <a:latin typeface="+mn-lt"/>
              </a:rPr>
              <a:t> </a:t>
            </a:r>
          </a:p>
          <a:p>
            <a:r>
              <a:rPr lang="en-GB" sz="1600" dirty="0">
                <a:latin typeface="+mn-lt"/>
              </a:rPr>
              <a:t>   </a:t>
            </a:r>
            <a:r>
              <a:rPr lang="en-GB" sz="1600" dirty="0" err="1">
                <a:latin typeface="+mn-lt"/>
              </a:rPr>
              <a:t>cmaxi</a:t>
            </a:r>
            <a:r>
              <a:rPr lang="en-GB" sz="1600" dirty="0">
                <a:latin typeface="+mn-lt"/>
              </a:rPr>
              <a:t> = MAX(</a:t>
            </a:r>
            <a:r>
              <a:rPr lang="en-GB" sz="1600" dirty="0" err="1">
                <a:latin typeface="+mn-lt"/>
              </a:rPr>
              <a:t>cn,cm</a:t>
            </a:r>
            <a:r>
              <a:rPr lang="en-GB" sz="1600" dirty="0">
                <a:latin typeface="+mn-lt"/>
              </a:rPr>
              <a:t>);</a:t>
            </a:r>
          </a:p>
          <a:p>
            <a:r>
              <a:rPr lang="en-GB" sz="1600" dirty="0">
                <a:latin typeface="+mn-lt"/>
              </a:rPr>
              <a:t>   </a:t>
            </a:r>
            <a:r>
              <a:rPr lang="en-GB" sz="1600" dirty="0" err="1">
                <a:latin typeface="+mn-lt"/>
              </a:rPr>
              <a:t>cmini</a:t>
            </a:r>
            <a:r>
              <a:rPr lang="en-GB" sz="1600" dirty="0">
                <a:latin typeface="+mn-lt"/>
              </a:rPr>
              <a:t> = MIN(</a:t>
            </a:r>
            <a:r>
              <a:rPr lang="en-GB" sz="1600" dirty="0" err="1">
                <a:latin typeface="+mn-lt"/>
              </a:rPr>
              <a:t>cn,cm</a:t>
            </a:r>
            <a:r>
              <a:rPr lang="en-GB" sz="1600" dirty="0">
                <a:latin typeface="+mn-lt"/>
              </a:rPr>
              <a:t>); </a:t>
            </a:r>
          </a:p>
          <a:p>
            <a:r>
              <a:rPr lang="en-GB" sz="1600" dirty="0">
                <a:latin typeface="+mn-lt"/>
              </a:rPr>
              <a:t>   </a:t>
            </a:r>
            <a:r>
              <a:rPr lang="en-GB" sz="1600" dirty="0" err="1">
                <a:latin typeface="+mn-lt"/>
              </a:rPr>
              <a:t>cout</a:t>
            </a:r>
            <a:r>
              <a:rPr lang="en-GB" sz="1600" dirty="0">
                <a:latin typeface="+mn-lt"/>
              </a:rPr>
              <a:t>&lt;&lt;"max="&lt;&lt;</a:t>
            </a:r>
            <a:r>
              <a:rPr lang="en-GB" sz="1600" dirty="0" err="1">
                <a:latin typeface="+mn-lt"/>
              </a:rPr>
              <a:t>cmaxi</a:t>
            </a:r>
            <a:r>
              <a:rPr lang="en-GB" sz="1600" dirty="0">
                <a:latin typeface="+mn-lt"/>
              </a:rPr>
              <a:t>&lt;&lt;"  </a:t>
            </a:r>
          </a:p>
          <a:p>
            <a:r>
              <a:rPr lang="en-GB" sz="1600" dirty="0">
                <a:latin typeface="+mn-lt"/>
              </a:rPr>
              <a:t>   min="&lt;&lt;</a:t>
            </a:r>
            <a:r>
              <a:rPr lang="en-GB" sz="1600" dirty="0" err="1">
                <a:latin typeface="+mn-lt"/>
              </a:rPr>
              <a:t>cmini</a:t>
            </a:r>
            <a:r>
              <a:rPr lang="en-GB" sz="1600" dirty="0">
                <a:latin typeface="+mn-lt"/>
              </a:rPr>
              <a:t>&lt;&lt;</a:t>
            </a:r>
            <a:r>
              <a:rPr lang="en-GB" sz="1600" dirty="0" err="1">
                <a:latin typeface="+mn-lt"/>
              </a:rPr>
              <a:t>endl</a:t>
            </a:r>
            <a:r>
              <a:rPr lang="en-GB" sz="1600" dirty="0">
                <a:latin typeface="+mn-lt"/>
              </a:rPr>
              <a:t>; </a:t>
            </a:r>
          </a:p>
          <a:p>
            <a:r>
              <a:rPr lang="en-GB" sz="1600" dirty="0" smtClean="0">
                <a:latin typeface="+mn-lt"/>
              </a:rPr>
              <a:t>}</a:t>
            </a:r>
            <a:endParaRPr lang="ru-RU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8906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524000" y="1"/>
            <a:ext cx="9144000" cy="620713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uk-UA" altLang="ru-RU" sz="3800" b="1" dirty="0">
                <a:solidFill>
                  <a:schemeClr val="bg1"/>
                </a:solidFill>
              </a:rPr>
              <a:t>Рекурсія. Рекурсивні означення та функції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19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191344" y="785416"/>
            <a:ext cx="12000656" cy="4601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Aft>
                <a:spcPts val="800"/>
              </a:spcAft>
              <a:buClr>
                <a:srgbClr val="0000CC"/>
              </a:buClr>
            </a:pPr>
            <a:r>
              <a:rPr lang="uk-UA" altLang="ru-RU" sz="2300" dirty="0"/>
              <a:t>Рекурсивні означення дозволяють за допомогою скінченного висловлювання означити нескінченну множину об’єктів і тому на таких означеннях ґрунтується потужний математичний апарат.</a:t>
            </a:r>
          </a:p>
          <a:p>
            <a:pPr>
              <a:spcAft>
                <a:spcPts val="8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uk-UA" altLang="ru-RU" sz="2300" dirty="0"/>
              <a:t>Означення називається </a:t>
            </a:r>
            <a:r>
              <a:rPr lang="uk-UA" altLang="ru-RU" sz="2300" i="1" dirty="0">
                <a:solidFill>
                  <a:srgbClr val="990000"/>
                </a:solidFill>
              </a:rPr>
              <a:t>рекурсивним</a:t>
            </a:r>
            <a:r>
              <a:rPr lang="uk-UA" altLang="ru-RU" sz="2300" dirty="0"/>
              <a:t>, якщо воно задає елементи множини за допомогою інших елементів цієї самої множини. </a:t>
            </a:r>
          </a:p>
          <a:p>
            <a:pPr>
              <a:spcAft>
                <a:spcPts val="8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uk-UA" altLang="ru-RU" sz="2300" dirty="0"/>
              <a:t>Об’єкти, що задані рекурсивним означенням, також називаються </a:t>
            </a:r>
            <a:r>
              <a:rPr lang="uk-UA" altLang="ru-RU" sz="2300" i="1" dirty="0">
                <a:solidFill>
                  <a:srgbClr val="990000"/>
                </a:solidFill>
              </a:rPr>
              <a:t>рекурсивними</a:t>
            </a:r>
            <a:r>
              <a:rPr lang="uk-UA" altLang="ru-RU" sz="2300" dirty="0"/>
              <a:t>. </a:t>
            </a:r>
          </a:p>
          <a:p>
            <a:pPr>
              <a:spcAft>
                <a:spcPts val="8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uk-UA" altLang="ru-RU" sz="2300" i="1" dirty="0">
                <a:solidFill>
                  <a:srgbClr val="990000"/>
                </a:solidFill>
              </a:rPr>
              <a:t>Рекурсією</a:t>
            </a:r>
            <a:r>
              <a:rPr lang="uk-UA" altLang="ru-RU" sz="2300" dirty="0"/>
              <a:t> називається реалізація рекурсивних означень за допомогою функцій. </a:t>
            </a:r>
          </a:p>
          <a:p>
            <a:pPr>
              <a:spcAft>
                <a:spcPts val="8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uk-UA" altLang="ru-RU" sz="2300" dirty="0"/>
              <a:t>Інакше кажучи, рекурсія — це такий спосіб організації обчислювального процесу, </a:t>
            </a:r>
            <a:r>
              <a:rPr lang="en-US" altLang="ru-RU" sz="2300" dirty="0" smtClean="0"/>
              <a:t/>
            </a:r>
            <a:br>
              <a:rPr lang="en-US" altLang="ru-RU" sz="2300" dirty="0" smtClean="0"/>
            </a:br>
            <a:r>
              <a:rPr lang="uk-UA" altLang="ru-RU" sz="2300" dirty="0" smtClean="0"/>
              <a:t>за </a:t>
            </a:r>
            <a:r>
              <a:rPr lang="uk-UA" altLang="ru-RU" sz="2300" dirty="0"/>
              <a:t>яким </a:t>
            </a:r>
            <a:r>
              <a:rPr lang="uk-UA" altLang="ru-RU" sz="2300" b="1" dirty="0">
                <a:solidFill>
                  <a:srgbClr val="0000CC"/>
                </a:solidFill>
              </a:rPr>
              <a:t>функція звертається сама до себе. </a:t>
            </a:r>
          </a:p>
          <a:p>
            <a:pPr>
              <a:spcAft>
                <a:spcPts val="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uk-UA" altLang="ru-RU" sz="2300" dirty="0"/>
              <a:t>Такі звернення називаються </a:t>
            </a:r>
            <a:r>
              <a:rPr lang="uk-UA" altLang="ru-RU" sz="2300" i="1" dirty="0">
                <a:solidFill>
                  <a:srgbClr val="990000"/>
                </a:solidFill>
              </a:rPr>
              <a:t>рекурсивними викликами</a:t>
            </a:r>
            <a:r>
              <a:rPr lang="uk-UA" altLang="ru-RU" sz="2300" i="1" dirty="0" smtClean="0"/>
              <a:t>,</a:t>
            </a:r>
            <a:endParaRPr lang="en-US" altLang="ru-RU" sz="2300" i="1" dirty="0" smtClean="0"/>
          </a:p>
          <a:p>
            <a:pPr>
              <a:spcAft>
                <a:spcPts val="0"/>
              </a:spcAft>
              <a:buClr>
                <a:srgbClr val="0000CC"/>
              </a:buClr>
            </a:pPr>
            <a:r>
              <a:rPr lang="uk-UA" altLang="ru-RU" sz="2300" dirty="0" smtClean="0"/>
              <a:t> </a:t>
            </a:r>
            <a:r>
              <a:rPr lang="uk-UA" altLang="ru-RU" sz="2300" dirty="0"/>
              <a:t>а функція, що містить рекурсивні виклики, — </a:t>
            </a:r>
            <a:r>
              <a:rPr lang="uk-UA" altLang="ru-RU" sz="2300" i="1" dirty="0">
                <a:solidFill>
                  <a:srgbClr val="990000"/>
                </a:solidFill>
              </a:rPr>
              <a:t>рекурсивною</a:t>
            </a:r>
            <a:r>
              <a:rPr lang="uk-UA" altLang="ru-RU" sz="2300" dirty="0">
                <a:solidFill>
                  <a:srgbClr val="990000"/>
                </a:solidFill>
              </a:rPr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267" y="4321463"/>
            <a:ext cx="3264979" cy="225237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WordArt 4"/>
          <p:cNvSpPr>
            <a:spLocks noChangeArrowheads="1" noChangeShapeType="1" noTextEdit="1"/>
          </p:cNvSpPr>
          <p:nvPr/>
        </p:nvSpPr>
        <p:spPr bwMode="auto">
          <a:xfrm>
            <a:off x="2369586" y="1808820"/>
            <a:ext cx="7506834" cy="210573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2700" b="1" kern="10" dirty="0">
                <a:solidFill>
                  <a:srgbClr val="391A3A"/>
                </a:solidFill>
                <a:effectLst>
                  <a:outerShdw dist="63500" dir="2212194" algn="ctr" rotWithShape="0">
                    <a:srgbClr val="FFFF0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Процедурно-</a:t>
            </a:r>
            <a:r>
              <a:rPr lang="ru-RU" sz="2700" b="1" kern="10" dirty="0" err="1">
                <a:solidFill>
                  <a:srgbClr val="391A3A"/>
                </a:solidFill>
                <a:effectLst>
                  <a:outerShdw dist="63500" dir="2212194" algn="ctr" rotWithShape="0">
                    <a:srgbClr val="FFFF0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орієнтоване</a:t>
            </a:r>
            <a:endParaRPr lang="ru-RU" sz="2700" b="1" kern="10" dirty="0">
              <a:solidFill>
                <a:srgbClr val="391A3A"/>
              </a:solidFill>
              <a:effectLst>
                <a:outerShdw dist="63500" dir="2212194" algn="ctr" rotWithShape="0">
                  <a:srgbClr val="FFFF00">
                    <a:alpha val="79999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700" b="1" kern="10" dirty="0" err="1">
                <a:solidFill>
                  <a:srgbClr val="391A3A"/>
                </a:solidFill>
                <a:effectLst>
                  <a:outerShdw dist="63500" dir="2212194" algn="ctr" rotWithShape="0">
                    <a:srgbClr val="FFFF0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</a:t>
            </a:r>
            <a:r>
              <a:rPr lang="ru-RU" sz="2700" b="1" kern="10" dirty="0">
                <a:solidFill>
                  <a:srgbClr val="391A3A"/>
                </a:solidFill>
                <a:effectLst>
                  <a:outerShdw dist="63500" dir="2212194" algn="ctr" rotWithShape="0">
                    <a:srgbClr val="FFFF0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на С/С++</a:t>
            </a:r>
          </a:p>
        </p:txBody>
      </p:sp>
      <p:sp>
        <p:nvSpPr>
          <p:cNvPr id="15363" name="WordArt 5"/>
          <p:cNvSpPr>
            <a:spLocks noChangeArrowheads="1" noChangeShapeType="1" noTextEdit="1"/>
          </p:cNvSpPr>
          <p:nvPr/>
        </p:nvSpPr>
        <p:spPr bwMode="auto">
          <a:xfrm>
            <a:off x="4871864" y="188640"/>
            <a:ext cx="2052638" cy="392906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 extrusionH="76200" contourW="12700">
            <a:bevelT prst="angle"/>
            <a:extrusionClr>
              <a:schemeClr val="tx1"/>
            </a:extrusionClr>
            <a:contourClr>
              <a:schemeClr val="tx1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2700" kern="10" dirty="0" err="1">
                <a:solidFill>
                  <a:prstClr val="white"/>
                </a:solidFill>
                <a:effectLst>
                  <a:outerShdw dist="63500" dir="2212194" algn="ctr" rotWithShape="0">
                    <a:srgbClr val="FFFF0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Розділ</a:t>
            </a:r>
            <a:r>
              <a:rPr lang="ru-RU" sz="2700" kern="10" dirty="0">
                <a:solidFill>
                  <a:prstClr val="white"/>
                </a:solidFill>
                <a:effectLst>
                  <a:outerShdw dist="63500" dir="2212194" algn="ctr" rotWithShape="0">
                    <a:srgbClr val="FFFF0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076137" y="5901930"/>
            <a:ext cx="448865" cy="197644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 alt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23449" y="620237"/>
            <a:ext cx="3857107" cy="306079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97" y="789667"/>
            <a:ext cx="2333737" cy="284460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8546628" y="693831"/>
            <a:ext cx="2959702" cy="2488963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1524000" y="15033"/>
            <a:ext cx="9144000" cy="620713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800" b="1" dirty="0">
                <a:solidFill>
                  <a:schemeClr val="bg1"/>
                </a:solidFill>
              </a:rPr>
              <a:t>Приклади рекурсивної графіки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91040" y="3780848"/>
            <a:ext cx="2845119" cy="235174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7363" y="3170714"/>
            <a:ext cx="3004142" cy="271264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2323625" y="6144626"/>
            <a:ext cx="8347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8"/>
              </a:rPr>
              <a:t>https://miro.medium.com/proxy/1*lOvVlLI91bXBK3sF3ryqNw.gif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60296" y="3170714"/>
            <a:ext cx="2743678" cy="27436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17363" y="6149244"/>
            <a:ext cx="159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Візуалізація: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121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 bwMode="auto">
          <a:xfrm>
            <a:off x="1524000" y="15033"/>
            <a:ext cx="9144000" cy="620713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800" b="1" dirty="0">
                <a:solidFill>
                  <a:schemeClr val="bg1"/>
                </a:solidFill>
              </a:rPr>
              <a:t>Суть рекурсії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91344" y="908720"/>
            <a:ext cx="99371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 err="1"/>
              <a:t>Рекурсивний</a:t>
            </a:r>
            <a:r>
              <a:rPr lang="ru-RU" sz="2000" dirty="0"/>
              <a:t>  </a:t>
            </a:r>
            <a:r>
              <a:rPr lang="ru-RU" sz="2000" dirty="0" err="1"/>
              <a:t>підхід</a:t>
            </a:r>
            <a:r>
              <a:rPr lang="ru-RU" sz="2000" dirty="0"/>
              <a:t> </a:t>
            </a:r>
            <a:r>
              <a:rPr lang="ru-RU" sz="2000" dirty="0" err="1"/>
              <a:t>здйснює</a:t>
            </a:r>
            <a:r>
              <a:rPr lang="ru-RU" sz="2000" dirty="0"/>
              <a:t> </a:t>
            </a:r>
            <a:r>
              <a:rPr lang="ru-RU" sz="2000" dirty="0" err="1"/>
              <a:t>поділ</a:t>
            </a:r>
            <a:r>
              <a:rPr lang="ru-RU" sz="2000" dirty="0"/>
              <a:t> складного </a:t>
            </a:r>
            <a:r>
              <a:rPr lang="ru-RU" sz="2000" dirty="0" err="1"/>
              <a:t>завдання</a:t>
            </a:r>
            <a:r>
              <a:rPr lang="ru-RU" sz="2000" dirty="0"/>
              <a:t> на один </a:t>
            </a:r>
            <a:r>
              <a:rPr lang="ru-RU" sz="2000" dirty="0" err="1"/>
              <a:t>простий</a:t>
            </a:r>
            <a:r>
              <a:rPr lang="ru-RU" sz="2000" dirty="0"/>
              <a:t> </a:t>
            </a:r>
            <a:r>
              <a:rPr lang="ru-RU" sz="2000" dirty="0" err="1"/>
              <a:t>крок</a:t>
            </a:r>
            <a:r>
              <a:rPr lang="ru-RU" sz="2000" dirty="0"/>
              <a:t> до </a:t>
            </a:r>
            <a:r>
              <a:rPr lang="ru-RU" sz="2000" dirty="0" err="1"/>
              <a:t>її</a:t>
            </a:r>
            <a:r>
              <a:rPr lang="ru-RU" sz="2000" dirty="0"/>
              <a:t> </a:t>
            </a:r>
            <a:r>
              <a:rPr lang="ru-RU" sz="2000" dirty="0" err="1"/>
              <a:t>вирішення</a:t>
            </a:r>
            <a:r>
              <a:rPr lang="ru-RU" sz="2000" dirty="0"/>
              <a:t> і </a:t>
            </a:r>
            <a:r>
              <a:rPr lang="ru-RU" sz="2000" dirty="0" err="1"/>
              <a:t>решту</a:t>
            </a:r>
            <a:r>
              <a:rPr lang="ru-RU" sz="2000" dirty="0"/>
              <a:t>, яка </a:t>
            </a:r>
            <a:r>
              <a:rPr lang="ru-RU" sz="2000" dirty="0" err="1"/>
              <a:t>стає</a:t>
            </a:r>
            <a:r>
              <a:rPr lang="ru-RU" sz="2000" dirty="0"/>
              <a:t> </a:t>
            </a:r>
            <a:r>
              <a:rPr lang="ru-RU" sz="2000" dirty="0" err="1"/>
              <a:t>спрощеною</a:t>
            </a:r>
            <a:r>
              <a:rPr lang="ru-RU" sz="2000" dirty="0"/>
              <a:t> </a:t>
            </a:r>
            <a:r>
              <a:rPr lang="ru-RU" sz="2000" dirty="0" err="1"/>
              <a:t>версією</a:t>
            </a:r>
            <a:r>
              <a:rPr lang="ru-RU" sz="2000" dirty="0"/>
              <a:t> того самого </a:t>
            </a:r>
            <a:r>
              <a:rPr lang="ru-RU" sz="2000" dirty="0" err="1"/>
              <a:t>завдання</a:t>
            </a:r>
            <a:r>
              <a:rPr lang="ru-RU" sz="2000" dirty="0"/>
              <a:t>.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 err="1"/>
              <a:t>Потім</a:t>
            </a:r>
            <a:r>
              <a:rPr lang="ru-RU" sz="2000" dirty="0"/>
              <a:t> </a:t>
            </a:r>
            <a:r>
              <a:rPr lang="ru-RU" sz="2000" dirty="0" err="1"/>
              <a:t>цей</a:t>
            </a:r>
            <a:r>
              <a:rPr lang="ru-RU" sz="2000" dirty="0"/>
              <a:t> </a:t>
            </a:r>
            <a:r>
              <a:rPr lang="ru-RU" sz="2000" dirty="0" err="1"/>
              <a:t>процес</a:t>
            </a:r>
            <a:r>
              <a:rPr lang="ru-RU" sz="2000" dirty="0"/>
              <a:t> </a:t>
            </a:r>
            <a:r>
              <a:rPr lang="ru-RU" sz="2000" dirty="0" err="1"/>
              <a:t>повторюється</a:t>
            </a:r>
            <a:r>
              <a:rPr lang="ru-RU" sz="2000" dirty="0"/>
              <a:t>.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 err="1"/>
              <a:t>Кожен</a:t>
            </a:r>
            <a:r>
              <a:rPr lang="ru-RU" sz="2000" dirty="0"/>
              <a:t> раз </a:t>
            </a:r>
            <a:r>
              <a:rPr lang="ru-RU" sz="2000" dirty="0" err="1"/>
              <a:t>виконується</a:t>
            </a:r>
            <a:r>
              <a:rPr lang="ru-RU" sz="2000" dirty="0"/>
              <a:t> один </a:t>
            </a:r>
            <a:r>
              <a:rPr lang="ru-RU" sz="2000" dirty="0" err="1"/>
              <a:t>крок</a:t>
            </a:r>
            <a:r>
              <a:rPr lang="ru-RU" sz="2000" dirty="0"/>
              <a:t>, до тих </a:t>
            </a:r>
            <a:r>
              <a:rPr lang="ru-RU" sz="2000" dirty="0" err="1"/>
              <a:t>пір</a:t>
            </a:r>
            <a:r>
              <a:rPr lang="ru-RU" sz="2000" dirty="0"/>
              <a:t>, </a:t>
            </a:r>
            <a:r>
              <a:rPr lang="ru-RU" sz="2000" dirty="0" err="1"/>
              <a:t>поки</a:t>
            </a:r>
            <a:r>
              <a:rPr lang="ru-RU" sz="2000" dirty="0"/>
              <a:t> </a:t>
            </a:r>
            <a:r>
              <a:rPr lang="ru-RU" sz="2000" dirty="0" err="1"/>
              <a:t>завдання</a:t>
            </a:r>
            <a:r>
              <a:rPr lang="ru-RU" sz="2000" dirty="0"/>
              <a:t> </a:t>
            </a:r>
            <a:r>
              <a:rPr lang="ru-RU" sz="2000" dirty="0" err="1"/>
              <a:t>спроститься</a:t>
            </a:r>
            <a:r>
              <a:rPr lang="ru-RU" sz="2000" dirty="0"/>
              <a:t> до одного простого </a:t>
            </a:r>
            <a:r>
              <a:rPr lang="ru-RU" sz="2000" dirty="0" err="1"/>
              <a:t>рішення</a:t>
            </a:r>
            <a:r>
              <a:rPr lang="ru-RU" sz="2000" dirty="0"/>
              <a:t> (</a:t>
            </a:r>
            <a:r>
              <a:rPr lang="ru-RU" sz="2000" dirty="0" err="1"/>
              <a:t>його</a:t>
            </a:r>
            <a:r>
              <a:rPr lang="ru-RU" sz="2000" dirty="0"/>
              <a:t> </a:t>
            </a:r>
            <a:r>
              <a:rPr lang="ru-RU" sz="2000" dirty="0" err="1"/>
              <a:t>називають</a:t>
            </a:r>
            <a:r>
              <a:rPr lang="ru-RU" sz="2000" dirty="0"/>
              <a:t> </a:t>
            </a:r>
            <a:r>
              <a:rPr lang="ru-RU" sz="2000" b="1" dirty="0">
                <a:solidFill>
                  <a:srgbClr val="0000CC"/>
                </a:solidFill>
              </a:rPr>
              <a:t>«</a:t>
            </a:r>
            <a:r>
              <a:rPr lang="ru-RU" sz="2000" b="1" dirty="0" err="1">
                <a:solidFill>
                  <a:srgbClr val="0000CC"/>
                </a:solidFill>
              </a:rPr>
              <a:t>базовим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випадком</a:t>
            </a:r>
            <a:r>
              <a:rPr lang="ru-RU" sz="2000" dirty="0"/>
              <a:t>»). </a:t>
            </a:r>
            <a:endParaRPr lang="ru-RU" sz="2000" dirty="0" smtClean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b="1" dirty="0" err="1"/>
              <a:t>Базовий</a:t>
            </a:r>
            <a:r>
              <a:rPr lang="ru-RU" sz="2000" b="1" dirty="0"/>
              <a:t> </a:t>
            </a:r>
            <a:r>
              <a:rPr lang="ru-RU" sz="2000" b="1" dirty="0" err="1"/>
              <a:t>випадок</a:t>
            </a:r>
            <a:r>
              <a:rPr lang="ru-RU" sz="2000" b="1" dirty="0"/>
              <a:t> </a:t>
            </a:r>
            <a:r>
              <a:rPr lang="ru-RU" sz="2000" dirty="0"/>
              <a:t>-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спосіб</a:t>
            </a:r>
            <a:r>
              <a:rPr lang="ru-RU" sz="2000" dirty="0"/>
              <a:t> </a:t>
            </a:r>
            <a:r>
              <a:rPr lang="ru-RU" sz="2000" dirty="0" err="1"/>
              <a:t>зупинити</a:t>
            </a:r>
            <a:r>
              <a:rPr lang="ru-RU" sz="2000" dirty="0"/>
              <a:t> </a:t>
            </a:r>
            <a:r>
              <a:rPr lang="ru-RU" sz="2000" dirty="0" err="1"/>
              <a:t>рекурсію</a:t>
            </a:r>
            <a:r>
              <a:rPr lang="ru-RU" sz="2000" dirty="0"/>
              <a:t>. </a:t>
            </a:r>
            <a:r>
              <a:rPr lang="ru-RU" sz="2000" dirty="0" err="1"/>
              <a:t>Зазвичай</a:t>
            </a:r>
            <a:r>
              <a:rPr lang="ru-RU" sz="2000" dirty="0"/>
              <a:t>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може</a:t>
            </a:r>
            <a:r>
              <a:rPr lang="ru-RU" sz="2000" dirty="0"/>
              <a:t> бути </a:t>
            </a:r>
            <a:r>
              <a:rPr lang="ru-RU" sz="2000" dirty="0" err="1"/>
              <a:t>просте</a:t>
            </a:r>
            <a:r>
              <a:rPr lang="ru-RU" sz="2000" dirty="0"/>
              <a:t> </a:t>
            </a:r>
            <a:r>
              <a:rPr lang="ru-RU" sz="2000" dirty="0" err="1"/>
              <a:t>твердження</a:t>
            </a:r>
            <a:r>
              <a:rPr lang="ru-RU" sz="2000" dirty="0"/>
              <a:t> </a:t>
            </a:r>
            <a:r>
              <a:rPr lang="en-GB" sz="2000" dirty="0"/>
              <a:t>if-else </a:t>
            </a:r>
            <a:r>
              <a:rPr lang="ru-RU" sz="2000" dirty="0"/>
              <a:t>на початку </a:t>
            </a:r>
            <a:r>
              <a:rPr lang="ru-RU" sz="2000" dirty="0" err="1"/>
              <a:t>функції</a:t>
            </a:r>
            <a:r>
              <a:rPr lang="ru-RU" sz="2000" dirty="0"/>
              <a:t>. </a:t>
            </a:r>
            <a:r>
              <a:rPr lang="ru-RU" sz="2000" dirty="0" err="1"/>
              <a:t>Ця</a:t>
            </a:r>
            <a:r>
              <a:rPr lang="ru-RU" sz="2000" dirty="0"/>
              <a:t> </a:t>
            </a:r>
            <a:r>
              <a:rPr lang="ru-RU" sz="2000" dirty="0" err="1"/>
              <a:t>умова</a:t>
            </a:r>
            <a:r>
              <a:rPr lang="ru-RU" sz="2000" dirty="0"/>
              <a:t> </a:t>
            </a:r>
            <a:r>
              <a:rPr lang="ru-RU" sz="2000" dirty="0" err="1"/>
              <a:t>запобігає</a:t>
            </a:r>
            <a:r>
              <a:rPr lang="ru-RU" sz="2000" dirty="0"/>
              <a:t> </a:t>
            </a:r>
            <a:r>
              <a:rPr lang="ru-RU" sz="2000" dirty="0" err="1"/>
              <a:t>більшій</a:t>
            </a:r>
            <a:r>
              <a:rPr lang="ru-RU" sz="2000" dirty="0"/>
              <a:t> </a:t>
            </a:r>
            <a:r>
              <a:rPr lang="ru-RU" sz="2000" dirty="0" err="1"/>
              <a:t>кількості</a:t>
            </a:r>
            <a:r>
              <a:rPr lang="ru-RU" sz="2000" dirty="0"/>
              <a:t> </a:t>
            </a:r>
            <a:r>
              <a:rPr lang="ru-RU" sz="2000" dirty="0" err="1"/>
              <a:t>викликів</a:t>
            </a:r>
            <a:r>
              <a:rPr lang="ru-RU" sz="2000" dirty="0"/>
              <a:t> </a:t>
            </a:r>
            <a:r>
              <a:rPr lang="ru-RU" sz="2000" dirty="0" err="1"/>
              <a:t>функцій</a:t>
            </a:r>
            <a:r>
              <a:rPr lang="ru-RU" sz="2000" dirty="0"/>
              <a:t>, </a:t>
            </a:r>
            <a:r>
              <a:rPr lang="ru-RU" sz="2000" dirty="0" err="1"/>
              <a:t>якщо</a:t>
            </a:r>
            <a:r>
              <a:rPr lang="ru-RU" sz="2000" dirty="0"/>
              <a:t> вона </a:t>
            </a:r>
            <a:r>
              <a:rPr lang="ru-RU" sz="2000" dirty="0" err="1"/>
              <a:t>досягла</a:t>
            </a:r>
            <a:r>
              <a:rPr lang="ru-RU" sz="2000" dirty="0"/>
              <a:t> базового </a:t>
            </a:r>
            <a:r>
              <a:rPr lang="ru-RU" sz="2000" dirty="0" err="1" smtClean="0"/>
              <a:t>випадку</a:t>
            </a:r>
            <a:endParaRPr lang="ru-RU" sz="2000" dirty="0" smtClean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b="1" dirty="0" err="1" smtClean="0"/>
              <a:t>Найпростіше</a:t>
            </a:r>
            <a:r>
              <a:rPr lang="ru-RU" sz="2000" b="1" dirty="0" smtClean="0"/>
              <a:t> </a:t>
            </a:r>
            <a:r>
              <a:rPr lang="ru-RU" sz="2000" b="1" dirty="0" err="1"/>
              <a:t>рішення</a:t>
            </a:r>
            <a:r>
              <a:rPr lang="ru-RU" sz="2000" b="1" dirty="0"/>
              <a:t> базового </a:t>
            </a:r>
            <a:r>
              <a:rPr lang="ru-RU" sz="2000" b="1" dirty="0" err="1"/>
              <a:t>випадку</a:t>
            </a:r>
            <a:r>
              <a:rPr lang="ru-RU" sz="2000" b="1" dirty="0"/>
              <a:t> </a:t>
            </a:r>
            <a:r>
              <a:rPr lang="ru-RU" sz="2000" dirty="0"/>
              <a:t>з </a:t>
            </a:r>
            <a:r>
              <a:rPr lang="ru-RU" sz="2000" dirty="0" err="1"/>
              <a:t>кроками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зробили</a:t>
            </a:r>
            <a:r>
              <a:rPr lang="ru-RU" sz="2000" dirty="0"/>
              <a:t>, </a:t>
            </a:r>
            <a:r>
              <a:rPr lang="ru-RU" sz="2000" dirty="0" err="1"/>
              <a:t>щоб</a:t>
            </a:r>
            <a:r>
              <a:rPr lang="ru-RU" sz="2000" dirty="0"/>
              <a:t> </a:t>
            </a:r>
            <a:r>
              <a:rPr lang="ru-RU" sz="2000" dirty="0" err="1"/>
              <a:t>дістатися</a:t>
            </a:r>
            <a:r>
              <a:rPr lang="ru-RU" sz="2000" dirty="0"/>
              <a:t> до </a:t>
            </a:r>
            <a:r>
              <a:rPr lang="ru-RU" sz="2000" dirty="0" err="1"/>
              <a:t>нього</a:t>
            </a:r>
            <a:r>
              <a:rPr lang="ru-RU" sz="2000" dirty="0"/>
              <a:t>, </a:t>
            </a:r>
            <a:r>
              <a:rPr lang="ru-RU" sz="2000" dirty="0" err="1"/>
              <a:t>утворюють</a:t>
            </a:r>
            <a:r>
              <a:rPr lang="ru-RU" sz="2000" dirty="0"/>
              <a:t> </a:t>
            </a:r>
            <a:r>
              <a:rPr lang="ru-RU" sz="2000" dirty="0" err="1"/>
              <a:t>рішення</a:t>
            </a:r>
            <a:r>
              <a:rPr lang="ru-RU" sz="2000" dirty="0"/>
              <a:t> </a:t>
            </a:r>
            <a:r>
              <a:rPr lang="ru-RU" sz="2000" dirty="0" err="1"/>
              <a:t>початкової</a:t>
            </a:r>
            <a:r>
              <a:rPr lang="ru-RU" sz="2000" dirty="0"/>
              <a:t> </a:t>
            </a:r>
            <a:r>
              <a:rPr lang="ru-RU" sz="2000" dirty="0" err="1" smtClean="0"/>
              <a:t>задачі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21788" y="5911538"/>
            <a:ext cx="8663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Візуалізація </a:t>
            </a: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miro.medium.com/proxy/1*W2lJUMwTKjgLdz01QsqIyg.gif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clrChange>
              <a:clrFrom>
                <a:srgbClr val="FEFCFE"/>
              </a:clrFrom>
              <a:clrTo>
                <a:srgbClr val="FEFC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20336" y="3573016"/>
            <a:ext cx="2304050" cy="306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Объект 2"/>
          <p:cNvSpPr>
            <a:spLocks noGrp="1"/>
          </p:cNvSpPr>
          <p:nvPr>
            <p:ph idx="4294967295"/>
          </p:nvPr>
        </p:nvSpPr>
        <p:spPr bwMode="auto">
          <a:xfrm>
            <a:off x="335360" y="908051"/>
            <a:ext cx="11449272" cy="2233613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uk-UA" altLang="ru-RU" dirty="0"/>
              <a:t>В рекурсивних функціях можна виокремити два процеси: </a:t>
            </a:r>
          </a:p>
          <a:p>
            <a:pPr marL="0" indent="0">
              <a:spcBef>
                <a:spcPct val="0"/>
              </a:spcBef>
              <a:buNone/>
            </a:pPr>
            <a:r>
              <a:rPr lang="uk-UA" altLang="ru-RU" dirty="0"/>
              <a:t>1. </a:t>
            </a:r>
            <a:r>
              <a:rPr lang="uk-UA" altLang="ru-RU" b="1" i="1" dirty="0">
                <a:solidFill>
                  <a:srgbClr val="990000"/>
                </a:solidFill>
              </a:rPr>
              <a:t>рекурсивне занурення</a:t>
            </a:r>
            <a:r>
              <a:rPr lang="uk-UA" altLang="ru-RU" dirty="0"/>
              <a:t> функції у себе, що відбувається доти, доки параметр функції не сягне граничного значення, </a:t>
            </a:r>
          </a:p>
          <a:p>
            <a:pPr marL="0" indent="0">
              <a:spcBef>
                <a:spcPct val="0"/>
              </a:spcBef>
              <a:buNone/>
            </a:pPr>
            <a:r>
              <a:rPr lang="uk-UA" altLang="ru-RU" dirty="0"/>
              <a:t>2 </a:t>
            </a:r>
            <a:r>
              <a:rPr lang="uk-UA" altLang="ru-RU" b="1" i="1" dirty="0">
                <a:solidFill>
                  <a:srgbClr val="990000"/>
                </a:solidFill>
              </a:rPr>
              <a:t>рекурсивне повернення</a:t>
            </a:r>
            <a:r>
              <a:rPr lang="uk-UA" altLang="ru-RU" dirty="0"/>
              <a:t> з функції, що відбувається, доки параметр не сягне початкового значення. 	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22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grpSp>
        <p:nvGrpSpPr>
          <p:cNvPr id="4" name="Скругленный прямоугольник 3"/>
          <p:cNvGrpSpPr>
            <a:grpSpLocks/>
          </p:cNvGrpSpPr>
          <p:nvPr/>
        </p:nvGrpSpPr>
        <p:grpSpPr bwMode="auto">
          <a:xfrm>
            <a:off x="733211" y="3141663"/>
            <a:ext cx="10873208" cy="1547812"/>
            <a:chOff x="139" y="1734"/>
            <a:chExt cx="4881" cy="975"/>
          </a:xfrm>
        </p:grpSpPr>
        <p:pic>
          <p:nvPicPr>
            <p:cNvPr id="18437" name="Скругленный прямоугольник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" y="1734"/>
              <a:ext cx="4881" cy="975"/>
            </a:xfrm>
            <a:prstGeom prst="rect">
              <a:avLst/>
            </a:prstGeom>
            <a:noFill/>
            <a:effectLst>
              <a:outerShdw dist="107763" dir="18900000" algn="ctr" rotWithShape="0">
                <a:schemeClr val="tx1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38" name="Text Box 6"/>
            <p:cNvSpPr txBox="1">
              <a:spLocks noChangeArrowheads="1"/>
            </p:cNvSpPr>
            <p:nvPr/>
          </p:nvSpPr>
          <p:spPr bwMode="auto">
            <a:xfrm>
              <a:off x="220" y="1906"/>
              <a:ext cx="4719" cy="6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</a:pPr>
              <a:r>
                <a:rPr lang="uk-UA" altLang="ru-RU" sz="2400" dirty="0">
                  <a:solidFill>
                    <a:srgbClr val="C00000"/>
                  </a:solidFill>
                  <a:latin typeface="+mn-lt"/>
                </a:rPr>
                <a:t>Величину, що характеризує максимальну кількість незавершених рекурсивних викликів, називають </a:t>
              </a:r>
              <a:r>
                <a:rPr lang="uk-UA" altLang="ru-RU" sz="2400" b="1" i="1" dirty="0" smtClean="0">
                  <a:solidFill>
                    <a:srgbClr val="C00000"/>
                  </a:solidFill>
                  <a:latin typeface="+mn-lt"/>
                </a:rPr>
                <a:t>глибиною </a:t>
              </a:r>
              <a:r>
                <a:rPr lang="uk-UA" altLang="ru-RU" sz="2400" b="1" i="1" dirty="0">
                  <a:solidFill>
                    <a:srgbClr val="C00000"/>
                  </a:solidFill>
                  <a:latin typeface="+mn-lt"/>
                </a:rPr>
                <a:t>рекурсії</a:t>
              </a:r>
              <a:r>
                <a:rPr lang="uk-UA" altLang="ru-RU" sz="2400" dirty="0">
                  <a:solidFill>
                    <a:srgbClr val="C00000"/>
                  </a:solidFill>
                  <a:latin typeface="+mn-lt"/>
                </a:rPr>
                <a:t>.</a:t>
              </a:r>
            </a:p>
          </p:txBody>
        </p:sp>
      </p:grp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335360" y="4930775"/>
            <a:ext cx="11521280" cy="11079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2200" dirty="0">
                <a:latin typeface="+mn-lt"/>
              </a:rPr>
              <a:t>Від глибини рекурсії залежить час виконання програми та об’єм необхідної </a:t>
            </a:r>
            <a:r>
              <a:rPr lang="uk-UA" altLang="ru-RU" sz="2200" dirty="0" err="1">
                <a:latin typeface="+mn-lt"/>
              </a:rPr>
              <a:t>стекової</a:t>
            </a:r>
            <a:r>
              <a:rPr lang="uk-UA" altLang="ru-RU" sz="2200" dirty="0">
                <a:latin typeface="+mn-lt"/>
              </a:rPr>
              <a:t> пам’яті.</a:t>
            </a:r>
          </a:p>
          <a:p>
            <a:r>
              <a:rPr lang="uk-UA" altLang="ru-RU" sz="2200" dirty="0">
                <a:latin typeface="+mn-lt"/>
              </a:rPr>
              <a:t>Значні витрати </a:t>
            </a:r>
            <a:r>
              <a:rPr lang="uk-UA" altLang="ru-RU" sz="2200" dirty="0" err="1">
                <a:latin typeface="+mn-lt"/>
              </a:rPr>
              <a:t>стекової</a:t>
            </a:r>
            <a:r>
              <a:rPr lang="uk-UA" altLang="ru-RU" sz="2200" dirty="0">
                <a:latin typeface="+mn-lt"/>
              </a:rPr>
              <a:t> пам’яті пов’язані з тим, що в рекурсивній функції, як правило, створюється </a:t>
            </a:r>
            <a:r>
              <a:rPr lang="uk-UA" altLang="ru-RU" sz="2200" b="1" dirty="0">
                <a:latin typeface="+mn-lt"/>
              </a:rPr>
              <a:t>багато локальних об’єктів</a:t>
            </a:r>
            <a:r>
              <a:rPr lang="uk-UA" altLang="ru-RU" sz="2200" dirty="0">
                <a:latin typeface="+mn-lt"/>
              </a:rPr>
              <a:t>. 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1524000" y="15033"/>
            <a:ext cx="9144000" cy="620713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800" b="1" dirty="0">
                <a:solidFill>
                  <a:schemeClr val="bg1"/>
                </a:solidFill>
              </a:rPr>
              <a:t>Суть рекурсії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71464" y="2174900"/>
            <a:ext cx="648072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dirty="0" err="1" smtClean="0">
                <a:latin typeface="+mn-lt"/>
              </a:rPr>
              <a:t>Стратегія</a:t>
            </a:r>
            <a:r>
              <a:rPr lang="ru-RU" sz="2400" dirty="0" smtClean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складається</a:t>
            </a:r>
            <a:r>
              <a:rPr lang="ru-RU" sz="2400" dirty="0">
                <a:latin typeface="+mn-lt"/>
              </a:rPr>
              <a:t> з </a:t>
            </a:r>
            <a:r>
              <a:rPr lang="ru-RU" sz="2400" dirty="0" err="1">
                <a:latin typeface="+mn-lt"/>
              </a:rPr>
              <a:t>трьох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кроків</a:t>
            </a:r>
            <a:r>
              <a:rPr lang="ru-RU" sz="2400" dirty="0">
                <a:latin typeface="+mn-lt"/>
              </a:rPr>
              <a:t>:</a:t>
            </a:r>
          </a:p>
          <a:p>
            <a:pPr marL="914400" lvl="1" indent="-457200">
              <a:spcAft>
                <a:spcPts val="0"/>
              </a:spcAft>
              <a:buFont typeface="+mj-lt"/>
              <a:buAutoNum type="arabicPeriod"/>
            </a:pPr>
            <a:r>
              <a:rPr lang="ru-RU" sz="2400" b="1" dirty="0" err="1">
                <a:solidFill>
                  <a:srgbClr val="0000CC"/>
                </a:solidFill>
                <a:latin typeface="+mn-lt"/>
              </a:rPr>
              <a:t>Упорядкувати</a:t>
            </a:r>
            <a:r>
              <a:rPr lang="ru-RU" sz="24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400" b="1" dirty="0" err="1">
                <a:solidFill>
                  <a:srgbClr val="0000CC"/>
                </a:solidFill>
                <a:latin typeface="+mn-lt"/>
              </a:rPr>
              <a:t>дані</a:t>
            </a:r>
            <a:endParaRPr lang="ru-RU" sz="2400" b="1" dirty="0">
              <a:solidFill>
                <a:srgbClr val="0000CC"/>
              </a:solidFill>
              <a:latin typeface="+mn-lt"/>
            </a:endParaRPr>
          </a:p>
          <a:p>
            <a:pPr marL="914400" lvl="1" indent="-457200">
              <a:spcAft>
                <a:spcPts val="0"/>
              </a:spcAft>
              <a:buFont typeface="+mj-lt"/>
              <a:buAutoNum type="arabicPeriod"/>
            </a:pPr>
            <a:r>
              <a:rPr lang="ru-RU" sz="2400" b="1" dirty="0" err="1">
                <a:solidFill>
                  <a:srgbClr val="0000CC"/>
                </a:solidFill>
                <a:latin typeface="+mn-lt"/>
              </a:rPr>
              <a:t>Вирішити</a:t>
            </a:r>
            <a:r>
              <a:rPr lang="ru-RU" sz="2400" b="1" dirty="0">
                <a:solidFill>
                  <a:srgbClr val="0000CC"/>
                </a:solidFill>
                <a:latin typeface="+mn-lt"/>
              </a:rPr>
              <a:t> малу </a:t>
            </a:r>
            <a:r>
              <a:rPr lang="ru-RU" sz="2400" b="1" dirty="0" err="1">
                <a:solidFill>
                  <a:srgbClr val="0000CC"/>
                </a:solidFill>
                <a:latin typeface="+mn-lt"/>
              </a:rPr>
              <a:t>частину</a:t>
            </a:r>
            <a:r>
              <a:rPr lang="ru-RU" sz="24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400" b="1" dirty="0" err="1">
                <a:solidFill>
                  <a:srgbClr val="0000CC"/>
                </a:solidFill>
                <a:latin typeface="+mn-lt"/>
              </a:rPr>
              <a:t>проблеми</a:t>
            </a:r>
            <a:endParaRPr lang="ru-RU" sz="2400" b="1" dirty="0">
              <a:solidFill>
                <a:srgbClr val="0000CC"/>
              </a:solidFill>
              <a:latin typeface="+mn-lt"/>
            </a:endParaRPr>
          </a:p>
          <a:p>
            <a:pPr marL="914400" lvl="1" indent="-457200">
              <a:spcAft>
                <a:spcPts val="0"/>
              </a:spcAft>
              <a:buFont typeface="+mj-lt"/>
              <a:buAutoNum type="arabicPeriod"/>
            </a:pPr>
            <a:r>
              <a:rPr lang="ru-RU" sz="2400" b="1" dirty="0" err="1">
                <a:solidFill>
                  <a:srgbClr val="0000CC"/>
                </a:solidFill>
                <a:latin typeface="+mn-lt"/>
              </a:rPr>
              <a:t>Вирішити</a:t>
            </a:r>
            <a:r>
              <a:rPr lang="ru-RU" sz="24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400" b="1" dirty="0" err="1">
                <a:solidFill>
                  <a:srgbClr val="0000CC"/>
                </a:solidFill>
                <a:latin typeface="+mn-lt"/>
              </a:rPr>
              <a:t>більшу</a:t>
            </a:r>
            <a:r>
              <a:rPr lang="ru-RU" sz="24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400" b="1" dirty="0" err="1">
                <a:solidFill>
                  <a:srgbClr val="0000CC"/>
                </a:solidFill>
                <a:latin typeface="+mn-lt"/>
              </a:rPr>
              <a:t>частину</a:t>
            </a:r>
            <a:r>
              <a:rPr lang="ru-RU" sz="24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400" b="1" dirty="0" err="1">
                <a:solidFill>
                  <a:srgbClr val="0000CC"/>
                </a:solidFill>
                <a:latin typeface="+mn-lt"/>
              </a:rPr>
              <a:t>проблеми</a:t>
            </a:r>
            <a:endParaRPr lang="ru-RU" sz="2400" b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10000" y="19349"/>
            <a:ext cx="44817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+mn-lt"/>
              </a:rPr>
              <a:t>Рекурсивна  </a:t>
            </a:r>
            <a:r>
              <a:rPr lang="ru-RU" sz="3600" b="1" dirty="0" err="1">
                <a:solidFill>
                  <a:schemeClr val="bg1"/>
                </a:solidFill>
                <a:latin typeface="+mn-lt"/>
              </a:rPr>
              <a:t>стратегія</a:t>
            </a:r>
            <a:endParaRPr lang="ru-RU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1384" y="1009610"/>
            <a:ext cx="10761279" cy="461665"/>
          </a:xfrm>
          <a:prstGeom prst="rect">
            <a:avLst/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Рекурсія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-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це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спосіб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вирішити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проблему шляхом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вирішення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менших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підпроблем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224" y="2060848"/>
            <a:ext cx="3493457" cy="261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41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11524" y="750943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spcAft>
                <a:spcPts val="0"/>
              </a:spcAft>
              <a:buFont typeface="+mj-lt"/>
              <a:buAutoNum type="arabicPeriod"/>
            </a:pPr>
            <a:r>
              <a:rPr lang="ru-RU" sz="2400" b="1" dirty="0" err="1">
                <a:solidFill>
                  <a:srgbClr val="0000CC"/>
                </a:solidFill>
                <a:latin typeface="+mn-lt"/>
              </a:rPr>
              <a:t>Упорядкування</a:t>
            </a:r>
            <a:r>
              <a:rPr lang="ru-RU" sz="24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400" b="1" dirty="0" err="1">
                <a:solidFill>
                  <a:srgbClr val="0000CC"/>
                </a:solidFill>
                <a:latin typeface="+mn-lt"/>
              </a:rPr>
              <a:t>даних</a:t>
            </a:r>
            <a:endParaRPr lang="ru-RU" sz="2400" b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19349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ru-RU" sz="3200" b="1" dirty="0">
                <a:solidFill>
                  <a:schemeClr val="bg1"/>
                </a:solidFill>
                <a:latin typeface="+mn-lt"/>
              </a:rPr>
              <a:t>Рекурсивна  </a:t>
            </a:r>
            <a:r>
              <a:rPr lang="ru-RU" sz="3200" b="1" dirty="0" err="1">
                <a:solidFill>
                  <a:schemeClr val="bg1"/>
                </a:solidFill>
                <a:latin typeface="+mn-lt"/>
              </a:rPr>
              <a:t>стратегія</a:t>
            </a:r>
            <a:r>
              <a:rPr lang="ru-RU" sz="3200" b="1" dirty="0">
                <a:solidFill>
                  <a:schemeClr val="bg1"/>
                </a:solidFill>
                <a:latin typeface="+mn-lt"/>
              </a:rPr>
              <a:t>. </a:t>
            </a:r>
            <a:r>
              <a:rPr lang="ru-RU" sz="3200" b="1" dirty="0" err="1">
                <a:solidFill>
                  <a:schemeClr val="bg1"/>
                </a:solidFill>
              </a:rPr>
              <a:t>Упорядкування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даних</a:t>
            </a:r>
            <a:endParaRPr lang="ru-RU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3352" y="1212607"/>
            <a:ext cx="1173730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>
                <a:latin typeface="+mn-lt"/>
              </a:rPr>
              <a:t>Цей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крок</a:t>
            </a:r>
            <a:r>
              <a:rPr lang="ru-RU" sz="2200" dirty="0">
                <a:latin typeface="+mn-lt"/>
              </a:rPr>
              <a:t> </a:t>
            </a:r>
            <a:r>
              <a:rPr lang="ru-RU" sz="2200" b="1" dirty="0">
                <a:latin typeface="+mn-lt"/>
              </a:rPr>
              <a:t>є </a:t>
            </a:r>
            <a:r>
              <a:rPr lang="ru-RU" sz="2200" b="1" dirty="0" err="1">
                <a:latin typeface="+mn-lt"/>
              </a:rPr>
              <a:t>ключовим</a:t>
            </a:r>
            <a:r>
              <a:rPr lang="ru-RU" sz="2200" b="1" dirty="0">
                <a:latin typeface="+mn-lt"/>
              </a:rPr>
              <a:t> </a:t>
            </a:r>
            <a:r>
              <a:rPr lang="ru-RU" sz="2200" dirty="0">
                <a:latin typeface="+mn-lt"/>
              </a:rPr>
              <a:t>для </a:t>
            </a:r>
            <a:r>
              <a:rPr lang="ru-RU" sz="2200" dirty="0" err="1">
                <a:latin typeface="+mn-lt"/>
              </a:rPr>
              <a:t>вирішення</a:t>
            </a:r>
            <a:r>
              <a:rPr lang="ru-RU" sz="2200" dirty="0">
                <a:latin typeface="+mn-lt"/>
              </a:rPr>
              <a:t> проблем </a:t>
            </a:r>
            <a:r>
              <a:rPr lang="ru-RU" sz="2200" dirty="0" err="1">
                <a:latin typeface="+mn-lt"/>
              </a:rPr>
              <a:t>рекурсивним</a:t>
            </a:r>
            <a:r>
              <a:rPr lang="ru-RU" sz="2200" dirty="0">
                <a:latin typeface="+mn-lt"/>
              </a:rPr>
              <a:t> способом.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>
                <a:latin typeface="+mn-lt"/>
              </a:rPr>
              <a:t>Які</a:t>
            </a:r>
            <a:r>
              <a:rPr lang="ru-RU" sz="2200" dirty="0">
                <a:latin typeface="+mn-lt"/>
              </a:rPr>
              <a:t> б </a:t>
            </a:r>
            <a:r>
              <a:rPr lang="ru-RU" sz="2200" dirty="0" err="1">
                <a:latin typeface="+mn-lt"/>
              </a:rPr>
              <a:t>дані</a:t>
            </a:r>
            <a:r>
              <a:rPr lang="ru-RU" sz="2200" dirty="0">
                <a:latin typeface="+mn-lt"/>
              </a:rPr>
              <a:t> ми не </a:t>
            </a:r>
            <a:r>
              <a:rPr lang="ru-RU" sz="2200" dirty="0" err="1">
                <a:latin typeface="+mn-lt"/>
              </a:rPr>
              <a:t>використовували</a:t>
            </a:r>
            <a:r>
              <a:rPr lang="ru-RU" sz="2200" dirty="0">
                <a:latin typeface="+mn-lt"/>
              </a:rPr>
              <a:t>, будь то </a:t>
            </a:r>
            <a:r>
              <a:rPr lang="ru-RU" sz="2200" dirty="0">
                <a:solidFill>
                  <a:srgbClr val="990000"/>
                </a:solidFill>
                <a:latin typeface="+mn-lt"/>
              </a:rPr>
              <a:t>числа, рядки, списки, </a:t>
            </a:r>
            <a:r>
              <a:rPr lang="ru-RU" sz="2200" dirty="0" err="1">
                <a:solidFill>
                  <a:srgbClr val="990000"/>
                </a:solidFill>
                <a:latin typeface="+mn-lt"/>
              </a:rPr>
              <a:t>бінарні</a:t>
            </a:r>
            <a:r>
              <a:rPr lang="ru-RU" sz="2200" dirty="0">
                <a:solidFill>
                  <a:srgbClr val="990000"/>
                </a:solidFill>
                <a:latin typeface="+mn-lt"/>
              </a:rPr>
              <a:t> дерева </a:t>
            </a:r>
            <a:r>
              <a:rPr lang="ru-RU" sz="2200" dirty="0" err="1">
                <a:solidFill>
                  <a:srgbClr val="990000"/>
                </a:solidFill>
                <a:latin typeface="+mn-lt"/>
              </a:rPr>
              <a:t>або</a:t>
            </a:r>
            <a:r>
              <a:rPr lang="ru-RU" sz="2200" dirty="0">
                <a:solidFill>
                  <a:srgbClr val="990000"/>
                </a:solidFill>
                <a:latin typeface="+mn-lt"/>
              </a:rPr>
              <a:t> люди</a:t>
            </a:r>
            <a:r>
              <a:rPr lang="ru-RU" sz="2200" dirty="0">
                <a:latin typeface="+mn-lt"/>
              </a:rPr>
              <a:t>, </a:t>
            </a:r>
            <a:r>
              <a:rPr lang="ru-RU" sz="2200" dirty="0" err="1">
                <a:latin typeface="+mn-lt"/>
              </a:rPr>
              <a:t>необхідно</a:t>
            </a:r>
            <a:r>
              <a:rPr lang="ru-RU" sz="2200" dirty="0">
                <a:latin typeface="+mn-lt"/>
              </a:rPr>
              <a:t> явно </a:t>
            </a:r>
            <a:r>
              <a:rPr lang="ru-RU" sz="2200" dirty="0" err="1">
                <a:latin typeface="+mn-lt"/>
              </a:rPr>
              <a:t>знайти</a:t>
            </a:r>
            <a:r>
              <a:rPr lang="ru-RU" sz="2200" dirty="0">
                <a:latin typeface="+mn-lt"/>
              </a:rPr>
              <a:t> </a:t>
            </a:r>
            <a:r>
              <a:rPr lang="ru-RU" sz="2200" b="1" dirty="0" err="1">
                <a:solidFill>
                  <a:srgbClr val="0000CC"/>
                </a:solidFill>
                <a:latin typeface="+mn-lt"/>
              </a:rPr>
              <a:t>доцільний</a:t>
            </a:r>
            <a:r>
              <a:rPr lang="ru-RU" sz="2200" b="1" dirty="0">
                <a:solidFill>
                  <a:srgbClr val="0000CC"/>
                </a:solidFill>
                <a:latin typeface="+mn-lt"/>
              </a:rPr>
              <a:t> порядок</a:t>
            </a:r>
            <a:r>
              <a:rPr lang="ru-RU" sz="2200" dirty="0">
                <a:latin typeface="+mn-lt"/>
              </a:rPr>
              <a:t>, </a:t>
            </a:r>
            <a:r>
              <a:rPr lang="ru-RU" sz="2200" dirty="0" err="1">
                <a:latin typeface="+mn-lt"/>
              </a:rPr>
              <a:t>який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дасть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 smtClean="0">
                <a:latin typeface="+mn-lt"/>
              </a:rPr>
              <a:t>бачення</a:t>
            </a:r>
            <a:r>
              <a:rPr lang="ru-RU" sz="2200" dirty="0">
                <a:latin typeface="+mn-lt"/>
              </a:rPr>
              <a:t>, як </a:t>
            </a:r>
            <a:r>
              <a:rPr lang="ru-RU" sz="2200" dirty="0" err="1">
                <a:latin typeface="+mn-lt"/>
              </a:rPr>
              <a:t>спростити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завдання</a:t>
            </a:r>
            <a:r>
              <a:rPr lang="ru-RU" sz="2200" dirty="0">
                <a:latin typeface="+mn-lt"/>
              </a:rPr>
              <a:t>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>
                <a:latin typeface="+mn-lt"/>
              </a:rPr>
              <a:t>Порядок </a:t>
            </a:r>
            <a:r>
              <a:rPr lang="ru-RU" sz="2200" dirty="0" err="1">
                <a:latin typeface="+mn-lt"/>
              </a:rPr>
              <a:t>повністю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залежить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від</a:t>
            </a:r>
            <a:r>
              <a:rPr lang="ru-RU" sz="2200" dirty="0">
                <a:latin typeface="+mn-lt"/>
              </a:rPr>
              <a:t> конкретного </a:t>
            </a:r>
            <a:r>
              <a:rPr lang="ru-RU" sz="2200" dirty="0" err="1">
                <a:latin typeface="+mn-lt"/>
              </a:rPr>
              <a:t>завдання</a:t>
            </a:r>
            <a:r>
              <a:rPr lang="ru-RU" sz="2200" dirty="0">
                <a:latin typeface="+mn-lt"/>
              </a:rPr>
              <a:t>, але для початку </a:t>
            </a:r>
            <a:r>
              <a:rPr lang="ru-RU" sz="2200" dirty="0" err="1">
                <a:latin typeface="+mn-lt"/>
              </a:rPr>
              <a:t>варто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подумати</a:t>
            </a:r>
            <a:r>
              <a:rPr lang="ru-RU" sz="2200" dirty="0">
                <a:latin typeface="+mn-lt"/>
              </a:rPr>
              <a:t> про </a:t>
            </a:r>
            <a:r>
              <a:rPr lang="ru-RU" sz="2200" b="1" dirty="0" err="1">
                <a:latin typeface="+mn-lt"/>
              </a:rPr>
              <a:t>очевидні</a:t>
            </a:r>
            <a:r>
              <a:rPr lang="ru-RU" sz="2200" b="1" dirty="0">
                <a:latin typeface="+mn-lt"/>
              </a:rPr>
              <a:t> </a:t>
            </a:r>
            <a:r>
              <a:rPr lang="ru-RU" sz="2200" b="1" dirty="0" err="1">
                <a:latin typeface="+mn-lt"/>
              </a:rPr>
              <a:t>варіанти</a:t>
            </a:r>
            <a:r>
              <a:rPr lang="ru-RU" sz="2200" dirty="0">
                <a:latin typeface="+mn-lt"/>
              </a:rPr>
              <a:t>. </a:t>
            </a:r>
          </a:p>
          <a:p>
            <a:pPr lvl="1">
              <a:spcAft>
                <a:spcPts val="600"/>
              </a:spcAft>
            </a:pPr>
            <a:r>
              <a:rPr lang="ru-RU" sz="2200" dirty="0" err="1">
                <a:solidFill>
                  <a:srgbClr val="009900"/>
                </a:solidFill>
                <a:latin typeface="+mn-lt"/>
              </a:rPr>
              <a:t>Наприклад</a:t>
            </a:r>
            <a:r>
              <a:rPr lang="ru-RU" sz="2200" dirty="0">
                <a:latin typeface="+mn-lt"/>
              </a:rPr>
              <a:t>: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200" dirty="0">
                <a:solidFill>
                  <a:srgbClr val="0000CC"/>
                </a:solidFill>
                <a:latin typeface="+mn-lt"/>
              </a:rPr>
              <a:t>числа </a:t>
            </a:r>
            <a:r>
              <a:rPr lang="ru-RU" sz="2200" dirty="0" err="1">
                <a:solidFill>
                  <a:srgbClr val="0000CC"/>
                </a:solidFill>
                <a:latin typeface="+mn-lt"/>
              </a:rPr>
              <a:t>можна</a:t>
            </a:r>
            <a:r>
              <a:rPr lang="ru-RU" sz="2200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+mn-lt"/>
              </a:rPr>
              <a:t>впорядкувати</a:t>
            </a:r>
            <a:r>
              <a:rPr lang="ru-RU" sz="2200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200" b="1" dirty="0">
                <a:solidFill>
                  <a:srgbClr val="0000CC"/>
                </a:solidFill>
                <a:latin typeface="+mn-lt"/>
              </a:rPr>
              <a:t>за величиною</a:t>
            </a:r>
            <a:r>
              <a:rPr lang="ru-RU" sz="2200" dirty="0">
                <a:solidFill>
                  <a:srgbClr val="0000CC"/>
                </a:solidFill>
                <a:latin typeface="+mn-lt"/>
              </a:rPr>
              <a:t>,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200" dirty="0">
                <a:solidFill>
                  <a:srgbClr val="0000CC"/>
                </a:solidFill>
                <a:latin typeface="+mn-lt"/>
              </a:rPr>
              <a:t>рядки і списки </a:t>
            </a:r>
            <a:r>
              <a:rPr lang="ru-RU" sz="2200" dirty="0" err="1">
                <a:solidFill>
                  <a:srgbClr val="0000CC"/>
                </a:solidFill>
                <a:latin typeface="+mn-lt"/>
              </a:rPr>
              <a:t>можна</a:t>
            </a:r>
            <a:r>
              <a:rPr lang="ru-RU" sz="2200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+mn-lt"/>
              </a:rPr>
              <a:t>впорядкувати</a:t>
            </a:r>
            <a:r>
              <a:rPr lang="ru-RU" sz="2200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200" b="1" dirty="0">
                <a:solidFill>
                  <a:srgbClr val="0000CC"/>
                </a:solidFill>
                <a:latin typeface="+mn-lt"/>
              </a:rPr>
              <a:t>по </a:t>
            </a:r>
            <a:r>
              <a:rPr lang="ru-RU" sz="2200" b="1" dirty="0" err="1">
                <a:solidFill>
                  <a:srgbClr val="0000CC"/>
                </a:solidFill>
                <a:latin typeface="+mn-lt"/>
              </a:rPr>
              <a:t>довжині</a:t>
            </a:r>
            <a:r>
              <a:rPr lang="ru-RU" sz="2200" dirty="0">
                <a:solidFill>
                  <a:srgbClr val="0000CC"/>
                </a:solidFill>
                <a:latin typeface="+mn-lt"/>
              </a:rPr>
              <a:t>,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200" dirty="0" err="1">
                <a:solidFill>
                  <a:srgbClr val="0000CC"/>
                </a:solidFill>
                <a:latin typeface="+mn-lt"/>
              </a:rPr>
              <a:t>бінарні</a:t>
            </a:r>
            <a:r>
              <a:rPr lang="ru-RU" sz="2200" dirty="0">
                <a:solidFill>
                  <a:srgbClr val="0000CC"/>
                </a:solidFill>
                <a:latin typeface="+mn-lt"/>
              </a:rPr>
              <a:t> дерева </a:t>
            </a:r>
            <a:r>
              <a:rPr lang="ru-RU" sz="2200" b="1" dirty="0">
                <a:solidFill>
                  <a:srgbClr val="0000CC"/>
                </a:solidFill>
                <a:latin typeface="+mn-lt"/>
              </a:rPr>
              <a:t>по </a:t>
            </a:r>
            <a:r>
              <a:rPr lang="ru-RU" sz="2200" b="1" dirty="0" err="1">
                <a:solidFill>
                  <a:srgbClr val="0000CC"/>
                </a:solidFill>
                <a:latin typeface="+mn-lt"/>
              </a:rPr>
              <a:t>глибині</a:t>
            </a:r>
            <a:r>
              <a:rPr lang="ru-RU" sz="2200" dirty="0">
                <a:solidFill>
                  <a:srgbClr val="0000CC"/>
                </a:solidFill>
                <a:latin typeface="+mn-lt"/>
              </a:rPr>
              <a:t>,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200" dirty="0">
                <a:solidFill>
                  <a:srgbClr val="0000CC"/>
                </a:solidFill>
                <a:latin typeface="+mn-lt"/>
              </a:rPr>
              <a:t>люди </a:t>
            </a:r>
            <a:r>
              <a:rPr lang="ru-RU" sz="2200" dirty="0" err="1">
                <a:solidFill>
                  <a:srgbClr val="0000CC"/>
                </a:solidFill>
                <a:latin typeface="+mn-lt"/>
              </a:rPr>
              <a:t>можуть</a:t>
            </a:r>
            <a:r>
              <a:rPr lang="ru-RU" sz="2200" dirty="0">
                <a:solidFill>
                  <a:srgbClr val="0000CC"/>
                </a:solidFill>
                <a:latin typeface="+mn-lt"/>
              </a:rPr>
              <a:t> бути </a:t>
            </a:r>
            <a:r>
              <a:rPr lang="ru-RU" sz="2200" dirty="0" err="1">
                <a:solidFill>
                  <a:srgbClr val="0000CC"/>
                </a:solidFill>
                <a:latin typeface="+mn-lt"/>
              </a:rPr>
              <a:t>впорядковані</a:t>
            </a:r>
            <a:r>
              <a:rPr lang="ru-RU" sz="2200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+mn-lt"/>
              </a:rPr>
              <a:t>безліччю</a:t>
            </a:r>
            <a:r>
              <a:rPr lang="ru-RU" sz="2200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+mn-lt"/>
              </a:rPr>
              <a:t>розумних</a:t>
            </a:r>
            <a:r>
              <a:rPr lang="ru-RU" sz="2200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+mn-lt"/>
              </a:rPr>
              <a:t>способів</a:t>
            </a:r>
            <a:r>
              <a:rPr lang="ru-RU" sz="2200" dirty="0">
                <a:solidFill>
                  <a:srgbClr val="0000CC"/>
                </a:solidFill>
                <a:latin typeface="+mn-lt"/>
              </a:rPr>
              <a:t>: </a:t>
            </a:r>
            <a:r>
              <a:rPr lang="ru-RU" sz="2200" b="1" dirty="0" err="1">
                <a:solidFill>
                  <a:srgbClr val="0000CC"/>
                </a:solidFill>
                <a:latin typeface="+mn-lt"/>
              </a:rPr>
              <a:t>зріст</a:t>
            </a:r>
            <a:r>
              <a:rPr lang="ru-RU" sz="2200" b="1" dirty="0">
                <a:solidFill>
                  <a:srgbClr val="0000CC"/>
                </a:solidFill>
                <a:latin typeface="+mn-lt"/>
              </a:rPr>
              <a:t>, </a:t>
            </a:r>
            <a:r>
              <a:rPr lang="ru-RU" sz="2200" b="1" dirty="0" smtClean="0">
                <a:solidFill>
                  <a:srgbClr val="0000CC"/>
                </a:solidFill>
                <a:latin typeface="+mn-lt"/>
              </a:rPr>
              <a:t>вага, посада </a:t>
            </a:r>
            <a:r>
              <a:rPr lang="ru-RU" sz="2200" dirty="0">
                <a:solidFill>
                  <a:srgbClr val="0000CC"/>
                </a:solidFill>
                <a:latin typeface="+mn-lt"/>
              </a:rPr>
              <a:t>в </a:t>
            </a:r>
            <a:r>
              <a:rPr lang="ru-RU" sz="2200" dirty="0" err="1">
                <a:solidFill>
                  <a:srgbClr val="0000CC"/>
                </a:solidFill>
                <a:latin typeface="+mn-lt"/>
              </a:rPr>
              <a:t>організації</a:t>
            </a:r>
            <a:r>
              <a:rPr lang="ru-RU" sz="2200" dirty="0">
                <a:solidFill>
                  <a:srgbClr val="0000CC"/>
                </a:solidFill>
                <a:latin typeface="+mn-lt"/>
              </a:rPr>
              <a:t>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>
                <a:latin typeface="+mn-lt"/>
              </a:rPr>
              <a:t>Це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упорядкування</a:t>
            </a:r>
            <a:r>
              <a:rPr lang="ru-RU" sz="2200" dirty="0">
                <a:latin typeface="+mn-lt"/>
              </a:rPr>
              <a:t> повинно </a:t>
            </a:r>
            <a:r>
              <a:rPr lang="ru-RU" sz="2200" dirty="0" err="1">
                <a:latin typeface="+mn-lt"/>
              </a:rPr>
              <a:t>відповідати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ступеню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складності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завдання</a:t>
            </a:r>
            <a:r>
              <a:rPr lang="ru-RU" sz="2200" dirty="0">
                <a:latin typeface="+mn-lt"/>
              </a:rPr>
              <a:t>, яку </a:t>
            </a:r>
            <a:r>
              <a:rPr lang="ru-RU" sz="2200" dirty="0" err="1" smtClean="0">
                <a:latin typeface="+mn-lt"/>
              </a:rPr>
              <a:t>потрібно</a:t>
            </a:r>
            <a:r>
              <a:rPr lang="ru-RU" sz="2200" dirty="0" smtClean="0">
                <a:latin typeface="+mn-lt"/>
              </a:rPr>
              <a:t> </a:t>
            </a:r>
            <a:r>
              <a:rPr lang="ru-RU" sz="2200" dirty="0" err="1" smtClean="0">
                <a:latin typeface="+mn-lt"/>
              </a:rPr>
              <a:t>вирішити</a:t>
            </a:r>
            <a:r>
              <a:rPr lang="ru-RU" sz="22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4956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0" y="19349"/>
            <a:ext cx="9144000" cy="89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80000"/>
              </a:lnSpc>
            </a:pPr>
            <a:r>
              <a:rPr lang="ru-RU" sz="3200" b="1" dirty="0">
                <a:solidFill>
                  <a:schemeClr val="bg1"/>
                </a:solidFill>
                <a:latin typeface="+mn-lt"/>
              </a:rPr>
              <a:t>Рекурсивна  </a:t>
            </a:r>
            <a:r>
              <a:rPr lang="ru-RU" sz="3200" b="1" dirty="0" err="1">
                <a:solidFill>
                  <a:schemeClr val="bg1"/>
                </a:solidFill>
                <a:latin typeface="+mn-lt"/>
              </a:rPr>
              <a:t>стратегія</a:t>
            </a:r>
            <a:r>
              <a:rPr lang="ru-RU" sz="3200" b="1" dirty="0">
                <a:solidFill>
                  <a:schemeClr val="bg1"/>
                </a:solidFill>
                <a:latin typeface="+mn-lt"/>
              </a:rPr>
              <a:t>. </a:t>
            </a:r>
            <a:r>
              <a:rPr lang="ru-RU" sz="3200" b="1" dirty="0" err="1">
                <a:solidFill>
                  <a:schemeClr val="bg1"/>
                </a:solidFill>
                <a:latin typeface="+mn-lt"/>
              </a:rPr>
              <a:t>Вирішення</a:t>
            </a:r>
            <a:r>
              <a:rPr lang="ru-RU" sz="32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+mn-lt"/>
              </a:rPr>
              <a:t>малої</a:t>
            </a:r>
            <a:r>
              <a:rPr lang="ru-RU" sz="32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+mn-lt"/>
              </a:rPr>
              <a:t>частини</a:t>
            </a:r>
            <a:r>
              <a:rPr lang="ru-RU" sz="32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+mn-lt"/>
              </a:rPr>
              <a:t>проблеми</a:t>
            </a:r>
            <a:endParaRPr lang="ru-RU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06736" y="836713"/>
            <a:ext cx="8045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0"/>
              </a:spcAft>
            </a:pPr>
            <a:r>
              <a:rPr lang="ru-RU" sz="2400" b="1" dirty="0">
                <a:solidFill>
                  <a:srgbClr val="0000CC"/>
                </a:solidFill>
              </a:rPr>
              <a:t>2. </a:t>
            </a:r>
            <a:r>
              <a:rPr lang="ru-RU" sz="2400" b="1" dirty="0" err="1">
                <a:solidFill>
                  <a:srgbClr val="0000CC"/>
                </a:solidFill>
              </a:rPr>
              <a:t>Вирішити</a:t>
            </a:r>
            <a:r>
              <a:rPr lang="ru-RU" sz="2400" b="1" dirty="0">
                <a:solidFill>
                  <a:srgbClr val="0000CC"/>
                </a:solidFill>
              </a:rPr>
              <a:t> малу </a:t>
            </a:r>
            <a:r>
              <a:rPr lang="ru-RU" sz="2400" b="1" dirty="0" err="1">
                <a:solidFill>
                  <a:srgbClr val="0000CC"/>
                </a:solidFill>
              </a:rPr>
              <a:t>частину</a:t>
            </a:r>
            <a:r>
              <a:rPr lang="ru-RU" sz="2400" b="1" dirty="0">
                <a:solidFill>
                  <a:srgbClr val="0000CC"/>
                </a:solidFill>
              </a:rPr>
              <a:t> </a:t>
            </a:r>
            <a:r>
              <a:rPr lang="ru-RU" sz="2400" b="1" dirty="0" err="1">
                <a:solidFill>
                  <a:srgbClr val="0000CC"/>
                </a:solidFill>
              </a:rPr>
              <a:t>проблеми</a:t>
            </a:r>
            <a:endParaRPr lang="ru-RU" sz="2400" b="1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3352" y="1412776"/>
            <a:ext cx="11737304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ru-RU" sz="2200" dirty="0">
                <a:latin typeface="+mn-lt"/>
              </a:rPr>
              <a:t>Як правило </a:t>
            </a:r>
            <a:r>
              <a:rPr lang="ru-RU" sz="2200" dirty="0" err="1">
                <a:latin typeface="+mn-lt"/>
              </a:rPr>
              <a:t>це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найлегша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частина</a:t>
            </a:r>
            <a:r>
              <a:rPr lang="ru-RU" sz="2200" dirty="0">
                <a:latin typeface="+mn-lt"/>
              </a:rPr>
              <a:t>. </a:t>
            </a: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ru-RU" sz="2200" dirty="0" err="1">
                <a:latin typeface="+mn-lt"/>
              </a:rPr>
              <a:t>Після</a:t>
            </a:r>
            <a:r>
              <a:rPr lang="ru-RU" sz="2200" dirty="0">
                <a:latin typeface="+mn-lt"/>
              </a:rPr>
              <a:t> того, як </a:t>
            </a:r>
            <a:r>
              <a:rPr lang="ru-RU" sz="2200" dirty="0" err="1">
                <a:latin typeface="+mn-lt"/>
              </a:rPr>
              <a:t>визначили</a:t>
            </a:r>
            <a:r>
              <a:rPr lang="ru-RU" sz="2200" dirty="0">
                <a:latin typeface="+mn-lt"/>
              </a:rPr>
              <a:t> порядок, </a:t>
            </a:r>
            <a:r>
              <a:rPr lang="ru-RU" sz="2200" dirty="0" err="1">
                <a:latin typeface="+mn-lt"/>
              </a:rPr>
              <a:t>потрібно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виділити</a:t>
            </a:r>
            <a:r>
              <a:rPr lang="ru-RU" sz="2200" dirty="0">
                <a:latin typeface="+mn-lt"/>
              </a:rPr>
              <a:t> в </a:t>
            </a:r>
            <a:r>
              <a:rPr lang="ru-RU" sz="2200" dirty="0" err="1">
                <a:latin typeface="+mn-lt"/>
              </a:rPr>
              <a:t>ньому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найменші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елементи</a:t>
            </a:r>
            <a:r>
              <a:rPr lang="ru-RU" sz="2200" dirty="0">
                <a:latin typeface="+mn-lt"/>
              </a:rPr>
              <a:t>, і </a:t>
            </a:r>
            <a:r>
              <a:rPr lang="ru-RU" sz="2200" dirty="0" err="1">
                <a:latin typeface="+mn-lt"/>
              </a:rPr>
              <a:t>вирішити</a:t>
            </a:r>
            <a:r>
              <a:rPr lang="ru-RU" sz="2200" dirty="0">
                <a:latin typeface="+mn-lt"/>
              </a:rPr>
              <a:t>, як </a:t>
            </a:r>
            <a:r>
              <a:rPr lang="ru-RU" sz="2200" dirty="0" err="1">
                <a:latin typeface="+mn-lt"/>
              </a:rPr>
              <a:t>їх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слід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 smtClean="0">
                <a:latin typeface="+mn-lt"/>
              </a:rPr>
              <a:t>обробити</a:t>
            </a:r>
            <a:r>
              <a:rPr lang="ru-RU" sz="2200" dirty="0" smtClean="0">
                <a:latin typeface="+mn-lt"/>
              </a:rPr>
              <a:t>, </a:t>
            </a:r>
            <a:r>
              <a:rPr lang="ru-RU" sz="2200" dirty="0" err="1" smtClean="0">
                <a:latin typeface="+mn-lt"/>
              </a:rPr>
              <a:t>тобто</a:t>
            </a:r>
            <a:r>
              <a:rPr lang="ru-RU" sz="2200" dirty="0" smtClean="0">
                <a:latin typeface="+mn-lt"/>
              </a:rPr>
              <a:t> </a:t>
            </a:r>
            <a:r>
              <a:rPr lang="ru-RU" sz="2200" dirty="0" err="1" smtClean="0">
                <a:latin typeface="+mn-lt"/>
              </a:rPr>
              <a:t>сформувати</a:t>
            </a:r>
            <a:r>
              <a:rPr lang="ru-RU" sz="2200" dirty="0" smtClean="0">
                <a:latin typeface="+mn-lt"/>
              </a:rPr>
              <a:t> </a:t>
            </a:r>
            <a:r>
              <a:rPr lang="ru-RU" sz="2200" b="1" dirty="0" err="1" smtClean="0">
                <a:solidFill>
                  <a:srgbClr val="0000CC"/>
                </a:solidFill>
                <a:latin typeface="+mn-lt"/>
              </a:rPr>
              <a:t>базовий</a:t>
            </a:r>
            <a:r>
              <a:rPr lang="ru-RU" sz="2200" b="1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200" b="1" dirty="0" err="1" smtClean="0">
                <a:solidFill>
                  <a:srgbClr val="0000CC"/>
                </a:solidFill>
                <a:latin typeface="+mn-lt"/>
              </a:rPr>
              <a:t>випадок</a:t>
            </a:r>
            <a:r>
              <a:rPr lang="ru-RU" sz="2200" dirty="0" smtClean="0">
                <a:latin typeface="+mn-lt"/>
              </a:rPr>
              <a:t>. </a:t>
            </a:r>
            <a:endParaRPr lang="ru-RU" sz="2200" dirty="0">
              <a:latin typeface="+mn-lt"/>
            </a:endParaRP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ru-RU" sz="2200" dirty="0" err="1">
                <a:latin typeface="+mn-lt"/>
              </a:rPr>
              <a:t>Зазвичай</a:t>
            </a:r>
            <a:r>
              <a:rPr lang="ru-RU" sz="2200" dirty="0">
                <a:latin typeface="+mn-lt"/>
              </a:rPr>
              <a:t>, </a:t>
            </a:r>
            <a:r>
              <a:rPr lang="ru-RU" sz="2200" dirty="0" err="1">
                <a:latin typeface="+mn-lt"/>
              </a:rPr>
              <a:t>можна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знайти</a:t>
            </a:r>
            <a:r>
              <a:rPr lang="ru-RU" sz="2200" dirty="0">
                <a:latin typeface="+mn-lt"/>
              </a:rPr>
              <a:t> </a:t>
            </a:r>
            <a:r>
              <a:rPr lang="ru-RU" sz="2200" b="1" dirty="0" err="1">
                <a:solidFill>
                  <a:srgbClr val="0000CC"/>
                </a:solidFill>
                <a:latin typeface="+mn-lt"/>
              </a:rPr>
              <a:t>очевидне</a:t>
            </a:r>
            <a:r>
              <a:rPr lang="ru-RU" sz="22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200" b="1" dirty="0" err="1">
                <a:solidFill>
                  <a:srgbClr val="0000CC"/>
                </a:solidFill>
                <a:latin typeface="+mn-lt"/>
              </a:rPr>
              <a:t>рішення</a:t>
            </a:r>
            <a:r>
              <a:rPr lang="ru-RU" sz="2200" dirty="0">
                <a:latin typeface="+mn-lt"/>
              </a:rPr>
              <a:t>, </a:t>
            </a:r>
            <a:r>
              <a:rPr lang="ru-RU" sz="2200" dirty="0" err="1">
                <a:latin typeface="+mn-lt"/>
              </a:rPr>
              <a:t>наприклад</a:t>
            </a:r>
            <a:r>
              <a:rPr lang="ru-RU" sz="2200" dirty="0">
                <a:latin typeface="+mn-lt"/>
              </a:rPr>
              <a:t>, </a:t>
            </a:r>
            <a:r>
              <a:rPr lang="ru-RU" sz="2200" b="1" dirty="0" err="1">
                <a:latin typeface="+mn-lt"/>
              </a:rPr>
              <a:t>факторіал</a:t>
            </a:r>
            <a:r>
              <a:rPr lang="ru-RU" sz="2200" b="1" dirty="0">
                <a:latin typeface="+mn-lt"/>
              </a:rPr>
              <a:t> 0 </a:t>
            </a:r>
            <a:r>
              <a:rPr lang="ru-RU" sz="2200" b="1" dirty="0" err="1">
                <a:latin typeface="+mn-lt"/>
              </a:rPr>
              <a:t>дорівнює</a:t>
            </a:r>
            <a:r>
              <a:rPr lang="ru-RU" sz="2200" b="1" dirty="0">
                <a:latin typeface="+mn-lt"/>
              </a:rPr>
              <a:t> 1</a:t>
            </a:r>
            <a:r>
              <a:rPr lang="ru-RU" sz="2200" dirty="0">
                <a:latin typeface="+mn-lt"/>
              </a:rPr>
              <a:t>. </a:t>
            </a: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ru-RU" sz="2200" dirty="0" err="1">
                <a:latin typeface="+mn-lt"/>
              </a:rPr>
              <a:t>Якщо</a:t>
            </a:r>
            <a:r>
              <a:rPr lang="ru-RU" sz="2200" dirty="0">
                <a:latin typeface="+mn-lt"/>
              </a:rPr>
              <a:t> ми </a:t>
            </a:r>
            <a:r>
              <a:rPr lang="ru-RU" sz="2200" dirty="0" err="1">
                <a:latin typeface="+mn-lt"/>
              </a:rPr>
              <a:t>знаємо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рішення</a:t>
            </a:r>
            <a:r>
              <a:rPr lang="ru-RU" sz="2200" dirty="0">
                <a:latin typeface="+mn-lt"/>
              </a:rPr>
              <a:t> для базового </a:t>
            </a:r>
            <a:r>
              <a:rPr lang="ru-RU" sz="2200" dirty="0" err="1">
                <a:latin typeface="+mn-lt"/>
              </a:rPr>
              <a:t>випадку</a:t>
            </a:r>
            <a:r>
              <a:rPr lang="ru-RU" sz="2200" dirty="0">
                <a:latin typeface="+mn-lt"/>
              </a:rPr>
              <a:t>, і ми </a:t>
            </a:r>
            <a:r>
              <a:rPr lang="ru-RU" sz="2200" dirty="0" err="1">
                <a:latin typeface="+mn-lt"/>
              </a:rPr>
              <a:t>знаємо</a:t>
            </a:r>
            <a:r>
              <a:rPr lang="ru-RU" sz="2200" dirty="0">
                <a:latin typeface="+mn-lt"/>
              </a:rPr>
              <a:t> порядок, то для </a:t>
            </a:r>
            <a:r>
              <a:rPr lang="ru-RU" sz="2200" dirty="0" smtClean="0">
                <a:latin typeface="+mn-lt"/>
              </a:rPr>
              <a:t>нас </a:t>
            </a:r>
            <a:r>
              <a:rPr lang="ru-RU" sz="2200" dirty="0" err="1">
                <a:latin typeface="+mn-lt"/>
              </a:rPr>
              <a:t>ступінь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складності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рішення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загального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випадку</a:t>
            </a:r>
            <a:r>
              <a:rPr lang="ru-RU" sz="2200" dirty="0">
                <a:latin typeface="+mn-lt"/>
              </a:rPr>
              <a:t> </a:t>
            </a:r>
            <a:r>
              <a:rPr lang="ru-RU" sz="2200" b="1" dirty="0" err="1">
                <a:latin typeface="+mn-lt"/>
              </a:rPr>
              <a:t>зменшується</a:t>
            </a:r>
            <a:r>
              <a:rPr lang="ru-RU" sz="2200" dirty="0">
                <a:latin typeface="+mn-lt"/>
              </a:rPr>
              <a:t> в </a:t>
            </a:r>
            <a:r>
              <a:rPr lang="ru-RU" sz="2200" dirty="0" err="1">
                <a:latin typeface="+mn-lt"/>
              </a:rPr>
              <a:t>залежності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від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ступеня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складності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даних</a:t>
            </a:r>
            <a:r>
              <a:rPr lang="ru-RU" sz="2200" dirty="0">
                <a:latin typeface="+mn-lt"/>
              </a:rPr>
              <a:t>, </a:t>
            </a:r>
            <a:r>
              <a:rPr lang="ru-RU" sz="2200" dirty="0" err="1">
                <a:latin typeface="+mn-lt"/>
              </a:rPr>
              <a:t>якими</a:t>
            </a:r>
            <a:r>
              <a:rPr lang="ru-RU" sz="2200" dirty="0">
                <a:latin typeface="+mn-lt"/>
              </a:rPr>
              <a:t> ми </a:t>
            </a:r>
            <a:r>
              <a:rPr lang="ru-RU" sz="2200" dirty="0" err="1">
                <a:latin typeface="+mn-lt"/>
              </a:rPr>
              <a:t>оперуємо</a:t>
            </a:r>
            <a:r>
              <a:rPr lang="ru-RU" sz="2200" dirty="0">
                <a:latin typeface="+mn-lt"/>
              </a:rPr>
              <a:t>, </a:t>
            </a:r>
            <a:r>
              <a:rPr lang="ru-RU" sz="2200" dirty="0" err="1">
                <a:latin typeface="+mn-lt"/>
              </a:rPr>
              <a:t>наближаючись</a:t>
            </a:r>
            <a:r>
              <a:rPr lang="ru-RU" sz="2200" dirty="0">
                <a:latin typeface="+mn-lt"/>
              </a:rPr>
              <a:t> до </a:t>
            </a:r>
            <a:r>
              <a:rPr lang="ru-RU" sz="2200" dirty="0" err="1">
                <a:latin typeface="+mn-lt"/>
              </a:rPr>
              <a:t>базових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випадків</a:t>
            </a:r>
            <a:r>
              <a:rPr lang="ru-RU" sz="2200" dirty="0">
                <a:latin typeface="+mn-lt"/>
              </a:rPr>
              <a:t>. </a:t>
            </a: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ru-RU" sz="2200" dirty="0" smtClean="0">
                <a:latin typeface="+mn-lt"/>
              </a:rPr>
              <a:t>Ми </a:t>
            </a:r>
            <a:r>
              <a:rPr lang="ru-RU" sz="2200" dirty="0" err="1" smtClean="0">
                <a:latin typeface="+mn-lt"/>
              </a:rPr>
              <a:t>повинні</a:t>
            </a:r>
            <a:r>
              <a:rPr lang="ru-RU" sz="2200" dirty="0" smtClean="0">
                <a:latin typeface="+mn-lt"/>
              </a:rPr>
              <a:t> бути </a:t>
            </a:r>
            <a:r>
              <a:rPr lang="ru-RU" sz="2200" dirty="0" err="1" smtClean="0">
                <a:latin typeface="+mn-lt"/>
              </a:rPr>
              <a:t>уважні</a:t>
            </a:r>
            <a:r>
              <a:rPr lang="ru-RU" sz="2200" dirty="0" smtClean="0">
                <a:latin typeface="+mn-lt"/>
              </a:rPr>
              <a:t>, </a:t>
            </a:r>
            <a:r>
              <a:rPr lang="ru-RU" sz="2200" dirty="0" err="1" smtClean="0">
                <a:latin typeface="+mn-lt"/>
              </a:rPr>
              <a:t>щоб</a:t>
            </a:r>
            <a:r>
              <a:rPr lang="ru-RU" sz="2200" dirty="0" smtClean="0">
                <a:latin typeface="+mn-lt"/>
              </a:rPr>
              <a:t> </a:t>
            </a:r>
            <a:r>
              <a:rPr lang="ru-RU" sz="2200" b="1" dirty="0" smtClean="0">
                <a:latin typeface="+mn-lt"/>
              </a:rPr>
              <a:t>не </a:t>
            </a:r>
            <a:r>
              <a:rPr lang="ru-RU" sz="2200" b="1" dirty="0" err="1" smtClean="0">
                <a:latin typeface="+mn-lt"/>
              </a:rPr>
              <a:t>пропустити</a:t>
            </a:r>
            <a:r>
              <a:rPr lang="ru-RU" sz="2200" b="1" dirty="0" smtClean="0">
                <a:latin typeface="+mn-lt"/>
              </a:rPr>
              <a:t> </a:t>
            </a:r>
            <a:r>
              <a:rPr lang="ru-RU" sz="2200" b="1" dirty="0" err="1" smtClean="0">
                <a:latin typeface="+mn-lt"/>
              </a:rPr>
              <a:t>жодного</a:t>
            </a:r>
            <a:r>
              <a:rPr lang="ru-RU" sz="2200" b="1" dirty="0" smtClean="0">
                <a:latin typeface="+mn-lt"/>
              </a:rPr>
              <a:t> базового </a:t>
            </a:r>
            <a:r>
              <a:rPr lang="ru-RU" sz="2200" b="1" dirty="0" err="1" smtClean="0">
                <a:latin typeface="+mn-lt"/>
              </a:rPr>
              <a:t>випадку</a:t>
            </a:r>
            <a:r>
              <a:rPr lang="ru-RU" sz="2200" dirty="0" smtClean="0">
                <a:latin typeface="+mn-lt"/>
              </a:rPr>
              <a:t>: вони і </a:t>
            </a:r>
            <a:r>
              <a:rPr lang="ru-RU" sz="2200" dirty="0" err="1" smtClean="0">
                <a:latin typeface="+mn-lt"/>
              </a:rPr>
              <a:t>називаються</a:t>
            </a:r>
            <a:r>
              <a:rPr lang="ru-RU" sz="2200" dirty="0" smtClean="0">
                <a:latin typeface="+mn-lt"/>
              </a:rPr>
              <a:t> </a:t>
            </a:r>
            <a:r>
              <a:rPr lang="ru-RU" sz="2200" dirty="0" err="1" smtClean="0">
                <a:latin typeface="+mn-lt"/>
              </a:rPr>
              <a:t>базовими</a:t>
            </a:r>
            <a:r>
              <a:rPr lang="ru-RU" sz="2200" dirty="0" smtClean="0">
                <a:latin typeface="+mn-lt"/>
              </a:rPr>
              <a:t>, тому </a:t>
            </a:r>
            <a:r>
              <a:rPr lang="ru-RU" sz="2200" dirty="0" err="1" smtClean="0">
                <a:latin typeface="+mn-lt"/>
              </a:rPr>
              <a:t>що</a:t>
            </a:r>
            <a:r>
              <a:rPr lang="ru-RU" sz="2200" dirty="0" smtClean="0">
                <a:latin typeface="+mn-lt"/>
              </a:rPr>
              <a:t> </a:t>
            </a:r>
            <a:r>
              <a:rPr lang="ru-RU" sz="2200" b="1" dirty="0" err="1" smtClean="0">
                <a:solidFill>
                  <a:srgbClr val="0000CC"/>
                </a:solidFill>
                <a:latin typeface="+mn-lt"/>
              </a:rPr>
              <a:t>утворюють</a:t>
            </a:r>
            <a:r>
              <a:rPr lang="ru-RU" sz="2200" b="1" dirty="0" smtClean="0">
                <a:solidFill>
                  <a:srgbClr val="0000CC"/>
                </a:solidFill>
                <a:latin typeface="+mn-lt"/>
              </a:rPr>
              <a:t> основу порядку</a:t>
            </a:r>
            <a:r>
              <a:rPr lang="ru-RU" sz="2200" dirty="0" smtClean="0">
                <a:latin typeface="+mn-lt"/>
              </a:rPr>
              <a:t>. </a:t>
            </a: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ru-RU" sz="2200" dirty="0" smtClean="0">
                <a:latin typeface="+mn-lt"/>
              </a:rPr>
              <a:t>Пропуск маленького </a:t>
            </a:r>
            <a:r>
              <a:rPr lang="ru-RU" sz="2200" dirty="0" err="1" smtClean="0">
                <a:latin typeface="+mn-lt"/>
              </a:rPr>
              <a:t>кроку</a:t>
            </a:r>
            <a:r>
              <a:rPr lang="ru-RU" sz="2200" dirty="0" smtClean="0">
                <a:latin typeface="+mn-lt"/>
              </a:rPr>
              <a:t> </a:t>
            </a:r>
            <a:r>
              <a:rPr lang="ru-RU" sz="2200" dirty="0" err="1" smtClean="0">
                <a:latin typeface="+mn-lt"/>
              </a:rPr>
              <a:t>вважається</a:t>
            </a:r>
            <a:r>
              <a:rPr lang="ru-RU" sz="2200" dirty="0" smtClean="0">
                <a:latin typeface="+mn-lt"/>
              </a:rPr>
              <a:t> </a:t>
            </a:r>
            <a:r>
              <a:rPr lang="ru-RU" sz="2200" dirty="0" err="1" smtClean="0">
                <a:latin typeface="+mn-lt"/>
              </a:rPr>
              <a:t>поширеною</a:t>
            </a:r>
            <a:r>
              <a:rPr lang="ru-RU" sz="2200" dirty="0" smtClean="0">
                <a:latin typeface="+mn-lt"/>
              </a:rPr>
              <a:t> </a:t>
            </a:r>
            <a:r>
              <a:rPr lang="ru-RU" sz="2200" dirty="0" err="1" smtClean="0">
                <a:latin typeface="+mn-lt"/>
              </a:rPr>
              <a:t>помилкою</a:t>
            </a:r>
            <a:r>
              <a:rPr lang="ru-RU" sz="2200" dirty="0" smtClean="0">
                <a:latin typeface="+mn-lt"/>
              </a:rPr>
              <a:t> в </a:t>
            </a:r>
            <a:r>
              <a:rPr lang="ru-RU" sz="2200" dirty="0" err="1" smtClean="0">
                <a:latin typeface="+mn-lt"/>
              </a:rPr>
              <a:t>складних</a:t>
            </a:r>
            <a:r>
              <a:rPr lang="ru-RU" sz="2200" dirty="0" smtClean="0">
                <a:latin typeface="+mn-lt"/>
              </a:rPr>
              <a:t> </a:t>
            </a:r>
            <a:r>
              <a:rPr lang="ru-RU" sz="2200" dirty="0" err="1" smtClean="0">
                <a:latin typeface="+mn-lt"/>
              </a:rPr>
              <a:t>рекурсивних</a:t>
            </a:r>
            <a:r>
              <a:rPr lang="ru-RU" sz="2200" dirty="0" smtClean="0">
                <a:latin typeface="+mn-lt"/>
              </a:rPr>
              <a:t> </a:t>
            </a:r>
            <a:r>
              <a:rPr lang="ru-RU" sz="2200" dirty="0" err="1" smtClean="0">
                <a:latin typeface="+mn-lt"/>
              </a:rPr>
              <a:t>завданнях</a:t>
            </a:r>
            <a:r>
              <a:rPr lang="ru-RU" sz="2200" dirty="0" smtClean="0">
                <a:latin typeface="+mn-lt"/>
              </a:rPr>
              <a:t>, і </a:t>
            </a:r>
            <a:r>
              <a:rPr lang="ru-RU" sz="2200" dirty="0" err="1" smtClean="0">
                <a:latin typeface="+mn-lt"/>
              </a:rPr>
              <a:t>призводить</a:t>
            </a:r>
            <a:r>
              <a:rPr lang="ru-RU" sz="2200" dirty="0" smtClean="0">
                <a:latin typeface="+mn-lt"/>
              </a:rPr>
              <a:t> до </a:t>
            </a:r>
            <a:r>
              <a:rPr lang="ru-RU" sz="2200" dirty="0" err="1" smtClean="0">
                <a:latin typeface="+mn-lt"/>
              </a:rPr>
              <a:t>безглуздих</a:t>
            </a:r>
            <a:r>
              <a:rPr lang="ru-RU" sz="2200" dirty="0" smtClean="0">
                <a:latin typeface="+mn-lt"/>
              </a:rPr>
              <a:t> </a:t>
            </a:r>
            <a:r>
              <a:rPr lang="ru-RU" sz="2200" dirty="0" err="1" smtClean="0">
                <a:latin typeface="+mn-lt"/>
              </a:rPr>
              <a:t>даних</a:t>
            </a:r>
            <a:r>
              <a:rPr lang="ru-RU" sz="2200" dirty="0" smtClean="0">
                <a:latin typeface="+mn-lt"/>
              </a:rPr>
              <a:t> </a:t>
            </a:r>
            <a:r>
              <a:rPr lang="ru-RU" sz="2200" dirty="0" err="1" smtClean="0">
                <a:latin typeface="+mn-lt"/>
              </a:rPr>
              <a:t>або</a:t>
            </a:r>
            <a:r>
              <a:rPr lang="ru-RU" sz="2200" dirty="0" smtClean="0">
                <a:latin typeface="+mn-lt"/>
              </a:rPr>
              <a:t> </a:t>
            </a:r>
            <a:r>
              <a:rPr lang="ru-RU" sz="2200" dirty="0" err="1" smtClean="0">
                <a:latin typeface="+mn-lt"/>
              </a:rPr>
              <a:t>помилок</a:t>
            </a:r>
            <a:r>
              <a:rPr lang="ru-RU" sz="2200" dirty="0" smtClean="0">
                <a:latin typeface="+mn-lt"/>
              </a:rPr>
              <a:t>.</a:t>
            </a:r>
            <a:endParaRPr lang="ru-RU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9231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0" y="19349"/>
            <a:ext cx="9144000" cy="89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80000"/>
              </a:lnSpc>
            </a:pPr>
            <a:r>
              <a:rPr lang="ru-RU" sz="3200" b="1" dirty="0">
                <a:solidFill>
                  <a:schemeClr val="bg1"/>
                </a:solidFill>
                <a:latin typeface="+mn-lt"/>
              </a:rPr>
              <a:t>Рекурсивна  </a:t>
            </a:r>
            <a:r>
              <a:rPr lang="ru-RU" sz="3200" b="1" dirty="0" err="1">
                <a:solidFill>
                  <a:schemeClr val="bg1"/>
                </a:solidFill>
                <a:latin typeface="+mn-lt"/>
              </a:rPr>
              <a:t>стратегія</a:t>
            </a:r>
            <a:r>
              <a:rPr lang="ru-RU" sz="3200" b="1" dirty="0">
                <a:solidFill>
                  <a:schemeClr val="bg1"/>
                </a:solidFill>
                <a:latin typeface="+mn-lt"/>
              </a:rPr>
              <a:t>. </a:t>
            </a:r>
            <a:r>
              <a:rPr lang="ru-RU" sz="3200" b="1" dirty="0" err="1">
                <a:solidFill>
                  <a:schemeClr val="bg1"/>
                </a:solidFill>
                <a:latin typeface="+mn-lt"/>
              </a:rPr>
              <a:t>Вирішення</a:t>
            </a:r>
            <a:r>
              <a:rPr lang="ru-RU" sz="32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+mn-lt"/>
              </a:rPr>
              <a:t>більшої</a:t>
            </a:r>
            <a:r>
              <a:rPr lang="ru-RU" sz="32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+mn-lt"/>
              </a:rPr>
              <a:t>частини</a:t>
            </a:r>
            <a:r>
              <a:rPr lang="ru-RU" sz="32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+mn-lt"/>
              </a:rPr>
              <a:t>проблеми</a:t>
            </a:r>
            <a:endParaRPr lang="ru-RU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06736" y="836713"/>
            <a:ext cx="8045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0"/>
              </a:spcAft>
            </a:pPr>
            <a:r>
              <a:rPr lang="ru-RU" sz="2400" b="1" dirty="0">
                <a:solidFill>
                  <a:srgbClr val="0000CC"/>
                </a:solidFill>
              </a:rPr>
              <a:t>3. </a:t>
            </a:r>
            <a:r>
              <a:rPr lang="ru-RU" sz="2400" b="1" dirty="0" err="1">
                <a:solidFill>
                  <a:srgbClr val="0000CC"/>
                </a:solidFill>
              </a:rPr>
              <a:t>Вирішити</a:t>
            </a:r>
            <a:r>
              <a:rPr lang="ru-RU" sz="2400" b="1" dirty="0">
                <a:solidFill>
                  <a:srgbClr val="0000CC"/>
                </a:solidFill>
              </a:rPr>
              <a:t> </a:t>
            </a:r>
            <a:r>
              <a:rPr lang="ru-RU" sz="2400" b="1" dirty="0" err="1">
                <a:solidFill>
                  <a:srgbClr val="0000CC"/>
                </a:solidFill>
              </a:rPr>
              <a:t>більшу</a:t>
            </a:r>
            <a:r>
              <a:rPr lang="ru-RU" sz="2400" b="1" dirty="0">
                <a:solidFill>
                  <a:srgbClr val="0000CC"/>
                </a:solidFill>
              </a:rPr>
              <a:t> </a:t>
            </a:r>
            <a:r>
              <a:rPr lang="ru-RU" sz="2400" b="1" dirty="0" err="1">
                <a:solidFill>
                  <a:srgbClr val="0000CC"/>
                </a:solidFill>
              </a:rPr>
              <a:t>частину</a:t>
            </a:r>
            <a:r>
              <a:rPr lang="ru-RU" sz="2400" b="1" dirty="0">
                <a:solidFill>
                  <a:srgbClr val="0000CC"/>
                </a:solidFill>
              </a:rPr>
              <a:t> </a:t>
            </a:r>
            <a:r>
              <a:rPr lang="ru-RU" sz="2400" b="1" dirty="0" err="1">
                <a:solidFill>
                  <a:srgbClr val="0000CC"/>
                </a:solidFill>
              </a:rPr>
              <a:t>проблеми</a:t>
            </a:r>
            <a:endParaRPr lang="ru-RU" sz="2400" b="1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1384" y="1484784"/>
            <a:ext cx="11377264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400" dirty="0">
                <a:latin typeface="+mn-lt"/>
              </a:rPr>
              <a:t>На </a:t>
            </a:r>
            <a:r>
              <a:rPr lang="ru-RU" sz="2400" dirty="0" err="1">
                <a:latin typeface="+mn-lt"/>
              </a:rPr>
              <a:t>цьому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етапі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 smtClean="0">
                <a:latin typeface="+mn-lt"/>
              </a:rPr>
              <a:t>обробляють</a:t>
            </a:r>
            <a:r>
              <a:rPr lang="ru-RU" sz="2400" dirty="0" smtClean="0">
                <a:latin typeface="+mn-lt"/>
              </a:rPr>
              <a:t> </a:t>
            </a:r>
            <a:r>
              <a:rPr lang="ru-RU" sz="2400" dirty="0" err="1" smtClean="0">
                <a:latin typeface="+mn-lt"/>
              </a:rPr>
              <a:t>дані</a:t>
            </a:r>
            <a:r>
              <a:rPr lang="ru-RU" sz="2400" dirty="0" smtClean="0">
                <a:latin typeface="+mn-lt"/>
              </a:rPr>
              <a:t>, </a:t>
            </a:r>
            <a:r>
              <a:rPr lang="ru-RU" sz="2400" dirty="0" err="1">
                <a:latin typeface="+mn-lt"/>
              </a:rPr>
              <a:t>рухаючись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smtClean="0">
                <a:latin typeface="+mn-lt"/>
              </a:rPr>
              <a:t>в </a:t>
            </a:r>
            <a:r>
              <a:rPr lang="ru-RU" sz="2400" dirty="0" err="1">
                <a:latin typeface="+mn-lt"/>
              </a:rPr>
              <a:t>бік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високого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степіня</a:t>
            </a:r>
            <a:r>
              <a:rPr lang="ru-RU" sz="2400" dirty="0">
                <a:latin typeface="+mn-lt"/>
              </a:rPr>
              <a:t>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400" dirty="0">
                <a:latin typeface="+mn-lt"/>
              </a:rPr>
              <a:t>Як правило, </a:t>
            </a:r>
            <a:r>
              <a:rPr lang="ru-RU" sz="2400" dirty="0" err="1" smtClean="0">
                <a:latin typeface="+mn-lt"/>
              </a:rPr>
              <a:t>розглядають</a:t>
            </a:r>
            <a:r>
              <a:rPr lang="ru-RU" sz="2400" dirty="0" smtClean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дані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довільного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/>
              <a:t>степіня</a:t>
            </a:r>
            <a:r>
              <a:rPr lang="ru-RU" sz="2400" dirty="0">
                <a:latin typeface="+mn-lt"/>
              </a:rPr>
              <a:t>, і </a:t>
            </a:r>
            <a:r>
              <a:rPr lang="ru-RU" sz="2400" dirty="0" err="1" smtClean="0">
                <a:latin typeface="+mn-lt"/>
              </a:rPr>
              <a:t>шукають</a:t>
            </a:r>
            <a:r>
              <a:rPr lang="ru-RU" sz="2400" dirty="0" smtClean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спосіб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вирішення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проблеми</a:t>
            </a:r>
            <a:r>
              <a:rPr lang="ru-RU" sz="2400" dirty="0">
                <a:latin typeface="+mn-lt"/>
              </a:rPr>
              <a:t>, </a:t>
            </a:r>
            <a:r>
              <a:rPr lang="ru-RU" sz="2400" dirty="0" err="1">
                <a:latin typeface="+mn-lt"/>
              </a:rPr>
              <a:t>спрощуючи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її</a:t>
            </a:r>
            <a:r>
              <a:rPr lang="ru-RU" sz="2400" dirty="0">
                <a:latin typeface="+mn-lt"/>
              </a:rPr>
              <a:t> до </a:t>
            </a:r>
            <a:r>
              <a:rPr lang="ru-RU" sz="2400" dirty="0" err="1">
                <a:latin typeface="+mn-lt"/>
              </a:rPr>
              <a:t>виразу</a:t>
            </a:r>
            <a:r>
              <a:rPr lang="ru-RU" sz="2400" dirty="0">
                <a:latin typeface="+mn-lt"/>
              </a:rPr>
              <a:t>, </a:t>
            </a:r>
            <a:r>
              <a:rPr lang="ru-RU" sz="2400" dirty="0" err="1">
                <a:latin typeface="+mn-lt"/>
              </a:rPr>
              <a:t>що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представляє</a:t>
            </a:r>
            <a:r>
              <a:rPr lang="ru-RU" sz="2400" dirty="0">
                <a:latin typeface="+mn-lt"/>
              </a:rPr>
              <a:t> ту саму проблему, але в </a:t>
            </a:r>
            <a:r>
              <a:rPr lang="ru-RU" sz="2400" dirty="0" err="1">
                <a:latin typeface="+mn-lt"/>
              </a:rPr>
              <a:t>меншому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/>
              <a:t>степіні</a:t>
            </a:r>
            <a:r>
              <a:rPr lang="ru-RU" sz="24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8822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27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grpSp>
        <p:nvGrpSpPr>
          <p:cNvPr id="4" name="Скругленный прямоугольник 3"/>
          <p:cNvGrpSpPr>
            <a:grpSpLocks/>
          </p:cNvGrpSpPr>
          <p:nvPr/>
        </p:nvGrpSpPr>
        <p:grpSpPr bwMode="auto">
          <a:xfrm>
            <a:off x="2063552" y="1412876"/>
            <a:ext cx="9073008" cy="2592189"/>
            <a:chOff x="77" y="2277"/>
            <a:chExt cx="3744" cy="1928"/>
          </a:xfrm>
        </p:grpSpPr>
        <p:pic>
          <p:nvPicPr>
            <p:cNvPr id="32773" name="Скругленный прямоугольник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" y="2277"/>
              <a:ext cx="3744" cy="1928"/>
            </a:xfrm>
            <a:prstGeom prst="rect">
              <a:avLst/>
            </a:prstGeom>
            <a:noFill/>
            <a:effectLst>
              <a:outerShdw dist="107763" dir="18900000" algn="ctr" rotWithShape="0">
                <a:schemeClr val="tx1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204" y="2387"/>
              <a:ext cx="3558" cy="1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uk-UA" altLang="ru-RU" sz="2400" dirty="0"/>
                <a:t>Розглянемо функцію обчислення факторіала натурального числа. </a:t>
              </a:r>
            </a:p>
            <a:p>
              <a:r>
                <a:rPr lang="uk-UA" altLang="ru-RU" sz="2400" dirty="0"/>
                <a:t>Факторіалом n! натурального числа n називається </a:t>
              </a:r>
              <a:r>
                <a:rPr lang="uk-UA" altLang="ru-RU" sz="2400" b="1" dirty="0"/>
                <a:t>добуток</a:t>
              </a:r>
              <a:r>
                <a:rPr lang="uk-UA" altLang="ru-RU" sz="2400" dirty="0"/>
                <a:t> усіх цілих чисел від одиниці до n. </a:t>
              </a:r>
            </a:p>
            <a:p>
              <a:r>
                <a:rPr lang="uk-UA" altLang="ru-RU" sz="2400" dirty="0"/>
                <a:t>Вважають, що </a:t>
              </a:r>
              <a:r>
                <a:rPr lang="uk-UA" altLang="ru-RU" sz="2400" b="1" dirty="0"/>
                <a:t>0!=1</a:t>
              </a:r>
              <a:r>
                <a:rPr lang="uk-UA" altLang="ru-RU" sz="2400" dirty="0"/>
                <a:t>. </a:t>
              </a:r>
              <a:endParaRPr lang="ru-RU" altLang="ru-RU" sz="2400" dirty="0"/>
            </a:p>
          </p:txBody>
        </p:sp>
      </p:grp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2332039" y="974725"/>
            <a:ext cx="17106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000" b="1"/>
              <a:t>Приклад 4.9</a:t>
            </a:r>
            <a:endParaRPr lang="ru-RU" altLang="ru-RU" sz="2000" b="1"/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3071664" y="4152959"/>
            <a:ext cx="5611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altLang="ru-RU" sz="2400" b="1" dirty="0"/>
              <a:t>Р</a:t>
            </a:r>
            <a:r>
              <a:rPr lang="uk-UA" altLang="ru-RU" sz="2400" b="1" dirty="0">
                <a:cs typeface="Times New Roman" panose="02020603050405020304" pitchFamily="18" charset="0"/>
              </a:rPr>
              <a:t>екурсивне означення факторіала:</a:t>
            </a:r>
            <a:endParaRPr lang="ru-RU" altLang="ru-RU" sz="2400" b="1" dirty="0"/>
          </a:p>
        </p:txBody>
      </p:sp>
      <p:graphicFrame>
        <p:nvGraphicFramePr>
          <p:cNvPr id="327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482898"/>
              </p:ext>
            </p:extLst>
          </p:nvPr>
        </p:nvGraphicFramePr>
        <p:xfrm>
          <a:off x="3736827" y="4691180"/>
          <a:ext cx="428148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4" name="Уравнение" r:id="rId4" imgW="1625400" imgH="393480" progId="Equation.3">
                  <p:embed/>
                </p:oleObj>
              </mc:Choice>
              <mc:Fallback>
                <p:oleObj name="Уравнение" r:id="rId4" imgW="162540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827" y="4691180"/>
                        <a:ext cx="4281487" cy="1022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Заголовок 1"/>
          <p:cNvSpPr txBox="1">
            <a:spLocks/>
          </p:cNvSpPr>
          <p:nvPr/>
        </p:nvSpPr>
        <p:spPr bwMode="auto">
          <a:xfrm>
            <a:off x="1524000" y="1"/>
            <a:ext cx="9144000" cy="620713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800" b="1">
                <a:solidFill>
                  <a:schemeClr val="bg1"/>
                </a:solidFill>
              </a:rPr>
              <a:t>Рекурсія. Рекурсивні означення та функції</a:t>
            </a:r>
            <a:endParaRPr lang="uk-UA" altLang="ru-RU" sz="3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4116388" y="1557338"/>
            <a:ext cx="6551612" cy="4176712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28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910652" y="901921"/>
            <a:ext cx="17106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000" b="1" dirty="0">
                <a:solidFill>
                  <a:srgbClr val="009900"/>
                </a:solidFill>
              </a:rPr>
              <a:t>Приклад 4.9</a:t>
            </a:r>
            <a:endParaRPr lang="ru-RU" altLang="ru-RU" sz="2000" b="1" dirty="0">
              <a:solidFill>
                <a:srgbClr val="009900"/>
              </a:solidFill>
            </a:endParaRPr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1943816" y="1412776"/>
            <a:ext cx="7963245" cy="4812160"/>
            <a:chOff x="539552" y="1613419"/>
            <a:chExt cx="7963245" cy="4812160"/>
          </a:xfrm>
        </p:grpSpPr>
        <p:sp>
          <p:nvSpPr>
            <p:cNvPr id="33805" name="Line 13"/>
            <p:cNvSpPr>
              <a:spLocks noChangeShapeType="1"/>
            </p:cNvSpPr>
            <p:nvPr/>
          </p:nvSpPr>
          <p:spPr bwMode="auto">
            <a:xfrm flipV="1">
              <a:off x="1385998" y="3789363"/>
              <a:ext cx="1114316" cy="2130424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>
              <a:off x="539552" y="5909642"/>
              <a:ext cx="28527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altLang="ru-RU" sz="2000" dirty="0">
                  <a:solidFill>
                    <a:srgbClr val="0000CC"/>
                  </a:solidFill>
                </a:rPr>
                <a:t>Рекурсивне занурення</a:t>
              </a:r>
              <a:endParaRPr lang="ru-RU" altLang="ru-RU" sz="2000" dirty="0">
                <a:solidFill>
                  <a:srgbClr val="0000CC"/>
                </a:solidFill>
              </a:endParaRPr>
            </a:p>
          </p:txBody>
        </p:sp>
        <p:sp>
          <p:nvSpPr>
            <p:cNvPr id="33807" name="Line 15"/>
            <p:cNvSpPr>
              <a:spLocks noChangeShapeType="1"/>
            </p:cNvSpPr>
            <p:nvPr/>
          </p:nvSpPr>
          <p:spPr bwMode="auto">
            <a:xfrm flipH="1" flipV="1">
              <a:off x="6232818" y="4166567"/>
              <a:ext cx="1363517" cy="1567482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08" name="Text Box 16"/>
            <p:cNvSpPr txBox="1">
              <a:spLocks noChangeArrowheads="1"/>
            </p:cNvSpPr>
            <p:nvPr/>
          </p:nvSpPr>
          <p:spPr bwMode="auto">
            <a:xfrm>
              <a:off x="6874022" y="5723904"/>
              <a:ext cx="1628775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altLang="ru-RU" sz="2000" dirty="0">
                  <a:solidFill>
                    <a:srgbClr val="C00000"/>
                  </a:solidFill>
                </a:rPr>
                <a:t>Рекурсивне </a:t>
              </a:r>
            </a:p>
            <a:p>
              <a:r>
                <a:rPr lang="uk-UA" altLang="ru-RU" sz="2000" dirty="0">
                  <a:solidFill>
                    <a:srgbClr val="C00000"/>
                  </a:solidFill>
                </a:rPr>
                <a:t>повернення</a:t>
              </a:r>
              <a:endParaRPr lang="ru-RU" altLang="ru-RU" sz="2000" dirty="0">
                <a:solidFill>
                  <a:srgbClr val="C00000"/>
                </a:solidFill>
              </a:endParaRPr>
            </a:p>
          </p:txBody>
        </p:sp>
        <p:graphicFrame>
          <p:nvGraphicFramePr>
            <p:cNvPr id="6" name="Объект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652291"/>
                </p:ext>
              </p:extLst>
            </p:nvPr>
          </p:nvGraphicFramePr>
          <p:xfrm>
            <a:off x="1385998" y="1613419"/>
            <a:ext cx="6210337" cy="3601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4" r:id="rId4" imgW="2455560" imgH="1734120" progId="CorelDRAW.Graphic.12">
                    <p:embed/>
                  </p:oleObj>
                </mc:Choice>
                <mc:Fallback>
                  <p:oleObj r:id="rId4" imgW="2455560" imgH="1734120" progId="CorelDRAW.Graphic.12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5998" y="1613419"/>
                          <a:ext cx="6210337" cy="360141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Заголовок 1"/>
          <p:cNvSpPr txBox="1">
            <a:spLocks/>
          </p:cNvSpPr>
          <p:nvPr/>
        </p:nvSpPr>
        <p:spPr bwMode="auto">
          <a:xfrm>
            <a:off x="1524000" y="1"/>
            <a:ext cx="9144000" cy="620713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100" b="1" dirty="0">
                <a:solidFill>
                  <a:schemeClr val="bg1"/>
                </a:solidFill>
              </a:rPr>
              <a:t>Рекурсивні виклики функції обчислення факторіала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29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pic>
        <p:nvPicPr>
          <p:cNvPr id="5" name="Рисунок 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592" y="940817"/>
            <a:ext cx="1317337" cy="513562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2332039" y="974725"/>
            <a:ext cx="17106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000" b="1"/>
              <a:t>Приклад 4.9</a:t>
            </a:r>
            <a:endParaRPr lang="ru-RU" altLang="ru-RU" sz="2000" b="1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1556274" y="751970"/>
            <a:ext cx="7442317" cy="584775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uk-UA" altLang="ru-RU" sz="2200" dirty="0">
                <a:solidFill>
                  <a:srgbClr val="009900"/>
                </a:solidFill>
              </a:rPr>
              <a:t>//ex4_9.cpp. Обчислення факторіала числа</a:t>
            </a:r>
            <a:r>
              <a:rPr lang="uk-UA" altLang="ru-RU" sz="2200" dirty="0"/>
              <a:t> </a:t>
            </a:r>
            <a:br>
              <a:rPr lang="uk-UA" altLang="ru-RU" sz="2200" dirty="0"/>
            </a:br>
            <a:r>
              <a:rPr lang="uk-UA" altLang="ru-RU" sz="2200" dirty="0"/>
              <a:t>#</a:t>
            </a:r>
            <a:r>
              <a:rPr lang="uk-UA" altLang="ru-RU" sz="2200" dirty="0" err="1"/>
              <a:t>include</a:t>
            </a:r>
            <a:r>
              <a:rPr lang="uk-UA" altLang="ru-RU" sz="2200" dirty="0"/>
              <a:t>&lt;</a:t>
            </a:r>
            <a:r>
              <a:rPr lang="uk-UA" altLang="ru-RU" sz="2200" dirty="0" err="1"/>
              <a:t>iostream</a:t>
            </a:r>
            <a:r>
              <a:rPr lang="uk-UA" altLang="ru-RU" sz="2200" dirty="0"/>
              <a:t>&gt;</a:t>
            </a:r>
            <a:br>
              <a:rPr lang="uk-UA" altLang="ru-RU" sz="2200" dirty="0"/>
            </a:br>
            <a:r>
              <a:rPr lang="uk-UA" altLang="ru-RU" sz="2200" dirty="0" err="1"/>
              <a:t>using</a:t>
            </a:r>
            <a:r>
              <a:rPr lang="uk-UA" altLang="ru-RU" sz="2200" dirty="0"/>
              <a:t> </a:t>
            </a:r>
            <a:r>
              <a:rPr lang="uk-UA" altLang="ru-RU" sz="2200" dirty="0" err="1"/>
              <a:t>namespace</a:t>
            </a:r>
            <a:r>
              <a:rPr lang="uk-UA" altLang="ru-RU" sz="2200" dirty="0"/>
              <a:t> </a:t>
            </a:r>
            <a:r>
              <a:rPr lang="uk-UA" altLang="ru-RU" sz="2200" dirty="0" err="1"/>
              <a:t>std</a:t>
            </a:r>
            <a:r>
              <a:rPr lang="uk-UA" altLang="ru-RU" sz="2200" dirty="0"/>
              <a:t>;</a:t>
            </a:r>
            <a:br>
              <a:rPr lang="uk-UA" altLang="ru-RU" sz="2200" dirty="0"/>
            </a:br>
            <a:r>
              <a:rPr lang="uk-UA" altLang="ru-RU" sz="2200" dirty="0" err="1"/>
              <a:t>int</a:t>
            </a:r>
            <a:r>
              <a:rPr lang="uk-UA" altLang="ru-RU" sz="2200" dirty="0"/>
              <a:t> x;    </a:t>
            </a:r>
            <a:r>
              <a:rPr lang="uk-UA" altLang="ru-RU" sz="2200" dirty="0">
                <a:solidFill>
                  <a:srgbClr val="009900"/>
                </a:solidFill>
              </a:rPr>
              <a:t>//число, факторіал якого необхідно обчислити</a:t>
            </a:r>
            <a:r>
              <a:rPr lang="uk-UA" altLang="ru-RU" sz="2200" dirty="0"/>
              <a:t/>
            </a:r>
            <a:br>
              <a:rPr lang="uk-UA" altLang="ru-RU" sz="2200" dirty="0"/>
            </a:br>
            <a:r>
              <a:rPr lang="uk-UA" altLang="ru-RU" sz="2200" dirty="0" err="1"/>
              <a:t>int</a:t>
            </a:r>
            <a:r>
              <a:rPr lang="uk-UA" altLang="ru-RU" sz="2200" dirty="0"/>
              <a:t> F(</a:t>
            </a:r>
            <a:r>
              <a:rPr lang="uk-UA" altLang="ru-RU" sz="2200" dirty="0" err="1"/>
              <a:t>int</a:t>
            </a:r>
            <a:r>
              <a:rPr lang="uk-UA" altLang="ru-RU" sz="2200" dirty="0"/>
              <a:t> n)               </a:t>
            </a:r>
            <a:r>
              <a:rPr lang="uk-UA" altLang="ru-RU" sz="2200" dirty="0">
                <a:solidFill>
                  <a:srgbClr val="009900"/>
                </a:solidFill>
              </a:rPr>
              <a:t>//оголошення рекурсивної функції</a:t>
            </a:r>
            <a:br>
              <a:rPr lang="uk-UA" altLang="ru-RU" sz="2200" dirty="0">
                <a:solidFill>
                  <a:srgbClr val="009900"/>
                </a:solidFill>
              </a:rPr>
            </a:br>
            <a:r>
              <a:rPr lang="uk-UA" altLang="ru-RU" sz="2200" dirty="0"/>
              <a:t>{</a:t>
            </a:r>
            <a:br>
              <a:rPr lang="uk-UA" altLang="ru-RU" sz="2200" dirty="0"/>
            </a:br>
            <a:r>
              <a:rPr lang="uk-UA" altLang="ru-RU" sz="2200" dirty="0"/>
              <a:t>   </a:t>
            </a:r>
            <a:r>
              <a:rPr lang="uk-UA" altLang="ru-RU" sz="2200" dirty="0" err="1"/>
              <a:t>if</a:t>
            </a:r>
            <a:r>
              <a:rPr lang="uk-UA" altLang="ru-RU" sz="2200" dirty="0"/>
              <a:t> (n==0) </a:t>
            </a:r>
            <a:r>
              <a:rPr lang="uk-UA" altLang="ru-RU" sz="2200" dirty="0" err="1"/>
              <a:t>return</a:t>
            </a:r>
            <a:r>
              <a:rPr lang="uk-UA" altLang="ru-RU" sz="2200" dirty="0"/>
              <a:t> 1; </a:t>
            </a:r>
            <a:r>
              <a:rPr lang="en-US" altLang="ru-RU" sz="2200" dirty="0">
                <a:solidFill>
                  <a:srgbClr val="009900"/>
                </a:solidFill>
              </a:rPr>
              <a:t>//</a:t>
            </a:r>
            <a:r>
              <a:rPr lang="uk-UA" altLang="ru-RU" sz="2200" dirty="0">
                <a:solidFill>
                  <a:srgbClr val="009900"/>
                </a:solidFill>
              </a:rPr>
              <a:t>базовий випадок - вихід з рекурсії </a:t>
            </a:r>
            <a:br>
              <a:rPr lang="uk-UA" altLang="ru-RU" sz="2200" dirty="0">
                <a:solidFill>
                  <a:srgbClr val="009900"/>
                </a:solidFill>
              </a:rPr>
            </a:br>
            <a:r>
              <a:rPr lang="uk-UA" altLang="ru-RU" sz="2200" dirty="0"/>
              <a:t>    </a:t>
            </a:r>
            <a:r>
              <a:rPr lang="uk-UA" altLang="ru-RU" sz="2200" dirty="0" err="1"/>
              <a:t>else</a:t>
            </a:r>
            <a:r>
              <a:rPr lang="uk-UA" altLang="ru-RU" sz="2200" dirty="0"/>
              <a:t> </a:t>
            </a:r>
            <a:r>
              <a:rPr lang="uk-UA" altLang="ru-RU" sz="2200" dirty="0" err="1"/>
              <a:t>return</a:t>
            </a:r>
            <a:r>
              <a:rPr lang="uk-UA" altLang="ru-RU" sz="2200" dirty="0"/>
              <a:t> F(n-1)*n;   </a:t>
            </a:r>
            <a:r>
              <a:rPr lang="uk-UA" altLang="ru-RU" sz="2200" dirty="0">
                <a:solidFill>
                  <a:srgbClr val="009900"/>
                </a:solidFill>
              </a:rPr>
              <a:t>//рекурсивний виклик функції</a:t>
            </a:r>
            <a:r>
              <a:rPr lang="uk-UA" altLang="ru-RU" sz="2200" dirty="0"/>
              <a:t/>
            </a:r>
            <a:br>
              <a:rPr lang="uk-UA" altLang="ru-RU" sz="2200" dirty="0"/>
            </a:br>
            <a:r>
              <a:rPr lang="uk-UA" altLang="ru-RU" sz="2200" dirty="0"/>
              <a:t>}</a:t>
            </a:r>
            <a:br>
              <a:rPr lang="uk-UA" altLang="ru-RU" sz="2200" dirty="0"/>
            </a:br>
            <a:r>
              <a:rPr lang="uk-UA" altLang="ru-RU" sz="2200" dirty="0" err="1"/>
              <a:t>int</a:t>
            </a:r>
            <a:r>
              <a:rPr lang="uk-UA" altLang="ru-RU" sz="2200" dirty="0"/>
              <a:t> </a:t>
            </a:r>
            <a:r>
              <a:rPr lang="uk-UA" altLang="ru-RU" sz="2200" dirty="0" err="1"/>
              <a:t>main</a:t>
            </a:r>
            <a:r>
              <a:rPr lang="uk-UA" altLang="ru-RU" sz="2200" dirty="0"/>
              <a:t>()                 </a:t>
            </a:r>
            <a:r>
              <a:rPr lang="uk-UA" altLang="ru-RU" sz="2200" dirty="0">
                <a:solidFill>
                  <a:srgbClr val="009900"/>
                </a:solidFill>
              </a:rPr>
              <a:t>//головна функція</a:t>
            </a:r>
            <a:br>
              <a:rPr lang="uk-UA" altLang="ru-RU" sz="2200" dirty="0">
                <a:solidFill>
                  <a:srgbClr val="009900"/>
                </a:solidFill>
              </a:rPr>
            </a:br>
            <a:r>
              <a:rPr lang="uk-UA" altLang="ru-RU" sz="2200" dirty="0"/>
              <a:t>{                                      </a:t>
            </a:r>
            <a:br>
              <a:rPr lang="uk-UA" altLang="ru-RU" sz="2200" dirty="0"/>
            </a:br>
            <a:r>
              <a:rPr lang="uk-UA" altLang="ru-RU" sz="2200" dirty="0"/>
              <a:t>   </a:t>
            </a:r>
            <a:r>
              <a:rPr lang="uk-UA" altLang="ru-RU" sz="2200" dirty="0" err="1"/>
              <a:t>cout</a:t>
            </a:r>
            <a:r>
              <a:rPr lang="uk-UA" altLang="ru-RU" sz="2200" dirty="0"/>
              <a:t>&lt;&lt;"</a:t>
            </a:r>
            <a:r>
              <a:rPr lang="uk-UA" altLang="ru-RU" sz="2200" dirty="0" err="1"/>
              <a:t>calculate</a:t>
            </a:r>
            <a:r>
              <a:rPr lang="uk-UA" altLang="ru-RU" sz="2200" dirty="0"/>
              <a:t> </a:t>
            </a:r>
            <a:r>
              <a:rPr lang="uk-UA" altLang="ru-RU" sz="2200" dirty="0" err="1"/>
              <a:t>factorial</a:t>
            </a:r>
            <a:r>
              <a:rPr lang="uk-UA" altLang="ru-RU" sz="2200" dirty="0"/>
              <a:t>"&lt;&lt;</a:t>
            </a:r>
            <a:r>
              <a:rPr lang="uk-UA" altLang="ru-RU" sz="2200" dirty="0" err="1"/>
              <a:t>endl</a:t>
            </a:r>
            <a:r>
              <a:rPr lang="uk-UA" altLang="ru-RU" sz="2200" dirty="0"/>
              <a:t>;</a:t>
            </a:r>
            <a:br>
              <a:rPr lang="uk-UA" altLang="ru-RU" sz="2200" dirty="0"/>
            </a:br>
            <a:r>
              <a:rPr lang="uk-UA" altLang="ru-RU" sz="2200" dirty="0"/>
              <a:t>   </a:t>
            </a:r>
            <a:r>
              <a:rPr lang="uk-UA" altLang="ru-RU" sz="2200" dirty="0" err="1"/>
              <a:t>cout</a:t>
            </a:r>
            <a:r>
              <a:rPr lang="uk-UA" altLang="ru-RU" sz="2200" dirty="0"/>
              <a:t>&lt;&lt;"</a:t>
            </a:r>
            <a:r>
              <a:rPr lang="uk-UA" altLang="ru-RU" sz="2200" dirty="0" err="1"/>
              <a:t>Enter</a:t>
            </a:r>
            <a:r>
              <a:rPr lang="uk-UA" altLang="ru-RU" sz="2200" dirty="0"/>
              <a:t> x "&lt;&lt;</a:t>
            </a:r>
            <a:r>
              <a:rPr lang="uk-UA" altLang="ru-RU" sz="2200" dirty="0" err="1"/>
              <a:t>endl</a:t>
            </a:r>
            <a:r>
              <a:rPr lang="uk-UA" altLang="ru-RU" sz="2200" dirty="0"/>
              <a:t>; </a:t>
            </a:r>
            <a:br>
              <a:rPr lang="uk-UA" altLang="ru-RU" sz="2200" dirty="0"/>
            </a:br>
            <a:r>
              <a:rPr lang="uk-UA" altLang="ru-RU" sz="2200" dirty="0"/>
              <a:t>   </a:t>
            </a:r>
            <a:r>
              <a:rPr lang="uk-UA" altLang="ru-RU" sz="2200" dirty="0" err="1"/>
              <a:t>cin</a:t>
            </a:r>
            <a:r>
              <a:rPr lang="uk-UA" altLang="ru-RU" sz="2200" dirty="0"/>
              <a:t>&gt;&gt;x; </a:t>
            </a:r>
            <a:br>
              <a:rPr lang="uk-UA" altLang="ru-RU" sz="2200" dirty="0"/>
            </a:br>
            <a:r>
              <a:rPr lang="uk-UA" altLang="ru-RU" sz="2200" dirty="0"/>
              <a:t>   </a:t>
            </a:r>
            <a:r>
              <a:rPr lang="uk-UA" altLang="ru-RU" sz="2200" dirty="0" err="1"/>
              <a:t>cout</a:t>
            </a:r>
            <a:r>
              <a:rPr lang="uk-UA" altLang="ru-RU" sz="2200" dirty="0"/>
              <a:t>&lt;&lt;"x!="&lt;&lt;F(x)&lt;&lt;</a:t>
            </a:r>
            <a:r>
              <a:rPr lang="uk-UA" altLang="ru-RU" sz="2200" dirty="0" err="1"/>
              <a:t>endl</a:t>
            </a:r>
            <a:r>
              <a:rPr lang="uk-UA" altLang="ru-RU" sz="2200" dirty="0"/>
              <a:t>;</a:t>
            </a:r>
            <a:br>
              <a:rPr lang="uk-UA" altLang="ru-RU" sz="2200" dirty="0"/>
            </a:br>
            <a:r>
              <a:rPr lang="uk-UA" altLang="ru-RU" sz="2200" dirty="0"/>
              <a:t>   </a:t>
            </a:r>
            <a:r>
              <a:rPr lang="uk-UA" altLang="ru-RU" sz="2200" dirty="0" err="1"/>
              <a:t>system</a:t>
            </a:r>
            <a:r>
              <a:rPr lang="uk-UA" altLang="ru-RU" sz="2200" dirty="0"/>
              <a:t>("</a:t>
            </a:r>
            <a:r>
              <a:rPr lang="uk-UA" altLang="ru-RU" sz="2200" dirty="0" err="1"/>
              <a:t>pause</a:t>
            </a:r>
            <a:r>
              <a:rPr lang="uk-UA" altLang="ru-RU" sz="2200" dirty="0"/>
              <a:t>");</a:t>
            </a:r>
            <a:br>
              <a:rPr lang="uk-UA" altLang="ru-RU" sz="2200" dirty="0"/>
            </a:br>
            <a:r>
              <a:rPr lang="uk-UA" altLang="ru-RU" sz="2200" dirty="0"/>
              <a:t>}</a:t>
            </a:r>
          </a:p>
        </p:txBody>
      </p:sp>
      <p:grpSp>
        <p:nvGrpSpPr>
          <p:cNvPr id="34825" name="Group 9"/>
          <p:cNvGrpSpPr>
            <a:grpSpLocks/>
          </p:cNvGrpSpPr>
          <p:nvPr/>
        </p:nvGrpSpPr>
        <p:grpSpPr bwMode="auto">
          <a:xfrm>
            <a:off x="8104264" y="5733256"/>
            <a:ext cx="2444750" cy="571500"/>
            <a:chOff x="4513" y="2659"/>
            <a:chExt cx="1247" cy="360"/>
          </a:xfrm>
        </p:grpSpPr>
        <p:graphicFrame>
          <p:nvGraphicFramePr>
            <p:cNvPr id="34826" name="Object 10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0" name="Точечный рисунок" r:id="rId5" imgW="600159" imgH="571731" progId="Paint.Picture">
                    <p:embed/>
                  </p:oleObj>
                </mc:Choice>
                <mc:Fallback>
                  <p:oleObj name="Точечный рисунок" r:id="rId5" imgW="600159" imgH="571731" progId="Paint.Picture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7" name="Text Box 11"/>
            <p:cNvSpPr txBox="1">
              <a:spLocks noChangeArrowheads="1"/>
            </p:cNvSpPr>
            <p:nvPr/>
          </p:nvSpPr>
          <p:spPr bwMode="auto">
            <a:xfrm>
              <a:off x="4641" y="2750"/>
              <a:ext cx="9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altLang="ru-RU" b="1" dirty="0">
                  <a:cs typeface="Arial" panose="020B0604020202020204" pitchFamily="34" charset="0"/>
                  <a:hlinkClick r:id="rId7" action="ppaction://hlinkfile"/>
                </a:rPr>
                <a:t>Код </a:t>
              </a:r>
              <a:r>
                <a:rPr lang="ru-RU" altLang="ru-RU" b="1" dirty="0">
                  <a:cs typeface="Arial" panose="020B0604020202020204" pitchFamily="34" charset="0"/>
                  <a:hlinkClick r:id="rId7" action="ppaction://hlinkfile"/>
                </a:rPr>
                <a:t>ex4_9.cpp</a:t>
              </a:r>
              <a:endParaRPr lang="ru-RU" altLang="ru-RU" b="1" dirty="0">
                <a:cs typeface="Arial" panose="020B0604020202020204" pitchFamily="34" charset="0"/>
              </a:endParaRPr>
            </a:p>
          </p:txBody>
        </p:sp>
      </p:grpSp>
      <p:pic>
        <p:nvPicPr>
          <p:cNvPr id="34820" name="Picture 4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043" y="4733099"/>
            <a:ext cx="915706" cy="91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"/>
          <p:cNvSpPr txBox="1">
            <a:spLocks/>
          </p:cNvSpPr>
          <p:nvPr/>
        </p:nvSpPr>
        <p:spPr bwMode="auto">
          <a:xfrm>
            <a:off x="1524000" y="1"/>
            <a:ext cx="9144000" cy="620713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>
                <a:solidFill>
                  <a:schemeClr val="bg1"/>
                </a:solidFill>
              </a:rPr>
              <a:t>Рекурсивна функція обчислення факторіала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783632" y="1052736"/>
            <a:ext cx="8207375" cy="457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0850"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4.1. Підпрограми, їх різновиди та способи використання</a:t>
            </a:r>
            <a:endParaRPr lang="es-ES" altLang="ru-RU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uk-UA" altLang="ru-RU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4.1.1. Функції користувача</a:t>
            </a:r>
            <a:endParaRPr lang="es-ES" altLang="ru-RU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uk-UA" altLang="ru-RU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4.1.2. Прототипи функцій</a:t>
            </a:r>
            <a:endParaRPr lang="es-ES" altLang="ru-RU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uk-UA" altLang="ru-RU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4.1.3. Функції з аргументами за замовчуванням</a:t>
            </a:r>
            <a:endParaRPr lang="es-ES" altLang="ru-RU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uk-UA" altLang="ru-RU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4.1.4. Стандартні функції</a:t>
            </a:r>
            <a:endParaRPr lang="es-ES" altLang="ru-RU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uk-UA" altLang="ru-RU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4.1.5. Локалізація імен</a:t>
            </a:r>
            <a:endParaRPr lang="es-ES" altLang="ru-RU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uk-UA" altLang="ru-RU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4.1.6. Класи пам’яті</a:t>
            </a:r>
            <a:endParaRPr lang="es-ES" altLang="ru-RU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uk-UA" altLang="ru-RU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4.1.7. Різновиди параметрів</a:t>
            </a:r>
            <a:endParaRPr lang="es-ES" altLang="ru-RU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uk-UA" altLang="ru-RU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4.1.8. Процес виклику підпрограми. Програмний стек</a:t>
            </a:r>
            <a:endParaRPr lang="es-ES" altLang="ru-RU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uk-UA" altLang="ru-RU" sz="2400" dirty="0">
                <a:latin typeface="Times New Roman" panose="02020603050405020304" pitchFamily="18" charset="0"/>
                <a:cs typeface="Arial" panose="020B0604020202020204" pitchFamily="34" charset="0"/>
              </a:rPr>
              <a:t>4.2. Додаткові можливості функцій в С++</a:t>
            </a:r>
            <a:endParaRPr lang="es-ES" altLang="ru-RU" sz="24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uk-UA" altLang="ru-RU" sz="2400" dirty="0">
                <a:latin typeface="Times New Roman" panose="02020603050405020304" pitchFamily="18" charset="0"/>
                <a:cs typeface="Arial" panose="020B0604020202020204" pitchFamily="34" charset="0"/>
              </a:rPr>
              <a:t>  4.2.1. Перевантаження функцій</a:t>
            </a:r>
            <a:endParaRPr lang="es-ES" altLang="ru-RU" sz="24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uk-UA" altLang="ru-RU" sz="2400" dirty="0">
                <a:latin typeface="Times New Roman" panose="02020603050405020304" pitchFamily="18" charset="0"/>
                <a:cs typeface="Arial" panose="020B0604020202020204" pitchFamily="34" charset="0"/>
              </a:rPr>
              <a:t>  4.2.2. Вбудовані функції</a:t>
            </a:r>
            <a:endParaRPr lang="es-ES" altLang="ru-RU" sz="24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uk-UA" altLang="ru-RU" sz="2400" dirty="0">
                <a:latin typeface="Times New Roman" panose="02020603050405020304" pitchFamily="18" charset="0"/>
                <a:cs typeface="Arial" panose="020B0604020202020204" pitchFamily="34" charset="0"/>
              </a:rPr>
              <a:t>  4.2.3. Шаблони функцій</a:t>
            </a:r>
            <a:endParaRPr lang="es-ES" altLang="ru-RU" sz="24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uk-UA" altLang="ru-RU" sz="2400" dirty="0">
                <a:latin typeface="Times New Roman" panose="02020603050405020304" pitchFamily="18" charset="0"/>
                <a:cs typeface="Arial" panose="020B0604020202020204" pitchFamily="34" charset="0"/>
                <a:hlinkClick r:id="rId2" action="ppaction://hlinksldjump"/>
              </a:rPr>
              <a:t>4.3. Рекурсія</a:t>
            </a:r>
            <a:endParaRPr lang="es-ES" altLang="ru-RU" sz="24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uk-UA" altLang="ru-RU" sz="2400" dirty="0">
                <a:latin typeface="Times New Roman" panose="02020603050405020304" pitchFamily="18" charset="0"/>
                <a:cs typeface="Arial" panose="020B0604020202020204" pitchFamily="34" charset="0"/>
              </a:rPr>
              <a:t>  4.3.1. Рекурсивні означення та функції</a:t>
            </a:r>
            <a:endParaRPr lang="es-ES" altLang="ru-RU" sz="24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uk-UA" altLang="ru-RU" sz="2400" dirty="0">
                <a:latin typeface="Times New Roman" panose="02020603050405020304" pitchFamily="18" charset="0"/>
                <a:cs typeface="Arial" panose="020B0604020202020204" pitchFamily="34" charset="0"/>
              </a:rPr>
              <a:t>  4.3.2. Приклади рекурсивних програм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5159376" y="0"/>
            <a:ext cx="1412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uk-UA" alt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Зміст</a:t>
            </a:r>
            <a:endParaRPr lang="ru-RU" altLang="ru-RU" sz="3600" b="1" dirty="0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3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916832"/>
            <a:ext cx="1878789" cy="2597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30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892" y="1573094"/>
            <a:ext cx="8893175" cy="3887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1524000" y="1"/>
            <a:ext cx="9144000" cy="620713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>
                <a:solidFill>
                  <a:schemeClr val="bg1"/>
                </a:solidFill>
              </a:rPr>
              <a:t>Рекурсивна функція обчислення факторіала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524000" y="1"/>
            <a:ext cx="9144000" cy="576263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uk-UA" altLang="ru-RU" sz="3600" b="1" dirty="0">
                <a:solidFill>
                  <a:schemeClr val="bg1"/>
                </a:solidFill>
              </a:rPr>
              <a:t>Неефективна рекурсія</a:t>
            </a:r>
          </a:p>
        </p:txBody>
      </p:sp>
      <p:sp>
        <p:nvSpPr>
          <p:cNvPr id="19459" name="Объект 2"/>
          <p:cNvSpPr>
            <a:spLocks noGrp="1"/>
          </p:cNvSpPr>
          <p:nvPr>
            <p:ph idx="4294967295"/>
          </p:nvPr>
        </p:nvSpPr>
        <p:spPr bwMode="auto">
          <a:xfrm>
            <a:off x="1703512" y="993776"/>
            <a:ext cx="8856984" cy="2003425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altLang="ru-RU" sz="2200" dirty="0" err="1"/>
              <a:t>Якщо</a:t>
            </a:r>
            <a:r>
              <a:rPr lang="ru-RU" altLang="ru-RU" sz="2200" dirty="0"/>
              <a:t> в </a:t>
            </a:r>
            <a:r>
              <a:rPr lang="ru-RU" altLang="ru-RU" sz="2200" dirty="0" err="1"/>
              <a:t>тілі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функції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здійснюється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більше</a:t>
            </a:r>
            <a:r>
              <a:rPr lang="ru-RU" altLang="ru-RU" sz="2200" dirty="0"/>
              <a:t> одного рекурсивного </a:t>
            </a:r>
            <a:r>
              <a:rPr lang="ru-RU" altLang="ru-RU" sz="2200" dirty="0" err="1"/>
              <a:t>виклику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надвеликими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можуть</a:t>
            </a:r>
            <a:r>
              <a:rPr lang="ru-RU" altLang="ru-RU" sz="2200" dirty="0"/>
              <a:t> стати не </a:t>
            </a:r>
            <a:r>
              <a:rPr lang="ru-RU" altLang="ru-RU" sz="2200" dirty="0" err="1"/>
              <a:t>лише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витрати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стекової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пам’яті</a:t>
            </a:r>
            <a:r>
              <a:rPr lang="ru-RU" altLang="ru-RU" sz="2200" dirty="0"/>
              <a:t>, але й </a:t>
            </a:r>
            <a:r>
              <a:rPr lang="ru-RU" altLang="ru-RU" sz="2200" dirty="0" err="1"/>
              <a:t>витрати</a:t>
            </a:r>
            <a:r>
              <a:rPr lang="ru-RU" altLang="ru-RU" sz="2200" dirty="0"/>
              <a:t> часу. </a:t>
            </a:r>
            <a:endParaRPr lang="en-US" altLang="ru-RU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ru-RU" altLang="ru-RU" sz="2200" dirty="0"/>
              <a:t>У </a:t>
            </a:r>
            <a:r>
              <a:rPr lang="ru-RU" altLang="ru-RU" sz="2200" dirty="0" err="1"/>
              <a:t>цьому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випадку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перевагу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варто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надавати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нерекурсивному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розв’язанню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задачі</a:t>
            </a:r>
            <a:r>
              <a:rPr lang="uk-UA" altLang="ru-RU" sz="2200" dirty="0"/>
              <a:t> (цикл)</a:t>
            </a:r>
            <a:r>
              <a:rPr lang="ru-RU" altLang="ru-RU" sz="2200" dirty="0"/>
              <a:t>. </a:t>
            </a:r>
            <a:endParaRPr lang="uk-UA" altLang="ru-RU" sz="2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31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688236" y="3717033"/>
            <a:ext cx="4680520" cy="2448271"/>
          </a:xfrm>
          <a:prstGeom prst="roundRect">
            <a:avLst/>
          </a:prstGeom>
          <a:solidFill>
            <a:schemeClr val="bg1"/>
          </a:solidFill>
          <a:effectLst>
            <a:outerShdw blurRad="40000" dist="1524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2200" b="1" kern="0" dirty="0" err="1">
                <a:solidFill>
                  <a:srgbClr val="000000"/>
                </a:solidFill>
              </a:rPr>
              <a:t>int</a:t>
            </a:r>
            <a:r>
              <a:rPr lang="en-US" sz="2200" b="1" kern="0" dirty="0">
                <a:solidFill>
                  <a:srgbClr val="000000"/>
                </a:solidFill>
              </a:rPr>
              <a:t> </a:t>
            </a:r>
            <a:r>
              <a:rPr lang="en-US" sz="2200" b="1" kern="0" dirty="0">
                <a:solidFill>
                  <a:srgbClr val="FF0000"/>
                </a:solidFill>
              </a:rPr>
              <a:t>Fib</a:t>
            </a:r>
            <a:r>
              <a:rPr lang="en-US" sz="2200" b="1" kern="0" dirty="0">
                <a:solidFill>
                  <a:srgbClr val="000000"/>
                </a:solidFill>
              </a:rPr>
              <a:t>(</a:t>
            </a:r>
            <a:r>
              <a:rPr lang="en-US" sz="2200" b="1" kern="0" dirty="0" err="1">
                <a:solidFill>
                  <a:srgbClr val="000000"/>
                </a:solidFill>
              </a:rPr>
              <a:t>int</a:t>
            </a:r>
            <a:r>
              <a:rPr lang="en-US" sz="2200" b="1" kern="0" dirty="0">
                <a:solidFill>
                  <a:srgbClr val="000000"/>
                </a:solidFill>
              </a:rPr>
              <a:t> n)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200" b="1" kern="0" dirty="0">
                <a:solidFill>
                  <a:srgbClr val="000000"/>
                </a:solidFill>
              </a:rPr>
              <a:t>{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200" b="1" kern="0" dirty="0">
                <a:solidFill>
                  <a:srgbClr val="000000"/>
                </a:solidFill>
              </a:rPr>
              <a:t> if (n == 0) return 0;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200" b="1" kern="0" dirty="0">
                <a:solidFill>
                  <a:srgbClr val="000000"/>
                </a:solidFill>
              </a:rPr>
              <a:t>  else if (n == 1) return 1;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200" b="1" kern="0" dirty="0">
                <a:solidFill>
                  <a:srgbClr val="000000"/>
                </a:solidFill>
              </a:rPr>
              <a:t>       else return </a:t>
            </a:r>
            <a:r>
              <a:rPr lang="en-US" sz="2200" b="1" kern="0" dirty="0">
                <a:solidFill>
                  <a:srgbClr val="FF0000"/>
                </a:solidFill>
              </a:rPr>
              <a:t>Fib</a:t>
            </a:r>
            <a:r>
              <a:rPr lang="en-US" sz="2200" b="1" kern="0" dirty="0">
                <a:solidFill>
                  <a:srgbClr val="000000"/>
                </a:solidFill>
              </a:rPr>
              <a:t>(n–1)+</a:t>
            </a:r>
            <a:r>
              <a:rPr lang="en-US" sz="2200" b="1" kern="0" dirty="0">
                <a:solidFill>
                  <a:srgbClr val="FF0000"/>
                </a:solidFill>
              </a:rPr>
              <a:t>Fi</a:t>
            </a:r>
            <a:r>
              <a:rPr lang="en-US" sz="2200" b="1" kern="0" dirty="0">
                <a:solidFill>
                  <a:srgbClr val="000000"/>
                </a:solidFill>
              </a:rPr>
              <a:t>b(n–2);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200" b="1" kern="0" dirty="0">
                <a:solidFill>
                  <a:srgbClr val="000000"/>
                </a:solidFill>
              </a:rPr>
              <a:t>}</a:t>
            </a:r>
            <a:endParaRPr lang="uk-UA" sz="2200" b="1" kern="0" dirty="0">
              <a:solidFill>
                <a:srgbClr val="0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03512" y="3212977"/>
            <a:ext cx="403244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altLang="ru-RU" sz="2000" dirty="0" err="1"/>
              <a:t>Розглянемо</a:t>
            </a:r>
            <a:r>
              <a:rPr lang="ru-RU" altLang="ru-RU" sz="2000" dirty="0"/>
              <a:t> </a:t>
            </a:r>
            <a:r>
              <a:rPr lang="ru-RU" altLang="ru-RU" sz="2000" dirty="0" err="1"/>
              <a:t>рекурсивну</a:t>
            </a:r>
            <a:r>
              <a:rPr lang="ru-RU" altLang="ru-RU" sz="2000" dirty="0"/>
              <a:t> </a:t>
            </a:r>
            <a:r>
              <a:rPr lang="ru-RU" altLang="ru-RU" sz="2000" dirty="0" err="1"/>
              <a:t>функцію</a:t>
            </a:r>
            <a:r>
              <a:rPr lang="ru-RU" altLang="ru-RU" sz="2000" dirty="0"/>
              <a:t>, </a:t>
            </a:r>
            <a:r>
              <a:rPr lang="ru-RU" altLang="ru-RU" sz="2000" dirty="0" err="1"/>
              <a:t>що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обчислює</a:t>
            </a:r>
            <a:r>
              <a:rPr lang="ru-RU" altLang="ru-RU" sz="2000" dirty="0"/>
              <a:t> </a:t>
            </a:r>
            <a:r>
              <a:rPr lang="en-US" altLang="ru-RU" sz="2000" dirty="0"/>
              <a:t>n­</a:t>
            </a:r>
            <a:r>
              <a:rPr lang="uk-UA" altLang="ru-RU" sz="2000" dirty="0"/>
              <a:t>-</a:t>
            </a:r>
            <a:r>
              <a:rPr lang="ru-RU" altLang="ru-RU" sz="2000" dirty="0"/>
              <a:t>й член </a:t>
            </a:r>
            <a:r>
              <a:rPr lang="ru-RU" altLang="ru-RU" sz="2000" dirty="0" err="1"/>
              <a:t>послідовності</a:t>
            </a:r>
            <a:r>
              <a:rPr lang="ru-RU" altLang="ru-RU" sz="2000" dirty="0"/>
              <a:t> чисел </a:t>
            </a:r>
            <a:r>
              <a:rPr lang="ru-RU" altLang="ru-RU" sz="2000" dirty="0" err="1"/>
              <a:t>Фібоначчі</a:t>
            </a:r>
            <a:r>
              <a:rPr lang="ru-RU" altLang="ru-RU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altLang="ru-RU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altLang="ru-RU" sz="2000" dirty="0" err="1"/>
              <a:t>Кожен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виклик</a:t>
            </a:r>
            <a:r>
              <a:rPr lang="ru-RU" altLang="ru-RU" sz="2000" dirty="0"/>
              <a:t> </a:t>
            </a:r>
            <a:r>
              <a:rPr lang="ru-RU" altLang="ru-RU" sz="2000" dirty="0" err="1"/>
              <a:t>функції</a:t>
            </a:r>
            <a:r>
              <a:rPr lang="ru-RU" altLang="ru-RU" sz="2000" dirty="0"/>
              <a:t> </a:t>
            </a:r>
            <a:r>
              <a:rPr lang="en-US" altLang="ru-RU" sz="2000" dirty="0"/>
              <a:t>Fib </a:t>
            </a:r>
            <a:r>
              <a:rPr lang="uk-UA" altLang="ru-RU" sz="2000" dirty="0"/>
              <a:t/>
            </a:r>
            <a:br>
              <a:rPr lang="uk-UA" altLang="ru-RU" sz="2000" dirty="0"/>
            </a:br>
            <a:r>
              <a:rPr lang="ru-RU" altLang="ru-RU" sz="2000" dirty="0"/>
              <a:t>за </a:t>
            </a:r>
            <a:r>
              <a:rPr lang="en-US" altLang="ru-RU" sz="2000" dirty="0"/>
              <a:t>n &gt; 1 </a:t>
            </a:r>
            <a:r>
              <a:rPr lang="ru-RU" altLang="ru-RU" sz="2000" dirty="0" err="1"/>
              <a:t>породжує</a:t>
            </a:r>
            <a:r>
              <a:rPr lang="ru-RU" altLang="ru-RU" sz="2000" dirty="0"/>
              <a:t> два </a:t>
            </a:r>
            <a:r>
              <a:rPr lang="ru-RU" altLang="ru-RU" sz="2000" dirty="0" err="1"/>
              <a:t>вкладених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виклики</a:t>
            </a:r>
            <a:r>
              <a:rPr lang="ru-RU" altLang="ru-RU" sz="2000" dirty="0"/>
              <a:t>, </a:t>
            </a:r>
            <a:r>
              <a:rPr lang="ru-RU" altLang="ru-RU" sz="2000" dirty="0" err="1"/>
              <a:t>відтак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здійснюється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повторне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обчислення</a:t>
            </a:r>
            <a:r>
              <a:rPr lang="ru-RU" altLang="ru-RU" sz="2000" dirty="0"/>
              <a:t> величин</a:t>
            </a:r>
            <a:endParaRPr lang="ru-RU" sz="20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ъект 2"/>
          <p:cNvSpPr>
            <a:spLocks noGrp="1"/>
          </p:cNvSpPr>
          <p:nvPr>
            <p:ph idx="4294967295"/>
          </p:nvPr>
        </p:nvSpPr>
        <p:spPr bwMode="auto">
          <a:xfrm>
            <a:off x="1688480" y="5214914"/>
            <a:ext cx="9004300" cy="1368425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uk-UA" altLang="ru-RU" sz="2200" dirty="0"/>
              <a:t>Наприклад, після виконання функції </a:t>
            </a:r>
            <a:r>
              <a:rPr lang="en-US" altLang="ru-RU" sz="2200" dirty="0"/>
              <a:t>Fib(5) </a:t>
            </a:r>
            <a:r>
              <a:rPr lang="uk-UA" altLang="ru-RU" sz="2200" dirty="0"/>
              <a:t>буде здійснено два виклики </a:t>
            </a:r>
            <a:r>
              <a:rPr lang="en-US" altLang="ru-RU" sz="2200" dirty="0"/>
              <a:t>Fib(3), </a:t>
            </a:r>
            <a:r>
              <a:rPr lang="uk-UA" altLang="ru-RU" sz="2200" dirty="0"/>
              <a:t>три виклики </a:t>
            </a:r>
            <a:r>
              <a:rPr lang="en-US" altLang="ru-RU" sz="2200" dirty="0"/>
              <a:t>Fib(2) </a:t>
            </a:r>
            <a:r>
              <a:rPr lang="uk-UA" altLang="ru-RU" sz="2200" dirty="0"/>
              <a:t>і </a:t>
            </a:r>
            <a:r>
              <a:rPr lang="en-US" altLang="ru-RU" sz="2200" dirty="0"/>
              <a:t>Fib(0) </a:t>
            </a:r>
            <a:r>
              <a:rPr lang="uk-UA" altLang="ru-RU" sz="2200" dirty="0"/>
              <a:t>і аж п’ять викликів </a:t>
            </a:r>
            <a:r>
              <a:rPr lang="en-US" altLang="ru-RU" sz="2200" dirty="0"/>
              <a:t>Fib(1). </a:t>
            </a:r>
            <a:r>
              <a:rPr lang="uk-UA" altLang="ru-RU" sz="2200" dirty="0"/>
              <a:t>Загальна кількість вкладених викликів сягне п’ятнадцяти. Тому таку програму на практиці використовувати не можна.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32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1563579"/>
            <a:ext cx="7416800" cy="3084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524000" y="763589"/>
            <a:ext cx="9144000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200" dirty="0">
                <a:latin typeface="+mn-lt"/>
              </a:rPr>
              <a:t>У </a:t>
            </a:r>
            <a:r>
              <a:rPr lang="ru-RU" altLang="ru-RU" sz="2200" dirty="0" err="1">
                <a:latin typeface="+mn-lt"/>
              </a:rPr>
              <a:t>цьому</a:t>
            </a:r>
            <a:r>
              <a:rPr lang="ru-RU" altLang="ru-RU" sz="2200" dirty="0">
                <a:latin typeface="+mn-lt"/>
              </a:rPr>
              <a:t> </a:t>
            </a:r>
            <a:r>
              <a:rPr lang="ru-RU" altLang="ru-RU" sz="2200" dirty="0" err="1">
                <a:latin typeface="+mn-lt"/>
              </a:rPr>
              <a:t>випадку</a:t>
            </a:r>
            <a:r>
              <a:rPr lang="ru-RU" altLang="ru-RU" sz="2200" dirty="0">
                <a:latin typeface="+mn-lt"/>
              </a:rPr>
              <a:t> </a:t>
            </a:r>
            <a:r>
              <a:rPr lang="ru-RU" altLang="ru-RU" sz="2200" dirty="0" err="1">
                <a:latin typeface="+mn-lt"/>
              </a:rPr>
              <a:t>загальна</a:t>
            </a:r>
            <a:r>
              <a:rPr lang="ru-RU" altLang="ru-RU" sz="2200" dirty="0">
                <a:latin typeface="+mn-lt"/>
              </a:rPr>
              <a:t> </a:t>
            </a:r>
            <a:r>
              <a:rPr lang="ru-RU" altLang="ru-RU" sz="2200" dirty="0" err="1">
                <a:latin typeface="+mn-lt"/>
              </a:rPr>
              <a:t>кількість</a:t>
            </a:r>
            <a:r>
              <a:rPr lang="ru-RU" altLang="ru-RU" sz="2200" dirty="0">
                <a:latin typeface="+mn-lt"/>
              </a:rPr>
              <a:t> </a:t>
            </a:r>
            <a:r>
              <a:rPr lang="ru-RU" altLang="ru-RU" sz="2200" dirty="0" err="1">
                <a:latin typeface="+mn-lt"/>
              </a:rPr>
              <a:t>вкладених</a:t>
            </a:r>
            <a:r>
              <a:rPr lang="ru-RU" altLang="ru-RU" sz="2200" dirty="0">
                <a:latin typeface="+mn-lt"/>
              </a:rPr>
              <a:t> </a:t>
            </a:r>
            <a:r>
              <a:rPr lang="ru-RU" altLang="ru-RU" sz="2200" dirty="0" err="1">
                <a:latin typeface="+mn-lt"/>
              </a:rPr>
              <a:t>викликів</a:t>
            </a:r>
            <a:r>
              <a:rPr lang="ru-RU" altLang="ru-RU" sz="2200" dirty="0">
                <a:latin typeface="+mn-lt"/>
              </a:rPr>
              <a:t> </a:t>
            </a:r>
            <a:r>
              <a:rPr lang="ru-RU" altLang="ru-RU" sz="2200" b="1" dirty="0" err="1">
                <a:latin typeface="+mn-lt"/>
              </a:rPr>
              <a:t>зростає</a:t>
            </a:r>
            <a:r>
              <a:rPr lang="ru-RU" altLang="ru-RU" sz="2200" b="1" dirty="0">
                <a:latin typeface="+mn-lt"/>
              </a:rPr>
              <a:t> </a:t>
            </a:r>
            <a:r>
              <a:rPr lang="ru-RU" altLang="ru-RU" sz="2200" b="1" dirty="0" err="1">
                <a:solidFill>
                  <a:srgbClr val="FF0000"/>
                </a:solidFill>
                <a:latin typeface="+mn-lt"/>
              </a:rPr>
              <a:t>експоненціально</a:t>
            </a:r>
            <a:r>
              <a:rPr lang="uk-UA" altLang="ru-RU" sz="2400" dirty="0"/>
              <a:t>.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1524000" y="1"/>
            <a:ext cx="9144000" cy="576263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>
                <a:solidFill>
                  <a:schemeClr val="bg1"/>
                </a:solidFill>
              </a:rPr>
              <a:t>Неефективна рекурсія</a:t>
            </a:r>
            <a:endParaRPr lang="uk-UA" altLang="ru-RU" sz="36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68004" y="4829433"/>
            <a:ext cx="8655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Анімація</a:t>
            </a:r>
            <a:r>
              <a:rPr lang="ru-RU" dirty="0" smtClean="0"/>
              <a:t>: </a:t>
            </a:r>
            <a:r>
              <a:rPr lang="ru-RU" dirty="0" smtClean="0">
                <a:hlinkClick r:id="rId3"/>
              </a:rPr>
              <a:t>https</a:t>
            </a:r>
            <a:r>
              <a:rPr lang="ru-RU" dirty="0">
                <a:hlinkClick r:id="rId3"/>
              </a:rPr>
              <a:t>://miro.medium.com/proxy/1*cxQUnD3J3jMDIQTpsB7PNQ.gif</a:t>
            </a:r>
            <a:endParaRPr lang="ru-RU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524000" y="153158"/>
            <a:ext cx="9144000" cy="576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uk-UA" altLang="ru-RU" sz="3200" b="1" dirty="0">
                <a:solidFill>
                  <a:schemeClr val="bg1"/>
                </a:solidFill>
              </a:rPr>
              <a:t>Приклад ефективної рекурсії. Ханойська вежа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33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grpSp>
        <p:nvGrpSpPr>
          <p:cNvPr id="4" name="Скругленный прямоугольник 3"/>
          <p:cNvGrpSpPr>
            <a:grpSpLocks/>
          </p:cNvGrpSpPr>
          <p:nvPr/>
        </p:nvGrpSpPr>
        <p:grpSpPr bwMode="auto">
          <a:xfrm>
            <a:off x="1847529" y="1196752"/>
            <a:ext cx="8458387" cy="4917042"/>
            <a:chOff x="77" y="733"/>
            <a:chExt cx="3970" cy="3499"/>
          </a:xfrm>
        </p:grpSpPr>
        <p:pic>
          <p:nvPicPr>
            <p:cNvPr id="36868" name="Скругленный прямоугольник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" y="733"/>
              <a:ext cx="3970" cy="3499"/>
            </a:xfrm>
            <a:prstGeom prst="rect">
              <a:avLst/>
            </a:prstGeom>
            <a:noFill/>
            <a:effectLst>
              <a:outerShdw dist="80322" dir="1106097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869" name="Text Box 5"/>
            <p:cNvSpPr txBox="1">
              <a:spLocks noChangeArrowheads="1"/>
            </p:cNvSpPr>
            <p:nvPr/>
          </p:nvSpPr>
          <p:spPr bwMode="auto">
            <a:xfrm>
              <a:off x="145" y="920"/>
              <a:ext cx="3902" cy="3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rgbClr val="0000CC"/>
                </a:buClr>
                <a:buFont typeface="Wingdings" panose="05000000000000000000" pitchFamily="2" charset="2"/>
                <a:buChar char="v"/>
              </a:pP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Є три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стрижні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з номерами 1, 2, 3. </a:t>
              </a:r>
            </a:p>
            <a:p>
              <a:pPr>
                <a:buClr>
                  <a:srgbClr val="0000CC"/>
                </a:buClr>
                <a:buFont typeface="Wingdings" panose="05000000000000000000" pitchFamily="2" charset="2"/>
                <a:buChar char="v"/>
              </a:pP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На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стрижні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1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розміщено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вежу з n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дисків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різних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діаметрів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. </a:t>
              </a:r>
            </a:p>
            <a:p>
              <a:pPr>
                <a:buClr>
                  <a:srgbClr val="0000CC"/>
                </a:buClr>
                <a:buFont typeface="Wingdings" panose="05000000000000000000" pitchFamily="2" charset="2"/>
                <a:buChar char="v"/>
              </a:pP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Нижній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диск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має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найбільший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діаметр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, а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діаметр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кожного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наступного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диска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менший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від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діаметру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попереднього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. </a:t>
              </a:r>
            </a:p>
            <a:p>
              <a:pPr>
                <a:buClr>
                  <a:srgbClr val="0000CC"/>
                </a:buClr>
                <a:buFont typeface="Wingdings" panose="05000000000000000000" pitchFamily="2" charset="2"/>
                <a:buChar char="v"/>
              </a:pP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Необхідно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перенести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всі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диски на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стрижень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3 так,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щоб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порядок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їх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розташування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не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змінився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. </a:t>
              </a:r>
            </a:p>
            <a:p>
              <a:pPr>
                <a:buClr>
                  <a:srgbClr val="0000CC"/>
                </a:buClr>
                <a:buFont typeface="Wingdings" panose="05000000000000000000" pitchFamily="2" charset="2"/>
                <a:buChar char="v"/>
              </a:pP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Під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час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перенесення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дисків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слід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дотримуватися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таких правил: </a:t>
              </a:r>
            </a:p>
            <a:p>
              <a:pPr marL="800100" lvl="1" indent="-342900">
                <a:buClr>
                  <a:srgbClr val="0000CC"/>
                </a:buClr>
                <a:buFont typeface="Wingdings" panose="05000000000000000000" pitchFamily="2" charset="2"/>
                <a:buChar char="Ø"/>
              </a:pP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за один раз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можна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переносити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лише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один диск, </a:t>
              </a:r>
            </a:p>
            <a:p>
              <a:pPr marL="800100" lvl="1" indent="-342900">
                <a:buClr>
                  <a:srgbClr val="0000CC"/>
                </a:buClr>
                <a:buFont typeface="Wingdings" panose="05000000000000000000" pitchFamily="2" charset="2"/>
                <a:buChar char="Ø"/>
              </a:pP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більший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диск не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можна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класти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 на </a:t>
              </a:r>
              <a:r>
                <a:rPr lang="ru-RU" altLang="ru-RU" sz="2400" dirty="0" err="1">
                  <a:solidFill>
                    <a:srgbClr val="391A3A"/>
                  </a:solidFill>
                  <a:latin typeface="+mn-lt"/>
                </a:rPr>
                <a:t>менший</a:t>
              </a:r>
              <a:r>
                <a:rPr lang="ru-RU" altLang="ru-RU" sz="2400" dirty="0">
                  <a:solidFill>
                    <a:srgbClr val="391A3A"/>
                  </a:solidFill>
                  <a:latin typeface="+mn-lt"/>
                </a:rPr>
                <a:t>.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2769835" y="1002540"/>
            <a:ext cx="7299678" cy="3500589"/>
          </a:xfrm>
          <a:prstGeom prst="roundRect">
            <a:avLst/>
          </a:prstGeom>
          <a:solidFill>
            <a:schemeClr val="bg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contourW="12700">
            <a:bevelT w="146050" h="63500"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b="1" dirty="0">
                <a:latin typeface="Times New Roman" panose="02020603050405020304" pitchFamily="18" charset="0"/>
              </a:rPr>
              <a:t>Алгоритм </a:t>
            </a:r>
            <a:r>
              <a:rPr lang="ru-RU" altLang="ru-RU" sz="2400" b="1" dirty="0" err="1">
                <a:latin typeface="Times New Roman" panose="02020603050405020304" pitchFamily="18" charset="0"/>
              </a:rPr>
              <a:t>гри</a:t>
            </a:r>
            <a:r>
              <a:rPr lang="ru-RU" altLang="ru-RU" sz="2400" b="1" dirty="0">
                <a:latin typeface="Times New Roman" panose="02020603050405020304" pitchFamily="18" charset="0"/>
              </a:rPr>
              <a:t> «</a:t>
            </a:r>
            <a:r>
              <a:rPr lang="ru-RU" altLang="ru-RU" sz="2400" b="1" dirty="0" err="1">
                <a:latin typeface="Times New Roman" panose="02020603050405020304" pitchFamily="18" charset="0"/>
              </a:rPr>
              <a:t>Ханойські</a:t>
            </a:r>
            <a:r>
              <a:rPr lang="ru-RU" altLang="ru-RU" sz="2400" b="1" dirty="0">
                <a:latin typeface="Times New Roman" panose="02020603050405020304" pitchFamily="18" charset="0"/>
              </a:rPr>
              <a:t> </a:t>
            </a:r>
            <a:r>
              <a:rPr lang="ru-RU" altLang="ru-RU" sz="2400" b="1" dirty="0" err="1">
                <a:latin typeface="Times New Roman" panose="02020603050405020304" pitchFamily="18" charset="0"/>
              </a:rPr>
              <a:t>вежі</a:t>
            </a:r>
            <a:r>
              <a:rPr lang="ru-RU" altLang="ru-RU" sz="2400" b="1" dirty="0">
                <a:latin typeface="Times New Roman" panose="02020603050405020304" pitchFamily="18" charset="0"/>
              </a:rPr>
              <a:t>»</a:t>
            </a:r>
            <a:endParaRPr lang="en-US" altLang="ru-RU" sz="2400" b="1" dirty="0">
              <a:latin typeface="Times New Roman" panose="02020603050405020304" pitchFamily="18" charset="0"/>
            </a:endParaRPr>
          </a:p>
          <a:p>
            <a:pPr algn="ctr"/>
            <a:endParaRPr lang="ru-RU" altLang="ru-RU" sz="2400" b="1" dirty="0">
              <a:latin typeface="Times New Roman" panose="02020603050405020304" pitchFamily="18" charset="0"/>
            </a:endParaRPr>
          </a:p>
          <a:p>
            <a:r>
              <a:rPr lang="ru-RU" altLang="ru-RU" sz="2400" dirty="0">
                <a:latin typeface="Times New Roman" panose="02020603050405020304" pitchFamily="18" charset="0"/>
              </a:rPr>
              <a:t>1. Перенести вежу з n – 1 </a:t>
            </a:r>
            <a:r>
              <a:rPr lang="ru-RU" altLang="ru-RU" sz="2400" dirty="0" err="1">
                <a:latin typeface="Times New Roman" panose="02020603050405020304" pitchFamily="18" charset="0"/>
              </a:rPr>
              <a:t>дисків</a:t>
            </a:r>
            <a:r>
              <a:rPr lang="ru-RU" altLang="ru-RU" sz="2400" dirty="0">
                <a:latin typeface="Times New Roman" panose="02020603050405020304" pitchFamily="18" charset="0"/>
              </a:rPr>
              <a:t> з </a:t>
            </a:r>
            <a:r>
              <a:rPr lang="ru-RU" altLang="ru-RU" sz="2400" dirty="0" err="1">
                <a:latin typeface="Times New Roman" panose="02020603050405020304" pitchFamily="18" charset="0"/>
              </a:rPr>
              <a:t>першого</a:t>
            </a:r>
            <a:r>
              <a:rPr lang="ru-RU" altLang="ru-RU" sz="2400" dirty="0">
                <a:latin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</a:rPr>
              <a:t>стрижня</a:t>
            </a:r>
            <a:r>
              <a:rPr lang="ru-RU" altLang="ru-RU" sz="2400" dirty="0">
                <a:latin typeface="Times New Roman" panose="02020603050405020304" pitchFamily="18" charset="0"/>
              </a:rPr>
              <a:t> на </a:t>
            </a:r>
            <a:r>
              <a:rPr lang="ru-RU" altLang="ru-RU" sz="2400" dirty="0" err="1">
                <a:latin typeface="Times New Roman" panose="02020603050405020304" pitchFamily="18" charset="0"/>
              </a:rPr>
              <a:t>проміжний</a:t>
            </a:r>
            <a:r>
              <a:rPr lang="ru-RU" altLang="ru-RU" sz="2400" dirty="0">
                <a:latin typeface="Times New Roman" panose="02020603050405020304" pitchFamily="18" charset="0"/>
              </a:rPr>
              <a:t>.</a:t>
            </a:r>
          </a:p>
          <a:p>
            <a:r>
              <a:rPr lang="ru-RU" altLang="ru-RU" sz="2400" dirty="0">
                <a:latin typeface="Times New Roman" panose="02020603050405020304" pitchFamily="18" charset="0"/>
              </a:rPr>
              <a:t>2. Перенести n-­й диск з </a:t>
            </a:r>
            <a:r>
              <a:rPr lang="ru-RU" altLang="ru-RU" sz="2400" dirty="0" err="1">
                <a:latin typeface="Times New Roman" panose="02020603050405020304" pitchFamily="18" charset="0"/>
              </a:rPr>
              <a:t>першого</a:t>
            </a:r>
            <a:r>
              <a:rPr lang="ru-RU" altLang="ru-RU" sz="2400" dirty="0">
                <a:latin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</a:rPr>
              <a:t>стрижня</a:t>
            </a:r>
            <a:r>
              <a:rPr lang="ru-RU" altLang="ru-RU" sz="2400" dirty="0">
                <a:latin typeface="Times New Roman" panose="02020603050405020304" pitchFamily="18" charset="0"/>
              </a:rPr>
              <a:t> на </a:t>
            </a:r>
            <a:r>
              <a:rPr lang="ru-RU" altLang="ru-RU" sz="2400" dirty="0" err="1">
                <a:latin typeface="Times New Roman" panose="02020603050405020304" pitchFamily="18" charset="0"/>
              </a:rPr>
              <a:t>третій</a:t>
            </a:r>
            <a:r>
              <a:rPr lang="ru-RU" altLang="ru-RU" sz="2400" dirty="0">
                <a:latin typeface="Times New Roman" panose="02020603050405020304" pitchFamily="18" charset="0"/>
              </a:rPr>
              <a:t>.</a:t>
            </a:r>
          </a:p>
          <a:p>
            <a:r>
              <a:rPr lang="ru-RU" altLang="ru-RU" sz="2400" dirty="0">
                <a:latin typeface="Times New Roman" panose="02020603050405020304" pitchFamily="18" charset="0"/>
              </a:rPr>
              <a:t>3. Перенести вежу з n – 1 </a:t>
            </a:r>
            <a:r>
              <a:rPr lang="ru-RU" altLang="ru-RU" sz="2400" dirty="0" err="1">
                <a:latin typeface="Times New Roman" panose="02020603050405020304" pitchFamily="18" charset="0"/>
              </a:rPr>
              <a:t>дисків</a:t>
            </a:r>
            <a:r>
              <a:rPr lang="ru-RU" altLang="ru-RU" sz="2400" dirty="0">
                <a:latin typeface="Times New Roman" panose="02020603050405020304" pitchFamily="18" charset="0"/>
              </a:rPr>
              <a:t> з </a:t>
            </a:r>
            <a:r>
              <a:rPr lang="ru-RU" altLang="ru-RU" sz="2400" dirty="0" err="1">
                <a:latin typeface="Times New Roman" panose="02020603050405020304" pitchFamily="18" charset="0"/>
              </a:rPr>
              <a:t>проміжного</a:t>
            </a:r>
            <a:r>
              <a:rPr lang="ru-RU" altLang="ru-RU" sz="2400" dirty="0">
                <a:latin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</a:rPr>
              <a:t>стрижня</a:t>
            </a:r>
            <a:r>
              <a:rPr lang="ru-RU" altLang="ru-RU" sz="2400" dirty="0">
                <a:latin typeface="Times New Roman" panose="02020603050405020304" pitchFamily="18" charset="0"/>
              </a:rPr>
              <a:t> на </a:t>
            </a:r>
            <a:r>
              <a:rPr lang="ru-RU" altLang="ru-RU" sz="2400" dirty="0" err="1">
                <a:latin typeface="Times New Roman" panose="02020603050405020304" pitchFamily="18" charset="0"/>
              </a:rPr>
              <a:t>третій</a:t>
            </a:r>
            <a:r>
              <a:rPr lang="ru-RU" altLang="ru-RU" sz="2400" dirty="0">
                <a:latin typeface="Times New Roman" panose="02020603050405020304" pitchFamily="18" charset="0"/>
              </a:rPr>
              <a:t>. </a:t>
            </a:r>
          </a:p>
        </p:txBody>
      </p:sp>
      <p:pic>
        <p:nvPicPr>
          <p:cNvPr id="21513" name="Picture 9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4957168"/>
            <a:ext cx="879614" cy="87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515" name="Group 11"/>
          <p:cNvGrpSpPr>
            <a:grpSpLocks/>
          </p:cNvGrpSpPr>
          <p:nvPr/>
        </p:nvGrpSpPr>
        <p:grpSpPr bwMode="auto">
          <a:xfrm>
            <a:off x="4873625" y="5881915"/>
            <a:ext cx="2444750" cy="571500"/>
            <a:chOff x="4513" y="2659"/>
            <a:chExt cx="1247" cy="360"/>
          </a:xfrm>
        </p:grpSpPr>
        <p:graphicFrame>
          <p:nvGraphicFramePr>
            <p:cNvPr id="21516" name="Object 12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7" name="Точечный рисунок" r:id="rId4" imgW="600159" imgH="571731" progId="Paint.Picture">
                    <p:embed/>
                  </p:oleObj>
                </mc:Choice>
                <mc:Fallback>
                  <p:oleObj name="Точечный рисунок" r:id="rId4" imgW="600159" imgH="571731" progId="Paint.Picture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4641" y="2750"/>
              <a:ext cx="9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altLang="ru-RU" b="1">
                  <a:cs typeface="Arial" panose="020B0604020202020204" pitchFamily="34" charset="0"/>
                  <a:hlinkClick r:id="rId6" action="ppaction://hlinkfile"/>
                </a:rPr>
                <a:t>Код </a:t>
              </a:r>
              <a:r>
                <a:rPr lang="ru-RU" altLang="ru-RU" b="1">
                  <a:cs typeface="Arial" panose="020B0604020202020204" pitchFamily="34" charset="0"/>
                  <a:hlinkClick r:id="rId6" action="ppaction://hlinkfile"/>
                </a:rPr>
                <a:t>ex4_10.cpp</a:t>
              </a:r>
              <a:endParaRPr lang="ru-RU" altLang="ru-RU" b="1">
                <a:cs typeface="Arial" panose="020B0604020202020204" pitchFamily="34" charset="0"/>
              </a:endParaRPr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34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1524000" y="153158"/>
            <a:ext cx="9144000" cy="576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uk-UA" altLang="ru-RU" sz="3200" b="1" dirty="0">
                <a:solidFill>
                  <a:schemeClr val="bg1"/>
                </a:solidFill>
              </a:rPr>
              <a:t>Приклад ефективної рекурсії. Ханойська вежа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9" name="Picture 7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489" y="5518152"/>
            <a:ext cx="1004887" cy="100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2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340" y="1945746"/>
            <a:ext cx="5976937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2907745" y="1210180"/>
            <a:ext cx="6334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 b="1" dirty="0"/>
              <a:t>Результати виконання програми </a:t>
            </a:r>
            <a:r>
              <a:rPr lang="en-US" altLang="ru-RU" sz="2400" b="1" dirty="0"/>
              <a:t>ex4_10</a:t>
            </a:r>
            <a:r>
              <a:rPr lang="uk-UA" altLang="ru-RU" sz="2400" b="1" dirty="0"/>
              <a:t> </a:t>
            </a:r>
            <a:endParaRPr lang="ru-RU" altLang="ru-RU" sz="2400" b="1" dirty="0"/>
          </a:p>
        </p:txBody>
      </p:sp>
      <p:grpSp>
        <p:nvGrpSpPr>
          <p:cNvPr id="38926" name="Group 14"/>
          <p:cNvGrpSpPr>
            <a:grpSpLocks/>
          </p:cNvGrpSpPr>
          <p:nvPr/>
        </p:nvGrpSpPr>
        <p:grpSpPr bwMode="auto">
          <a:xfrm>
            <a:off x="4872038" y="5373688"/>
            <a:ext cx="2444750" cy="571500"/>
            <a:chOff x="4513" y="2659"/>
            <a:chExt cx="1247" cy="360"/>
          </a:xfrm>
        </p:grpSpPr>
        <p:graphicFrame>
          <p:nvGraphicFramePr>
            <p:cNvPr id="38927" name="Object 15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8" name="Точечный рисунок" r:id="rId5" imgW="600159" imgH="571731" progId="Paint.Picture">
                    <p:embed/>
                  </p:oleObj>
                </mc:Choice>
                <mc:Fallback>
                  <p:oleObj name="Точечный рисунок" r:id="rId5" imgW="600159" imgH="571731" progId="Paint.Picture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8" name="Text Box 16"/>
            <p:cNvSpPr txBox="1">
              <a:spLocks noChangeArrowheads="1"/>
            </p:cNvSpPr>
            <p:nvPr/>
          </p:nvSpPr>
          <p:spPr bwMode="auto">
            <a:xfrm>
              <a:off x="4641" y="2750"/>
              <a:ext cx="9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altLang="ru-RU" b="1" dirty="0">
                  <a:cs typeface="Arial" panose="020B0604020202020204" pitchFamily="34" charset="0"/>
                  <a:hlinkClick r:id="rId7" action="ppaction://hlinkfile"/>
                </a:rPr>
                <a:t>Код </a:t>
              </a:r>
              <a:r>
                <a:rPr lang="ru-RU" altLang="ru-RU" b="1" dirty="0">
                  <a:cs typeface="Arial" panose="020B0604020202020204" pitchFamily="34" charset="0"/>
                  <a:hlinkClick r:id="rId7" action="ppaction://hlinkfile"/>
                </a:rPr>
                <a:t>ex4_10.cpp</a:t>
              </a:r>
              <a:endParaRPr lang="ru-RU" altLang="ru-RU" b="1" dirty="0">
                <a:cs typeface="Arial" panose="020B0604020202020204" pitchFamily="34" charset="0"/>
              </a:endParaRPr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35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 bwMode="auto">
          <a:xfrm>
            <a:off x="1524000" y="153158"/>
            <a:ext cx="9144000" cy="576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uk-UA" altLang="ru-RU" sz="3200" b="1" dirty="0">
                <a:solidFill>
                  <a:schemeClr val="bg1"/>
                </a:solidFill>
              </a:rPr>
              <a:t>Приклад ефективної рекурсії. Ханойська вежа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52972" y="740632"/>
            <a:ext cx="85689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+mn-lt"/>
              </a:rPr>
              <a:t>//ex4_10.cpp. </a:t>
            </a:r>
            <a:r>
              <a:rPr lang="ru-RU" dirty="0" err="1">
                <a:latin typeface="+mn-lt"/>
              </a:rPr>
              <a:t>Ханойські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вежі</a:t>
            </a:r>
            <a:r>
              <a:rPr lang="ru-RU" dirty="0">
                <a:latin typeface="+mn-lt"/>
              </a:rPr>
              <a:t> </a:t>
            </a:r>
          </a:p>
          <a:p>
            <a:r>
              <a:rPr lang="ru-RU" dirty="0">
                <a:latin typeface="+mn-lt"/>
              </a:rPr>
              <a:t>#</a:t>
            </a:r>
            <a:r>
              <a:rPr lang="ru-RU" dirty="0" err="1">
                <a:latin typeface="+mn-lt"/>
              </a:rPr>
              <a:t>include</a:t>
            </a:r>
            <a:r>
              <a:rPr lang="ru-RU" dirty="0">
                <a:latin typeface="+mn-lt"/>
              </a:rPr>
              <a:t>&lt;</a:t>
            </a:r>
            <a:r>
              <a:rPr lang="ru-RU" dirty="0" err="1">
                <a:latin typeface="+mn-lt"/>
              </a:rPr>
              <a:t>iostream</a:t>
            </a:r>
            <a:r>
              <a:rPr lang="ru-RU" dirty="0">
                <a:latin typeface="+mn-lt"/>
              </a:rPr>
              <a:t>&gt; </a:t>
            </a:r>
          </a:p>
          <a:p>
            <a:r>
              <a:rPr lang="ru-RU" dirty="0" err="1">
                <a:latin typeface="+mn-lt"/>
              </a:rPr>
              <a:t>using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namespace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std</a:t>
            </a:r>
            <a:r>
              <a:rPr lang="ru-RU" dirty="0">
                <a:latin typeface="+mn-lt"/>
              </a:rPr>
              <a:t>; </a:t>
            </a:r>
          </a:p>
          <a:p>
            <a:r>
              <a:rPr lang="ru-RU" dirty="0" err="1">
                <a:latin typeface="+mn-lt"/>
              </a:rPr>
              <a:t>int</a:t>
            </a:r>
            <a:r>
              <a:rPr lang="ru-RU" dirty="0">
                <a:latin typeface="+mn-lt"/>
              </a:rPr>
              <a:t> n;                               //</a:t>
            </a:r>
            <a:r>
              <a:rPr lang="ru-RU" dirty="0" err="1">
                <a:latin typeface="+mn-lt"/>
              </a:rPr>
              <a:t>кількість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дисків</a:t>
            </a:r>
            <a:r>
              <a:rPr lang="ru-RU" dirty="0">
                <a:latin typeface="+mn-lt"/>
              </a:rPr>
              <a:t> </a:t>
            </a:r>
            <a:endParaRPr lang="ru-RU" dirty="0" smtClean="0">
              <a:latin typeface="+mn-lt"/>
            </a:endParaRPr>
          </a:p>
          <a:p>
            <a:r>
              <a:rPr lang="ru-RU" dirty="0" err="1">
                <a:latin typeface="+mn-lt"/>
              </a:rPr>
              <a:t>void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Init</a:t>
            </a:r>
            <a:r>
              <a:rPr lang="ru-RU" dirty="0">
                <a:latin typeface="+mn-lt"/>
              </a:rPr>
              <a:t>() </a:t>
            </a:r>
            <a:r>
              <a:rPr lang="en-US" dirty="0">
                <a:latin typeface="+mn-lt"/>
              </a:rPr>
              <a:t>;</a:t>
            </a:r>
            <a:endParaRPr lang="ru-RU" dirty="0">
              <a:latin typeface="+mn-lt"/>
            </a:endParaRPr>
          </a:p>
          <a:p>
            <a:r>
              <a:rPr lang="ru-RU" dirty="0" err="1">
                <a:latin typeface="+mn-lt"/>
              </a:rPr>
              <a:t>void</a:t>
            </a:r>
            <a:r>
              <a:rPr lang="ru-RU" dirty="0">
                <a:latin typeface="+mn-lt"/>
              </a:rPr>
              <a:t>  </a:t>
            </a:r>
            <a:r>
              <a:rPr lang="ru-RU" dirty="0" err="1" smtClean="0">
                <a:latin typeface="+mn-lt"/>
              </a:rPr>
              <a:t>Move</a:t>
            </a:r>
            <a:r>
              <a:rPr lang="ru-RU" dirty="0" smtClean="0">
                <a:latin typeface="+mn-lt"/>
              </a:rPr>
              <a:t>(</a:t>
            </a:r>
            <a:r>
              <a:rPr lang="ru-RU" dirty="0" err="1" smtClean="0">
                <a:latin typeface="+mn-lt"/>
              </a:rPr>
              <a:t>int,char</a:t>
            </a:r>
            <a:r>
              <a:rPr lang="en-US" dirty="0" smtClean="0">
                <a:latin typeface="+mn-lt"/>
              </a:rPr>
              <a:t>, </a:t>
            </a:r>
            <a:r>
              <a:rPr lang="ru-RU" dirty="0" err="1" smtClean="0">
                <a:latin typeface="+mn-lt"/>
              </a:rPr>
              <a:t>char</a:t>
            </a:r>
            <a:r>
              <a:rPr lang="en-US" dirty="0" smtClean="0">
                <a:latin typeface="+mn-lt"/>
              </a:rPr>
              <a:t>,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char</a:t>
            </a:r>
            <a:r>
              <a:rPr lang="ru-RU" dirty="0" smtClean="0">
                <a:latin typeface="+mn-lt"/>
              </a:rPr>
              <a:t>)</a:t>
            </a:r>
            <a:r>
              <a:rPr lang="en-US" dirty="0">
                <a:latin typeface="+mn-lt"/>
              </a:rPr>
              <a:t>;</a:t>
            </a:r>
            <a:r>
              <a:rPr lang="ru-RU" dirty="0" smtClean="0">
                <a:latin typeface="+mn-lt"/>
              </a:rPr>
              <a:t> </a:t>
            </a:r>
            <a:endParaRPr lang="en-US" dirty="0" smtClean="0">
              <a:latin typeface="+mn-lt"/>
            </a:endParaRPr>
          </a:p>
          <a:p>
            <a:r>
              <a:rPr lang="ru-RU" dirty="0">
                <a:latin typeface="+mn-lt"/>
              </a:rPr>
              <a:t>//==================== </a:t>
            </a:r>
            <a:r>
              <a:rPr lang="ru-RU" dirty="0" err="1">
                <a:latin typeface="+mn-lt"/>
              </a:rPr>
              <a:t>головна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функція</a:t>
            </a:r>
            <a:r>
              <a:rPr lang="ru-RU" dirty="0">
                <a:latin typeface="+mn-lt"/>
              </a:rPr>
              <a:t> ======================= </a:t>
            </a:r>
          </a:p>
          <a:p>
            <a:r>
              <a:rPr lang="ru-RU" dirty="0" err="1">
                <a:latin typeface="+mn-lt"/>
              </a:rPr>
              <a:t>int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main</a:t>
            </a:r>
            <a:r>
              <a:rPr lang="ru-RU" dirty="0">
                <a:latin typeface="+mn-lt"/>
              </a:rPr>
              <a:t>() </a:t>
            </a:r>
          </a:p>
          <a:p>
            <a:r>
              <a:rPr lang="ru-RU" dirty="0">
                <a:latin typeface="+mn-lt"/>
              </a:rPr>
              <a:t>{ </a:t>
            </a:r>
          </a:p>
          <a:p>
            <a:r>
              <a:rPr lang="ru-RU" dirty="0">
                <a:latin typeface="+mn-lt"/>
              </a:rPr>
              <a:t>  </a:t>
            </a:r>
            <a:r>
              <a:rPr lang="ru-RU" dirty="0" err="1">
                <a:latin typeface="+mn-lt"/>
              </a:rPr>
              <a:t>Init</a:t>
            </a:r>
            <a:r>
              <a:rPr lang="ru-RU" dirty="0">
                <a:latin typeface="+mn-lt"/>
              </a:rPr>
              <a:t>(); </a:t>
            </a:r>
          </a:p>
          <a:p>
            <a:r>
              <a:rPr lang="ru-RU" dirty="0">
                <a:latin typeface="+mn-lt"/>
              </a:rPr>
              <a:t>  </a:t>
            </a:r>
            <a:r>
              <a:rPr lang="ru-RU" dirty="0" err="1">
                <a:latin typeface="+mn-lt"/>
              </a:rPr>
              <a:t>Move</a:t>
            </a:r>
            <a:r>
              <a:rPr lang="ru-RU" dirty="0">
                <a:latin typeface="+mn-lt"/>
              </a:rPr>
              <a:t>(n,'1','2','3');                      //</a:t>
            </a:r>
            <a:r>
              <a:rPr lang="ru-RU" dirty="0" err="1">
                <a:latin typeface="+mn-lt"/>
              </a:rPr>
              <a:t>виклик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рекурсивної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функції</a:t>
            </a:r>
            <a:r>
              <a:rPr lang="ru-RU" dirty="0">
                <a:latin typeface="+mn-lt"/>
              </a:rPr>
              <a:t> </a:t>
            </a:r>
          </a:p>
          <a:p>
            <a:r>
              <a:rPr lang="ru-RU" dirty="0">
                <a:latin typeface="+mn-lt"/>
              </a:rPr>
              <a:t>  </a:t>
            </a:r>
            <a:r>
              <a:rPr lang="ru-RU" dirty="0" err="1">
                <a:latin typeface="+mn-lt"/>
              </a:rPr>
              <a:t>system</a:t>
            </a:r>
            <a:r>
              <a:rPr lang="ru-RU" dirty="0">
                <a:latin typeface="+mn-lt"/>
              </a:rPr>
              <a:t>("</a:t>
            </a:r>
            <a:r>
              <a:rPr lang="ru-RU" dirty="0" err="1">
                <a:latin typeface="+mn-lt"/>
              </a:rPr>
              <a:t>pause</a:t>
            </a:r>
            <a:r>
              <a:rPr lang="ru-RU" dirty="0">
                <a:latin typeface="+mn-lt"/>
              </a:rPr>
              <a:t>"); </a:t>
            </a:r>
          </a:p>
          <a:p>
            <a:r>
              <a:rPr lang="ru-RU" dirty="0">
                <a:latin typeface="+mn-lt"/>
              </a:rPr>
              <a:t>}</a:t>
            </a:r>
          </a:p>
          <a:p>
            <a:r>
              <a:rPr lang="ru-RU" dirty="0" smtClean="0">
                <a:latin typeface="+mn-lt"/>
              </a:rPr>
              <a:t>//=================== </a:t>
            </a:r>
            <a:r>
              <a:rPr lang="ru-RU" dirty="0" err="1">
                <a:latin typeface="+mn-lt"/>
              </a:rPr>
              <a:t>ініціалізація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даних</a:t>
            </a:r>
            <a:r>
              <a:rPr lang="ru-RU" dirty="0">
                <a:latin typeface="+mn-lt"/>
              </a:rPr>
              <a:t> ===================== </a:t>
            </a:r>
          </a:p>
          <a:p>
            <a:r>
              <a:rPr lang="ru-RU" dirty="0" err="1">
                <a:latin typeface="+mn-lt"/>
              </a:rPr>
              <a:t>void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Init</a:t>
            </a:r>
            <a:r>
              <a:rPr lang="ru-RU" dirty="0">
                <a:latin typeface="+mn-lt"/>
              </a:rPr>
              <a:t>() </a:t>
            </a:r>
          </a:p>
          <a:p>
            <a:r>
              <a:rPr lang="ru-RU" dirty="0">
                <a:latin typeface="+mn-lt"/>
              </a:rPr>
              <a:t>{ </a:t>
            </a:r>
          </a:p>
          <a:p>
            <a:r>
              <a:rPr lang="ru-RU" dirty="0">
                <a:latin typeface="+mn-lt"/>
              </a:rPr>
              <a:t>  </a:t>
            </a:r>
            <a:r>
              <a:rPr lang="ru-RU" dirty="0" err="1">
                <a:latin typeface="+mn-lt"/>
              </a:rPr>
              <a:t>cout</a:t>
            </a:r>
            <a:r>
              <a:rPr lang="ru-RU" dirty="0">
                <a:latin typeface="+mn-lt"/>
              </a:rPr>
              <a:t>&lt;&lt;"</a:t>
            </a:r>
            <a:r>
              <a:rPr lang="ru-RU" dirty="0" err="1">
                <a:latin typeface="+mn-lt"/>
              </a:rPr>
              <a:t>Hanoy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towers</a:t>
            </a:r>
            <a:r>
              <a:rPr lang="ru-RU" dirty="0">
                <a:latin typeface="+mn-lt"/>
              </a:rPr>
              <a:t>"&lt;&lt;</a:t>
            </a:r>
            <a:r>
              <a:rPr lang="ru-RU" dirty="0" err="1">
                <a:latin typeface="+mn-lt"/>
              </a:rPr>
              <a:t>endl</a:t>
            </a:r>
            <a:r>
              <a:rPr lang="ru-RU" dirty="0">
                <a:latin typeface="+mn-lt"/>
              </a:rPr>
              <a:t>; </a:t>
            </a:r>
          </a:p>
          <a:p>
            <a:r>
              <a:rPr lang="ru-RU" dirty="0">
                <a:latin typeface="+mn-lt"/>
              </a:rPr>
              <a:t>  </a:t>
            </a:r>
            <a:r>
              <a:rPr lang="ru-RU" dirty="0" err="1">
                <a:latin typeface="+mn-lt"/>
              </a:rPr>
              <a:t>cout</a:t>
            </a:r>
            <a:r>
              <a:rPr lang="ru-RU" dirty="0">
                <a:latin typeface="+mn-lt"/>
              </a:rPr>
              <a:t>&lt;&lt;"</a:t>
            </a:r>
            <a:r>
              <a:rPr lang="ru-RU" dirty="0" err="1">
                <a:latin typeface="+mn-lt"/>
              </a:rPr>
              <a:t>enter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number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of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disk</a:t>
            </a:r>
            <a:r>
              <a:rPr lang="ru-RU" dirty="0">
                <a:latin typeface="+mn-lt"/>
              </a:rPr>
              <a:t> "&lt;&lt;</a:t>
            </a:r>
            <a:r>
              <a:rPr lang="ru-RU" dirty="0" err="1">
                <a:latin typeface="+mn-lt"/>
              </a:rPr>
              <a:t>endl</a:t>
            </a:r>
            <a:r>
              <a:rPr lang="ru-RU" dirty="0">
                <a:latin typeface="+mn-lt"/>
              </a:rPr>
              <a:t>; </a:t>
            </a:r>
          </a:p>
          <a:p>
            <a:r>
              <a:rPr lang="ru-RU" dirty="0">
                <a:latin typeface="+mn-lt"/>
              </a:rPr>
              <a:t>  </a:t>
            </a:r>
            <a:r>
              <a:rPr lang="ru-RU" dirty="0" err="1">
                <a:latin typeface="+mn-lt"/>
              </a:rPr>
              <a:t>cin</a:t>
            </a:r>
            <a:r>
              <a:rPr lang="ru-RU" dirty="0">
                <a:latin typeface="+mn-lt"/>
              </a:rPr>
              <a:t>&gt;&gt;n; </a:t>
            </a:r>
          </a:p>
          <a:p>
            <a:r>
              <a:rPr lang="ru-RU" dirty="0">
                <a:latin typeface="+mn-lt"/>
              </a:rPr>
              <a:t>  </a:t>
            </a:r>
            <a:r>
              <a:rPr lang="ru-RU" dirty="0" err="1">
                <a:latin typeface="+mn-lt"/>
              </a:rPr>
              <a:t>cout</a:t>
            </a:r>
            <a:r>
              <a:rPr lang="ru-RU" dirty="0">
                <a:latin typeface="+mn-lt"/>
              </a:rPr>
              <a:t>&lt;&lt;"</a:t>
            </a:r>
            <a:r>
              <a:rPr lang="ru-RU" dirty="0" err="1">
                <a:latin typeface="+mn-lt"/>
              </a:rPr>
              <a:t>transport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process</a:t>
            </a:r>
            <a:r>
              <a:rPr lang="ru-RU" dirty="0">
                <a:latin typeface="+mn-lt"/>
              </a:rPr>
              <a:t>:"&lt;&lt;</a:t>
            </a:r>
            <a:r>
              <a:rPr lang="ru-RU" dirty="0" err="1">
                <a:latin typeface="+mn-lt"/>
              </a:rPr>
              <a:t>endl</a:t>
            </a:r>
            <a:r>
              <a:rPr lang="ru-RU" dirty="0">
                <a:latin typeface="+mn-lt"/>
              </a:rPr>
              <a:t>; </a:t>
            </a:r>
          </a:p>
          <a:p>
            <a:r>
              <a:rPr lang="ru-RU" dirty="0">
                <a:latin typeface="+mn-lt"/>
              </a:rPr>
              <a:t>} 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 bwMode="auto">
          <a:xfrm>
            <a:off x="1524000" y="153158"/>
            <a:ext cx="9144000" cy="576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uk-UA" altLang="ru-RU" sz="3200" b="1" dirty="0">
                <a:solidFill>
                  <a:schemeClr val="bg1"/>
                </a:solidFill>
              </a:rPr>
              <a:t>Приклад ефективної рекурсії. Ханойська вежа</a:t>
            </a:r>
          </a:p>
        </p:txBody>
      </p:sp>
    </p:spTree>
    <p:extLst>
      <p:ext uri="{BB962C8B-B14F-4D97-AF65-F5344CB8AC3E}">
        <p14:creationId xmlns:p14="http://schemas.microsoft.com/office/powerpoint/2010/main" val="12171290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31504" y="836712"/>
            <a:ext cx="90364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8000"/>
                </a:solidFill>
                <a:latin typeface="+mn-lt"/>
              </a:rPr>
              <a:t>//====================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перенесення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дисків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===================== </a:t>
            </a:r>
          </a:p>
          <a:p>
            <a:r>
              <a:rPr lang="ru-RU" dirty="0" err="1">
                <a:latin typeface="+mn-lt"/>
              </a:rPr>
              <a:t>void</a:t>
            </a:r>
            <a:r>
              <a:rPr lang="ru-RU" dirty="0">
                <a:latin typeface="+mn-lt"/>
              </a:rPr>
              <a:t>  </a:t>
            </a:r>
            <a:r>
              <a:rPr lang="ru-RU" dirty="0" err="1">
                <a:latin typeface="+mn-lt"/>
              </a:rPr>
              <a:t>Move</a:t>
            </a:r>
            <a:r>
              <a:rPr lang="ru-RU" dirty="0">
                <a:latin typeface="+mn-lt"/>
              </a:rPr>
              <a:t>(</a:t>
            </a:r>
            <a:r>
              <a:rPr lang="ru-RU" dirty="0" err="1">
                <a:latin typeface="+mn-lt"/>
              </a:rPr>
              <a:t>int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i,char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from,char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temp</a:t>
            </a:r>
            <a:r>
              <a:rPr lang="ru-RU" dirty="0">
                <a:latin typeface="+mn-lt"/>
              </a:rPr>
              <a:t>, </a:t>
            </a:r>
            <a:r>
              <a:rPr lang="ru-RU" dirty="0" err="1">
                <a:latin typeface="+mn-lt"/>
              </a:rPr>
              <a:t>char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on</a:t>
            </a:r>
            <a:r>
              <a:rPr lang="ru-RU" dirty="0">
                <a:latin typeface="+mn-lt"/>
              </a:rPr>
              <a:t>) </a:t>
            </a:r>
          </a:p>
          <a:p>
            <a:r>
              <a:rPr lang="ru-RU" dirty="0">
                <a:latin typeface="+mn-lt"/>
              </a:rPr>
              <a:t>{                  </a:t>
            </a:r>
            <a:r>
              <a:rPr lang="en-US" dirty="0" smtClean="0">
                <a:latin typeface="+mn-lt"/>
              </a:rPr>
              <a:t>	</a:t>
            </a:r>
            <a:r>
              <a:rPr lang="ru-RU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	</a:t>
            </a:r>
            <a:r>
              <a:rPr lang="ru-RU" dirty="0" smtClean="0">
                <a:solidFill>
                  <a:srgbClr val="008000"/>
                </a:solidFill>
                <a:latin typeface="+mn-lt"/>
              </a:rPr>
              <a:t>//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i —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кількість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дисків;from,temp,on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—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назви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стрижнів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</a:p>
          <a:p>
            <a:r>
              <a:rPr lang="ru-RU" dirty="0">
                <a:latin typeface="+mn-lt"/>
              </a:rPr>
              <a:t>  </a:t>
            </a:r>
            <a:r>
              <a:rPr lang="ru-RU" dirty="0" err="1">
                <a:latin typeface="+mn-lt"/>
              </a:rPr>
              <a:t>if</a:t>
            </a:r>
            <a:r>
              <a:rPr lang="ru-RU" dirty="0">
                <a:latin typeface="+mn-lt"/>
              </a:rPr>
              <a:t> (i&gt;0)                     </a:t>
            </a:r>
            <a:r>
              <a:rPr lang="en-US" dirty="0" smtClean="0">
                <a:latin typeface="+mn-lt"/>
              </a:rPr>
              <a:t>		</a:t>
            </a:r>
            <a:r>
              <a:rPr lang="ru-RU" dirty="0" smtClean="0">
                <a:solidFill>
                  <a:srgbClr val="008000"/>
                </a:solidFill>
                <a:latin typeface="+mn-lt"/>
              </a:rPr>
              <a:t>//</a:t>
            </a:r>
            <a:r>
              <a:rPr lang="uk-UA" dirty="0" smtClean="0">
                <a:solidFill>
                  <a:srgbClr val="008000"/>
                </a:solidFill>
                <a:latin typeface="+mn-lt"/>
              </a:rPr>
              <a:t>базовий випадок: </a:t>
            </a:r>
            <a:r>
              <a:rPr lang="ru-RU" dirty="0" smtClean="0">
                <a:solidFill>
                  <a:srgbClr val="008000"/>
                </a:solidFill>
                <a:latin typeface="+mn-lt"/>
              </a:rPr>
              <a:t>перенести 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один диск та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вийти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із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функції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</a:p>
          <a:p>
            <a:r>
              <a:rPr lang="ru-RU" dirty="0">
                <a:latin typeface="+mn-lt"/>
              </a:rPr>
              <a:t>  {              </a:t>
            </a:r>
            <a:r>
              <a:rPr lang="en-US" dirty="0" smtClean="0">
                <a:latin typeface="+mn-lt"/>
              </a:rPr>
              <a:t>			</a:t>
            </a:r>
            <a:r>
              <a:rPr lang="ru-RU" dirty="0" smtClean="0">
                <a:solidFill>
                  <a:srgbClr val="008000"/>
                </a:solidFill>
                <a:latin typeface="+mn-lt"/>
              </a:rPr>
              <a:t>//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перенести i–1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дисків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із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вхідного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стрижня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на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проміжний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</a:p>
          <a:p>
            <a:r>
              <a:rPr lang="ru-RU" dirty="0">
                <a:latin typeface="+mn-lt"/>
              </a:rPr>
              <a:t>    </a:t>
            </a:r>
            <a:r>
              <a:rPr lang="ru-RU" dirty="0" err="1">
                <a:latin typeface="+mn-lt"/>
              </a:rPr>
              <a:t>Move</a:t>
            </a:r>
            <a:r>
              <a:rPr lang="ru-RU" dirty="0">
                <a:latin typeface="+mn-lt"/>
              </a:rPr>
              <a:t>(i-1,from,on,temp);  </a:t>
            </a:r>
          </a:p>
          <a:p>
            <a:r>
              <a:rPr lang="ru-RU" dirty="0">
                <a:latin typeface="+mn-lt"/>
              </a:rPr>
              <a:t>             </a:t>
            </a:r>
            <a:r>
              <a:rPr lang="en-US" dirty="0" smtClean="0">
                <a:latin typeface="+mn-lt"/>
              </a:rPr>
              <a:t>			</a:t>
            </a:r>
            <a:r>
              <a:rPr lang="ru-RU" dirty="0" smtClean="0">
                <a:solidFill>
                  <a:srgbClr val="008000"/>
                </a:solidFill>
                <a:latin typeface="+mn-lt"/>
              </a:rPr>
              <a:t>//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перенести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найбільший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диск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із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вхідного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стрижня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на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цільовий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</a:p>
          <a:p>
            <a:r>
              <a:rPr lang="ru-RU" dirty="0">
                <a:latin typeface="+mn-lt"/>
              </a:rPr>
              <a:t>    </a:t>
            </a:r>
            <a:r>
              <a:rPr lang="ru-RU" dirty="0" err="1">
                <a:latin typeface="+mn-lt"/>
              </a:rPr>
              <a:t>cout</a:t>
            </a:r>
            <a:r>
              <a:rPr lang="ru-RU" dirty="0">
                <a:latin typeface="+mn-lt"/>
              </a:rPr>
              <a:t>&lt;&lt;"</a:t>
            </a:r>
            <a:r>
              <a:rPr lang="ru-RU" dirty="0" err="1">
                <a:latin typeface="+mn-lt"/>
              </a:rPr>
              <a:t>move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disk</a:t>
            </a:r>
            <a:r>
              <a:rPr lang="ru-RU" dirty="0">
                <a:latin typeface="+mn-lt"/>
              </a:rPr>
              <a:t> "&lt;&lt;i&lt;&lt;" </a:t>
            </a:r>
            <a:r>
              <a:rPr lang="ru-RU" dirty="0" err="1">
                <a:latin typeface="+mn-lt"/>
              </a:rPr>
              <a:t>from</a:t>
            </a:r>
            <a:r>
              <a:rPr lang="ru-RU" dirty="0">
                <a:latin typeface="+mn-lt"/>
              </a:rPr>
              <a:t> "&lt;&lt;</a:t>
            </a:r>
            <a:r>
              <a:rPr lang="ru-RU" dirty="0" err="1">
                <a:latin typeface="+mn-lt"/>
              </a:rPr>
              <a:t>from</a:t>
            </a:r>
            <a:r>
              <a:rPr lang="ru-RU" dirty="0">
                <a:latin typeface="+mn-lt"/>
              </a:rPr>
              <a:t>&lt;&lt;" </a:t>
            </a:r>
            <a:r>
              <a:rPr lang="ru-RU" dirty="0" err="1">
                <a:latin typeface="+mn-lt"/>
              </a:rPr>
              <a:t>to</a:t>
            </a:r>
            <a:r>
              <a:rPr lang="ru-RU" dirty="0">
                <a:latin typeface="+mn-lt"/>
              </a:rPr>
              <a:t> "&lt;&lt;</a:t>
            </a:r>
            <a:r>
              <a:rPr lang="ru-RU" dirty="0" err="1">
                <a:latin typeface="+mn-lt"/>
              </a:rPr>
              <a:t>on</a:t>
            </a:r>
            <a:r>
              <a:rPr lang="ru-RU" dirty="0">
                <a:latin typeface="+mn-lt"/>
              </a:rPr>
              <a:t>&lt;&lt;</a:t>
            </a:r>
            <a:r>
              <a:rPr lang="ru-RU" dirty="0" err="1">
                <a:latin typeface="+mn-lt"/>
              </a:rPr>
              <a:t>endl</a:t>
            </a:r>
            <a:r>
              <a:rPr lang="ru-RU" dirty="0">
                <a:latin typeface="+mn-lt"/>
              </a:rPr>
              <a:t>; </a:t>
            </a:r>
          </a:p>
          <a:p>
            <a:r>
              <a:rPr lang="ru-RU" dirty="0">
                <a:latin typeface="+mn-lt"/>
              </a:rPr>
              <a:t>               </a:t>
            </a:r>
            <a:r>
              <a:rPr lang="en-US" dirty="0" smtClean="0">
                <a:latin typeface="+mn-lt"/>
              </a:rPr>
              <a:t>		</a:t>
            </a:r>
            <a:r>
              <a:rPr lang="ru-RU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	</a:t>
            </a:r>
            <a:r>
              <a:rPr lang="ru-RU" dirty="0" smtClean="0">
                <a:solidFill>
                  <a:srgbClr val="008000"/>
                </a:solidFill>
                <a:latin typeface="+mn-lt"/>
              </a:rPr>
              <a:t>//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перенести i–1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дисків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із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проміжного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стрижня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на </a:t>
            </a:r>
            <a:r>
              <a:rPr lang="ru-RU" dirty="0" err="1">
                <a:solidFill>
                  <a:srgbClr val="008000"/>
                </a:solidFill>
                <a:latin typeface="+mn-lt"/>
              </a:rPr>
              <a:t>цільовий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 </a:t>
            </a:r>
          </a:p>
          <a:p>
            <a:r>
              <a:rPr lang="ru-RU" dirty="0">
                <a:latin typeface="+mn-lt"/>
              </a:rPr>
              <a:t>    </a:t>
            </a:r>
            <a:r>
              <a:rPr lang="ru-RU" dirty="0" err="1">
                <a:latin typeface="+mn-lt"/>
              </a:rPr>
              <a:t>Move</a:t>
            </a:r>
            <a:r>
              <a:rPr lang="ru-RU" dirty="0">
                <a:latin typeface="+mn-lt"/>
              </a:rPr>
              <a:t>(i-1,temp,from,on); </a:t>
            </a:r>
          </a:p>
          <a:p>
            <a:r>
              <a:rPr lang="ru-RU" dirty="0">
                <a:latin typeface="+mn-lt"/>
              </a:rPr>
              <a:t>  } </a:t>
            </a:r>
          </a:p>
          <a:p>
            <a:r>
              <a:rPr lang="ru-RU" dirty="0">
                <a:latin typeface="+mn-lt"/>
              </a:rPr>
              <a:t>} 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 bwMode="auto">
          <a:xfrm>
            <a:off x="1524000" y="153158"/>
            <a:ext cx="9144000" cy="576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uk-UA" altLang="ru-RU" sz="3200" b="1" dirty="0">
                <a:solidFill>
                  <a:schemeClr val="bg1"/>
                </a:solidFill>
              </a:rPr>
              <a:t>Приклад ефективної рекурсії. Ханойська вежа</a:t>
            </a:r>
          </a:p>
        </p:txBody>
      </p:sp>
    </p:spTree>
    <p:extLst>
      <p:ext uri="{BB962C8B-B14F-4D97-AF65-F5344CB8AC3E}">
        <p14:creationId xmlns:p14="http://schemas.microsoft.com/office/powerpoint/2010/main" val="19589004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524000" y="-28575"/>
            <a:ext cx="9144000" cy="936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altLang="ru-RU" sz="3000" b="1" dirty="0" err="1">
                <a:solidFill>
                  <a:schemeClr val="bg1"/>
                </a:solidFill>
              </a:rPr>
              <a:t>Ефективна</a:t>
            </a:r>
            <a:r>
              <a:rPr lang="ru-RU" altLang="ru-RU" sz="3000" b="1" dirty="0">
                <a:solidFill>
                  <a:schemeClr val="bg1"/>
                </a:solidFill>
              </a:rPr>
              <a:t> </a:t>
            </a:r>
            <a:r>
              <a:rPr lang="ru-RU" altLang="ru-RU" sz="3000" b="1" dirty="0" err="1">
                <a:solidFill>
                  <a:schemeClr val="bg1"/>
                </a:solidFill>
              </a:rPr>
              <a:t>рекурсія</a:t>
            </a:r>
            <a:r>
              <a:rPr lang="ru-RU" altLang="ru-RU" sz="3000" b="1" dirty="0">
                <a:solidFill>
                  <a:schemeClr val="bg1"/>
                </a:solidFill>
              </a:rPr>
              <a:t>. </a:t>
            </a:r>
            <a:r>
              <a:rPr lang="ru-RU" altLang="ru-RU" sz="3000" b="1" dirty="0" err="1">
                <a:solidFill>
                  <a:schemeClr val="bg1"/>
                </a:solidFill>
              </a:rPr>
              <a:t>Швидке</a:t>
            </a:r>
            <a:r>
              <a:rPr lang="ru-RU" altLang="ru-RU" sz="3000" b="1" dirty="0">
                <a:solidFill>
                  <a:schemeClr val="bg1"/>
                </a:solidFill>
              </a:rPr>
              <a:t> </a:t>
            </a:r>
            <a:r>
              <a:rPr lang="ru-RU" altLang="ru-RU" sz="3000" b="1" dirty="0" err="1">
                <a:solidFill>
                  <a:schemeClr val="bg1"/>
                </a:solidFill>
              </a:rPr>
              <a:t>піднесення</a:t>
            </a:r>
            <a:r>
              <a:rPr lang="ru-RU" altLang="ru-RU" sz="3000" b="1" dirty="0">
                <a:solidFill>
                  <a:schemeClr val="bg1"/>
                </a:solidFill>
              </a:rPr>
              <a:t> до </a:t>
            </a:r>
            <a:r>
              <a:rPr lang="ru-RU" altLang="ru-RU" sz="3000" b="1" dirty="0" err="1">
                <a:solidFill>
                  <a:schemeClr val="bg1"/>
                </a:solidFill>
              </a:rPr>
              <a:t>степеня</a:t>
            </a:r>
            <a:endParaRPr lang="uk-UA" altLang="ru-RU" sz="3000" b="1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38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grpSp>
        <p:nvGrpSpPr>
          <p:cNvPr id="22545" name="Group 17"/>
          <p:cNvGrpSpPr>
            <a:grpSpLocks/>
          </p:cNvGrpSpPr>
          <p:nvPr/>
        </p:nvGrpSpPr>
        <p:grpSpPr bwMode="auto">
          <a:xfrm>
            <a:off x="2424114" y="908051"/>
            <a:ext cx="7559675" cy="4176713"/>
            <a:chOff x="567" y="572"/>
            <a:chExt cx="4762" cy="2631"/>
          </a:xfrm>
        </p:grpSpPr>
        <p:pic>
          <p:nvPicPr>
            <p:cNvPr id="22543" name="Скругленный прямоугольник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572"/>
              <a:ext cx="4762" cy="2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533" name="Рисунок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" y="1797"/>
              <a:ext cx="3402" cy="1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1" name="Rectangle 13"/>
            <p:cNvSpPr>
              <a:spLocks noChangeArrowheads="1"/>
            </p:cNvSpPr>
            <p:nvPr/>
          </p:nvSpPr>
          <p:spPr bwMode="auto">
            <a:xfrm>
              <a:off x="839" y="841"/>
              <a:ext cx="4264" cy="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uk-UA" altLang="ru-RU" sz="2400" dirty="0"/>
                <a:t>«</a:t>
              </a:r>
              <a:r>
                <a:rPr lang="uk-UA" altLang="ru-RU" sz="2400" b="1" dirty="0"/>
                <a:t>Індійський алгоритм</a:t>
              </a:r>
              <a:r>
                <a:rPr lang="uk-UA" altLang="ru-RU" sz="2400" dirty="0"/>
                <a:t>» піднесення числа </a:t>
              </a:r>
              <a:r>
                <a:rPr lang="uk-UA" altLang="ru-RU" sz="2400" i="1" dirty="0"/>
                <a:t>x</a:t>
              </a:r>
              <a:r>
                <a:rPr lang="uk-UA" altLang="ru-RU" sz="2400" dirty="0"/>
                <a:t> до натурального </a:t>
              </a:r>
              <a:r>
                <a:rPr lang="uk-UA" altLang="ru-RU" sz="2400" dirty="0" err="1"/>
                <a:t>степеня</a:t>
              </a:r>
              <a:r>
                <a:rPr lang="uk-UA" altLang="ru-RU" sz="2400" dirty="0"/>
                <a:t> </a:t>
              </a:r>
              <a:r>
                <a:rPr lang="uk-UA" altLang="ru-RU" sz="2400" i="1" dirty="0"/>
                <a:t>n</a:t>
              </a:r>
              <a:r>
                <a:rPr lang="uk-UA" altLang="ru-RU" sz="2400" dirty="0"/>
                <a:t> реалізує таке рекурсивне означення </a:t>
              </a:r>
              <a:r>
                <a:rPr lang="uk-UA" altLang="ru-RU" sz="2400" dirty="0" err="1"/>
                <a:t>степеня</a:t>
              </a:r>
              <a:r>
                <a:rPr lang="uk-UA" altLang="ru-RU" sz="2400" dirty="0"/>
                <a:t> числа: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4" name="Picture 6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6" y="5959476"/>
            <a:ext cx="898525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896" name="Group 8"/>
          <p:cNvGrpSpPr>
            <a:grpSpLocks/>
          </p:cNvGrpSpPr>
          <p:nvPr/>
        </p:nvGrpSpPr>
        <p:grpSpPr bwMode="auto">
          <a:xfrm>
            <a:off x="4872038" y="6021388"/>
            <a:ext cx="2444750" cy="571500"/>
            <a:chOff x="4513" y="2659"/>
            <a:chExt cx="1247" cy="360"/>
          </a:xfrm>
        </p:grpSpPr>
        <p:graphicFrame>
          <p:nvGraphicFramePr>
            <p:cNvPr id="37897" name="Object 9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4" name="Точечный рисунок" r:id="rId4" imgW="600159" imgH="571731" progId="Paint.Picture">
                    <p:embed/>
                  </p:oleObj>
                </mc:Choice>
                <mc:Fallback>
                  <p:oleObj name="Точечный рисунок" r:id="rId4" imgW="600159" imgH="571731" progId="Paint.Picture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8" name="Text Box 10"/>
            <p:cNvSpPr txBox="1">
              <a:spLocks noChangeArrowheads="1"/>
            </p:cNvSpPr>
            <p:nvPr/>
          </p:nvSpPr>
          <p:spPr bwMode="auto">
            <a:xfrm>
              <a:off x="4641" y="2750"/>
              <a:ext cx="9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altLang="ru-RU" b="1" dirty="0">
                  <a:cs typeface="Arial" panose="020B0604020202020204" pitchFamily="34" charset="0"/>
                  <a:hlinkClick r:id="rId6" action="ppaction://hlinkfile"/>
                </a:rPr>
                <a:t>Код </a:t>
              </a:r>
              <a:r>
                <a:rPr lang="ru-RU" altLang="ru-RU" b="1" dirty="0">
                  <a:cs typeface="Arial" panose="020B0604020202020204" pitchFamily="34" charset="0"/>
                  <a:hlinkClick r:id="rId6" action="ppaction://hlinkfile"/>
                </a:rPr>
                <a:t>ex4_1</a:t>
              </a:r>
              <a:r>
                <a:rPr lang="en-US" altLang="ru-RU" b="1" dirty="0">
                  <a:cs typeface="Arial" panose="020B0604020202020204" pitchFamily="34" charset="0"/>
                  <a:hlinkClick r:id="rId6" action="ppaction://hlinkfile"/>
                </a:rPr>
                <a:t>1</a:t>
              </a:r>
              <a:r>
                <a:rPr lang="ru-RU" altLang="ru-RU" b="1" dirty="0">
                  <a:cs typeface="Arial" panose="020B0604020202020204" pitchFamily="34" charset="0"/>
                  <a:hlinkClick r:id="rId6" action="ppaction://hlinkfile"/>
                </a:rPr>
                <a:t>.</a:t>
              </a:r>
              <a:r>
                <a:rPr lang="ru-RU" altLang="ru-RU" b="1" dirty="0" err="1">
                  <a:cs typeface="Arial" panose="020B0604020202020204" pitchFamily="34" charset="0"/>
                  <a:hlinkClick r:id="rId6" action="ppaction://hlinkfile"/>
                </a:rPr>
                <a:t>cpp</a:t>
              </a:r>
              <a:endParaRPr lang="ru-RU" altLang="ru-RU" b="1" dirty="0">
                <a:cs typeface="Arial" panose="020B0604020202020204" pitchFamily="34" charset="0"/>
              </a:endParaRPr>
            </a:p>
          </p:txBody>
        </p:sp>
      </p:grpSp>
      <p:grpSp>
        <p:nvGrpSpPr>
          <p:cNvPr id="37905" name="Group 17"/>
          <p:cNvGrpSpPr>
            <a:grpSpLocks/>
          </p:cNvGrpSpPr>
          <p:nvPr/>
        </p:nvGrpSpPr>
        <p:grpSpPr bwMode="auto">
          <a:xfrm>
            <a:off x="1502432" y="1458009"/>
            <a:ext cx="9166225" cy="4502150"/>
            <a:chOff x="0" y="799"/>
            <a:chExt cx="5774" cy="2836"/>
          </a:xfrm>
        </p:grpSpPr>
        <p:pic>
          <p:nvPicPr>
            <p:cNvPr id="37901" name="Скругленный прямоугольник 3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99"/>
              <a:ext cx="5774" cy="2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903" name="Rectangle 15"/>
            <p:cNvSpPr>
              <a:spLocks noChangeArrowheads="1"/>
            </p:cNvSpPr>
            <p:nvPr/>
          </p:nvSpPr>
          <p:spPr bwMode="auto">
            <a:xfrm>
              <a:off x="204" y="849"/>
              <a:ext cx="5398" cy="26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tabLst>
                  <a:tab pos="215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215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215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215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215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15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15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15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15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uk-UA" altLang="ru-RU" sz="2200" dirty="0"/>
                <a:t>1. Якщо показник </a:t>
              </a:r>
              <a:r>
                <a:rPr lang="uk-UA" altLang="ru-RU" sz="2200" dirty="0" err="1"/>
                <a:t>степеня</a:t>
              </a:r>
              <a:r>
                <a:rPr lang="uk-UA" altLang="ru-RU" sz="2200" dirty="0"/>
                <a:t> дорівнює нулю, то значення </a:t>
              </a:r>
              <a:r>
                <a:rPr lang="uk-UA" altLang="ru-RU" sz="2200" i="1" dirty="0" err="1"/>
                <a:t>x</a:t>
              </a:r>
              <a:r>
                <a:rPr lang="uk-UA" altLang="ru-RU" sz="2200" i="1" baseline="30000" dirty="0" err="1"/>
                <a:t>n</a:t>
              </a:r>
              <a:r>
                <a:rPr lang="uk-UA" altLang="ru-RU" sz="2200" dirty="0"/>
                <a:t> покласти рівним одиниці та вийти з рекурсії, інакше виконати дії, зазначені в пунктах 2–5.</a:t>
              </a:r>
              <a:endParaRPr lang="ru-RU" altLang="ru-RU" sz="2200" dirty="0"/>
            </a:p>
            <a:p>
              <a:r>
                <a:rPr lang="uk-UA" altLang="ru-RU" sz="2200" dirty="0"/>
                <a:t>2. Якщо показник </a:t>
              </a:r>
              <a:r>
                <a:rPr lang="uk-UA" altLang="ru-RU" sz="2200" dirty="0" err="1"/>
                <a:t>степеня</a:t>
              </a:r>
              <a:r>
                <a:rPr lang="uk-UA" altLang="ru-RU" sz="2200" dirty="0"/>
                <a:t> дорівнює одиниці, то значення </a:t>
              </a:r>
              <a:r>
                <a:rPr lang="uk-UA" altLang="ru-RU" sz="2200" i="1" dirty="0" err="1"/>
                <a:t>x</a:t>
              </a:r>
              <a:r>
                <a:rPr lang="uk-UA" altLang="ru-RU" sz="2200" i="1" baseline="30000" dirty="0" err="1"/>
                <a:t>n</a:t>
              </a:r>
              <a:r>
                <a:rPr lang="uk-UA" altLang="ru-RU" sz="2200" dirty="0"/>
                <a:t> покласти рівним </a:t>
              </a:r>
              <a:r>
                <a:rPr lang="uk-UA" altLang="ru-RU" sz="2200" i="1" dirty="0"/>
                <a:t>x</a:t>
              </a:r>
              <a:r>
                <a:rPr lang="uk-UA" altLang="ru-RU" sz="2200" dirty="0"/>
                <a:t> та вийти з рекурсії, інакше виконати дії, зазначені в пунктах 3–5.</a:t>
              </a:r>
              <a:endParaRPr lang="ru-RU" altLang="ru-RU" sz="2200" dirty="0"/>
            </a:p>
            <a:p>
              <a:r>
                <a:rPr lang="uk-UA" altLang="ru-RU" sz="2200" dirty="0"/>
                <a:t>3. Обчислити значення </a:t>
              </a:r>
              <a:r>
                <a:rPr lang="uk-UA" altLang="ru-RU" sz="2200" i="1" dirty="0" err="1"/>
                <a:t>x</a:t>
              </a:r>
              <a:r>
                <a:rPr lang="uk-UA" altLang="ru-RU" sz="2200" i="1" baseline="30000" dirty="0" err="1"/>
                <a:t>n</a:t>
              </a:r>
              <a:r>
                <a:rPr lang="uk-UA" altLang="ru-RU" sz="2200" dirty="0"/>
                <a:t> div 2 та піднести його до квадрата.</a:t>
              </a:r>
              <a:endParaRPr lang="ru-RU" altLang="ru-RU" sz="2200" dirty="0"/>
            </a:p>
            <a:p>
              <a:r>
                <a:rPr lang="uk-UA" altLang="ru-RU" sz="2200" dirty="0"/>
                <a:t>4. Якщо показник </a:t>
              </a:r>
              <a:r>
                <a:rPr lang="uk-UA" altLang="ru-RU" sz="2200" dirty="0" err="1"/>
                <a:t>степеня</a:t>
              </a:r>
              <a:r>
                <a:rPr lang="uk-UA" altLang="ru-RU" sz="2200" dirty="0"/>
                <a:t> непарний, то обчислене в пункті 3 значення помножити на число </a:t>
              </a:r>
              <a:r>
                <a:rPr lang="uk-UA" altLang="ru-RU" sz="2200" i="1" dirty="0"/>
                <a:t>х</a:t>
              </a:r>
              <a:r>
                <a:rPr lang="uk-UA" altLang="ru-RU" sz="2200" dirty="0"/>
                <a:t>, а отриманий результат вважати значенням </a:t>
              </a:r>
              <a:r>
                <a:rPr lang="uk-UA" altLang="ru-RU" sz="2200" i="1" dirty="0" err="1"/>
                <a:t>x</a:t>
              </a:r>
              <a:r>
                <a:rPr lang="uk-UA" altLang="ru-RU" sz="2200" i="1" baseline="30000" dirty="0" err="1"/>
                <a:t>n</a:t>
              </a:r>
              <a:r>
                <a:rPr lang="uk-UA" altLang="ru-RU" sz="2200" dirty="0"/>
                <a:t>.</a:t>
              </a:r>
              <a:endParaRPr lang="ru-RU" altLang="ru-RU" sz="2200" dirty="0"/>
            </a:p>
            <a:p>
              <a:r>
                <a:rPr lang="uk-UA" altLang="ru-RU" sz="2200" dirty="0"/>
                <a:t>5. Інакше, коли показник </a:t>
              </a:r>
              <a:r>
                <a:rPr lang="uk-UA" altLang="ru-RU" sz="2200" dirty="0" err="1"/>
                <a:t>степеня</a:t>
              </a:r>
              <a:r>
                <a:rPr lang="uk-UA" altLang="ru-RU" sz="2200" dirty="0"/>
                <a:t> парний, то обчислене в пункті 3 значення вважати значенням </a:t>
              </a:r>
              <a:r>
                <a:rPr lang="uk-UA" altLang="ru-RU" sz="2200" i="1" dirty="0" err="1"/>
                <a:t>x</a:t>
              </a:r>
              <a:r>
                <a:rPr lang="uk-UA" altLang="ru-RU" sz="2200" i="1" baseline="30000" dirty="0" err="1"/>
                <a:t>n</a:t>
              </a:r>
              <a:r>
                <a:rPr lang="uk-UA" altLang="ru-RU" sz="2200" dirty="0"/>
                <a:t>.</a:t>
              </a:r>
            </a:p>
          </p:txBody>
        </p:sp>
      </p:grp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4125120" y="1023264"/>
            <a:ext cx="3938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 b="1" dirty="0">
                <a:solidFill>
                  <a:srgbClr val="0000CC"/>
                </a:solidFill>
              </a:rPr>
              <a:t>Алгоритм обчислення </a:t>
            </a:r>
            <a:r>
              <a:rPr lang="uk-UA" altLang="ru-RU" sz="2400" b="1" i="1" dirty="0" err="1">
                <a:solidFill>
                  <a:srgbClr val="0000CC"/>
                </a:solidFill>
              </a:rPr>
              <a:t>x</a:t>
            </a:r>
            <a:r>
              <a:rPr lang="uk-UA" altLang="ru-RU" sz="2400" b="1" i="1" baseline="30000" dirty="0" err="1">
                <a:solidFill>
                  <a:srgbClr val="0000CC"/>
                </a:solidFill>
              </a:rPr>
              <a:t>n</a:t>
            </a:r>
            <a:endParaRPr lang="ru-RU" altLang="ru-RU" sz="2400" b="1" i="1" baseline="30000" dirty="0">
              <a:solidFill>
                <a:srgbClr val="0000CC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39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 bwMode="auto">
          <a:xfrm>
            <a:off x="1524000" y="-28575"/>
            <a:ext cx="9144000" cy="936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altLang="ru-RU" sz="3000" b="1">
                <a:solidFill>
                  <a:schemeClr val="bg1"/>
                </a:solidFill>
              </a:rPr>
              <a:t>Ефективна рекурсія. Швидке піднесення до степеня</a:t>
            </a:r>
            <a:endParaRPr lang="uk-UA" altLang="ru-RU" sz="3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774826" y="0"/>
            <a:ext cx="7705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3200" b="1" dirty="0">
                <a:solidFill>
                  <a:schemeClr val="bg1"/>
                </a:solidFill>
              </a:rPr>
              <a:t>Додаткові можливості функцій в С++</a:t>
            </a:r>
            <a:endParaRPr lang="es-ES" altLang="ru-RU" sz="3200" b="1" dirty="0">
              <a:solidFill>
                <a:schemeClr val="bg1"/>
              </a:solidFill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19336" y="852186"/>
            <a:ext cx="11953328" cy="57092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Функція, як іменована частина програми, може викликатися </a:t>
            </a:r>
            <a:r>
              <a:rPr lang="uk-UA" altLang="ru-RU" sz="2200" b="1" dirty="0"/>
              <a:t>повторно</a:t>
            </a:r>
            <a:r>
              <a:rPr lang="uk-UA" altLang="ru-RU" sz="2200" dirty="0"/>
              <a:t> за своїм іменем для виконання дій над даними, що їй передаються </a:t>
            </a:r>
            <a:r>
              <a:rPr lang="uk-UA" altLang="ru-RU" sz="2200" dirty="0">
                <a:solidFill>
                  <a:srgbClr val="C00000"/>
                </a:solidFill>
              </a:rPr>
              <a:t>(принцип повторного використання коду). </a:t>
            </a:r>
          </a:p>
          <a:p>
            <a:pPr marL="342900" indent="-342900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Як правило, функції мають </a:t>
            </a:r>
            <a:r>
              <a:rPr lang="uk-UA" altLang="ru-RU" sz="2200" b="1" dirty="0"/>
              <a:t>унікальні імена </a:t>
            </a:r>
            <a:r>
              <a:rPr lang="uk-UA" altLang="ru-RU" sz="2200" dirty="0"/>
              <a:t>в одній програмі для запобігання синтаксичних помилок типу:</a:t>
            </a:r>
          </a:p>
          <a:p>
            <a:pPr marL="800100" lvl="1" indent="-342900">
              <a:spcAft>
                <a:spcPts val="0"/>
              </a:spcAft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 </a:t>
            </a:r>
            <a:r>
              <a:rPr lang="uk-UA" altLang="ru-RU" sz="2200" dirty="0">
                <a:solidFill>
                  <a:srgbClr val="0000CC"/>
                </a:solidFill>
              </a:rPr>
              <a:t>«</a:t>
            </a:r>
            <a:r>
              <a:rPr lang="uk-UA" altLang="ru-RU" sz="2200" dirty="0" err="1">
                <a:solidFill>
                  <a:srgbClr val="0000CC"/>
                </a:solidFill>
              </a:rPr>
              <a:t>duplicate</a:t>
            </a:r>
            <a:r>
              <a:rPr lang="uk-UA" altLang="ru-RU" sz="2200" dirty="0">
                <a:solidFill>
                  <a:srgbClr val="0000CC"/>
                </a:solidFill>
              </a:rPr>
              <a:t> </a:t>
            </a:r>
            <a:r>
              <a:rPr lang="uk-UA" altLang="ru-RU" sz="2200" dirty="0" err="1">
                <a:solidFill>
                  <a:srgbClr val="0000CC"/>
                </a:solidFill>
              </a:rPr>
              <a:t>name</a:t>
            </a:r>
            <a:r>
              <a:rPr lang="uk-UA" altLang="ru-RU" sz="2200" dirty="0">
                <a:solidFill>
                  <a:srgbClr val="0000CC"/>
                </a:solidFill>
              </a:rPr>
              <a:t>» («дублювання імені»), </a:t>
            </a:r>
          </a:p>
          <a:p>
            <a:pPr marL="800100" lvl="1" indent="-342900">
              <a:spcAft>
                <a:spcPts val="0"/>
              </a:spcAft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200" dirty="0">
                <a:solidFill>
                  <a:srgbClr val="0000CC"/>
                </a:solidFill>
              </a:rPr>
              <a:t> «</a:t>
            </a:r>
            <a:r>
              <a:rPr lang="uk-UA" altLang="ru-RU" sz="2200" dirty="0" err="1">
                <a:solidFill>
                  <a:srgbClr val="0000CC"/>
                </a:solidFill>
              </a:rPr>
              <a:t>function</a:t>
            </a:r>
            <a:r>
              <a:rPr lang="uk-UA" altLang="ru-RU" sz="2200" dirty="0">
                <a:solidFill>
                  <a:srgbClr val="0000CC"/>
                </a:solidFill>
              </a:rPr>
              <a:t> </a:t>
            </a:r>
            <a:r>
              <a:rPr lang="uk-UA" altLang="ru-RU" sz="2200" dirty="0" err="1">
                <a:solidFill>
                  <a:srgbClr val="0000CC"/>
                </a:solidFill>
              </a:rPr>
              <a:t>already</a:t>
            </a:r>
            <a:r>
              <a:rPr lang="uk-UA" altLang="ru-RU" sz="2200" dirty="0">
                <a:solidFill>
                  <a:srgbClr val="0000CC"/>
                </a:solidFill>
              </a:rPr>
              <a:t> </a:t>
            </a:r>
            <a:r>
              <a:rPr lang="uk-UA" altLang="ru-RU" sz="2200" dirty="0" err="1">
                <a:solidFill>
                  <a:srgbClr val="0000CC"/>
                </a:solidFill>
              </a:rPr>
              <a:t>has</a:t>
            </a:r>
            <a:r>
              <a:rPr lang="uk-UA" altLang="ru-RU" sz="2200" dirty="0">
                <a:solidFill>
                  <a:srgbClr val="0000CC"/>
                </a:solidFill>
              </a:rPr>
              <a:t> a </a:t>
            </a:r>
            <a:r>
              <a:rPr lang="uk-UA" altLang="ru-RU" sz="2200" dirty="0" err="1">
                <a:solidFill>
                  <a:srgbClr val="0000CC"/>
                </a:solidFill>
              </a:rPr>
              <a:t>body</a:t>
            </a:r>
            <a:r>
              <a:rPr lang="uk-UA" altLang="ru-RU" sz="2200" dirty="0">
                <a:solidFill>
                  <a:srgbClr val="0000CC"/>
                </a:solidFill>
              </a:rPr>
              <a:t>» («функція вже має тіло»). </a:t>
            </a:r>
          </a:p>
          <a:p>
            <a:pPr marL="342900" indent="-342900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Якщо однакові дії застосовуватимуться до даних різних типів, то правила типізації вимагають </a:t>
            </a:r>
            <a:r>
              <a:rPr lang="uk-UA" altLang="ru-RU" sz="2200" dirty="0">
                <a:solidFill>
                  <a:srgbClr val="990000"/>
                </a:solidFill>
              </a:rPr>
              <a:t>двох різних визначень функцій</a:t>
            </a:r>
            <a:r>
              <a:rPr lang="uk-UA" altLang="ru-RU" sz="2200" dirty="0"/>
              <a:t> залежно від типу параметру</a:t>
            </a:r>
            <a:endParaRPr lang="ru-RU" altLang="ru-RU" sz="2200" dirty="0"/>
          </a:p>
          <a:p>
            <a:pPr marL="342900" indent="-342900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Зручним було б дати функціям, що виконують однакові дії над даними різного типу, те саме ім’я. </a:t>
            </a:r>
          </a:p>
          <a:p>
            <a:pPr marL="342900" indent="-342900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Мова С++ дозволяє </a:t>
            </a:r>
            <a:r>
              <a:rPr lang="uk-UA" altLang="ru-RU" sz="2200" b="1" i="1" dirty="0">
                <a:solidFill>
                  <a:srgbClr val="990000"/>
                </a:solidFill>
              </a:rPr>
              <a:t>перевантажувати функції</a:t>
            </a:r>
            <a:r>
              <a:rPr lang="uk-UA" altLang="ru-RU" sz="2200" b="1" dirty="0">
                <a:solidFill>
                  <a:srgbClr val="990000"/>
                </a:solidFill>
              </a:rPr>
              <a:t>.</a:t>
            </a:r>
            <a:r>
              <a:rPr lang="uk-UA" altLang="ru-RU" sz="2200" dirty="0"/>
              <a:t> </a:t>
            </a:r>
          </a:p>
          <a:p>
            <a:pPr marL="342900" indent="-342900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Це означає, що в програмі можуть оголошуватися </a:t>
            </a:r>
            <a:r>
              <a:rPr lang="uk-UA" altLang="ru-RU" sz="2200" dirty="0">
                <a:solidFill>
                  <a:srgbClr val="990000"/>
                </a:solidFill>
              </a:rPr>
              <a:t>декілька функцій з однаковим  іменем</a:t>
            </a:r>
            <a:r>
              <a:rPr lang="uk-UA" altLang="ru-RU" sz="2200" dirty="0"/>
              <a:t> для виконання дій над даними різних типів, що як аргументи передаються у функції.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4</a:t>
            </a:fld>
            <a:endParaRPr lang="ru-RU" alt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597844" y="1210788"/>
            <a:ext cx="8962652" cy="42473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uk-UA" altLang="ru-RU" dirty="0"/>
              <a:t>1. В рекурсивній функції визначають процес_____________ та процес ________.</a:t>
            </a:r>
            <a:endParaRPr lang="ru-RU" altLang="ru-RU" dirty="0"/>
          </a:p>
          <a:p>
            <a:r>
              <a:rPr lang="uk-UA" altLang="ru-RU" dirty="0"/>
              <a:t>2. Сімейство функцій, параметром яких є сам тип даних, визначається використанням ________________.</a:t>
            </a:r>
            <a:endParaRPr lang="ru-RU" altLang="ru-RU" dirty="0"/>
          </a:p>
          <a:p>
            <a:r>
              <a:rPr lang="uk-UA" altLang="ru-RU" dirty="0"/>
              <a:t>3  У програмі декілька функцій з однаковим  іменем для виконання дій над даними різних типів називаються ______________________________. </a:t>
            </a:r>
            <a:endParaRPr lang="ru-RU" altLang="ru-RU" dirty="0"/>
          </a:p>
          <a:p>
            <a:r>
              <a:rPr lang="uk-UA" altLang="ru-RU" dirty="0"/>
              <a:t>4. Оголошення шаблону починається з ключового слова ________________</a:t>
            </a:r>
            <a:endParaRPr lang="ru-RU" altLang="ru-RU" dirty="0"/>
          </a:p>
          <a:p>
            <a:r>
              <a:rPr lang="uk-UA" altLang="ru-RU" dirty="0"/>
              <a:t>5. Кожний формальний тип параметрів шаблону складається з ключових слів _____________________</a:t>
            </a:r>
            <a:endParaRPr lang="ru-RU" altLang="ru-RU" dirty="0"/>
          </a:p>
          <a:p>
            <a:r>
              <a:rPr lang="uk-UA" altLang="ru-RU" dirty="0"/>
              <a:t>6. Створення реальної функції із шаблону називається _____________________.</a:t>
            </a:r>
            <a:endParaRPr lang="ru-RU" altLang="ru-RU" dirty="0"/>
          </a:p>
          <a:p>
            <a:r>
              <a:rPr lang="uk-UA" altLang="ru-RU" dirty="0"/>
              <a:t>7. Реальний код шаблонної функції генерується під час ____________________.</a:t>
            </a:r>
            <a:endParaRPr lang="ru-RU" altLang="ru-RU" dirty="0"/>
          </a:p>
          <a:p>
            <a:r>
              <a:rPr lang="uk-UA" altLang="ru-RU" dirty="0"/>
              <a:t>8. Ключовою для шаблонів функцій є концепція, згідно з якою ______________ замінюється на _________________________ під час виклику функцій.</a:t>
            </a:r>
            <a:endParaRPr lang="ru-RU" altLang="ru-RU" dirty="0"/>
          </a:p>
          <a:p>
            <a:r>
              <a:rPr lang="uk-UA" altLang="ru-RU" dirty="0"/>
              <a:t>9. Перевантажені функції є групою функцій, що мають те саме _________________ </a:t>
            </a:r>
            <a:endParaRPr lang="uk-UA" altLang="ru-RU" dirty="0" smtClean="0"/>
          </a:p>
          <a:p>
            <a:r>
              <a:rPr lang="uk-UA" altLang="ru-RU" dirty="0" smtClean="0"/>
              <a:t>10</a:t>
            </a:r>
            <a:r>
              <a:rPr lang="uk-UA" altLang="ru-RU" dirty="0"/>
              <a:t>. Обчислити функцію </a:t>
            </a:r>
            <a:r>
              <a:rPr lang="uk-UA" altLang="ru-RU" dirty="0" err="1"/>
              <a:t>Аккермана</a:t>
            </a:r>
            <a:r>
              <a:rPr lang="uk-UA" altLang="ru-RU" dirty="0"/>
              <a:t> за її рекурсивним означенням: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4034632" y="165894"/>
            <a:ext cx="3578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800" b="1" dirty="0">
                <a:solidFill>
                  <a:schemeClr val="bg1"/>
                </a:solidFill>
              </a:rPr>
              <a:t>Домашнє завдання</a:t>
            </a:r>
            <a:endParaRPr lang="ru-RU" altLang="ru-RU" sz="2800" b="1" dirty="0">
              <a:solidFill>
                <a:schemeClr val="bg1"/>
              </a:solidFill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566988" y="5300664"/>
            <a:ext cx="22701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1200">
                <a:cs typeface="Times New Roman" panose="02020603050405020304" pitchFamily="18" charset="0"/>
              </a:rPr>
              <a:t>:</a:t>
            </a:r>
            <a:endParaRPr lang="ru-RU" altLang="ru-RU" sz="900"/>
          </a:p>
          <a:p>
            <a:pPr eaLnBrk="0" hangingPunct="0"/>
            <a:endParaRPr lang="ru-RU" altLang="ru-RU"/>
          </a:p>
        </p:txBody>
      </p:sp>
      <p:graphicFrame>
        <p:nvGraphicFramePr>
          <p:cNvPr id="419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75492"/>
              </p:ext>
            </p:extLst>
          </p:nvPr>
        </p:nvGraphicFramePr>
        <p:xfrm>
          <a:off x="4511825" y="5458105"/>
          <a:ext cx="3919265" cy="1002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1" name="Формула" r:id="rId3" imgW="2806560" imgH="711000" progId="Equation.3">
                  <p:embed/>
                </p:oleObj>
              </mc:Choice>
              <mc:Fallback>
                <p:oleObj name="Формула" r:id="rId3" imgW="2806560" imgH="71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825" y="5458105"/>
                        <a:ext cx="3919265" cy="100267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992" name="Picture 8" descr="ANd9GcQp2EngoVy2C7KfXBJFiSMbrA79a4wclNq4Cj-cRuAwVWqtGhLaow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569" y="0"/>
            <a:ext cx="1366838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40</a:t>
            </a:fld>
            <a:endParaRPr lang="ru-RU" alt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524000" y="119969"/>
            <a:ext cx="9144000" cy="549275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uk-UA" altLang="ru-RU" sz="3600" b="1" dirty="0">
                <a:solidFill>
                  <a:schemeClr val="bg1"/>
                </a:solidFill>
              </a:rPr>
              <a:t>Перевантаження функцій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5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grpSp>
        <p:nvGrpSpPr>
          <p:cNvPr id="4" name="Скругленный прямоугольник 3"/>
          <p:cNvGrpSpPr>
            <a:grpSpLocks/>
          </p:cNvGrpSpPr>
          <p:nvPr/>
        </p:nvGrpSpPr>
        <p:grpSpPr bwMode="auto">
          <a:xfrm>
            <a:off x="2139830" y="1698970"/>
            <a:ext cx="8137525" cy="3960813"/>
            <a:chOff x="1985" y="952"/>
            <a:chExt cx="2600" cy="1072"/>
          </a:xfrm>
        </p:grpSpPr>
        <p:pic>
          <p:nvPicPr>
            <p:cNvPr id="11268" name="Скругленный прямоугольник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5" y="952"/>
              <a:ext cx="2600" cy="1072"/>
            </a:xfrm>
            <a:prstGeom prst="rect">
              <a:avLst/>
            </a:prstGeom>
            <a:noFill/>
            <a:effectLst>
              <a:outerShdw dist="107763" dir="18900000" algn="ctr" rotWithShape="0">
                <a:schemeClr val="tx1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69" name="Text Box 5"/>
            <p:cNvSpPr txBox="1">
              <a:spLocks noChangeArrowheads="1"/>
            </p:cNvSpPr>
            <p:nvPr/>
          </p:nvSpPr>
          <p:spPr bwMode="auto">
            <a:xfrm>
              <a:off x="2067" y="1019"/>
              <a:ext cx="2438" cy="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uk-UA" altLang="ru-RU" sz="2400" b="1" dirty="0">
                  <a:latin typeface="+mn-lt"/>
                </a:rPr>
                <a:t>Зведемо ціле та дійсне числа в степінь, застосувавши перевантажені функції </a:t>
              </a:r>
              <a:r>
                <a:rPr lang="en-US" altLang="ru-RU" sz="2400" b="1" dirty="0" err="1">
                  <a:latin typeface="+mn-lt"/>
                </a:rPr>
                <a:t>sqr</a:t>
              </a:r>
              <a:r>
                <a:rPr lang="uk-UA" altLang="ru-RU" sz="2400" b="1" dirty="0">
                  <a:latin typeface="+mn-lt"/>
                </a:rPr>
                <a:t>(). </a:t>
              </a:r>
              <a:endParaRPr lang="en-US" altLang="ru-RU" sz="2400" b="1" dirty="0">
                <a:latin typeface="+mn-lt"/>
              </a:endParaRPr>
            </a:p>
            <a:p>
              <a:endParaRPr lang="en-US" altLang="ru-RU" sz="2400" b="1" dirty="0">
                <a:latin typeface="+mn-lt"/>
              </a:endParaRPr>
            </a:p>
            <a:p>
              <a:r>
                <a:rPr lang="uk-UA" altLang="ru-RU" sz="2400" dirty="0">
                  <a:latin typeface="+mn-lt"/>
                </a:rPr>
                <a:t>Означимо одну функцію  з </a:t>
              </a:r>
              <a:r>
                <a:rPr lang="uk-UA" altLang="ru-RU" sz="2400" b="1" dirty="0">
                  <a:latin typeface="+mn-lt"/>
                </a:rPr>
                <a:t>двома параметрами</a:t>
              </a:r>
              <a:r>
                <a:rPr lang="uk-UA" altLang="ru-RU" sz="2400" dirty="0">
                  <a:latin typeface="+mn-lt"/>
                </a:rPr>
                <a:t>: число, степінь якого визначатиметься, та степінь. Функція повертатиме ціле значення.   </a:t>
              </a:r>
            </a:p>
            <a:p>
              <a:endParaRPr lang="uk-UA" altLang="ru-RU" sz="2400" dirty="0">
                <a:latin typeface="+mn-lt"/>
              </a:endParaRPr>
            </a:p>
            <a:p>
              <a:r>
                <a:rPr lang="uk-UA" altLang="ru-RU" sz="2400" dirty="0">
                  <a:latin typeface="+mn-lt"/>
                </a:rPr>
                <a:t>Означимо другу функцію з </a:t>
              </a:r>
              <a:r>
                <a:rPr lang="uk-UA" altLang="ru-RU" sz="2400" b="1" dirty="0">
                  <a:latin typeface="+mn-lt"/>
                </a:rPr>
                <a:t>одним параметром</a:t>
              </a:r>
              <a:r>
                <a:rPr lang="uk-UA" altLang="ru-RU" sz="2400" dirty="0">
                  <a:latin typeface="+mn-lt"/>
                </a:rPr>
                <a:t>, що повертатиме дійсне значення.</a:t>
              </a:r>
              <a:r>
                <a:rPr lang="ru-RU" altLang="ru-RU" sz="2400" dirty="0">
                  <a:latin typeface="+mn-lt"/>
                </a:rPr>
                <a:t> </a:t>
              </a:r>
              <a:r>
                <a:rPr lang="uk-UA" altLang="ru-RU" sz="2400" b="1" dirty="0">
                  <a:solidFill>
                    <a:srgbClr val="391A3A"/>
                  </a:solidFill>
                  <a:latin typeface="+mn-lt"/>
                </a:rPr>
                <a:t> </a:t>
              </a:r>
            </a:p>
          </p:txBody>
        </p:sp>
      </p:grp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2539087" y="1018993"/>
            <a:ext cx="2015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 b="1" dirty="0">
                <a:solidFill>
                  <a:schemeClr val="tx2"/>
                </a:solidFill>
              </a:rPr>
              <a:t>Приклад 4.7</a:t>
            </a:r>
            <a:endParaRPr lang="ru-RU" altLang="ru-RU" sz="2400" b="1" dirty="0">
              <a:solidFill>
                <a:schemeClr val="tx2"/>
              </a:solidFill>
            </a:endParaRPr>
          </a:p>
        </p:txBody>
      </p:sp>
      <p:pic>
        <p:nvPicPr>
          <p:cNvPr id="11276" name="Picture 12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300664"/>
            <a:ext cx="1222375" cy="122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6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623392" y="772620"/>
            <a:ext cx="11233248" cy="594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2100" dirty="0">
                <a:solidFill>
                  <a:srgbClr val="009900"/>
                </a:solidFill>
              </a:rPr>
              <a:t>//ex4_7.cpp. Демонстрація перевантаження функцій</a:t>
            </a:r>
            <a:br>
              <a:rPr lang="uk-UA" altLang="ru-RU" sz="2100" dirty="0">
                <a:solidFill>
                  <a:srgbClr val="009900"/>
                </a:solidFill>
              </a:rPr>
            </a:br>
            <a:r>
              <a:rPr lang="uk-UA" altLang="ru-RU" sz="2100" dirty="0"/>
              <a:t>#</a:t>
            </a:r>
            <a:r>
              <a:rPr lang="uk-UA" altLang="ru-RU" sz="2100" dirty="0" err="1"/>
              <a:t>include</a:t>
            </a:r>
            <a:r>
              <a:rPr lang="uk-UA" altLang="ru-RU" sz="2100" dirty="0"/>
              <a:t>&lt;</a:t>
            </a:r>
            <a:r>
              <a:rPr lang="uk-UA" altLang="ru-RU" sz="2100" dirty="0" err="1"/>
              <a:t>iostream</a:t>
            </a:r>
            <a:r>
              <a:rPr lang="uk-UA" altLang="ru-RU" sz="2100" dirty="0"/>
              <a:t>&gt;</a:t>
            </a:r>
            <a:br>
              <a:rPr lang="uk-UA" altLang="ru-RU" sz="2100" dirty="0"/>
            </a:br>
            <a:r>
              <a:rPr lang="uk-UA" altLang="ru-RU" sz="2100" dirty="0"/>
              <a:t>#</a:t>
            </a:r>
            <a:r>
              <a:rPr lang="uk-UA" altLang="ru-RU" sz="2100" dirty="0" err="1"/>
              <a:t>include</a:t>
            </a:r>
            <a:r>
              <a:rPr lang="uk-UA" altLang="ru-RU" sz="2100" dirty="0"/>
              <a:t>&lt;</a:t>
            </a:r>
            <a:r>
              <a:rPr lang="uk-UA" altLang="ru-RU" sz="2100" dirty="0" err="1"/>
              <a:t>math.h</a:t>
            </a:r>
            <a:r>
              <a:rPr lang="uk-UA" altLang="ru-RU" sz="2100" dirty="0"/>
              <a:t>&gt;</a:t>
            </a:r>
            <a:br>
              <a:rPr lang="uk-UA" altLang="ru-RU" sz="2100" dirty="0"/>
            </a:br>
            <a:r>
              <a:rPr lang="uk-UA" altLang="ru-RU" sz="2100" dirty="0" err="1"/>
              <a:t>using</a:t>
            </a:r>
            <a:r>
              <a:rPr lang="uk-UA" altLang="ru-RU" sz="2100" dirty="0"/>
              <a:t> </a:t>
            </a:r>
            <a:r>
              <a:rPr lang="uk-UA" altLang="ru-RU" sz="2100" dirty="0" err="1"/>
              <a:t>namespace</a:t>
            </a:r>
            <a:r>
              <a:rPr lang="uk-UA" altLang="ru-RU" sz="2100" dirty="0"/>
              <a:t> </a:t>
            </a:r>
            <a:r>
              <a:rPr lang="uk-UA" altLang="ru-RU" sz="2100" dirty="0" err="1"/>
              <a:t>std</a:t>
            </a:r>
            <a:r>
              <a:rPr lang="uk-UA" altLang="ru-RU" sz="2100" dirty="0"/>
              <a:t>;</a:t>
            </a:r>
            <a:br>
              <a:rPr lang="uk-UA" altLang="ru-RU" sz="2100" dirty="0"/>
            </a:br>
            <a:r>
              <a:rPr lang="uk-UA" altLang="ru-RU" sz="2100" dirty="0" err="1"/>
              <a:t>int</a:t>
            </a:r>
            <a:r>
              <a:rPr lang="uk-UA" altLang="ru-RU" sz="2100" dirty="0"/>
              <a:t> </a:t>
            </a:r>
            <a:r>
              <a:rPr lang="uk-UA" altLang="ru-RU" sz="2100" dirty="0" err="1"/>
              <a:t>ar</a:t>
            </a:r>
            <a:r>
              <a:rPr lang="en-US" altLang="ru-RU" sz="2100" dirty="0"/>
              <a:t>g</a:t>
            </a:r>
            <a:r>
              <a:rPr lang="uk-UA" altLang="ru-RU" sz="2100" dirty="0" err="1"/>
              <a:t>int</a:t>
            </a:r>
            <a:r>
              <a:rPr lang="uk-UA" altLang="ru-RU" sz="2100" dirty="0"/>
              <a:t>;             </a:t>
            </a:r>
            <a:r>
              <a:rPr lang="uk-UA" altLang="ru-RU" sz="2100" dirty="0">
                <a:solidFill>
                  <a:srgbClr val="009900"/>
                </a:solidFill>
              </a:rPr>
              <a:t>//числа, квадрати яких розраховується</a:t>
            </a:r>
            <a:r>
              <a:rPr lang="uk-UA" altLang="ru-RU" sz="2100" dirty="0"/>
              <a:t> </a:t>
            </a:r>
            <a:br>
              <a:rPr lang="uk-UA" altLang="ru-RU" sz="2100" dirty="0"/>
            </a:br>
            <a:r>
              <a:rPr lang="uk-UA" altLang="ru-RU" sz="2100" dirty="0" err="1"/>
              <a:t>float</a:t>
            </a:r>
            <a:r>
              <a:rPr lang="uk-UA" altLang="ru-RU" sz="2100" dirty="0"/>
              <a:t> </a:t>
            </a:r>
            <a:r>
              <a:rPr lang="uk-UA" altLang="ru-RU" sz="2100" dirty="0" err="1"/>
              <a:t>argfloat</a:t>
            </a:r>
            <a:r>
              <a:rPr lang="uk-UA" altLang="ru-RU" sz="2100" dirty="0"/>
              <a:t>; </a:t>
            </a:r>
            <a:br>
              <a:rPr lang="uk-UA" altLang="ru-RU" sz="2100" dirty="0"/>
            </a:br>
            <a:r>
              <a:rPr lang="uk-UA" altLang="ru-RU" sz="2100" dirty="0">
                <a:solidFill>
                  <a:srgbClr val="009900"/>
                </a:solidFill>
              </a:rPr>
              <a:t>//перевантажені функції відрізняються кількістю, </a:t>
            </a:r>
            <a:r>
              <a:rPr lang="uk-UA" altLang="ru-RU" sz="2100" dirty="0" smtClean="0">
                <a:solidFill>
                  <a:srgbClr val="009900"/>
                </a:solidFill>
              </a:rPr>
              <a:t>типами</a:t>
            </a:r>
            <a:r>
              <a:rPr lang="en-US" altLang="ru-RU" sz="2100" dirty="0" smtClean="0">
                <a:solidFill>
                  <a:srgbClr val="009900"/>
                </a:solidFill>
              </a:rPr>
              <a:t> </a:t>
            </a:r>
            <a:r>
              <a:rPr lang="uk-UA" altLang="ru-RU" sz="2100" dirty="0" smtClean="0">
                <a:solidFill>
                  <a:srgbClr val="009900"/>
                </a:solidFill>
              </a:rPr>
              <a:t>параметрів </a:t>
            </a:r>
            <a:r>
              <a:rPr lang="uk-UA" altLang="ru-RU" sz="2100" dirty="0">
                <a:solidFill>
                  <a:srgbClr val="009900"/>
                </a:solidFill>
              </a:rPr>
              <a:t>та типом значення, </a:t>
            </a:r>
            <a:r>
              <a:rPr lang="en-US" altLang="ru-RU" sz="2100" dirty="0" smtClean="0">
                <a:solidFill>
                  <a:srgbClr val="009900"/>
                </a:solidFill>
              </a:rPr>
              <a:t>//</a:t>
            </a:r>
            <a:r>
              <a:rPr lang="uk-UA" altLang="ru-RU" sz="2100" dirty="0" smtClean="0">
                <a:solidFill>
                  <a:srgbClr val="009900"/>
                </a:solidFill>
              </a:rPr>
              <a:t>що </a:t>
            </a:r>
            <a:r>
              <a:rPr lang="uk-UA" altLang="ru-RU" sz="2100" dirty="0">
                <a:solidFill>
                  <a:srgbClr val="009900"/>
                </a:solidFill>
              </a:rPr>
              <a:t>повертається</a:t>
            </a:r>
            <a:br>
              <a:rPr lang="uk-UA" altLang="ru-RU" sz="2100" dirty="0">
                <a:solidFill>
                  <a:srgbClr val="009900"/>
                </a:solidFill>
              </a:rPr>
            </a:br>
            <a:r>
              <a:rPr lang="uk-UA" altLang="ru-RU" sz="2100" dirty="0">
                <a:solidFill>
                  <a:srgbClr val="009900"/>
                </a:solidFill>
              </a:rPr>
              <a:t>//========= визначення квадрата дійсного числа</a:t>
            </a:r>
            <a:r>
              <a:rPr lang="uk-UA" altLang="ru-RU" sz="2100" dirty="0"/>
              <a:t> </a:t>
            </a:r>
          </a:p>
          <a:p>
            <a:r>
              <a:rPr lang="uk-UA" altLang="ru-RU" sz="2100" dirty="0" err="1"/>
              <a:t>float</a:t>
            </a:r>
            <a:r>
              <a:rPr lang="uk-UA" altLang="ru-RU" sz="2100" dirty="0"/>
              <a:t> </a:t>
            </a:r>
            <a:r>
              <a:rPr lang="uk-UA" altLang="ru-RU" sz="2100" dirty="0" err="1"/>
              <a:t>sqr</a:t>
            </a:r>
            <a:r>
              <a:rPr lang="uk-UA" altLang="ru-RU" sz="2100" dirty="0"/>
              <a:t>(</a:t>
            </a:r>
            <a:r>
              <a:rPr lang="uk-UA" altLang="ru-RU" sz="2100" dirty="0" err="1"/>
              <a:t>float</a:t>
            </a:r>
            <a:r>
              <a:rPr lang="uk-UA" altLang="ru-RU" sz="2100" dirty="0"/>
              <a:t> x)</a:t>
            </a:r>
            <a:br>
              <a:rPr lang="uk-UA" altLang="ru-RU" sz="2100" dirty="0"/>
            </a:br>
            <a:r>
              <a:rPr lang="uk-UA" altLang="ru-RU" sz="2100" dirty="0"/>
              <a:t>{</a:t>
            </a:r>
            <a:br>
              <a:rPr lang="uk-UA" altLang="ru-RU" sz="2100" dirty="0"/>
            </a:br>
            <a:r>
              <a:rPr lang="uk-UA" altLang="ru-RU" sz="2100" dirty="0"/>
              <a:t>   </a:t>
            </a:r>
            <a:r>
              <a:rPr lang="uk-UA" altLang="ru-RU" sz="2100" dirty="0" err="1"/>
              <a:t>return</a:t>
            </a:r>
            <a:r>
              <a:rPr lang="uk-UA" altLang="ru-RU" sz="2100" dirty="0"/>
              <a:t> x*x;</a:t>
            </a:r>
            <a:br>
              <a:rPr lang="uk-UA" altLang="ru-RU" sz="2100" dirty="0"/>
            </a:br>
            <a:r>
              <a:rPr lang="uk-UA" altLang="ru-RU" sz="2100" dirty="0"/>
              <a:t>}</a:t>
            </a:r>
            <a:br>
              <a:rPr lang="uk-UA" altLang="ru-RU" sz="2100" dirty="0"/>
            </a:br>
            <a:r>
              <a:rPr lang="uk-UA" altLang="ru-RU" sz="2100" dirty="0">
                <a:solidFill>
                  <a:srgbClr val="009900"/>
                </a:solidFill>
              </a:rPr>
              <a:t>//========= визначення квадрата цілого числа </a:t>
            </a:r>
          </a:p>
          <a:p>
            <a:r>
              <a:rPr lang="uk-UA" altLang="ru-RU" sz="2100" dirty="0" err="1"/>
              <a:t>int</a:t>
            </a:r>
            <a:r>
              <a:rPr lang="uk-UA" altLang="ru-RU" sz="2100" dirty="0"/>
              <a:t> </a:t>
            </a:r>
            <a:r>
              <a:rPr lang="uk-UA" altLang="ru-RU" sz="2100" dirty="0" err="1"/>
              <a:t>sqr</a:t>
            </a:r>
            <a:r>
              <a:rPr lang="uk-UA" altLang="ru-RU" sz="2100" dirty="0"/>
              <a:t>(</a:t>
            </a:r>
            <a:r>
              <a:rPr lang="uk-UA" altLang="ru-RU" sz="2100" dirty="0" err="1"/>
              <a:t>int</a:t>
            </a:r>
            <a:r>
              <a:rPr lang="uk-UA" altLang="ru-RU" sz="2100" dirty="0"/>
              <a:t> x, </a:t>
            </a:r>
            <a:r>
              <a:rPr lang="uk-UA" altLang="ru-RU" sz="2100" dirty="0" err="1"/>
              <a:t>int</a:t>
            </a:r>
            <a:r>
              <a:rPr lang="uk-UA" altLang="ru-RU" sz="2100" dirty="0"/>
              <a:t> </a:t>
            </a:r>
            <a:r>
              <a:rPr lang="uk-UA" altLang="ru-RU" sz="2100" dirty="0" err="1"/>
              <a:t>exponent</a:t>
            </a:r>
            <a:r>
              <a:rPr lang="uk-UA" altLang="ru-RU" sz="2100" dirty="0"/>
              <a:t>)</a:t>
            </a:r>
            <a:br>
              <a:rPr lang="uk-UA" altLang="ru-RU" sz="2100" dirty="0"/>
            </a:br>
            <a:r>
              <a:rPr lang="uk-UA" altLang="ru-RU" sz="2100" dirty="0"/>
              <a:t>{</a:t>
            </a:r>
            <a:br>
              <a:rPr lang="uk-UA" altLang="ru-RU" sz="2100" dirty="0"/>
            </a:br>
            <a:r>
              <a:rPr lang="uk-UA" altLang="ru-RU" sz="2100" dirty="0"/>
              <a:t>   </a:t>
            </a:r>
            <a:r>
              <a:rPr lang="uk-UA" altLang="ru-RU" sz="2100" dirty="0" err="1"/>
              <a:t>return</a:t>
            </a:r>
            <a:r>
              <a:rPr lang="uk-UA" altLang="ru-RU" sz="2100" dirty="0"/>
              <a:t> (</a:t>
            </a:r>
            <a:r>
              <a:rPr lang="uk-UA" altLang="ru-RU" sz="2100" dirty="0" err="1"/>
              <a:t>int</a:t>
            </a:r>
            <a:r>
              <a:rPr lang="uk-UA" altLang="ru-RU" sz="2100" dirty="0"/>
              <a:t>)</a:t>
            </a:r>
            <a:r>
              <a:rPr lang="uk-UA" altLang="ru-RU" sz="2100" dirty="0" err="1"/>
              <a:t>pow</a:t>
            </a:r>
            <a:r>
              <a:rPr lang="uk-UA" altLang="ru-RU" sz="2100" dirty="0"/>
              <a:t>(x,(</a:t>
            </a:r>
            <a:r>
              <a:rPr lang="uk-UA" altLang="ru-RU" sz="2100" dirty="0" err="1"/>
              <a:t>double</a:t>
            </a:r>
            <a:r>
              <a:rPr lang="uk-UA" altLang="ru-RU" sz="2100" dirty="0"/>
              <a:t>)</a:t>
            </a:r>
            <a:r>
              <a:rPr lang="uk-UA" altLang="ru-RU" sz="2100" dirty="0" err="1"/>
              <a:t>exponent</a:t>
            </a:r>
            <a:r>
              <a:rPr lang="uk-UA" altLang="ru-RU" sz="2100" dirty="0"/>
              <a:t>);</a:t>
            </a:r>
            <a:br>
              <a:rPr lang="uk-UA" altLang="ru-RU" sz="2100" dirty="0"/>
            </a:br>
            <a:r>
              <a:rPr lang="uk-UA" altLang="ru-RU" sz="2100" dirty="0"/>
              <a:t>}</a:t>
            </a:r>
          </a:p>
        </p:txBody>
      </p:sp>
      <p:grpSp>
        <p:nvGrpSpPr>
          <p:cNvPr id="24588" name="Group 12"/>
          <p:cNvGrpSpPr>
            <a:grpSpLocks/>
          </p:cNvGrpSpPr>
          <p:nvPr/>
        </p:nvGrpSpPr>
        <p:grpSpPr bwMode="auto">
          <a:xfrm>
            <a:off x="8223250" y="4292600"/>
            <a:ext cx="2444750" cy="571500"/>
            <a:chOff x="4513" y="2659"/>
            <a:chExt cx="1247" cy="360"/>
          </a:xfrm>
        </p:grpSpPr>
        <p:graphicFrame>
          <p:nvGraphicFramePr>
            <p:cNvPr id="24589" name="Object 13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1" name="Точечный рисунок" r:id="rId3" imgW="600159" imgH="571731" progId="Paint.Picture">
                    <p:embed/>
                  </p:oleObj>
                </mc:Choice>
                <mc:Fallback>
                  <p:oleObj name="Точечный рисунок" r:id="rId3" imgW="600159" imgH="571731" progId="Paint.Picture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0" name="Text Box 14"/>
            <p:cNvSpPr txBox="1">
              <a:spLocks noChangeArrowheads="1"/>
            </p:cNvSpPr>
            <p:nvPr/>
          </p:nvSpPr>
          <p:spPr bwMode="auto">
            <a:xfrm>
              <a:off x="4641" y="2750"/>
              <a:ext cx="9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altLang="ru-RU" b="1" dirty="0">
                  <a:cs typeface="Arial" panose="020B0604020202020204" pitchFamily="34" charset="0"/>
                  <a:hlinkClick r:id="rId5" action="ppaction://hlinkfile"/>
                </a:rPr>
                <a:t>Код </a:t>
              </a:r>
              <a:r>
                <a:rPr lang="ru-RU" altLang="ru-RU" b="1" dirty="0">
                  <a:cs typeface="Arial" panose="020B0604020202020204" pitchFamily="34" charset="0"/>
                  <a:hlinkClick r:id="rId5" action="ppaction://hlinkfile"/>
                </a:rPr>
                <a:t>ex4_7.cpp</a:t>
              </a:r>
              <a:endParaRPr lang="ru-RU" altLang="ru-RU" b="1" dirty="0">
                <a:cs typeface="Arial" panose="020B0604020202020204" pitchFamily="34" charset="0"/>
              </a:endParaRPr>
            </a:p>
          </p:txBody>
        </p:sp>
      </p:grpSp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1524000" y="119969"/>
            <a:ext cx="9144000" cy="549275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>
                <a:solidFill>
                  <a:schemeClr val="bg1"/>
                </a:solidFill>
              </a:rPr>
              <a:t>Перевантаження функцій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7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2063751" y="5057776"/>
          <a:ext cx="180022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Точечный рисунок" r:id="rId3" imgW="790476" imgH="790476" progId="Paint.Picture">
                  <p:embed/>
                </p:oleObj>
              </mc:Choice>
              <mc:Fallback>
                <p:oleObj name="Точечный рисунок" r:id="rId3" imgW="790476" imgH="79047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5057776"/>
                        <a:ext cx="1800225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263352" y="808039"/>
            <a:ext cx="9140825" cy="4121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2200" dirty="0">
                <a:solidFill>
                  <a:srgbClr val="009900"/>
                </a:solidFill>
              </a:rPr>
              <a:t>//=========== головна функція </a:t>
            </a:r>
            <a:r>
              <a:rPr lang="uk-UA" altLang="ru-RU" b="1" dirty="0">
                <a:solidFill>
                  <a:srgbClr val="009900"/>
                </a:solidFill>
              </a:rPr>
              <a:t>=========</a:t>
            </a:r>
            <a:endParaRPr lang="uk-UA" altLang="ru-RU" sz="2200" b="1" dirty="0">
              <a:solidFill>
                <a:srgbClr val="009900"/>
              </a:solidFill>
            </a:endParaRPr>
          </a:p>
          <a:p>
            <a:r>
              <a:rPr lang="uk-UA" altLang="ru-RU" sz="2200" dirty="0" err="1"/>
              <a:t>int</a:t>
            </a:r>
            <a:r>
              <a:rPr lang="uk-UA" altLang="ru-RU" sz="2200" dirty="0"/>
              <a:t> </a:t>
            </a:r>
            <a:r>
              <a:rPr lang="uk-UA" altLang="ru-RU" sz="2200" dirty="0" err="1"/>
              <a:t>main</a:t>
            </a:r>
            <a:r>
              <a:rPr lang="uk-UA" altLang="ru-RU" sz="2200" dirty="0"/>
              <a:t>()</a:t>
            </a:r>
            <a:br>
              <a:rPr lang="uk-UA" altLang="ru-RU" sz="2200" dirty="0"/>
            </a:br>
            <a:r>
              <a:rPr lang="uk-UA" altLang="ru-RU" sz="2200" dirty="0"/>
              <a:t>{</a:t>
            </a:r>
            <a:br>
              <a:rPr lang="uk-UA" altLang="ru-RU" sz="2200" dirty="0"/>
            </a:br>
            <a:r>
              <a:rPr lang="uk-UA" altLang="ru-RU" sz="2200" dirty="0"/>
              <a:t>   </a:t>
            </a:r>
            <a:r>
              <a:rPr lang="uk-UA" altLang="ru-RU" sz="2200" dirty="0" err="1"/>
              <a:t>cout</a:t>
            </a:r>
            <a:r>
              <a:rPr lang="uk-UA" altLang="ru-RU" sz="2200" dirty="0"/>
              <a:t>&lt;&lt;"</a:t>
            </a:r>
            <a:r>
              <a:rPr lang="uk-UA" altLang="ru-RU" sz="2200" dirty="0" err="1"/>
              <a:t>overload</a:t>
            </a:r>
            <a:r>
              <a:rPr lang="uk-UA" altLang="ru-RU" sz="2200" dirty="0"/>
              <a:t> </a:t>
            </a:r>
            <a:r>
              <a:rPr lang="uk-UA" altLang="ru-RU" sz="2200" dirty="0" err="1"/>
              <a:t>function</a:t>
            </a:r>
            <a:r>
              <a:rPr lang="uk-UA" altLang="ru-RU" sz="2200" dirty="0"/>
              <a:t>"&lt;&lt;</a:t>
            </a:r>
            <a:r>
              <a:rPr lang="uk-UA" altLang="ru-RU" sz="2200" dirty="0" err="1"/>
              <a:t>endl</a:t>
            </a:r>
            <a:r>
              <a:rPr lang="uk-UA" altLang="ru-RU" sz="2200" dirty="0"/>
              <a:t>;</a:t>
            </a:r>
            <a:br>
              <a:rPr lang="uk-UA" altLang="ru-RU" sz="2200" dirty="0"/>
            </a:br>
            <a:r>
              <a:rPr lang="uk-UA" altLang="ru-RU" sz="2200" dirty="0"/>
              <a:t>   </a:t>
            </a:r>
            <a:r>
              <a:rPr lang="uk-UA" altLang="ru-RU" sz="2200" dirty="0" err="1"/>
              <a:t>cout</a:t>
            </a:r>
            <a:r>
              <a:rPr lang="uk-UA" altLang="ru-RU" sz="2200" dirty="0"/>
              <a:t>&lt;&lt;"</a:t>
            </a:r>
            <a:r>
              <a:rPr lang="uk-UA" altLang="ru-RU" sz="2200" dirty="0" err="1"/>
              <a:t>enter</a:t>
            </a:r>
            <a:r>
              <a:rPr lang="uk-UA" altLang="ru-RU" sz="2200" dirty="0"/>
              <a:t> </a:t>
            </a:r>
            <a:r>
              <a:rPr lang="uk-UA" altLang="ru-RU" sz="2200" dirty="0" err="1"/>
              <a:t>float</a:t>
            </a:r>
            <a:r>
              <a:rPr lang="uk-UA" altLang="ru-RU" sz="2200" dirty="0"/>
              <a:t> </a:t>
            </a:r>
            <a:r>
              <a:rPr lang="uk-UA" altLang="ru-RU" sz="2200" dirty="0" err="1"/>
              <a:t>arg</a:t>
            </a:r>
            <a:r>
              <a:rPr lang="uk-UA" altLang="ru-RU" sz="2200" dirty="0"/>
              <a:t> </a:t>
            </a:r>
            <a:r>
              <a:rPr lang="uk-UA" altLang="ru-RU" sz="2200" dirty="0" err="1"/>
              <a:t>for</a:t>
            </a:r>
            <a:r>
              <a:rPr lang="uk-UA" altLang="ru-RU" sz="2200" dirty="0"/>
              <a:t> </a:t>
            </a:r>
            <a:r>
              <a:rPr lang="uk-UA" altLang="ru-RU" sz="2200" dirty="0" err="1"/>
              <a:t>sqr</a:t>
            </a:r>
            <a:r>
              <a:rPr lang="uk-UA" altLang="ru-RU" sz="2200" dirty="0"/>
              <a:t>():";</a:t>
            </a:r>
            <a:br>
              <a:rPr lang="uk-UA" altLang="ru-RU" sz="2200" dirty="0"/>
            </a:br>
            <a:r>
              <a:rPr lang="uk-UA" altLang="ru-RU" sz="2200" dirty="0"/>
              <a:t>   </a:t>
            </a:r>
            <a:r>
              <a:rPr lang="uk-UA" altLang="ru-RU" sz="2200" dirty="0" err="1"/>
              <a:t>cin</a:t>
            </a:r>
            <a:r>
              <a:rPr lang="uk-UA" altLang="ru-RU" sz="2200" dirty="0"/>
              <a:t>&gt;&gt;</a:t>
            </a:r>
            <a:r>
              <a:rPr lang="uk-UA" altLang="ru-RU" sz="2200" dirty="0" err="1"/>
              <a:t>argfloat</a:t>
            </a:r>
            <a:r>
              <a:rPr lang="uk-UA" altLang="ru-RU" sz="2200" dirty="0"/>
              <a:t>;</a:t>
            </a:r>
            <a:br>
              <a:rPr lang="uk-UA" altLang="ru-RU" sz="2200" dirty="0"/>
            </a:br>
            <a:r>
              <a:rPr lang="uk-UA" altLang="ru-RU" sz="2200" dirty="0"/>
              <a:t>   </a:t>
            </a:r>
            <a:r>
              <a:rPr lang="uk-UA" altLang="ru-RU" sz="2200" dirty="0" err="1"/>
              <a:t>cout</a:t>
            </a:r>
            <a:r>
              <a:rPr lang="uk-UA" altLang="ru-RU" sz="2200" dirty="0"/>
              <a:t>&lt;&lt;"</a:t>
            </a:r>
            <a:r>
              <a:rPr lang="uk-UA" altLang="ru-RU" sz="2200" dirty="0" err="1"/>
              <a:t>sqr</a:t>
            </a:r>
            <a:r>
              <a:rPr lang="uk-UA" altLang="ru-RU" sz="2200" dirty="0"/>
              <a:t>("&lt;&lt;</a:t>
            </a:r>
            <a:r>
              <a:rPr lang="uk-UA" altLang="ru-RU" sz="2200" dirty="0" err="1"/>
              <a:t>argfloat</a:t>
            </a:r>
            <a:r>
              <a:rPr lang="uk-UA" altLang="ru-RU" sz="2200" dirty="0"/>
              <a:t>&lt;&lt;")="&lt;&lt;</a:t>
            </a:r>
            <a:r>
              <a:rPr lang="uk-UA" altLang="ru-RU" sz="2200" dirty="0" err="1">
                <a:solidFill>
                  <a:srgbClr val="0000CC"/>
                </a:solidFill>
              </a:rPr>
              <a:t>sqr</a:t>
            </a:r>
            <a:r>
              <a:rPr lang="uk-UA" altLang="ru-RU" sz="2200" dirty="0">
                <a:solidFill>
                  <a:srgbClr val="0000CC"/>
                </a:solidFill>
              </a:rPr>
              <a:t>(</a:t>
            </a:r>
            <a:r>
              <a:rPr lang="uk-UA" altLang="ru-RU" sz="2200" dirty="0" err="1">
                <a:solidFill>
                  <a:srgbClr val="0000CC"/>
                </a:solidFill>
              </a:rPr>
              <a:t>argfloat</a:t>
            </a:r>
            <a:r>
              <a:rPr lang="uk-UA" altLang="ru-RU" sz="2200" dirty="0"/>
              <a:t>)&lt;&lt;</a:t>
            </a:r>
            <a:r>
              <a:rPr lang="uk-UA" altLang="ru-RU" sz="2200" dirty="0" err="1"/>
              <a:t>endl</a:t>
            </a:r>
            <a:r>
              <a:rPr lang="uk-UA" altLang="ru-RU" sz="2200" dirty="0"/>
              <a:t>;</a:t>
            </a:r>
            <a:br>
              <a:rPr lang="uk-UA" altLang="ru-RU" sz="2200" dirty="0"/>
            </a:br>
            <a:r>
              <a:rPr lang="uk-UA" altLang="ru-RU" sz="2200" dirty="0"/>
              <a:t>   </a:t>
            </a:r>
            <a:r>
              <a:rPr lang="uk-UA" altLang="ru-RU" sz="2200" dirty="0" err="1"/>
              <a:t>cout</a:t>
            </a:r>
            <a:r>
              <a:rPr lang="uk-UA" altLang="ru-RU" sz="2200" dirty="0"/>
              <a:t>&lt;&lt;"</a:t>
            </a:r>
            <a:r>
              <a:rPr lang="uk-UA" altLang="ru-RU" sz="2200" dirty="0" err="1"/>
              <a:t>enter</a:t>
            </a:r>
            <a:r>
              <a:rPr lang="uk-UA" altLang="ru-RU" sz="2200" dirty="0"/>
              <a:t> </a:t>
            </a:r>
            <a:r>
              <a:rPr lang="uk-UA" altLang="ru-RU" sz="2200" dirty="0" err="1"/>
              <a:t>integer</a:t>
            </a:r>
            <a:r>
              <a:rPr lang="uk-UA" altLang="ru-RU" sz="2200" dirty="0"/>
              <a:t> </a:t>
            </a:r>
            <a:r>
              <a:rPr lang="uk-UA" altLang="ru-RU" sz="2200" dirty="0" err="1"/>
              <a:t>arg</a:t>
            </a:r>
            <a:r>
              <a:rPr lang="uk-UA" altLang="ru-RU" sz="2200" dirty="0"/>
              <a:t> </a:t>
            </a:r>
            <a:r>
              <a:rPr lang="uk-UA" altLang="ru-RU" sz="2200" dirty="0" err="1"/>
              <a:t>for</a:t>
            </a:r>
            <a:r>
              <a:rPr lang="uk-UA" altLang="ru-RU" sz="2200" dirty="0"/>
              <a:t> </a:t>
            </a:r>
            <a:r>
              <a:rPr lang="uk-UA" altLang="ru-RU" sz="2200" dirty="0" err="1"/>
              <a:t>sqr</a:t>
            </a:r>
            <a:r>
              <a:rPr lang="uk-UA" altLang="ru-RU" sz="2200" dirty="0"/>
              <a:t>():"; </a:t>
            </a:r>
            <a:br>
              <a:rPr lang="uk-UA" altLang="ru-RU" sz="2200" dirty="0"/>
            </a:br>
            <a:r>
              <a:rPr lang="uk-UA" altLang="ru-RU" sz="2200" dirty="0"/>
              <a:t>   </a:t>
            </a:r>
            <a:r>
              <a:rPr lang="uk-UA" altLang="ru-RU" sz="2200" dirty="0" err="1"/>
              <a:t>cin</a:t>
            </a:r>
            <a:r>
              <a:rPr lang="uk-UA" altLang="ru-RU" sz="2200" dirty="0"/>
              <a:t>&gt;&gt;</a:t>
            </a:r>
            <a:r>
              <a:rPr lang="uk-UA" altLang="ru-RU" sz="2200" dirty="0" err="1"/>
              <a:t>argint</a:t>
            </a:r>
            <a:r>
              <a:rPr lang="uk-UA" altLang="ru-RU" sz="2200" dirty="0"/>
              <a:t>;</a:t>
            </a:r>
            <a:br>
              <a:rPr lang="uk-UA" altLang="ru-RU" sz="2200" dirty="0"/>
            </a:br>
            <a:r>
              <a:rPr lang="uk-UA" altLang="ru-RU" sz="2200" dirty="0"/>
              <a:t>   </a:t>
            </a:r>
            <a:r>
              <a:rPr lang="uk-UA" altLang="ru-RU" sz="2200" dirty="0" err="1"/>
              <a:t>cout</a:t>
            </a:r>
            <a:r>
              <a:rPr lang="uk-UA" altLang="ru-RU" sz="2200" dirty="0"/>
              <a:t>&lt;&lt;"</a:t>
            </a:r>
            <a:r>
              <a:rPr lang="uk-UA" altLang="ru-RU" sz="2200" dirty="0" err="1"/>
              <a:t>sqr</a:t>
            </a:r>
            <a:r>
              <a:rPr lang="uk-UA" altLang="ru-RU" sz="2200" dirty="0"/>
              <a:t>("&lt;&lt;</a:t>
            </a:r>
            <a:r>
              <a:rPr lang="uk-UA" altLang="ru-RU" sz="2200" dirty="0" err="1"/>
              <a:t>argint</a:t>
            </a:r>
            <a:r>
              <a:rPr lang="uk-UA" altLang="ru-RU" sz="2200" dirty="0"/>
              <a:t>&lt;&lt;",2)="&lt;&lt;</a:t>
            </a:r>
            <a:r>
              <a:rPr lang="uk-UA" altLang="ru-RU" sz="2200" dirty="0" err="1">
                <a:solidFill>
                  <a:srgbClr val="0000CC"/>
                </a:solidFill>
              </a:rPr>
              <a:t>sqr</a:t>
            </a:r>
            <a:r>
              <a:rPr lang="uk-UA" altLang="ru-RU" sz="2200" dirty="0">
                <a:solidFill>
                  <a:srgbClr val="0000CC"/>
                </a:solidFill>
              </a:rPr>
              <a:t>(argint,2)&lt;&lt;</a:t>
            </a:r>
            <a:r>
              <a:rPr lang="uk-UA" altLang="ru-RU" sz="2200" dirty="0" err="1"/>
              <a:t>endl</a:t>
            </a:r>
            <a:r>
              <a:rPr lang="uk-UA" altLang="ru-RU" sz="2200" dirty="0"/>
              <a:t>;</a:t>
            </a:r>
            <a:br>
              <a:rPr lang="uk-UA" altLang="ru-RU" sz="2200" dirty="0"/>
            </a:br>
            <a:r>
              <a:rPr lang="uk-UA" altLang="ru-RU" sz="2200" dirty="0"/>
              <a:t>   </a:t>
            </a:r>
            <a:r>
              <a:rPr lang="uk-UA" altLang="ru-RU" sz="2200" dirty="0" err="1"/>
              <a:t>system</a:t>
            </a:r>
            <a:r>
              <a:rPr lang="uk-UA" altLang="ru-RU" sz="2200" dirty="0"/>
              <a:t>("</a:t>
            </a:r>
            <a:r>
              <a:rPr lang="uk-UA" altLang="ru-RU" sz="2200" dirty="0" err="1"/>
              <a:t>pause</a:t>
            </a:r>
            <a:r>
              <a:rPr lang="uk-UA" altLang="ru-RU" sz="2200" dirty="0"/>
              <a:t>");</a:t>
            </a:r>
            <a:br>
              <a:rPr lang="uk-UA" altLang="ru-RU" sz="2200" dirty="0"/>
            </a:br>
            <a:r>
              <a:rPr lang="uk-UA" altLang="ru-RU" sz="2200" dirty="0"/>
              <a:t>}</a:t>
            </a:r>
          </a:p>
        </p:txBody>
      </p:sp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4297364"/>
            <a:ext cx="61912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1524000" y="119969"/>
            <a:ext cx="9144000" cy="549275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>
                <a:solidFill>
                  <a:schemeClr val="bg1"/>
                </a:solidFill>
              </a:rPr>
              <a:t>Перевантаження функцій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8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378868" y="908720"/>
            <a:ext cx="11521279" cy="23083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uk-UA" altLang="ru-RU" sz="2400" dirty="0"/>
              <a:t>Перевантажені функції відрізняються сигнатурами, тобто іменами, типами та кількістю параметрів, типом значення, що повертається.  </a:t>
            </a: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uk-UA" altLang="ru-RU" sz="2400" dirty="0"/>
              <a:t>Компілятор кодує ідентифікатор кожної функції по кількості та типу її параметрів. </a:t>
            </a: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uk-UA" altLang="ru-RU" sz="2400" dirty="0"/>
              <a:t>Тим самим здійснюється надійне зв’язування типів параметрів і аргументів, за якими компілятор визначає потрібну для виклику функцію</a:t>
            </a:r>
            <a:r>
              <a:rPr lang="ru-RU" altLang="ru-RU" sz="2400" dirty="0"/>
              <a:t> 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524000" y="3456520"/>
            <a:ext cx="9577189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tx1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r>
              <a:rPr lang="uk-UA" altLang="ru-RU" sz="2400" b="1" dirty="0"/>
              <a:t>Перевантажені функції мають однакові імена та можуть відрізнятися типами та кількістю параметрів, а також типами значень, що їх функції повертають</a:t>
            </a:r>
            <a:r>
              <a:rPr lang="ru-RU" altLang="ru-RU" sz="2400" b="1" dirty="0"/>
              <a:t> 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523380" y="5046886"/>
            <a:ext cx="9577064" cy="1196975"/>
          </a:xfrm>
          <a:prstGeom prst="rect">
            <a:avLst/>
          </a:prstGeom>
          <a:solidFill>
            <a:schemeClr val="bg1"/>
          </a:solidFill>
          <a:ln w="9525">
            <a:solidFill>
              <a:srgbClr val="990000"/>
            </a:solidFill>
            <a:miter lim="800000"/>
            <a:headEnd/>
            <a:tailEnd/>
          </a:ln>
          <a:effectLst>
            <a:outerShdw dist="107763" dir="18900000" algn="ctr" rotWithShape="0">
              <a:srgbClr val="990000">
                <a:alpha val="50000"/>
              </a:srgbClr>
            </a:outerShdw>
          </a:effectLst>
        </p:spPr>
        <p:txBody>
          <a:bodyPr wrap="square" anchor="ctr">
            <a:spAutoFit/>
          </a:bodyPr>
          <a:lstStyle/>
          <a:p>
            <a:r>
              <a:rPr lang="uk-UA" altLang="ru-RU" sz="2400" dirty="0">
                <a:solidFill>
                  <a:srgbClr val="C00000"/>
                </a:solidFill>
              </a:rPr>
              <a:t>Застосування перевантажених функцій, що мають </a:t>
            </a:r>
            <a:r>
              <a:rPr lang="uk-UA" altLang="ru-RU" sz="2400" b="1" dirty="0">
                <a:solidFill>
                  <a:srgbClr val="C00000"/>
                </a:solidFill>
              </a:rPr>
              <a:t>різні типи значень, що повертаються, та однакові списки параметрів</a:t>
            </a:r>
            <a:r>
              <a:rPr lang="uk-UA" altLang="ru-RU" sz="2400" dirty="0">
                <a:solidFill>
                  <a:srgbClr val="C00000"/>
                </a:solidFill>
              </a:rPr>
              <a:t>, приводить до синтаксичних помилок.</a:t>
            </a:r>
          </a:p>
        </p:txBody>
      </p:sp>
      <p:graphicFrame>
        <p:nvGraphicFramePr>
          <p:cNvPr id="266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223192"/>
              </p:ext>
            </p:extLst>
          </p:nvPr>
        </p:nvGraphicFramePr>
        <p:xfrm>
          <a:off x="623392" y="5285010"/>
          <a:ext cx="6715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Точечный рисунок" r:id="rId3" imgW="257007" imgH="276117" progId="Paint.Picture">
                  <p:embed/>
                </p:oleObj>
              </mc:Choice>
              <mc:Fallback>
                <p:oleObj name="Точечный рисунок" r:id="rId3" imgW="257007" imgH="276117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DFEFE"/>
                          </a:clrFrom>
                          <a:clrTo>
                            <a:srgbClr val="FD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5285010"/>
                        <a:ext cx="67151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1524000" y="119969"/>
            <a:ext cx="9144000" cy="549275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>
                <a:solidFill>
                  <a:schemeClr val="bg1"/>
                </a:solidFill>
              </a:rPr>
              <a:t>Перевантаження функцій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524002" y="239844"/>
            <a:ext cx="8357393" cy="417513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uk-UA" altLang="ru-RU" sz="3600" b="1" dirty="0">
                <a:solidFill>
                  <a:schemeClr val="bg1"/>
                </a:solidFill>
              </a:rPr>
              <a:t>Вбудовані функції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5738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srgbClr val="000000"/>
                </a:solidFill>
              </a:rPr>
              <a:pPr/>
              <a:t>9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917485" y="4952155"/>
            <a:ext cx="8416496" cy="10801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en-US" altLang="ru-RU" sz="2400" b="1" dirty="0">
                <a:solidFill>
                  <a:srgbClr val="0000CC"/>
                </a:solidFill>
                <a:latin typeface="+mn-lt"/>
              </a:rPr>
              <a:t>inline &lt;</a:t>
            </a:r>
            <a:r>
              <a:rPr lang="uk-UA" altLang="ru-RU" sz="2400" b="1" dirty="0">
                <a:solidFill>
                  <a:srgbClr val="0000CC"/>
                </a:solidFill>
                <a:latin typeface="+mn-lt"/>
              </a:rPr>
              <a:t>ім’я типу&gt; &lt;ім’я&gt;(&lt;оголошення параметрів&gt;) </a:t>
            </a:r>
          </a:p>
          <a:p>
            <a:pPr eaLnBrk="0" hangingPunct="0">
              <a:spcBef>
                <a:spcPct val="20000"/>
              </a:spcBef>
            </a:pPr>
            <a:r>
              <a:rPr lang="uk-UA" altLang="ru-RU" sz="2400" b="1" dirty="0">
                <a:solidFill>
                  <a:srgbClr val="0000CC"/>
                </a:solidFill>
                <a:latin typeface="+mn-lt"/>
              </a:rPr>
              <a:t>{&lt;оператори&gt;}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263352" y="1022146"/>
            <a:ext cx="11809312" cy="1938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uk-UA" altLang="ru-RU" sz="2400" dirty="0">
                <a:latin typeface="+mn-lt"/>
              </a:rPr>
              <a:t>Під час виконання функцій компілятор генерує </a:t>
            </a:r>
            <a:r>
              <a:rPr lang="uk-UA" altLang="ru-RU" sz="2400" b="1" dirty="0">
                <a:latin typeface="+mn-lt"/>
              </a:rPr>
              <a:t>команди переходу в функцію та повернення з неї, збереження та відновлення значень регістрів процесора, команди роботи зі </a:t>
            </a:r>
            <a:r>
              <a:rPr lang="uk-UA" altLang="ru-RU" sz="2400" b="1" dirty="0" err="1">
                <a:latin typeface="+mn-lt"/>
              </a:rPr>
              <a:t>стеком</a:t>
            </a:r>
            <a:r>
              <a:rPr lang="uk-UA" altLang="ru-RU" sz="2400" dirty="0">
                <a:latin typeface="+mn-lt"/>
              </a:rPr>
              <a:t> тощо. Для прискорення роботи програми замість </a:t>
            </a:r>
            <a:r>
              <a:rPr lang="uk-UA" altLang="ru-RU" sz="2400" dirty="0">
                <a:solidFill>
                  <a:srgbClr val="990000"/>
                </a:solidFill>
                <a:latin typeface="+mn-lt"/>
              </a:rPr>
              <a:t>генерування виклику функції</a:t>
            </a:r>
            <a:r>
              <a:rPr lang="uk-UA" altLang="ru-RU" sz="2400" dirty="0">
                <a:latin typeface="+mn-lt"/>
              </a:rPr>
              <a:t> можна здійснювати </a:t>
            </a:r>
            <a:r>
              <a:rPr lang="uk-UA" altLang="ru-RU" sz="2400" dirty="0">
                <a:solidFill>
                  <a:srgbClr val="990000"/>
                </a:solidFill>
                <a:latin typeface="+mn-lt"/>
              </a:rPr>
              <a:t>підставляння її операторів</a:t>
            </a:r>
            <a:r>
              <a:rPr lang="uk-UA" altLang="ru-RU" sz="2400" dirty="0">
                <a:latin typeface="+mn-lt"/>
              </a:rPr>
              <a:t> у місце звернення до функції в коді програми. </a:t>
            </a:r>
            <a:endParaRPr lang="en-US" altLang="ru-RU" sz="2400" dirty="0">
              <a:latin typeface="+mn-lt"/>
            </a:endParaRP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725133" y="3382493"/>
            <a:ext cx="10801200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18900000" algn="ctr" rotWithShape="0">
              <a:schemeClr val="tx1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r>
              <a:rPr lang="uk-UA" altLang="ru-RU" sz="2400" b="1" dirty="0">
                <a:latin typeface="+mn-lt"/>
              </a:rPr>
              <a:t>Функції, виконавчий код яких вбудовується у виконавчий код програми під час компіляції, називаються </a:t>
            </a:r>
            <a:r>
              <a:rPr lang="uk-UA" altLang="ru-RU" sz="2400" b="1" i="1" dirty="0">
                <a:solidFill>
                  <a:srgbClr val="990000"/>
                </a:solidFill>
                <a:latin typeface="+mn-lt"/>
              </a:rPr>
              <a:t>вбудованими </a:t>
            </a:r>
            <a:r>
              <a:rPr lang="uk-UA" altLang="ru-RU" sz="2400" b="1" dirty="0">
                <a:solidFill>
                  <a:srgbClr val="990000"/>
                </a:solidFill>
                <a:latin typeface="+mn-lt"/>
              </a:rPr>
              <a:t>чи</a:t>
            </a:r>
            <a:r>
              <a:rPr lang="uk-UA" altLang="ru-RU" sz="2400" b="1" i="1" dirty="0">
                <a:solidFill>
                  <a:srgbClr val="990000"/>
                </a:solidFill>
                <a:latin typeface="+mn-lt"/>
              </a:rPr>
              <a:t> </a:t>
            </a:r>
            <a:r>
              <a:rPr lang="uk-UA" altLang="ru-RU" sz="2400" b="1" i="1" dirty="0" err="1">
                <a:solidFill>
                  <a:srgbClr val="990000"/>
                </a:solidFill>
                <a:latin typeface="+mn-lt"/>
              </a:rPr>
              <a:t>inline</a:t>
            </a:r>
            <a:r>
              <a:rPr lang="uk-UA" altLang="ru-RU" sz="2400" b="1" i="1" dirty="0">
                <a:solidFill>
                  <a:srgbClr val="990000"/>
                </a:solidFill>
                <a:latin typeface="+mn-lt"/>
              </a:rPr>
              <a:t> функціями</a:t>
            </a:r>
            <a:r>
              <a:rPr lang="uk-UA" altLang="ru-RU" sz="2400" b="1" dirty="0">
                <a:latin typeface="+mn-lt"/>
              </a:rPr>
              <a:t>. </a:t>
            </a:r>
          </a:p>
          <a:p>
            <a:r>
              <a:rPr lang="uk-UA" altLang="ru-RU" sz="2400" b="1" dirty="0">
                <a:latin typeface="+mn-lt"/>
              </a:rPr>
              <a:t>Такі функції оголошуються із специфікатором </a:t>
            </a:r>
            <a:r>
              <a:rPr lang="uk-UA" altLang="ru-RU" sz="2400" b="1" dirty="0" err="1">
                <a:solidFill>
                  <a:srgbClr val="990000"/>
                </a:solidFill>
                <a:latin typeface="+mn-lt"/>
              </a:rPr>
              <a:t>inline</a:t>
            </a:r>
            <a:r>
              <a:rPr lang="uk-UA" altLang="ru-RU" sz="2400" b="1" dirty="0">
                <a:latin typeface="+mn-lt"/>
              </a:rPr>
              <a:t>: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</TotalTime>
  <Words>2605</Words>
  <Application>Microsoft Office PowerPoint</Application>
  <PresentationFormat>Широкоэкранный</PresentationFormat>
  <Paragraphs>369</Paragraphs>
  <Slides>40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4</vt:i4>
      </vt:variant>
      <vt:variant>
        <vt:lpstr>Заголовки слайдов</vt:lpstr>
      </vt:variant>
      <vt:variant>
        <vt:i4>40</vt:i4>
      </vt:variant>
    </vt:vector>
  </HeadingPairs>
  <TitlesOfParts>
    <vt:vector size="49" baseType="lpstr">
      <vt:lpstr>Arial</vt:lpstr>
      <vt:lpstr>Calibri</vt:lpstr>
      <vt:lpstr>Times New Roman</vt:lpstr>
      <vt:lpstr>Wingdings</vt:lpstr>
      <vt:lpstr>Тема Office</vt:lpstr>
      <vt:lpstr>Точечный рисунок</vt:lpstr>
      <vt:lpstr>Уравнение</vt:lpstr>
      <vt:lpstr>CorelDRAW.Graphic.12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Перевантаження функцій</vt:lpstr>
      <vt:lpstr>Презентация PowerPoint</vt:lpstr>
      <vt:lpstr>Презентация PowerPoint</vt:lpstr>
      <vt:lpstr>Презентация PowerPoint</vt:lpstr>
      <vt:lpstr>Вбудовані функції</vt:lpstr>
      <vt:lpstr>Презентация PowerPoint</vt:lpstr>
      <vt:lpstr>Презентация PowerPoint</vt:lpstr>
      <vt:lpstr>Шаблони функцій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Рекурсія. Рекурсивні означення та функції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Неефективна рекурсія</vt:lpstr>
      <vt:lpstr>Презентация PowerPoint</vt:lpstr>
      <vt:lpstr>Приклад ефективної рекурсії. Ханойська вежа</vt:lpstr>
      <vt:lpstr>Презентация PowerPoint</vt:lpstr>
      <vt:lpstr>Презентация PowerPoint</vt:lpstr>
      <vt:lpstr>Презентация PowerPoint</vt:lpstr>
      <vt:lpstr>Презентация PowerPoint</vt:lpstr>
      <vt:lpstr>Ефективна рекурсія. Швидке піднесення до степеня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sigma</dc:creator>
  <cp:lastModifiedBy>Tetyana Kovalyuk</cp:lastModifiedBy>
  <cp:revision>52</cp:revision>
  <dcterms:created xsi:type="dcterms:W3CDTF">2012-08-29T19:38:48Z</dcterms:created>
  <dcterms:modified xsi:type="dcterms:W3CDTF">2020-10-27T17:15:19Z</dcterms:modified>
</cp:coreProperties>
</file>