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5"/>
  </p:notesMasterIdLst>
  <p:sldIdLst>
    <p:sldId id="256" r:id="rId2"/>
    <p:sldId id="332" r:id="rId3"/>
    <p:sldId id="260" r:id="rId4"/>
    <p:sldId id="261" r:id="rId5"/>
    <p:sldId id="262" r:id="rId6"/>
    <p:sldId id="267" r:id="rId7"/>
    <p:sldId id="263" r:id="rId8"/>
    <p:sldId id="268" r:id="rId9"/>
    <p:sldId id="331" r:id="rId10"/>
    <p:sldId id="264" r:id="rId11"/>
    <p:sldId id="257" r:id="rId12"/>
    <p:sldId id="265" r:id="rId13"/>
    <p:sldId id="266" r:id="rId14"/>
    <p:sldId id="259" r:id="rId15"/>
    <p:sldId id="258" r:id="rId16"/>
    <p:sldId id="269" r:id="rId17"/>
    <p:sldId id="270" r:id="rId18"/>
    <p:sldId id="284" r:id="rId19"/>
    <p:sldId id="271" r:id="rId20"/>
    <p:sldId id="285" r:id="rId21"/>
    <p:sldId id="272" r:id="rId22"/>
    <p:sldId id="286" r:id="rId23"/>
    <p:sldId id="274" r:id="rId24"/>
    <p:sldId id="273" r:id="rId25"/>
    <p:sldId id="287" r:id="rId26"/>
    <p:sldId id="288" r:id="rId27"/>
    <p:sldId id="275" r:id="rId28"/>
    <p:sldId id="276" r:id="rId29"/>
    <p:sldId id="289" r:id="rId30"/>
    <p:sldId id="277" r:id="rId31"/>
    <p:sldId id="278" r:id="rId32"/>
    <p:sldId id="290" r:id="rId33"/>
    <p:sldId id="279" r:id="rId34"/>
    <p:sldId id="280" r:id="rId35"/>
    <p:sldId id="281" r:id="rId36"/>
    <p:sldId id="282" r:id="rId37"/>
    <p:sldId id="291" r:id="rId38"/>
    <p:sldId id="283" r:id="rId39"/>
    <p:sldId id="322" r:id="rId40"/>
    <p:sldId id="301" r:id="rId41"/>
    <p:sldId id="292" r:id="rId42"/>
    <p:sldId id="293" r:id="rId43"/>
    <p:sldId id="294" r:id="rId44"/>
    <p:sldId id="295" r:id="rId45"/>
    <p:sldId id="302" r:id="rId46"/>
    <p:sldId id="296" r:id="rId47"/>
    <p:sldId id="297" r:id="rId48"/>
    <p:sldId id="298" r:id="rId49"/>
    <p:sldId id="320" r:id="rId50"/>
    <p:sldId id="299" r:id="rId51"/>
    <p:sldId id="300" r:id="rId52"/>
    <p:sldId id="303" r:id="rId53"/>
    <p:sldId id="319" r:id="rId5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99CCFF"/>
    <a:srgbClr val="99FF33"/>
    <a:srgbClr val="E8B9FF"/>
    <a:srgbClr val="006600"/>
    <a:srgbClr val="0000CC"/>
    <a:srgbClr val="666699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6786B-E0A0-4CEE-AC61-BB6432433AC4}" type="doc">
      <dgm:prSet loTypeId="urn:microsoft.com/office/officeart/2005/8/layout/cycle6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uk-UA"/>
        </a:p>
      </dgm:t>
    </dgm:pt>
    <dgm:pt modelId="{AC6189D6-4132-4827-BC61-6DCA7CBE74E2}">
      <dgm:prSet custT="1"/>
      <dgm:spPr/>
      <dgm:t>
        <a:bodyPr/>
        <a:lstStyle/>
        <a:p>
          <a:pPr rtl="0"/>
          <a:r>
            <a:rPr lang="uk-UA" sz="2000" dirty="0" smtClean="0"/>
            <a:t>1) Уведення та виведення масиву;</a:t>
          </a:r>
          <a:endParaRPr lang="uk-UA" sz="2000" dirty="0"/>
        </a:p>
      </dgm:t>
    </dgm:pt>
    <dgm:pt modelId="{4B7439FD-B2F2-4A4A-A98E-48E8D487CAB2}" type="parTrans" cxnId="{0E434526-38C4-464E-95B8-02798219C41C}">
      <dgm:prSet/>
      <dgm:spPr/>
      <dgm:t>
        <a:bodyPr/>
        <a:lstStyle/>
        <a:p>
          <a:endParaRPr lang="uk-UA"/>
        </a:p>
      </dgm:t>
    </dgm:pt>
    <dgm:pt modelId="{E9268C3D-6E1E-4A32-B850-BE656B4AEF95}" type="sibTrans" cxnId="{0E434526-38C4-464E-95B8-02798219C41C}">
      <dgm:prSet/>
      <dgm:spPr/>
      <dgm:t>
        <a:bodyPr/>
        <a:lstStyle/>
        <a:p>
          <a:endParaRPr lang="uk-UA"/>
        </a:p>
      </dgm:t>
    </dgm:pt>
    <dgm:pt modelId="{436FCB4C-3B51-4EB6-9B27-61D48B7B12A2}">
      <dgm:prSet custT="1"/>
      <dgm:spPr>
        <a:solidFill>
          <a:srgbClr val="E8B9FF"/>
        </a:solidFill>
      </dgm:spPr>
      <dgm:t>
        <a:bodyPr/>
        <a:lstStyle/>
        <a:p>
          <a:pPr rtl="0"/>
          <a:r>
            <a:rPr lang="uk-UA" sz="2000" b="1" dirty="0" smtClean="0">
              <a:solidFill>
                <a:schemeClr val="tx1"/>
              </a:solidFill>
            </a:rPr>
            <a:t>2) ініціалізація масиву;</a:t>
          </a:r>
          <a:endParaRPr lang="uk-UA" sz="2000" b="1" dirty="0">
            <a:solidFill>
              <a:schemeClr val="tx1"/>
            </a:solidFill>
          </a:endParaRPr>
        </a:p>
      </dgm:t>
    </dgm:pt>
    <dgm:pt modelId="{1C490ED4-BC98-4C0E-ABB2-E4F73562DA64}" type="parTrans" cxnId="{99BBE328-BE6D-48B4-B7C5-0033B6809851}">
      <dgm:prSet/>
      <dgm:spPr/>
      <dgm:t>
        <a:bodyPr/>
        <a:lstStyle/>
        <a:p>
          <a:endParaRPr lang="uk-UA"/>
        </a:p>
      </dgm:t>
    </dgm:pt>
    <dgm:pt modelId="{CE351814-A82D-4C65-A48A-5AB61021693E}" type="sibTrans" cxnId="{99BBE328-BE6D-48B4-B7C5-0033B6809851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uk-UA"/>
        </a:p>
      </dgm:t>
    </dgm:pt>
    <dgm:pt modelId="{42D72E70-4B5D-4463-93BF-500BB9F61C52}">
      <dgm:prSet custT="1"/>
      <dgm:spPr>
        <a:solidFill>
          <a:srgbClr val="FFFF00"/>
        </a:solidFill>
      </dgm:spPr>
      <dgm:t>
        <a:bodyPr/>
        <a:lstStyle/>
        <a:p>
          <a:pPr rtl="0"/>
          <a:r>
            <a:rPr lang="uk-UA" sz="2000" b="1" dirty="0" smtClean="0">
              <a:solidFill>
                <a:schemeClr val="tx1"/>
              </a:solidFill>
            </a:rPr>
            <a:t>3) копіювання масиву;</a:t>
          </a:r>
          <a:endParaRPr lang="uk-UA" sz="2000" b="1" dirty="0">
            <a:solidFill>
              <a:schemeClr val="tx1"/>
            </a:solidFill>
          </a:endParaRPr>
        </a:p>
      </dgm:t>
    </dgm:pt>
    <dgm:pt modelId="{653513BF-380D-44DC-8F23-F365ED1DAF7A}" type="parTrans" cxnId="{6B0AFA9B-08B2-41BC-862A-9512950AADCB}">
      <dgm:prSet/>
      <dgm:spPr/>
      <dgm:t>
        <a:bodyPr/>
        <a:lstStyle/>
        <a:p>
          <a:endParaRPr lang="uk-UA"/>
        </a:p>
      </dgm:t>
    </dgm:pt>
    <dgm:pt modelId="{D575737E-D4AE-4A8C-88AA-241735CAA9D0}" type="sibTrans" cxnId="{6B0AFA9B-08B2-41BC-862A-9512950AADCB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uk-UA"/>
        </a:p>
      </dgm:t>
    </dgm:pt>
    <dgm:pt modelId="{EEB8BBA4-7E72-445D-8422-9A5ED6183ACF}">
      <dgm:prSet custT="1"/>
      <dgm:spPr>
        <a:solidFill>
          <a:srgbClr val="99FF33"/>
        </a:solidFill>
      </dgm:spPr>
      <dgm:t>
        <a:bodyPr/>
        <a:lstStyle/>
        <a:p>
          <a:pPr rtl="0"/>
          <a:r>
            <a:rPr lang="uk-UA" sz="2000" b="1" dirty="0" smtClean="0">
              <a:solidFill>
                <a:schemeClr val="tx1"/>
              </a:solidFill>
            </a:rPr>
            <a:t>4) пошук максимального, мінімального елемента;</a:t>
          </a:r>
          <a:endParaRPr lang="uk-UA" sz="2000" b="1" dirty="0">
            <a:solidFill>
              <a:schemeClr val="tx1"/>
            </a:solidFill>
          </a:endParaRPr>
        </a:p>
      </dgm:t>
    </dgm:pt>
    <dgm:pt modelId="{CEC6C731-FAEE-43E1-BCC4-2065CBDB1BD3}" type="parTrans" cxnId="{32CBD9C1-A20A-4D67-B61E-8CB414030F40}">
      <dgm:prSet/>
      <dgm:spPr/>
      <dgm:t>
        <a:bodyPr/>
        <a:lstStyle/>
        <a:p>
          <a:endParaRPr lang="uk-UA"/>
        </a:p>
      </dgm:t>
    </dgm:pt>
    <dgm:pt modelId="{70D1D847-1FF3-4837-AE0B-0B9267F8162D}" type="sibTrans" cxnId="{32CBD9C1-A20A-4D67-B61E-8CB414030F40}">
      <dgm:prSet/>
      <dgm:spPr/>
      <dgm:t>
        <a:bodyPr/>
        <a:lstStyle/>
        <a:p>
          <a:endParaRPr lang="uk-UA"/>
        </a:p>
      </dgm:t>
    </dgm:pt>
    <dgm:pt modelId="{03B588EC-ADFA-4344-8A53-3C58E87038BE}">
      <dgm:prSet custT="1"/>
      <dgm:spPr>
        <a:solidFill>
          <a:srgbClr val="99CCFF"/>
        </a:solidFill>
      </dgm:spPr>
      <dgm:t>
        <a:bodyPr/>
        <a:lstStyle/>
        <a:p>
          <a:pPr rtl="0"/>
          <a:r>
            <a:rPr lang="uk-UA" sz="2000" b="1" dirty="0" smtClean="0">
              <a:solidFill>
                <a:schemeClr val="tx1"/>
              </a:solidFill>
            </a:rPr>
            <a:t>5)обчислення </a:t>
          </a:r>
          <a:r>
            <a:rPr lang="uk-UA" sz="2000" b="1" dirty="0" err="1" smtClean="0">
              <a:solidFill>
                <a:schemeClr val="tx1"/>
              </a:solidFill>
            </a:rPr>
            <a:t>узагальнюваних</a:t>
          </a:r>
          <a:r>
            <a:rPr lang="uk-UA" sz="2000" b="1" dirty="0" smtClean="0">
              <a:solidFill>
                <a:schemeClr val="tx1"/>
              </a:solidFill>
            </a:rPr>
            <a:t> характеристик;</a:t>
          </a:r>
          <a:endParaRPr lang="uk-UA" sz="2000" b="1" dirty="0">
            <a:solidFill>
              <a:schemeClr val="tx1"/>
            </a:solidFill>
          </a:endParaRPr>
        </a:p>
      </dgm:t>
    </dgm:pt>
    <dgm:pt modelId="{B24C7398-E282-4412-A685-CBC664F77918}" type="parTrans" cxnId="{A5F42FB5-BF4D-429D-B1FB-504E5CBF6BA6}">
      <dgm:prSet/>
      <dgm:spPr/>
      <dgm:t>
        <a:bodyPr/>
        <a:lstStyle/>
        <a:p>
          <a:endParaRPr lang="uk-UA"/>
        </a:p>
      </dgm:t>
    </dgm:pt>
    <dgm:pt modelId="{84AA2355-05C4-4FB1-BFF4-1947661EEA8A}" type="sibTrans" cxnId="{A5F42FB5-BF4D-429D-B1FB-504E5CBF6BA6}">
      <dgm:prSet/>
      <dgm:spPr/>
      <dgm:t>
        <a:bodyPr/>
        <a:lstStyle/>
        <a:p>
          <a:endParaRPr lang="uk-UA"/>
        </a:p>
      </dgm:t>
    </dgm:pt>
    <dgm:pt modelId="{404A2D05-88EE-4C01-9E4E-85226D3E4CBD}">
      <dgm:prSet custT="1"/>
      <dgm:spPr/>
      <dgm:t>
        <a:bodyPr/>
        <a:lstStyle/>
        <a:p>
          <a:pPr rtl="0"/>
          <a:r>
            <a:rPr lang="uk-UA" sz="2000" dirty="0" smtClean="0"/>
            <a:t>6)пошук заданого елемента;</a:t>
          </a:r>
          <a:endParaRPr lang="uk-UA" sz="2000" dirty="0"/>
        </a:p>
      </dgm:t>
    </dgm:pt>
    <dgm:pt modelId="{26EA4464-3798-49AA-BB72-838A7D8221E8}" type="parTrans" cxnId="{67EB10AC-425C-4C86-81A9-98CE28F7302C}">
      <dgm:prSet/>
      <dgm:spPr/>
      <dgm:t>
        <a:bodyPr/>
        <a:lstStyle/>
        <a:p>
          <a:endParaRPr lang="uk-UA"/>
        </a:p>
      </dgm:t>
    </dgm:pt>
    <dgm:pt modelId="{3CB33CB7-0B76-4220-A906-87D91DEA402B}" type="sibTrans" cxnId="{67EB10AC-425C-4C86-81A9-98CE28F7302C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uk-UA"/>
        </a:p>
      </dgm:t>
    </dgm:pt>
    <dgm:pt modelId="{6CA48FDC-F59C-40E0-B319-F9B6EF5450EC}">
      <dgm:prSet custT="1"/>
      <dgm:spPr>
        <a:solidFill>
          <a:srgbClr val="FFCC99"/>
        </a:solidFill>
      </dgm:spPr>
      <dgm:t>
        <a:bodyPr/>
        <a:lstStyle/>
        <a:p>
          <a:pPr rtl="0"/>
          <a:r>
            <a:rPr lang="uk-UA" sz="2000" dirty="0" smtClean="0">
              <a:solidFill>
                <a:schemeClr val="tx1"/>
              </a:solidFill>
            </a:rPr>
            <a:t>7</a:t>
          </a:r>
          <a:r>
            <a:rPr lang="en-US" sz="2000" dirty="0" smtClean="0">
              <a:solidFill>
                <a:schemeClr val="tx1"/>
              </a:solidFill>
            </a:rPr>
            <a:t>)</a:t>
          </a:r>
          <a:r>
            <a:rPr lang="uk-UA" sz="2000" dirty="0" smtClean="0">
              <a:solidFill>
                <a:schemeClr val="tx1"/>
              </a:solidFill>
            </a:rPr>
            <a:t>переставляння елементів або обмін значеннями між елементами масиву;</a:t>
          </a:r>
          <a:endParaRPr lang="uk-UA" sz="2000" dirty="0">
            <a:solidFill>
              <a:schemeClr val="tx1"/>
            </a:solidFill>
          </a:endParaRPr>
        </a:p>
      </dgm:t>
    </dgm:pt>
    <dgm:pt modelId="{06A223A9-815E-41F9-AA4A-DC6A00674376}" type="parTrans" cxnId="{80E75BA2-D1B9-4E80-831D-93D7E4A4D300}">
      <dgm:prSet/>
      <dgm:spPr/>
      <dgm:t>
        <a:bodyPr/>
        <a:lstStyle/>
        <a:p>
          <a:endParaRPr lang="uk-UA"/>
        </a:p>
      </dgm:t>
    </dgm:pt>
    <dgm:pt modelId="{882E11C8-F895-4A68-AC8A-02D990BBCC4C}" type="sibTrans" cxnId="{80E75BA2-D1B9-4E80-831D-93D7E4A4D300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uk-UA"/>
        </a:p>
      </dgm:t>
    </dgm:pt>
    <dgm:pt modelId="{9BA8598A-537F-4F6E-B3EB-E5E575FE3E43}">
      <dgm:prSet custT="1"/>
      <dgm:spPr/>
      <dgm:t>
        <a:bodyPr/>
        <a:lstStyle/>
        <a:p>
          <a:pPr rtl="0"/>
          <a:r>
            <a:rPr lang="en-US" sz="2000" dirty="0" smtClean="0"/>
            <a:t>8)</a:t>
          </a:r>
          <a:r>
            <a:rPr lang="uk-UA" sz="2000" dirty="0" smtClean="0"/>
            <a:t>вставляння та видалення елемента.</a:t>
          </a:r>
          <a:endParaRPr lang="uk-UA" sz="2000" dirty="0"/>
        </a:p>
      </dgm:t>
    </dgm:pt>
    <dgm:pt modelId="{8DE3F183-098C-4623-AE6E-4465BB1B654E}" type="parTrans" cxnId="{FBB24744-2F00-431C-ADF4-FCCBC9385A74}">
      <dgm:prSet/>
      <dgm:spPr/>
      <dgm:t>
        <a:bodyPr/>
        <a:lstStyle/>
        <a:p>
          <a:endParaRPr lang="uk-UA"/>
        </a:p>
      </dgm:t>
    </dgm:pt>
    <dgm:pt modelId="{CFE61980-8089-4690-A682-DC82C673EF26}" type="sibTrans" cxnId="{FBB24744-2F00-431C-ADF4-FCCBC9385A74}">
      <dgm:prSet/>
      <dgm:spPr/>
      <dgm:t>
        <a:bodyPr/>
        <a:lstStyle/>
        <a:p>
          <a:endParaRPr lang="uk-UA"/>
        </a:p>
      </dgm:t>
    </dgm:pt>
    <dgm:pt modelId="{0B193FC1-3089-4DDA-8261-52EFF94912F4}" type="pres">
      <dgm:prSet presAssocID="{1C56786B-E0A0-4CEE-AC61-BB6432433AC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024DA6AB-A9EF-4BEA-86AD-98D4F3379BA5}" type="pres">
      <dgm:prSet presAssocID="{AC6189D6-4132-4827-BC61-6DCA7CBE74E2}" presName="node" presStyleLbl="node1" presStyleIdx="0" presStyleCnt="8" custScaleX="193560" custScaleY="153087" custRadScaleRad="92508" custRadScaleInc="440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DEB6C8F-124D-4AE5-B38F-740CAF3A7C8A}" type="pres">
      <dgm:prSet presAssocID="{AC6189D6-4132-4827-BC61-6DCA7CBE74E2}" presName="spNode" presStyleCnt="0"/>
      <dgm:spPr/>
    </dgm:pt>
    <dgm:pt modelId="{67378FC4-30AA-492C-BEDE-5A974478FD47}" type="pres">
      <dgm:prSet presAssocID="{E9268C3D-6E1E-4A32-B850-BE656B4AEF95}" presName="sibTrans" presStyleLbl="sibTrans1D1" presStyleIdx="0" presStyleCnt="8"/>
      <dgm:spPr/>
      <dgm:t>
        <a:bodyPr/>
        <a:lstStyle/>
        <a:p>
          <a:endParaRPr lang="uk-UA"/>
        </a:p>
      </dgm:t>
    </dgm:pt>
    <dgm:pt modelId="{AE96CACF-1CFF-4F80-ADDD-54CC5C10505E}" type="pres">
      <dgm:prSet presAssocID="{436FCB4C-3B51-4EB6-9B27-61D48B7B12A2}" presName="node" presStyleLbl="node1" presStyleIdx="1" presStyleCnt="8" custScaleX="193560" custScaleY="153087" custRadScaleRad="98332" custRadScaleInc="3643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7025DBB-5100-43BE-8F02-8BD6F3B24D76}" type="pres">
      <dgm:prSet presAssocID="{436FCB4C-3B51-4EB6-9B27-61D48B7B12A2}" presName="spNode" presStyleCnt="0"/>
      <dgm:spPr/>
    </dgm:pt>
    <dgm:pt modelId="{DCCF00B6-1C23-4DAC-BC87-D68E7A9E5952}" type="pres">
      <dgm:prSet presAssocID="{CE351814-A82D-4C65-A48A-5AB61021693E}" presName="sibTrans" presStyleLbl="sibTrans1D1" presStyleIdx="1" presStyleCnt="8"/>
      <dgm:spPr/>
      <dgm:t>
        <a:bodyPr/>
        <a:lstStyle/>
        <a:p>
          <a:endParaRPr lang="uk-UA"/>
        </a:p>
      </dgm:t>
    </dgm:pt>
    <dgm:pt modelId="{3FD1ED4A-A258-49AB-AA35-EB43018C603B}" type="pres">
      <dgm:prSet presAssocID="{42D72E70-4B5D-4463-93BF-500BB9F61C52}" presName="node" presStyleLbl="node1" presStyleIdx="2" presStyleCnt="8" custScaleX="193560" custScaleY="153087" custRadScaleRad="100004" custRadScaleInc="-326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AD2B12A-2639-4332-A04A-9464EA922BB4}" type="pres">
      <dgm:prSet presAssocID="{42D72E70-4B5D-4463-93BF-500BB9F61C52}" presName="spNode" presStyleCnt="0"/>
      <dgm:spPr/>
    </dgm:pt>
    <dgm:pt modelId="{1C9F6FBE-80B0-41B2-9DEB-50ACEE64698D}" type="pres">
      <dgm:prSet presAssocID="{D575737E-D4AE-4A8C-88AA-241735CAA9D0}" presName="sibTrans" presStyleLbl="sibTrans1D1" presStyleIdx="2" presStyleCnt="8"/>
      <dgm:spPr/>
      <dgm:t>
        <a:bodyPr/>
        <a:lstStyle/>
        <a:p>
          <a:endParaRPr lang="uk-UA"/>
        </a:p>
      </dgm:t>
    </dgm:pt>
    <dgm:pt modelId="{A4A239BE-F96A-474D-8434-704D5C76732B}" type="pres">
      <dgm:prSet presAssocID="{EEB8BBA4-7E72-445D-8422-9A5ED6183ACF}" presName="node" presStyleLbl="node1" presStyleIdx="3" presStyleCnt="8" custScaleX="193560" custScaleY="153087" custRadScaleRad="99081" custRadScaleInc="-5140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3AAF678-4278-4A4B-9F14-842628E23E89}" type="pres">
      <dgm:prSet presAssocID="{EEB8BBA4-7E72-445D-8422-9A5ED6183ACF}" presName="spNode" presStyleCnt="0"/>
      <dgm:spPr/>
    </dgm:pt>
    <dgm:pt modelId="{EE7DAD0F-8D9A-4569-9F1C-5129F5918221}" type="pres">
      <dgm:prSet presAssocID="{70D1D847-1FF3-4837-AE0B-0B9267F8162D}" presName="sibTrans" presStyleLbl="sibTrans1D1" presStyleIdx="3" presStyleCnt="8"/>
      <dgm:spPr/>
      <dgm:t>
        <a:bodyPr/>
        <a:lstStyle/>
        <a:p>
          <a:endParaRPr lang="uk-UA"/>
        </a:p>
      </dgm:t>
    </dgm:pt>
    <dgm:pt modelId="{6C1B399B-D84E-4282-AA16-C802BD6A1B6F}" type="pres">
      <dgm:prSet presAssocID="{03B588EC-ADFA-4344-8A53-3C58E87038BE}" presName="node" presStyleLbl="node1" presStyleIdx="4" presStyleCnt="8" custScaleX="228641" custScaleY="153087" custRadScaleRad="92971" custRadScaleInc="-438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553304C-9828-43C5-980C-428567B4A92D}" type="pres">
      <dgm:prSet presAssocID="{03B588EC-ADFA-4344-8A53-3C58E87038BE}" presName="spNode" presStyleCnt="0"/>
      <dgm:spPr/>
    </dgm:pt>
    <dgm:pt modelId="{2BB75E21-DD1F-431E-A487-9471460DC65B}" type="pres">
      <dgm:prSet presAssocID="{84AA2355-05C4-4FB1-BFF4-1947661EEA8A}" presName="sibTrans" presStyleLbl="sibTrans1D1" presStyleIdx="4" presStyleCnt="8"/>
      <dgm:spPr/>
      <dgm:t>
        <a:bodyPr/>
        <a:lstStyle/>
        <a:p>
          <a:endParaRPr lang="uk-UA"/>
        </a:p>
      </dgm:t>
    </dgm:pt>
    <dgm:pt modelId="{3C55A044-4FA2-4543-9116-11AEA42E92C0}" type="pres">
      <dgm:prSet presAssocID="{404A2D05-88EE-4C01-9E4E-85226D3E4CBD}" presName="node" presStyleLbl="node1" presStyleIdx="5" presStyleCnt="8" custScaleX="193560" custScaleY="153087" custRadScaleRad="101833" custRadScaleInc="4512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36477EB-F237-4C3D-BD2E-73B94F0A9753}" type="pres">
      <dgm:prSet presAssocID="{404A2D05-88EE-4C01-9E4E-85226D3E4CBD}" presName="spNode" presStyleCnt="0"/>
      <dgm:spPr/>
    </dgm:pt>
    <dgm:pt modelId="{1031BE8B-1F2A-49A3-BDFB-004F638FEF9A}" type="pres">
      <dgm:prSet presAssocID="{3CB33CB7-0B76-4220-A906-87D91DEA402B}" presName="sibTrans" presStyleLbl="sibTrans1D1" presStyleIdx="5" presStyleCnt="8"/>
      <dgm:spPr/>
      <dgm:t>
        <a:bodyPr/>
        <a:lstStyle/>
        <a:p>
          <a:endParaRPr lang="uk-UA"/>
        </a:p>
      </dgm:t>
    </dgm:pt>
    <dgm:pt modelId="{CF12B7F4-901A-4DF7-811A-2E8B44F0F579}" type="pres">
      <dgm:prSet presAssocID="{6CA48FDC-F59C-40E0-B319-F9B6EF5450EC}" presName="node" presStyleLbl="node1" presStyleIdx="6" presStyleCnt="8" custScaleX="223310" custScaleY="248405" custRadScaleRad="100004" custRadScaleInc="326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9446DB2-0995-4AE8-9940-7B302B8E32FA}" type="pres">
      <dgm:prSet presAssocID="{6CA48FDC-F59C-40E0-B319-F9B6EF5450EC}" presName="spNode" presStyleCnt="0"/>
      <dgm:spPr/>
    </dgm:pt>
    <dgm:pt modelId="{46776DAD-EDDE-4B30-BC98-14D145D2C2B0}" type="pres">
      <dgm:prSet presAssocID="{882E11C8-F895-4A68-AC8A-02D990BBCC4C}" presName="sibTrans" presStyleLbl="sibTrans1D1" presStyleIdx="6" presStyleCnt="8"/>
      <dgm:spPr/>
      <dgm:t>
        <a:bodyPr/>
        <a:lstStyle/>
        <a:p>
          <a:endParaRPr lang="uk-UA"/>
        </a:p>
      </dgm:t>
    </dgm:pt>
    <dgm:pt modelId="{419C3231-B04E-4CC2-89CF-A247210C8D1B}" type="pres">
      <dgm:prSet presAssocID="{9BA8598A-537F-4F6E-B3EB-E5E575FE3E43}" presName="node" presStyleLbl="node1" presStyleIdx="7" presStyleCnt="8" custScaleX="193560" custScaleY="153087" custRadScaleRad="96695" custRadScaleInc="-3106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ABCA4F1-2428-4E42-AE11-435411F66551}" type="pres">
      <dgm:prSet presAssocID="{9BA8598A-537F-4F6E-B3EB-E5E575FE3E43}" presName="spNode" presStyleCnt="0"/>
      <dgm:spPr/>
    </dgm:pt>
    <dgm:pt modelId="{111AC863-50F9-45EE-97CB-8F0A9F0A9076}" type="pres">
      <dgm:prSet presAssocID="{CFE61980-8089-4690-A682-DC82C673EF26}" presName="sibTrans" presStyleLbl="sibTrans1D1" presStyleIdx="7" presStyleCnt="8"/>
      <dgm:spPr/>
      <dgm:t>
        <a:bodyPr/>
        <a:lstStyle/>
        <a:p>
          <a:endParaRPr lang="uk-UA"/>
        </a:p>
      </dgm:t>
    </dgm:pt>
  </dgm:ptLst>
  <dgm:cxnLst>
    <dgm:cxn modelId="{07BA3C95-D8B7-4E14-93A1-ABBED1BD19F7}" type="presOf" srcId="{1C56786B-E0A0-4CEE-AC61-BB6432433AC4}" destId="{0B193FC1-3089-4DDA-8261-52EFF94912F4}" srcOrd="0" destOrd="0" presId="urn:microsoft.com/office/officeart/2005/8/layout/cycle6"/>
    <dgm:cxn modelId="{63DAA781-A914-4402-9F2A-EA1E67E1467F}" type="presOf" srcId="{AC6189D6-4132-4827-BC61-6DCA7CBE74E2}" destId="{024DA6AB-A9EF-4BEA-86AD-98D4F3379BA5}" srcOrd="0" destOrd="0" presId="urn:microsoft.com/office/officeart/2005/8/layout/cycle6"/>
    <dgm:cxn modelId="{90469AE5-E445-4D62-AF31-DE87A905A636}" type="presOf" srcId="{9BA8598A-537F-4F6E-B3EB-E5E575FE3E43}" destId="{419C3231-B04E-4CC2-89CF-A247210C8D1B}" srcOrd="0" destOrd="0" presId="urn:microsoft.com/office/officeart/2005/8/layout/cycle6"/>
    <dgm:cxn modelId="{A5F42FB5-BF4D-429D-B1FB-504E5CBF6BA6}" srcId="{1C56786B-E0A0-4CEE-AC61-BB6432433AC4}" destId="{03B588EC-ADFA-4344-8A53-3C58E87038BE}" srcOrd="4" destOrd="0" parTransId="{B24C7398-E282-4412-A685-CBC664F77918}" sibTransId="{84AA2355-05C4-4FB1-BFF4-1947661EEA8A}"/>
    <dgm:cxn modelId="{7A503C37-4D04-46B7-A05F-D20DF7A2567A}" type="presOf" srcId="{D575737E-D4AE-4A8C-88AA-241735CAA9D0}" destId="{1C9F6FBE-80B0-41B2-9DEB-50ACEE64698D}" srcOrd="0" destOrd="0" presId="urn:microsoft.com/office/officeart/2005/8/layout/cycle6"/>
    <dgm:cxn modelId="{67EB10AC-425C-4C86-81A9-98CE28F7302C}" srcId="{1C56786B-E0A0-4CEE-AC61-BB6432433AC4}" destId="{404A2D05-88EE-4C01-9E4E-85226D3E4CBD}" srcOrd="5" destOrd="0" parTransId="{26EA4464-3798-49AA-BB72-838A7D8221E8}" sibTransId="{3CB33CB7-0B76-4220-A906-87D91DEA402B}"/>
    <dgm:cxn modelId="{43D76F9B-AE70-46C6-9705-AA297C214968}" type="presOf" srcId="{EEB8BBA4-7E72-445D-8422-9A5ED6183ACF}" destId="{A4A239BE-F96A-474D-8434-704D5C76732B}" srcOrd="0" destOrd="0" presId="urn:microsoft.com/office/officeart/2005/8/layout/cycle6"/>
    <dgm:cxn modelId="{EADC185E-C94A-4C44-B32E-441065EBDAF3}" type="presOf" srcId="{03B588EC-ADFA-4344-8A53-3C58E87038BE}" destId="{6C1B399B-D84E-4282-AA16-C802BD6A1B6F}" srcOrd="0" destOrd="0" presId="urn:microsoft.com/office/officeart/2005/8/layout/cycle6"/>
    <dgm:cxn modelId="{947D3CC9-AF41-409D-AADB-25851967AAE5}" type="presOf" srcId="{84AA2355-05C4-4FB1-BFF4-1947661EEA8A}" destId="{2BB75E21-DD1F-431E-A487-9471460DC65B}" srcOrd="0" destOrd="0" presId="urn:microsoft.com/office/officeart/2005/8/layout/cycle6"/>
    <dgm:cxn modelId="{6B0AFA9B-08B2-41BC-862A-9512950AADCB}" srcId="{1C56786B-E0A0-4CEE-AC61-BB6432433AC4}" destId="{42D72E70-4B5D-4463-93BF-500BB9F61C52}" srcOrd="2" destOrd="0" parTransId="{653513BF-380D-44DC-8F23-F365ED1DAF7A}" sibTransId="{D575737E-D4AE-4A8C-88AA-241735CAA9D0}"/>
    <dgm:cxn modelId="{FBB24744-2F00-431C-ADF4-FCCBC9385A74}" srcId="{1C56786B-E0A0-4CEE-AC61-BB6432433AC4}" destId="{9BA8598A-537F-4F6E-B3EB-E5E575FE3E43}" srcOrd="7" destOrd="0" parTransId="{8DE3F183-098C-4623-AE6E-4465BB1B654E}" sibTransId="{CFE61980-8089-4690-A682-DC82C673EF26}"/>
    <dgm:cxn modelId="{85F2625C-B00F-47B2-9F20-72CEC6DE43F4}" type="presOf" srcId="{6CA48FDC-F59C-40E0-B319-F9B6EF5450EC}" destId="{CF12B7F4-901A-4DF7-811A-2E8B44F0F579}" srcOrd="0" destOrd="0" presId="urn:microsoft.com/office/officeart/2005/8/layout/cycle6"/>
    <dgm:cxn modelId="{4F1BFB3C-8E5E-4630-B78C-DD7AE31B3C2A}" type="presOf" srcId="{882E11C8-F895-4A68-AC8A-02D990BBCC4C}" destId="{46776DAD-EDDE-4B30-BC98-14D145D2C2B0}" srcOrd="0" destOrd="0" presId="urn:microsoft.com/office/officeart/2005/8/layout/cycle6"/>
    <dgm:cxn modelId="{32CBD9C1-A20A-4D67-B61E-8CB414030F40}" srcId="{1C56786B-E0A0-4CEE-AC61-BB6432433AC4}" destId="{EEB8BBA4-7E72-445D-8422-9A5ED6183ACF}" srcOrd="3" destOrd="0" parTransId="{CEC6C731-FAEE-43E1-BCC4-2065CBDB1BD3}" sibTransId="{70D1D847-1FF3-4837-AE0B-0B9267F8162D}"/>
    <dgm:cxn modelId="{0E434526-38C4-464E-95B8-02798219C41C}" srcId="{1C56786B-E0A0-4CEE-AC61-BB6432433AC4}" destId="{AC6189D6-4132-4827-BC61-6DCA7CBE74E2}" srcOrd="0" destOrd="0" parTransId="{4B7439FD-B2F2-4A4A-A98E-48E8D487CAB2}" sibTransId="{E9268C3D-6E1E-4A32-B850-BE656B4AEF95}"/>
    <dgm:cxn modelId="{2D7CFBBA-9903-426B-9AD9-0C1DC087D2CB}" type="presOf" srcId="{436FCB4C-3B51-4EB6-9B27-61D48B7B12A2}" destId="{AE96CACF-1CFF-4F80-ADDD-54CC5C10505E}" srcOrd="0" destOrd="0" presId="urn:microsoft.com/office/officeart/2005/8/layout/cycle6"/>
    <dgm:cxn modelId="{5F522E38-D444-413E-84EF-03C5F8185CCA}" type="presOf" srcId="{E9268C3D-6E1E-4A32-B850-BE656B4AEF95}" destId="{67378FC4-30AA-492C-BEDE-5A974478FD47}" srcOrd="0" destOrd="0" presId="urn:microsoft.com/office/officeart/2005/8/layout/cycle6"/>
    <dgm:cxn modelId="{80E75BA2-D1B9-4E80-831D-93D7E4A4D300}" srcId="{1C56786B-E0A0-4CEE-AC61-BB6432433AC4}" destId="{6CA48FDC-F59C-40E0-B319-F9B6EF5450EC}" srcOrd="6" destOrd="0" parTransId="{06A223A9-815E-41F9-AA4A-DC6A00674376}" sibTransId="{882E11C8-F895-4A68-AC8A-02D990BBCC4C}"/>
    <dgm:cxn modelId="{B479B853-F60B-4442-97E0-552A1E2F189D}" type="presOf" srcId="{70D1D847-1FF3-4837-AE0B-0B9267F8162D}" destId="{EE7DAD0F-8D9A-4569-9F1C-5129F5918221}" srcOrd="0" destOrd="0" presId="urn:microsoft.com/office/officeart/2005/8/layout/cycle6"/>
    <dgm:cxn modelId="{AEE2BB84-C619-4B63-B158-B103EAAA7198}" type="presOf" srcId="{3CB33CB7-0B76-4220-A906-87D91DEA402B}" destId="{1031BE8B-1F2A-49A3-BDFB-004F638FEF9A}" srcOrd="0" destOrd="0" presId="urn:microsoft.com/office/officeart/2005/8/layout/cycle6"/>
    <dgm:cxn modelId="{2B759B84-E37B-408A-995C-83362DF34B9B}" type="presOf" srcId="{CE351814-A82D-4C65-A48A-5AB61021693E}" destId="{DCCF00B6-1C23-4DAC-BC87-D68E7A9E5952}" srcOrd="0" destOrd="0" presId="urn:microsoft.com/office/officeart/2005/8/layout/cycle6"/>
    <dgm:cxn modelId="{A6E27D00-655B-4261-93A8-A20CDD8C99EB}" type="presOf" srcId="{404A2D05-88EE-4C01-9E4E-85226D3E4CBD}" destId="{3C55A044-4FA2-4543-9116-11AEA42E92C0}" srcOrd="0" destOrd="0" presId="urn:microsoft.com/office/officeart/2005/8/layout/cycle6"/>
    <dgm:cxn modelId="{03B1C076-7244-4D3D-8331-CBFB073DAFBC}" type="presOf" srcId="{42D72E70-4B5D-4463-93BF-500BB9F61C52}" destId="{3FD1ED4A-A258-49AB-AA35-EB43018C603B}" srcOrd="0" destOrd="0" presId="urn:microsoft.com/office/officeart/2005/8/layout/cycle6"/>
    <dgm:cxn modelId="{99BBE328-BE6D-48B4-B7C5-0033B6809851}" srcId="{1C56786B-E0A0-4CEE-AC61-BB6432433AC4}" destId="{436FCB4C-3B51-4EB6-9B27-61D48B7B12A2}" srcOrd="1" destOrd="0" parTransId="{1C490ED4-BC98-4C0E-ABB2-E4F73562DA64}" sibTransId="{CE351814-A82D-4C65-A48A-5AB61021693E}"/>
    <dgm:cxn modelId="{4FF0DC03-8053-4A00-A667-BE283DE6F4F3}" type="presOf" srcId="{CFE61980-8089-4690-A682-DC82C673EF26}" destId="{111AC863-50F9-45EE-97CB-8F0A9F0A9076}" srcOrd="0" destOrd="0" presId="urn:microsoft.com/office/officeart/2005/8/layout/cycle6"/>
    <dgm:cxn modelId="{B91542A8-CCA7-4C0B-A365-6D23668CD99D}" type="presParOf" srcId="{0B193FC1-3089-4DDA-8261-52EFF94912F4}" destId="{024DA6AB-A9EF-4BEA-86AD-98D4F3379BA5}" srcOrd="0" destOrd="0" presId="urn:microsoft.com/office/officeart/2005/8/layout/cycle6"/>
    <dgm:cxn modelId="{19EAA2B9-B8C1-43C1-80E2-ABA77BD7B08A}" type="presParOf" srcId="{0B193FC1-3089-4DDA-8261-52EFF94912F4}" destId="{ADEB6C8F-124D-4AE5-B38F-740CAF3A7C8A}" srcOrd="1" destOrd="0" presId="urn:microsoft.com/office/officeart/2005/8/layout/cycle6"/>
    <dgm:cxn modelId="{BA71C786-6A4B-4B8F-A3BF-48992083E67F}" type="presParOf" srcId="{0B193FC1-3089-4DDA-8261-52EFF94912F4}" destId="{67378FC4-30AA-492C-BEDE-5A974478FD47}" srcOrd="2" destOrd="0" presId="urn:microsoft.com/office/officeart/2005/8/layout/cycle6"/>
    <dgm:cxn modelId="{A6C6E3EC-E1C2-4571-9653-3C5844669554}" type="presParOf" srcId="{0B193FC1-3089-4DDA-8261-52EFF94912F4}" destId="{AE96CACF-1CFF-4F80-ADDD-54CC5C10505E}" srcOrd="3" destOrd="0" presId="urn:microsoft.com/office/officeart/2005/8/layout/cycle6"/>
    <dgm:cxn modelId="{9133C4B2-A26A-41EF-9055-6ACA89E74857}" type="presParOf" srcId="{0B193FC1-3089-4DDA-8261-52EFF94912F4}" destId="{D7025DBB-5100-43BE-8F02-8BD6F3B24D76}" srcOrd="4" destOrd="0" presId="urn:microsoft.com/office/officeart/2005/8/layout/cycle6"/>
    <dgm:cxn modelId="{E5F0F29F-AC93-4515-8304-B44BE655ABDE}" type="presParOf" srcId="{0B193FC1-3089-4DDA-8261-52EFF94912F4}" destId="{DCCF00B6-1C23-4DAC-BC87-D68E7A9E5952}" srcOrd="5" destOrd="0" presId="urn:microsoft.com/office/officeart/2005/8/layout/cycle6"/>
    <dgm:cxn modelId="{F429D512-7BE4-4514-9FD7-06CA0A984559}" type="presParOf" srcId="{0B193FC1-3089-4DDA-8261-52EFF94912F4}" destId="{3FD1ED4A-A258-49AB-AA35-EB43018C603B}" srcOrd="6" destOrd="0" presId="urn:microsoft.com/office/officeart/2005/8/layout/cycle6"/>
    <dgm:cxn modelId="{42D48A98-23AD-4BDE-8396-737FB9082999}" type="presParOf" srcId="{0B193FC1-3089-4DDA-8261-52EFF94912F4}" destId="{0AD2B12A-2639-4332-A04A-9464EA922BB4}" srcOrd="7" destOrd="0" presId="urn:microsoft.com/office/officeart/2005/8/layout/cycle6"/>
    <dgm:cxn modelId="{20D6984B-36EE-41D7-9324-A8FFD43A2295}" type="presParOf" srcId="{0B193FC1-3089-4DDA-8261-52EFF94912F4}" destId="{1C9F6FBE-80B0-41B2-9DEB-50ACEE64698D}" srcOrd="8" destOrd="0" presId="urn:microsoft.com/office/officeart/2005/8/layout/cycle6"/>
    <dgm:cxn modelId="{632413B6-100D-4650-BBF3-A38FAB58F1ED}" type="presParOf" srcId="{0B193FC1-3089-4DDA-8261-52EFF94912F4}" destId="{A4A239BE-F96A-474D-8434-704D5C76732B}" srcOrd="9" destOrd="0" presId="urn:microsoft.com/office/officeart/2005/8/layout/cycle6"/>
    <dgm:cxn modelId="{BBB1DDC1-C03B-4ABC-B0D8-7CB727535FCB}" type="presParOf" srcId="{0B193FC1-3089-4DDA-8261-52EFF94912F4}" destId="{03AAF678-4278-4A4B-9F14-842628E23E89}" srcOrd="10" destOrd="0" presId="urn:microsoft.com/office/officeart/2005/8/layout/cycle6"/>
    <dgm:cxn modelId="{CDD657D6-38F9-409A-8487-8A997CD0ABD3}" type="presParOf" srcId="{0B193FC1-3089-4DDA-8261-52EFF94912F4}" destId="{EE7DAD0F-8D9A-4569-9F1C-5129F5918221}" srcOrd="11" destOrd="0" presId="urn:microsoft.com/office/officeart/2005/8/layout/cycle6"/>
    <dgm:cxn modelId="{09B49953-8646-4B06-AFDC-32779FE3982A}" type="presParOf" srcId="{0B193FC1-3089-4DDA-8261-52EFF94912F4}" destId="{6C1B399B-D84E-4282-AA16-C802BD6A1B6F}" srcOrd="12" destOrd="0" presId="urn:microsoft.com/office/officeart/2005/8/layout/cycle6"/>
    <dgm:cxn modelId="{7F4DCCFA-A856-4EBC-A2CD-ACEFD17A0F51}" type="presParOf" srcId="{0B193FC1-3089-4DDA-8261-52EFF94912F4}" destId="{7553304C-9828-43C5-980C-428567B4A92D}" srcOrd="13" destOrd="0" presId="urn:microsoft.com/office/officeart/2005/8/layout/cycle6"/>
    <dgm:cxn modelId="{74CC6171-0988-463A-8FD1-22EDFE4B8F9E}" type="presParOf" srcId="{0B193FC1-3089-4DDA-8261-52EFF94912F4}" destId="{2BB75E21-DD1F-431E-A487-9471460DC65B}" srcOrd="14" destOrd="0" presId="urn:microsoft.com/office/officeart/2005/8/layout/cycle6"/>
    <dgm:cxn modelId="{6AA91BF8-E186-451C-BEE9-5234D2384CF5}" type="presParOf" srcId="{0B193FC1-3089-4DDA-8261-52EFF94912F4}" destId="{3C55A044-4FA2-4543-9116-11AEA42E92C0}" srcOrd="15" destOrd="0" presId="urn:microsoft.com/office/officeart/2005/8/layout/cycle6"/>
    <dgm:cxn modelId="{9B48D5DA-982D-4BCF-899C-13C6A450750F}" type="presParOf" srcId="{0B193FC1-3089-4DDA-8261-52EFF94912F4}" destId="{936477EB-F237-4C3D-BD2E-73B94F0A9753}" srcOrd="16" destOrd="0" presId="urn:microsoft.com/office/officeart/2005/8/layout/cycle6"/>
    <dgm:cxn modelId="{AB552183-25AC-4335-BD38-0FE8EFE25E2B}" type="presParOf" srcId="{0B193FC1-3089-4DDA-8261-52EFF94912F4}" destId="{1031BE8B-1F2A-49A3-BDFB-004F638FEF9A}" srcOrd="17" destOrd="0" presId="urn:microsoft.com/office/officeart/2005/8/layout/cycle6"/>
    <dgm:cxn modelId="{875CA684-9B9C-4828-97DC-4AC4E81BFFBC}" type="presParOf" srcId="{0B193FC1-3089-4DDA-8261-52EFF94912F4}" destId="{CF12B7F4-901A-4DF7-811A-2E8B44F0F579}" srcOrd="18" destOrd="0" presId="urn:microsoft.com/office/officeart/2005/8/layout/cycle6"/>
    <dgm:cxn modelId="{D8064681-5F16-499C-A7FD-055B81D2FFF4}" type="presParOf" srcId="{0B193FC1-3089-4DDA-8261-52EFF94912F4}" destId="{69446DB2-0995-4AE8-9940-7B302B8E32FA}" srcOrd="19" destOrd="0" presId="urn:microsoft.com/office/officeart/2005/8/layout/cycle6"/>
    <dgm:cxn modelId="{7410228A-5152-4AC7-925F-D861F1ABA8F0}" type="presParOf" srcId="{0B193FC1-3089-4DDA-8261-52EFF94912F4}" destId="{46776DAD-EDDE-4B30-BC98-14D145D2C2B0}" srcOrd="20" destOrd="0" presId="urn:microsoft.com/office/officeart/2005/8/layout/cycle6"/>
    <dgm:cxn modelId="{A6931647-B73B-48DF-9CEA-D77F1F6430E3}" type="presParOf" srcId="{0B193FC1-3089-4DDA-8261-52EFF94912F4}" destId="{419C3231-B04E-4CC2-89CF-A247210C8D1B}" srcOrd="21" destOrd="0" presId="urn:microsoft.com/office/officeart/2005/8/layout/cycle6"/>
    <dgm:cxn modelId="{20ABF213-0286-4106-8EC0-5AC0F622BC3D}" type="presParOf" srcId="{0B193FC1-3089-4DDA-8261-52EFF94912F4}" destId="{1ABCA4F1-2428-4E42-AE11-435411F66551}" srcOrd="22" destOrd="0" presId="urn:microsoft.com/office/officeart/2005/8/layout/cycle6"/>
    <dgm:cxn modelId="{07CFD217-015C-41B8-A4EE-EC89A2517569}" type="presParOf" srcId="{0B193FC1-3089-4DDA-8261-52EFF94912F4}" destId="{111AC863-50F9-45EE-97CB-8F0A9F0A9076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B19DE-FB0D-4252-B796-4378C424056F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F4FD3-8199-4EC2-8CEA-3580CE39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25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88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29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3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1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08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4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00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378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82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134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0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767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00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16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697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03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79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67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37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57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55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3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50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131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52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95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590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27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462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113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908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89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6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205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2343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986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696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387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203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60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5159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3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326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1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30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895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401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113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98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3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05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7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4FD3-8199-4EC2-8CEA-3580CE398F2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5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908720"/>
            <a:ext cx="9144000" cy="5544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179512" y="64468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D73675-2C67-4883-A59E-3EDD03AA9F6F}" type="slidenum">
              <a:rPr lang="ru-RU" smtClean="0"/>
              <a:t>‹#›</a:t>
            </a:fld>
            <a:r>
              <a:rPr lang="en-US" dirty="0" smtClean="0"/>
              <a:t>/53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24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31840" y="17728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163D82B-D3AF-414A-813C-E83334DD344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79512" y="644680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D73675-2C67-4883-A59E-3EDD03AA9F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19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1" name="Object 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66445993"/>
              </p:ext>
            </p:extLst>
          </p:nvPr>
        </p:nvGraphicFramePr>
        <p:xfrm>
          <a:off x="0" y="14726"/>
          <a:ext cx="9144000" cy="686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Точечный рисунок" r:id="rId6" imgW="6428571" imgH="4828571" progId="Paint.Picture">
                  <p:embed/>
                </p:oleObj>
              </mc:Choice>
              <mc:Fallback>
                <p:oleObj name="Точечный рисунок" r:id="rId6" imgW="6428571" imgH="482857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726"/>
                        <a:ext cx="9144000" cy="686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 userDrawn="1"/>
        </p:nvSpPr>
        <p:spPr bwMode="auto">
          <a:xfrm>
            <a:off x="1259632" y="6453336"/>
            <a:ext cx="52563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1400" dirty="0" err="1"/>
              <a:t>Ковалюк</a:t>
            </a:r>
            <a:r>
              <a:rPr lang="uk-UA" altLang="ru-RU" sz="1400" dirty="0"/>
              <a:t> Т.В. </a:t>
            </a:r>
            <a:r>
              <a:rPr lang="uk-UA" altLang="ru-RU" sz="1400" dirty="0" smtClean="0"/>
              <a:t>Основи програмування. КНУ ім. Тараса Шевченка </a:t>
            </a:r>
            <a:endParaRPr lang="ru-RU" altLang="ru-RU" sz="1400" dirty="0"/>
          </a:p>
        </p:txBody>
      </p:sp>
      <p:sp>
        <p:nvSpPr>
          <p:cNvPr id="11273" name="Line 9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644680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D73675-2C67-4883-A59E-3EDD03AA9F6F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1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examples_semestr1/ex7_3.cpp" TargetMode="External"/><Relationship Id="rId5" Type="http://schemas.openxmlformats.org/officeDocument/2006/relationships/hyperlink" Target="../example%202010/ex45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hyperlink" Target="examples_semestr1/ex7_3.cpp" TargetMode="External"/><Relationship Id="rId4" Type="http://schemas.openxmlformats.org/officeDocument/2006/relationships/hyperlink" Target="../example%202010/ex4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hyperlink" Target="examples_semestr1/ex7_3.cpp" TargetMode="External"/><Relationship Id="rId4" Type="http://schemas.openxmlformats.org/officeDocument/2006/relationships/hyperlink" Target="../example%202010/ex4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examples_semestr1/ex7_3.cpp" TargetMode="External"/><Relationship Id="rId3" Type="http://schemas.openxmlformats.org/officeDocument/2006/relationships/notesSlide" Target="../notesSlides/notesSlide21.xml"/><Relationship Id="rId7" Type="http://schemas.openxmlformats.org/officeDocument/2006/relationships/hyperlink" Target="../example%202010/ex45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examples_semestr1/ex7_4.cpp" TargetMode="External"/><Relationship Id="rId5" Type="http://schemas.openxmlformats.org/officeDocument/2006/relationships/hyperlink" Target="../example%202010/ex45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examples_semestr1/ex7_4.cpp" TargetMode="External"/><Relationship Id="rId3" Type="http://schemas.openxmlformats.org/officeDocument/2006/relationships/notesSlide" Target="../notesSlides/notesSlide23.xml"/><Relationship Id="rId7" Type="http://schemas.openxmlformats.org/officeDocument/2006/relationships/hyperlink" Target="../example%202010/ex45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hyperlink" Target="examples_semestr1/ex7_4.cpp" TargetMode="External"/><Relationship Id="rId4" Type="http://schemas.openxmlformats.org/officeDocument/2006/relationships/hyperlink" Target="../example%202010/ex4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../example%202010/ex45" TargetMode="External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oleObject" Target="../embeddings/oleObject8.bin"/><Relationship Id="rId9" Type="http://schemas.openxmlformats.org/officeDocument/2006/relationships/hyperlink" Target="examples_semestr1/ex7_4.cp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examples_semestr1/ex7_5.cp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../example%202010/ex45" TargetMode="External"/><Relationship Id="rId5" Type="http://schemas.openxmlformats.org/officeDocument/2006/relationships/image" Target="../media/image8.gif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hyperlink" Target="examples_semestr1/ex7_5.cpp" TargetMode="External"/><Relationship Id="rId5" Type="http://schemas.openxmlformats.org/officeDocument/2006/relationships/hyperlink" Target="../example%202010/ex45" TargetMode="External"/><Relationship Id="rId4" Type="http://schemas.openxmlformats.org/officeDocument/2006/relationships/image" Target="../media/image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8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45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19.png"/><Relationship Id="rId4" Type="http://schemas.openxmlformats.org/officeDocument/2006/relationships/hyperlink" Target="examples_semestr1/ex7_5.cp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45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19.png"/><Relationship Id="rId4" Type="http://schemas.openxmlformats.org/officeDocument/2006/relationships/hyperlink" Target="examples_semestr1/ex7_6.cp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45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19.png"/><Relationship Id="rId4" Type="http://schemas.openxmlformats.org/officeDocument/2006/relationships/hyperlink" Target="examples_semestr1/ex7_6.c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4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19.png"/><Relationship Id="rId4" Type="http://schemas.openxmlformats.org/officeDocument/2006/relationships/hyperlink" Target="examples_semestr1/ex7_6.cp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examples_semestr1/ex7_6.cpp" TargetMode="External"/><Relationship Id="rId4" Type="http://schemas.openxmlformats.org/officeDocument/2006/relationships/hyperlink" Target="../example%202010/ex45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45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19.png"/><Relationship Id="rId4" Type="http://schemas.openxmlformats.org/officeDocument/2006/relationships/hyperlink" Target="examples_semestr1/ex7_7.cpp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examples_semestr1/ex7_7.cpp" TargetMode="External"/><Relationship Id="rId5" Type="http://schemas.openxmlformats.org/officeDocument/2006/relationships/hyperlink" Target="../example%202010/ex45" TargetMode="External"/><Relationship Id="rId4" Type="http://schemas.openxmlformats.org/officeDocument/2006/relationships/image" Target="../media/image8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58044"/>
              </p:ext>
            </p:extLst>
          </p:nvPr>
        </p:nvGraphicFramePr>
        <p:xfrm>
          <a:off x="0" y="0"/>
          <a:ext cx="9144000" cy="686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Точечный рисунок" r:id="rId4" imgW="6428571" imgH="4828571" progId="Paint.Picture">
                  <p:embed/>
                </p:oleObj>
              </mc:Choice>
              <mc:Fallback>
                <p:oleObj name="Точечный рисунок" r:id="rId4" imgW="6428571" imgH="482857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6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Title 1"/>
          <p:cNvSpPr>
            <a:spLocks/>
          </p:cNvSpPr>
          <p:nvPr/>
        </p:nvSpPr>
        <p:spPr bwMode="auto">
          <a:xfrm>
            <a:off x="755650" y="1557338"/>
            <a:ext cx="77724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uk-UA" altLang="ru-RU" sz="6000" b="1" dirty="0">
                <a:solidFill>
                  <a:schemeClr val="tx1"/>
                </a:solidFill>
              </a:rPr>
              <a:t>Розділ 7</a:t>
            </a:r>
            <a:br>
              <a:rPr lang="uk-UA" altLang="ru-RU" sz="6000" b="1" dirty="0">
                <a:solidFill>
                  <a:schemeClr val="tx1"/>
                </a:solidFill>
              </a:rPr>
            </a:br>
            <a:r>
              <a:rPr lang="uk-UA" altLang="ru-RU" sz="6000" b="1" dirty="0" smtClean="0">
                <a:solidFill>
                  <a:schemeClr val="tx1"/>
                </a:solidFill>
              </a:rPr>
              <a:t>Одновимірні масиви</a:t>
            </a:r>
            <a:endParaRPr lang="en-US" altLang="ru-RU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030663" y="260350"/>
            <a:ext cx="5113337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200" b="1">
                <a:solidFill>
                  <a:schemeClr val="tx1"/>
                </a:solidFill>
              </a:rPr>
              <a:t>Властивості масиву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0820" y="1012363"/>
            <a:ext cx="8730760" cy="592204"/>
          </a:xfrm>
          <a:prstGeom prst="roundRect">
            <a:avLst/>
          </a:prstGeom>
          <a:gradFill>
            <a:gsLst>
              <a:gs pos="4995">
                <a:schemeClr val="accent4">
                  <a:lumMod val="40000"/>
                  <a:lumOff val="6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b="1" i="1"/>
              <a:t>Однорідність</a:t>
            </a:r>
            <a:r>
              <a:rPr lang="ru-RU" altLang="ru-RU" sz="2000"/>
              <a:t> — усі елементи належать одному типу.</a:t>
            </a:r>
            <a:endParaRPr lang="uk-UA" altLang="ru-RU" sz="200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3469" y="4144095"/>
            <a:ext cx="8730762" cy="740052"/>
          </a:xfrm>
          <a:prstGeom prst="roundRect">
            <a:avLst/>
          </a:prstGeom>
          <a:gradFill>
            <a:gsLst>
              <a:gs pos="4995">
                <a:schemeClr val="accent4">
                  <a:lumMod val="40000"/>
                  <a:lumOff val="6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000" b="1" i="1"/>
              <a:t>І</a:t>
            </a:r>
            <a:r>
              <a:rPr lang="ru-RU" altLang="ru-RU" sz="2000" b="1" i="1"/>
              <a:t>ндексованість</a:t>
            </a:r>
            <a:r>
              <a:rPr lang="ru-RU" altLang="ru-RU" sz="2000"/>
              <a:t> — елементи однозначно ідентифікуються своїми індексами.</a:t>
            </a:r>
            <a:endParaRPr lang="uk-UA" altLang="ru-RU" sz="200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4480" y="2592508"/>
            <a:ext cx="8731626" cy="592169"/>
          </a:xfrm>
          <a:prstGeom prst="roundRect">
            <a:avLst/>
          </a:prstGeom>
          <a:gradFill>
            <a:gsLst>
              <a:gs pos="4995">
                <a:schemeClr val="accent4">
                  <a:lumMod val="40000"/>
                  <a:lumOff val="6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b="1" i="1"/>
              <a:t>Рівнодоступність</a:t>
            </a:r>
            <a:r>
              <a:rPr lang="ru-RU" altLang="ru-RU" sz="2000"/>
              <a:t> —спосіб доступу до всіх елементів є однаковим.</a:t>
            </a:r>
            <a:endParaRPr lang="uk-UA" altLang="ru-RU" sz="200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5575" y="3321281"/>
            <a:ext cx="8731164" cy="707882"/>
          </a:xfrm>
          <a:prstGeom prst="roundRect">
            <a:avLst/>
          </a:prstGeom>
          <a:gradFill>
            <a:gsLst>
              <a:gs pos="4995">
                <a:schemeClr val="accent4">
                  <a:lumMod val="40000"/>
                  <a:lumOff val="6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000" b="1" i="1"/>
              <a:t>Послідовність</a:t>
            </a:r>
            <a:r>
              <a:rPr lang="uk-UA" altLang="ru-RU" sz="2000"/>
              <a:t> </a:t>
            </a:r>
            <a:r>
              <a:rPr lang="uk-UA" altLang="ru-RU" sz="2000" b="1" i="1"/>
              <a:t>розташування</a:t>
            </a:r>
            <a:r>
              <a:rPr lang="uk-UA" altLang="ru-RU" sz="2000"/>
              <a:t> — усі елементи масиву розташовані </a:t>
            </a:r>
          </a:p>
          <a:p>
            <a:r>
              <a:rPr lang="uk-UA" altLang="ru-RU" sz="2000"/>
              <a:t>в послідовних комірках оперативної пам’яті.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3831" y="5097934"/>
            <a:ext cx="8321413" cy="576063"/>
          </a:xfrm>
          <a:prstGeom prst="roundRect">
            <a:avLst/>
          </a:prstGeom>
          <a:gradFill>
            <a:gsLst>
              <a:gs pos="4995">
                <a:schemeClr val="accent4">
                  <a:lumMod val="40000"/>
                  <a:lumOff val="6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b="1" i="1">
                <a:latin typeface="Times New Roman" panose="02020603050405020304" pitchFamily="18" charset="0"/>
              </a:rPr>
              <a:t>Упорядкованість індексу</a:t>
            </a:r>
            <a:r>
              <a:rPr lang="ru-RU" altLang="ru-RU" sz="2000">
                <a:latin typeface="Times New Roman" panose="02020603050405020304" pitchFamily="18" charset="0"/>
              </a:rPr>
              <a:t> — індексний тип має бути простим порядковим типом даних.</a:t>
            </a:r>
            <a:endParaRPr lang="uk-UA" altLang="ru-RU" sz="2000">
              <a:latin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4244" y="1737567"/>
            <a:ext cx="8730985" cy="740693"/>
          </a:xfrm>
          <a:prstGeom prst="roundRect">
            <a:avLst/>
          </a:prstGeom>
          <a:gradFill>
            <a:gsLst>
              <a:gs pos="4995">
                <a:schemeClr val="accent4">
                  <a:lumMod val="40000"/>
                  <a:lumOff val="6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b="1" i="1"/>
              <a:t>Сталість</a:t>
            </a:r>
            <a:r>
              <a:rPr lang="ru-RU" altLang="ru-RU" sz="2000"/>
              <a:t> — розмірність масиву задається під час його оголошення і не змінюється протягом роботи з ним.</a:t>
            </a:r>
            <a:endParaRPr lang="uk-UA" altLang="ru-RU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1050" y="1341438"/>
            <a:ext cx="591026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9250" dir="2132261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r>
              <a:rPr lang="uk-UA" altLang="ru-RU" sz="2400"/>
              <a:t>Індексація елементів масиву починається з </a:t>
            </a:r>
            <a:r>
              <a:rPr lang="uk-UA" altLang="ru-RU" sz="2400" b="1"/>
              <a:t>нульового індексу</a:t>
            </a:r>
            <a:r>
              <a:rPr lang="uk-UA" altLang="ru-RU" sz="2400"/>
              <a:t>. </a:t>
            </a:r>
          </a:p>
          <a:p>
            <a:r>
              <a:rPr lang="uk-UA" altLang="ru-RU" sz="2400"/>
              <a:t>Це значить, що перший елемент матиме номер 0, а останній — номер на одиницю менший за кількість елементів.</a:t>
            </a:r>
            <a:r>
              <a:rPr lang="ru-RU" altLang="ru-RU" sz="2400"/>
              <a:t> </a:t>
            </a:r>
          </a:p>
        </p:txBody>
      </p:sp>
      <p:pic>
        <p:nvPicPr>
          <p:cNvPr id="13320" name="Picture 8" descr="ANd9GcSBN1nTZN2nTIQIGpc4gm7VncMUg3zn0MrzJacNevI_F-XBJyO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21240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/>
          </p:cNvSpPr>
          <p:nvPr/>
        </p:nvSpPr>
        <p:spPr bwMode="auto">
          <a:xfrm>
            <a:off x="2555875" y="260350"/>
            <a:ext cx="4895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ru-RU" altLang="ru-RU" sz="3200" b="1">
                <a:solidFill>
                  <a:schemeClr val="tx1"/>
                </a:solidFill>
              </a:rPr>
              <a:t>Властивості масиву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graphicFrame>
        <p:nvGraphicFramePr>
          <p:cNvPr id="13384" name="Group 72"/>
          <p:cNvGraphicFramePr>
            <a:graphicFrameLocks noGrp="1"/>
          </p:cNvGraphicFramePr>
          <p:nvPr/>
        </p:nvGraphicFramePr>
        <p:xfrm>
          <a:off x="1692275" y="3716338"/>
          <a:ext cx="6211888" cy="1038860"/>
        </p:xfrm>
        <a:graphic>
          <a:graphicData uri="http://schemas.openxmlformats.org/drawingml/2006/table">
            <a:tbl>
              <a:tblPr/>
              <a:tblGrid>
                <a:gridCol w="2592388"/>
                <a:gridCol w="865187"/>
                <a:gridCol w="935038"/>
                <a:gridCol w="792162"/>
                <a:gridCol w="1027113"/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Значення елемента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Індекс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260350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200" b="1">
                <a:solidFill>
                  <a:schemeClr val="tx1"/>
                </a:solidFill>
              </a:rPr>
              <a:t>Базові операції обробки одновимірних масивів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79425" y="2630488"/>
            <a:ext cx="8664575" cy="115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z="2200"/>
              <a:t>Для  доступу  до  окремого  елемента масиву  застосовується операція  індексування  [],  за  допомогою  якої  утворюються  вирази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z="2200" b="1"/>
              <a:t>&lt;ім’я  масиву&gt;[&lt;індексний  вираз&gt;]</a:t>
            </a:r>
            <a:r>
              <a:rPr lang="ru-RU" altLang="ru-RU" sz="2200"/>
              <a:t>.</a:t>
            </a:r>
            <a:endParaRPr lang="en-US" altLang="ru-RU" sz="220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65829" y="1069239"/>
            <a:ext cx="8519717" cy="1219440"/>
          </a:xfrm>
          <a:prstGeom prst="roundRect">
            <a:avLst/>
          </a:prstGeom>
          <a:solidFill>
            <a:srgbClr val="851F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200" b="1" dirty="0" err="1">
                <a:solidFill>
                  <a:schemeClr val="tx1"/>
                </a:solidFill>
              </a:rPr>
              <a:t>Індексація</a:t>
            </a:r>
            <a:r>
              <a:rPr lang="ru-RU" sz="2200" b="1" dirty="0">
                <a:solidFill>
                  <a:schemeClr val="tx1"/>
                </a:solidFill>
              </a:rPr>
              <a:t> </a:t>
            </a:r>
            <a:r>
              <a:rPr lang="ru-RU" sz="2200" b="1" dirty="0" err="1">
                <a:solidFill>
                  <a:schemeClr val="tx1"/>
                </a:solidFill>
              </a:rPr>
              <a:t>елементів</a:t>
            </a:r>
            <a:r>
              <a:rPr lang="ru-RU" sz="2200" b="1" dirty="0">
                <a:solidFill>
                  <a:schemeClr val="tx1"/>
                </a:solidFill>
              </a:rPr>
              <a:t> </a:t>
            </a:r>
            <a:r>
              <a:rPr lang="ru-RU" sz="2200" b="1" dirty="0" err="1">
                <a:solidFill>
                  <a:schemeClr val="tx1"/>
                </a:solidFill>
              </a:rPr>
              <a:t>масиву</a:t>
            </a:r>
            <a:r>
              <a:rPr lang="ru-RU" sz="2200" b="1" dirty="0">
                <a:solidFill>
                  <a:schemeClr val="tx1"/>
                </a:solidFill>
              </a:rPr>
              <a:t> </a:t>
            </a:r>
            <a:r>
              <a:rPr lang="ru-RU" sz="2200" b="1" dirty="0" err="1">
                <a:solidFill>
                  <a:schemeClr val="tx1"/>
                </a:solidFill>
              </a:rPr>
              <a:t>починається</a:t>
            </a:r>
            <a:r>
              <a:rPr lang="ru-RU" sz="2200" b="1" dirty="0">
                <a:solidFill>
                  <a:schemeClr val="tx1"/>
                </a:solidFill>
              </a:rPr>
              <a:t> з </a:t>
            </a:r>
            <a:r>
              <a:rPr lang="ru-RU" sz="2200" b="1" dirty="0" err="1">
                <a:solidFill>
                  <a:schemeClr val="tx1"/>
                </a:solidFill>
              </a:rPr>
              <a:t>нульового</a:t>
            </a:r>
            <a:r>
              <a:rPr lang="ru-RU" sz="2200" b="1" dirty="0">
                <a:solidFill>
                  <a:schemeClr val="tx1"/>
                </a:solidFill>
              </a:rPr>
              <a:t> </a:t>
            </a:r>
            <a:r>
              <a:rPr lang="ru-RU" sz="2200" b="1" dirty="0" err="1">
                <a:solidFill>
                  <a:schemeClr val="tx1"/>
                </a:solidFill>
              </a:rPr>
              <a:t>індексу</a:t>
            </a:r>
            <a:r>
              <a:rPr lang="ru-RU" sz="2200" dirty="0">
                <a:solidFill>
                  <a:schemeClr val="tx1"/>
                </a:solidFill>
              </a:rPr>
              <a:t>. </a:t>
            </a:r>
            <a:r>
              <a:rPr lang="ru-RU" sz="2200" dirty="0" err="1">
                <a:solidFill>
                  <a:schemeClr val="tx1"/>
                </a:solidFill>
              </a:rPr>
              <a:t>Це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озна­чає</a:t>
            </a:r>
            <a:r>
              <a:rPr lang="ru-RU" sz="2200" dirty="0">
                <a:solidFill>
                  <a:schemeClr val="tx1"/>
                </a:solidFill>
              </a:rPr>
              <a:t>, </a:t>
            </a:r>
            <a:r>
              <a:rPr lang="ru-RU" sz="2200" dirty="0" err="1">
                <a:solidFill>
                  <a:schemeClr val="tx1"/>
                </a:solidFill>
              </a:rPr>
              <a:t>що</a:t>
            </a:r>
            <a:r>
              <a:rPr lang="ru-RU" sz="2200" dirty="0">
                <a:solidFill>
                  <a:schemeClr val="tx1"/>
                </a:solidFill>
              </a:rPr>
              <a:t> перший </a:t>
            </a:r>
            <a:r>
              <a:rPr lang="ru-RU" sz="2200" dirty="0" err="1">
                <a:solidFill>
                  <a:schemeClr val="tx1"/>
                </a:solidFill>
              </a:rPr>
              <a:t>елемент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матиме</a:t>
            </a:r>
            <a:r>
              <a:rPr lang="ru-RU" sz="2200" dirty="0">
                <a:solidFill>
                  <a:schemeClr val="tx1"/>
                </a:solidFill>
              </a:rPr>
              <a:t> номер 0, а </a:t>
            </a:r>
            <a:r>
              <a:rPr lang="ru-RU" sz="2200" dirty="0" err="1">
                <a:solidFill>
                  <a:schemeClr val="tx1"/>
                </a:solidFill>
              </a:rPr>
              <a:t>останній</a:t>
            </a:r>
            <a:r>
              <a:rPr lang="ru-RU" sz="2200" dirty="0">
                <a:solidFill>
                  <a:schemeClr val="tx1"/>
                </a:solidFill>
              </a:rPr>
              <a:t> — номер, на </a:t>
            </a:r>
            <a:r>
              <a:rPr lang="ru-RU" sz="2200" dirty="0" err="1">
                <a:solidFill>
                  <a:schemeClr val="tx1"/>
                </a:solidFill>
              </a:rPr>
              <a:t>одиницю</a:t>
            </a:r>
            <a:r>
              <a:rPr lang="ru-RU" sz="2200" dirty="0">
                <a:solidFill>
                  <a:schemeClr val="tx1"/>
                </a:solidFill>
              </a:rPr>
              <a:t>  </a:t>
            </a:r>
            <a:r>
              <a:rPr lang="ru-RU" sz="2200" dirty="0" err="1">
                <a:solidFill>
                  <a:schemeClr val="tx1"/>
                </a:solidFill>
              </a:rPr>
              <a:t>менший</a:t>
            </a:r>
            <a:r>
              <a:rPr lang="ru-RU" sz="2200" dirty="0">
                <a:solidFill>
                  <a:schemeClr val="tx1"/>
                </a:solidFill>
              </a:rPr>
              <a:t> за </a:t>
            </a:r>
            <a:r>
              <a:rPr lang="ru-RU" sz="2200" dirty="0" err="1">
                <a:solidFill>
                  <a:schemeClr val="tx1"/>
                </a:solidFill>
              </a:rPr>
              <a:t>загальну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кількість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елементів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  <a:endParaRPr lang="uk-UA" sz="2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676751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260350"/>
            <a:ext cx="9144000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200" b="1">
                <a:solidFill>
                  <a:schemeClr val="tx1"/>
                </a:solidFill>
              </a:rPr>
              <a:t>Базові операції обробки одновимірних масивів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05999883"/>
              </p:ext>
            </p:extLst>
          </p:nvPr>
        </p:nvGraphicFramePr>
        <p:xfrm>
          <a:off x="-541338" y="1010568"/>
          <a:ext cx="10009882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5288" y="908050"/>
            <a:ext cx="8424862" cy="2343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altLang="ru-RU" sz="2400"/>
              <a:t>Мови С та С++ не мають засобів введення та виведення масиву як цілісного об’єкта, ця операція виконується поелементно за допомогою оператора циклу. </a:t>
            </a:r>
          </a:p>
          <a:p>
            <a:r>
              <a:rPr lang="uk-UA" altLang="ru-RU" sz="2400"/>
              <a:t>Якщо межі індексів масиву точно не відомі, їх добирають так, щоб введена кількість елементів масиву під час виконання програми не перевищувала верхньої межі індексу.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124075" y="188913"/>
            <a:ext cx="5891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/>
              <a:t>Введення та виведення масиву</a:t>
            </a:r>
            <a:endParaRPr lang="ru-RU" altLang="ru-RU" sz="3200" b="1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39975" y="3357563"/>
            <a:ext cx="6804025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99190" dir="2388334" algn="ctr" rotWithShape="0">
              <a:schemeClr val="hlink"/>
            </a:outerShdw>
          </a:effectLst>
        </p:spPr>
        <p:txBody>
          <a:bodyPr>
            <a:spAutoFit/>
          </a:bodyPr>
          <a:lstStyle/>
          <a:p>
            <a:r>
              <a:rPr lang="uk-UA" altLang="ru-RU" sz="2400"/>
              <a:t>Під час введення елементів масиву їх кількість, тип та тип індексів задаються в оголошенні масиву до початку виконання програми і не можуть бути змінені.</a:t>
            </a:r>
            <a:endParaRPr lang="ru-RU" altLang="ru-RU" sz="24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79388" y="5229225"/>
            <a:ext cx="7488237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25724" dir="2700000" algn="ctr" rotWithShape="0">
              <a:srgbClr val="0000CC"/>
            </a:outerShdw>
          </a:effectLst>
        </p:spPr>
        <p:txBody>
          <a:bodyPr>
            <a:spAutoFit/>
          </a:bodyPr>
          <a:lstStyle/>
          <a:p>
            <a:r>
              <a:rPr lang="uk-UA" altLang="ru-RU" sz="2400"/>
              <a:t>Наприклад, після оголошення масиву </a:t>
            </a:r>
            <a:r>
              <a:rPr lang="uk-UA" altLang="ru-RU" sz="2400">
                <a:solidFill>
                  <a:srgbClr val="0000CC"/>
                </a:solidFill>
              </a:rPr>
              <a:t>float a[100]</a:t>
            </a:r>
            <a:r>
              <a:rPr lang="uk-UA" altLang="ru-RU" sz="2400"/>
              <a:t> кількість елементів, що до нього вводяться, не повинна перевищувати 100.</a:t>
            </a:r>
            <a:endParaRPr lang="ru-RU" altLang="ru-RU" sz="2400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323850" y="3357563"/>
          <a:ext cx="1562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Точечный рисунок" r:id="rId4" imgW="1561905" imgH="1448002" progId="Paint.Picture">
                  <p:embed/>
                </p:oleObj>
              </mc:Choice>
              <mc:Fallback>
                <p:oleObj name="Точечный рисунок" r:id="rId4" imgW="1561905" imgH="1448002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57563"/>
                        <a:ext cx="1562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79388" y="908050"/>
            <a:ext cx="6270625" cy="5795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  <a:t>//ex7_2.cpp. Введення та виведення масиву</a:t>
            </a:r>
            <a:b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#include&lt;iostream&gt;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using namespace std;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int main(){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int mas[10];             </a:t>
            </a:r>
            <a: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  <a:t>//масив з 10 елементів</a:t>
            </a:r>
            <a:b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int n;             </a:t>
            </a:r>
            <a: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  <a:t>//кількість елементів масиву</a:t>
            </a:r>
            <a:b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int i</a:t>
            </a:r>
            <a: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  <a:t>;                        //поточний індекс</a:t>
            </a:r>
            <a:b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cout&lt;&lt;"Enter number of elements &lt;=10"&lt;&lt;endl;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cin&gt;&gt;n;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cout&lt;&lt;"Enter elements values "&lt;&lt;endl;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</a:t>
            </a:r>
            <a:r>
              <a:rPr lang="uk-UA" altLang="ru-RU" sz="2200">
                <a:solidFill>
                  <a:srgbClr val="0000CC"/>
                </a:solidFill>
                <a:latin typeface="Arial" panose="020B0604020202020204" pitchFamily="34" charset="0"/>
              </a:rPr>
              <a:t>for( i=0;i&lt;n;i++)</a:t>
            </a:r>
            <a:br>
              <a:rPr lang="uk-UA" altLang="ru-RU" sz="220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uk-UA" altLang="ru-RU" sz="2200">
                <a:solidFill>
                  <a:srgbClr val="0000CC"/>
                </a:solidFill>
                <a:latin typeface="Arial" panose="020B0604020202020204" pitchFamily="34" charset="0"/>
              </a:rPr>
              <a:t>    cin&gt;&gt;mas[i];                 //ввести елемент</a:t>
            </a:r>
            <a:r>
              <a:rPr lang="uk-UA" altLang="ru-RU" sz="2200">
                <a:latin typeface="Arial" panose="020B0604020202020204" pitchFamily="34" charset="0"/>
              </a:rPr>
              <a:t/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cout&lt;&lt;"Entered array"&lt;&lt;endl;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</a:t>
            </a:r>
            <a:r>
              <a:rPr lang="uk-UA" altLang="ru-RU" sz="2200">
                <a:solidFill>
                  <a:srgbClr val="0000CC"/>
                </a:solidFill>
                <a:latin typeface="Arial" panose="020B0604020202020204" pitchFamily="34" charset="0"/>
              </a:rPr>
              <a:t>for( i=0;i&lt;n;i++) </a:t>
            </a:r>
            <a:br>
              <a:rPr lang="uk-UA" altLang="ru-RU" sz="220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uk-UA" altLang="ru-RU" sz="2200">
                <a:solidFill>
                  <a:srgbClr val="0000CC"/>
                </a:solidFill>
                <a:latin typeface="Arial" panose="020B0604020202020204" pitchFamily="34" charset="0"/>
              </a:rPr>
              <a:t>    cout&lt;&lt;mas[i]&lt;&lt;"  ";         //вивести елемент</a:t>
            </a:r>
            <a:br>
              <a:rPr lang="uk-UA" altLang="ru-RU" sz="220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cout&lt;&lt;endl;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system("pause");}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619250" y="188913"/>
            <a:ext cx="5891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/>
              <a:t>Введення та виведення масиву</a:t>
            </a:r>
            <a:endParaRPr lang="ru-RU" altLang="ru-RU" sz="3200" b="1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948488" y="1195388"/>
            <a:ext cx="1944687" cy="191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/>
              <a:t>Елементи масиву слід вводити з клавіатури через пробіл.</a:t>
            </a:r>
            <a:endParaRPr lang="ru-RU" altLang="ru-RU" sz="240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8" y="198138"/>
            <a:ext cx="1313792" cy="52351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4348" name="Picture 12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82" y="5992813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68313" y="2276475"/>
            <a:ext cx="7993062" cy="416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altLang="ru-RU" sz="2400"/>
              <a:t>Наприклад, десяти елементам масиву arr присвоюються квадрати цілих чисел від 0 до 9.</a:t>
            </a:r>
            <a:endParaRPr lang="ru-RU" altLang="ru-RU" sz="2400"/>
          </a:p>
          <a:p>
            <a:r>
              <a:rPr lang="uk-UA" altLang="ru-RU" sz="2400">
                <a:solidFill>
                  <a:srgbClr val="0000CC"/>
                </a:solidFill>
              </a:rPr>
              <a:t>int arr[10]; int n=10;   </a:t>
            </a:r>
            <a:br>
              <a:rPr lang="uk-UA" altLang="ru-RU" sz="2400">
                <a:solidFill>
                  <a:srgbClr val="0000CC"/>
                </a:solidFill>
              </a:rPr>
            </a:br>
            <a:r>
              <a:rPr lang="uk-UA" altLang="ru-RU" sz="2400">
                <a:solidFill>
                  <a:srgbClr val="0000CC"/>
                </a:solidFill>
              </a:rPr>
              <a:t>for(i=0;i&lt;n;i++) </a:t>
            </a:r>
            <a:br>
              <a:rPr lang="uk-UA" altLang="ru-RU" sz="2400">
                <a:solidFill>
                  <a:srgbClr val="0000CC"/>
                </a:solidFill>
              </a:rPr>
            </a:br>
            <a:r>
              <a:rPr lang="uk-UA" altLang="ru-RU" sz="2400">
                <a:solidFill>
                  <a:srgbClr val="0000CC"/>
                </a:solidFill>
              </a:rPr>
              <a:t>   arr[i]=(int)pow(i,(float)2);</a:t>
            </a:r>
          </a:p>
          <a:p>
            <a:endParaRPr lang="ru-RU" altLang="ru-RU" sz="2400">
              <a:solidFill>
                <a:srgbClr val="0000CC"/>
              </a:solidFill>
            </a:endParaRPr>
          </a:p>
          <a:p>
            <a:r>
              <a:rPr lang="uk-UA" altLang="ru-RU" sz="2400"/>
              <a:t>Одновимірні масиви-константи записуються як перелік значень їх елементів:</a:t>
            </a:r>
            <a:endParaRPr lang="ru-RU" altLang="ru-RU" sz="2400"/>
          </a:p>
          <a:p>
            <a:pPr algn="ctr"/>
            <a:r>
              <a:rPr lang="uk-UA" altLang="ru-RU" sz="2400">
                <a:solidFill>
                  <a:srgbClr val="0000CC"/>
                </a:solidFill>
              </a:rPr>
              <a:t>const int a[5] = {1,3,2,-5,6};</a:t>
            </a:r>
            <a:endParaRPr lang="ru-RU" altLang="ru-RU" sz="2400">
              <a:solidFill>
                <a:srgbClr val="0000CC"/>
              </a:solidFill>
            </a:endParaRPr>
          </a:p>
          <a:p>
            <a:r>
              <a:rPr lang="uk-UA" altLang="ru-RU" sz="2400"/>
              <a:t>Така ініціалізація еквівалентна серії присвоювань</a:t>
            </a:r>
            <a:endParaRPr lang="ru-RU" altLang="ru-RU" sz="2400"/>
          </a:p>
          <a:p>
            <a:pPr algn="ctr"/>
            <a:r>
              <a:rPr lang="uk-UA" altLang="ru-RU" sz="2400">
                <a:solidFill>
                  <a:srgbClr val="0000CC"/>
                </a:solidFill>
              </a:rPr>
              <a:t>a[0]=1;  a[1]=3;  a[2]=2;  a[3]=-5; a[4]=6;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339975" y="188913"/>
            <a:ext cx="393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/>
              <a:t>Ініціалізація масиву</a:t>
            </a:r>
            <a:endParaRPr lang="ru-RU" altLang="ru-RU" sz="3200" b="1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59067" y="921649"/>
            <a:ext cx="7314813" cy="1219440"/>
          </a:xfrm>
          <a:prstGeom prst="roundRect">
            <a:avLst/>
          </a:prstGeom>
          <a:solidFill>
            <a:srgbClr val="851F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200" u="sng" dirty="0" err="1">
                <a:solidFill>
                  <a:schemeClr val="tx1"/>
                </a:solidFill>
              </a:rPr>
              <a:t>Способи</a:t>
            </a:r>
            <a:r>
              <a:rPr lang="ru-RU" sz="2200" u="sng" dirty="0">
                <a:solidFill>
                  <a:schemeClr val="tx1"/>
                </a:solidFill>
              </a:rPr>
              <a:t> </a:t>
            </a:r>
            <a:r>
              <a:rPr lang="uk-UA" sz="2200" u="sng" dirty="0">
                <a:solidFill>
                  <a:schemeClr val="tx1"/>
                </a:solidFill>
              </a:rPr>
              <a:t>ініціалізації масиву</a:t>
            </a:r>
            <a:r>
              <a:rPr lang="en-US" sz="2200" u="sng" dirty="0">
                <a:solidFill>
                  <a:schemeClr val="tx1"/>
                </a:solidFill>
              </a:rPr>
              <a:t>:</a:t>
            </a:r>
            <a:endParaRPr lang="uk-UA" sz="2200" u="sng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uk-UA" sz="2200" dirty="0">
                <a:solidFill>
                  <a:schemeClr val="tx1"/>
                </a:solidFill>
              </a:rPr>
              <a:t>1) Уведення значень елементів з клавіатури.</a:t>
            </a:r>
          </a:p>
          <a:p>
            <a:pPr>
              <a:defRPr/>
            </a:pPr>
            <a:r>
              <a:rPr lang="uk-UA" sz="2200" dirty="0">
                <a:solidFill>
                  <a:schemeClr val="tx1"/>
                </a:solidFill>
              </a:rPr>
              <a:t>2) Присвоєнні кожному його елементу деякого значення.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50825" y="981075"/>
            <a:ext cx="8713788" cy="270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Деякій змінній, скажімо, змінній max, присвоюється значення першого елемента масиву.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Після цього виконується цикл, що послідовно порівнює значення кожного елемента масиву, починаючи з другого, із поточним значенням змінної max.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Якщо значення поточного елемента масиву перевищує max, воно присвоюється змінній max. 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6988" y="188913"/>
            <a:ext cx="9117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/>
              <a:t>Пошук максимального та мінімального значень</a:t>
            </a:r>
            <a:endParaRPr lang="ru-RU" altLang="ru-RU" sz="3200" b="1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692275" y="3789363"/>
            <a:ext cx="705643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81320" dir="3080412" algn="ctr" rotWithShape="0">
              <a:schemeClr val="hlink"/>
            </a:outerShdw>
          </a:effectLst>
        </p:spPr>
        <p:txBody>
          <a:bodyPr>
            <a:spAutoFit/>
          </a:bodyPr>
          <a:lstStyle/>
          <a:p>
            <a:r>
              <a:rPr lang="uk-UA" altLang="ru-RU" sz="2400"/>
              <a:t>Отже, на кожній ітерації циклу у змінній </a:t>
            </a:r>
            <a:r>
              <a:rPr lang="uk-UA" altLang="ru-RU" sz="2400">
                <a:solidFill>
                  <a:srgbClr val="0000CC"/>
                </a:solidFill>
              </a:rPr>
              <a:t>max</a:t>
            </a:r>
            <a:r>
              <a:rPr lang="uk-UA" altLang="ru-RU" sz="2400"/>
              <a:t> міститиметься найбільше значення з пройденої частини масиву, а по завершенні циклу змінна max зберігатиме максимальне значення в усьому масиві.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50825" y="3789363"/>
          <a:ext cx="13684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Точечный рисунок" r:id="rId4" imgW="1561905" imgH="1448002" progId="Paint.Picture">
                  <p:embed/>
                </p:oleObj>
              </mc:Choice>
              <mc:Fallback>
                <p:oleObj name="Точечный рисунок" r:id="rId4" imgW="1561905" imgH="144800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89363"/>
                        <a:ext cx="13684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50938" y="0"/>
            <a:ext cx="799306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>
                <a:latin typeface="Times New Roman" panose="02020603050405020304" pitchFamily="18" charset="0"/>
              </a:rPr>
              <a:t>Пошук максимального та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200" b="1">
                <a:latin typeface="Times New Roman" panose="02020603050405020304" pitchFamily="18" charset="0"/>
              </a:rPr>
              <a:t>значень</a:t>
            </a:r>
            <a:endParaRPr lang="en-US" altLang="ru-RU" sz="3200" b="1">
              <a:latin typeface="Times New Roman" panose="02020603050405020304" pitchFamily="18" charset="0"/>
            </a:endParaRPr>
          </a:p>
        </p:txBody>
      </p:sp>
      <p:pic>
        <p:nvPicPr>
          <p:cNvPr id="5" name="Скругленный прямоугольник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488237" cy="37369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" y="10469"/>
            <a:ext cx="1384258" cy="59413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4272770" y="5046838"/>
            <a:ext cx="1728192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ex7_3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50188" name="Picture 12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373688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971550" y="981075"/>
            <a:ext cx="6596063" cy="528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2000">
                <a:latin typeface="Arial" panose="020B0604020202020204" pitchFamily="34" charset="0"/>
              </a:rPr>
              <a:t>//ex7_3.cpp. оцінювання виступів спортсменів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#include&lt;iostream&gt;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using namespace std;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int main()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{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float mark[10];                      //масив оцінок суддів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int i,n;                   //індекс оцінок та їх кількість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float min,max,          //мінімальна та максимальна оцінки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sum,                                  //сума оцінок суддів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result;                       //середнє арифметичне оцінок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cout&lt;&lt;"grade defining"&lt;&lt;endl;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</a:t>
            </a:r>
            <a:endParaRPr lang="ru-RU" altLang="ru-RU" sz="2000">
              <a:latin typeface="Arial" panose="020B0604020202020204" pitchFamily="34" charset="0"/>
            </a:endParaRPr>
          </a:p>
          <a:p>
            <a:r>
              <a:rPr lang="uk-UA" altLang="ru-RU" sz="2000">
                <a:latin typeface="Arial" panose="020B0604020202020204" pitchFamily="34" charset="0"/>
              </a:rPr>
              <a:t>   cout&lt;&lt;"enter numbers of arbiters (&lt;=10)"&lt;&lt;endl;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cin&gt;&gt;n;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cout&lt;&lt;"enter "&lt;&lt;n&lt;&lt;" grades"&lt;&lt;endl;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for(i=0;i&lt;n;i++)              //цикл уведення масиву оцінок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   cin&gt;&gt;mark[i];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00113" y="11113"/>
            <a:ext cx="824388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>
                <a:latin typeface="Times New Roman" panose="02020603050405020304" pitchFamily="18" charset="0"/>
              </a:rPr>
              <a:t>Пошук максимального та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200" b="1">
                <a:latin typeface="Times New Roman" panose="02020603050405020304" pitchFamily="18" charset="0"/>
              </a:rPr>
              <a:t>значень</a:t>
            </a:r>
            <a:endParaRPr lang="en-US" altLang="ru-RU" sz="3200" b="1">
              <a:latin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198138"/>
            <a:ext cx="1313793" cy="52351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7415808" y="6252193"/>
            <a:ext cx="1728192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5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5" action="ppaction://hlinkfile"/>
              </a:rPr>
              <a:t>ex7_3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47112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79" y="4869160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339752" y="1275922"/>
            <a:ext cx="64807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0850"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/>
            <a:r>
              <a:rPr lang="uk-UA" altLang="ru-RU" sz="2400" b="1" dirty="0">
                <a:latin typeface="Times New Roman" panose="02020603050405020304" pitchFamily="18" charset="0"/>
              </a:rPr>
              <a:t>Розділ 7 Масиви</a:t>
            </a:r>
            <a:endParaRPr lang="ru-RU" altLang="ru-RU" sz="2400" b="1" dirty="0">
              <a:latin typeface="Times New Roman" panose="02020603050405020304" pitchFamily="18" charset="0"/>
            </a:endParaRPr>
          </a:p>
          <a:p>
            <a:pPr indent="0"/>
            <a:r>
              <a:rPr lang="uk-UA" altLang="ru-RU" sz="2400" b="1" dirty="0">
                <a:latin typeface="Times New Roman" panose="02020603050405020304" pitchFamily="18" charset="0"/>
              </a:rPr>
              <a:t>7.1. Одновимірні масиви</a:t>
            </a:r>
            <a:endParaRPr lang="ru-RU" altLang="ru-RU" sz="2400" b="1" dirty="0">
              <a:latin typeface="Times New Roman" panose="02020603050405020304" pitchFamily="18" charset="0"/>
            </a:endParaRPr>
          </a:p>
          <a:p>
            <a:pPr indent="0"/>
            <a:r>
              <a:rPr lang="uk-UA" altLang="ru-RU" sz="2400" b="1" dirty="0">
                <a:latin typeface="Times New Roman" panose="02020603050405020304" pitchFamily="18" charset="0"/>
              </a:rPr>
              <a:t>7.1.1. Поняття масиву та його властивості</a:t>
            </a:r>
            <a:endParaRPr lang="ru-RU" altLang="ru-RU" sz="2400" b="1" dirty="0">
              <a:latin typeface="Times New Roman" panose="02020603050405020304" pitchFamily="18" charset="0"/>
            </a:endParaRPr>
          </a:p>
          <a:p>
            <a:pPr indent="0"/>
            <a:r>
              <a:rPr lang="uk-UA" altLang="ru-RU" sz="2400" b="1" dirty="0">
                <a:latin typeface="Times New Roman" panose="02020603050405020304" pitchFamily="18" charset="0"/>
              </a:rPr>
              <a:t>7.1.2. Базові операції обробки одновимірних масивів</a:t>
            </a:r>
            <a:endParaRPr lang="ru-RU" altLang="ru-RU" sz="2400" b="1" dirty="0">
              <a:latin typeface="Times New Roman" panose="02020603050405020304" pitchFamily="18" charset="0"/>
            </a:endParaRPr>
          </a:p>
          <a:p>
            <a:pPr indent="0"/>
            <a:r>
              <a:rPr lang="uk-UA" altLang="ru-RU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7.1.3.</a:t>
            </a:r>
            <a:r>
              <a:rPr lang="uk-UA" altLang="ru-RU" sz="2000" b="1" dirty="0">
                <a:latin typeface="Times New Roman" panose="02020603050405020304" pitchFamily="18" charset="0"/>
              </a:rPr>
              <a:t> </a:t>
            </a:r>
            <a:r>
              <a:rPr lang="uk-UA" altLang="ru-RU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Сортування масиву</a:t>
            </a:r>
            <a:endParaRPr lang="ru-RU" altLang="ru-RU" sz="20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indent="0"/>
            <a:r>
              <a:rPr lang="uk-UA" altLang="ru-RU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7.1.4. Масиви як параметри</a:t>
            </a:r>
            <a:endParaRPr lang="ru-RU" altLang="ru-RU" sz="20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indent="0"/>
            <a:r>
              <a:rPr lang="uk-UA" altLang="ru-RU" sz="20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7.2</a:t>
            </a:r>
            <a:r>
              <a:rPr lang="uk-UA" altLang="ru-RU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Багатовимірні масиви</a:t>
            </a:r>
            <a:endParaRPr lang="ru-RU" altLang="ru-RU" sz="20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indent="0"/>
            <a:r>
              <a:rPr lang="uk-UA" altLang="ru-RU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7.2.1. Оголошення багатовимірних масивів.  Доступ до елементів</a:t>
            </a:r>
            <a:endParaRPr lang="ru-RU" altLang="ru-RU" sz="20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indent="0"/>
            <a:r>
              <a:rPr lang="uk-UA" altLang="ru-RU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7.2.2. Базові операції обробки двовимірних масивів</a:t>
            </a:r>
          </a:p>
          <a:p>
            <a:pPr indent="0"/>
            <a:r>
              <a:rPr lang="uk-UA" altLang="ru-RU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7.2.3. Двовимірні масиви в задачах лінійної алгебри</a:t>
            </a:r>
            <a:r>
              <a:rPr lang="ru-RU" altLang="ru-RU" sz="20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492500" y="0"/>
            <a:ext cx="1290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/>
              <a:t>Зміст</a:t>
            </a:r>
            <a:endParaRPr lang="ru-RU" altLang="ru-RU" sz="3600" b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23721"/>
            <a:ext cx="1878789" cy="259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4213" y="1052513"/>
            <a:ext cx="6975475" cy="528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2000" dirty="0" err="1">
                <a:latin typeface="Arial" panose="020B0604020202020204" pitchFamily="34" charset="0"/>
              </a:rPr>
              <a:t>min</a:t>
            </a:r>
            <a:r>
              <a:rPr lang="uk-UA" altLang="ru-RU" sz="2000" dirty="0">
                <a:latin typeface="Arial" panose="020B0604020202020204" pitchFamily="34" charset="0"/>
              </a:rPr>
              <a:t>=</a:t>
            </a:r>
            <a:r>
              <a:rPr lang="uk-UA" altLang="ru-RU" sz="2000" dirty="0" err="1">
                <a:latin typeface="Arial" panose="020B0604020202020204" pitchFamily="34" charset="0"/>
              </a:rPr>
              <a:t>mark</a:t>
            </a:r>
            <a:r>
              <a:rPr lang="uk-UA" altLang="ru-RU" sz="2000" dirty="0">
                <a:latin typeface="Arial" panose="020B0604020202020204" pitchFamily="34" charset="0"/>
              </a:rPr>
              <a:t>[0];                   //ініціалізація мінімальної,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</a:t>
            </a:r>
            <a:r>
              <a:rPr lang="uk-UA" altLang="ru-RU" sz="2000" dirty="0" err="1">
                <a:latin typeface="Arial" panose="020B0604020202020204" pitchFamily="34" charset="0"/>
              </a:rPr>
              <a:t>max</a:t>
            </a:r>
            <a:r>
              <a:rPr lang="uk-UA" altLang="ru-RU" sz="2000" dirty="0">
                <a:latin typeface="Arial" panose="020B0604020202020204" pitchFamily="34" charset="0"/>
              </a:rPr>
              <a:t>=</a:t>
            </a:r>
            <a:r>
              <a:rPr lang="uk-UA" altLang="ru-RU" sz="2000" dirty="0" err="1">
                <a:latin typeface="Arial" panose="020B0604020202020204" pitchFamily="34" charset="0"/>
              </a:rPr>
              <a:t>mark</a:t>
            </a:r>
            <a:r>
              <a:rPr lang="uk-UA" altLang="ru-RU" sz="2000" dirty="0">
                <a:latin typeface="Arial" panose="020B0604020202020204" pitchFamily="34" charset="0"/>
              </a:rPr>
              <a:t>[0];                                 //максимальної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</a:t>
            </a:r>
            <a:r>
              <a:rPr lang="uk-UA" altLang="ru-RU" sz="2000" dirty="0" err="1">
                <a:latin typeface="Arial" panose="020B0604020202020204" pitchFamily="34" charset="0"/>
              </a:rPr>
              <a:t>sum</a:t>
            </a:r>
            <a:r>
              <a:rPr lang="uk-UA" altLang="ru-RU" sz="2000" dirty="0">
                <a:latin typeface="Arial" panose="020B0604020202020204" pitchFamily="34" charset="0"/>
              </a:rPr>
              <a:t>=</a:t>
            </a:r>
            <a:r>
              <a:rPr lang="uk-UA" altLang="ru-RU" sz="2000" dirty="0" err="1">
                <a:latin typeface="Arial" panose="020B0604020202020204" pitchFamily="34" charset="0"/>
              </a:rPr>
              <a:t>mark</a:t>
            </a:r>
            <a:r>
              <a:rPr lang="uk-UA" altLang="ru-RU" sz="2000" dirty="0">
                <a:latin typeface="Arial" panose="020B0604020202020204" pitchFamily="34" charset="0"/>
              </a:rPr>
              <a:t>[0];                           //та сумарної оцінки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</a:t>
            </a:r>
            <a:r>
              <a:rPr lang="uk-UA" altLang="ru-RU" sz="2000" dirty="0" err="1">
                <a:latin typeface="Arial" panose="020B0604020202020204" pitchFamily="34" charset="0"/>
              </a:rPr>
              <a:t>for</a:t>
            </a:r>
            <a:r>
              <a:rPr lang="uk-UA" altLang="ru-RU" sz="2000" dirty="0">
                <a:latin typeface="Arial" panose="020B0604020202020204" pitchFamily="34" charset="0"/>
              </a:rPr>
              <a:t>(i=1;i&lt;</a:t>
            </a:r>
            <a:r>
              <a:rPr lang="uk-UA" altLang="ru-RU" sz="2000" dirty="0" err="1">
                <a:latin typeface="Arial" panose="020B0604020202020204" pitchFamily="34" charset="0"/>
              </a:rPr>
              <a:t>n;i</a:t>
            </a:r>
            <a:r>
              <a:rPr lang="uk-UA" altLang="ru-RU" sz="2000" dirty="0">
                <a:latin typeface="Arial" panose="020B0604020202020204" pitchFamily="34" charset="0"/>
              </a:rPr>
              <a:t>++) //пошук мінімальної та максимальної оцінок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{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  </a:t>
            </a:r>
            <a:r>
              <a:rPr lang="uk-UA" altLang="ru-RU" sz="2000" dirty="0" err="1">
                <a:latin typeface="Arial" panose="020B0604020202020204" pitchFamily="34" charset="0"/>
              </a:rPr>
              <a:t>if</a:t>
            </a:r>
            <a:r>
              <a:rPr lang="uk-UA" altLang="ru-RU" sz="2000" dirty="0">
                <a:latin typeface="Arial" panose="020B0604020202020204" pitchFamily="34" charset="0"/>
              </a:rPr>
              <a:t> (</a:t>
            </a:r>
            <a:r>
              <a:rPr lang="uk-UA" altLang="ru-RU" sz="2000" dirty="0" err="1">
                <a:latin typeface="Arial" panose="020B0604020202020204" pitchFamily="34" charset="0"/>
              </a:rPr>
              <a:t>min</a:t>
            </a:r>
            <a:r>
              <a:rPr lang="uk-UA" altLang="ru-RU" sz="2000" dirty="0">
                <a:latin typeface="Arial" panose="020B0604020202020204" pitchFamily="34" charset="0"/>
              </a:rPr>
              <a:t>&gt;</a:t>
            </a:r>
            <a:r>
              <a:rPr lang="uk-UA" altLang="ru-RU" sz="2000" dirty="0" err="1">
                <a:latin typeface="Arial" panose="020B0604020202020204" pitchFamily="34" charset="0"/>
              </a:rPr>
              <a:t>mark</a:t>
            </a:r>
            <a:r>
              <a:rPr lang="uk-UA" altLang="ru-RU" sz="2000" dirty="0">
                <a:latin typeface="Arial" panose="020B0604020202020204" pitchFamily="34" charset="0"/>
              </a:rPr>
              <a:t>[i]) </a:t>
            </a:r>
            <a:r>
              <a:rPr lang="uk-UA" altLang="ru-RU" sz="2000" dirty="0" err="1">
                <a:latin typeface="Arial" panose="020B0604020202020204" pitchFamily="34" charset="0"/>
              </a:rPr>
              <a:t>min</a:t>
            </a:r>
            <a:r>
              <a:rPr lang="uk-UA" altLang="ru-RU" sz="2000" dirty="0">
                <a:latin typeface="Arial" panose="020B0604020202020204" pitchFamily="34" charset="0"/>
              </a:rPr>
              <a:t>=</a:t>
            </a:r>
            <a:r>
              <a:rPr lang="uk-UA" altLang="ru-RU" sz="2000" dirty="0" err="1">
                <a:latin typeface="Arial" panose="020B0604020202020204" pitchFamily="34" charset="0"/>
              </a:rPr>
              <a:t>mark</a:t>
            </a:r>
            <a:r>
              <a:rPr lang="uk-UA" altLang="ru-RU" sz="2000" dirty="0">
                <a:latin typeface="Arial" panose="020B0604020202020204" pitchFamily="34" charset="0"/>
              </a:rPr>
              <a:t>[i];               //модифікація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                                       </a:t>
            </a:r>
            <a:r>
              <a:rPr lang="en-US" altLang="ru-RU" sz="2000" dirty="0">
                <a:latin typeface="Arial" panose="020B0604020202020204" pitchFamily="34" charset="0"/>
              </a:rPr>
              <a:t>                    </a:t>
            </a:r>
            <a:r>
              <a:rPr lang="uk-UA" altLang="ru-RU" sz="2000" dirty="0">
                <a:latin typeface="Arial" panose="020B0604020202020204" pitchFamily="34" charset="0"/>
              </a:rPr>
              <a:t>//поточного мінімуму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  </a:t>
            </a:r>
            <a:r>
              <a:rPr lang="uk-UA" altLang="ru-RU" sz="2000" dirty="0" err="1">
                <a:latin typeface="Arial" panose="020B0604020202020204" pitchFamily="34" charset="0"/>
              </a:rPr>
              <a:t>if</a:t>
            </a:r>
            <a:r>
              <a:rPr lang="uk-UA" altLang="ru-RU" sz="2000" dirty="0">
                <a:latin typeface="Arial" panose="020B0604020202020204" pitchFamily="34" charset="0"/>
              </a:rPr>
              <a:t> (</a:t>
            </a:r>
            <a:r>
              <a:rPr lang="uk-UA" altLang="ru-RU" sz="2000" dirty="0" err="1">
                <a:latin typeface="Arial" panose="020B0604020202020204" pitchFamily="34" charset="0"/>
              </a:rPr>
              <a:t>max</a:t>
            </a:r>
            <a:r>
              <a:rPr lang="uk-UA" altLang="ru-RU" sz="2000" dirty="0">
                <a:latin typeface="Arial" panose="020B0604020202020204" pitchFamily="34" charset="0"/>
              </a:rPr>
              <a:t>&lt;</a:t>
            </a:r>
            <a:r>
              <a:rPr lang="uk-UA" altLang="ru-RU" sz="2000" dirty="0" err="1">
                <a:latin typeface="Arial" panose="020B0604020202020204" pitchFamily="34" charset="0"/>
              </a:rPr>
              <a:t>mark</a:t>
            </a:r>
            <a:r>
              <a:rPr lang="uk-UA" altLang="ru-RU" sz="2000" dirty="0">
                <a:latin typeface="Arial" panose="020B0604020202020204" pitchFamily="34" charset="0"/>
              </a:rPr>
              <a:t>[i]) </a:t>
            </a:r>
            <a:r>
              <a:rPr lang="uk-UA" altLang="ru-RU" sz="2000" dirty="0" err="1">
                <a:latin typeface="Arial" panose="020B0604020202020204" pitchFamily="34" charset="0"/>
              </a:rPr>
              <a:t>max</a:t>
            </a:r>
            <a:r>
              <a:rPr lang="uk-UA" altLang="ru-RU" sz="2000" dirty="0">
                <a:latin typeface="Arial" panose="020B0604020202020204" pitchFamily="34" charset="0"/>
              </a:rPr>
              <a:t>=</a:t>
            </a:r>
            <a:r>
              <a:rPr lang="uk-UA" altLang="ru-RU" sz="2000" dirty="0" err="1">
                <a:latin typeface="Arial" panose="020B0604020202020204" pitchFamily="34" charset="0"/>
              </a:rPr>
              <a:t>mark</a:t>
            </a:r>
            <a:r>
              <a:rPr lang="uk-UA" altLang="ru-RU" sz="2000" dirty="0">
                <a:latin typeface="Arial" panose="020B0604020202020204" pitchFamily="34" charset="0"/>
              </a:rPr>
              <a:t>[i];               //модифікація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                                     </a:t>
            </a:r>
            <a:r>
              <a:rPr lang="en-US" altLang="ru-RU" sz="2000" dirty="0">
                <a:latin typeface="Arial" panose="020B0604020202020204" pitchFamily="34" charset="0"/>
              </a:rPr>
              <a:t>             </a:t>
            </a:r>
            <a:r>
              <a:rPr lang="uk-UA" altLang="ru-RU" sz="2000" dirty="0">
                <a:latin typeface="Arial" panose="020B0604020202020204" pitchFamily="34" charset="0"/>
              </a:rPr>
              <a:t> //поточного максимуму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  </a:t>
            </a:r>
            <a:r>
              <a:rPr lang="uk-UA" altLang="ru-RU" sz="2000" dirty="0" err="1">
                <a:latin typeface="Arial" panose="020B0604020202020204" pitchFamily="34" charset="0"/>
              </a:rPr>
              <a:t>sum</a:t>
            </a:r>
            <a:r>
              <a:rPr lang="uk-UA" altLang="ru-RU" sz="2000" dirty="0">
                <a:latin typeface="Arial" panose="020B0604020202020204" pitchFamily="34" charset="0"/>
              </a:rPr>
              <a:t>+=</a:t>
            </a:r>
            <a:r>
              <a:rPr lang="uk-UA" altLang="ru-RU" sz="2000" dirty="0" err="1">
                <a:latin typeface="Arial" panose="020B0604020202020204" pitchFamily="34" charset="0"/>
              </a:rPr>
              <a:t>mark</a:t>
            </a:r>
            <a:r>
              <a:rPr lang="uk-UA" altLang="ru-RU" sz="2000" dirty="0">
                <a:latin typeface="Arial" panose="020B0604020202020204" pitchFamily="34" charset="0"/>
              </a:rPr>
              <a:t>[i];                </a:t>
            </a:r>
            <a:r>
              <a:rPr lang="en-US" altLang="ru-RU" sz="2000" dirty="0">
                <a:latin typeface="Arial" panose="020B0604020202020204" pitchFamily="34" charset="0"/>
              </a:rPr>
              <a:t>      </a:t>
            </a:r>
            <a:r>
              <a:rPr lang="uk-UA" altLang="ru-RU" sz="2000" dirty="0">
                <a:latin typeface="Arial" panose="020B0604020202020204" pitchFamily="34" charset="0"/>
              </a:rPr>
              <a:t>//підсумовування всіх оцінок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}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</a:t>
            </a:r>
            <a:r>
              <a:rPr lang="uk-UA" altLang="ru-RU" sz="2000" dirty="0" err="1">
                <a:latin typeface="Arial" panose="020B0604020202020204" pitchFamily="34" charset="0"/>
              </a:rPr>
              <a:t>cout</a:t>
            </a:r>
            <a:r>
              <a:rPr lang="uk-UA" altLang="ru-RU" sz="2000" dirty="0">
                <a:latin typeface="Arial" panose="020B0604020202020204" pitchFamily="34" charset="0"/>
              </a:rPr>
              <a:t>&lt;&lt;"</a:t>
            </a:r>
            <a:r>
              <a:rPr lang="uk-UA" altLang="ru-RU" sz="2000" dirty="0" err="1">
                <a:latin typeface="Arial" panose="020B0604020202020204" pitchFamily="34" charset="0"/>
              </a:rPr>
              <a:t>margin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grades</a:t>
            </a:r>
            <a:r>
              <a:rPr lang="uk-UA" altLang="ru-RU" sz="2000" dirty="0">
                <a:latin typeface="Arial" panose="020B0604020202020204" pitchFamily="34" charset="0"/>
              </a:rPr>
              <a:t>"&lt;&lt;</a:t>
            </a:r>
            <a:r>
              <a:rPr lang="uk-UA" altLang="ru-RU" sz="2000" dirty="0" err="1">
                <a:latin typeface="Arial" panose="020B0604020202020204" pitchFamily="34" charset="0"/>
              </a:rPr>
              <a:t>endl</a:t>
            </a:r>
            <a:r>
              <a:rPr lang="uk-UA" altLang="ru-RU" sz="2000" dirty="0">
                <a:latin typeface="Arial" panose="020B0604020202020204" pitchFamily="34" charset="0"/>
              </a:rPr>
              <a:t>;        //виведення результатів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</a:t>
            </a:r>
            <a:r>
              <a:rPr lang="uk-UA" altLang="ru-RU" sz="2000" dirty="0" err="1">
                <a:latin typeface="Arial" panose="020B0604020202020204" pitchFamily="34" charset="0"/>
              </a:rPr>
              <a:t>cout</a:t>
            </a:r>
            <a:r>
              <a:rPr lang="uk-UA" altLang="ru-RU" sz="2000" dirty="0">
                <a:latin typeface="Arial" panose="020B0604020202020204" pitchFamily="34" charset="0"/>
              </a:rPr>
              <a:t>&lt;&lt;"</a:t>
            </a:r>
            <a:r>
              <a:rPr lang="uk-UA" altLang="ru-RU" sz="2000" dirty="0" err="1">
                <a:latin typeface="Arial" panose="020B0604020202020204" pitchFamily="34" charset="0"/>
              </a:rPr>
              <a:t>max</a:t>
            </a:r>
            <a:r>
              <a:rPr lang="uk-UA" altLang="ru-RU" sz="2000" dirty="0">
                <a:latin typeface="Arial" panose="020B0604020202020204" pitchFamily="34" charset="0"/>
              </a:rPr>
              <a:t>="&lt;&lt;</a:t>
            </a:r>
            <a:r>
              <a:rPr lang="uk-UA" altLang="ru-RU" sz="2000" dirty="0" err="1">
                <a:latin typeface="Arial" panose="020B0604020202020204" pitchFamily="34" charset="0"/>
              </a:rPr>
              <a:t>max</a:t>
            </a:r>
            <a:r>
              <a:rPr lang="uk-UA" altLang="ru-RU" sz="2000" dirty="0">
                <a:latin typeface="Arial" panose="020B0604020202020204" pitchFamily="34" charset="0"/>
              </a:rPr>
              <a:t>&lt;&lt;" </a:t>
            </a:r>
            <a:r>
              <a:rPr lang="uk-UA" altLang="ru-RU" sz="2000" dirty="0" err="1">
                <a:latin typeface="Arial" panose="020B0604020202020204" pitchFamily="34" charset="0"/>
              </a:rPr>
              <a:t>min</a:t>
            </a:r>
            <a:r>
              <a:rPr lang="uk-UA" altLang="ru-RU" sz="2000" dirty="0">
                <a:latin typeface="Arial" panose="020B0604020202020204" pitchFamily="34" charset="0"/>
              </a:rPr>
              <a:t>="&lt;&lt;</a:t>
            </a:r>
            <a:r>
              <a:rPr lang="uk-UA" altLang="ru-RU" sz="2000" dirty="0" err="1">
                <a:latin typeface="Arial" panose="020B0604020202020204" pitchFamily="34" charset="0"/>
              </a:rPr>
              <a:t>min</a:t>
            </a:r>
            <a:r>
              <a:rPr lang="uk-UA" altLang="ru-RU" sz="2000" dirty="0">
                <a:latin typeface="Arial" panose="020B0604020202020204" pitchFamily="34" charset="0"/>
              </a:rPr>
              <a:t>&lt;&lt;</a:t>
            </a:r>
            <a:r>
              <a:rPr lang="uk-UA" altLang="ru-RU" sz="2000" dirty="0" err="1">
                <a:latin typeface="Arial" panose="020B0604020202020204" pitchFamily="34" charset="0"/>
              </a:rPr>
              <a:t>endl</a:t>
            </a:r>
            <a:r>
              <a:rPr lang="uk-UA" altLang="ru-RU" sz="2000" dirty="0">
                <a:latin typeface="Arial" panose="020B0604020202020204" pitchFamily="34" charset="0"/>
              </a:rPr>
              <a:t>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</a:t>
            </a:r>
            <a:r>
              <a:rPr lang="uk-UA" altLang="ru-RU" sz="2000" dirty="0" err="1">
                <a:latin typeface="Arial" panose="020B0604020202020204" pitchFamily="34" charset="0"/>
              </a:rPr>
              <a:t>result</a:t>
            </a:r>
            <a:r>
              <a:rPr lang="uk-UA" altLang="ru-RU" sz="2000" dirty="0">
                <a:latin typeface="Arial" panose="020B0604020202020204" pitchFamily="34" charset="0"/>
              </a:rPr>
              <a:t>=(</a:t>
            </a:r>
            <a:r>
              <a:rPr lang="uk-UA" altLang="ru-RU" sz="2000" dirty="0" err="1">
                <a:latin typeface="Arial" panose="020B0604020202020204" pitchFamily="34" charset="0"/>
              </a:rPr>
              <a:t>sum-min-max</a:t>
            </a:r>
            <a:r>
              <a:rPr lang="uk-UA" altLang="ru-RU" sz="2000" dirty="0">
                <a:latin typeface="Arial" panose="020B0604020202020204" pitchFamily="34" charset="0"/>
              </a:rPr>
              <a:t>)/(n-2);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</a:t>
            </a:r>
            <a:r>
              <a:rPr lang="uk-UA" altLang="ru-RU" sz="2000" dirty="0" err="1">
                <a:latin typeface="Arial" panose="020B0604020202020204" pitchFamily="34" charset="0"/>
              </a:rPr>
              <a:t>cout</a:t>
            </a:r>
            <a:r>
              <a:rPr lang="uk-UA" altLang="ru-RU" sz="2000" dirty="0">
                <a:latin typeface="Arial" panose="020B0604020202020204" pitchFamily="34" charset="0"/>
              </a:rPr>
              <a:t>&lt;&lt;"</a:t>
            </a:r>
            <a:r>
              <a:rPr lang="uk-UA" altLang="ru-RU" sz="2000" dirty="0" err="1">
                <a:latin typeface="Arial" panose="020B0604020202020204" pitchFamily="34" charset="0"/>
              </a:rPr>
              <a:t>rezult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grade</a:t>
            </a:r>
            <a:r>
              <a:rPr lang="uk-UA" altLang="ru-RU" sz="2000" dirty="0">
                <a:latin typeface="Arial" panose="020B0604020202020204" pitchFamily="34" charset="0"/>
              </a:rPr>
              <a:t>="&lt;&lt;</a:t>
            </a:r>
            <a:r>
              <a:rPr lang="uk-UA" altLang="ru-RU" sz="2000" dirty="0" err="1">
                <a:latin typeface="Arial" panose="020B0604020202020204" pitchFamily="34" charset="0"/>
              </a:rPr>
              <a:t>result</a:t>
            </a:r>
            <a:r>
              <a:rPr lang="uk-UA" altLang="ru-RU" sz="2000" dirty="0">
                <a:latin typeface="Arial" panose="020B0604020202020204" pitchFamily="34" charset="0"/>
              </a:rPr>
              <a:t>&lt;&lt;</a:t>
            </a:r>
            <a:r>
              <a:rPr lang="uk-UA" altLang="ru-RU" sz="2000" dirty="0" err="1">
                <a:latin typeface="Arial" panose="020B0604020202020204" pitchFamily="34" charset="0"/>
              </a:rPr>
              <a:t>endl</a:t>
            </a:r>
            <a:r>
              <a:rPr lang="uk-UA" altLang="ru-RU" sz="2000" dirty="0">
                <a:latin typeface="Arial" panose="020B0604020202020204" pitchFamily="34" charset="0"/>
              </a:rPr>
              <a:t>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</a:t>
            </a:r>
            <a:r>
              <a:rPr lang="uk-UA" altLang="ru-RU" sz="2000" dirty="0" err="1">
                <a:latin typeface="Arial" panose="020B0604020202020204" pitchFamily="34" charset="0"/>
              </a:rPr>
              <a:t>system</a:t>
            </a:r>
            <a:r>
              <a:rPr lang="uk-UA" altLang="ru-RU" sz="2000" dirty="0">
                <a:latin typeface="Arial" panose="020B0604020202020204" pitchFamily="34" charset="0"/>
              </a:rPr>
              <a:t>("</a:t>
            </a:r>
            <a:r>
              <a:rPr lang="uk-UA" altLang="ru-RU" sz="2000" dirty="0" err="1">
                <a:latin typeface="Arial" panose="020B0604020202020204" pitchFamily="34" charset="0"/>
              </a:rPr>
              <a:t>pause</a:t>
            </a:r>
            <a:r>
              <a:rPr lang="uk-UA" altLang="ru-RU" sz="2000" dirty="0">
                <a:latin typeface="Arial" panose="020B0604020202020204" pitchFamily="34" charset="0"/>
              </a:rPr>
              <a:t>");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00113" y="11113"/>
            <a:ext cx="824388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>
                <a:latin typeface="Times New Roman" panose="02020603050405020304" pitchFamily="18" charset="0"/>
              </a:rPr>
              <a:t>Пошук максимального та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200" b="1">
                <a:latin typeface="Times New Roman" panose="02020603050405020304" pitchFamily="18" charset="0"/>
              </a:rPr>
              <a:t>значень</a:t>
            </a:r>
            <a:endParaRPr lang="en-US" altLang="ru-RU" sz="3200" b="1">
              <a:latin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198138"/>
            <a:ext cx="1313793" cy="52351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7489328" y="6300397"/>
            <a:ext cx="1728193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5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5" action="ppaction://hlinkfile"/>
              </a:rPr>
              <a:t>ex7_3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51208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373688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763713" y="1196975"/>
          <a:ext cx="6262687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Точечный рисунок" r:id="rId4" imgW="4172532" imgH="1886213" progId="Paint.Picture">
                  <p:embed/>
                </p:oleObj>
              </mc:Choice>
              <mc:Fallback>
                <p:oleObj name="Точечный рисунок" r:id="rId4" imgW="4172532" imgH="188621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96975"/>
                        <a:ext cx="6262687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900113" y="0"/>
            <a:ext cx="824388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>
                <a:latin typeface="Times New Roman" panose="02020603050405020304" pitchFamily="18" charset="0"/>
              </a:rPr>
              <a:t>Пошук максимального та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200" b="1">
                <a:latin typeface="Times New Roman" panose="02020603050405020304" pitchFamily="18" charset="0"/>
              </a:rPr>
              <a:t>значень</a:t>
            </a:r>
            <a:endParaRPr lang="en-US" altLang="ru-RU" sz="3200" b="1">
              <a:latin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269575"/>
            <a:ext cx="1313793" cy="523511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7" action="ppaction://hlinkfile"/>
          </p:cNvPr>
          <p:cNvSpPr/>
          <p:nvPr/>
        </p:nvSpPr>
        <p:spPr>
          <a:xfrm>
            <a:off x="7415807" y="6281936"/>
            <a:ext cx="1728193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8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8" action="ppaction://hlinkfile"/>
              </a:rPr>
              <a:t>ex7_3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46091" name="Picture 11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373688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кругленный прямоугольник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0"/>
            <a:ext cx="7218362" cy="23225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236" name="Прямоугольник 2"/>
          <p:cNvSpPr>
            <a:spLocks noChangeArrowheads="1"/>
          </p:cNvSpPr>
          <p:nvPr/>
        </p:nvSpPr>
        <p:spPr bwMode="auto">
          <a:xfrm>
            <a:off x="323850" y="1052513"/>
            <a:ext cx="8640763" cy="155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>
                <a:latin typeface="Times New Roman" panose="02020603050405020304" pitchFamily="18" charset="0"/>
              </a:rPr>
              <a:t>Під час пошуку найбільшого чи найменшого елемента масиву може виникнути потреба у визначенні його індексу. </a:t>
            </a:r>
            <a:endParaRPr lang="en-US" altLang="ru-RU" sz="2400">
              <a:latin typeface="Times New Roman" panose="02020603050405020304" pitchFamily="18" charset="0"/>
            </a:endParaRPr>
          </a:p>
          <a:p>
            <a:r>
              <a:rPr lang="ru-RU" altLang="ru-RU" sz="2400">
                <a:latin typeface="Times New Roman" panose="02020603050405020304" pitchFamily="18" charset="0"/>
              </a:rPr>
              <a:t>Значення індексу, як правило, використовують у разі переставляння елементів масиву, їх видалення тощо. </a:t>
            </a:r>
            <a:endParaRPr lang="uk-UA" altLang="ru-RU" sz="2400">
              <a:latin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00113" y="0"/>
            <a:ext cx="8243887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Пошук максимального,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значень та їх індексів</a:t>
            </a:r>
            <a:endParaRPr lang="en-US" altLang="ru-RU" sz="3000" b="1">
              <a:latin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198138"/>
            <a:ext cx="1313793" cy="52351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7381952" y="6310313"/>
            <a:ext cx="1728193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ex7_4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52242" name="Picture 1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79388" y="908050"/>
            <a:ext cx="8497887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/>
              <a:t>У програмі використано генератор псевдовипадкових чисел, що забезпечило генерування вхідних даних замість їх введення з клавіатури. </a:t>
            </a:r>
            <a:endParaRPr lang="en-US" altLang="ru-RU" sz="240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198138"/>
            <a:ext cx="1313793" cy="52351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619250" y="2060575"/>
            <a:ext cx="734536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ru-RU" sz="2400" dirty="0"/>
              <a:t>C</a:t>
            </a:r>
            <a:r>
              <a:rPr lang="uk-UA" altLang="ru-RU" sz="2400" dirty="0" err="1"/>
              <a:t>тандартні</a:t>
            </a:r>
            <a:r>
              <a:rPr lang="uk-UA" altLang="ru-RU" sz="2400" dirty="0"/>
              <a:t> бібліотеки функцій С/С++ мають функції: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 dirty="0" err="1">
                <a:solidFill>
                  <a:srgbClr val="0000CC"/>
                </a:solidFill>
              </a:rPr>
              <a:t>srand</a:t>
            </a:r>
            <a:r>
              <a:rPr lang="uk-UA" altLang="ru-RU" sz="2400" dirty="0">
                <a:solidFill>
                  <a:srgbClr val="0000CC"/>
                </a:solidFill>
              </a:rPr>
              <a:t>()</a:t>
            </a:r>
            <a:r>
              <a:rPr lang="uk-UA" altLang="ru-RU" sz="2400" dirty="0"/>
              <a:t> запуску генератора  псевдовипадкових чисел, 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 dirty="0" err="1">
                <a:solidFill>
                  <a:srgbClr val="0000CC"/>
                </a:solidFill>
              </a:rPr>
              <a:t>rand</a:t>
            </a:r>
            <a:r>
              <a:rPr lang="uk-UA" altLang="ru-RU" sz="2400" dirty="0">
                <a:solidFill>
                  <a:srgbClr val="0000CC"/>
                </a:solidFill>
              </a:rPr>
              <a:t>()</a:t>
            </a:r>
            <a:r>
              <a:rPr lang="uk-UA" altLang="ru-RU" sz="2400" dirty="0"/>
              <a:t> генерування псевдовипадкових цілих чисел в діапазоні від </a:t>
            </a:r>
            <a:r>
              <a:rPr lang="uk-UA" altLang="ru-RU" sz="2400" dirty="0">
                <a:solidFill>
                  <a:srgbClr val="0000CC"/>
                </a:solidFill>
              </a:rPr>
              <a:t>0 до 32767</a:t>
            </a:r>
            <a:r>
              <a:rPr lang="uk-UA" altLang="ru-RU" sz="2400" dirty="0"/>
              <a:t> 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 dirty="0" err="1">
                <a:solidFill>
                  <a:srgbClr val="0000CC"/>
                </a:solidFill>
              </a:rPr>
              <a:t>time</a:t>
            </a:r>
            <a:r>
              <a:rPr lang="uk-UA" altLang="ru-RU" sz="2400" dirty="0">
                <a:solidFill>
                  <a:srgbClr val="0000CC"/>
                </a:solidFill>
              </a:rPr>
              <a:t>(),</a:t>
            </a:r>
            <a:r>
              <a:rPr lang="uk-UA" altLang="ru-RU" sz="2400" dirty="0"/>
              <a:t> що повертає значення поточної дати та часу. </a:t>
            </a:r>
            <a:endParaRPr lang="en-US" altLang="ru-RU" sz="2400" dirty="0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50825" y="4221163"/>
            <a:ext cx="8893175" cy="191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 b="1"/>
              <a:t>Утворення</a:t>
            </a:r>
            <a:r>
              <a:rPr lang="uk-UA" altLang="ru-RU" sz="2400"/>
              <a:t> </a:t>
            </a:r>
            <a:r>
              <a:rPr lang="uk-UA" altLang="ru-RU" sz="2400" b="1"/>
              <a:t>дійсних значень</a:t>
            </a:r>
            <a:r>
              <a:rPr lang="uk-UA" altLang="ru-RU" sz="2400"/>
              <a:t> здійснюється множенням значення, що повертає функція </a:t>
            </a:r>
            <a:r>
              <a:rPr lang="uk-UA" altLang="ru-RU" sz="2400">
                <a:solidFill>
                  <a:srgbClr val="0000CC"/>
                </a:solidFill>
              </a:rPr>
              <a:t>rand(),</a:t>
            </a:r>
            <a:r>
              <a:rPr lang="uk-UA" altLang="ru-RU" sz="2400"/>
              <a:t> на множник 10</a:t>
            </a:r>
            <a:r>
              <a:rPr lang="uk-UA" altLang="ru-RU" sz="2400" baseline="30000"/>
              <a:t>-5</a:t>
            </a:r>
            <a:r>
              <a:rPr lang="uk-UA" altLang="ru-RU" sz="2400"/>
              <a:t>. Застосування функції time() викликано потребою мати </a:t>
            </a:r>
            <a:r>
              <a:rPr lang="uk-UA" altLang="ru-RU" sz="2400" b="1"/>
              <a:t>постійно змінюваний аргумент</a:t>
            </a:r>
            <a:r>
              <a:rPr lang="uk-UA" altLang="ru-RU" sz="2400"/>
              <a:t> функції </a:t>
            </a:r>
            <a:r>
              <a:rPr lang="uk-UA" altLang="ru-RU" sz="2400">
                <a:solidFill>
                  <a:srgbClr val="0000CC"/>
                </a:solidFill>
              </a:rPr>
              <a:t>srand().</a:t>
            </a:r>
            <a:r>
              <a:rPr lang="uk-UA" altLang="ru-RU" sz="2400"/>
              <a:t> Щоб </a:t>
            </a:r>
            <a:r>
              <a:rPr lang="uk-UA" altLang="ru-RU" sz="2400" b="1"/>
              <a:t>не зберігати значення</a:t>
            </a:r>
            <a:r>
              <a:rPr lang="uk-UA" altLang="ru-RU" sz="2400"/>
              <a:t>, яке повертає функція </a:t>
            </a:r>
            <a:r>
              <a:rPr lang="uk-UA" altLang="ru-RU" sz="2400">
                <a:solidFill>
                  <a:srgbClr val="0000CC"/>
                </a:solidFill>
              </a:rPr>
              <a:t>time(),</a:t>
            </a:r>
            <a:r>
              <a:rPr lang="uk-UA" altLang="ru-RU" sz="2400"/>
              <a:t> її аргумент задається значенням </a:t>
            </a:r>
            <a:r>
              <a:rPr lang="uk-UA" altLang="ru-RU" sz="2400" b="1"/>
              <a:t>NULL</a:t>
            </a:r>
            <a:r>
              <a:rPr lang="uk-UA" altLang="ru-RU" sz="2400"/>
              <a:t>. 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179388" y="2276475"/>
          <a:ext cx="13684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Точечный рисунок" r:id="rId5" imgW="1561905" imgH="1448002" progId="Paint.Picture">
                  <p:embed/>
                </p:oleObj>
              </mc:Choice>
              <mc:Fallback>
                <p:oleObj name="Точечный рисунок" r:id="rId5" imgW="1561905" imgH="144800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76475"/>
                        <a:ext cx="13684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кругленный прямоугольник 7">
            <a:hlinkClick r:id="rId7" action="ppaction://hlinkfile"/>
          </p:cNvPr>
          <p:cNvSpPr/>
          <p:nvPr/>
        </p:nvSpPr>
        <p:spPr>
          <a:xfrm>
            <a:off x="7382446" y="6274272"/>
            <a:ext cx="1728192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8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8" action="ppaction://hlinkfile"/>
              </a:rPr>
              <a:t>ex7_4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00113" y="0"/>
            <a:ext cx="8243887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Пошук максимального,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значень та їх індексів</a:t>
            </a:r>
            <a:endParaRPr lang="en-US" altLang="ru-RU" sz="3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50825" y="1087750"/>
            <a:ext cx="7489825" cy="5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//ex7_4.cpp. черга покупців</a:t>
            </a:r>
            <a:b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#include&lt;iostream&gt;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//означення операцій введення та виведення</a:t>
            </a:r>
            <a:r>
              <a:rPr lang="uk-UA" altLang="ru-RU" sz="1900">
                <a:latin typeface="Arial" panose="020B0604020202020204" pitchFamily="34" charset="0"/>
              </a:rPr>
              <a:t> 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#include&lt;stdlib.h&gt;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//означення генератора випадкових чисел</a:t>
            </a:r>
            <a:b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#include &lt;time.h&gt;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//означення функцій рандомізації</a:t>
            </a:r>
            <a:b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using namespace std; 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int main(){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int n,               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//кількість покупців</a:t>
            </a:r>
            <a:r>
              <a:rPr lang="uk-UA" altLang="ru-RU" sz="1900">
                <a:latin typeface="Arial" panose="020B0604020202020204" pitchFamily="34" charset="0"/>
              </a:rPr>
              <a:t>             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i;                    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//поточний індекс покупця</a:t>
            </a:r>
            <a:r>
              <a:rPr lang="uk-UA" altLang="ru-RU" sz="1900">
                <a:latin typeface="Arial" panose="020B0604020202020204" pitchFamily="34" charset="0"/>
              </a:rPr>
              <a:t>        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float t[10];      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//масив часу обслуговування</a:t>
            </a:r>
            <a:r>
              <a:rPr lang="uk-UA" altLang="ru-RU" sz="1900">
                <a:latin typeface="Arial" panose="020B0604020202020204" pitchFamily="34" charset="0"/>
              </a:rPr>
              <a:t>      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float serv[10];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//масив часу перебування в черзі </a:t>
            </a:r>
            <a:b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int nom;        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//номер покупця з мінімальним</a:t>
            </a:r>
            <a:r>
              <a:rPr lang="uk-UA" altLang="ru-RU" sz="1900">
                <a:latin typeface="Arial" panose="020B0604020202020204" pitchFamily="34" charset="0"/>
              </a:rPr>
              <a:t>    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                     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//часом обслуговування</a:t>
            </a:r>
            <a:r>
              <a:rPr lang="uk-UA" altLang="ru-RU" sz="1900">
                <a:latin typeface="Arial" panose="020B0604020202020204" pitchFamily="34" charset="0"/>
              </a:rPr>
              <a:t>           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float min;     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//мінімальний час обслуговування</a:t>
            </a:r>
            <a:r>
              <a:rPr lang="uk-UA" altLang="ru-RU" sz="1900">
                <a:latin typeface="Arial" panose="020B0604020202020204" pitchFamily="34" charset="0"/>
              </a:rPr>
              <a:t> 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                   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//виклик генератора псевдо випадкових чисел</a:t>
            </a:r>
            <a:r>
              <a:rPr lang="uk-UA" altLang="ru-RU" sz="1900">
                <a:latin typeface="Arial" panose="020B0604020202020204" pitchFamily="34" charset="0"/>
              </a:rPr>
              <a:t/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srand( (unsigned)time( NULL ) );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cout&lt;&lt;"defining the number of buyer with a minimum service time"&lt;&lt;endl;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cout&lt;&lt;"enter number of the buyers (&lt;=10)"&lt;&lt;endl;</a:t>
            </a:r>
            <a:br>
              <a:rPr lang="uk-UA" altLang="ru-RU" sz="1900">
                <a:latin typeface="Arial" panose="020B0604020202020204" pitchFamily="34" charset="0"/>
              </a:rPr>
            </a:br>
            <a:r>
              <a:rPr lang="uk-UA" altLang="ru-RU" sz="1900">
                <a:latin typeface="Arial" panose="020B0604020202020204" pitchFamily="34" charset="0"/>
              </a:rPr>
              <a:t>  cin&gt;&gt;n;           </a:t>
            </a:r>
            <a:r>
              <a:rPr lang="uk-UA" altLang="ru-RU" sz="1900">
                <a:solidFill>
                  <a:srgbClr val="006600"/>
                </a:solidFill>
                <a:latin typeface="Arial" panose="020B0604020202020204" pitchFamily="34" charset="0"/>
              </a:rPr>
              <a:t>//ввести кількість покупців</a:t>
            </a:r>
            <a:r>
              <a:rPr lang="uk-UA" altLang="ru-RU" sz="1900">
                <a:latin typeface="Arial" panose="020B0604020202020204" pitchFamily="34" charset="0"/>
              </a:rPr>
              <a:t>       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00113" y="0"/>
            <a:ext cx="8243887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Пошук максимального,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значень та їх індексів</a:t>
            </a:r>
            <a:endParaRPr lang="en-US" altLang="ru-RU" sz="3000" b="1">
              <a:latin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" y="280841"/>
            <a:ext cx="1110225" cy="4421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7415808" y="6371371"/>
            <a:ext cx="1728192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5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5" action="ppaction://hlinkfile"/>
              </a:rPr>
              <a:t>ex7_4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45065" name="Picture 9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300663"/>
            <a:ext cx="792162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11560" y="1196752"/>
            <a:ext cx="7914685" cy="4493538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56796" dir="1593903" algn="ctr" rotWithShape="0">
              <a:schemeClr val="hlink"/>
            </a:outerShdw>
          </a:effectLst>
        </p:spPr>
        <p:txBody>
          <a:bodyPr wrap="square" anchor="ctr">
            <a:spAutoFit/>
          </a:bodyPr>
          <a:lstStyle/>
          <a:p>
            <a:r>
              <a:rPr lang="uk-UA" altLang="ru-RU" sz="2200" dirty="0">
                <a:latin typeface="Arial" panose="020B0604020202020204" pitchFamily="34" charset="0"/>
              </a:rPr>
              <a:t>  </a:t>
            </a:r>
            <a:r>
              <a:rPr lang="uk-UA" altLang="ru-RU" sz="2200" dirty="0" err="1">
                <a:latin typeface="Arial" panose="020B0604020202020204" pitchFamily="34" charset="0"/>
              </a:rPr>
              <a:t>for</a:t>
            </a:r>
            <a:r>
              <a:rPr lang="uk-UA" altLang="ru-RU" sz="2200" dirty="0">
                <a:latin typeface="Arial" panose="020B0604020202020204" pitchFamily="34" charset="0"/>
              </a:rPr>
              <a:t>(i=0;i&lt;</a:t>
            </a:r>
            <a:r>
              <a:rPr lang="uk-UA" altLang="ru-RU" sz="2200" dirty="0" err="1">
                <a:latin typeface="Arial" panose="020B0604020202020204" pitchFamily="34" charset="0"/>
              </a:rPr>
              <a:t>n;i</a:t>
            </a:r>
            <a:r>
              <a:rPr lang="uk-UA" altLang="ru-RU" sz="2200" dirty="0">
                <a:latin typeface="Arial" panose="020B0604020202020204" pitchFamily="34" charset="0"/>
              </a:rPr>
              <a:t>++)  </a:t>
            </a:r>
            <a:r>
              <a:rPr lang="uk-UA" altLang="ru-RU" sz="2200" dirty="0">
                <a:solidFill>
                  <a:srgbClr val="006600"/>
                </a:solidFill>
                <a:latin typeface="Arial" panose="020B0604020202020204" pitchFamily="34" charset="0"/>
              </a:rPr>
              <a:t>//генерувати час обслуговування покупців</a:t>
            </a:r>
            <a:r>
              <a:rPr lang="uk-UA" altLang="ru-RU" sz="2200" dirty="0">
                <a:latin typeface="Arial" panose="020B0604020202020204" pitchFamily="34" charset="0"/>
              </a:rPr>
              <a:t/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  t[i]=</a:t>
            </a:r>
            <a:r>
              <a:rPr lang="uk-UA" altLang="ru-RU" sz="2200" dirty="0" err="1">
                <a:latin typeface="Arial" panose="020B0604020202020204" pitchFamily="34" charset="0"/>
              </a:rPr>
              <a:t>rand</a:t>
            </a:r>
            <a:r>
              <a:rPr lang="uk-UA" altLang="ru-RU" sz="2200" dirty="0">
                <a:latin typeface="Arial" panose="020B0604020202020204" pitchFamily="34" charset="0"/>
              </a:rPr>
              <a:t>()*10e-5;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</a:t>
            </a:r>
            <a:r>
              <a:rPr lang="uk-UA" altLang="ru-RU" sz="2200" dirty="0" err="1">
                <a:latin typeface="Arial" panose="020B0604020202020204" pitchFamily="34" charset="0"/>
              </a:rPr>
              <a:t>cout</a:t>
            </a:r>
            <a:r>
              <a:rPr lang="uk-UA" altLang="ru-RU" sz="2200" dirty="0">
                <a:latin typeface="Arial" panose="020B0604020202020204" pitchFamily="34" charset="0"/>
              </a:rPr>
              <a:t>&lt;&lt;"</a:t>
            </a:r>
            <a:r>
              <a:rPr lang="uk-UA" altLang="ru-RU" sz="2200" dirty="0" err="1">
                <a:latin typeface="Arial" panose="020B0604020202020204" pitchFamily="34" charset="0"/>
              </a:rPr>
              <a:t>service</a:t>
            </a:r>
            <a:r>
              <a:rPr lang="uk-UA" altLang="ru-RU" sz="2200" dirty="0">
                <a:latin typeface="Arial" panose="020B0604020202020204" pitchFamily="34" charset="0"/>
              </a:rPr>
              <a:t> </a:t>
            </a:r>
            <a:r>
              <a:rPr lang="uk-UA" altLang="ru-RU" sz="2200" dirty="0" err="1">
                <a:latin typeface="Arial" panose="020B0604020202020204" pitchFamily="34" charset="0"/>
              </a:rPr>
              <a:t>time</a:t>
            </a:r>
            <a:r>
              <a:rPr lang="uk-UA" altLang="ru-RU" sz="2200" dirty="0">
                <a:latin typeface="Arial" panose="020B0604020202020204" pitchFamily="34" charset="0"/>
              </a:rPr>
              <a:t> </a:t>
            </a:r>
            <a:r>
              <a:rPr lang="uk-UA" altLang="ru-RU" sz="2200" dirty="0" err="1">
                <a:latin typeface="Arial" panose="020B0604020202020204" pitchFamily="34" charset="0"/>
              </a:rPr>
              <a:t>of</a:t>
            </a:r>
            <a:r>
              <a:rPr lang="uk-UA" altLang="ru-RU" sz="2200" dirty="0">
                <a:latin typeface="Arial" panose="020B0604020202020204" pitchFamily="34" charset="0"/>
              </a:rPr>
              <a:t> </a:t>
            </a:r>
            <a:r>
              <a:rPr lang="uk-UA" altLang="ru-RU" sz="2200" dirty="0" err="1">
                <a:latin typeface="Arial" panose="020B0604020202020204" pitchFamily="34" charset="0"/>
              </a:rPr>
              <a:t>the</a:t>
            </a:r>
            <a:r>
              <a:rPr lang="uk-UA" altLang="ru-RU" sz="2200" dirty="0">
                <a:latin typeface="Arial" panose="020B0604020202020204" pitchFamily="34" charset="0"/>
              </a:rPr>
              <a:t> </a:t>
            </a:r>
            <a:r>
              <a:rPr lang="uk-UA" altLang="ru-RU" sz="2200" dirty="0" err="1">
                <a:latin typeface="Arial" panose="020B0604020202020204" pitchFamily="34" charset="0"/>
              </a:rPr>
              <a:t>buyers</a:t>
            </a:r>
            <a:r>
              <a:rPr lang="uk-UA" altLang="ru-RU" sz="2200" dirty="0">
                <a:latin typeface="Arial" panose="020B0604020202020204" pitchFamily="34" charset="0"/>
              </a:rPr>
              <a:t>"&lt;&lt;</a:t>
            </a:r>
            <a:r>
              <a:rPr lang="uk-UA" altLang="ru-RU" sz="2200" dirty="0" err="1">
                <a:latin typeface="Arial" panose="020B0604020202020204" pitchFamily="34" charset="0"/>
              </a:rPr>
              <a:t>endl</a:t>
            </a:r>
            <a:r>
              <a:rPr lang="uk-UA" altLang="ru-RU" sz="2200" dirty="0">
                <a:latin typeface="Arial" panose="020B0604020202020204" pitchFamily="34" charset="0"/>
              </a:rPr>
              <a:t>;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</a:t>
            </a:r>
            <a:r>
              <a:rPr lang="uk-UA" altLang="ru-RU" sz="2200" dirty="0" err="1">
                <a:latin typeface="Arial" panose="020B0604020202020204" pitchFamily="34" charset="0"/>
              </a:rPr>
              <a:t>for</a:t>
            </a:r>
            <a:r>
              <a:rPr lang="uk-UA" altLang="ru-RU" sz="2200" dirty="0">
                <a:latin typeface="Arial" panose="020B0604020202020204" pitchFamily="34" charset="0"/>
              </a:rPr>
              <a:t>(i=0;i&lt;</a:t>
            </a:r>
            <a:r>
              <a:rPr lang="uk-UA" altLang="ru-RU" sz="2200" dirty="0" err="1">
                <a:latin typeface="Arial" panose="020B0604020202020204" pitchFamily="34" charset="0"/>
              </a:rPr>
              <a:t>n;i</a:t>
            </a:r>
            <a:r>
              <a:rPr lang="uk-UA" altLang="ru-RU" sz="2200" dirty="0">
                <a:latin typeface="Arial" panose="020B0604020202020204" pitchFamily="34" charset="0"/>
              </a:rPr>
              <a:t>++)  </a:t>
            </a:r>
            <a:r>
              <a:rPr lang="uk-UA" altLang="ru-RU" sz="2200" dirty="0">
                <a:solidFill>
                  <a:srgbClr val="006600"/>
                </a:solidFill>
                <a:latin typeface="Arial" panose="020B0604020202020204" pitchFamily="34" charset="0"/>
              </a:rPr>
              <a:t>//вивести час обслуговування покупців</a:t>
            </a:r>
            <a:r>
              <a:rPr lang="uk-UA" altLang="ru-RU" sz="2200" dirty="0">
                <a:latin typeface="Arial" panose="020B0604020202020204" pitchFamily="34" charset="0"/>
              </a:rPr>
              <a:t> 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  </a:t>
            </a:r>
            <a:r>
              <a:rPr lang="uk-UA" altLang="ru-RU" sz="2200" dirty="0" err="1">
                <a:latin typeface="Arial" panose="020B0604020202020204" pitchFamily="34" charset="0"/>
              </a:rPr>
              <a:t>cout</a:t>
            </a:r>
            <a:r>
              <a:rPr lang="uk-UA" altLang="ru-RU" sz="2200" dirty="0">
                <a:latin typeface="Arial" panose="020B0604020202020204" pitchFamily="34" charset="0"/>
              </a:rPr>
              <a:t>&lt;&lt;t[i]&lt;&lt;" ";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</a:t>
            </a:r>
            <a:r>
              <a:rPr lang="uk-UA" altLang="ru-RU" sz="2200" dirty="0" err="1">
                <a:latin typeface="Arial" panose="020B0604020202020204" pitchFamily="34" charset="0"/>
              </a:rPr>
              <a:t>cout</a:t>
            </a:r>
            <a:r>
              <a:rPr lang="uk-UA" altLang="ru-RU" sz="2200" dirty="0">
                <a:latin typeface="Arial" panose="020B0604020202020204" pitchFamily="34" charset="0"/>
              </a:rPr>
              <a:t>&lt;&lt;</a:t>
            </a:r>
            <a:r>
              <a:rPr lang="uk-UA" altLang="ru-RU" sz="2200" dirty="0" err="1">
                <a:latin typeface="Arial" panose="020B0604020202020204" pitchFamily="34" charset="0"/>
              </a:rPr>
              <a:t>endl</a:t>
            </a:r>
            <a:r>
              <a:rPr lang="uk-UA" altLang="ru-RU" sz="2200" dirty="0">
                <a:latin typeface="Arial" panose="020B0604020202020204" pitchFamily="34" charset="0"/>
              </a:rPr>
              <a:t>;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</a:t>
            </a:r>
            <a:r>
              <a:rPr lang="uk-UA" altLang="ru-RU" sz="2200" dirty="0" err="1">
                <a:latin typeface="Arial" panose="020B0604020202020204" pitchFamily="34" charset="0"/>
              </a:rPr>
              <a:t>serv</a:t>
            </a:r>
            <a:r>
              <a:rPr lang="uk-UA" altLang="ru-RU" sz="2200" dirty="0">
                <a:latin typeface="Arial" panose="020B0604020202020204" pitchFamily="34" charset="0"/>
              </a:rPr>
              <a:t>[0]= t[0];    </a:t>
            </a:r>
            <a:r>
              <a:rPr lang="uk-UA" altLang="ru-RU" sz="2200" dirty="0">
                <a:solidFill>
                  <a:srgbClr val="006600"/>
                </a:solidFill>
                <a:latin typeface="Arial" panose="020B0604020202020204" pitchFamily="34" charset="0"/>
              </a:rPr>
              <a:t>//час перебування у черзі першого покупця</a:t>
            </a:r>
            <a:r>
              <a:rPr lang="uk-UA" altLang="ru-RU" sz="2200" dirty="0">
                <a:latin typeface="Arial" panose="020B0604020202020204" pitchFamily="34" charset="0"/>
              </a:rPr>
              <a:t/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</a:t>
            </a:r>
            <a:r>
              <a:rPr lang="uk-UA" altLang="ru-RU" sz="2200" dirty="0" err="1">
                <a:latin typeface="Arial" panose="020B0604020202020204" pitchFamily="34" charset="0"/>
              </a:rPr>
              <a:t>for</a:t>
            </a:r>
            <a:r>
              <a:rPr lang="uk-UA" altLang="ru-RU" sz="2200" dirty="0">
                <a:latin typeface="Arial" panose="020B0604020202020204" pitchFamily="34" charset="0"/>
              </a:rPr>
              <a:t>(i=1;i&lt;</a:t>
            </a:r>
            <a:r>
              <a:rPr lang="uk-UA" altLang="ru-RU" sz="2200" dirty="0" err="1">
                <a:latin typeface="Arial" panose="020B0604020202020204" pitchFamily="34" charset="0"/>
              </a:rPr>
              <a:t>n;i</a:t>
            </a:r>
            <a:r>
              <a:rPr lang="uk-UA" altLang="ru-RU" sz="2200" dirty="0">
                <a:latin typeface="Arial" panose="020B0604020202020204" pitchFamily="34" charset="0"/>
              </a:rPr>
              <a:t>++)  </a:t>
            </a:r>
            <a:r>
              <a:rPr lang="uk-UA" altLang="ru-RU" sz="2200" dirty="0">
                <a:solidFill>
                  <a:srgbClr val="006600"/>
                </a:solidFill>
                <a:latin typeface="Arial" panose="020B0604020202020204" pitchFamily="34" charset="0"/>
              </a:rPr>
              <a:t>//розрахувати час перебування у черзі</a:t>
            </a:r>
            <a:r>
              <a:rPr lang="uk-UA" altLang="ru-RU" sz="2200" dirty="0">
                <a:latin typeface="Arial" panose="020B0604020202020204" pitchFamily="34" charset="0"/>
              </a:rPr>
              <a:t>    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  </a:t>
            </a:r>
            <a:r>
              <a:rPr lang="uk-UA" altLang="ru-RU" sz="2200" dirty="0" err="1">
                <a:latin typeface="Arial" panose="020B0604020202020204" pitchFamily="34" charset="0"/>
              </a:rPr>
              <a:t>serv</a:t>
            </a:r>
            <a:r>
              <a:rPr lang="uk-UA" altLang="ru-RU" sz="2200" dirty="0">
                <a:latin typeface="Arial" panose="020B0604020202020204" pitchFamily="34" charset="0"/>
              </a:rPr>
              <a:t>[i]=</a:t>
            </a:r>
            <a:r>
              <a:rPr lang="uk-UA" altLang="ru-RU" sz="2200" dirty="0" err="1">
                <a:latin typeface="Arial" panose="020B0604020202020204" pitchFamily="34" charset="0"/>
              </a:rPr>
              <a:t>serv</a:t>
            </a:r>
            <a:r>
              <a:rPr lang="uk-UA" altLang="ru-RU" sz="2200" dirty="0">
                <a:latin typeface="Arial" panose="020B0604020202020204" pitchFamily="34" charset="0"/>
              </a:rPr>
              <a:t>[i-1]+t[i];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</a:t>
            </a:r>
            <a:r>
              <a:rPr lang="uk-UA" altLang="ru-RU" sz="2200" dirty="0" err="1">
                <a:latin typeface="Arial" panose="020B0604020202020204" pitchFamily="34" charset="0"/>
              </a:rPr>
              <a:t>cout</a:t>
            </a:r>
            <a:r>
              <a:rPr lang="uk-UA" altLang="ru-RU" sz="2200" dirty="0">
                <a:latin typeface="Arial" panose="020B0604020202020204" pitchFamily="34" charset="0"/>
              </a:rPr>
              <a:t>&lt;&lt;"</a:t>
            </a:r>
            <a:r>
              <a:rPr lang="uk-UA" altLang="ru-RU" sz="2200" dirty="0" err="1">
                <a:latin typeface="Arial" panose="020B0604020202020204" pitchFamily="34" charset="0"/>
              </a:rPr>
              <a:t>service</a:t>
            </a:r>
            <a:r>
              <a:rPr lang="uk-UA" altLang="ru-RU" sz="2200" dirty="0">
                <a:latin typeface="Arial" panose="020B0604020202020204" pitchFamily="34" charset="0"/>
              </a:rPr>
              <a:t> </a:t>
            </a:r>
            <a:r>
              <a:rPr lang="uk-UA" altLang="ru-RU" sz="2200" dirty="0" err="1">
                <a:latin typeface="Arial" panose="020B0604020202020204" pitchFamily="34" charset="0"/>
              </a:rPr>
              <a:t>time</a:t>
            </a:r>
            <a:r>
              <a:rPr lang="uk-UA" altLang="ru-RU" sz="2200" dirty="0">
                <a:latin typeface="Arial" panose="020B0604020202020204" pitchFamily="34" charset="0"/>
              </a:rPr>
              <a:t>"&lt;&lt;</a:t>
            </a:r>
            <a:r>
              <a:rPr lang="uk-UA" altLang="ru-RU" sz="2200" dirty="0" err="1">
                <a:latin typeface="Arial" panose="020B0604020202020204" pitchFamily="34" charset="0"/>
              </a:rPr>
              <a:t>endl</a:t>
            </a:r>
            <a:r>
              <a:rPr lang="uk-UA" altLang="ru-RU" sz="2200" dirty="0">
                <a:latin typeface="Arial" panose="020B0604020202020204" pitchFamily="34" charset="0"/>
              </a:rPr>
              <a:t>;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</a:t>
            </a:r>
            <a:r>
              <a:rPr lang="uk-UA" altLang="ru-RU" sz="2200" dirty="0" err="1">
                <a:latin typeface="Arial" panose="020B0604020202020204" pitchFamily="34" charset="0"/>
              </a:rPr>
              <a:t>for</a:t>
            </a:r>
            <a:r>
              <a:rPr lang="uk-UA" altLang="ru-RU" sz="2200" dirty="0">
                <a:latin typeface="Arial" panose="020B0604020202020204" pitchFamily="34" charset="0"/>
              </a:rPr>
              <a:t>(i=0;i&lt;</a:t>
            </a:r>
            <a:r>
              <a:rPr lang="uk-UA" altLang="ru-RU" sz="2200" dirty="0" err="1">
                <a:latin typeface="Arial" panose="020B0604020202020204" pitchFamily="34" charset="0"/>
              </a:rPr>
              <a:t>n;i</a:t>
            </a:r>
            <a:r>
              <a:rPr lang="uk-UA" altLang="ru-RU" sz="2200" dirty="0">
                <a:latin typeface="Arial" panose="020B0604020202020204" pitchFamily="34" charset="0"/>
              </a:rPr>
              <a:t>++) 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  </a:t>
            </a:r>
            <a:r>
              <a:rPr lang="uk-UA" altLang="ru-RU" sz="2200" dirty="0" err="1">
                <a:latin typeface="Arial" panose="020B0604020202020204" pitchFamily="34" charset="0"/>
              </a:rPr>
              <a:t>cout</a:t>
            </a:r>
            <a:r>
              <a:rPr lang="uk-UA" altLang="ru-RU" sz="2200" dirty="0">
                <a:latin typeface="Arial" panose="020B0604020202020204" pitchFamily="34" charset="0"/>
              </a:rPr>
              <a:t>&lt;&lt;</a:t>
            </a:r>
            <a:r>
              <a:rPr lang="uk-UA" altLang="ru-RU" sz="2200" dirty="0" err="1">
                <a:latin typeface="Arial" panose="020B0604020202020204" pitchFamily="34" charset="0"/>
              </a:rPr>
              <a:t>serv</a:t>
            </a:r>
            <a:r>
              <a:rPr lang="uk-UA" altLang="ru-RU" sz="2200" dirty="0">
                <a:latin typeface="Arial" panose="020B0604020202020204" pitchFamily="34" charset="0"/>
              </a:rPr>
              <a:t>[i]&lt;&lt;" ";</a:t>
            </a:r>
            <a:br>
              <a:rPr lang="uk-UA" altLang="ru-RU" sz="2200" dirty="0">
                <a:latin typeface="Arial" panose="020B0604020202020204" pitchFamily="34" charset="0"/>
              </a:rPr>
            </a:br>
            <a:r>
              <a:rPr lang="uk-UA" altLang="ru-RU" sz="2200" dirty="0">
                <a:latin typeface="Arial" panose="020B0604020202020204" pitchFamily="34" charset="0"/>
              </a:rPr>
              <a:t>  </a:t>
            </a:r>
            <a:r>
              <a:rPr lang="uk-UA" altLang="ru-RU" sz="2200" dirty="0" err="1">
                <a:latin typeface="Arial" panose="020B0604020202020204" pitchFamily="34" charset="0"/>
              </a:rPr>
              <a:t>cout</a:t>
            </a:r>
            <a:r>
              <a:rPr lang="uk-UA" altLang="ru-RU" sz="2200" dirty="0">
                <a:latin typeface="Arial" panose="020B0604020202020204" pitchFamily="34" charset="0"/>
              </a:rPr>
              <a:t>&lt;&lt;</a:t>
            </a:r>
            <a:r>
              <a:rPr lang="uk-UA" altLang="ru-RU" sz="2200" dirty="0" err="1">
                <a:latin typeface="Arial" panose="020B0604020202020204" pitchFamily="34" charset="0"/>
              </a:rPr>
              <a:t>endl</a:t>
            </a:r>
            <a:r>
              <a:rPr lang="uk-UA" altLang="ru-RU" sz="2200" dirty="0">
                <a:latin typeface="Arial" panose="020B0604020202020204" pitchFamily="34" charset="0"/>
              </a:rPr>
              <a:t>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" y="280841"/>
            <a:ext cx="1110225" cy="4421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53252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516563"/>
            <a:ext cx="792162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900113" y="0"/>
            <a:ext cx="8243887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Пошук максимального,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значень та їх індексів</a:t>
            </a:r>
            <a:endParaRPr lang="en-US" altLang="ru-RU" sz="3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55650" y="1484313"/>
            <a:ext cx="7999413" cy="345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>
            <a:spAutoFit/>
          </a:bodyPr>
          <a:lstStyle/>
          <a:p>
            <a:r>
              <a:rPr lang="uk-UA" altLang="ru-RU" sz="2000">
                <a:latin typeface="Arial" panose="020B0604020202020204" pitchFamily="34" charset="0"/>
              </a:rPr>
              <a:t>  nom=0;      </a:t>
            </a:r>
            <a:r>
              <a:rPr lang="uk-UA" altLang="ru-RU" sz="2000">
                <a:solidFill>
                  <a:srgbClr val="006600"/>
                </a:solidFill>
                <a:latin typeface="Arial" panose="020B0604020202020204" pitchFamily="34" charset="0"/>
              </a:rPr>
              <a:t>//пошук покупця з мінімальним часом обслуговування</a:t>
            </a:r>
            <a:r>
              <a:rPr lang="uk-UA" altLang="ru-RU" sz="2000">
                <a:latin typeface="Arial" panose="020B0604020202020204" pitchFamily="34" charset="0"/>
              </a:rPr>
              <a:t/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min= t [0];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for(i=1;i&lt;n;++i) </a:t>
            </a:r>
            <a:r>
              <a:rPr lang="uk-UA" altLang="ru-RU" sz="2000">
                <a:solidFill>
                  <a:srgbClr val="006600"/>
                </a:solidFill>
                <a:latin typeface="Arial" panose="020B0604020202020204" pitchFamily="34" charset="0"/>
              </a:rPr>
              <a:t>//переглянути час обслуговування усіх покупців</a:t>
            </a:r>
            <a:r>
              <a:rPr lang="uk-UA" altLang="ru-RU" sz="2000">
                <a:latin typeface="Arial" panose="020B0604020202020204" pitchFamily="34" charset="0"/>
              </a:rPr>
              <a:t> 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if (t [i]&lt;min) 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       {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          min=t [i];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          nom=i;    </a:t>
            </a:r>
            <a:r>
              <a:rPr lang="uk-UA" altLang="ru-RU" sz="2000">
                <a:solidFill>
                  <a:srgbClr val="006600"/>
                </a:solidFill>
                <a:latin typeface="Arial" panose="020B0604020202020204" pitchFamily="34" charset="0"/>
              </a:rPr>
              <a:t>//індекс мінімального елемента</a:t>
            </a:r>
            <a:r>
              <a:rPr lang="uk-UA" altLang="ru-RU" sz="2000">
                <a:latin typeface="Arial" panose="020B0604020202020204" pitchFamily="34" charset="0"/>
              </a:rPr>
              <a:t/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         }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cout&lt;&lt;"number of buyer having min service time ="&lt;&lt;nom+1&lt;&lt;endl;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  system("pause");</a:t>
            </a:r>
            <a:br>
              <a:rPr lang="uk-UA" altLang="ru-RU" sz="2000">
                <a:latin typeface="Arial" panose="020B0604020202020204" pitchFamily="34" charset="0"/>
              </a:rPr>
            </a:br>
            <a:r>
              <a:rPr lang="uk-UA" altLang="ru-RU" sz="2000">
                <a:latin typeface="Arial" panose="020B0604020202020204" pitchFamily="34" charset="0"/>
              </a:rPr>
              <a:t>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" y="280841"/>
            <a:ext cx="1110225" cy="4421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54276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73688"/>
            <a:ext cx="792163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900113" y="0"/>
            <a:ext cx="8243887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Пошук максимального,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значень та їх індексів</a:t>
            </a:r>
            <a:endParaRPr lang="en-US" altLang="ru-RU" sz="3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116013" y="1403350"/>
          <a:ext cx="6769100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Точечный рисунок" r:id="rId4" imgW="5630061" imgH="1743318" progId="Paint.Picture">
                  <p:embed/>
                </p:oleObj>
              </mc:Choice>
              <mc:Fallback>
                <p:oleObj name="Точечный рисунок" r:id="rId4" imgW="5630061" imgH="174331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03350"/>
                        <a:ext cx="6769100" cy="289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" y="280841"/>
            <a:ext cx="1110225" cy="4421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43013" name="Picture 5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445125"/>
            <a:ext cx="792162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900113" y="0"/>
            <a:ext cx="8243887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Пошук максимального, мінімального </a:t>
            </a:r>
          </a:p>
          <a:p>
            <a:pPr algn="ctr">
              <a:lnSpc>
                <a:spcPct val="80000"/>
              </a:lnSpc>
            </a:pPr>
            <a:r>
              <a:rPr lang="ru-RU" altLang="ru-RU" sz="3000" b="1">
                <a:latin typeface="Times New Roman" panose="02020603050405020304" pitchFamily="18" charset="0"/>
              </a:rPr>
              <a:t>значень та їх індексів</a:t>
            </a:r>
            <a:endParaRPr lang="en-US" altLang="ru-RU" sz="3000" b="1">
              <a:latin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>
            <a:hlinkClick r:id="rId8" action="ppaction://hlinkfile"/>
          </p:cNvPr>
          <p:cNvSpPr/>
          <p:nvPr/>
        </p:nvSpPr>
        <p:spPr>
          <a:xfrm>
            <a:off x="7406748" y="6371371"/>
            <a:ext cx="1728193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9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9" action="ppaction://hlinkfile"/>
              </a:rPr>
              <a:t>ex7_4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146050"/>
            <a:ext cx="9056688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 algn="ctr">
              <a:lnSpc>
                <a:spcPct val="70000"/>
              </a:lnSpc>
            </a:pPr>
            <a:r>
              <a:rPr lang="uk-UA" altLang="ru-RU" sz="3200" b="1"/>
              <a:t>Пошук у неупорядкованому та упорядкованому</a:t>
            </a:r>
          </a:p>
          <a:p>
            <a:pPr algn="ctr">
              <a:lnSpc>
                <a:spcPct val="70000"/>
              </a:lnSpc>
            </a:pPr>
            <a:r>
              <a:rPr lang="uk-UA" altLang="ru-RU" sz="3200" b="1"/>
              <a:t> масивах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5288" y="1125538"/>
            <a:ext cx="8424862" cy="4473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Пошук в масиві за певним ключем полягає у визначенні номерів елементів масиву або їх значень, для котрих деяка умова, «ключ», виконується.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Розрізняють задачі пошуку </a:t>
            </a:r>
            <a:r>
              <a:rPr lang="uk-UA" altLang="ru-RU" sz="2400" dirty="0">
                <a:solidFill>
                  <a:srgbClr val="0000CC"/>
                </a:solidFill>
              </a:rPr>
              <a:t>в упорядкованому та неупорядкованому масивах.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В неупорядкованому масиві пошук можна здійснити лише за допомогою </a:t>
            </a:r>
            <a:r>
              <a:rPr lang="uk-UA" altLang="ru-RU" sz="2400" dirty="0">
                <a:solidFill>
                  <a:srgbClr val="0000CC"/>
                </a:solidFill>
              </a:rPr>
              <a:t>перегляду всього масиву</a:t>
            </a:r>
            <a:r>
              <a:rPr lang="uk-UA" altLang="ru-RU" sz="2400" dirty="0"/>
              <a:t>. Такий пошук називається </a:t>
            </a:r>
            <a:r>
              <a:rPr lang="uk-UA" altLang="ru-RU" sz="2400" dirty="0">
                <a:solidFill>
                  <a:srgbClr val="0000CC"/>
                </a:solidFill>
              </a:rPr>
              <a:t>лінійним</a:t>
            </a:r>
            <a:r>
              <a:rPr lang="uk-UA" altLang="ru-RU" sz="2400" dirty="0"/>
              <a:t>.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Якщо значення елементів в масиві  повторюються, то шляхом лінійного пошуку можна знайти лише </a:t>
            </a:r>
            <a:r>
              <a:rPr lang="uk-UA" altLang="ru-RU" sz="2400" dirty="0">
                <a:solidFill>
                  <a:srgbClr val="0000CC"/>
                </a:solidFill>
              </a:rPr>
              <a:t>перший з таких елементів,</a:t>
            </a:r>
            <a:r>
              <a:rPr lang="uk-UA" altLang="ru-RU" sz="2400" dirty="0"/>
              <a:t> перервавши подальший пошук, або знайти усі потрібні значення, переглянувши весь масив.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11113"/>
            <a:ext cx="7791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600" b="1">
                <a:latin typeface="Calibri" panose="020F0502020204030204" pitchFamily="34" charset="0"/>
              </a:rPr>
              <a:t>Пошук у неупорядкованому масив</a:t>
            </a:r>
            <a:r>
              <a:rPr lang="uk-UA" altLang="ru-RU" sz="3600" b="1">
                <a:latin typeface="Calibri" panose="020F0502020204030204" pitchFamily="34" charset="0"/>
              </a:rPr>
              <a:t>і</a:t>
            </a:r>
            <a:endParaRPr lang="en-US" altLang="ru-RU" sz="3600" b="1">
              <a:latin typeface="Calibri" panose="020F0502020204030204" pitchFamily="34" charset="0"/>
            </a:endParaRPr>
          </a:p>
        </p:txBody>
      </p:sp>
      <p:pic>
        <p:nvPicPr>
          <p:cNvPr id="5" name="Скругленный прямоугольник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1109663"/>
            <a:ext cx="6608762" cy="3011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55308" name="Picture 12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445125"/>
            <a:ext cx="792162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ый прямоугольник 7">
            <a:hlinkClick r:id="rId6" action="ppaction://hlinkfile"/>
          </p:cNvPr>
          <p:cNvSpPr/>
          <p:nvPr/>
        </p:nvSpPr>
        <p:spPr>
          <a:xfrm>
            <a:off x="4417232" y="4393935"/>
            <a:ext cx="1728193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7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7" action="ppaction://hlinkfile"/>
              </a:rPr>
              <a:t>ex7_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7" action="ppaction://hlinkfile"/>
              </a:rPr>
              <a:t>5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490537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200" b="1">
                <a:solidFill>
                  <a:schemeClr val="tx1"/>
                </a:solidFill>
              </a:rPr>
              <a:t>Масиви. Одновимірні масиви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1125538"/>
            <a:ext cx="4464050" cy="467995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uk-UA" altLang="ru-RU" sz="2200"/>
              <a:t>Масиви використовують, коли в </a:t>
            </a:r>
            <a:r>
              <a:rPr lang="uk-UA" altLang="ru-RU" sz="2200" i="1"/>
              <a:t>оперативній пам’яті потрібно зберегти велику, але визначену кількість однотипних даних.</a:t>
            </a:r>
            <a:r>
              <a:rPr lang="uk-UA" altLang="ru-RU" sz="2200"/>
              <a:t> </a:t>
            </a:r>
          </a:p>
          <a:p>
            <a:pPr marL="0" indent="0" algn="ctr">
              <a:buFontTx/>
              <a:buNone/>
            </a:pPr>
            <a:r>
              <a:rPr lang="uk-UA" altLang="ru-RU" sz="2200"/>
              <a:t>Наприклад, </a:t>
            </a:r>
          </a:p>
          <a:p>
            <a:pPr marL="0" indent="0">
              <a:buFontTx/>
              <a:buNone/>
            </a:pPr>
            <a:r>
              <a:rPr lang="en-US" altLang="ru-RU" sz="2200"/>
              <a:t>1</a:t>
            </a:r>
            <a:r>
              <a:rPr lang="uk-UA" altLang="ru-RU" sz="2200"/>
              <a:t>. </a:t>
            </a:r>
            <a:r>
              <a:rPr lang="uk-UA" altLang="ru-RU" sz="2200">
                <a:solidFill>
                  <a:srgbClr val="0000CC"/>
                </a:solidFill>
              </a:rPr>
              <a:t>масив щоденних значень температури повітря</a:t>
            </a:r>
            <a:r>
              <a:rPr lang="uk-UA" altLang="ru-RU" sz="2200"/>
              <a:t> протягом місяця з метою визначення середньої температури; </a:t>
            </a:r>
          </a:p>
          <a:p>
            <a:pPr marL="0" indent="0">
              <a:buFontTx/>
              <a:buNone/>
            </a:pPr>
            <a:r>
              <a:rPr lang="uk-UA" altLang="ru-RU" sz="2200"/>
              <a:t>2. </a:t>
            </a:r>
            <a:r>
              <a:rPr lang="uk-UA" altLang="ru-RU" sz="2200">
                <a:solidFill>
                  <a:srgbClr val="000099"/>
                </a:solidFill>
              </a:rPr>
              <a:t>масив логічних значень</a:t>
            </a:r>
            <a:r>
              <a:rPr lang="uk-UA" altLang="ru-RU" sz="2200"/>
              <a:t>, що зображуватиме </a:t>
            </a:r>
            <a:r>
              <a:rPr lang="uk-UA" altLang="ru-RU" sz="2200">
                <a:solidFill>
                  <a:srgbClr val="0000CC"/>
                </a:solidFill>
              </a:rPr>
              <a:t>наявність квитків на кіносеанс</a:t>
            </a:r>
            <a:r>
              <a:rPr lang="uk-UA" altLang="ru-RU" sz="2200"/>
              <a:t> на всі місця у кінозалі. </a:t>
            </a:r>
            <a:endParaRPr lang="en-US" altLang="ru-RU" sz="220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148263" y="1268413"/>
          <a:ext cx="375920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Точечный рисунок" r:id="rId4" imgW="4048690" imgH="3666667" progId="Paint.Picture">
                  <p:embed/>
                </p:oleObj>
              </mc:Choice>
              <mc:Fallback>
                <p:oleObj name="Точечный рисунок" r:id="rId4" imgW="4048690" imgH="366666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268413"/>
                        <a:ext cx="3759200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50825" y="1158875"/>
            <a:ext cx="8713788" cy="301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uk-UA" altLang="ru-RU" sz="2400"/>
              <a:t>Лінійний пошук здійснюється шляхом перебирання всіх елементів масиву та порівняння кожного з них із заданим значенням. </a:t>
            </a:r>
          </a:p>
          <a:p>
            <a:pPr>
              <a:buFontTx/>
              <a:buAutoNum type="arabicPeriod"/>
            </a:pPr>
            <a:r>
              <a:rPr lang="uk-UA" altLang="ru-RU" sz="2400"/>
              <a:t>Якщо елемент знайдено, цикл пошуку переривається і виводиться знайдений індекс. </a:t>
            </a:r>
          </a:p>
          <a:p>
            <a:pPr>
              <a:buFontTx/>
              <a:buAutoNum type="arabicPeriod"/>
            </a:pPr>
            <a:r>
              <a:rPr lang="uk-UA" altLang="ru-RU" sz="2400"/>
              <a:t>А якщо цикл пошуку дійшов останнього елемента, і цей елемент не дорівнює заданому значенню, виводиться повідомлення про відсутність шуканого елемента.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11113"/>
            <a:ext cx="7791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600" b="1">
                <a:latin typeface="Calibri" panose="020F0502020204030204" pitchFamily="34" charset="0"/>
              </a:rPr>
              <a:t>Пошук у неупорядкованому масив</a:t>
            </a:r>
            <a:r>
              <a:rPr lang="uk-UA" altLang="ru-RU" sz="3600" b="1">
                <a:latin typeface="Calibri" panose="020F0502020204030204" pitchFamily="34" charset="0"/>
              </a:rPr>
              <a:t>і</a:t>
            </a:r>
            <a:endParaRPr lang="en-US" altLang="ru-RU" sz="3600" b="1"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40965" name="Picture 5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373688"/>
            <a:ext cx="792163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5650" y="676275"/>
            <a:ext cx="7200900" cy="589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000">
                <a:solidFill>
                  <a:srgbClr val="006600"/>
                </a:solidFill>
              </a:rPr>
              <a:t>//ex7_5.cpp. пошук у неупорядкованому масиві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#include&lt;iostream&gt;</a:t>
            </a:r>
            <a:br>
              <a:rPr lang="uk-UA" altLang="ru-RU" sz="2000"/>
            </a:br>
            <a:r>
              <a:rPr lang="uk-UA" altLang="ru-RU" sz="2000"/>
              <a:t>#include&lt;stdlib.h&gt;</a:t>
            </a:r>
            <a:br>
              <a:rPr lang="uk-UA" altLang="ru-RU" sz="2000"/>
            </a:br>
            <a:r>
              <a:rPr lang="uk-UA" altLang="ru-RU" sz="2000"/>
              <a:t>#include &lt;time.h&gt;</a:t>
            </a:r>
            <a:br>
              <a:rPr lang="uk-UA" altLang="ru-RU" sz="2000"/>
            </a:br>
            <a:r>
              <a:rPr lang="uk-UA" altLang="ru-RU" sz="2000"/>
              <a:t>using namespace std; </a:t>
            </a:r>
            <a:br>
              <a:rPr lang="uk-UA" altLang="ru-RU" sz="2000"/>
            </a:br>
            <a:r>
              <a:rPr lang="uk-UA" altLang="ru-RU" sz="2000"/>
              <a:t>int main(){</a:t>
            </a:r>
            <a:br>
              <a:rPr lang="uk-UA" altLang="ru-RU" sz="2000"/>
            </a:br>
            <a:r>
              <a:rPr lang="uk-UA" altLang="ru-RU" sz="2000"/>
              <a:t>  int n,i;       </a:t>
            </a:r>
            <a:r>
              <a:rPr lang="uk-UA" altLang="ru-RU" sz="2000">
                <a:solidFill>
                  <a:srgbClr val="006600"/>
                </a:solidFill>
              </a:rPr>
              <a:t>//кількість елементів масиву та їх індекси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  int a[10];                                </a:t>
            </a:r>
            <a:r>
              <a:rPr lang="uk-UA" altLang="ru-RU" sz="2000">
                <a:solidFill>
                  <a:srgbClr val="006600"/>
                </a:solidFill>
              </a:rPr>
              <a:t>//вхідний масив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  int value;                              </a:t>
            </a:r>
            <a:r>
              <a:rPr lang="uk-UA" altLang="ru-RU" sz="2000">
                <a:solidFill>
                  <a:srgbClr val="006600"/>
                </a:solidFill>
              </a:rPr>
              <a:t>//шукане значення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  srand((unsigned)time( NULL )); </a:t>
            </a:r>
            <a:r>
              <a:rPr lang="uk-UA" altLang="ru-RU" sz="2000">
                <a:solidFill>
                  <a:srgbClr val="006600"/>
                </a:solidFill>
              </a:rPr>
              <a:t>//ініціалізація генератора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006600"/>
                </a:solidFill>
              </a:rPr>
              <a:t>                                   //псевдовипадкових чисел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  cout&lt;&lt;"defining the number of the given component"&lt;&lt;endl;</a:t>
            </a:r>
            <a:br>
              <a:rPr lang="uk-UA" altLang="ru-RU" sz="2000"/>
            </a:br>
            <a:r>
              <a:rPr lang="uk-UA" altLang="ru-RU" sz="2000"/>
              <a:t>  cout&lt;&lt;"enter number of the components (&lt;=10)"&lt;&lt;endl;</a:t>
            </a:r>
            <a:br>
              <a:rPr lang="uk-UA" altLang="ru-RU" sz="2000"/>
            </a:br>
            <a:r>
              <a:rPr lang="uk-UA" altLang="ru-RU" sz="2000"/>
              <a:t>  cin&gt;&gt;n;</a:t>
            </a:r>
            <a:br>
              <a:rPr lang="uk-UA" altLang="ru-RU" sz="2000"/>
            </a:br>
            <a:r>
              <a:rPr lang="uk-UA" altLang="ru-RU" sz="2000"/>
              <a:t>  for(i=0;i&lt;n;i++)                       //генерація масиву</a:t>
            </a:r>
            <a:br>
              <a:rPr lang="uk-UA" altLang="ru-RU" sz="2000"/>
            </a:br>
            <a:r>
              <a:rPr lang="uk-UA" altLang="ru-RU" sz="2000"/>
              <a:t>    a[i]=rand()%10;</a:t>
            </a:r>
            <a:br>
              <a:rPr lang="uk-UA" altLang="ru-RU" sz="2000"/>
            </a:br>
            <a:r>
              <a:rPr lang="uk-UA" altLang="ru-RU" sz="2000"/>
              <a:t>  cout&lt;&lt;"generated array"&lt;&lt;endl;</a:t>
            </a:r>
            <a:br>
              <a:rPr lang="uk-UA" altLang="ru-RU" sz="2000"/>
            </a:br>
            <a:r>
              <a:rPr lang="uk-UA" altLang="ru-RU" sz="2000"/>
              <a:t>  for(i=0;i&lt;n;i++)                       //виведення масиву</a:t>
            </a:r>
            <a:br>
              <a:rPr lang="uk-UA" altLang="ru-RU" sz="2000"/>
            </a:br>
            <a:r>
              <a:rPr lang="uk-UA" altLang="ru-RU" sz="2000"/>
              <a:t>    cout&lt;&lt; a[i]&lt;&lt;" ";   cout&lt;&lt;endl;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11113"/>
            <a:ext cx="7791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600" b="1">
                <a:latin typeface="Calibri" panose="020F0502020204030204" pitchFamily="34" charset="0"/>
              </a:rPr>
              <a:t>Пошук у неупорядкованому масив</a:t>
            </a:r>
            <a:r>
              <a:rPr lang="uk-UA" altLang="ru-RU" sz="3600" b="1">
                <a:latin typeface="Calibri" panose="020F0502020204030204" pitchFamily="34" charset="0"/>
              </a:rPr>
              <a:t>і</a:t>
            </a:r>
            <a:endParaRPr lang="en-US" altLang="ru-RU" sz="3600" b="1"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39941" name="Picture 5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229225"/>
            <a:ext cx="792162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7415808" y="6325760"/>
            <a:ext cx="1728192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ex7_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5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042988" y="956936"/>
            <a:ext cx="698500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99190" dir="2388334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cout</a:t>
            </a:r>
            <a:r>
              <a:rPr lang="uk-UA" altLang="ru-RU" sz="2000" dirty="0">
                <a:latin typeface="Arial" panose="020B0604020202020204" pitchFamily="34" charset="0"/>
              </a:rPr>
              <a:t>&lt;&lt;"</a:t>
            </a:r>
            <a:r>
              <a:rPr lang="uk-UA" altLang="ru-RU" sz="2000" dirty="0" err="1">
                <a:latin typeface="Arial" panose="020B0604020202020204" pitchFamily="34" charset="0"/>
              </a:rPr>
              <a:t>enter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value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for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search</a:t>
            </a:r>
            <a:r>
              <a:rPr lang="uk-UA" altLang="ru-RU" sz="2000" dirty="0">
                <a:latin typeface="Arial" panose="020B0604020202020204" pitchFamily="34" charset="0"/>
              </a:rPr>
              <a:t>"&lt;&lt;</a:t>
            </a:r>
            <a:r>
              <a:rPr lang="uk-UA" altLang="ru-RU" sz="2000" dirty="0" err="1">
                <a:latin typeface="Arial" panose="020B0604020202020204" pitchFamily="34" charset="0"/>
              </a:rPr>
              <a:t>endl</a:t>
            </a:r>
            <a:r>
              <a:rPr lang="uk-UA" altLang="ru-RU" sz="2000" dirty="0">
                <a:latin typeface="Arial" panose="020B0604020202020204" pitchFamily="34" charset="0"/>
              </a:rPr>
              <a:t>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cin</a:t>
            </a:r>
            <a:r>
              <a:rPr lang="uk-UA" altLang="ru-RU" sz="2000" dirty="0">
                <a:latin typeface="Arial" panose="020B0604020202020204" pitchFamily="34" charset="0"/>
              </a:rPr>
              <a:t>&gt;&gt;</a:t>
            </a:r>
            <a:r>
              <a:rPr lang="uk-UA" altLang="ru-RU" sz="2000" dirty="0" err="1">
                <a:latin typeface="Arial" panose="020B0604020202020204" pitchFamily="34" charset="0"/>
              </a:rPr>
              <a:t>value</a:t>
            </a:r>
            <a:r>
              <a:rPr lang="uk-UA" altLang="ru-RU" sz="2000" dirty="0">
                <a:latin typeface="Arial" panose="020B0604020202020204" pitchFamily="34" charset="0"/>
              </a:rPr>
              <a:t>;                       //введення ключа пошуку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//---------------------------------------------------------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(i=0;i&lt;n;++i)</a:t>
            </a:r>
            <a:r>
              <a:rPr lang="uk-UA" altLang="ru-RU" sz="2000" dirty="0">
                <a:latin typeface="Arial" panose="020B0604020202020204" pitchFamily="34" charset="0"/>
              </a:rPr>
              <a:t>                //пошук першого елемента,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/>
            </a:r>
            <a:b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     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 (a[i]==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value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)</a:t>
            </a:r>
            <a:r>
              <a:rPr lang="uk-UA" altLang="ru-RU" sz="2000" dirty="0">
                <a:latin typeface="Arial" panose="020B0604020202020204" pitchFamily="34" charset="0"/>
              </a:rPr>
              <a:t>          //що відповідає ключу пошуку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   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{</a:t>
            </a:r>
            <a:b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         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cout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&lt;&lt;"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nom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="&lt;&lt;i+1&lt;&lt;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endl</a:t>
            </a:r>
            <a:r>
              <a:rPr lang="uk-UA" altLang="ru-RU" sz="2000" dirty="0" smtClean="0">
                <a:solidFill>
                  <a:srgbClr val="0000CC"/>
                </a:solidFill>
                <a:latin typeface="Arial" panose="020B0604020202020204" pitchFamily="34" charset="0"/>
              </a:rPr>
              <a:t>;</a:t>
            </a:r>
            <a:endParaRPr lang="en-US" altLang="ru-RU" sz="20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en-US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	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/>
            </a:r>
            <a:b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         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break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;</a:t>
            </a:r>
            <a:r>
              <a:rPr lang="uk-UA" altLang="ru-RU" sz="2000" dirty="0">
                <a:latin typeface="Arial" panose="020B0604020202020204" pitchFamily="34" charset="0"/>
              </a:rPr>
              <a:t>                  //переривання циклу пошуку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/>
            </a:r>
            <a:b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      }</a:t>
            </a:r>
            <a:b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 (a[i]!=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value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) 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cout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&lt;&lt;"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value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not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found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"&lt;&lt;</a:t>
            </a:r>
            <a:r>
              <a:rPr lang="uk-UA" altLang="ru-RU" sz="2000" dirty="0" err="1">
                <a:solidFill>
                  <a:srgbClr val="0000CC"/>
                </a:solidFill>
                <a:latin typeface="Arial" panose="020B0604020202020204" pitchFamily="34" charset="0"/>
              </a:rPr>
              <a:t>endl</a:t>
            </a:r>
            <a: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  <a:t>;</a:t>
            </a:r>
            <a:br>
              <a:rPr lang="uk-UA" altLang="ru-RU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//--------------------------------------------------------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system</a:t>
            </a:r>
            <a:r>
              <a:rPr lang="uk-UA" altLang="ru-RU" sz="2000" dirty="0">
                <a:latin typeface="Arial" panose="020B0604020202020204" pitchFamily="34" charset="0"/>
              </a:rPr>
              <a:t>("</a:t>
            </a:r>
            <a:r>
              <a:rPr lang="uk-UA" altLang="ru-RU" sz="2000" dirty="0" err="1">
                <a:latin typeface="Arial" panose="020B0604020202020204" pitchFamily="34" charset="0"/>
              </a:rPr>
              <a:t>pause</a:t>
            </a:r>
            <a:r>
              <a:rPr lang="uk-UA" altLang="ru-RU" sz="2000" dirty="0">
                <a:latin typeface="Arial" panose="020B0604020202020204" pitchFamily="34" charset="0"/>
              </a:rPr>
              <a:t>");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11113"/>
            <a:ext cx="7791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600" b="1">
                <a:latin typeface="Calibri" panose="020F0502020204030204" pitchFamily="34" charset="0"/>
              </a:rPr>
              <a:t>Пошук у неупорядкованому масив</a:t>
            </a:r>
            <a:r>
              <a:rPr lang="uk-UA" altLang="ru-RU" sz="3600" b="1">
                <a:latin typeface="Calibri" panose="020F0502020204030204" pitchFamily="34" charset="0"/>
              </a:rPr>
              <a:t>і</a:t>
            </a:r>
            <a:endParaRPr lang="en-US" altLang="ru-RU" sz="3600" b="1"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56325" name="Picture 5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5373688"/>
            <a:ext cx="792162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258888" y="1484313"/>
          <a:ext cx="6810375" cy="284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Точечный рисунок" r:id="rId4" imgW="4476190" imgH="1867161" progId="Paint.Picture">
                  <p:embed/>
                </p:oleObj>
              </mc:Choice>
              <mc:Fallback>
                <p:oleObj name="Точечный рисунок" r:id="rId4" imgW="4476190" imgH="186716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84313"/>
                        <a:ext cx="6810375" cy="284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11113"/>
            <a:ext cx="7791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600" b="1">
                <a:latin typeface="Calibri" panose="020F0502020204030204" pitchFamily="34" charset="0"/>
              </a:rPr>
              <a:t>Пошук у неупорядкованому масив</a:t>
            </a:r>
            <a:r>
              <a:rPr lang="uk-UA" altLang="ru-RU" sz="3600" b="1">
                <a:latin typeface="Calibri" panose="020F0502020204030204" pitchFamily="34" charset="0"/>
              </a:rPr>
              <a:t>і</a:t>
            </a:r>
            <a:endParaRPr lang="en-US" altLang="ru-RU" sz="3600" b="1"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38917" name="Picture 5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373688"/>
            <a:ext cx="792162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95288" y="1196975"/>
            <a:ext cx="8351837" cy="228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/>
              <a:t>Алгоритм пошуку в неупорядкованому масиві всіх елементів, що їх значення відповідає </a:t>
            </a:r>
            <a:r>
              <a:rPr lang="uk-UA" altLang="ru-RU" sz="2400">
                <a:solidFill>
                  <a:schemeClr val="folHlink"/>
                </a:solidFill>
              </a:rPr>
              <a:t>заданому ключу</a:t>
            </a:r>
            <a:r>
              <a:rPr lang="uk-UA" altLang="ru-RU" sz="2400"/>
              <a:t>. Розв’язання цієї задачі відрізняється від алгоритму розв’язання попередньої задачі тим, що пошук не переривається, якщо знайдено перший з потрібних елементів. Цикл завершується, коли переглянуто всі елементи масиву.</a:t>
            </a:r>
            <a:r>
              <a:rPr lang="ru-RU" altLang="ru-RU" sz="2400"/>
              <a:t> 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7456407" y="5517232"/>
            <a:ext cx="1728193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Код </a:t>
            </a:r>
            <a:r>
              <a:rPr lang="en-US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ex7_</a:t>
            </a:r>
            <a:r>
              <a:rPr lang="uk-UA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5</a:t>
            </a:r>
            <a:endParaRPr lang="uk-UA" altLang="ru-RU" sz="2400" b="1" u="sng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11113"/>
            <a:ext cx="7791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600" b="1">
                <a:latin typeface="Calibri" panose="020F0502020204030204" pitchFamily="34" charset="0"/>
              </a:rPr>
              <a:t>Пошук в упорядкованому масив</a:t>
            </a:r>
            <a:r>
              <a:rPr lang="uk-UA" altLang="ru-RU" sz="3600" b="1">
                <a:latin typeface="Calibri" panose="020F0502020204030204" pitchFamily="34" charset="0"/>
              </a:rPr>
              <a:t>і</a:t>
            </a:r>
            <a:endParaRPr lang="en-US" altLang="ru-RU" sz="3600" b="1"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37899" name="Picture 11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711" y="4472003"/>
            <a:ext cx="792163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30322" y="981332"/>
            <a:ext cx="8675688" cy="314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//-----------------------------------------------------</a:t>
            </a:r>
          </a:p>
          <a:p>
            <a:r>
              <a:rPr lang="uk-UA" altLang="ru-RU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uk-UA" altLang="ru-RU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flag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false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              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//ознака успішності пошуку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(i=0;i&lt;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n;i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++)               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//пошук значення у масиві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(a[i]==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&lt;&lt;"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="&lt;&lt;i+1&lt;&lt;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flag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               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//пошук вважати успішним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(!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flag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&lt;&lt;"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found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"&lt;&lt;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//-------------------------------------------------</a:t>
            </a: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09" y="4033313"/>
            <a:ext cx="5421313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11113"/>
            <a:ext cx="7791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600" b="1">
                <a:latin typeface="Calibri" panose="020F0502020204030204" pitchFamily="34" charset="0"/>
              </a:rPr>
              <a:t>Пошук в упорядкованому масив</a:t>
            </a:r>
            <a:r>
              <a:rPr lang="uk-UA" altLang="ru-RU" sz="3600" b="1">
                <a:latin typeface="Calibri" panose="020F0502020204030204" pitchFamily="34" charset="0"/>
              </a:rPr>
              <a:t>і</a:t>
            </a:r>
            <a:endParaRPr lang="en-US" altLang="ru-RU" sz="3600" b="1"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36870" name="Picture 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445125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2800" b="1" dirty="0"/>
              <a:t>Ідея методу бінарного пошуку, або половинного ділення</a:t>
            </a:r>
            <a:r>
              <a:rPr lang="ru-RU" altLang="ru-RU" sz="2800" b="1" dirty="0"/>
              <a:t>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23850" y="981075"/>
            <a:ext cx="8496300" cy="556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 Якщо масив упорядковано, то половину його елементів після порівняння шуканого значення із середнім елементом можна відкинути.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  Коли ці значення рівні, вважаємо, що шуканий елемент знайдено.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  Якщо шукане значення менше, ніж значення середнього елемента масиву, то шуканий елемент може бути лише серед елементів лівої частини масиву, до котрої застосовується той самий метод, якщо — більше, то пошуковий метод застосовується до правої частини масиву.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  В результаті бінарного пошуку досліджується не більше ніж [log2</a:t>
            </a:r>
            <a:r>
              <a:rPr lang="uk-UA" altLang="ru-RU" sz="2400" i="1"/>
              <a:t>n</a:t>
            </a:r>
            <a:r>
              <a:rPr lang="uk-UA" altLang="ru-RU" sz="2400"/>
              <a:t>] елементів, де </a:t>
            </a:r>
            <a:r>
              <a:rPr lang="uk-UA" altLang="ru-RU" sz="2400" i="1"/>
              <a:t>n</a:t>
            </a:r>
            <a:r>
              <a:rPr lang="uk-UA" altLang="ru-RU" sz="2400"/>
              <a:t> — кількість елементів масиву, а квадратними дужками позначено цілу частину числа.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 b="1"/>
              <a:t>  Тому цей метод працює значно швидше за лінійний пошук.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27000" y="17244"/>
            <a:ext cx="9017000" cy="765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altLang="ru-RU" sz="3200" b="1" dirty="0">
                <a:solidFill>
                  <a:schemeClr val="tx1"/>
                </a:solidFill>
              </a:rPr>
              <a:t>Алгоритм </a:t>
            </a:r>
            <a:r>
              <a:rPr lang="ru-RU" altLang="ru-RU" sz="3200" b="1" dirty="0" err="1">
                <a:solidFill>
                  <a:schemeClr val="tx1"/>
                </a:solidFill>
              </a:rPr>
              <a:t>бінарного</a:t>
            </a:r>
            <a:r>
              <a:rPr lang="ru-RU" altLang="ru-RU" sz="3200" b="1" dirty="0">
                <a:solidFill>
                  <a:schemeClr val="tx1"/>
                </a:solidFill>
              </a:rPr>
              <a:t> </a:t>
            </a:r>
            <a:r>
              <a:rPr lang="ru-RU" altLang="ru-RU" sz="3200" b="1" dirty="0" err="1">
                <a:solidFill>
                  <a:schemeClr val="tx1"/>
                </a:solidFill>
              </a:rPr>
              <a:t>пошуку</a:t>
            </a:r>
            <a:r>
              <a:rPr lang="ru-RU" altLang="ru-RU" sz="3200" b="1" dirty="0">
                <a:solidFill>
                  <a:schemeClr val="tx1"/>
                </a:solidFill>
              </a:rPr>
              <a:t> в </a:t>
            </a:r>
            <a:r>
              <a:rPr lang="ru-RU" altLang="ru-RU" sz="3200" b="1" dirty="0" err="1">
                <a:solidFill>
                  <a:schemeClr val="tx1"/>
                </a:solidFill>
              </a:rPr>
              <a:t>упорядкованому</a:t>
            </a:r>
            <a:r>
              <a:rPr lang="ru-RU" altLang="ru-RU" sz="3200" b="1" dirty="0">
                <a:solidFill>
                  <a:schemeClr val="tx1"/>
                </a:solidFill>
              </a:rPr>
              <a:t> </a:t>
            </a:r>
            <a:r>
              <a:rPr lang="ru-RU" altLang="ru-RU" sz="3200" b="1" dirty="0" err="1">
                <a:solidFill>
                  <a:schemeClr val="tx1"/>
                </a:solidFill>
              </a:rPr>
              <a:t>масиві</a:t>
            </a:r>
            <a:endParaRPr lang="uk-UA" altLang="ru-RU" sz="3200" b="1" dirty="0">
              <a:solidFill>
                <a:schemeClr val="tx1"/>
              </a:solidFill>
            </a:endParaRPr>
          </a:p>
        </p:txBody>
      </p:sp>
      <p:grpSp>
        <p:nvGrpSpPr>
          <p:cNvPr id="5" name="Скругленный прямоугольник 4"/>
          <p:cNvGrpSpPr>
            <a:grpSpLocks/>
          </p:cNvGrpSpPr>
          <p:nvPr/>
        </p:nvGrpSpPr>
        <p:grpSpPr bwMode="auto">
          <a:xfrm>
            <a:off x="127000" y="1052513"/>
            <a:ext cx="9017000" cy="5578475"/>
            <a:chOff x="19" y="814"/>
            <a:chExt cx="5680" cy="3514"/>
          </a:xfrm>
        </p:grpSpPr>
        <p:pic>
          <p:nvPicPr>
            <p:cNvPr id="57348" name="Скругленный прямоугольник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" y="814"/>
              <a:ext cx="5680" cy="351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7349" name="Text Box 5"/>
            <p:cNvSpPr txBox="1">
              <a:spLocks noChangeArrowheads="1"/>
            </p:cNvSpPr>
            <p:nvPr/>
          </p:nvSpPr>
          <p:spPr bwMode="auto">
            <a:xfrm>
              <a:off x="165" y="942"/>
              <a:ext cx="5385" cy="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000"/>
                <a:t>  </a:t>
              </a:r>
              <a:r>
                <a:rPr lang="uk-UA" altLang="ru-RU" sz="2000" b="1" i="1"/>
                <a:t>1</a:t>
              </a:r>
              <a:r>
                <a:rPr lang="uk-UA" altLang="ru-RU" sz="2000"/>
                <a:t>. Ввести розмір масиву.</a:t>
              </a:r>
            </a:p>
            <a:p>
              <a:r>
                <a:rPr lang="uk-UA" altLang="ru-RU" sz="2000"/>
                <a:t>  </a:t>
              </a:r>
              <a:r>
                <a:rPr lang="uk-UA" altLang="ru-RU" sz="2000" b="1" i="1"/>
                <a:t>2</a:t>
              </a:r>
              <a:r>
                <a:rPr lang="uk-UA" altLang="ru-RU" sz="2000"/>
                <a:t>. Ввести елементи масиву та ключ пошуку.</a:t>
              </a:r>
            </a:p>
            <a:p>
              <a:r>
                <a:rPr lang="uk-UA" altLang="ru-RU" sz="2000"/>
                <a:t>  </a:t>
              </a:r>
              <a:r>
                <a:rPr lang="uk-UA" altLang="ru-RU" sz="2000" b="1" i="1"/>
                <a:t>3</a:t>
              </a:r>
              <a:r>
                <a:rPr lang="uk-UA" altLang="ru-RU" sz="2000"/>
                <a:t>. Покласти ліву межу масиву рівною одиниці, а праву — рівною введеній кількості елементів.</a:t>
              </a:r>
            </a:p>
            <a:p>
              <a:r>
                <a:rPr lang="uk-UA" altLang="ru-RU" sz="2000" b="1" i="1"/>
                <a:t>3.1</a:t>
              </a:r>
              <a:r>
                <a:rPr lang="uk-UA" altLang="ru-RU" sz="2000"/>
                <a:t>. Якщо ліва межа масиву більша за праву, завершити пошук, вважа­ючи його безрезультатним,  інакше виконати дії пунктів 3.2–3.4.</a:t>
              </a:r>
            </a:p>
            <a:p>
              <a:r>
                <a:rPr lang="uk-UA" altLang="ru-RU" sz="2000" b="1" i="1"/>
                <a:t>3.2</a:t>
              </a:r>
              <a:r>
                <a:rPr lang="uk-UA" altLang="ru-RU" sz="2000"/>
                <a:t>. Визначити  індекс  середнього  елемента  за наведеною нижче формулою </a:t>
              </a:r>
              <a:r>
                <a:rPr lang="en-US" altLang="ru-RU" sz="2000"/>
                <a:t>middle   (left + right) div 2.</a:t>
              </a:r>
            </a:p>
            <a:p>
              <a:r>
                <a:rPr lang="en-US" altLang="ru-RU" sz="2000" b="1" i="1"/>
                <a:t>3.3</a:t>
              </a:r>
              <a:r>
                <a:rPr lang="en-US" altLang="ru-RU" sz="2000"/>
                <a:t>. </a:t>
              </a:r>
              <a:r>
                <a:rPr lang="uk-UA" altLang="ru-RU" sz="2000"/>
                <a:t>Порівняти ключ пошуку зі значенням середнього елемента. Якщо </a:t>
              </a:r>
            </a:p>
            <a:p>
              <a:r>
                <a:rPr lang="uk-UA" altLang="ru-RU" sz="2000"/>
                <a:t>ці  значення  збігаються,  завершити  пошук,  вважаючи  його  успішним,  інакше  визначити  підмасив,  в  якому  буде  продовжено пошук. Для цього перейти до пункту 3.4.</a:t>
              </a:r>
            </a:p>
            <a:p>
              <a:r>
                <a:rPr lang="uk-UA" altLang="ru-RU" sz="2000" b="1" i="1"/>
                <a:t>3.4</a:t>
              </a:r>
              <a:r>
                <a:rPr lang="uk-UA" altLang="ru-RU" sz="2000"/>
                <a:t>. Якщо значення ключа пошуку менше за значення середнього елемента, виконати процедуру бінарного пошуку для лівого підмасиву з межами </a:t>
              </a:r>
              <a:r>
                <a:rPr lang="en-US" altLang="ru-RU" sz="2000"/>
                <a:t>left </a:t>
              </a:r>
              <a:r>
                <a:rPr lang="uk-UA" altLang="ru-RU" sz="2000"/>
                <a:t>та </a:t>
              </a:r>
              <a:r>
                <a:rPr lang="en-US" altLang="ru-RU" sz="2000"/>
                <a:t>middle – 1, </a:t>
              </a:r>
              <a:r>
                <a:rPr lang="uk-UA" altLang="ru-RU" sz="2000"/>
                <a:t>інакше для правого підмасиву з межами </a:t>
              </a:r>
              <a:r>
                <a:rPr lang="en-US" altLang="ru-RU" sz="2000"/>
                <a:t>middle+ 1 </a:t>
              </a:r>
              <a:r>
                <a:rPr lang="uk-UA" altLang="ru-RU" sz="2000"/>
                <a:t>та </a:t>
              </a:r>
              <a:r>
                <a:rPr lang="en-US" altLang="ru-RU" sz="2000"/>
                <a:t>right.</a:t>
              </a:r>
            </a:p>
            <a:p>
              <a:r>
                <a:rPr lang="en-US" altLang="ru-RU" sz="2000"/>
                <a:t>  </a:t>
              </a:r>
              <a:r>
                <a:rPr lang="en-US" altLang="ru-RU" sz="2000" b="1" i="1"/>
                <a:t>4.</a:t>
              </a:r>
              <a:r>
                <a:rPr lang="en-US" altLang="ru-RU" sz="2000"/>
                <a:t> </a:t>
              </a:r>
              <a:r>
                <a:rPr lang="uk-UA" altLang="ru-RU" sz="2000"/>
                <a:t>Якщо пошук завершено успішно, вивести знайдений елемент та його індекс, інакше вивести повідомлення про безуспішність пошуку.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3850" y="1125538"/>
            <a:ext cx="8497888" cy="311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//ex7_6.cpp. бінарний пошук в упорядкованому масиві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#include&lt;iostream&gt;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namespace std; 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int mas[15];                //вихідний масив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int  n;                     //кількість елементів масиву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bool flag;                  //ознака успішності пошуку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int x;                      //ключ пошуку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int middle;                 //індекс середнього елемента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ru-RU" altLang="ru-RU" sz="2200">
              <a:latin typeface="Arial" panose="020B0604020202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3553632" y="4609835"/>
            <a:ext cx="1728193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ex7_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6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34825" name="Picture 9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445125"/>
            <a:ext cx="792162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0"/>
            <a:ext cx="77914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>
                <a:latin typeface="Calibri" panose="020F0502020204030204" pitchFamily="34" charset="0"/>
              </a:rPr>
              <a:t>Бінарний пошук в упорядкованому масив</a:t>
            </a:r>
            <a:r>
              <a:rPr lang="uk-UA" altLang="ru-RU" sz="3200" b="1">
                <a:latin typeface="Calibri" panose="020F0502020204030204" pitchFamily="34" charset="0"/>
              </a:rPr>
              <a:t>і</a:t>
            </a:r>
            <a:endParaRPr lang="en-US" altLang="ru-RU" sz="32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23850" y="1264910"/>
            <a:ext cx="7343775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6796" dir="1593903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//=======рекурсивна процедура бінарного пошуку=====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BinSearch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left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 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right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b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{     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//параметрами є індекси лівого та правого елементів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left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right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//умова виходу з рекурсії</a:t>
            </a:r>
            <a:b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flag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;            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//елемент не знайдено</a:t>
            </a:r>
            <a:b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middle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=(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left+right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 / 2; 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(x==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middle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])    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//умова виходу з рекурсії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flag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;                 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//елемент знайдено</a:t>
            </a:r>
            <a:b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(x&lt;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middle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BinSearch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(left,middle-1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BinSearch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(middle+1,right);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7415807" y="6328659"/>
            <a:ext cx="1728193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ex7_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6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0"/>
            <a:ext cx="77914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>
                <a:latin typeface="Calibri" panose="020F0502020204030204" pitchFamily="34" charset="0"/>
              </a:rPr>
              <a:t>Бінарний пошук в упорядкованому масив</a:t>
            </a:r>
            <a:r>
              <a:rPr lang="uk-UA" altLang="ru-RU" sz="3200" b="1">
                <a:latin typeface="Calibri" panose="020F0502020204030204" pitchFamily="34" charset="0"/>
              </a:rPr>
              <a:t>і</a:t>
            </a:r>
            <a:endParaRPr lang="en-US" altLang="ru-RU" sz="3200" b="1"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91144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373688"/>
            <a:ext cx="792162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260350"/>
            <a:ext cx="9144000" cy="431800"/>
          </a:xfrm>
          <a:prstGeom prst="rect">
            <a:avLst/>
          </a:prstGeom>
          <a:noFill/>
          <a:ln/>
          <a:effectLst>
            <a:outerShdw dist="35921" dir="2700000" algn="ctr" rotWithShape="0">
              <a:srgbClr val="99CC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2800" b="1">
                <a:solidFill>
                  <a:schemeClr val="tx1"/>
                </a:solidFill>
              </a:rPr>
              <a:t>Поняття масиву та його властивості</a:t>
            </a:r>
            <a:endParaRPr lang="en-US" altLang="ru-RU" sz="2800" b="1">
              <a:solidFill>
                <a:schemeClr val="tx1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95288" y="908050"/>
            <a:ext cx="8748712" cy="367347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Ш"/>
            </a:pPr>
            <a:r>
              <a:rPr lang="ru-RU" altLang="ru-RU" sz="2200" b="1" i="1"/>
              <a:t> Одновимірний масив </a:t>
            </a:r>
            <a:r>
              <a:rPr lang="ru-RU" altLang="ru-RU" sz="2200"/>
              <a:t>— це послідовність однотипних даних.</a:t>
            </a:r>
          </a:p>
          <a:p>
            <a:pPr marL="0" indent="0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Ш"/>
            </a:pPr>
            <a:r>
              <a:rPr lang="ru-RU" altLang="ru-RU" sz="2200"/>
              <a:t>Усі елементи масиву мають один і той самий тип, який називають </a:t>
            </a:r>
            <a:r>
              <a:rPr lang="ru-RU" altLang="ru-RU" sz="2200" b="1">
                <a:solidFill>
                  <a:srgbClr val="000099"/>
                </a:solidFill>
              </a:rPr>
              <a:t>базовим</a:t>
            </a:r>
            <a:r>
              <a:rPr lang="ru-RU" altLang="ru-RU" sz="2200"/>
              <a:t>.</a:t>
            </a:r>
            <a:r>
              <a:rPr lang="ru-RU" altLang="ru-RU" sz="2200" u="sng"/>
              <a:t> </a:t>
            </a:r>
            <a:endParaRPr lang="en-US" altLang="ru-RU" sz="2200" u="sng"/>
          </a:p>
          <a:p>
            <a:pPr marL="0" indent="0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Ш"/>
            </a:pPr>
            <a:r>
              <a:rPr lang="ru-RU" altLang="ru-RU" sz="2200"/>
              <a:t> Порядок даних також визначається набором значень одного й того самого типу, який називаєть </a:t>
            </a:r>
            <a:r>
              <a:rPr lang="ru-RU" altLang="ru-RU" sz="2200" b="1">
                <a:solidFill>
                  <a:srgbClr val="000099"/>
                </a:solidFill>
              </a:rPr>
              <a:t>індексним</a:t>
            </a:r>
            <a:r>
              <a:rPr lang="ru-RU" altLang="ru-RU" sz="2200"/>
              <a:t>,</a:t>
            </a:r>
            <a:r>
              <a:rPr lang="en-US" altLang="ru-RU" sz="2200"/>
              <a:t> </a:t>
            </a:r>
            <a:r>
              <a:rPr lang="ru-RU" altLang="ru-RU" sz="2200"/>
              <a:t>а самі ці значення називають </a:t>
            </a:r>
            <a:r>
              <a:rPr lang="ru-RU" altLang="ru-RU" sz="2200" b="1"/>
              <a:t>індексами</a:t>
            </a:r>
            <a:r>
              <a:rPr lang="ru-RU" altLang="ru-RU" sz="2200"/>
              <a:t>. </a:t>
            </a:r>
            <a:endParaRPr lang="en-US" altLang="ru-RU" sz="2200"/>
          </a:p>
          <a:p>
            <a:pPr marL="0" indent="0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Ш"/>
            </a:pPr>
            <a:r>
              <a:rPr lang="ru-RU" altLang="ru-RU" sz="2200"/>
              <a:t> Кожному елементу масиву відповідає </a:t>
            </a:r>
            <a:r>
              <a:rPr lang="ru-RU" altLang="ru-RU" sz="2200">
                <a:solidFill>
                  <a:srgbClr val="000099"/>
                </a:solidFill>
              </a:rPr>
              <a:t>певний індекс</a:t>
            </a:r>
            <a:r>
              <a:rPr lang="ru-RU" altLang="ru-RU" sz="2200"/>
              <a:t>. </a:t>
            </a:r>
            <a:endParaRPr lang="en-US" altLang="ru-RU" sz="2200"/>
          </a:p>
          <a:p>
            <a:pPr marL="0" indent="0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Ш"/>
            </a:pPr>
            <a:r>
              <a:rPr lang="ru-RU" altLang="ru-RU" sz="2200"/>
              <a:t> </a:t>
            </a:r>
            <a:r>
              <a:rPr lang="ru-RU" altLang="ru-RU" sz="2200">
                <a:solidFill>
                  <a:srgbClr val="000099"/>
                </a:solidFill>
              </a:rPr>
              <a:t>Індексний тип</a:t>
            </a:r>
            <a:r>
              <a:rPr lang="ru-RU" altLang="ru-RU" sz="2200"/>
              <a:t> має бути простим порядковим типом даних. </a:t>
            </a:r>
          </a:p>
          <a:p>
            <a:pPr marL="0" indent="0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Ш"/>
            </a:pPr>
            <a:r>
              <a:rPr lang="ru-RU" altLang="ru-RU" sz="2200"/>
              <a:t> Кількість елементів в одновимірному масиві називають його </a:t>
            </a:r>
            <a:r>
              <a:rPr lang="ru-RU" altLang="ru-RU" sz="2200" b="1">
                <a:solidFill>
                  <a:srgbClr val="000099"/>
                </a:solidFill>
              </a:rPr>
              <a:t>розмірністю</a:t>
            </a:r>
            <a:r>
              <a:rPr lang="ru-RU" altLang="ru-RU" sz="2200"/>
              <a:t> або довжиною.</a:t>
            </a:r>
            <a:endParaRPr lang="en-US" altLang="ru-RU" sz="22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17" y="4725382"/>
            <a:ext cx="4149609" cy="1945634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79388" y="792163"/>
            <a:ext cx="7345362" cy="5126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6796" dir="1593903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//=========== головна функція ===============</a:t>
            </a:r>
          </a:p>
          <a:p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int main(){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cout&lt;&lt;"binary search"&lt;&lt;endl;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cout&lt;&lt;"enter number of components"&lt;&lt;endl;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cin&gt;&gt;n;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cout&lt;&lt;"enter array"&lt;&lt;endl;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solidFill>
                  <a:srgbClr val="0066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//ввести елементи масиву</a:t>
            </a: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for(int i=0;i&lt;n;i++)    cin&gt;&gt;mas[i]; </a:t>
            </a:r>
          </a:p>
          <a:p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cout&lt;&lt;"enter value to search"&lt;&lt;endl;  </a:t>
            </a:r>
          </a:p>
          <a:p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cin&gt;&gt;x;                                </a:t>
            </a:r>
            <a: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//ввести ключ пошуку</a:t>
            </a: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20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BinSearch(1,n);</a:t>
            </a:r>
            <a:br>
              <a:rPr lang="uk-UA" altLang="ru-RU" sz="220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if (flag)cout&lt;&lt;"item="&lt;&lt;middle+1&lt;&lt;endl;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else cout&lt;&lt;"value not found"&lt;&lt;endl;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system("pause");</a:t>
            </a:r>
            <a:b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7308304" y="6255523"/>
            <a:ext cx="1728192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ex7_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6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268925"/>
            <a:ext cx="1171295" cy="486667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61447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94" y="5252459"/>
            <a:ext cx="792162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0"/>
            <a:ext cx="77914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>
                <a:latin typeface="Calibri" panose="020F0502020204030204" pitchFamily="34" charset="0"/>
              </a:rPr>
              <a:t>Бінарний пошук в упорядкованому масив</a:t>
            </a:r>
            <a:r>
              <a:rPr lang="uk-UA" altLang="ru-RU" sz="3200" b="1">
                <a:latin typeface="Calibri" panose="020F0502020204030204" pitchFamily="34" charset="0"/>
              </a:rPr>
              <a:t>і</a:t>
            </a:r>
            <a:endParaRPr lang="en-US" altLang="ru-RU" sz="32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6769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0"/>
            <a:ext cx="77914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>
                <a:latin typeface="Calibri" panose="020F0502020204030204" pitchFamily="34" charset="0"/>
              </a:rPr>
              <a:t>Бінарний пошук в упорядкованому масив</a:t>
            </a:r>
            <a:r>
              <a:rPr lang="uk-UA" altLang="ru-RU" sz="3200" b="1">
                <a:latin typeface="Calibri" panose="020F0502020204030204" pitchFamily="34" charset="0"/>
              </a:rPr>
              <a:t>і</a:t>
            </a:r>
            <a:endParaRPr lang="en-US" altLang="ru-RU" sz="3200" b="1">
              <a:latin typeface="Calibri" panose="020F0502020204030204" pitchFamily="34" charset="0"/>
            </a:endParaRPr>
          </a:p>
        </p:txBody>
      </p:sp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7491882" y="6344974"/>
            <a:ext cx="1578623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5" action="ppaction://hlinkfile"/>
              </a:rPr>
              <a:t>Код </a:t>
            </a:r>
            <a:r>
              <a:rPr lang="en-US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5" action="ppaction://hlinkfile"/>
              </a:rPr>
              <a:t>ex7_</a:t>
            </a:r>
            <a:r>
              <a:rPr lang="uk-UA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5" action="ppaction://hlinkfile"/>
              </a:rPr>
              <a:t>6</a:t>
            </a:r>
            <a:endParaRPr lang="uk-UA" altLang="ru-RU" sz="2400" b="1" u="sng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58378" name="Picture 10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373688"/>
            <a:ext cx="792162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51520" y="1509916"/>
            <a:ext cx="8892480" cy="2523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eaLnBrk="0" hangingPunct="0"/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Перестановка або обмін значеннями між двома елементами масиву здійснюється аналогічно до обміну значеннями між двома змінними</a:t>
            </a:r>
            <a:endParaRPr lang="ru-RU" alt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 1.Значення одного елемента масиву зберігається в допоміжній змінній.</a:t>
            </a:r>
            <a:endParaRPr lang="ru-RU" alt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 2.Значення іншого елемента присвоюється першому елементу.</a:t>
            </a:r>
            <a:endParaRPr lang="ru-RU" alt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 3.Значення допоміжної змінної присвоюється другому елементу.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054511"/>
              </p:ext>
            </p:extLst>
          </p:nvPr>
        </p:nvGraphicFramePr>
        <p:xfrm>
          <a:off x="1547664" y="4491038"/>
          <a:ext cx="52578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CorelDRAW" r:id="rId4" imgW="3120934" imgH="1154974" progId="CorelDRAW.Graphic.12">
                  <p:embed/>
                </p:oleObj>
              </mc:Choice>
              <mc:Fallback>
                <p:oleObj name="CorelDRAW" r:id="rId4" imgW="3120934" imgH="1154974" progId="CorelDRAW.Graphic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91038"/>
                        <a:ext cx="5257800" cy="180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331640" y="116632"/>
            <a:ext cx="6102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uk-UA" altLang="ru-RU" sz="3200" b="1" dirty="0"/>
              <a:t>Перестановка елементів масиву</a:t>
            </a:r>
            <a:endParaRPr lang="ru-RU" altLang="ru-RU" sz="3200" b="1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39750" y="1196975"/>
            <a:ext cx="7831138" cy="3752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6796" dir="1593903" algn="ctr" rotWithShape="0">
              <a:schemeClr val="hlink"/>
            </a:outerShdw>
          </a:effectLst>
        </p:spPr>
        <p:txBody>
          <a:bodyPr wrap="none" anchor="ctr">
            <a:spAutoFit/>
          </a:bodyPr>
          <a:lstStyle/>
          <a:p>
            <a:r>
              <a:rPr lang="en-US" altLang="ru-RU" sz="2400">
                <a:solidFill>
                  <a:srgbClr val="006600"/>
                </a:solidFill>
              </a:rPr>
              <a:t>//</a:t>
            </a:r>
            <a:r>
              <a:rPr lang="uk-UA" altLang="ru-RU" sz="2400">
                <a:solidFill>
                  <a:srgbClr val="006600"/>
                </a:solidFill>
              </a:rPr>
              <a:t> перестановка першого та другого елементів масиву</a:t>
            </a:r>
            <a:r>
              <a:rPr lang="uk-UA" altLang="ru-RU" sz="2400"/>
              <a:t>.</a:t>
            </a:r>
            <a:endParaRPr lang="ru-RU" altLang="ru-RU" sz="2400"/>
          </a:p>
          <a:p>
            <a:r>
              <a:rPr lang="uk-UA" altLang="ru-RU" sz="2400"/>
              <a:t>int main(){</a:t>
            </a:r>
            <a:br>
              <a:rPr lang="uk-UA" altLang="ru-RU" sz="2400"/>
            </a:br>
            <a:r>
              <a:rPr lang="uk-UA" altLang="ru-RU" sz="2400"/>
              <a:t>   int mas[10];         </a:t>
            </a:r>
            <a:r>
              <a:rPr lang="uk-UA" altLang="ru-RU" sz="2400">
                <a:solidFill>
                  <a:srgbClr val="006600"/>
                </a:solidFill>
              </a:rPr>
              <a:t>//вхідний масив</a:t>
            </a:r>
            <a:br>
              <a:rPr lang="uk-UA" altLang="ru-RU" sz="2400">
                <a:solidFill>
                  <a:srgbClr val="006600"/>
                </a:solidFill>
              </a:rPr>
            </a:br>
            <a:r>
              <a:rPr lang="uk-UA" altLang="ru-RU" sz="2400"/>
              <a:t>   int tmp;            </a:t>
            </a:r>
            <a:r>
              <a:rPr lang="en-US" altLang="ru-RU" sz="2400"/>
              <a:t>  </a:t>
            </a:r>
            <a:r>
              <a:rPr lang="uk-UA" altLang="ru-RU" sz="2400"/>
              <a:t> </a:t>
            </a:r>
            <a:r>
              <a:rPr lang="uk-UA" altLang="ru-RU" sz="2400">
                <a:solidFill>
                  <a:srgbClr val="006600"/>
                </a:solidFill>
              </a:rPr>
              <a:t>//допоміжна змінна</a:t>
            </a:r>
            <a:r>
              <a:rPr lang="uk-UA" altLang="ru-RU" sz="2400"/>
              <a:t/>
            </a:r>
            <a:br>
              <a:rPr lang="uk-UA" altLang="ru-RU" sz="2400"/>
            </a:br>
            <a:r>
              <a:rPr lang="uk-UA" altLang="ru-RU" sz="2400"/>
              <a:t>   mas[0]=5;            </a:t>
            </a:r>
            <a:r>
              <a:rPr lang="uk-UA" altLang="ru-RU" sz="2400">
                <a:solidFill>
                  <a:srgbClr val="006600"/>
                </a:solidFill>
              </a:rPr>
              <a:t>//вхідні значення</a:t>
            </a:r>
            <a:r>
              <a:rPr lang="uk-UA" altLang="ru-RU" sz="2400"/>
              <a:t/>
            </a:r>
            <a:br>
              <a:rPr lang="uk-UA" altLang="ru-RU" sz="2400"/>
            </a:br>
            <a:r>
              <a:rPr lang="uk-UA" altLang="ru-RU" sz="2400"/>
              <a:t>   mas[1]=7;</a:t>
            </a:r>
            <a:br>
              <a:rPr lang="uk-UA" altLang="ru-RU" sz="2400"/>
            </a:br>
            <a:r>
              <a:rPr lang="uk-UA" altLang="ru-RU" sz="2400"/>
              <a:t>   tmp=mas[0]; </a:t>
            </a:r>
            <a:r>
              <a:rPr lang="uk-UA" altLang="ru-RU" sz="2400">
                <a:solidFill>
                  <a:srgbClr val="006600"/>
                </a:solidFill>
              </a:rPr>
              <a:t>//обмін значеннями через допоміжну змінну</a:t>
            </a:r>
            <a:r>
              <a:rPr lang="uk-UA" altLang="ru-RU" sz="2400"/>
              <a:t/>
            </a:r>
            <a:br>
              <a:rPr lang="uk-UA" altLang="ru-RU" sz="2400"/>
            </a:br>
            <a:r>
              <a:rPr lang="uk-UA" altLang="ru-RU" sz="2400"/>
              <a:t>   mas[0]=mas[1];</a:t>
            </a:r>
            <a:br>
              <a:rPr lang="uk-UA" altLang="ru-RU" sz="2400"/>
            </a:br>
            <a:r>
              <a:rPr lang="uk-UA" altLang="ru-RU" sz="2400"/>
              <a:t>   mas[1]=tmp;.</a:t>
            </a:r>
            <a:br>
              <a:rPr lang="uk-UA" altLang="ru-RU" sz="2400"/>
            </a:br>
            <a:r>
              <a:rPr lang="uk-UA" altLang="ru-RU" sz="2400"/>
              <a:t>}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331913" y="0"/>
            <a:ext cx="6102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uk-UA" altLang="ru-RU" sz="3200" b="1"/>
              <a:t>Перестановка елементів масиву</a:t>
            </a:r>
            <a:endParaRPr lang="ru-RU" altLang="ru-RU" sz="3200" b="1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95288" y="1009650"/>
            <a:ext cx="8569325" cy="483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Ш"/>
            </a:pPr>
            <a:r>
              <a:rPr lang="uk-UA" altLang="ru-RU" sz="2400"/>
              <a:t>Потрібно переставити значення першого і останнього елемента, другого і передостаннього тощо.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Ш"/>
            </a:pPr>
            <a:r>
              <a:rPr lang="uk-UA" altLang="ru-RU" sz="2400"/>
              <a:t>Особливість задачі полягає в тому, що виконання операцій перестановки лише для лівої половини елементів здійснить інвертування всього масиву.</a:t>
            </a:r>
          </a:p>
          <a:p>
            <a:endParaRPr lang="ru-RU" altLang="ru-RU" sz="2400"/>
          </a:p>
          <a:p>
            <a:pPr algn="ctr"/>
            <a:r>
              <a:rPr lang="uk-UA" altLang="ru-RU" sz="2400" b="1"/>
              <a:t>Алгоритм задачі інвертування масиву</a:t>
            </a:r>
            <a:endParaRPr lang="ru-RU" altLang="ru-RU" sz="2400"/>
          </a:p>
          <a:p>
            <a:r>
              <a:rPr lang="uk-UA" altLang="ru-RU" sz="2400"/>
              <a:t>1. Ввести </a:t>
            </a:r>
            <a:r>
              <a:rPr lang="uk-UA" altLang="ru-RU" sz="2400" i="1"/>
              <a:t>n </a:t>
            </a:r>
            <a:r>
              <a:rPr lang="uk-UA" altLang="ru-RU" sz="2400"/>
              <a:t>— розмір масиву та згенерувати значення його елементів.</a:t>
            </a:r>
            <a:endParaRPr lang="ru-RU" altLang="ru-RU" sz="2400"/>
          </a:p>
          <a:p>
            <a:r>
              <a:rPr lang="uk-UA" altLang="ru-RU" sz="2400"/>
              <a:t>2.Починаючи з першого елемента і до середини масиву виконувати обмін значеннями між </a:t>
            </a:r>
            <a:r>
              <a:rPr lang="uk-UA" altLang="ru-RU" sz="2400" i="1"/>
              <a:t>i</a:t>
            </a:r>
            <a:r>
              <a:rPr lang="uk-UA" altLang="ru-RU" sz="2400"/>
              <a:t>-м та (</a:t>
            </a:r>
            <a:r>
              <a:rPr lang="uk-UA" altLang="ru-RU" sz="2400" i="1"/>
              <a:t>n </a:t>
            </a:r>
            <a:r>
              <a:rPr lang="uk-UA" altLang="ru-RU" sz="2400"/>
              <a:t>– </a:t>
            </a:r>
            <a:r>
              <a:rPr lang="uk-UA" altLang="ru-RU" sz="2400" i="1"/>
              <a:t>i </a:t>
            </a:r>
            <a:r>
              <a:rPr lang="uk-UA" altLang="ru-RU" sz="2400"/>
              <a:t>– 1)-м елементами масиву. </a:t>
            </a:r>
            <a:endParaRPr lang="ru-RU" altLang="ru-RU" sz="2400"/>
          </a:p>
          <a:p>
            <a:r>
              <a:rPr lang="uk-UA" altLang="ru-RU" sz="2400"/>
              <a:t>3.Вивести масив.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2771775" y="188913"/>
            <a:ext cx="4138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3200" b="1"/>
              <a:t>I</a:t>
            </a:r>
            <a:r>
              <a:rPr lang="uk-UA" altLang="ru-RU" sz="3200" b="1"/>
              <a:t>нвертування масиву</a:t>
            </a:r>
            <a:endParaRPr lang="ru-RU" altLang="ru-RU" sz="3200" b="1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62793" y="1147763"/>
            <a:ext cx="8135937" cy="497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uk-UA" altLang="ru-RU" sz="2000" dirty="0">
                <a:latin typeface="Arial" panose="020B0604020202020204" pitchFamily="34" charset="0"/>
              </a:rPr>
              <a:t>//ex7_7.cpp. Інвертувати </a:t>
            </a:r>
            <a:r>
              <a:rPr lang="uk-UA" altLang="ru-RU" sz="2000" dirty="0" err="1">
                <a:latin typeface="Arial" panose="020B0604020202020204" pitchFamily="34" charset="0"/>
              </a:rPr>
              <a:t>массив</a:t>
            </a:r>
            <a:r>
              <a:rPr lang="uk-UA" altLang="ru-RU" sz="2000" dirty="0">
                <a:latin typeface="Arial" panose="020B0604020202020204" pitchFamily="34" charset="0"/>
              </a:rPr>
              <a:t/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#</a:t>
            </a:r>
            <a:r>
              <a:rPr lang="uk-UA" altLang="ru-RU" sz="2000" dirty="0" err="1">
                <a:latin typeface="Arial" panose="020B0604020202020204" pitchFamily="34" charset="0"/>
              </a:rPr>
              <a:t>include</a:t>
            </a:r>
            <a:r>
              <a:rPr lang="uk-UA" altLang="ru-RU" sz="2000" dirty="0">
                <a:latin typeface="Arial" panose="020B0604020202020204" pitchFamily="34" charset="0"/>
              </a:rPr>
              <a:t>&lt;</a:t>
            </a:r>
            <a:r>
              <a:rPr lang="uk-UA" altLang="ru-RU" sz="2000" dirty="0" err="1">
                <a:latin typeface="Arial" panose="020B0604020202020204" pitchFamily="34" charset="0"/>
              </a:rPr>
              <a:t>iostream</a:t>
            </a:r>
            <a:r>
              <a:rPr lang="uk-UA" altLang="ru-RU" sz="2000" dirty="0">
                <a:latin typeface="Arial" panose="020B0604020202020204" pitchFamily="34" charset="0"/>
              </a:rPr>
              <a:t>&gt;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#</a:t>
            </a:r>
            <a:r>
              <a:rPr lang="uk-UA" altLang="ru-RU" sz="2000" dirty="0" err="1">
                <a:latin typeface="Arial" panose="020B0604020202020204" pitchFamily="34" charset="0"/>
              </a:rPr>
              <a:t>include</a:t>
            </a:r>
            <a:r>
              <a:rPr lang="uk-UA" altLang="ru-RU" sz="2000" dirty="0">
                <a:latin typeface="Arial" panose="020B0604020202020204" pitchFamily="34" charset="0"/>
              </a:rPr>
              <a:t>&lt;</a:t>
            </a:r>
            <a:r>
              <a:rPr lang="uk-UA" altLang="ru-RU" sz="2000" dirty="0" err="1">
                <a:latin typeface="Arial" panose="020B0604020202020204" pitchFamily="34" charset="0"/>
              </a:rPr>
              <a:t>stdlib.h</a:t>
            </a:r>
            <a:r>
              <a:rPr lang="uk-UA" altLang="ru-RU" sz="2000" dirty="0">
                <a:latin typeface="Arial" panose="020B0604020202020204" pitchFamily="34" charset="0"/>
              </a:rPr>
              <a:t>&gt;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#</a:t>
            </a:r>
            <a:r>
              <a:rPr lang="uk-UA" altLang="ru-RU" sz="2000" dirty="0" err="1">
                <a:latin typeface="Arial" panose="020B0604020202020204" pitchFamily="34" charset="0"/>
              </a:rPr>
              <a:t>include</a:t>
            </a:r>
            <a:r>
              <a:rPr lang="uk-UA" altLang="ru-RU" sz="2000" dirty="0">
                <a:latin typeface="Arial" panose="020B0604020202020204" pitchFamily="34" charset="0"/>
              </a:rPr>
              <a:t> &lt;</a:t>
            </a:r>
            <a:r>
              <a:rPr lang="uk-UA" altLang="ru-RU" sz="2000" dirty="0" err="1">
                <a:latin typeface="Arial" panose="020B0604020202020204" pitchFamily="34" charset="0"/>
              </a:rPr>
              <a:t>time.h</a:t>
            </a:r>
            <a:r>
              <a:rPr lang="uk-UA" altLang="ru-RU" sz="2000" dirty="0">
                <a:latin typeface="Arial" panose="020B0604020202020204" pitchFamily="34" charset="0"/>
              </a:rPr>
              <a:t>&gt;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 err="1">
                <a:latin typeface="Arial" panose="020B0604020202020204" pitchFamily="34" charset="0"/>
              </a:rPr>
              <a:t>using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namespace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std</a:t>
            </a:r>
            <a:r>
              <a:rPr lang="uk-UA" altLang="ru-RU" sz="2000" dirty="0">
                <a:latin typeface="Arial" panose="020B0604020202020204" pitchFamily="34" charset="0"/>
              </a:rPr>
              <a:t>; 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 err="1">
                <a:latin typeface="Arial" panose="020B0604020202020204" pitchFamily="34" charset="0"/>
              </a:rPr>
              <a:t>int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main</a:t>
            </a:r>
            <a:r>
              <a:rPr lang="uk-UA" altLang="ru-RU" sz="2000" dirty="0">
                <a:latin typeface="Arial" panose="020B0604020202020204" pitchFamily="34" charset="0"/>
              </a:rPr>
              <a:t>(){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int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mas</a:t>
            </a:r>
            <a:r>
              <a:rPr lang="uk-UA" altLang="ru-RU" sz="2000" dirty="0">
                <a:latin typeface="Arial" panose="020B0604020202020204" pitchFamily="34" charset="0"/>
              </a:rPr>
              <a:t>[10];                              //вхідний масив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int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i,n</a:t>
            </a:r>
            <a:r>
              <a:rPr lang="uk-UA" altLang="ru-RU" sz="2000" dirty="0">
                <a:latin typeface="Arial" panose="020B0604020202020204" pitchFamily="34" charset="0"/>
              </a:rPr>
              <a:t>;                   //індекс поточного елемента та кількість елементів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int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tmp</a:t>
            </a:r>
            <a:r>
              <a:rPr lang="uk-UA" altLang="ru-RU" sz="2000" dirty="0">
                <a:latin typeface="Arial" panose="020B0604020202020204" pitchFamily="34" charset="0"/>
              </a:rPr>
              <a:t>;                               //допоміжна змінна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cout</a:t>
            </a:r>
            <a:r>
              <a:rPr lang="uk-UA" altLang="ru-RU" sz="2000" dirty="0">
                <a:latin typeface="Arial" panose="020B0604020202020204" pitchFamily="34" charset="0"/>
              </a:rPr>
              <a:t>&lt;&lt;"</a:t>
            </a:r>
            <a:r>
              <a:rPr lang="uk-UA" altLang="ru-RU" sz="2000" dirty="0" err="1">
                <a:latin typeface="Arial" panose="020B0604020202020204" pitchFamily="34" charset="0"/>
              </a:rPr>
              <a:t>Array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inversion</a:t>
            </a:r>
            <a:r>
              <a:rPr lang="uk-UA" altLang="ru-RU" sz="2000" dirty="0">
                <a:latin typeface="Arial" panose="020B0604020202020204" pitchFamily="34" charset="0"/>
              </a:rPr>
              <a:t>"&lt;&lt;</a:t>
            </a:r>
            <a:r>
              <a:rPr lang="uk-UA" altLang="ru-RU" sz="2000" dirty="0" err="1">
                <a:latin typeface="Arial" panose="020B0604020202020204" pitchFamily="34" charset="0"/>
              </a:rPr>
              <a:t>endl</a:t>
            </a:r>
            <a:r>
              <a:rPr lang="uk-UA" altLang="ru-RU" sz="2000" dirty="0">
                <a:latin typeface="Arial" panose="020B0604020202020204" pitchFamily="34" charset="0"/>
              </a:rPr>
              <a:t>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cout</a:t>
            </a:r>
            <a:r>
              <a:rPr lang="uk-UA" altLang="ru-RU" sz="2000" dirty="0">
                <a:latin typeface="Arial" panose="020B0604020202020204" pitchFamily="34" charset="0"/>
              </a:rPr>
              <a:t>&lt;&lt;"</a:t>
            </a:r>
            <a:r>
              <a:rPr lang="uk-UA" altLang="ru-RU" sz="2000" dirty="0" err="1">
                <a:latin typeface="Arial" panose="020B0604020202020204" pitchFamily="34" charset="0"/>
              </a:rPr>
              <a:t>Enter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number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of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elements</a:t>
            </a:r>
            <a:r>
              <a:rPr lang="uk-UA" altLang="ru-RU" sz="2000" dirty="0">
                <a:latin typeface="Arial" panose="020B0604020202020204" pitchFamily="34" charset="0"/>
              </a:rPr>
              <a:t>"&lt;&lt;</a:t>
            </a:r>
            <a:r>
              <a:rPr lang="uk-UA" altLang="ru-RU" sz="2000" dirty="0" err="1">
                <a:latin typeface="Arial" panose="020B0604020202020204" pitchFamily="34" charset="0"/>
              </a:rPr>
              <a:t>endl</a:t>
            </a:r>
            <a:r>
              <a:rPr lang="uk-UA" altLang="ru-RU" sz="2000" dirty="0">
                <a:latin typeface="Arial" panose="020B0604020202020204" pitchFamily="34" charset="0"/>
              </a:rPr>
              <a:t>;    </a:t>
            </a:r>
            <a:r>
              <a:rPr lang="uk-UA" altLang="ru-RU" sz="2000" dirty="0" err="1">
                <a:latin typeface="Arial" panose="020B0604020202020204" pitchFamily="34" charset="0"/>
              </a:rPr>
              <a:t>cin</a:t>
            </a:r>
            <a:r>
              <a:rPr lang="uk-UA" altLang="ru-RU" sz="2000" dirty="0">
                <a:latin typeface="Arial" panose="020B0604020202020204" pitchFamily="34" charset="0"/>
              </a:rPr>
              <a:t>&gt;&gt;n;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cout</a:t>
            </a:r>
            <a:r>
              <a:rPr lang="uk-UA" altLang="ru-RU" sz="2000" dirty="0">
                <a:latin typeface="Arial" panose="020B0604020202020204" pitchFamily="34" charset="0"/>
              </a:rPr>
              <a:t>&lt;&lt;"</a:t>
            </a:r>
            <a:r>
              <a:rPr lang="uk-UA" altLang="ru-RU" sz="2000" dirty="0" err="1">
                <a:latin typeface="Arial" panose="020B0604020202020204" pitchFamily="34" charset="0"/>
              </a:rPr>
              <a:t>Generated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 err="1">
                <a:latin typeface="Arial" panose="020B0604020202020204" pitchFamily="34" charset="0"/>
              </a:rPr>
              <a:t>array</a:t>
            </a:r>
            <a:r>
              <a:rPr lang="uk-UA" altLang="ru-RU" sz="2000" dirty="0">
                <a:latin typeface="Arial" panose="020B0604020202020204" pitchFamily="34" charset="0"/>
              </a:rPr>
              <a:t>:"&lt;&lt;</a:t>
            </a:r>
            <a:r>
              <a:rPr lang="uk-UA" altLang="ru-RU" sz="2000" dirty="0" err="1">
                <a:latin typeface="Arial" panose="020B0604020202020204" pitchFamily="34" charset="0"/>
              </a:rPr>
              <a:t>endl</a:t>
            </a:r>
            <a:r>
              <a:rPr lang="uk-UA" altLang="ru-RU" sz="2000" dirty="0">
                <a:latin typeface="Arial" panose="020B0604020202020204" pitchFamily="34" charset="0"/>
              </a:rPr>
              <a:t>;</a:t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</a:rPr>
              <a:t>srand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</a:rPr>
              <a:t>((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</a:rPr>
              <a:t>unsigned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</a:rPr>
              <a:t>)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</a:rPr>
              <a:t>time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</a:rPr>
              <a:t>( NULL ));</a:t>
            </a:r>
            <a:r>
              <a:rPr lang="uk-UA" altLang="ru-RU" sz="2000" dirty="0">
                <a:latin typeface="Arial" panose="020B0604020202020204" pitchFamily="34" charset="0"/>
              </a:rPr>
              <a:t>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</a:rPr>
              <a:t>//ініціалізація генератора</a:t>
            </a:r>
            <a:b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</a:rPr>
              <a:t>                                                     //випадкових чисел</a:t>
            </a:r>
            <a:b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</a:t>
            </a:r>
            <a:r>
              <a:rPr lang="uk-UA" altLang="ru-RU" sz="2000" dirty="0" err="1">
                <a:latin typeface="Arial" panose="020B0604020202020204" pitchFamily="34" charset="0"/>
              </a:rPr>
              <a:t>for</a:t>
            </a:r>
            <a:r>
              <a:rPr lang="uk-UA" altLang="ru-RU" sz="2000" dirty="0">
                <a:latin typeface="Arial" panose="020B0604020202020204" pitchFamily="34" charset="0"/>
              </a:rPr>
              <a:t>(i=0;i&lt;n;++i)                           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</a:rPr>
              <a:t>//генерація псевдовипадкових чисел</a:t>
            </a:r>
            <a:r>
              <a:rPr lang="uk-UA" altLang="ru-RU" sz="2000" dirty="0">
                <a:latin typeface="Arial" panose="020B0604020202020204" pitchFamily="34" charset="0"/>
              </a:rPr>
              <a:t/>
            </a:r>
            <a:br>
              <a:rPr lang="uk-UA" altLang="ru-RU" sz="2000" dirty="0">
                <a:latin typeface="Arial" panose="020B0604020202020204" pitchFamily="34" charset="0"/>
              </a:rPr>
            </a:br>
            <a:r>
              <a:rPr lang="uk-UA" altLang="ru-RU" sz="2000" dirty="0">
                <a:latin typeface="Arial" panose="020B0604020202020204" pitchFamily="34" charset="0"/>
              </a:rPr>
              <a:t>    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</a:rPr>
              <a:t>mas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</a:rPr>
              <a:t>[i]=</a:t>
            </a:r>
            <a:r>
              <a:rPr lang="uk-UA" altLang="ru-RU" sz="2000" dirty="0" err="1">
                <a:solidFill>
                  <a:srgbClr val="000099"/>
                </a:solidFill>
                <a:latin typeface="Arial" panose="020B0604020202020204" pitchFamily="34" charset="0"/>
              </a:rPr>
              <a:t>rand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</a:rPr>
              <a:t>()%30;                   </a:t>
            </a:r>
            <a:r>
              <a:rPr lang="en-US" altLang="ru-RU" sz="2000" dirty="0">
                <a:solidFill>
                  <a:srgbClr val="006600"/>
                </a:solidFill>
                <a:latin typeface="Arial" panose="020B0604020202020204" pitchFamily="34" charset="0"/>
              </a:rPr>
              <a:t>//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</a:rPr>
              <a:t>у </a:t>
            </a:r>
            <a:r>
              <a:rPr lang="uk-UA" altLang="ru-RU" sz="2000" dirty="0" err="1">
                <a:solidFill>
                  <a:srgbClr val="006600"/>
                </a:solidFill>
                <a:latin typeface="Arial" panose="020B0604020202020204" pitchFamily="34" charset="0"/>
              </a:rPr>
              <a:t>диапазоні</a:t>
            </a:r>
            <a:r>
              <a:rPr lang="uk-UA" altLang="ru-RU" sz="2000" dirty="0">
                <a:solidFill>
                  <a:srgbClr val="006600"/>
                </a:solidFill>
                <a:latin typeface="Arial" panose="020B0604020202020204" pitchFamily="34" charset="0"/>
              </a:rPr>
              <a:t> від 0 до 29</a:t>
            </a:r>
            <a:r>
              <a:rPr lang="uk-UA" altLang="ru-RU" sz="2000" dirty="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771775" y="188913"/>
            <a:ext cx="4138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3200" b="1"/>
              <a:t>I</a:t>
            </a:r>
            <a:r>
              <a:rPr lang="uk-UA" altLang="ru-RU" sz="3200" b="1"/>
              <a:t>нвертування масиву</a:t>
            </a:r>
            <a:endParaRPr lang="ru-RU" altLang="ru-RU" sz="3200" b="1"/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7507566" y="1080823"/>
            <a:ext cx="1578623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ex7_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7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5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68616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6163"/>
            <a:ext cx="792163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042988" y="981075"/>
            <a:ext cx="6958012" cy="5126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0322" dir="1106097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r>
              <a:rPr lang="uk-UA" altLang="ru-RU" sz="2200">
                <a:latin typeface="Arial" panose="020B0604020202020204" pitchFamily="34" charset="0"/>
              </a:rPr>
              <a:t>for(i=0;i&lt;n;++i)         </a:t>
            </a:r>
            <a: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  <a:t>//вивести згенерований масив</a:t>
            </a:r>
            <a:r>
              <a:rPr lang="uk-UA" altLang="ru-RU" sz="2200">
                <a:latin typeface="Arial" panose="020B0604020202020204" pitchFamily="34" charset="0"/>
              </a:rPr>
              <a:t/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  cout&lt;&lt;mas[i]&lt;&lt;" ";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cout&lt;&lt;endl;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for( i=0;i&lt;n/2;++i)                 </a:t>
            </a:r>
            <a: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  <a:t>//інвертувати масиву</a:t>
            </a:r>
            <a:r>
              <a:rPr lang="uk-UA" altLang="ru-RU" sz="2200">
                <a:latin typeface="Arial" panose="020B0604020202020204" pitchFamily="34" charset="0"/>
              </a:rPr>
              <a:t/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{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  tmp=mas[i];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  mas[i]=mas[n-i-1];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  mas[n-i-1]=tmp;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}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cout&lt;&lt;"Inverted array:"&lt;&lt;endl;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for (i=0;i&lt;n;++i)        </a:t>
            </a:r>
            <a:r>
              <a:rPr lang="uk-UA" altLang="ru-RU" sz="2200">
                <a:solidFill>
                  <a:srgbClr val="006600"/>
                </a:solidFill>
                <a:latin typeface="Arial" panose="020B0604020202020204" pitchFamily="34" charset="0"/>
              </a:rPr>
              <a:t>//вивести інвертований масив</a:t>
            </a:r>
            <a:r>
              <a:rPr lang="uk-UA" altLang="ru-RU" sz="2200">
                <a:latin typeface="Arial" panose="020B0604020202020204" pitchFamily="34" charset="0"/>
              </a:rPr>
              <a:t/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  cout&lt;&lt;mas[i]&lt;&lt;" ";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cout&lt;&lt;endl;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  system("pause");</a:t>
            </a:r>
            <a:br>
              <a:rPr lang="uk-UA" altLang="ru-RU" sz="2200">
                <a:latin typeface="Arial" panose="020B0604020202020204" pitchFamily="34" charset="0"/>
              </a:rPr>
            </a:br>
            <a:r>
              <a:rPr lang="uk-UA" altLang="ru-RU" sz="2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771775" y="188913"/>
            <a:ext cx="4138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3200" b="1"/>
              <a:t>I</a:t>
            </a:r>
            <a:r>
              <a:rPr lang="uk-UA" altLang="ru-RU" sz="3200" b="1"/>
              <a:t>нвертування масиву</a:t>
            </a:r>
            <a:endParaRPr lang="ru-RU" altLang="ru-RU" sz="3200" b="1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5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65545" name="Picture 9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60" y="5389298"/>
            <a:ext cx="792163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7565377" y="6319838"/>
            <a:ext cx="1578623" cy="4866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Код </a:t>
            </a:r>
            <a:r>
              <a:rPr lang="en-US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ex7_</a:t>
            </a:r>
            <a:r>
              <a:rPr lang="uk-UA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6" action="ppaction://hlinkfile"/>
              </a:rPr>
              <a:t>7</a:t>
            </a:r>
            <a:endParaRPr lang="uk-UA" altLang="ru-RU" sz="2400" b="1" u="sng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547813" y="188913"/>
            <a:ext cx="6553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uk-UA" altLang="ru-RU" sz="3200" b="1">
                <a:latin typeface="Calibri" panose="020F0502020204030204" pitchFamily="34" charset="0"/>
              </a:rPr>
              <a:t>Вставка елемента в масив</a:t>
            </a:r>
            <a:endParaRPr lang="ru-RU" altLang="ru-RU" sz="3200" b="1">
              <a:latin typeface="Calibri" panose="020F0502020204030204" pitchFamily="34" charset="0"/>
            </a:endParaRPr>
          </a:p>
        </p:txBody>
      </p:sp>
      <p:sp>
        <p:nvSpPr>
          <p:cNvPr id="64578" name="Rectangle 66"/>
          <p:cNvSpPr>
            <a:spLocks noChangeArrowheads="1"/>
          </p:cNvSpPr>
          <p:nvPr/>
        </p:nvSpPr>
        <p:spPr bwMode="auto">
          <a:xfrm>
            <a:off x="323850" y="2133600"/>
            <a:ext cx="8351838" cy="3743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sz="2400">
                <a:latin typeface="Arial" panose="020B0604020202020204" pitchFamily="34" charset="0"/>
              </a:rPr>
              <a:t>  Перед тим як вставляти до масиву новий елемент </a:t>
            </a:r>
            <a:r>
              <a:rPr lang="uk-UA" altLang="ru-RU" sz="2400">
                <a:solidFill>
                  <a:srgbClr val="0000CC"/>
                </a:solidFill>
                <a:latin typeface="Arial" panose="020B0604020202020204" pitchFamily="34" charset="0"/>
              </a:rPr>
              <a:t>(</a:t>
            </a:r>
            <a:r>
              <a:rPr lang="uk-UA" altLang="ru-RU" sz="2400">
                <a:solidFill>
                  <a:srgbClr val="000099"/>
                </a:solidFill>
                <a:latin typeface="Arial" panose="020B0604020202020204" pitchFamily="34" charset="0"/>
              </a:rPr>
              <a:t>наприклад, -1 на рис</a:t>
            </a:r>
            <a:r>
              <a:rPr lang="uk-UA" altLang="ru-RU" sz="2400">
                <a:solidFill>
                  <a:srgbClr val="0000CC"/>
                </a:solidFill>
                <a:latin typeface="Arial" panose="020B0604020202020204" pitchFamily="34" charset="0"/>
              </a:rPr>
              <a:t>.),</a:t>
            </a:r>
            <a:r>
              <a:rPr lang="uk-UA" altLang="ru-RU" sz="2400">
                <a:latin typeface="Arial" panose="020B0604020202020204" pitchFamily="34" charset="0"/>
              </a:rPr>
              <a:t> для нього слід </a:t>
            </a:r>
            <a:r>
              <a:rPr lang="uk-UA" altLang="ru-RU" sz="2400" b="1">
                <a:latin typeface="Arial" panose="020B0604020202020204" pitchFamily="34" charset="0"/>
              </a:rPr>
              <a:t>звільнити місце</a:t>
            </a:r>
            <a:r>
              <a:rPr lang="uk-UA" altLang="ru-RU" sz="2400">
                <a:latin typeface="Arial" panose="020B0604020202020204" pitchFamily="34" charset="0"/>
              </a:rPr>
              <a:t>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sz="2400">
                <a:latin typeface="Arial" panose="020B0604020202020204" pitchFamily="34" charset="0"/>
              </a:rPr>
              <a:t>  Для цього слід </a:t>
            </a:r>
            <a:r>
              <a:rPr lang="uk-UA" altLang="ru-RU" sz="2400" b="1">
                <a:latin typeface="Arial" panose="020B0604020202020204" pitchFamily="34" charset="0"/>
              </a:rPr>
              <a:t>перемістити на одну позицію вправо</a:t>
            </a:r>
            <a:r>
              <a:rPr lang="uk-UA" altLang="ru-RU" sz="2400">
                <a:latin typeface="Arial" panose="020B0604020202020204" pitchFamily="34" charset="0"/>
              </a:rPr>
              <a:t> підмасив, що починається з позиції, у яку буде вставлений новий елемент (</a:t>
            </a:r>
            <a:r>
              <a:rPr lang="uk-UA" altLang="ru-RU" sz="2400">
                <a:solidFill>
                  <a:srgbClr val="000099"/>
                </a:solidFill>
                <a:latin typeface="Arial" panose="020B0604020202020204" pitchFamily="34" charset="0"/>
              </a:rPr>
              <a:t>на рис. це позиція третього елемента</a:t>
            </a:r>
            <a:r>
              <a:rPr lang="uk-UA" altLang="ru-RU" sz="2400">
                <a:latin typeface="Arial" panose="020B0604020202020204" pitchFamily="34" charset="0"/>
              </a:rPr>
              <a:t>).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sz="2400">
                <a:latin typeface="Arial" panose="020B0604020202020204" pitchFamily="34" charset="0"/>
              </a:rPr>
              <a:t> Переміщення підмасиву слід здійснювати поелементно, починаючи від його правого елемента (</a:t>
            </a:r>
            <a:r>
              <a:rPr lang="uk-UA" altLang="ru-RU" sz="2400">
                <a:solidFill>
                  <a:srgbClr val="000099"/>
                </a:solidFill>
                <a:latin typeface="Arial" panose="020B0604020202020204" pitchFamily="34" charset="0"/>
              </a:rPr>
              <a:t>останнього</a:t>
            </a:r>
            <a:r>
              <a:rPr lang="uk-UA" altLang="ru-RU" sz="2400">
                <a:latin typeface="Arial" panose="020B0604020202020204" pitchFamily="34" charset="0"/>
              </a:rPr>
              <a:t>) і рухаючись до лівого </a:t>
            </a:r>
            <a:r>
              <a:rPr lang="uk-UA" altLang="ru-RU" sz="2400">
                <a:solidFill>
                  <a:srgbClr val="000099"/>
                </a:solidFill>
                <a:latin typeface="Arial" panose="020B0604020202020204" pitchFamily="34" charset="0"/>
              </a:rPr>
              <a:t>(якщо зсув здійснювати зліва направо, то весь підмасив буде заповнений значенням елемента, що вставляється). </a:t>
            </a:r>
          </a:p>
        </p:txBody>
      </p:sp>
      <p:graphicFrame>
        <p:nvGraphicFramePr>
          <p:cNvPr id="64706" name="Group 194"/>
          <p:cNvGraphicFramePr>
            <a:graphicFrameLocks noGrp="1"/>
          </p:cNvGraphicFramePr>
          <p:nvPr/>
        </p:nvGraphicFramePr>
        <p:xfrm>
          <a:off x="2555875" y="1125538"/>
          <a:ext cx="2651125" cy="792480"/>
        </p:xfrm>
        <a:graphic>
          <a:graphicData uri="http://schemas.openxmlformats.org/drawingml/2006/table">
            <a:tbl>
              <a:tblPr/>
              <a:tblGrid>
                <a:gridCol w="530225"/>
                <a:gridCol w="530225"/>
                <a:gridCol w="530225"/>
                <a:gridCol w="530225"/>
                <a:gridCol w="530225"/>
              </a:tblGrid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79388" y="908050"/>
            <a:ext cx="87487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altLang="ru-RU" sz="2400"/>
              <a:t>В результаті вставки кількість елементів масиву збільшиться лише в межах тієї розмірності, яка була вказана під час його оголошення. </a:t>
            </a:r>
            <a:endParaRPr lang="ru-RU" altLang="ru-RU" sz="2400"/>
          </a:p>
        </p:txBody>
      </p:sp>
      <p:pic>
        <p:nvPicPr>
          <p:cNvPr id="4" name="Скругленный прямоугольник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7" y="2144713"/>
            <a:ext cx="7993062" cy="40322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979613" y="188913"/>
            <a:ext cx="52562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uk-UA" altLang="ru-RU" sz="3200" b="1">
                <a:latin typeface="Calibri" panose="020F0502020204030204" pitchFamily="34" charset="0"/>
              </a:rPr>
              <a:t>Вставка елемента в масив</a:t>
            </a:r>
            <a:endParaRPr lang="ru-RU" altLang="ru-RU" sz="3200" b="1">
              <a:latin typeface="Calibri" panose="020F0502020204030204" pitchFamily="34" charset="0"/>
            </a:endParaRPr>
          </a:p>
        </p:txBody>
      </p:sp>
      <p:graphicFrame>
        <p:nvGraphicFramePr>
          <p:cNvPr id="63494" name="Group 6"/>
          <p:cNvGraphicFramePr>
            <a:graphicFrameLocks noGrp="1"/>
          </p:cNvGraphicFramePr>
          <p:nvPr/>
        </p:nvGraphicFramePr>
        <p:xfrm>
          <a:off x="5076825" y="2349500"/>
          <a:ext cx="2651125" cy="792480"/>
        </p:xfrm>
        <a:graphic>
          <a:graphicData uri="http://schemas.openxmlformats.org/drawingml/2006/table">
            <a:tbl>
              <a:tblPr/>
              <a:tblGrid>
                <a:gridCol w="530225"/>
                <a:gridCol w="530225"/>
                <a:gridCol w="530225"/>
                <a:gridCol w="530225"/>
                <a:gridCol w="530225"/>
              </a:tblGrid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63523" name="Picture 35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5445125"/>
            <a:ext cx="792162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250825" y="1989138"/>
            <a:ext cx="8713788" cy="3743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/>
              <a:t> Під час видалення певного елемента з масиву слід </a:t>
            </a:r>
            <a:r>
              <a:rPr lang="uk-UA" altLang="ru-RU" sz="2400" b="1">
                <a:solidFill>
                  <a:srgbClr val="000099"/>
                </a:solidFill>
              </a:rPr>
              <a:t>зсунути на одну позицію вліво</a:t>
            </a:r>
            <a:r>
              <a:rPr lang="uk-UA" altLang="ru-RU" sz="2400"/>
              <a:t> частину масиву, що розташована праворуч від цього елемента. </a:t>
            </a:r>
          </a:p>
          <a:p>
            <a:pPr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/>
              <a:t>Так, якщо необхідно видалити третій елемент </a:t>
            </a:r>
            <a:r>
              <a:rPr lang="uk-UA" altLang="ru-RU" sz="2400" i="1"/>
              <a:t>n</a:t>
            </a:r>
            <a:r>
              <a:rPr lang="uk-UA" altLang="ru-RU" sz="2400"/>
              <a:t>-вимірного масиву, то підмасив a[4], ..., a[n] треба зсунути вліво на одну позицію. </a:t>
            </a:r>
          </a:p>
          <a:p>
            <a:pPr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/>
              <a:t>Переміщення підмасиву слід здійснювати </a:t>
            </a:r>
            <a:r>
              <a:rPr lang="uk-UA" altLang="ru-RU" sz="2400" b="1"/>
              <a:t>поелементно</a:t>
            </a:r>
            <a:r>
              <a:rPr lang="uk-UA" altLang="ru-RU" sz="2400"/>
              <a:t>, починаючи </a:t>
            </a:r>
            <a:r>
              <a:rPr lang="uk-UA" altLang="ru-RU" sz="2400" b="1">
                <a:solidFill>
                  <a:srgbClr val="000099"/>
                </a:solidFill>
              </a:rPr>
              <a:t>від його лівого елемента і рухаючись до правого</a:t>
            </a:r>
            <a:r>
              <a:rPr lang="uk-UA" altLang="ru-RU" sz="2400"/>
              <a:t> </a:t>
            </a:r>
            <a:r>
              <a:rPr lang="uk-UA" altLang="ru-RU" sz="2400">
                <a:solidFill>
                  <a:srgbClr val="006600"/>
                </a:solidFill>
              </a:rPr>
              <a:t>(якщо зсув здійснювати справа наліво, то весь підмасив буде заповнений значенням останнього елемента масиву).</a:t>
            </a:r>
            <a:endParaRPr lang="ru-RU" altLang="ru-RU" sz="2400"/>
          </a:p>
        </p:txBody>
      </p:sp>
      <p:sp>
        <p:nvSpPr>
          <p:cNvPr id="87196" name="Rectangle 156"/>
          <p:cNvSpPr>
            <a:spLocks noChangeArrowheads="1"/>
          </p:cNvSpPr>
          <p:nvPr/>
        </p:nvSpPr>
        <p:spPr bwMode="auto">
          <a:xfrm>
            <a:off x="1547813" y="188913"/>
            <a:ext cx="6553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uk-UA" altLang="ru-RU" sz="3200" b="1">
                <a:latin typeface="Calibri" panose="020F0502020204030204" pitchFamily="34" charset="0"/>
              </a:rPr>
              <a:t>Видалення елемента з масиву</a:t>
            </a:r>
            <a:endParaRPr lang="ru-RU" altLang="ru-RU" sz="3200" b="1">
              <a:latin typeface="Calibri" panose="020F0502020204030204" pitchFamily="34" charset="0"/>
            </a:endParaRPr>
          </a:p>
        </p:txBody>
      </p:sp>
      <p:graphicFrame>
        <p:nvGraphicFramePr>
          <p:cNvPr id="87197" name="Group 157"/>
          <p:cNvGraphicFramePr>
            <a:graphicFrameLocks noGrp="1"/>
          </p:cNvGraphicFramePr>
          <p:nvPr/>
        </p:nvGraphicFramePr>
        <p:xfrm>
          <a:off x="3203575" y="981075"/>
          <a:ext cx="2322513" cy="810578"/>
        </p:xfrm>
        <a:graphic>
          <a:graphicData uri="http://schemas.openxmlformats.org/drawingml/2006/table">
            <a:tbl>
              <a:tblPr/>
              <a:tblGrid>
                <a:gridCol w="465138"/>
                <a:gridCol w="463550"/>
                <a:gridCol w="465137"/>
                <a:gridCol w="463550"/>
                <a:gridCol w="465138"/>
              </a:tblGrid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179388" y="0"/>
            <a:ext cx="8964612" cy="620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200" b="1">
                <a:solidFill>
                  <a:schemeClr val="tx1"/>
                </a:solidFill>
              </a:rPr>
              <a:t>Поняття масиву та його властивості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03238" y="981075"/>
            <a:ext cx="8640762" cy="10795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r>
              <a:rPr lang="ru-RU" altLang="ru-RU" sz="2400" b="1">
                <a:latin typeface="Arial" panose="020B0604020202020204" pitchFamily="34" charset="0"/>
              </a:rPr>
              <a:t>Тип масиву </a:t>
            </a:r>
            <a:r>
              <a:rPr lang="ru-RU" altLang="ru-RU" sz="2400">
                <a:latin typeface="Arial" panose="020B0604020202020204" pitchFamily="34" charset="0"/>
              </a:rPr>
              <a:t>— це структурований тип даних, множина допустимих значень якого складається з усіх масивів, для яких зафіксовано:</a:t>
            </a:r>
            <a:endParaRPr lang="en-US" altLang="ru-RU" sz="2400">
              <a:latin typeface="Arial" panose="020B0604020202020204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3568" y="2564904"/>
            <a:ext cx="2520280" cy="576064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94000"/>
                </a:srgbClr>
              </a:gs>
              <a:gs pos="50000">
                <a:srgbClr val="C00000">
                  <a:shade val="67500"/>
                  <a:satMod val="115000"/>
                  <a:alpha val="75000"/>
                </a:srgbClr>
              </a:gs>
              <a:gs pos="100000">
                <a:srgbClr val="C00000">
                  <a:shade val="100000"/>
                  <a:satMod val="115000"/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500" b="1" dirty="0"/>
              <a:t>розмірність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900241" y="2533154"/>
            <a:ext cx="2520279" cy="576064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94000"/>
                </a:srgbClr>
              </a:gs>
              <a:gs pos="50000">
                <a:srgbClr val="C00000">
                  <a:shade val="67500"/>
                  <a:satMod val="115000"/>
                  <a:alpha val="75000"/>
                </a:srgbClr>
              </a:gs>
              <a:gs pos="100000">
                <a:srgbClr val="C00000">
                  <a:shade val="100000"/>
                  <a:satMod val="115000"/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500" b="1" dirty="0"/>
              <a:t>базовий тип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54220" y="3616525"/>
            <a:ext cx="2520279" cy="724072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94000"/>
                </a:srgbClr>
              </a:gs>
              <a:gs pos="50000">
                <a:srgbClr val="C00000">
                  <a:shade val="67500"/>
                  <a:satMod val="115000"/>
                  <a:alpha val="75000"/>
                </a:srgbClr>
              </a:gs>
              <a:gs pos="100000">
                <a:srgbClr val="C00000">
                  <a:shade val="100000"/>
                  <a:satMod val="115000"/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500" b="1" dirty="0"/>
              <a:t>індексний тип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871891" y="3503813"/>
            <a:ext cx="2520281" cy="724072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94000"/>
                </a:srgbClr>
              </a:gs>
              <a:gs pos="50000">
                <a:srgbClr val="C00000">
                  <a:shade val="67500"/>
                  <a:satMod val="115000"/>
                  <a:alpha val="75000"/>
                </a:srgbClr>
              </a:gs>
              <a:gs pos="100000">
                <a:srgbClr val="C00000">
                  <a:shade val="100000"/>
                  <a:satMod val="115000"/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500" b="1" dirty="0"/>
              <a:t>множину значень індексу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кругленный прямоугольник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5" y="2605088"/>
            <a:ext cx="7948613" cy="38465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30" name="Group 66"/>
          <p:cNvGraphicFramePr>
            <a:graphicFrameLocks noGrp="1"/>
          </p:cNvGraphicFramePr>
          <p:nvPr/>
        </p:nvGraphicFramePr>
        <p:xfrm>
          <a:off x="5219700" y="2781300"/>
          <a:ext cx="2322513" cy="810578"/>
        </p:xfrm>
        <a:graphic>
          <a:graphicData uri="http://schemas.openxmlformats.org/drawingml/2006/table">
            <a:tbl>
              <a:tblPr/>
              <a:tblGrid>
                <a:gridCol w="465138"/>
                <a:gridCol w="463550"/>
                <a:gridCol w="465137"/>
                <a:gridCol w="463550"/>
                <a:gridCol w="465138"/>
              </a:tblGrid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33" name="Rectangle 69"/>
          <p:cNvSpPr>
            <a:spLocks noChangeArrowheads="1"/>
          </p:cNvSpPr>
          <p:nvPr/>
        </p:nvSpPr>
        <p:spPr bwMode="auto">
          <a:xfrm>
            <a:off x="1547813" y="188913"/>
            <a:ext cx="6553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uk-UA" altLang="ru-RU" sz="3200" b="1">
                <a:latin typeface="Calibri" panose="020F0502020204030204" pitchFamily="34" charset="0"/>
              </a:rPr>
              <a:t>Видалення елемента з масиву</a:t>
            </a:r>
            <a:endParaRPr lang="ru-RU" altLang="ru-RU" sz="3200" b="1">
              <a:latin typeface="Calibri" panose="020F0502020204030204" pitchFamily="34" charset="0"/>
            </a:endParaRPr>
          </a:p>
        </p:txBody>
      </p:sp>
      <p:sp>
        <p:nvSpPr>
          <p:cNvPr id="62534" name="Rectangle 70"/>
          <p:cNvSpPr>
            <a:spLocks noChangeArrowheads="1"/>
          </p:cNvSpPr>
          <p:nvPr/>
        </p:nvSpPr>
        <p:spPr bwMode="auto">
          <a:xfrm>
            <a:off x="468313" y="1052513"/>
            <a:ext cx="82819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uk-UA" altLang="ru-RU" sz="2400"/>
              <a:t>Після видалення </a:t>
            </a:r>
            <a:r>
              <a:rPr lang="uk-UA" altLang="ru-RU" sz="2400" b="1">
                <a:solidFill>
                  <a:srgbClr val="000099"/>
                </a:solidFill>
              </a:rPr>
              <a:t>кількість елементів масиву необхідно зменшити на одиницю</a:t>
            </a:r>
            <a:r>
              <a:rPr lang="uk-UA" altLang="ru-RU" sz="2400"/>
              <a:t>. </a:t>
            </a:r>
          </a:p>
          <a:p>
            <a:pPr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uk-UA" altLang="ru-RU" sz="2400"/>
              <a:t>Наведемо фрагмент програми, який демонструє видалення j-го елемента масиву.</a:t>
            </a:r>
            <a:endParaRPr lang="ru-RU" altLang="ru-RU" sz="2400"/>
          </a:p>
        </p:txBody>
      </p:sp>
      <p:pic>
        <p:nvPicPr>
          <p:cNvPr id="2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5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62536" name="Picture 72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5373688"/>
            <a:ext cx="792162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79388" y="1806575"/>
            <a:ext cx="8713787" cy="483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>
                <a:latin typeface="Arial" panose="020B0604020202020204" pitchFamily="34" charset="0"/>
              </a:rPr>
              <a:t> Під час циклічного зсуву масиву кількість його елементів не змінюється.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>
                <a:latin typeface="Arial" panose="020B0604020202020204" pitchFamily="34" charset="0"/>
              </a:rPr>
              <a:t> Для циклічного зсуву вправо слід зберегти в резервній змінній останній елемент та на одну позицію вправо перемістити підмасив, що починається з першого елемента і завершується передостаннім.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>
                <a:latin typeface="Arial" panose="020B0604020202020204" pitchFamily="34" charset="0"/>
              </a:rPr>
              <a:t> Після цього необхідно записати на місце першого елемента той, який раніше був останнім.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>
                <a:latin typeface="Arial" panose="020B0604020202020204" pitchFamily="34" charset="0"/>
              </a:rPr>
              <a:t> Коли виконують циклічний зсув вліво, у резервній змінній зберігають перший елемент, зсувають на одну позицію вліво підмасив, що починається з другого елемента і завершується останнім, та записують на місце останнього елемента той, який раніше був першим. </a:t>
            </a:r>
          </a:p>
        </p:txBody>
      </p:sp>
      <p:graphicFrame>
        <p:nvGraphicFramePr>
          <p:cNvPr id="60612" name="Group 196"/>
          <p:cNvGraphicFramePr>
            <a:graphicFrameLocks noGrp="1"/>
          </p:cNvGraphicFramePr>
          <p:nvPr/>
        </p:nvGraphicFramePr>
        <p:xfrm>
          <a:off x="1763713" y="981075"/>
          <a:ext cx="5329237" cy="792480"/>
        </p:xfrm>
        <a:graphic>
          <a:graphicData uri="http://schemas.openxmlformats.org/drawingml/2006/table">
            <a:tbl>
              <a:tblPr/>
              <a:tblGrid>
                <a:gridCol w="484187"/>
                <a:gridCol w="484188"/>
                <a:gridCol w="485775"/>
                <a:gridCol w="484187"/>
                <a:gridCol w="484188"/>
                <a:gridCol w="484187"/>
                <a:gridCol w="484188"/>
                <a:gridCol w="484187"/>
                <a:gridCol w="485775"/>
                <a:gridCol w="484188"/>
                <a:gridCol w="484187"/>
              </a:tblGrid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0613" name="Text Box 197"/>
          <p:cNvSpPr txBox="1">
            <a:spLocks noChangeArrowheads="1"/>
          </p:cNvSpPr>
          <p:nvPr/>
        </p:nvSpPr>
        <p:spPr bwMode="auto">
          <a:xfrm>
            <a:off x="2124075" y="0"/>
            <a:ext cx="4633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/>
              <a:t>Циклічний зсув масиву </a:t>
            </a:r>
            <a:endParaRPr lang="ru-RU" altLang="ru-RU" sz="3200" b="1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кругленный прямоугольник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920038" cy="374491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5" y="197488"/>
            <a:ext cx="1171295" cy="48666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70662" name="Picture 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373688"/>
            <a:ext cx="792162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24075" y="0"/>
            <a:ext cx="4633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/>
              <a:t>Циклічний зсув масиву </a:t>
            </a:r>
            <a:endParaRPr lang="ru-RU" altLang="ru-RU" sz="3200" b="1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679700" y="182563"/>
            <a:ext cx="3687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/>
              <a:t>Домашнє завдання</a:t>
            </a:r>
            <a:endParaRPr lang="ru-RU" altLang="ru-RU" sz="3200" b="1"/>
          </a:p>
        </p:txBody>
      </p:sp>
      <p:pic>
        <p:nvPicPr>
          <p:cNvPr id="71683" name="Picture 3" descr="ANd9GcQp2EngoVy2C7KfXBJFiSMbrA79a4wclNq4Cj-cRuAwVWqtGhLa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95288" y="1412875"/>
            <a:ext cx="8353425" cy="466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000"/>
              <a:t>1. Оголошено такі змінні: float a[15][8], b[15][8]; bool t;</a:t>
            </a:r>
            <a:endParaRPr lang="ru-RU" altLang="ru-RU" sz="2000"/>
          </a:p>
          <a:p>
            <a:r>
              <a:rPr lang="uk-UA" altLang="ru-RU" sz="2000"/>
              <a:t>   Визначити коректні операції:</a:t>
            </a:r>
            <a:endParaRPr lang="ru-RU" altLang="ru-RU" sz="2000"/>
          </a:p>
          <a:p>
            <a:r>
              <a:rPr lang="uk-UA" altLang="ru-RU" sz="2000"/>
              <a:t>а = b;</a:t>
            </a:r>
            <a:br>
              <a:rPr lang="uk-UA" altLang="ru-RU" sz="2000"/>
            </a:br>
            <a:r>
              <a:rPr lang="uk-UA" altLang="ru-RU" sz="2000"/>
              <a:t>a = a+b;</a:t>
            </a:r>
            <a:br>
              <a:rPr lang="uk-UA" altLang="ru-RU" sz="2000"/>
            </a:br>
            <a:r>
              <a:rPr lang="uk-UA" altLang="ru-RU" sz="2000"/>
              <a:t>t = a&lt;&gt;b;</a:t>
            </a:r>
            <a:br>
              <a:rPr lang="uk-UA" altLang="ru-RU" sz="2000"/>
            </a:br>
            <a:r>
              <a:rPr lang="uk-UA" altLang="ru-RU" sz="2000"/>
              <a:t>cin &gt;&gt;a;</a:t>
            </a:r>
            <a:br>
              <a:rPr lang="uk-UA" altLang="ru-RU" sz="2000"/>
            </a:br>
            <a:r>
              <a:rPr lang="uk-UA" altLang="ru-RU" sz="2000"/>
              <a:t>a[1] = b[15];</a:t>
            </a:r>
            <a:br>
              <a:rPr lang="uk-UA" altLang="ru-RU" sz="2000"/>
            </a:br>
            <a:r>
              <a:rPr lang="uk-UA" altLang="ru-RU" sz="2000"/>
              <a:t>a[2][4] = b[1][2] + b[5][3];</a:t>
            </a:r>
            <a:endParaRPr lang="ru-RU" altLang="ru-RU" sz="2000"/>
          </a:p>
          <a:p>
            <a:r>
              <a:rPr lang="uk-UA" altLang="ru-RU" sz="2000"/>
              <a:t>2.Наведений нижче фрагмент програми має копіювати елементи масиву х до масиву y. Виправити помилки у програмі.</a:t>
            </a:r>
            <a:endParaRPr lang="ru-RU" altLang="ru-RU" sz="2000"/>
          </a:p>
          <a:p>
            <a:r>
              <a:rPr lang="nb-NO" altLang="ru-RU" sz="2000"/>
              <a:t>int </a:t>
            </a:r>
            <a:r>
              <a:rPr lang="uk-UA" altLang="ru-RU" sz="2000"/>
              <a:t>x[40];</a:t>
            </a:r>
            <a:br>
              <a:rPr lang="uk-UA" altLang="ru-RU" sz="2000"/>
            </a:br>
            <a:r>
              <a:rPr lang="nb-NO" altLang="ru-RU" sz="2000"/>
              <a:t>int </a:t>
            </a:r>
            <a:r>
              <a:rPr lang="uk-UA" altLang="ru-RU" sz="2000"/>
              <a:t>y[39];</a:t>
            </a:r>
            <a:br>
              <a:rPr lang="uk-UA" altLang="ru-RU" sz="2000"/>
            </a:br>
            <a:r>
              <a:rPr lang="uk-UA" altLang="ru-RU" sz="2000"/>
              <a:t>int i;</a:t>
            </a:r>
            <a:br>
              <a:rPr lang="uk-UA" altLang="ru-RU" sz="2000"/>
            </a:br>
            <a:r>
              <a:rPr lang="uk-UA" altLang="ru-RU" sz="2000"/>
              <a:t>   //введення масивів ……</a:t>
            </a:r>
            <a:br>
              <a:rPr lang="uk-UA" altLang="ru-RU" sz="2000"/>
            </a:br>
            <a:r>
              <a:rPr lang="uk-UA" altLang="ru-RU" sz="2000"/>
              <a:t>for(i=0;i&lt;=40;i++) y[i] = x[i];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179388" y="0"/>
            <a:ext cx="8964612" cy="620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200" b="1">
                <a:solidFill>
                  <a:schemeClr val="tx1"/>
                </a:solidFill>
              </a:rPr>
              <a:t>Поняття масиву та його властивості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sp>
        <p:nvSpPr>
          <p:cNvPr id="32784" name="Прямоугольник 3"/>
          <p:cNvSpPr>
            <a:spLocks noChangeArrowheads="1"/>
          </p:cNvSpPr>
          <p:nvPr/>
        </p:nvSpPr>
        <p:spPr bwMode="auto">
          <a:xfrm>
            <a:off x="179388" y="1196975"/>
            <a:ext cx="8712200" cy="264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/>
              <a:t>З точки зору математики одновимірний масив — це </a:t>
            </a:r>
            <a:r>
              <a:rPr lang="ru-RU" altLang="ru-RU" sz="2400" b="1"/>
              <a:t>вектор</a:t>
            </a:r>
            <a:r>
              <a:rPr lang="ru-RU" altLang="ru-RU" sz="2400"/>
              <a:t>.</a:t>
            </a:r>
          </a:p>
          <a:p>
            <a:r>
              <a:rPr lang="ru-RU" altLang="ru-RU" sz="2400"/>
              <a:t>Наприклад, масив або вектор А, що має п’ять елементів, які записують у математиці як індексовані змінні </a:t>
            </a:r>
          </a:p>
          <a:p>
            <a:pPr algn="ctr"/>
            <a:r>
              <a:rPr lang="ru-RU" altLang="ru-RU" sz="2400"/>
              <a:t>а</a:t>
            </a:r>
            <a:r>
              <a:rPr lang="ru-RU" altLang="ru-RU" sz="2400" baseline="-25000"/>
              <a:t>1</a:t>
            </a:r>
            <a:r>
              <a:rPr lang="ru-RU" altLang="ru-RU" sz="2400"/>
              <a:t>, а</a:t>
            </a:r>
            <a:r>
              <a:rPr lang="ru-RU" altLang="ru-RU" sz="2400" baseline="-25000"/>
              <a:t>2</a:t>
            </a:r>
            <a:r>
              <a:rPr lang="ru-RU" altLang="ru-RU" sz="2400"/>
              <a:t>, а</a:t>
            </a:r>
            <a:r>
              <a:rPr lang="ru-RU" altLang="ru-RU" sz="2400" baseline="-25000"/>
              <a:t>3</a:t>
            </a:r>
            <a:r>
              <a:rPr lang="ru-RU" altLang="ru-RU" sz="2400"/>
              <a:t>, а</a:t>
            </a:r>
            <a:r>
              <a:rPr lang="ru-RU" altLang="ru-RU" sz="2400" baseline="-25000"/>
              <a:t>4</a:t>
            </a:r>
            <a:r>
              <a:rPr lang="ru-RU" altLang="ru-RU" sz="2400"/>
              <a:t>, а</a:t>
            </a:r>
            <a:r>
              <a:rPr lang="ru-RU" altLang="ru-RU" sz="2400" baseline="-25000"/>
              <a:t>5</a:t>
            </a:r>
            <a:r>
              <a:rPr lang="ru-RU" altLang="ru-RU" sz="2400"/>
              <a:t> </a:t>
            </a:r>
          </a:p>
          <a:p>
            <a:r>
              <a:rPr lang="ru-RU" altLang="ru-RU" sz="2400"/>
              <a:t>можна зобразити значеннями цих змінних у сусідніх ділянках оперативної пам’яті.</a:t>
            </a:r>
            <a:endParaRPr lang="uk-UA" altLang="ru-RU" sz="2400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graphicFrame>
        <p:nvGraphicFramePr>
          <p:cNvPr id="32832" name="Group 64"/>
          <p:cNvGraphicFramePr>
            <a:graphicFrameLocks noGrp="1"/>
          </p:cNvGraphicFramePr>
          <p:nvPr/>
        </p:nvGraphicFramePr>
        <p:xfrm>
          <a:off x="2268538" y="4005263"/>
          <a:ext cx="3743325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5475"/>
                <a:gridCol w="625475"/>
                <a:gridCol w="622300"/>
                <a:gridCol w="625475"/>
                <a:gridCol w="622300"/>
              </a:tblGrid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altLang="ru-RU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altLang="ru-RU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altLang="ru-RU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altLang="ru-RU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altLang="ru-RU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3635375" y="4652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3059113" y="4724400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0" y="372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1951038" y="4927600"/>
            <a:ext cx="38385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uk-UA" altLang="ru-RU" sz="2000"/>
              <a:t>Напрям збільшення адрес пам’яті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825500" y="2205038"/>
            <a:ext cx="8318500" cy="244792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uk-UA" altLang="ru-RU" sz="2400">
                <a:latin typeface="Arial" panose="020B0604020202020204" pitchFamily="34" charset="0"/>
              </a:rPr>
              <a:t>Тут </a:t>
            </a:r>
            <a:r>
              <a:rPr lang="uk-UA" altLang="ru-RU" sz="2400" b="1">
                <a:latin typeface="Arial" panose="020B0604020202020204" pitchFamily="34" charset="0"/>
              </a:rPr>
              <a:t>&lt;тип елементів&gt; </a:t>
            </a:r>
            <a:r>
              <a:rPr lang="uk-UA" altLang="ru-RU" sz="2400">
                <a:latin typeface="Arial" panose="020B0604020202020204" pitchFamily="34" charset="0"/>
              </a:rPr>
              <a:t>— будь­</a:t>
            </a:r>
            <a:r>
              <a:rPr lang="en-US" altLang="ru-RU" sz="2400">
                <a:latin typeface="Arial" panose="020B0604020202020204" pitchFamily="34" charset="0"/>
              </a:rPr>
              <a:t>-</a:t>
            </a:r>
            <a:r>
              <a:rPr lang="uk-UA" altLang="ru-RU" sz="2400">
                <a:latin typeface="Arial" panose="020B0604020202020204" pitchFamily="34" charset="0"/>
              </a:rPr>
              <a:t>який тип даних, окрім файлового; </a:t>
            </a:r>
            <a:r>
              <a:rPr lang="uk-UA" altLang="ru-RU" sz="2400" b="1">
                <a:latin typeface="Arial" panose="020B0604020202020204" pitchFamily="34" charset="0"/>
              </a:rPr>
              <a:t>&lt;ім’я масиву&gt; </a:t>
            </a:r>
            <a:r>
              <a:rPr lang="uk-UA" altLang="ru-RU" sz="2400">
                <a:latin typeface="Arial" panose="020B0604020202020204" pitchFamily="34" charset="0"/>
              </a:rPr>
              <a:t>— деякий  ідентифікатор; </a:t>
            </a:r>
          </a:p>
          <a:p>
            <a:pPr marL="0" indent="0">
              <a:buFontTx/>
              <a:buNone/>
            </a:pPr>
            <a:r>
              <a:rPr lang="uk-UA" altLang="ru-RU" sz="2400" b="1">
                <a:latin typeface="Arial" panose="020B0604020202020204" pitchFamily="34" charset="0"/>
              </a:rPr>
              <a:t>&lt;кількість  елементів&gt; </a:t>
            </a:r>
            <a:r>
              <a:rPr lang="uk-UA" altLang="ru-RU" sz="2400">
                <a:latin typeface="Arial" panose="020B0604020202020204" pitchFamily="34" charset="0"/>
              </a:rPr>
              <a:t>— константа, що визначає розмірність масиву. </a:t>
            </a:r>
          </a:p>
          <a:p>
            <a:pPr marL="0" indent="0">
              <a:buFontTx/>
              <a:buNone/>
            </a:pPr>
            <a:r>
              <a:rPr lang="uk-UA" altLang="ru-RU" sz="2400">
                <a:latin typeface="Arial" panose="020B0604020202020204" pitchFamily="34" charset="0"/>
              </a:rPr>
              <a:t>Межі діапазону допустимих значень індексу визначаються значеннями від </a:t>
            </a:r>
            <a:r>
              <a:rPr lang="uk-UA" altLang="ru-RU" sz="2400" b="1">
                <a:solidFill>
                  <a:srgbClr val="0000CC"/>
                </a:solidFill>
                <a:latin typeface="Arial" panose="020B0604020202020204" pitchFamily="34" charset="0"/>
              </a:rPr>
              <a:t>0 до &lt;кількість елементів&gt;–1</a:t>
            </a:r>
            <a:r>
              <a:rPr lang="uk-UA" altLang="ru-RU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179388" y="0"/>
            <a:ext cx="8964612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200" b="1">
                <a:solidFill>
                  <a:schemeClr val="tx1"/>
                </a:solidFill>
              </a:rPr>
              <a:t>Оголошення масиву 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11560" y="1142900"/>
            <a:ext cx="8208912" cy="8459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uk-UA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&lt;тип елементів&gt; &lt;ім’я масиву&gt; [&lt;кількість елементів&gt;];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кругленный прямоугольник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8345487" cy="6413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798" name="Content Placeholder 2"/>
          <p:cNvSpPr txBox="1">
            <a:spLocks/>
          </p:cNvSpPr>
          <p:nvPr/>
        </p:nvSpPr>
        <p:spPr bwMode="auto">
          <a:xfrm>
            <a:off x="1116013" y="3141663"/>
            <a:ext cx="6840537" cy="12969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/>
              <a:t>Тут </a:t>
            </a:r>
            <a:r>
              <a:rPr lang="uk-UA" altLang="ru-RU" sz="2200" b="1"/>
              <a:t>&lt;базовий тип&gt;</a:t>
            </a:r>
            <a:r>
              <a:rPr lang="uk-UA" altLang="ru-RU" sz="2200"/>
              <a:t> — тип елементів масиву;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 b="1"/>
              <a:t>&lt;ім’я типу масиву&gt; </a:t>
            </a:r>
            <a:r>
              <a:rPr lang="uk-UA" altLang="ru-RU" sz="2200"/>
              <a:t>— деякий ідентифікатор;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 b="1"/>
              <a:t>[&lt;кількість елементів&gt;] </a:t>
            </a:r>
            <a:r>
              <a:rPr lang="uk-UA" altLang="ru-RU" sz="2200"/>
              <a:t>— розмірність масиву.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179388" y="0"/>
            <a:ext cx="8964612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200" b="1">
                <a:solidFill>
                  <a:schemeClr val="tx1"/>
                </a:solidFill>
              </a:rPr>
              <a:t>Оголошення масиву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233488" y="908050"/>
            <a:ext cx="7331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uk-UA" altLang="ru-RU" sz="2400"/>
              <a:t>За допомогою ключового слова </a:t>
            </a:r>
            <a:r>
              <a:rPr lang="en-US" altLang="ru-RU" sz="2400" b="1">
                <a:solidFill>
                  <a:srgbClr val="0000CC"/>
                </a:solidFill>
              </a:rPr>
              <a:t>typedef</a:t>
            </a:r>
            <a:r>
              <a:rPr lang="en-US" altLang="ru-RU" sz="2400"/>
              <a:t> </a:t>
            </a:r>
            <a:r>
              <a:rPr lang="uk-UA" altLang="ru-RU" sz="2400"/>
              <a:t>можна подати </a:t>
            </a:r>
            <a:endParaRPr lang="en-US" altLang="ru-RU" sz="2400"/>
          </a:p>
          <a:p>
            <a:pPr algn="ctr" eaLnBrk="0" hangingPunct="0">
              <a:spcBef>
                <a:spcPct val="20000"/>
              </a:spcBef>
            </a:pPr>
            <a:r>
              <a:rPr lang="uk-UA" altLang="ru-RU" sz="2400"/>
              <a:t>оголошення типу масиву:</a:t>
            </a:r>
            <a:endParaRPr lang="en-US" altLang="ru-RU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179388" y="0"/>
            <a:ext cx="8964612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200" b="1">
                <a:solidFill>
                  <a:schemeClr val="tx1"/>
                </a:solidFill>
              </a:rPr>
              <a:t>Оголошення масиву</a:t>
            </a:r>
            <a:endParaRPr lang="en-US" altLang="ru-RU" sz="3200" b="1">
              <a:solidFill>
                <a:schemeClr val="tx1"/>
              </a:solidFill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468313" y="1155700"/>
            <a:ext cx="7100887" cy="546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2200">
                <a:solidFill>
                  <a:srgbClr val="006600"/>
                </a:solidFill>
              </a:rPr>
              <a:t>//ex7_1.cpp. приклади оголошень масивів</a:t>
            </a:r>
            <a:r>
              <a:rPr lang="uk-UA" altLang="ru-RU" sz="2200"/>
              <a:t/>
            </a:r>
            <a:br>
              <a:rPr lang="uk-UA" altLang="ru-RU" sz="2200"/>
            </a:br>
            <a:r>
              <a:rPr lang="uk-UA" altLang="ru-RU" sz="2200"/>
              <a:t>#include&lt;iostream&gt;</a:t>
            </a:r>
            <a:br>
              <a:rPr lang="uk-UA" altLang="ru-RU" sz="2200"/>
            </a:br>
            <a:r>
              <a:rPr lang="uk-UA" altLang="ru-RU" sz="2200"/>
              <a:t>using namespace std;</a:t>
            </a:r>
            <a:br>
              <a:rPr lang="uk-UA" altLang="ru-RU" sz="2200"/>
            </a:br>
            <a:r>
              <a:rPr lang="uk-UA" altLang="ru-RU" sz="2200"/>
              <a:t>int main()</a:t>
            </a:r>
            <a:br>
              <a:rPr lang="uk-UA" altLang="ru-RU" sz="2200"/>
            </a:br>
            <a:r>
              <a:rPr lang="uk-UA" altLang="ru-RU" sz="2200"/>
              <a:t>{</a:t>
            </a:r>
            <a:br>
              <a:rPr lang="uk-UA" altLang="ru-RU" sz="2200"/>
            </a:br>
            <a:r>
              <a:rPr lang="uk-UA" altLang="ru-RU" sz="2200"/>
              <a:t>   const int start=10, finish=30; </a:t>
            </a:r>
            <a:br>
              <a:rPr lang="uk-UA" altLang="ru-RU" sz="2200"/>
            </a:br>
            <a:r>
              <a:rPr lang="uk-UA" altLang="ru-RU" sz="2200"/>
              <a:t>   typedef int vector[10];  </a:t>
            </a:r>
            <a:r>
              <a:rPr lang="uk-UA" altLang="ru-RU" sz="2200">
                <a:solidFill>
                  <a:srgbClr val="006600"/>
                </a:solidFill>
              </a:rPr>
              <a:t>//перейменування типів</a:t>
            </a:r>
            <a:r>
              <a:rPr lang="uk-UA" altLang="ru-RU" sz="2200"/>
              <a:t/>
            </a:r>
            <a:br>
              <a:rPr lang="uk-UA" altLang="ru-RU" sz="2200"/>
            </a:br>
            <a:r>
              <a:rPr lang="uk-UA" altLang="ru-RU" sz="2200"/>
              <a:t>   typedef char STR[256];</a:t>
            </a:r>
            <a:br>
              <a:rPr lang="uk-UA" altLang="ru-RU" sz="2200"/>
            </a:br>
            <a:r>
              <a:rPr lang="uk-UA" altLang="ru-RU" sz="2200"/>
              <a:t>   vector a;                </a:t>
            </a:r>
            <a:r>
              <a:rPr lang="uk-UA" altLang="ru-RU" sz="2200">
                <a:solidFill>
                  <a:srgbClr val="006600"/>
                </a:solidFill>
              </a:rPr>
              <a:t>//масив 10 змінних типу integer</a:t>
            </a:r>
            <a:br>
              <a:rPr lang="uk-UA" altLang="ru-RU" sz="2200">
                <a:solidFill>
                  <a:srgbClr val="006600"/>
                </a:solidFill>
              </a:rPr>
            </a:br>
            <a:r>
              <a:rPr lang="uk-UA" altLang="ru-RU" sz="2200"/>
              <a:t>   STR s;                   </a:t>
            </a:r>
            <a:r>
              <a:rPr lang="uk-UA" altLang="ru-RU" sz="2200">
                <a:solidFill>
                  <a:srgbClr val="006600"/>
                </a:solidFill>
              </a:rPr>
              <a:t>//масив 256 змінних символьного типу</a:t>
            </a:r>
            <a:r>
              <a:rPr lang="uk-UA" altLang="ru-RU" sz="2200"/>
              <a:t/>
            </a:r>
            <a:br>
              <a:rPr lang="uk-UA" altLang="ru-RU" sz="2200"/>
            </a:br>
            <a:r>
              <a:rPr lang="uk-UA" altLang="ru-RU" sz="2200"/>
              <a:t>   int digit[15];           </a:t>
            </a:r>
            <a:r>
              <a:rPr lang="uk-UA" altLang="ru-RU" sz="2200">
                <a:solidFill>
                  <a:srgbClr val="006600"/>
                </a:solidFill>
              </a:rPr>
              <a:t>//масив 15 змінних типу integer</a:t>
            </a:r>
            <a:r>
              <a:rPr lang="uk-UA" altLang="ru-RU" sz="2200"/>
              <a:t/>
            </a:r>
            <a:br>
              <a:rPr lang="uk-UA" altLang="ru-RU" sz="2200"/>
            </a:br>
            <a:r>
              <a:rPr lang="uk-UA" altLang="ru-RU" sz="2200"/>
              <a:t>   float arr[finish-start]; </a:t>
            </a:r>
            <a:r>
              <a:rPr lang="uk-UA" altLang="ru-RU" sz="2200">
                <a:solidFill>
                  <a:srgbClr val="006600"/>
                </a:solidFill>
              </a:rPr>
              <a:t>//масив 20 змінних типу float</a:t>
            </a:r>
            <a:br>
              <a:rPr lang="uk-UA" altLang="ru-RU" sz="2200">
                <a:solidFill>
                  <a:srgbClr val="006600"/>
                </a:solidFill>
              </a:rPr>
            </a:br>
            <a:r>
              <a:rPr lang="uk-UA" altLang="ru-RU" sz="2200"/>
              <a:t>   double temperature[7];   </a:t>
            </a:r>
            <a:r>
              <a:rPr lang="uk-UA" altLang="ru-RU" sz="2200">
                <a:solidFill>
                  <a:srgbClr val="006600"/>
                </a:solidFill>
              </a:rPr>
              <a:t>//масив 7 змінних типу double</a:t>
            </a:r>
            <a:r>
              <a:rPr lang="uk-UA" altLang="ru-RU" sz="2200"/>
              <a:t/>
            </a:r>
            <a:br>
              <a:rPr lang="uk-UA" altLang="ru-RU" sz="2200"/>
            </a:br>
            <a:r>
              <a:rPr lang="uk-UA" altLang="ru-RU" sz="2200"/>
              <a:t>   cout&lt;&lt;"ex7_1"&lt;&lt;endl;</a:t>
            </a:r>
            <a:br>
              <a:rPr lang="uk-UA" altLang="ru-RU" sz="2200"/>
            </a:br>
            <a:r>
              <a:rPr lang="uk-UA" altLang="ru-RU" sz="2200"/>
              <a:t>   system("pause");</a:t>
            </a:r>
            <a:br>
              <a:rPr lang="uk-UA" altLang="ru-RU" sz="2200"/>
            </a:br>
            <a:r>
              <a:rPr lang="uk-UA" altLang="ru-RU" sz="2200"/>
              <a:t>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198138"/>
            <a:ext cx="1313793" cy="52351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00360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92813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омпьютер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A50021"/>
      </a:hlink>
      <a:folHlink>
        <a:srgbClr val="0000CC"/>
      </a:folHlink>
    </a:clrScheme>
    <a:fontScheme name="компьютер2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компьютер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A50021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компьютер2</Template>
  <TotalTime>1887</TotalTime>
  <Words>2409</Words>
  <Application>Microsoft Office PowerPoint</Application>
  <PresentationFormat>Экран (4:3)</PresentationFormat>
  <Paragraphs>366</Paragraphs>
  <Slides>53</Slides>
  <Notes>53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Times New Roman</vt:lpstr>
      <vt:lpstr>Wingdings</vt:lpstr>
      <vt:lpstr>компьютер2</vt:lpstr>
      <vt:lpstr>Точечный рисунок</vt:lpstr>
      <vt:lpstr>CorelDRAW</vt:lpstr>
      <vt:lpstr>Презентация PowerPoint</vt:lpstr>
      <vt:lpstr>Презентация PowerPoint</vt:lpstr>
      <vt:lpstr>Масиви. Одновимірні масиви</vt:lpstr>
      <vt:lpstr>Поняття масиву та його властивості</vt:lpstr>
      <vt:lpstr>Поняття масиву та його властивості</vt:lpstr>
      <vt:lpstr>Поняття масиву та його властивості</vt:lpstr>
      <vt:lpstr>Оголошення масиву </vt:lpstr>
      <vt:lpstr>Оголошення масиву</vt:lpstr>
      <vt:lpstr>Оголошення масиву</vt:lpstr>
      <vt:lpstr>Властивості масиву</vt:lpstr>
      <vt:lpstr>Презентация PowerPoint</vt:lpstr>
      <vt:lpstr>Базові операції обробки одновимірних масивів</vt:lpstr>
      <vt:lpstr>Базові операції обробки одновимірних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бінарного пошуку в упорядкованому масиві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36</cp:revision>
  <dcterms:created xsi:type="dcterms:W3CDTF">2012-11-05T21:24:46Z</dcterms:created>
  <dcterms:modified xsi:type="dcterms:W3CDTF">2020-10-27T17:16:58Z</dcterms:modified>
</cp:coreProperties>
</file>