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Lst>
  <p:notesMasterIdLst>
    <p:notesMasterId r:id="rId45"/>
  </p:notesMasterIdLst>
  <p:sldIdLst>
    <p:sldId id="256" r:id="rId2"/>
    <p:sldId id="333" r:id="rId3"/>
    <p:sldId id="312" r:id="rId4"/>
    <p:sldId id="332" r:id="rId5"/>
    <p:sldId id="321" r:id="rId6"/>
    <p:sldId id="323" r:id="rId7"/>
    <p:sldId id="324" r:id="rId8"/>
    <p:sldId id="305" r:id="rId9"/>
    <p:sldId id="325" r:id="rId10"/>
    <p:sldId id="306" r:id="rId11"/>
    <p:sldId id="307" r:id="rId12"/>
    <p:sldId id="326" r:id="rId13"/>
    <p:sldId id="308" r:id="rId14"/>
    <p:sldId id="327" r:id="rId15"/>
    <p:sldId id="309" r:id="rId16"/>
    <p:sldId id="328" r:id="rId17"/>
    <p:sldId id="330" r:id="rId18"/>
    <p:sldId id="329" r:id="rId19"/>
    <p:sldId id="334" r:id="rId20"/>
    <p:sldId id="337" r:id="rId21"/>
    <p:sldId id="335" r:id="rId22"/>
    <p:sldId id="338" r:id="rId23"/>
    <p:sldId id="339" r:id="rId24"/>
    <p:sldId id="340" r:id="rId25"/>
    <p:sldId id="341" r:id="rId26"/>
    <p:sldId id="346" r:id="rId27"/>
    <p:sldId id="345" r:id="rId28"/>
    <p:sldId id="347" r:id="rId29"/>
    <p:sldId id="336" r:id="rId30"/>
    <p:sldId id="342" r:id="rId31"/>
    <p:sldId id="348" r:id="rId32"/>
    <p:sldId id="349" r:id="rId33"/>
    <p:sldId id="350" r:id="rId34"/>
    <p:sldId id="352" r:id="rId35"/>
    <p:sldId id="351" r:id="rId36"/>
    <p:sldId id="343" r:id="rId37"/>
    <p:sldId id="354" r:id="rId38"/>
    <p:sldId id="355" r:id="rId39"/>
    <p:sldId id="344" r:id="rId40"/>
    <p:sldId id="356" r:id="rId41"/>
    <p:sldId id="357" r:id="rId42"/>
    <p:sldId id="358" r:id="rId43"/>
    <p:sldId id="359" r:id="rId4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6pPr>
    <a:lvl7pPr marL="27432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7pPr>
    <a:lvl8pPr marL="32004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8pPr>
    <a:lvl9pPr marL="3657600" algn="l" defTabSz="914400" rtl="0" eaLnBrk="1" latinLnBrk="0" hangingPunct="1">
      <a:defRPr kern="1200">
        <a:solidFill>
          <a:schemeClr val="tx1"/>
        </a:solidFill>
        <a:latin typeface="Times New Roman" panose="02020603050405020304" pitchFamily="18"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6600"/>
    <a:srgbClr val="99CCFF"/>
    <a:srgbClr val="99FF33"/>
    <a:srgbClr val="666699"/>
    <a:srgbClr val="FFFF00"/>
    <a:srgbClr val="000099"/>
    <a:srgbClr val="CC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804" y="108"/>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panose="020B0604020202020204" pitchFamily="34" charset="0"/>
              </a:defRPr>
            </a:lvl1pPr>
          </a:lstStyle>
          <a:p>
            <a:endParaRPr lang="ru-RU" altLang="ru-RU"/>
          </a:p>
        </p:txBody>
      </p:sp>
      <p:sp>
        <p:nvSpPr>
          <p:cNvPr id="132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panose="020B0604020202020204" pitchFamily="34" charset="0"/>
              </a:defRPr>
            </a:lvl1pPr>
          </a:lstStyle>
          <a:p>
            <a:endParaRPr lang="ru-RU" altLang="ru-RU"/>
          </a:p>
        </p:txBody>
      </p:sp>
      <p:sp>
        <p:nvSpPr>
          <p:cNvPr id="132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2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32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panose="020B0604020202020204" pitchFamily="34" charset="0"/>
              </a:defRPr>
            </a:lvl1pPr>
          </a:lstStyle>
          <a:p>
            <a:endParaRPr lang="ru-RU" altLang="ru-RU"/>
          </a:p>
        </p:txBody>
      </p:sp>
      <p:sp>
        <p:nvSpPr>
          <p:cNvPr id="132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30533F7C-C950-4EA1-82CC-7E0E8B4E9387}" type="slidenum">
              <a:rPr lang="ru-RU" altLang="ru-RU"/>
              <a:pPr/>
              <a:t>‹#›</a:t>
            </a:fld>
            <a:endParaRPr lang="ru-RU" altLang="ru-RU"/>
          </a:p>
        </p:txBody>
      </p:sp>
    </p:spTree>
    <p:extLst>
      <p:ext uri="{BB962C8B-B14F-4D97-AF65-F5344CB8AC3E}">
        <p14:creationId xmlns:p14="http://schemas.microsoft.com/office/powerpoint/2010/main" val="3273688459"/>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a:t>
            </a:fld>
            <a:endParaRPr lang="ru-RU" altLang="ru-RU"/>
          </a:p>
        </p:txBody>
      </p:sp>
    </p:spTree>
    <p:extLst>
      <p:ext uri="{BB962C8B-B14F-4D97-AF65-F5344CB8AC3E}">
        <p14:creationId xmlns:p14="http://schemas.microsoft.com/office/powerpoint/2010/main" val="16550060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10</a:t>
            </a:fld>
            <a:endParaRPr lang="ru-RU" altLang="ru-RU"/>
          </a:p>
        </p:txBody>
      </p:sp>
    </p:spTree>
    <p:extLst>
      <p:ext uri="{BB962C8B-B14F-4D97-AF65-F5344CB8AC3E}">
        <p14:creationId xmlns:p14="http://schemas.microsoft.com/office/powerpoint/2010/main" val="3844116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11</a:t>
            </a:fld>
            <a:endParaRPr lang="ru-RU" altLang="ru-RU"/>
          </a:p>
        </p:txBody>
      </p:sp>
    </p:spTree>
    <p:extLst>
      <p:ext uri="{BB962C8B-B14F-4D97-AF65-F5344CB8AC3E}">
        <p14:creationId xmlns:p14="http://schemas.microsoft.com/office/powerpoint/2010/main" val="2839695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12</a:t>
            </a:fld>
            <a:endParaRPr lang="ru-RU" altLang="ru-RU"/>
          </a:p>
        </p:txBody>
      </p:sp>
    </p:spTree>
    <p:extLst>
      <p:ext uri="{BB962C8B-B14F-4D97-AF65-F5344CB8AC3E}">
        <p14:creationId xmlns:p14="http://schemas.microsoft.com/office/powerpoint/2010/main" val="3141049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13</a:t>
            </a:fld>
            <a:endParaRPr lang="ru-RU" altLang="ru-RU"/>
          </a:p>
        </p:txBody>
      </p:sp>
    </p:spTree>
    <p:extLst>
      <p:ext uri="{BB962C8B-B14F-4D97-AF65-F5344CB8AC3E}">
        <p14:creationId xmlns:p14="http://schemas.microsoft.com/office/powerpoint/2010/main" val="100814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14</a:t>
            </a:fld>
            <a:endParaRPr lang="ru-RU" altLang="ru-RU"/>
          </a:p>
        </p:txBody>
      </p:sp>
    </p:spTree>
    <p:extLst>
      <p:ext uri="{BB962C8B-B14F-4D97-AF65-F5344CB8AC3E}">
        <p14:creationId xmlns:p14="http://schemas.microsoft.com/office/powerpoint/2010/main" val="3029806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15</a:t>
            </a:fld>
            <a:endParaRPr lang="ru-RU" altLang="ru-RU"/>
          </a:p>
        </p:txBody>
      </p:sp>
    </p:spTree>
    <p:extLst>
      <p:ext uri="{BB962C8B-B14F-4D97-AF65-F5344CB8AC3E}">
        <p14:creationId xmlns:p14="http://schemas.microsoft.com/office/powerpoint/2010/main" val="26089799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16</a:t>
            </a:fld>
            <a:endParaRPr lang="ru-RU" altLang="ru-RU"/>
          </a:p>
        </p:txBody>
      </p:sp>
    </p:spTree>
    <p:extLst>
      <p:ext uri="{BB962C8B-B14F-4D97-AF65-F5344CB8AC3E}">
        <p14:creationId xmlns:p14="http://schemas.microsoft.com/office/powerpoint/2010/main" val="27486682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17</a:t>
            </a:fld>
            <a:endParaRPr lang="ru-RU" altLang="ru-RU"/>
          </a:p>
        </p:txBody>
      </p:sp>
    </p:spTree>
    <p:extLst>
      <p:ext uri="{BB962C8B-B14F-4D97-AF65-F5344CB8AC3E}">
        <p14:creationId xmlns:p14="http://schemas.microsoft.com/office/powerpoint/2010/main" val="21152445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18</a:t>
            </a:fld>
            <a:endParaRPr lang="ru-RU" altLang="ru-RU"/>
          </a:p>
        </p:txBody>
      </p:sp>
    </p:spTree>
    <p:extLst>
      <p:ext uri="{BB962C8B-B14F-4D97-AF65-F5344CB8AC3E}">
        <p14:creationId xmlns:p14="http://schemas.microsoft.com/office/powerpoint/2010/main" val="20166260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19</a:t>
            </a:fld>
            <a:endParaRPr lang="ru-RU" altLang="ru-RU"/>
          </a:p>
        </p:txBody>
      </p:sp>
    </p:spTree>
    <p:extLst>
      <p:ext uri="{BB962C8B-B14F-4D97-AF65-F5344CB8AC3E}">
        <p14:creationId xmlns:p14="http://schemas.microsoft.com/office/powerpoint/2010/main" val="3611969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a:t>
            </a:fld>
            <a:endParaRPr lang="ru-RU" altLang="ru-RU"/>
          </a:p>
        </p:txBody>
      </p:sp>
    </p:spTree>
    <p:extLst>
      <p:ext uri="{BB962C8B-B14F-4D97-AF65-F5344CB8AC3E}">
        <p14:creationId xmlns:p14="http://schemas.microsoft.com/office/powerpoint/2010/main" val="15687718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20</a:t>
            </a:fld>
            <a:endParaRPr lang="ru-RU" altLang="ru-RU"/>
          </a:p>
        </p:txBody>
      </p:sp>
    </p:spTree>
    <p:extLst>
      <p:ext uri="{BB962C8B-B14F-4D97-AF65-F5344CB8AC3E}">
        <p14:creationId xmlns:p14="http://schemas.microsoft.com/office/powerpoint/2010/main" val="18105681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21</a:t>
            </a:fld>
            <a:endParaRPr lang="ru-RU" altLang="ru-RU"/>
          </a:p>
        </p:txBody>
      </p:sp>
    </p:spTree>
    <p:extLst>
      <p:ext uri="{BB962C8B-B14F-4D97-AF65-F5344CB8AC3E}">
        <p14:creationId xmlns:p14="http://schemas.microsoft.com/office/powerpoint/2010/main" val="4250181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22</a:t>
            </a:fld>
            <a:endParaRPr lang="ru-RU" altLang="ru-RU"/>
          </a:p>
        </p:txBody>
      </p:sp>
    </p:spTree>
    <p:extLst>
      <p:ext uri="{BB962C8B-B14F-4D97-AF65-F5344CB8AC3E}">
        <p14:creationId xmlns:p14="http://schemas.microsoft.com/office/powerpoint/2010/main" val="1109841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23</a:t>
            </a:fld>
            <a:endParaRPr lang="ru-RU" altLang="ru-RU"/>
          </a:p>
        </p:txBody>
      </p:sp>
    </p:spTree>
    <p:extLst>
      <p:ext uri="{BB962C8B-B14F-4D97-AF65-F5344CB8AC3E}">
        <p14:creationId xmlns:p14="http://schemas.microsoft.com/office/powerpoint/2010/main" val="29126146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24</a:t>
            </a:fld>
            <a:endParaRPr lang="ru-RU" altLang="ru-RU"/>
          </a:p>
        </p:txBody>
      </p:sp>
    </p:spTree>
    <p:extLst>
      <p:ext uri="{BB962C8B-B14F-4D97-AF65-F5344CB8AC3E}">
        <p14:creationId xmlns:p14="http://schemas.microsoft.com/office/powerpoint/2010/main" val="2223885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25</a:t>
            </a:fld>
            <a:endParaRPr lang="ru-RU" altLang="ru-RU"/>
          </a:p>
        </p:txBody>
      </p:sp>
    </p:spTree>
    <p:extLst>
      <p:ext uri="{BB962C8B-B14F-4D97-AF65-F5344CB8AC3E}">
        <p14:creationId xmlns:p14="http://schemas.microsoft.com/office/powerpoint/2010/main" val="11675266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26</a:t>
            </a:fld>
            <a:endParaRPr lang="ru-RU" altLang="ru-RU"/>
          </a:p>
        </p:txBody>
      </p:sp>
    </p:spTree>
    <p:extLst>
      <p:ext uri="{BB962C8B-B14F-4D97-AF65-F5344CB8AC3E}">
        <p14:creationId xmlns:p14="http://schemas.microsoft.com/office/powerpoint/2010/main" val="7938586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27</a:t>
            </a:fld>
            <a:endParaRPr lang="ru-RU" altLang="ru-RU"/>
          </a:p>
        </p:txBody>
      </p:sp>
    </p:spTree>
    <p:extLst>
      <p:ext uri="{BB962C8B-B14F-4D97-AF65-F5344CB8AC3E}">
        <p14:creationId xmlns:p14="http://schemas.microsoft.com/office/powerpoint/2010/main" val="28266825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28</a:t>
            </a:fld>
            <a:endParaRPr lang="ru-RU" altLang="ru-RU"/>
          </a:p>
        </p:txBody>
      </p:sp>
    </p:spTree>
    <p:extLst>
      <p:ext uri="{BB962C8B-B14F-4D97-AF65-F5344CB8AC3E}">
        <p14:creationId xmlns:p14="http://schemas.microsoft.com/office/powerpoint/2010/main" val="5227133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29</a:t>
            </a:fld>
            <a:endParaRPr lang="ru-RU" altLang="ru-RU"/>
          </a:p>
        </p:txBody>
      </p:sp>
    </p:spTree>
    <p:extLst>
      <p:ext uri="{BB962C8B-B14F-4D97-AF65-F5344CB8AC3E}">
        <p14:creationId xmlns:p14="http://schemas.microsoft.com/office/powerpoint/2010/main" val="1254657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a:t>
            </a:fld>
            <a:endParaRPr lang="ru-RU" altLang="ru-RU"/>
          </a:p>
        </p:txBody>
      </p:sp>
    </p:spTree>
    <p:extLst>
      <p:ext uri="{BB962C8B-B14F-4D97-AF65-F5344CB8AC3E}">
        <p14:creationId xmlns:p14="http://schemas.microsoft.com/office/powerpoint/2010/main" val="817279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30</a:t>
            </a:fld>
            <a:endParaRPr lang="ru-RU" altLang="ru-RU"/>
          </a:p>
        </p:txBody>
      </p:sp>
    </p:spTree>
    <p:extLst>
      <p:ext uri="{BB962C8B-B14F-4D97-AF65-F5344CB8AC3E}">
        <p14:creationId xmlns:p14="http://schemas.microsoft.com/office/powerpoint/2010/main" val="13241824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31</a:t>
            </a:fld>
            <a:endParaRPr lang="ru-RU" altLang="ru-RU"/>
          </a:p>
        </p:txBody>
      </p:sp>
    </p:spTree>
    <p:extLst>
      <p:ext uri="{BB962C8B-B14F-4D97-AF65-F5344CB8AC3E}">
        <p14:creationId xmlns:p14="http://schemas.microsoft.com/office/powerpoint/2010/main" val="33677651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32</a:t>
            </a:fld>
            <a:endParaRPr lang="ru-RU" altLang="ru-RU"/>
          </a:p>
        </p:txBody>
      </p:sp>
    </p:spTree>
    <p:extLst>
      <p:ext uri="{BB962C8B-B14F-4D97-AF65-F5344CB8AC3E}">
        <p14:creationId xmlns:p14="http://schemas.microsoft.com/office/powerpoint/2010/main" val="36261373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33</a:t>
            </a:fld>
            <a:endParaRPr lang="ru-RU" altLang="ru-RU"/>
          </a:p>
        </p:txBody>
      </p:sp>
    </p:spTree>
    <p:extLst>
      <p:ext uri="{BB962C8B-B14F-4D97-AF65-F5344CB8AC3E}">
        <p14:creationId xmlns:p14="http://schemas.microsoft.com/office/powerpoint/2010/main" val="459614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34</a:t>
            </a:fld>
            <a:endParaRPr lang="ru-RU" altLang="ru-RU"/>
          </a:p>
        </p:txBody>
      </p:sp>
    </p:spTree>
    <p:extLst>
      <p:ext uri="{BB962C8B-B14F-4D97-AF65-F5344CB8AC3E}">
        <p14:creationId xmlns:p14="http://schemas.microsoft.com/office/powerpoint/2010/main" val="31795281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35</a:t>
            </a:fld>
            <a:endParaRPr lang="ru-RU" altLang="ru-RU"/>
          </a:p>
        </p:txBody>
      </p:sp>
    </p:spTree>
    <p:extLst>
      <p:ext uri="{BB962C8B-B14F-4D97-AF65-F5344CB8AC3E}">
        <p14:creationId xmlns:p14="http://schemas.microsoft.com/office/powerpoint/2010/main" val="3929600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36</a:t>
            </a:fld>
            <a:endParaRPr lang="ru-RU" altLang="ru-RU"/>
          </a:p>
        </p:txBody>
      </p:sp>
    </p:spTree>
    <p:extLst>
      <p:ext uri="{BB962C8B-B14F-4D97-AF65-F5344CB8AC3E}">
        <p14:creationId xmlns:p14="http://schemas.microsoft.com/office/powerpoint/2010/main" val="423050882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37</a:t>
            </a:fld>
            <a:endParaRPr lang="ru-RU" altLang="ru-RU"/>
          </a:p>
        </p:txBody>
      </p:sp>
    </p:spTree>
    <p:extLst>
      <p:ext uri="{BB962C8B-B14F-4D97-AF65-F5344CB8AC3E}">
        <p14:creationId xmlns:p14="http://schemas.microsoft.com/office/powerpoint/2010/main" val="149430609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38</a:t>
            </a:fld>
            <a:endParaRPr lang="ru-RU" altLang="ru-RU"/>
          </a:p>
        </p:txBody>
      </p:sp>
    </p:spTree>
    <p:extLst>
      <p:ext uri="{BB962C8B-B14F-4D97-AF65-F5344CB8AC3E}">
        <p14:creationId xmlns:p14="http://schemas.microsoft.com/office/powerpoint/2010/main" val="360747341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39</a:t>
            </a:fld>
            <a:endParaRPr lang="ru-RU" altLang="ru-RU"/>
          </a:p>
        </p:txBody>
      </p:sp>
    </p:spTree>
    <p:extLst>
      <p:ext uri="{BB962C8B-B14F-4D97-AF65-F5344CB8AC3E}">
        <p14:creationId xmlns:p14="http://schemas.microsoft.com/office/powerpoint/2010/main" val="293105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4</a:t>
            </a:fld>
            <a:endParaRPr lang="ru-RU" altLang="ru-RU"/>
          </a:p>
        </p:txBody>
      </p:sp>
    </p:spTree>
    <p:extLst>
      <p:ext uri="{BB962C8B-B14F-4D97-AF65-F5344CB8AC3E}">
        <p14:creationId xmlns:p14="http://schemas.microsoft.com/office/powerpoint/2010/main" val="36073529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40</a:t>
            </a:fld>
            <a:endParaRPr lang="ru-RU" altLang="ru-RU"/>
          </a:p>
        </p:txBody>
      </p:sp>
    </p:spTree>
    <p:extLst>
      <p:ext uri="{BB962C8B-B14F-4D97-AF65-F5344CB8AC3E}">
        <p14:creationId xmlns:p14="http://schemas.microsoft.com/office/powerpoint/2010/main" val="19188898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41</a:t>
            </a:fld>
            <a:endParaRPr lang="ru-RU" altLang="ru-RU"/>
          </a:p>
        </p:txBody>
      </p:sp>
    </p:spTree>
    <p:extLst>
      <p:ext uri="{BB962C8B-B14F-4D97-AF65-F5344CB8AC3E}">
        <p14:creationId xmlns:p14="http://schemas.microsoft.com/office/powerpoint/2010/main" val="1844781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42</a:t>
            </a:fld>
            <a:endParaRPr lang="ru-RU" altLang="ru-RU"/>
          </a:p>
        </p:txBody>
      </p:sp>
    </p:spTree>
    <p:extLst>
      <p:ext uri="{BB962C8B-B14F-4D97-AF65-F5344CB8AC3E}">
        <p14:creationId xmlns:p14="http://schemas.microsoft.com/office/powerpoint/2010/main" val="1758251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43</a:t>
            </a:fld>
            <a:endParaRPr lang="ru-RU" altLang="ru-RU"/>
          </a:p>
        </p:txBody>
      </p:sp>
    </p:spTree>
    <p:extLst>
      <p:ext uri="{BB962C8B-B14F-4D97-AF65-F5344CB8AC3E}">
        <p14:creationId xmlns:p14="http://schemas.microsoft.com/office/powerpoint/2010/main" val="26212142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5</a:t>
            </a:fld>
            <a:endParaRPr lang="ru-RU" altLang="ru-RU"/>
          </a:p>
        </p:txBody>
      </p:sp>
    </p:spTree>
    <p:extLst>
      <p:ext uri="{BB962C8B-B14F-4D97-AF65-F5344CB8AC3E}">
        <p14:creationId xmlns:p14="http://schemas.microsoft.com/office/powerpoint/2010/main" val="36152765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6</a:t>
            </a:fld>
            <a:endParaRPr lang="ru-RU" altLang="ru-RU"/>
          </a:p>
        </p:txBody>
      </p:sp>
    </p:spTree>
    <p:extLst>
      <p:ext uri="{BB962C8B-B14F-4D97-AF65-F5344CB8AC3E}">
        <p14:creationId xmlns:p14="http://schemas.microsoft.com/office/powerpoint/2010/main" val="37683013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7</a:t>
            </a:fld>
            <a:endParaRPr lang="ru-RU" altLang="ru-RU"/>
          </a:p>
        </p:txBody>
      </p:sp>
    </p:spTree>
    <p:extLst>
      <p:ext uri="{BB962C8B-B14F-4D97-AF65-F5344CB8AC3E}">
        <p14:creationId xmlns:p14="http://schemas.microsoft.com/office/powerpoint/2010/main" val="2722098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8</a:t>
            </a:fld>
            <a:endParaRPr lang="ru-RU" altLang="ru-RU"/>
          </a:p>
        </p:txBody>
      </p:sp>
    </p:spTree>
    <p:extLst>
      <p:ext uri="{BB962C8B-B14F-4D97-AF65-F5344CB8AC3E}">
        <p14:creationId xmlns:p14="http://schemas.microsoft.com/office/powerpoint/2010/main" val="2248412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fld id="{30533F7C-C950-4EA1-82CC-7E0E8B4E9387}" type="slidenum">
              <a:rPr lang="ru-RU" altLang="ru-RU" smtClean="0"/>
              <a:pPr/>
              <a:t>9</a:t>
            </a:fld>
            <a:endParaRPr lang="ru-RU" altLang="ru-RU"/>
          </a:p>
        </p:txBody>
      </p:sp>
    </p:spTree>
    <p:extLst>
      <p:ext uri="{BB962C8B-B14F-4D97-AF65-F5344CB8AC3E}">
        <p14:creationId xmlns:p14="http://schemas.microsoft.com/office/powerpoint/2010/main" val="40690291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712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Прямоугольник 1"/>
          <p:cNvSpPr/>
          <p:nvPr userDrawn="1"/>
        </p:nvSpPr>
        <p:spPr>
          <a:xfrm>
            <a:off x="0" y="908720"/>
            <a:ext cx="9144000" cy="554461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1003706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image" Target="../media/image2.jpeg"/><Relationship Id="rId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graphicFrame>
        <p:nvGraphicFramePr>
          <p:cNvPr id="11271" name="Object 7"/>
          <p:cNvGraphicFramePr>
            <a:graphicFrameLocks noChangeAspect="1"/>
          </p:cNvGraphicFramePr>
          <p:nvPr userDrawn="1"/>
        </p:nvGraphicFramePr>
        <p:xfrm>
          <a:off x="0" y="0"/>
          <a:ext cx="9144000" cy="6869113"/>
        </p:xfrm>
        <a:graphic>
          <a:graphicData uri="http://schemas.openxmlformats.org/presentationml/2006/ole">
            <mc:AlternateContent xmlns:mc="http://schemas.openxmlformats.org/markup-compatibility/2006">
              <mc:Choice xmlns:v="urn:schemas-microsoft-com:vml" Requires="v">
                <p:oleObj spid="_x0000_s11282" name="Точечный рисунок" r:id="rId6" imgW="6428571" imgH="4828571" progId="Paint.Picture">
                  <p:embed/>
                </p:oleObj>
              </mc:Choice>
              <mc:Fallback>
                <p:oleObj name="Точечный рисунок" r:id="rId6" imgW="6428571" imgH="4828571" progId="Paint.Picture">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9144000" cy="686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72" name="Text Box 8"/>
          <p:cNvSpPr txBox="1">
            <a:spLocks noChangeArrowheads="1"/>
          </p:cNvSpPr>
          <p:nvPr userDrawn="1"/>
        </p:nvSpPr>
        <p:spPr bwMode="auto">
          <a:xfrm>
            <a:off x="1907704" y="6453336"/>
            <a:ext cx="468052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uk-UA" altLang="ru-RU" sz="1200" dirty="0" err="1"/>
              <a:t>Ковалюк</a:t>
            </a:r>
            <a:r>
              <a:rPr lang="uk-UA" altLang="ru-RU" sz="1200" dirty="0"/>
              <a:t> Т.В. </a:t>
            </a:r>
            <a:r>
              <a:rPr lang="uk-UA" altLang="ru-RU" sz="1200" dirty="0" smtClean="0"/>
              <a:t>Основ програмування КНУ ім. Тараса Шевченка</a:t>
            </a:r>
            <a:endParaRPr lang="ru-RU" altLang="ru-RU" sz="1200" dirty="0"/>
          </a:p>
        </p:txBody>
      </p:sp>
      <p:sp>
        <p:nvSpPr>
          <p:cNvPr id="11273" name="Line 9"/>
          <p:cNvSpPr>
            <a:spLocks noChangeShapeType="1"/>
          </p:cNvSpPr>
          <p:nvPr userDrawn="1"/>
        </p:nvSpPr>
        <p:spPr bwMode="auto">
          <a:xfrm>
            <a:off x="0" y="908050"/>
            <a:ext cx="9144000" cy="0"/>
          </a:xfrm>
          <a:prstGeom prst="line">
            <a:avLst/>
          </a:prstGeom>
          <a:noFill/>
          <a:ln w="76200" cmpd="tri">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 name="TextBox 1"/>
          <p:cNvSpPr txBox="1"/>
          <p:nvPr userDrawn="1"/>
        </p:nvSpPr>
        <p:spPr>
          <a:xfrm>
            <a:off x="395536" y="6453336"/>
            <a:ext cx="576064" cy="369332"/>
          </a:xfrm>
          <a:prstGeom prst="rect">
            <a:avLst/>
          </a:prstGeom>
          <a:noFill/>
        </p:spPr>
        <p:txBody>
          <a:bodyPr wrap="square" rtlCol="0">
            <a:spAutoFit/>
          </a:bodyPr>
          <a:lstStyle/>
          <a:p>
            <a:fld id="{C3E88340-8DA0-4740-8992-EC152AB29857}" type="slidenum">
              <a:rPr lang="ru-RU" smtClean="0"/>
              <a:t>‹#›</a:t>
            </a:fld>
            <a:endParaRPr lang="ru-RU" dirty="0"/>
          </a:p>
        </p:txBody>
      </p:sp>
    </p:spTree>
  </p:cSld>
  <p:clrMap bg1="lt1" tx1="dk1" bg2="lt2" tx2="dk2" accent1="accent1" accent2="accent2" accent3="accent3" accent4="accent4" accent5="accent5" accent6="accent6" hlink="hlink" folHlink="folHlink"/>
  <p:sldLayoutIdLst>
    <p:sldLayoutId id="2147483655" r:id="rId1"/>
    <p:sldLayoutId id="2147483661" r:id="rId2"/>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1.png"/><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example%202010/ex50"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7.png"/><Relationship Id="rId4" Type="http://schemas.openxmlformats.org/officeDocument/2006/relationships/hyperlink" Target="examples_semestr1/ex7_8.9.10.cpp"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8.gi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21.xml"/><Relationship Id="rId7" Type="http://schemas.openxmlformats.org/officeDocument/2006/relationships/hyperlink" Target="examples_semestr1/ex7_11.cpp" TargetMode="Externa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hyperlink" Target="../example%202010/ex45" TargetMode="External"/><Relationship Id="rId11" Type="http://schemas.openxmlformats.org/officeDocument/2006/relationships/image" Target="../media/image12.png"/><Relationship Id="rId5" Type="http://schemas.openxmlformats.org/officeDocument/2006/relationships/image" Target="../media/image8.gif"/><Relationship Id="rId10" Type="http://schemas.openxmlformats.org/officeDocument/2006/relationships/oleObject" Target="../embeddings/oleObject4.bin"/><Relationship Id="rId4" Type="http://schemas.openxmlformats.org/officeDocument/2006/relationships/image" Target="../media/image13.png"/><Relationship Id="rId9"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examples_semestr1/ex7_11.cpp" TargetMode="External"/><Relationship Id="rId5" Type="http://schemas.openxmlformats.org/officeDocument/2006/relationships/hyperlink" Target="../example%202010/ex45" TargetMode="External"/><Relationship Id="rId4" Type="http://schemas.openxmlformats.org/officeDocument/2006/relationships/image" Target="../media/image8.gif"/></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examples_semestr1/ex7_11.cpp" TargetMode="External"/><Relationship Id="rId5" Type="http://schemas.openxmlformats.org/officeDocument/2006/relationships/hyperlink" Target="../example%202010/ex45" TargetMode="External"/><Relationship Id="rId4" Type="http://schemas.openxmlformats.org/officeDocument/2006/relationships/image" Target="../media/image8.gif"/></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examples_semestr1/ex7_11.cpp" TargetMode="External"/><Relationship Id="rId5" Type="http://schemas.openxmlformats.org/officeDocument/2006/relationships/hyperlink" Target="../example%202010/ex45" TargetMode="External"/><Relationship Id="rId4" Type="http://schemas.openxmlformats.org/officeDocument/2006/relationships/image" Target="../media/image8.gi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4.png"/><Relationship Id="rId4" Type="http://schemas.openxmlformats.org/officeDocument/2006/relationships/oleObject" Target="../embeddings/oleObject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27.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15.png"/><Relationship Id="rId4" Type="http://schemas.openxmlformats.org/officeDocument/2006/relationships/oleObject" Target="../embeddings/oleObject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16.png"/><Relationship Id="rId5" Type="http://schemas.openxmlformats.org/officeDocument/2006/relationships/oleObject" Target="../embeddings/oleObject9.bin"/><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notesSlide" Target="../notesSlides/notesSlide30.xml"/><Relationship Id="rId7" Type="http://schemas.openxmlformats.org/officeDocument/2006/relationships/image" Target="../media/image8.gi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6.png"/><Relationship Id="rId5" Type="http://schemas.openxmlformats.org/officeDocument/2006/relationships/oleObject" Target="../embeddings/oleObject11.bin"/><Relationship Id="rId10" Type="http://schemas.openxmlformats.org/officeDocument/2006/relationships/hyperlink" Target="examples_semestr1/ex7_12.cpp" TargetMode="External"/><Relationship Id="rId4" Type="http://schemas.openxmlformats.org/officeDocument/2006/relationships/image" Target="../media/image18.png"/><Relationship Id="rId9" Type="http://schemas.openxmlformats.org/officeDocument/2006/relationships/hyperlink" Target="../example%202010/ex52"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hyperlink" Target="examples_semestr1/ex7_12.cpp" TargetMode="External"/><Relationship Id="rId4" Type="http://schemas.openxmlformats.org/officeDocument/2006/relationships/hyperlink" Target="../example%202010/ex52"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hyperlink" Target="examples_semestr1/ex7_12.cpp" TargetMode="External"/><Relationship Id="rId4" Type="http://schemas.openxmlformats.org/officeDocument/2006/relationships/hyperlink" Target="../example%202010/ex52"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hyperlink" Target="examples_semestr1/ex7_12.cpp" TargetMode="External"/><Relationship Id="rId4" Type="http://schemas.openxmlformats.org/officeDocument/2006/relationships/hyperlink" Target="../example%202010/ex52"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hyperlink" Target="examples_semestr1/ex7_12.cpp" TargetMode="External"/><Relationship Id="rId4" Type="http://schemas.openxmlformats.org/officeDocument/2006/relationships/hyperlink" Target="../example%202010/ex52"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hyperlink" Target="examples_semestr1/ex7_12.cpp" TargetMode="External"/><Relationship Id="rId4" Type="http://schemas.openxmlformats.org/officeDocument/2006/relationships/hyperlink" Target="../example%202010/ex52" TargetMode="External"/></Relationships>
</file>

<file path=ppt/slides/_rels/slide3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39.xml"/><Relationship Id="rId7" Type="http://schemas.openxmlformats.org/officeDocument/2006/relationships/image" Target="../media/image8.gi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3.png"/><Relationship Id="rId5" Type="http://schemas.openxmlformats.org/officeDocument/2006/relationships/hyperlink" Target="examples_semestr1/ex7_13.cpp" TargetMode="External"/><Relationship Id="rId4" Type="http://schemas.openxmlformats.org/officeDocument/2006/relationships/hyperlink" Target="../example/ex53" TargetMode="External"/><Relationship Id="rId9" Type="http://schemas.openxmlformats.org/officeDocument/2006/relationships/image" Target="../media/image22.w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example/ex53"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23.png"/><Relationship Id="rId4" Type="http://schemas.openxmlformats.org/officeDocument/2006/relationships/hyperlink" Target="examples_semestr1/ex7_13.cpp"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example/ex53"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23.png"/><Relationship Id="rId4" Type="http://schemas.openxmlformats.org/officeDocument/2006/relationships/hyperlink" Target="examples_semestr1/ex7_13.cpp"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example/ex53"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8.gif"/><Relationship Id="rId5" Type="http://schemas.openxmlformats.org/officeDocument/2006/relationships/image" Target="../media/image23.png"/><Relationship Id="rId4" Type="http://schemas.openxmlformats.org/officeDocument/2006/relationships/hyperlink" Target="examples_semestr1/ex7_13.cpp"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4"/>
          <p:cNvGraphicFramePr>
            <a:graphicFrameLocks noChangeAspect="1"/>
          </p:cNvGraphicFramePr>
          <p:nvPr/>
        </p:nvGraphicFramePr>
        <p:xfrm>
          <a:off x="0" y="-6350"/>
          <a:ext cx="9144000" cy="6869113"/>
        </p:xfrm>
        <a:graphic>
          <a:graphicData uri="http://schemas.openxmlformats.org/presentationml/2006/ole">
            <mc:AlternateContent xmlns:mc="http://schemas.openxmlformats.org/markup-compatibility/2006">
              <mc:Choice xmlns:v="urn:schemas-microsoft-com:vml" Requires="v">
                <p:oleObj spid="_x0000_s2063" name="Точечный рисунок" r:id="rId4" imgW="6428571" imgH="4828571" progId="Paint.Picture">
                  <p:embed/>
                </p:oleObj>
              </mc:Choice>
              <mc:Fallback>
                <p:oleObj name="Точечный рисунок" r:id="rId4" imgW="6428571" imgH="4828571" progId="Paint.Picture">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6350"/>
                        <a:ext cx="9144000" cy="686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4" name="WordArt 6"/>
          <p:cNvSpPr>
            <a:spLocks noChangeArrowheads="1" noChangeShapeType="1" noTextEdit="1"/>
          </p:cNvSpPr>
          <p:nvPr/>
        </p:nvSpPr>
        <p:spPr bwMode="auto">
          <a:xfrm>
            <a:off x="900112" y="1484313"/>
            <a:ext cx="7848351" cy="2733675"/>
          </a:xfrm>
          <a:prstGeom prst="rect">
            <a:avLst/>
          </a:prstGeom>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Plain">
              <a:avLst>
                <a:gd name="adj" fmla="val 50000"/>
              </a:avLst>
            </a:prstTxWarp>
          </a:bodyPr>
          <a:lstStyle/>
          <a:p>
            <a:pPr algn="ctr"/>
            <a:r>
              <a:rPr lang="ru-RU" sz="3600" kern="10" dirty="0" err="1" smtClean="0">
                <a:effectLst>
                  <a:outerShdw dist="81320" dir="2319588" algn="ctr" rotWithShape="0">
                    <a:srgbClr val="FFFF00">
                      <a:alpha val="80000"/>
                    </a:srgbClr>
                  </a:outerShdw>
                </a:effectLst>
              </a:rPr>
              <a:t>Розділ</a:t>
            </a:r>
            <a:r>
              <a:rPr lang="ru-RU" sz="3600" kern="10" dirty="0" smtClean="0">
                <a:effectLst>
                  <a:outerShdw dist="81320" dir="2319588" algn="ctr" rotWithShape="0">
                    <a:srgbClr val="FFFF00">
                      <a:alpha val="80000"/>
                    </a:srgbClr>
                  </a:outerShdw>
                </a:effectLst>
              </a:rPr>
              <a:t> 7</a:t>
            </a:r>
          </a:p>
          <a:p>
            <a:pPr algn="ctr"/>
            <a:r>
              <a:rPr lang="uk-UA" sz="3600" kern="10" dirty="0" smtClean="0">
                <a:effectLst>
                  <a:outerShdw dist="81320" dir="2319588" algn="ctr" rotWithShape="0">
                    <a:srgbClr val="FFFF00">
                      <a:alpha val="80000"/>
                    </a:srgbClr>
                  </a:outerShdw>
                </a:effectLst>
              </a:rPr>
              <a:t>Сор</a:t>
            </a:r>
            <a:r>
              <a:rPr lang="uk-UA" sz="3600" kern="10" dirty="0">
                <a:effectLst>
                  <a:outerShdw dist="81320" dir="2319588" algn="ctr" rotWithShape="0">
                    <a:srgbClr val="FFFF00">
                      <a:alpha val="80000"/>
                    </a:srgbClr>
                  </a:outerShdw>
                </a:effectLst>
              </a:rPr>
              <a:t>т</a:t>
            </a:r>
            <a:r>
              <a:rPr lang="uk-UA" sz="3600" kern="10" dirty="0" smtClean="0">
                <a:effectLst>
                  <a:outerShdw dist="81320" dir="2319588" algn="ctr" rotWithShape="0">
                    <a:srgbClr val="FFFF00">
                      <a:alpha val="80000"/>
                    </a:srgbClr>
                  </a:outerShdw>
                </a:effectLst>
              </a:rPr>
              <a:t>ування і пошук </a:t>
            </a:r>
            <a:br>
              <a:rPr lang="uk-UA" sz="3600" kern="10" dirty="0" smtClean="0">
                <a:effectLst>
                  <a:outerShdw dist="81320" dir="2319588" algn="ctr" rotWithShape="0">
                    <a:srgbClr val="FFFF00">
                      <a:alpha val="80000"/>
                    </a:srgbClr>
                  </a:outerShdw>
                </a:effectLst>
              </a:rPr>
            </a:br>
            <a:r>
              <a:rPr lang="uk-UA" sz="3600" kern="10" dirty="0" smtClean="0">
                <a:effectLst>
                  <a:outerShdw dist="81320" dir="2319588" algn="ctr" rotWithShape="0">
                    <a:srgbClr val="FFFF00">
                      <a:alpha val="80000"/>
                    </a:srgbClr>
                  </a:outerShdw>
                </a:effectLst>
              </a:rPr>
              <a:t>в одновимірному масиві</a:t>
            </a:r>
            <a:endParaRPr lang="ru-RU" sz="3600" kern="10" dirty="0">
              <a:effectLst>
                <a:outerShdw dist="81320" dir="2319588" algn="ctr" rotWithShape="0">
                  <a:srgbClr val="FFFF00">
                    <a:alpha val="80000"/>
                  </a:srgbClr>
                </a:outerShdw>
              </a:effectLs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509713"/>
            <a:ext cx="8497887" cy="2589212"/>
          </a:xfrm>
          <a:prstGeom prst="rect">
            <a:avLst/>
          </a:prstGeom>
          <a:solidFill>
            <a:schemeClr val="bg1"/>
          </a:solidFill>
        </p:spPr>
      </p:pic>
      <p:sp>
        <p:nvSpPr>
          <p:cNvPr id="84995" name="Заголовок 1"/>
          <p:cNvSpPr>
            <a:spLocks/>
          </p:cNvSpPr>
          <p:nvPr/>
        </p:nvSpPr>
        <p:spPr bwMode="auto">
          <a:xfrm>
            <a:off x="539750" y="1889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Сортування методом вибору</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ChangeArrowheads="1"/>
          </p:cNvSpPr>
          <p:nvPr/>
        </p:nvSpPr>
        <p:spPr bwMode="auto">
          <a:xfrm>
            <a:off x="395288" y="1349504"/>
            <a:ext cx="8497887" cy="483209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uk-UA" altLang="ru-RU" sz="2200">
                <a:latin typeface="Arial" panose="020B0604020202020204" pitchFamily="34" charset="0"/>
              </a:rPr>
              <a:t>Весь масив вважати невідсортованою частиною. Поки ця частина містить більше одного елемента, виконувати такі дії:</a:t>
            </a:r>
            <a:endParaRPr lang="ru-RU" altLang="ru-RU" sz="2200">
              <a:latin typeface="Arial" panose="020B0604020202020204" pitchFamily="34" charset="0"/>
            </a:endParaRPr>
          </a:p>
          <a:p>
            <a:r>
              <a:rPr lang="uk-UA" altLang="ru-RU" sz="2200">
                <a:latin typeface="Arial" panose="020B0604020202020204" pitchFamily="34" charset="0"/>
              </a:rPr>
              <a:t>1. Вибрати перший елемент невідсортованої частини масиву і вважати його мінімальним; запам’ятати індекс цього елемента. </a:t>
            </a:r>
            <a:endParaRPr lang="ru-RU" altLang="ru-RU" sz="2200">
              <a:latin typeface="Arial" panose="020B0604020202020204" pitchFamily="34" charset="0"/>
            </a:endParaRPr>
          </a:p>
          <a:p>
            <a:r>
              <a:rPr lang="uk-UA" altLang="ru-RU" sz="2200">
                <a:latin typeface="Arial" panose="020B0604020202020204" pitchFamily="34" charset="0"/>
              </a:rPr>
              <a:t>2. Для елементів від наступного після вибраного і до останнього повторювати такі дії.</a:t>
            </a:r>
            <a:endParaRPr lang="ru-RU" altLang="ru-RU" sz="2200">
              <a:latin typeface="Arial" panose="020B0604020202020204" pitchFamily="34" charset="0"/>
            </a:endParaRPr>
          </a:p>
          <a:p>
            <a:pPr lvl="1"/>
            <a:r>
              <a:rPr lang="uk-UA" altLang="ru-RU" sz="2200">
                <a:latin typeface="Arial" panose="020B0604020202020204" pitchFamily="34" charset="0"/>
              </a:rPr>
              <a:t>2.1. Порівняти вибраний елемент і поточний.</a:t>
            </a:r>
            <a:endParaRPr lang="ru-RU" altLang="ru-RU" sz="2200">
              <a:latin typeface="Arial" panose="020B0604020202020204" pitchFamily="34" charset="0"/>
            </a:endParaRPr>
          </a:p>
          <a:p>
            <a:pPr lvl="1"/>
            <a:r>
              <a:rPr lang="uk-UA" altLang="ru-RU" sz="2200">
                <a:latin typeface="Arial" panose="020B0604020202020204" pitchFamily="34" charset="0"/>
              </a:rPr>
              <a:t>2.2. Якщо вибраний елемент більший за поточний, запам’ятати поточний елемент як мінімальний, а його індекс — як індекс мінімального елемента.</a:t>
            </a:r>
            <a:endParaRPr lang="ru-RU" altLang="ru-RU" sz="2200">
              <a:latin typeface="Arial" panose="020B0604020202020204" pitchFamily="34" charset="0"/>
            </a:endParaRPr>
          </a:p>
          <a:p>
            <a:r>
              <a:rPr lang="uk-UA" altLang="ru-RU" sz="2200">
                <a:latin typeface="Arial" panose="020B0604020202020204" pitchFamily="34" charset="0"/>
              </a:rPr>
              <a:t>3. Поміняти місцями мінімальний і вибраний на кроці 1 елементи.</a:t>
            </a:r>
          </a:p>
          <a:p>
            <a:r>
              <a:rPr lang="uk-UA" altLang="ru-RU" sz="2200">
                <a:latin typeface="Arial" panose="020B0604020202020204" pitchFamily="34" charset="0"/>
              </a:rPr>
              <a:t>4. Пересунути початок невідсортованої частини на одну позицію вправо</a:t>
            </a:r>
            <a:r>
              <a:rPr lang="ru-RU" altLang="ru-RU" sz="2200">
                <a:latin typeface="Arial" panose="020B0604020202020204" pitchFamily="34" charset="0"/>
              </a:rPr>
              <a:t> </a:t>
            </a:r>
          </a:p>
        </p:txBody>
      </p:sp>
      <p:sp>
        <p:nvSpPr>
          <p:cNvPr id="83971" name="Заголовок 1"/>
          <p:cNvSpPr>
            <a:spLocks/>
          </p:cNvSpPr>
          <p:nvPr/>
        </p:nvSpPr>
        <p:spPr bwMode="auto">
          <a:xfrm>
            <a:off x="539750" y="188913"/>
            <a:ext cx="82296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Алгоритм сортування методом вибору</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Заголовок 1"/>
          <p:cNvSpPr>
            <a:spLocks noGrp="1"/>
          </p:cNvSpPr>
          <p:nvPr>
            <p:ph type="title" idx="4294967295"/>
          </p:nvPr>
        </p:nvSpPr>
        <p:spPr bwMode="auto">
          <a:xfrm>
            <a:off x="468313" y="115888"/>
            <a:ext cx="8229600" cy="6492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Сортування методом обміну (бульбашкове)</a:t>
            </a:r>
          </a:p>
        </p:txBody>
      </p:sp>
      <p:sp>
        <p:nvSpPr>
          <p:cNvPr id="95235" name="Объект 2"/>
          <p:cNvSpPr>
            <a:spLocks noGrp="1"/>
          </p:cNvSpPr>
          <p:nvPr>
            <p:ph idx="4294967295"/>
          </p:nvPr>
        </p:nvSpPr>
        <p:spPr bwMode="auto">
          <a:xfrm>
            <a:off x="323850" y="1052513"/>
            <a:ext cx="8569325" cy="23034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uk-UA" altLang="ru-RU" sz="2400">
                <a:latin typeface="Arial" panose="020B0604020202020204" pitchFamily="34" charset="0"/>
              </a:rPr>
              <a:t>Базовою операцією в цьому методі є порівняння двох сусідніх елементів масиву. Якщо їх розташування суперечить умові впорядкування, вони міняються місцями. Послідовне застосування такої операції до всіх пар елементів масиву, від останньої до першої, дасть змогу виявити наймен­ший елемент в першій позиції. </a:t>
            </a:r>
          </a:p>
        </p:txBody>
      </p:sp>
      <p:pic>
        <p:nvPicPr>
          <p:cNvPr id="4" name="Рисунок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286125"/>
            <a:ext cx="8353425" cy="3327400"/>
          </a:xfrm>
          <a:prstGeom prst="rect">
            <a:avLst/>
          </a:prstGeom>
          <a:solidFill>
            <a:schemeClr val="bg1"/>
          </a:solidFill>
        </p:spPr>
      </p:pic>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ChangeArrowheads="1"/>
          </p:cNvSpPr>
          <p:nvPr/>
        </p:nvSpPr>
        <p:spPr bwMode="auto">
          <a:xfrm>
            <a:off x="250825" y="1196975"/>
            <a:ext cx="8569325" cy="337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uk-UA" altLang="ru-RU" sz="2400"/>
              <a:t>1. Установити лічильник ітерацій рівним одиниці.</a:t>
            </a:r>
            <a:endParaRPr lang="ru-RU" altLang="ru-RU" sz="2400"/>
          </a:p>
          <a:p>
            <a:r>
              <a:rPr lang="uk-UA" altLang="ru-RU" sz="2400"/>
              <a:t>2. Для елементів масиву, від останнього до елемента з індексом, що дорівнює поточному значенню лічильника ітерацій, повторювати такі дії.</a:t>
            </a:r>
            <a:endParaRPr lang="ru-RU" altLang="ru-RU" sz="2400"/>
          </a:p>
          <a:p>
            <a:pPr lvl="1"/>
            <a:r>
              <a:rPr lang="uk-UA" altLang="ru-RU" sz="2400"/>
              <a:t>2.1. Якщо поточний елемент більший за попередній, поміняти ці елементи місцями.</a:t>
            </a:r>
            <a:endParaRPr lang="ru-RU" altLang="ru-RU" sz="2400"/>
          </a:p>
          <a:p>
            <a:pPr lvl="1"/>
            <a:r>
              <a:rPr lang="uk-UA" altLang="ru-RU" sz="2400"/>
              <a:t>2.2. Перейти до попереднього елемента.</a:t>
            </a:r>
            <a:endParaRPr lang="ru-RU" altLang="ru-RU" sz="2400"/>
          </a:p>
          <a:p>
            <a:r>
              <a:rPr lang="uk-UA" altLang="ru-RU" sz="2400"/>
              <a:t>3. Збільшити лічильник  ітерацій. Якщо значення лічильника дорівнює кількості елементів масиву, завершити сортування.</a:t>
            </a:r>
          </a:p>
        </p:txBody>
      </p:sp>
      <p:sp>
        <p:nvSpPr>
          <p:cNvPr id="82947" name="Rectangle 3"/>
          <p:cNvSpPr>
            <a:spLocks noChangeArrowheads="1"/>
          </p:cNvSpPr>
          <p:nvPr/>
        </p:nvSpPr>
        <p:spPr bwMode="auto">
          <a:xfrm>
            <a:off x="1258888" y="188913"/>
            <a:ext cx="72405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3200" b="1"/>
              <a:t>Алгоритм сортування методом обміну</a:t>
            </a:r>
            <a:endParaRPr lang="ru-RU" altLang="ru-RU" sz="3200" b="1"/>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755650" y="0"/>
            <a:ext cx="7791450" cy="681038"/>
          </a:xfrm>
          <a:prstGeom prst="rect">
            <a:avLst/>
          </a:prstGeom>
          <a:noFill/>
          <a:ln w="9525">
            <a:noFill/>
            <a:miter lim="800000"/>
            <a:headEnd/>
            <a:tailEnd/>
          </a:ln>
        </p:spPr>
        <p:txBody>
          <a:bodyPr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3200" b="1"/>
              <a:t>Сортування</a:t>
            </a:r>
            <a:r>
              <a:rPr lang="ru-RU" altLang="ru-RU" sz="3200" b="1" u="sng"/>
              <a:t> </a:t>
            </a:r>
            <a:r>
              <a:rPr lang="ru-RU" altLang="ru-RU" sz="3200" b="1"/>
              <a:t>масиву</a:t>
            </a:r>
            <a:endParaRPr lang="en-US" altLang="ru-RU" sz="3200" b="1"/>
          </a:p>
        </p:txBody>
      </p:sp>
      <p:sp>
        <p:nvSpPr>
          <p:cNvPr id="5" name="Скругленный прямоугольник 4"/>
          <p:cNvSpPr/>
          <p:nvPr/>
        </p:nvSpPr>
        <p:spPr>
          <a:xfrm>
            <a:off x="1491570" y="1498303"/>
            <a:ext cx="5846583" cy="1584176"/>
          </a:xfrm>
          <a:prstGeom prst="roundRect">
            <a:avLst/>
          </a:prstGeom>
          <a:solidFill>
            <a:srgbClr val="851F59"/>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ru-RU" sz="2200" dirty="0" err="1">
                <a:solidFill>
                  <a:schemeClr val="tx1"/>
                </a:solidFill>
              </a:rPr>
              <a:t>Продемонструємо</a:t>
            </a:r>
            <a:r>
              <a:rPr lang="ru-RU" sz="2200" dirty="0">
                <a:solidFill>
                  <a:schemeClr val="tx1"/>
                </a:solidFill>
              </a:rPr>
              <a:t> </a:t>
            </a:r>
            <a:r>
              <a:rPr lang="ru-RU" sz="2200" dirty="0" err="1">
                <a:solidFill>
                  <a:schemeClr val="tx1"/>
                </a:solidFill>
              </a:rPr>
              <a:t>всі</a:t>
            </a:r>
            <a:r>
              <a:rPr lang="ru-RU" sz="2200" dirty="0">
                <a:solidFill>
                  <a:schemeClr val="tx1"/>
                </a:solidFill>
              </a:rPr>
              <a:t> три </a:t>
            </a:r>
            <a:r>
              <a:rPr lang="ru-RU" sz="2200" dirty="0" err="1">
                <a:solidFill>
                  <a:schemeClr val="tx1"/>
                </a:solidFill>
              </a:rPr>
              <a:t>простих</a:t>
            </a:r>
            <a:r>
              <a:rPr lang="ru-RU" sz="2200" dirty="0">
                <a:solidFill>
                  <a:schemeClr val="tx1"/>
                </a:solidFill>
              </a:rPr>
              <a:t> </a:t>
            </a:r>
            <a:r>
              <a:rPr lang="ru-RU" sz="2200" dirty="0" err="1">
                <a:solidFill>
                  <a:schemeClr val="tx1"/>
                </a:solidFill>
              </a:rPr>
              <a:t>методи</a:t>
            </a:r>
            <a:r>
              <a:rPr lang="ru-RU" sz="2200" dirty="0">
                <a:solidFill>
                  <a:schemeClr val="tx1"/>
                </a:solidFill>
              </a:rPr>
              <a:t> </a:t>
            </a:r>
            <a:r>
              <a:rPr lang="ru-RU" sz="2200" dirty="0" err="1">
                <a:solidFill>
                  <a:schemeClr val="tx1"/>
                </a:solidFill>
              </a:rPr>
              <a:t>сортування</a:t>
            </a:r>
            <a:r>
              <a:rPr lang="ru-RU" sz="2200" dirty="0">
                <a:solidFill>
                  <a:schemeClr val="tx1"/>
                </a:solidFill>
              </a:rPr>
              <a:t> </a:t>
            </a:r>
            <a:r>
              <a:rPr lang="ru-RU" sz="2200" dirty="0" err="1">
                <a:solidFill>
                  <a:schemeClr val="tx1"/>
                </a:solidFill>
              </a:rPr>
              <a:t>масиву</a:t>
            </a:r>
            <a:r>
              <a:rPr lang="ru-RU" sz="2200" dirty="0">
                <a:solidFill>
                  <a:schemeClr val="tx1"/>
                </a:solidFill>
              </a:rPr>
              <a:t>. (50)</a:t>
            </a:r>
            <a:endParaRPr lang="uk-UA" sz="2200" dirty="0">
              <a:solidFill>
                <a:schemeClr val="tx1"/>
              </a:solidFill>
            </a:endParaRPr>
          </a:p>
        </p:txBody>
      </p:sp>
      <p:sp>
        <p:nvSpPr>
          <p:cNvPr id="6" name="Скругленный прямоугольник 5">
            <a:hlinkClick r:id="rId3" action="ppaction://hlinkfile"/>
          </p:cNvPr>
          <p:cNvSpPr/>
          <p:nvPr/>
        </p:nvSpPr>
        <p:spPr>
          <a:xfrm>
            <a:off x="6861051" y="6281936"/>
            <a:ext cx="233387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uk-UA" altLang="ru-RU" sz="2000" b="1" u="sng">
                <a:solidFill>
                  <a:srgbClr val="C00000"/>
                </a:solidFill>
                <a:latin typeface="Calibri" panose="020F0502020204030204" pitchFamily="34" charset="0"/>
                <a:hlinkClick r:id="rId4" action="ppaction://hlinkfile"/>
              </a:rPr>
              <a:t>Код </a:t>
            </a:r>
            <a:r>
              <a:rPr lang="en-US" altLang="ru-RU" sz="2000" b="1" u="sng">
                <a:solidFill>
                  <a:srgbClr val="C00000"/>
                </a:solidFill>
                <a:latin typeface="Calibri" panose="020F0502020204030204" pitchFamily="34" charset="0"/>
                <a:hlinkClick r:id="rId4" action="ppaction://hlinkfile"/>
              </a:rPr>
              <a:t>ex7_8.9.10</a:t>
            </a:r>
            <a:endParaRPr lang="uk-UA" altLang="ru-RU" sz="2000" b="1" u="sng">
              <a:solidFill>
                <a:srgbClr val="C00000"/>
              </a:solidFill>
              <a:latin typeface="Calibri" panose="020F0502020204030204" pitchFamily="34" charset="0"/>
            </a:endParaRPr>
          </a:p>
        </p:txBody>
      </p:sp>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3187" y="199490"/>
            <a:ext cx="1739717" cy="600272"/>
          </a:xfrm>
          <a:prstGeom prst="rect">
            <a:avLst/>
          </a:prstGeom>
          <a:scene3d>
            <a:camera prst="orthographicFront"/>
            <a:lightRig rig="threePt" dir="t"/>
          </a:scene3d>
          <a:sp3d prstMaterial="matte"/>
        </p:spPr>
      </p:pic>
      <p:sp>
        <p:nvSpPr>
          <p:cNvPr id="96268" name="Text Box 12"/>
          <p:cNvSpPr txBox="1">
            <a:spLocks noChangeArrowheads="1"/>
          </p:cNvSpPr>
          <p:nvPr/>
        </p:nvSpPr>
        <p:spPr bwMode="auto">
          <a:xfrm>
            <a:off x="1979613" y="1773238"/>
            <a:ext cx="51847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pic>
        <p:nvPicPr>
          <p:cNvPr id="96269" name="Picture 13"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8027988" y="5373688"/>
            <a:ext cx="792162" cy="7318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ChangeArrowheads="1"/>
          </p:cNvSpPr>
          <p:nvPr/>
        </p:nvSpPr>
        <p:spPr bwMode="auto">
          <a:xfrm>
            <a:off x="1459650" y="908720"/>
            <a:ext cx="5957887" cy="5761038"/>
          </a:xfrm>
          <a:prstGeom prst="rect">
            <a:avLst/>
          </a:prstGeom>
          <a:solidFill>
            <a:schemeClr val="bg1"/>
          </a:solidFill>
          <a:ln w="9525">
            <a:solidFill>
              <a:schemeClr val="hlink"/>
            </a:solidFill>
            <a:miter lim="800000"/>
            <a:headEnd/>
            <a:tailEnd/>
          </a:ln>
          <a:effectLst>
            <a:outerShdw dist="35921" dir="2700000" algn="ctr" rotWithShape="0">
              <a:schemeClr val="hlink"/>
            </a:outerShdw>
          </a:effectLst>
        </p:spPr>
        <p:txBody>
          <a:bodyPr>
            <a:spAutoFit/>
          </a:bodyPr>
          <a:lstStyle/>
          <a:p>
            <a:r>
              <a:rPr lang="en-GB" altLang="ru-RU" sz="1200" noProof="1"/>
              <a:t>//ex7_8.cpp. </a:t>
            </a:r>
            <a:r>
              <a:rPr lang="ru-RU" altLang="ru-RU" sz="1200" noProof="1"/>
              <a:t>Сортування вставкою, вибором, бульбашкове</a:t>
            </a:r>
          </a:p>
          <a:p>
            <a:r>
              <a:rPr lang="en-GB" altLang="ru-RU" sz="1200" noProof="1"/>
              <a:t>#include&lt;iostream&gt;</a:t>
            </a:r>
          </a:p>
          <a:p>
            <a:r>
              <a:rPr lang="en-GB" altLang="ru-RU" sz="1200" noProof="1"/>
              <a:t>#include&lt;stdlib.h&gt;</a:t>
            </a:r>
          </a:p>
          <a:p>
            <a:r>
              <a:rPr lang="en-GB" altLang="ru-RU" sz="1200" noProof="1"/>
              <a:t>#include&lt;time.h&gt;</a:t>
            </a:r>
          </a:p>
          <a:p>
            <a:r>
              <a:rPr lang="en-GB" altLang="ru-RU" sz="1200" noProof="1"/>
              <a:t>using namespace std;</a:t>
            </a:r>
          </a:p>
          <a:p>
            <a:r>
              <a:rPr lang="en-GB" altLang="ru-RU" sz="1200" noProof="1"/>
              <a:t>int n;                                //</a:t>
            </a:r>
            <a:r>
              <a:rPr lang="ru-RU" altLang="ru-RU" sz="1200" noProof="1"/>
              <a:t>кількість елементів масиву</a:t>
            </a:r>
          </a:p>
          <a:p>
            <a:r>
              <a:rPr lang="en-GB" altLang="ru-RU" sz="1200" noProof="1"/>
              <a:t>int a[10], acopy[10];                                  //</a:t>
            </a:r>
            <a:r>
              <a:rPr lang="ru-RU" altLang="ru-RU" sz="1200" noProof="1"/>
              <a:t>масив, що сортується</a:t>
            </a:r>
          </a:p>
          <a:p>
            <a:r>
              <a:rPr lang="en-GB" altLang="ru-RU" sz="1200" noProof="1"/>
              <a:t>char key;                                //</a:t>
            </a:r>
            <a:r>
              <a:rPr lang="ru-RU" altLang="ru-RU" sz="1200" noProof="1"/>
              <a:t>пункт меню</a:t>
            </a:r>
          </a:p>
          <a:p>
            <a:r>
              <a:rPr lang="ru-RU" altLang="ru-RU" sz="1200" noProof="1"/>
              <a:t>//=============== функція генерації масиву ====================== </a:t>
            </a:r>
          </a:p>
          <a:p>
            <a:r>
              <a:rPr lang="en-GB" altLang="ru-RU" sz="1200" noProof="1"/>
              <a:t>void create(){</a:t>
            </a:r>
          </a:p>
          <a:p>
            <a:r>
              <a:rPr lang="en-GB" altLang="ru-RU" sz="1200" noProof="1"/>
              <a:t>  srand((unsigned)(time(NULL)));        //</a:t>
            </a:r>
            <a:r>
              <a:rPr lang="ru-RU" altLang="ru-RU" sz="1200" noProof="1"/>
              <a:t>ініціалізувати генератор</a:t>
            </a:r>
          </a:p>
          <a:p>
            <a:r>
              <a:rPr lang="ru-RU" altLang="ru-RU" sz="1200" noProof="1"/>
              <a:t>                                                //випадкових чисел</a:t>
            </a:r>
          </a:p>
          <a:p>
            <a:r>
              <a:rPr lang="en-GB" altLang="ru-RU" sz="1200" noProof="1"/>
              <a:t>  cout&lt;&lt;"enter number of the components (&lt;=10)"&lt;&lt;endl;</a:t>
            </a:r>
          </a:p>
          <a:p>
            <a:r>
              <a:rPr lang="en-GB" altLang="ru-RU" sz="1200" noProof="1"/>
              <a:t>  cin&gt;&gt;n;                     //</a:t>
            </a:r>
            <a:r>
              <a:rPr lang="ru-RU" altLang="ru-RU" sz="1200" noProof="1"/>
              <a:t>ввести кількість елементів массиву</a:t>
            </a:r>
          </a:p>
          <a:p>
            <a:r>
              <a:rPr lang="en-GB" altLang="ru-RU" sz="1200" noProof="1"/>
              <a:t>  for(int i=0;i&lt;n;i++)                         //</a:t>
            </a:r>
            <a:r>
              <a:rPr lang="ru-RU" altLang="ru-RU" sz="1200" noProof="1"/>
              <a:t>генерувати массив</a:t>
            </a:r>
          </a:p>
          <a:p>
            <a:r>
              <a:rPr lang="en-GB" altLang="ru-RU" sz="1200" noProof="1"/>
              <a:t>    a[i]=rand()%30;</a:t>
            </a:r>
          </a:p>
          <a:p>
            <a:r>
              <a:rPr lang="en-GB" altLang="ru-RU" sz="1200" noProof="1"/>
              <a:t>  for(int i=0;i&lt;n;i++)                         //</a:t>
            </a:r>
            <a:r>
              <a:rPr lang="ru-RU" altLang="ru-RU" sz="1200" noProof="1"/>
              <a:t>копіювати массив</a:t>
            </a:r>
          </a:p>
          <a:p>
            <a:r>
              <a:rPr lang="en-GB" altLang="ru-RU" sz="1200" noProof="1"/>
              <a:t>     acopy[i]=a[i];</a:t>
            </a:r>
          </a:p>
          <a:p>
            <a:r>
              <a:rPr lang="en-GB" altLang="ru-RU" sz="1200" noProof="1"/>
              <a:t>}</a:t>
            </a:r>
          </a:p>
          <a:p>
            <a:r>
              <a:rPr lang="en-GB" altLang="ru-RU" sz="1200" noProof="1"/>
              <a:t>//=================</a:t>
            </a:r>
            <a:r>
              <a:rPr lang="ru-RU" altLang="ru-RU" sz="1200" noProof="1"/>
              <a:t>копіювння масиву ===========================</a:t>
            </a:r>
          </a:p>
          <a:p>
            <a:r>
              <a:rPr lang="en-GB" altLang="ru-RU" sz="1200" noProof="1"/>
              <a:t>void RestoreArray(int mas[],int copymas[])</a:t>
            </a:r>
          </a:p>
          <a:p>
            <a:r>
              <a:rPr lang="en-GB" altLang="ru-RU" sz="1200" noProof="1"/>
              <a:t>{</a:t>
            </a:r>
          </a:p>
          <a:p>
            <a:r>
              <a:rPr lang="en-GB" altLang="ru-RU" sz="1200" noProof="1"/>
              <a:t>	for(int i=0;i&lt;n;i++)                         //</a:t>
            </a:r>
            <a:r>
              <a:rPr lang="ru-RU" altLang="ru-RU" sz="1200" noProof="1"/>
              <a:t>генерувати массив</a:t>
            </a:r>
          </a:p>
          <a:p>
            <a:r>
              <a:rPr lang="en-GB" altLang="ru-RU" sz="1200" noProof="1"/>
              <a:t>     mas[i]=copymas[i];</a:t>
            </a:r>
          </a:p>
          <a:p>
            <a:r>
              <a:rPr lang="en-GB" altLang="ru-RU" sz="1200" noProof="1"/>
              <a:t>}</a:t>
            </a:r>
          </a:p>
          <a:p>
            <a:r>
              <a:rPr lang="en-GB" altLang="ru-RU" sz="1200" noProof="1"/>
              <a:t>//================= </a:t>
            </a:r>
            <a:r>
              <a:rPr lang="ru-RU" altLang="ru-RU" sz="1200" noProof="1"/>
              <a:t>функція виведеннч масиву ====================</a:t>
            </a:r>
          </a:p>
          <a:p>
            <a:r>
              <a:rPr lang="en-GB" altLang="ru-RU" sz="1200" noProof="1"/>
              <a:t>void output(){</a:t>
            </a:r>
          </a:p>
          <a:p>
            <a:r>
              <a:rPr lang="en-GB" altLang="ru-RU" sz="1200" noProof="1"/>
              <a:t> for(int i=0;i&lt;n;i++)                //</a:t>
            </a:r>
            <a:r>
              <a:rPr lang="ru-RU" altLang="ru-RU" sz="1200" noProof="1"/>
              <a:t>вивести згенерований массив</a:t>
            </a:r>
          </a:p>
          <a:p>
            <a:r>
              <a:rPr lang="en-GB" altLang="ru-RU" sz="1200" noProof="1"/>
              <a:t>    cout&lt;&lt;a[i]&lt;&lt;" ";</a:t>
            </a:r>
          </a:p>
          <a:p>
            <a:r>
              <a:rPr lang="en-GB" altLang="ru-RU" sz="1200" noProof="1"/>
              <a:t>  cout&lt;&lt;endl;</a:t>
            </a:r>
          </a:p>
          <a:p>
            <a:r>
              <a:rPr lang="en-GB" altLang="ru-RU" sz="1200" noProof="1"/>
              <a:t>}</a:t>
            </a: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115" y="197488"/>
            <a:ext cx="1171295" cy="486666"/>
          </a:xfrm>
          <a:prstGeom prst="rect">
            <a:avLst/>
          </a:prstGeom>
          <a:scene3d>
            <a:camera prst="orthographicFront"/>
            <a:lightRig rig="threePt" dir="t"/>
          </a:scene3d>
          <a:sp3d prstMaterial="matte"/>
        </p:spPr>
      </p:pic>
      <p:pic>
        <p:nvPicPr>
          <p:cNvPr id="81924" name="Picture 4" descr="&amp;Bcy;&amp;ocy;&amp;lcy;&amp;softcy;&amp;shcy;&amp;icy;&amp;iecy; &amp;scy;&amp;mcy;&amp;acy;&amp;jcy;&amp;lcy;&amp;icy;&amp;kcy;&amp;icy;"/>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01013" y="5445125"/>
            <a:ext cx="792162" cy="731838"/>
          </a:xfrm>
          <a:prstGeom prst="rect">
            <a:avLst/>
          </a:prstGeom>
          <a:noFill/>
          <a:extLst>
            <a:ext uri="{909E8E84-426E-40DD-AFC4-6F175D3DCCD1}">
              <a14:hiddenFill xmlns:a14="http://schemas.microsoft.com/office/drawing/2010/main">
                <a:solidFill>
                  <a:srgbClr val="FFFFFF"/>
                </a:solidFill>
              </a14:hiddenFill>
            </a:ext>
          </a:extLst>
        </p:spPr>
      </p:pic>
      <p:sp>
        <p:nvSpPr>
          <p:cNvPr id="81925" name="Text Box 5"/>
          <p:cNvSpPr txBox="1">
            <a:spLocks noChangeArrowheads="1"/>
          </p:cNvSpPr>
          <p:nvPr/>
        </p:nvSpPr>
        <p:spPr bwMode="auto">
          <a:xfrm>
            <a:off x="2195513" y="138113"/>
            <a:ext cx="62642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2800" b="1"/>
              <a:t>Приклад програм сортування масиву</a:t>
            </a:r>
            <a:endParaRPr lang="ru-RU" altLang="ru-RU" sz="2800" b="1"/>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ChangeArrowheads="1"/>
          </p:cNvSpPr>
          <p:nvPr/>
        </p:nvSpPr>
        <p:spPr bwMode="auto">
          <a:xfrm>
            <a:off x="684213" y="1125538"/>
            <a:ext cx="7127875" cy="4356100"/>
          </a:xfrm>
          <a:prstGeom prst="rect">
            <a:avLst/>
          </a:prstGeom>
          <a:solidFill>
            <a:schemeClr val="bg1"/>
          </a:solidFill>
          <a:ln w="9525">
            <a:solidFill>
              <a:schemeClr val="hlink"/>
            </a:solidFill>
            <a:miter lim="800000"/>
            <a:headEnd/>
            <a:tailEnd/>
          </a:ln>
          <a:effectLst>
            <a:outerShdw dist="35921" dir="2700000" algn="ctr" rotWithShape="0">
              <a:schemeClr val="hlink"/>
            </a:outerShdw>
          </a:effectLst>
        </p:spPr>
        <p:txBody>
          <a:bodyPr>
            <a:spAutoFit/>
          </a:bodyPr>
          <a:lstStyle/>
          <a:p>
            <a:r>
              <a:rPr lang="ru-RU" altLang="ru-RU" sz="1400" noProof="1"/>
              <a:t>//=============== функція сортування вставкою ===================</a:t>
            </a:r>
          </a:p>
          <a:p>
            <a:r>
              <a:rPr lang="en-GB" altLang="ru-RU" sz="1400" noProof="1"/>
              <a:t>void InsertionSort()</a:t>
            </a:r>
          </a:p>
          <a:p>
            <a:r>
              <a:rPr lang="en-GB" altLang="ru-RU" sz="1400" noProof="1"/>
              <a:t>{</a:t>
            </a:r>
          </a:p>
          <a:p>
            <a:r>
              <a:rPr lang="en-GB" altLang="ru-RU" sz="1400" noProof="1"/>
              <a:t> int tmp;               //</a:t>
            </a:r>
            <a:r>
              <a:rPr lang="ru-RU" altLang="ru-RU" sz="1400" noProof="1"/>
              <a:t>елемент, що вставляється у відсортовану</a:t>
            </a:r>
          </a:p>
          <a:p>
            <a:r>
              <a:rPr lang="ru-RU" altLang="ru-RU" sz="1400" noProof="1"/>
              <a:t>                                                //частину массиву</a:t>
            </a:r>
          </a:p>
          <a:p>
            <a:r>
              <a:rPr lang="en-GB" altLang="ru-RU" sz="1400" noProof="1"/>
              <a:t> for( int i=1;i&lt;n;i++)                 //</a:t>
            </a:r>
            <a:r>
              <a:rPr lang="ru-RU" altLang="ru-RU" sz="1400" noProof="1"/>
              <a:t>сортувати методом вставки</a:t>
            </a:r>
          </a:p>
          <a:p>
            <a:r>
              <a:rPr lang="en-GB" altLang="ru-RU" sz="1400" noProof="1"/>
              <a:t>  {                       //i — </a:t>
            </a:r>
            <a:r>
              <a:rPr lang="ru-RU" altLang="ru-RU" sz="1400" noProof="1"/>
              <a:t>початок невідсортованого підмасиву</a:t>
            </a:r>
          </a:p>
          <a:p>
            <a:r>
              <a:rPr lang="en-GB" altLang="ru-RU" sz="1400" noProof="1"/>
              <a:t>    tmp=a[i];                        //</a:t>
            </a:r>
            <a:r>
              <a:rPr lang="ru-RU" altLang="ru-RU" sz="1400" noProof="1"/>
              <a:t>вибрати елемент для вставки</a:t>
            </a:r>
          </a:p>
          <a:p>
            <a:r>
              <a:rPr lang="en-GB" altLang="ru-RU" sz="1400" noProof="1"/>
              <a:t>    int j=0;                         //</a:t>
            </a:r>
            <a:r>
              <a:rPr lang="ru-RU" altLang="ru-RU" sz="1400" noProof="1"/>
              <a:t>цикл пошуку позиції вставки</a:t>
            </a:r>
          </a:p>
          <a:p>
            <a:r>
              <a:rPr lang="en-GB" altLang="ru-RU" sz="1400" noProof="1"/>
              <a:t>    while( tmp&gt;a[j])              //</a:t>
            </a:r>
            <a:r>
              <a:rPr lang="ru-RU" altLang="ru-RU" sz="1400" noProof="1"/>
              <a:t>якщо елемент, що вставляється,</a:t>
            </a:r>
          </a:p>
          <a:p>
            <a:r>
              <a:rPr lang="en-GB" altLang="ru-RU" sz="1400" noProof="1"/>
              <a:t>      j++;                          //</a:t>
            </a:r>
            <a:r>
              <a:rPr lang="ru-RU" altLang="ru-RU" sz="1400" noProof="1"/>
              <a:t>менший або рівний поточному,</a:t>
            </a:r>
          </a:p>
          <a:p>
            <a:r>
              <a:rPr lang="ru-RU" altLang="ru-RU" sz="1400" noProof="1"/>
              <a:t>                                    //то</a:t>
            </a:r>
            <a:r>
              <a:rPr lang="en-GB" altLang="ru-RU" sz="1400" noProof="1"/>
              <a:t> j </a:t>
            </a:r>
            <a:r>
              <a:rPr lang="ru-RU" altLang="ru-RU" sz="1400" noProof="1"/>
              <a:t>фіксує позицію вставки</a:t>
            </a:r>
          </a:p>
          <a:p>
            <a:r>
              <a:rPr lang="en-GB" altLang="ru-RU" sz="1400" noProof="1"/>
              <a:t>    for(int k=i-1;k&gt;=j;k--)              //</a:t>
            </a:r>
            <a:r>
              <a:rPr lang="ru-RU" altLang="ru-RU" sz="1400" noProof="1"/>
              <a:t>зсунути вправо елементи</a:t>
            </a:r>
          </a:p>
          <a:p>
            <a:r>
              <a:rPr lang="en-GB" altLang="ru-RU" sz="1400" noProof="1"/>
              <a:t>      a[k+1]=a[k];                       //</a:t>
            </a:r>
            <a:r>
              <a:rPr lang="ru-RU" altLang="ru-RU" sz="1400" noProof="1"/>
              <a:t>невідсортованої частини</a:t>
            </a:r>
          </a:p>
          <a:p>
            <a:r>
              <a:rPr lang="en-GB" altLang="ru-RU" sz="1400" noProof="1"/>
              <a:t>    a[j]=tmp;              //</a:t>
            </a:r>
            <a:r>
              <a:rPr lang="ru-RU" altLang="ru-RU" sz="1400" noProof="1"/>
              <a:t>вставка вибраного елемента у позицію</a:t>
            </a:r>
            <a:r>
              <a:rPr lang="en-GB" altLang="ru-RU" sz="1400" noProof="1"/>
              <a:t> j</a:t>
            </a:r>
          </a:p>
          <a:p>
            <a:r>
              <a:rPr lang="en-GB" altLang="ru-RU" sz="1400" noProof="1"/>
              <a:t>    for( int k=0;k&lt;n;k++)        //</a:t>
            </a:r>
            <a:r>
              <a:rPr lang="ru-RU" altLang="ru-RU" sz="1400" noProof="1"/>
              <a:t>виведення проміжних результатів</a:t>
            </a:r>
          </a:p>
          <a:p>
            <a:r>
              <a:rPr lang="en-GB" altLang="ru-RU" sz="1400" noProof="1"/>
              <a:t>      cout&lt;&lt;a[k]&lt;&lt;" ";</a:t>
            </a:r>
          </a:p>
          <a:p>
            <a:r>
              <a:rPr lang="en-GB" altLang="ru-RU" sz="1400" noProof="1"/>
              <a:t>    cout&lt;&lt;endl;</a:t>
            </a:r>
          </a:p>
          <a:p>
            <a:r>
              <a:rPr lang="en-GB" altLang="ru-RU" sz="1400" noProof="1"/>
              <a:t>  }</a:t>
            </a:r>
          </a:p>
          <a:p>
            <a:r>
              <a:rPr lang="en-GB" altLang="ru-RU" sz="1400" noProof="1"/>
              <a:t>}</a:t>
            </a: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115" y="197488"/>
            <a:ext cx="1171295" cy="486666"/>
          </a:xfrm>
          <a:prstGeom prst="rect">
            <a:avLst/>
          </a:prstGeom>
          <a:scene3d>
            <a:camera prst="orthographicFront"/>
            <a:lightRig rig="threePt" dir="t"/>
          </a:scene3d>
          <a:sp3d prstMaterial="matte"/>
        </p:spPr>
      </p:pic>
      <p:pic>
        <p:nvPicPr>
          <p:cNvPr id="97284" name="Picture 4" descr="&amp;Bcy;&amp;ocy;&amp;lcy;&amp;softcy;&amp;shcy;&amp;icy;&amp;iecy; &amp;scy;&amp;mcy;&amp;acy;&amp;jcy;&amp;lcy;&amp;icy;&amp;kcy;&amp;icy;"/>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351838" y="5445125"/>
            <a:ext cx="792162" cy="731838"/>
          </a:xfrm>
          <a:prstGeom prst="rect">
            <a:avLst/>
          </a:prstGeom>
          <a:noFill/>
          <a:extLst>
            <a:ext uri="{909E8E84-426E-40DD-AFC4-6F175D3DCCD1}">
              <a14:hiddenFill xmlns:a14="http://schemas.microsoft.com/office/drawing/2010/main">
                <a:solidFill>
                  <a:srgbClr val="FFFFFF"/>
                </a:solidFill>
              </a14:hiddenFill>
            </a:ext>
          </a:extLst>
        </p:spPr>
      </p:pic>
      <p:sp>
        <p:nvSpPr>
          <p:cNvPr id="97285" name="Text Box 5"/>
          <p:cNvSpPr txBox="1">
            <a:spLocks noChangeArrowheads="1"/>
          </p:cNvSpPr>
          <p:nvPr/>
        </p:nvSpPr>
        <p:spPr bwMode="auto">
          <a:xfrm>
            <a:off x="2195513" y="188913"/>
            <a:ext cx="539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2400" b="1"/>
              <a:t>Приклад програм сортування масиву</a:t>
            </a:r>
            <a:endParaRPr lang="ru-RU" altLang="ru-RU" sz="2400" b="1"/>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ChangeArrowheads="1"/>
          </p:cNvSpPr>
          <p:nvPr/>
        </p:nvSpPr>
        <p:spPr bwMode="auto">
          <a:xfrm>
            <a:off x="1331913" y="1052513"/>
            <a:ext cx="5957887" cy="5578475"/>
          </a:xfrm>
          <a:prstGeom prst="rect">
            <a:avLst/>
          </a:prstGeom>
          <a:solidFill>
            <a:schemeClr val="bg1"/>
          </a:solidFill>
          <a:ln w="9525">
            <a:solidFill>
              <a:schemeClr val="hlink"/>
            </a:solidFill>
            <a:miter lim="800000"/>
            <a:headEnd/>
            <a:tailEnd/>
          </a:ln>
          <a:effectLst>
            <a:outerShdw dist="56796" dir="1593903" algn="ctr" rotWithShape="0">
              <a:schemeClr val="hlink"/>
            </a:outerShdw>
          </a:effectLst>
        </p:spPr>
        <p:txBody>
          <a:bodyPr>
            <a:spAutoFit/>
          </a:bodyPr>
          <a:lstStyle/>
          <a:p>
            <a:r>
              <a:rPr lang="ru-RU" altLang="ru-RU" sz="1200" noProof="1"/>
              <a:t>//==============сортування масиву вибором ==================</a:t>
            </a:r>
          </a:p>
          <a:p>
            <a:r>
              <a:rPr lang="en-GB" altLang="ru-RU" sz="1200" noProof="1"/>
              <a:t> void SelectionSort() {</a:t>
            </a:r>
          </a:p>
          <a:p>
            <a:r>
              <a:rPr lang="en-GB" altLang="ru-RU" sz="1200" noProof="1"/>
              <a:t>  int min,imin;          //</a:t>
            </a:r>
            <a:r>
              <a:rPr lang="ru-RU" altLang="ru-RU" sz="1200" noProof="1"/>
              <a:t>мінімальний елемент і його індекс</a:t>
            </a:r>
          </a:p>
          <a:p>
            <a:r>
              <a:rPr lang="en-GB" altLang="ru-RU" sz="1200" noProof="1"/>
              <a:t>  for(int i=0;i&lt;n-1;++i) </a:t>
            </a:r>
          </a:p>
          <a:p>
            <a:r>
              <a:rPr lang="en-GB" altLang="ru-RU" sz="1200" noProof="1"/>
              <a:t>  {</a:t>
            </a:r>
          </a:p>
          <a:p>
            <a:r>
              <a:rPr lang="en-GB" altLang="ru-RU" sz="1200" noProof="1"/>
              <a:t>     min=a[i];   //</a:t>
            </a:r>
            <a:r>
              <a:rPr lang="ru-RU" altLang="ru-RU" sz="1200" noProof="1"/>
              <a:t>пошук мінімального елемента в діапазоні від</a:t>
            </a:r>
          </a:p>
          <a:p>
            <a:r>
              <a:rPr lang="en-GB" altLang="ru-RU" sz="1200" noProof="1"/>
              <a:t>                                 //i-</a:t>
            </a:r>
            <a:r>
              <a:rPr lang="ru-RU" altLang="ru-RU" sz="1200" noProof="1"/>
              <a:t>го до останнього елемента</a:t>
            </a:r>
          </a:p>
          <a:p>
            <a:r>
              <a:rPr lang="en-GB" altLang="ru-RU" sz="1200" noProof="1"/>
              <a:t>     imin=i;                    //</a:t>
            </a:r>
            <a:r>
              <a:rPr lang="ru-RU" altLang="ru-RU" sz="1200" noProof="1"/>
              <a:t>індекс мінімального елемента</a:t>
            </a:r>
          </a:p>
          <a:p>
            <a:r>
              <a:rPr lang="en-GB" altLang="ru-RU" sz="1200" noProof="1"/>
              <a:t>     for (int j=i+1;j&lt;n;j++)     //</a:t>
            </a:r>
            <a:r>
              <a:rPr lang="ru-RU" altLang="ru-RU" sz="1200" noProof="1"/>
              <a:t>пошук мінімального елемента</a:t>
            </a:r>
          </a:p>
          <a:p>
            <a:r>
              <a:rPr lang="en-GB" altLang="ru-RU" sz="1200" noProof="1"/>
              <a:t>      if (min&gt;a[j])      {</a:t>
            </a:r>
          </a:p>
          <a:p>
            <a:r>
              <a:rPr lang="en-GB" altLang="ru-RU" sz="1200" noProof="1"/>
              <a:t>         min=a[j];</a:t>
            </a:r>
          </a:p>
          <a:p>
            <a:r>
              <a:rPr lang="en-GB" altLang="ru-RU" sz="1200" noProof="1"/>
              <a:t>         imin=j;</a:t>
            </a:r>
          </a:p>
          <a:p>
            <a:r>
              <a:rPr lang="en-GB" altLang="ru-RU" sz="1200" noProof="1"/>
              <a:t>      }</a:t>
            </a:r>
          </a:p>
          <a:p>
            <a:r>
              <a:rPr lang="en-GB" altLang="ru-RU" sz="1200" noProof="1"/>
              <a:t>      a[imin]=a[i];  //</a:t>
            </a:r>
            <a:r>
              <a:rPr lang="ru-RU" altLang="ru-RU" sz="1200" noProof="1"/>
              <a:t>обмін місцями мінімального та поточного елементів</a:t>
            </a:r>
          </a:p>
          <a:p>
            <a:r>
              <a:rPr lang="uk-UA" altLang="ru-RU" sz="1200"/>
              <a:t>     </a:t>
            </a:r>
            <a:r>
              <a:rPr lang="en-GB" altLang="ru-RU" sz="1200" noProof="1"/>
              <a:t>a[i]=min;</a:t>
            </a:r>
          </a:p>
          <a:p>
            <a:r>
              <a:rPr lang="en-GB" altLang="ru-RU" sz="1200" noProof="1"/>
              <a:t>      output();                 //</a:t>
            </a:r>
            <a:r>
              <a:rPr lang="ru-RU" altLang="ru-RU" sz="1200" noProof="1"/>
              <a:t>вивести проміжні результати</a:t>
            </a:r>
          </a:p>
          <a:p>
            <a:r>
              <a:rPr lang="ru-RU" altLang="ru-RU" sz="1200" noProof="1"/>
              <a:t>   }</a:t>
            </a:r>
          </a:p>
          <a:p>
            <a:r>
              <a:rPr lang="ru-RU" altLang="ru-RU" sz="1200" noProof="1"/>
              <a:t>}</a:t>
            </a:r>
          </a:p>
          <a:p>
            <a:r>
              <a:rPr lang="ru-RU" altLang="ru-RU" sz="1200" noProof="1"/>
              <a:t> //=============== бульбашкове сортування  ====================</a:t>
            </a:r>
          </a:p>
          <a:p>
            <a:r>
              <a:rPr lang="en-GB" altLang="ru-RU" sz="1200" noProof="1"/>
              <a:t>void ExchangeSort(){</a:t>
            </a:r>
          </a:p>
          <a:p>
            <a:r>
              <a:rPr lang="en-GB" altLang="ru-RU" sz="1200" noProof="1"/>
              <a:t>  for(int i=1;i&lt;n;++i)                  //</a:t>
            </a:r>
            <a:r>
              <a:rPr lang="ru-RU" altLang="ru-RU" sz="1200" noProof="1"/>
              <a:t>сортувати методом обміну</a:t>
            </a:r>
          </a:p>
          <a:p>
            <a:r>
              <a:rPr lang="en-GB" altLang="ru-RU" sz="1200" noProof="1"/>
              <a:t>    for(int j=n-1;j&gt;=i;--j)</a:t>
            </a:r>
          </a:p>
          <a:p>
            <a:r>
              <a:rPr lang="en-GB" altLang="ru-RU" sz="1200" noProof="1"/>
              <a:t>      if (a[j]&lt;a[j-1])             //</a:t>
            </a:r>
            <a:r>
              <a:rPr lang="ru-RU" altLang="ru-RU" sz="1200" noProof="1"/>
              <a:t>поміняти елементи місцями</a:t>
            </a:r>
          </a:p>
          <a:p>
            <a:r>
              <a:rPr lang="ru-RU" altLang="ru-RU" sz="1200" noProof="1"/>
              <a:t>        {       </a:t>
            </a:r>
          </a:p>
          <a:p>
            <a:r>
              <a:rPr lang="en-GB" altLang="ru-RU" sz="1200" noProof="1"/>
              <a:t>          int tmp=a[j];</a:t>
            </a:r>
          </a:p>
          <a:p>
            <a:r>
              <a:rPr lang="en-GB" altLang="ru-RU" sz="1200" noProof="1"/>
              <a:t>          a[j]=a[j-1];</a:t>
            </a:r>
          </a:p>
          <a:p>
            <a:r>
              <a:rPr lang="en-GB" altLang="ru-RU" sz="1200" noProof="1"/>
              <a:t>          a[j-1]=tmp;</a:t>
            </a:r>
          </a:p>
          <a:p>
            <a:r>
              <a:rPr lang="en-GB" altLang="ru-RU" sz="1200" noProof="1"/>
              <a:t>          output();          //</a:t>
            </a:r>
            <a:r>
              <a:rPr lang="ru-RU" altLang="ru-RU" sz="1200" noProof="1"/>
              <a:t>виведення проміжних результатів</a:t>
            </a:r>
          </a:p>
          <a:p>
            <a:r>
              <a:rPr lang="ru-RU" altLang="ru-RU" sz="1200" noProof="1"/>
              <a:t>        }</a:t>
            </a:r>
          </a:p>
          <a:p>
            <a:r>
              <a:rPr lang="ru-RU" altLang="ru-RU" sz="1200" noProof="1"/>
              <a:t>}</a:t>
            </a:r>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115" y="197488"/>
            <a:ext cx="1171295" cy="486666"/>
          </a:xfrm>
          <a:prstGeom prst="rect">
            <a:avLst/>
          </a:prstGeom>
          <a:scene3d>
            <a:camera prst="orthographicFront"/>
            <a:lightRig rig="threePt" dir="t"/>
          </a:scene3d>
          <a:sp3d prstMaterial="matte"/>
        </p:spPr>
      </p:pic>
      <p:pic>
        <p:nvPicPr>
          <p:cNvPr id="99332" name="Picture 4" descr="&amp;Bcy;&amp;ocy;&amp;lcy;&amp;softcy;&amp;shcy;&amp;icy;&amp;iecy; &amp;scy;&amp;mcy;&amp;acy;&amp;jcy;&amp;lcy;&amp;icy;&amp;kcy;&amp;icy;"/>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5373688"/>
            <a:ext cx="792163" cy="731837"/>
          </a:xfrm>
          <a:prstGeom prst="rect">
            <a:avLst/>
          </a:prstGeom>
          <a:noFill/>
          <a:extLst>
            <a:ext uri="{909E8E84-426E-40DD-AFC4-6F175D3DCCD1}">
              <a14:hiddenFill xmlns:a14="http://schemas.microsoft.com/office/drawing/2010/main">
                <a:solidFill>
                  <a:srgbClr val="FFFFFF"/>
                </a:solidFill>
              </a14:hiddenFill>
            </a:ext>
          </a:extLst>
        </p:spPr>
      </p:pic>
      <p:sp>
        <p:nvSpPr>
          <p:cNvPr id="99333" name="Text Box 5"/>
          <p:cNvSpPr txBox="1">
            <a:spLocks noChangeArrowheads="1"/>
          </p:cNvSpPr>
          <p:nvPr/>
        </p:nvSpPr>
        <p:spPr bwMode="auto">
          <a:xfrm>
            <a:off x="2195513" y="188913"/>
            <a:ext cx="539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2400" b="1"/>
              <a:t>Приклад програм сортування масиву</a:t>
            </a:r>
            <a:endParaRPr lang="ru-RU" altLang="ru-RU" sz="2400" b="1"/>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ChangeArrowheads="1"/>
          </p:cNvSpPr>
          <p:nvPr/>
        </p:nvSpPr>
        <p:spPr bwMode="auto">
          <a:xfrm>
            <a:off x="539750" y="836613"/>
            <a:ext cx="6911975" cy="5761037"/>
          </a:xfrm>
          <a:prstGeom prst="rect">
            <a:avLst/>
          </a:prstGeom>
          <a:solidFill>
            <a:schemeClr val="bg1"/>
          </a:solidFill>
          <a:ln w="9525">
            <a:solidFill>
              <a:schemeClr val="hlink"/>
            </a:solidFill>
            <a:miter lim="800000"/>
            <a:headEnd/>
            <a:tailEnd/>
          </a:ln>
          <a:effectLst>
            <a:outerShdw dist="35921" dir="2700000" algn="ctr" rotWithShape="0">
              <a:schemeClr val="hlink"/>
            </a:outerShdw>
          </a:effectLst>
        </p:spPr>
        <p:txBody>
          <a:bodyPr>
            <a:spAutoFit/>
          </a:bodyPr>
          <a:lstStyle/>
          <a:p>
            <a:r>
              <a:rPr lang="ru-RU" altLang="ru-RU" sz="1200" noProof="1"/>
              <a:t>//=================== головна функція ===========================</a:t>
            </a:r>
          </a:p>
          <a:p>
            <a:r>
              <a:rPr lang="en-GB" altLang="ru-RU" sz="1200" noProof="1"/>
              <a:t>int main()</a:t>
            </a:r>
            <a:r>
              <a:rPr lang="uk-UA" altLang="ru-RU" sz="1200"/>
              <a:t> </a:t>
            </a:r>
            <a:r>
              <a:rPr lang="uk-UA" altLang="ru-RU" sz="1200" noProof="1"/>
              <a:t>{</a:t>
            </a:r>
          </a:p>
          <a:p>
            <a:r>
              <a:rPr lang="en-GB" altLang="ru-RU" sz="1200" noProof="1"/>
              <a:t>	cout&lt;&lt;"demo simple sort methods"&lt;&lt;endl;</a:t>
            </a:r>
          </a:p>
          <a:p>
            <a:r>
              <a:rPr lang="en-GB" altLang="ru-RU" sz="1200" noProof="1"/>
              <a:t>	do{</a:t>
            </a:r>
          </a:p>
          <a:p>
            <a:r>
              <a:rPr lang="en-GB" altLang="ru-RU" sz="1200" noProof="1"/>
              <a:t>		cout&lt;&lt;"===== MENU ======="&lt;&lt;endl;</a:t>
            </a:r>
          </a:p>
          <a:p>
            <a:r>
              <a:rPr lang="en-GB" altLang="ru-RU" sz="1200" noProof="1"/>
              <a:t>		cout&lt;&lt;"1. create and copy array"&lt;&lt;endl;</a:t>
            </a:r>
          </a:p>
          <a:p>
            <a:r>
              <a:rPr lang="en-GB" altLang="ru-RU" sz="1200" noProof="1"/>
              <a:t>        </a:t>
            </a:r>
            <a:r>
              <a:rPr lang="uk-UA" altLang="ru-RU" sz="1200"/>
              <a:t>                                       </a:t>
            </a:r>
            <a:r>
              <a:rPr lang="en-GB" altLang="ru-RU" sz="1200" noProof="1"/>
              <a:t>cout&lt;&lt;"2. restore array"&lt;&lt;endl;</a:t>
            </a:r>
          </a:p>
          <a:p>
            <a:r>
              <a:rPr lang="en-GB" altLang="ru-RU" sz="1200" noProof="1"/>
              <a:t>		cout&lt;&lt;"3. insertion sort"&lt;&lt;endl;</a:t>
            </a:r>
          </a:p>
          <a:p>
            <a:r>
              <a:rPr lang="en-GB" altLang="ru-RU" sz="1200" noProof="1"/>
              <a:t>		cout&lt;&lt;"4. selection sort"&lt;&lt;endl;</a:t>
            </a:r>
          </a:p>
          <a:p>
            <a:r>
              <a:rPr lang="en-GB" altLang="ru-RU" sz="1200" noProof="1"/>
              <a:t>		cout&lt;&lt;"5. exchange sort (bubble sort)"&lt;&lt;endl;</a:t>
            </a:r>
          </a:p>
          <a:p>
            <a:r>
              <a:rPr lang="en-GB" altLang="ru-RU" sz="1200" noProof="1"/>
              <a:t>		cout&lt;&lt;"6. exit"&lt;&lt;endl;</a:t>
            </a:r>
          </a:p>
          <a:p>
            <a:r>
              <a:rPr lang="en-GB" altLang="ru-RU" sz="1200" noProof="1"/>
              <a:t>		cout&lt;&lt;"select menu command"&lt;&lt;endl;</a:t>
            </a:r>
          </a:p>
          <a:p>
            <a:r>
              <a:rPr lang="en-GB" altLang="ru-RU" sz="1200" noProof="1"/>
              <a:t>		cin&gt;&gt;key;</a:t>
            </a:r>
          </a:p>
          <a:p>
            <a:r>
              <a:rPr lang="en-GB" altLang="ru-RU" sz="1200" noProof="1"/>
              <a:t>		switch(key)</a:t>
            </a:r>
            <a:r>
              <a:rPr lang="uk-UA" altLang="ru-RU" sz="1200"/>
              <a:t> </a:t>
            </a:r>
            <a:r>
              <a:rPr lang="uk-UA" altLang="ru-RU" sz="1200" noProof="1"/>
              <a:t>{</a:t>
            </a:r>
          </a:p>
          <a:p>
            <a:r>
              <a:rPr lang="en-GB" altLang="ru-RU" sz="1200" noProof="1"/>
              <a:t>		  case '1': create(); </a:t>
            </a:r>
          </a:p>
          <a:p>
            <a:r>
              <a:rPr lang="en-GB" altLang="ru-RU" sz="1200" noProof="1"/>
              <a:t>		</a:t>
            </a:r>
            <a:r>
              <a:rPr lang="uk-UA" altLang="ru-RU" sz="1200"/>
              <a:t>       </a:t>
            </a:r>
            <a:r>
              <a:rPr lang="en-GB" altLang="ru-RU" sz="1200" noProof="1"/>
              <a:t>        cout&lt;&lt;"generated array"&lt;&lt;endl;</a:t>
            </a:r>
          </a:p>
          <a:p>
            <a:r>
              <a:rPr lang="en-GB" altLang="ru-RU" sz="1200" noProof="1"/>
              <a:t>	               </a:t>
            </a:r>
            <a:r>
              <a:rPr lang="uk-UA" altLang="ru-RU" sz="1200"/>
              <a:t>                        </a:t>
            </a:r>
            <a:r>
              <a:rPr lang="en-GB" altLang="ru-RU" sz="1200" noProof="1"/>
              <a:t> output();  break; </a:t>
            </a:r>
          </a:p>
          <a:p>
            <a:r>
              <a:rPr lang="en-GB" altLang="ru-RU" sz="1200" noProof="1"/>
              <a:t>		  case '2': RestoreArray(a,acopy);   output();break;</a:t>
            </a:r>
          </a:p>
          <a:p>
            <a:r>
              <a:rPr lang="en-GB" altLang="ru-RU" sz="1200" noProof="1"/>
              <a:t>		  case '3': InsertionSort(); </a:t>
            </a:r>
          </a:p>
          <a:p>
            <a:r>
              <a:rPr lang="en-GB" altLang="ru-RU" sz="1200" noProof="1"/>
              <a:t>		</a:t>
            </a:r>
            <a:r>
              <a:rPr lang="uk-UA" altLang="ru-RU" sz="1200"/>
              <a:t>      </a:t>
            </a:r>
            <a:r>
              <a:rPr lang="en-GB" altLang="ru-RU" sz="1200" noProof="1"/>
              <a:t>        cout&lt;&lt;"sorted array"&lt;&lt;endl;</a:t>
            </a:r>
          </a:p>
          <a:p>
            <a:r>
              <a:rPr lang="en-GB" altLang="ru-RU" sz="1200" noProof="1"/>
              <a:t>                   </a:t>
            </a:r>
            <a:r>
              <a:rPr lang="uk-UA" altLang="ru-RU" sz="1200"/>
              <a:t>                                          </a:t>
            </a:r>
            <a:r>
              <a:rPr lang="en-GB" altLang="ru-RU" sz="1200" noProof="1"/>
              <a:t> output(); break;</a:t>
            </a:r>
          </a:p>
          <a:p>
            <a:r>
              <a:rPr lang="en-GB" altLang="ru-RU" sz="1200" noProof="1"/>
              <a:t>		  case '4': SelectionSort(); </a:t>
            </a:r>
          </a:p>
          <a:p>
            <a:r>
              <a:rPr lang="en-GB" altLang="ru-RU" sz="1200" noProof="1"/>
              <a:t>		</a:t>
            </a:r>
            <a:r>
              <a:rPr lang="uk-UA" altLang="ru-RU" sz="1200"/>
              <a:t>       </a:t>
            </a:r>
            <a:r>
              <a:rPr lang="en-GB" altLang="ru-RU" sz="1200" noProof="1"/>
              <a:t>        cout&lt;&lt;"sorted array"&lt;&lt;endl;</a:t>
            </a:r>
          </a:p>
          <a:p>
            <a:r>
              <a:rPr lang="en-GB" altLang="ru-RU" sz="1200" noProof="1"/>
              <a:t>                    </a:t>
            </a:r>
            <a:r>
              <a:rPr lang="uk-UA" altLang="ru-RU" sz="1200"/>
              <a:t>                                            </a:t>
            </a:r>
            <a:r>
              <a:rPr lang="en-GB" altLang="ru-RU" sz="1200" noProof="1"/>
              <a:t>output();break;</a:t>
            </a:r>
          </a:p>
          <a:p>
            <a:r>
              <a:rPr lang="en-GB" altLang="ru-RU" sz="1200" noProof="1"/>
              <a:t>		  case '5': ExchangeSort(); </a:t>
            </a:r>
          </a:p>
          <a:p>
            <a:r>
              <a:rPr lang="en-GB" altLang="ru-RU" sz="1200" noProof="1"/>
              <a:t>	</a:t>
            </a:r>
            <a:r>
              <a:rPr lang="uk-UA" altLang="ru-RU" sz="1200"/>
              <a:t>       </a:t>
            </a:r>
            <a:r>
              <a:rPr lang="uk-UA" altLang="ru-RU" sz="1200" noProof="1"/>
              <a:t>	       </a:t>
            </a:r>
            <a:r>
              <a:rPr lang="uk-UA" altLang="ru-RU" sz="1200"/>
              <a:t>       </a:t>
            </a:r>
            <a:r>
              <a:rPr lang="en-GB" altLang="ru-RU" sz="1200" noProof="1"/>
              <a:t> cout&lt;&lt;"sorted array"&lt;&lt;endl;</a:t>
            </a:r>
          </a:p>
          <a:p>
            <a:r>
              <a:rPr lang="en-GB" altLang="ru-RU" sz="1200" noProof="1"/>
              <a:t>                   </a:t>
            </a:r>
            <a:r>
              <a:rPr lang="uk-UA" altLang="ru-RU" sz="1200"/>
              <a:t>                                           </a:t>
            </a:r>
            <a:r>
              <a:rPr lang="en-GB" altLang="ru-RU" sz="1200" noProof="1"/>
              <a:t> output();   break;</a:t>
            </a:r>
          </a:p>
          <a:p>
            <a:r>
              <a:rPr lang="en-GB" altLang="ru-RU" sz="1200" noProof="1"/>
              <a:t>		}</a:t>
            </a:r>
          </a:p>
          <a:p>
            <a:r>
              <a:rPr lang="en-GB" altLang="ru-RU" sz="1200" noProof="1"/>
              <a:t>	}while(key!='6');</a:t>
            </a:r>
          </a:p>
          <a:p>
            <a:r>
              <a:rPr lang="en-GB" altLang="ru-RU" sz="1200" noProof="1"/>
              <a:t>  system("pause");</a:t>
            </a:r>
          </a:p>
          <a:p>
            <a:r>
              <a:rPr lang="en-GB" altLang="ru-RU" sz="1200" noProof="1"/>
              <a:t>}</a:t>
            </a:r>
            <a:endParaRPr lang="ru-RU" altLang="ru-RU" sz="1200"/>
          </a:p>
        </p:txBody>
      </p:sp>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0115" y="197488"/>
            <a:ext cx="1171295" cy="486666"/>
          </a:xfrm>
          <a:prstGeom prst="rect">
            <a:avLst/>
          </a:prstGeom>
          <a:scene3d>
            <a:camera prst="orthographicFront"/>
            <a:lightRig rig="threePt" dir="t"/>
          </a:scene3d>
          <a:sp3d prstMaterial="matte"/>
        </p:spPr>
      </p:pic>
      <p:pic>
        <p:nvPicPr>
          <p:cNvPr id="98308" name="Picture 4" descr="&amp;Bcy;&amp;ocy;&amp;lcy;&amp;softcy;&amp;shcy;&amp;icy;&amp;iecy; &amp;scy;&amp;mcy;&amp;acy;&amp;jcy;&amp;lcy;&amp;icy;&amp;kcy;&amp;icy;"/>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5300663"/>
            <a:ext cx="792163" cy="731837"/>
          </a:xfrm>
          <a:prstGeom prst="rect">
            <a:avLst/>
          </a:prstGeom>
          <a:noFill/>
          <a:extLst>
            <a:ext uri="{909E8E84-426E-40DD-AFC4-6F175D3DCCD1}">
              <a14:hiddenFill xmlns:a14="http://schemas.microsoft.com/office/drawing/2010/main">
                <a:solidFill>
                  <a:srgbClr val="FFFFFF"/>
                </a:solidFill>
              </a14:hiddenFill>
            </a:ext>
          </a:extLst>
        </p:spPr>
      </p:pic>
      <p:sp>
        <p:nvSpPr>
          <p:cNvPr id="98309" name="Text Box 5"/>
          <p:cNvSpPr txBox="1">
            <a:spLocks noChangeArrowheads="1"/>
          </p:cNvSpPr>
          <p:nvPr/>
        </p:nvSpPr>
        <p:spPr bwMode="auto">
          <a:xfrm>
            <a:off x="2195513" y="188913"/>
            <a:ext cx="5399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2400" b="1"/>
              <a:t>Приклад програм сортування масиву</a:t>
            </a:r>
            <a:endParaRPr lang="ru-RU" altLang="ru-RU" sz="2400" b="1"/>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Заголовок 1"/>
          <p:cNvSpPr>
            <a:spLocks noGrp="1"/>
          </p:cNvSpPr>
          <p:nvPr>
            <p:ph type="title" idx="4294967295"/>
          </p:nvPr>
        </p:nvSpPr>
        <p:spPr bwMode="auto">
          <a:xfrm>
            <a:off x="1476375" y="260350"/>
            <a:ext cx="6718300" cy="287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Швидке сортування Хоара</a:t>
            </a:r>
          </a:p>
        </p:txBody>
      </p:sp>
      <p:sp>
        <p:nvSpPr>
          <p:cNvPr id="103427" name="Объект 2"/>
          <p:cNvSpPr>
            <a:spLocks noGrp="1"/>
          </p:cNvSpPr>
          <p:nvPr>
            <p:ph idx="4294967295"/>
          </p:nvPr>
        </p:nvSpPr>
        <p:spPr bwMode="auto">
          <a:xfrm>
            <a:off x="250825" y="1125538"/>
            <a:ext cx="8893175" cy="3887787"/>
          </a:xfrm>
          <a:prstGeom prst="rect">
            <a:avLst/>
          </a:prstGeom>
          <a:solidFill>
            <a:schemeClr val="bg1"/>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chemeClr val="hlink"/>
              </a:buClr>
              <a:buFont typeface="Wingdings" panose="05000000000000000000" pitchFamily="2" charset="2"/>
              <a:buChar char="q"/>
            </a:pPr>
            <a:r>
              <a:rPr lang="uk-UA" altLang="ru-RU" sz="2400"/>
              <a:t>  Сортування здійснюється за принципом «</a:t>
            </a:r>
            <a:r>
              <a:rPr lang="uk-UA" altLang="ru-RU" sz="2400" b="1"/>
              <a:t>розділяй та володарюй</a:t>
            </a:r>
            <a:r>
              <a:rPr lang="uk-UA" altLang="ru-RU" sz="2400"/>
              <a:t>»: елементи масиву діляться на дві частини, кожна з яких сортується окремо. </a:t>
            </a:r>
          </a:p>
          <a:p>
            <a:pPr marL="0" indent="0">
              <a:buClr>
                <a:schemeClr val="hlink"/>
              </a:buClr>
              <a:buFont typeface="Wingdings" panose="05000000000000000000" pitchFamily="2" charset="2"/>
              <a:buChar char="q"/>
            </a:pPr>
            <a:r>
              <a:rPr lang="uk-UA" altLang="ru-RU" sz="2400"/>
              <a:t>  Спочатку обирають деякий елемент </a:t>
            </a:r>
            <a:r>
              <a:rPr lang="en-US" altLang="ru-RU" sz="2400"/>
              <a:t>x, </a:t>
            </a:r>
            <a:r>
              <a:rPr lang="uk-UA" altLang="ru-RU" sz="2400"/>
              <a:t>назвемо його </a:t>
            </a:r>
            <a:r>
              <a:rPr lang="uk-UA" altLang="ru-RU" sz="2400" b="1"/>
              <a:t>розділовим</a:t>
            </a:r>
            <a:r>
              <a:rPr lang="uk-UA" altLang="ru-RU" sz="2400"/>
              <a:t>. </a:t>
            </a:r>
          </a:p>
          <a:p>
            <a:pPr marL="0" indent="0">
              <a:buClr>
                <a:schemeClr val="hlink"/>
              </a:buClr>
              <a:buFont typeface="Wingdings" panose="05000000000000000000" pitchFamily="2" charset="2"/>
              <a:buChar char="q"/>
            </a:pPr>
            <a:r>
              <a:rPr lang="uk-UA" altLang="ru-RU" sz="2400"/>
              <a:t>Сортування полягає у розташуванні всіх </a:t>
            </a:r>
            <a:r>
              <a:rPr lang="uk-UA" altLang="ru-RU" sz="2400" b="1"/>
              <a:t>менших за </a:t>
            </a:r>
            <a:r>
              <a:rPr lang="en-US" altLang="ru-RU" sz="2400" b="1"/>
              <a:t>x </a:t>
            </a:r>
            <a:r>
              <a:rPr lang="uk-UA" altLang="ru-RU" sz="2400" b="1"/>
              <a:t>елементів</a:t>
            </a:r>
            <a:r>
              <a:rPr lang="uk-UA" altLang="ru-RU" sz="2400"/>
              <a:t> </a:t>
            </a:r>
            <a:r>
              <a:rPr lang="uk-UA" altLang="ru-RU" sz="2400" b="1"/>
              <a:t>зліва</a:t>
            </a:r>
            <a:r>
              <a:rPr lang="uk-UA" altLang="ru-RU" sz="2400"/>
              <a:t> від нього, а </a:t>
            </a:r>
            <a:r>
              <a:rPr lang="uk-UA" altLang="ru-RU" sz="2400" b="1"/>
              <a:t>всіх більших — справа</a:t>
            </a:r>
            <a:r>
              <a:rPr lang="uk-UA" altLang="ru-RU" sz="2400"/>
              <a:t>. </a:t>
            </a:r>
          </a:p>
          <a:p>
            <a:pPr marL="0" indent="0">
              <a:buClr>
                <a:schemeClr val="hlink"/>
              </a:buClr>
              <a:buFont typeface="Wingdings" panose="05000000000000000000" pitchFamily="2" charset="2"/>
              <a:buChar char="q"/>
            </a:pPr>
            <a:r>
              <a:rPr lang="uk-UA" altLang="ru-RU" sz="2400"/>
              <a:t>   Після цього процедуру сортування повторюють для кожної частини масиву, потім — для частин цих частин і т. д., доки в кожній з частин масиву не залишиться один елемент.</a:t>
            </a: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ChangeArrowheads="1"/>
          </p:cNvSpPr>
          <p:nvPr/>
        </p:nvSpPr>
        <p:spPr bwMode="auto">
          <a:xfrm>
            <a:off x="2600046" y="1905799"/>
            <a:ext cx="6543954"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indent="450850">
              <a:tabLst>
                <a:tab pos="5937250" algn="r"/>
              </a:tabLst>
              <a:defRPr>
                <a:solidFill>
                  <a:schemeClr val="tx1"/>
                </a:solidFill>
                <a:latin typeface="Arial" panose="020B0604020202020204" pitchFamily="34" charset="0"/>
              </a:defRPr>
            </a:lvl1pPr>
            <a:lvl2pPr>
              <a:tabLst>
                <a:tab pos="5937250" algn="r"/>
              </a:tabLst>
              <a:defRPr>
                <a:solidFill>
                  <a:schemeClr val="tx1"/>
                </a:solidFill>
                <a:latin typeface="Arial" panose="020B0604020202020204" pitchFamily="34" charset="0"/>
              </a:defRPr>
            </a:lvl2pPr>
            <a:lvl3pPr>
              <a:tabLst>
                <a:tab pos="5937250" algn="r"/>
              </a:tabLst>
              <a:defRPr>
                <a:solidFill>
                  <a:schemeClr val="tx1"/>
                </a:solidFill>
                <a:latin typeface="Arial" panose="020B0604020202020204" pitchFamily="34" charset="0"/>
              </a:defRPr>
            </a:lvl3pPr>
            <a:lvl4pPr>
              <a:tabLst>
                <a:tab pos="5937250" algn="r"/>
              </a:tabLst>
              <a:defRPr>
                <a:solidFill>
                  <a:schemeClr val="tx1"/>
                </a:solidFill>
                <a:latin typeface="Arial" panose="020B0604020202020204" pitchFamily="34" charset="0"/>
              </a:defRPr>
            </a:lvl4pPr>
            <a:lvl5pPr>
              <a:tabLst>
                <a:tab pos="5937250" algn="r"/>
              </a:tabLst>
              <a:defRPr>
                <a:solidFill>
                  <a:schemeClr val="tx1"/>
                </a:solidFill>
                <a:latin typeface="Arial" panose="020B0604020202020204" pitchFamily="34" charset="0"/>
              </a:defRPr>
            </a:lvl5pPr>
            <a:lvl6pPr fontAlgn="base">
              <a:spcBef>
                <a:spcPct val="0"/>
              </a:spcBef>
              <a:spcAft>
                <a:spcPct val="0"/>
              </a:spcAft>
              <a:tabLst>
                <a:tab pos="5937250" algn="r"/>
              </a:tabLst>
              <a:defRPr>
                <a:solidFill>
                  <a:schemeClr val="tx1"/>
                </a:solidFill>
                <a:latin typeface="Arial" panose="020B0604020202020204" pitchFamily="34" charset="0"/>
              </a:defRPr>
            </a:lvl6pPr>
            <a:lvl7pPr fontAlgn="base">
              <a:spcBef>
                <a:spcPct val="0"/>
              </a:spcBef>
              <a:spcAft>
                <a:spcPct val="0"/>
              </a:spcAft>
              <a:tabLst>
                <a:tab pos="5937250" algn="r"/>
              </a:tabLst>
              <a:defRPr>
                <a:solidFill>
                  <a:schemeClr val="tx1"/>
                </a:solidFill>
                <a:latin typeface="Arial" panose="020B0604020202020204" pitchFamily="34" charset="0"/>
              </a:defRPr>
            </a:lvl7pPr>
            <a:lvl8pPr fontAlgn="base">
              <a:spcBef>
                <a:spcPct val="0"/>
              </a:spcBef>
              <a:spcAft>
                <a:spcPct val="0"/>
              </a:spcAft>
              <a:tabLst>
                <a:tab pos="5937250" algn="r"/>
              </a:tabLst>
              <a:defRPr>
                <a:solidFill>
                  <a:schemeClr val="tx1"/>
                </a:solidFill>
                <a:latin typeface="Arial" panose="020B0604020202020204" pitchFamily="34" charset="0"/>
              </a:defRPr>
            </a:lvl8pPr>
            <a:lvl9pPr fontAlgn="base">
              <a:spcBef>
                <a:spcPct val="0"/>
              </a:spcBef>
              <a:spcAft>
                <a:spcPct val="0"/>
              </a:spcAft>
              <a:tabLst>
                <a:tab pos="5937250" algn="r"/>
              </a:tabLst>
              <a:defRPr>
                <a:solidFill>
                  <a:schemeClr val="tx1"/>
                </a:solidFill>
                <a:latin typeface="Arial" panose="020B0604020202020204" pitchFamily="34" charset="0"/>
              </a:defRPr>
            </a:lvl9pPr>
          </a:lstStyle>
          <a:p>
            <a:pPr indent="0"/>
            <a:r>
              <a:rPr lang="uk-UA" altLang="ru-RU" sz="2400" b="1" dirty="0">
                <a:latin typeface="Times New Roman" panose="02020603050405020304" pitchFamily="18" charset="0"/>
              </a:rPr>
              <a:t>Розділ 7 Масиви</a:t>
            </a:r>
            <a:endParaRPr lang="ru-RU" altLang="ru-RU" sz="2400" b="1" dirty="0">
              <a:latin typeface="Times New Roman" panose="02020603050405020304" pitchFamily="18" charset="0"/>
            </a:endParaRPr>
          </a:p>
          <a:p>
            <a:pPr indent="0"/>
            <a:r>
              <a:rPr lang="uk-UA" altLang="ru-RU" sz="2000" b="1" dirty="0">
                <a:solidFill>
                  <a:schemeClr val="bg2"/>
                </a:solidFill>
                <a:latin typeface="Times New Roman" panose="02020603050405020304" pitchFamily="18" charset="0"/>
              </a:rPr>
              <a:t>7.1. Одновимірні масиви</a:t>
            </a:r>
            <a:endParaRPr lang="ru-RU" altLang="ru-RU" sz="2000" b="1" dirty="0">
              <a:solidFill>
                <a:schemeClr val="bg2"/>
              </a:solidFill>
              <a:latin typeface="Times New Roman" panose="02020603050405020304" pitchFamily="18" charset="0"/>
            </a:endParaRPr>
          </a:p>
          <a:p>
            <a:pPr indent="0"/>
            <a:r>
              <a:rPr lang="uk-UA" altLang="ru-RU" sz="2000" b="1" dirty="0">
                <a:solidFill>
                  <a:schemeClr val="bg2"/>
                </a:solidFill>
                <a:latin typeface="Times New Roman" panose="02020603050405020304" pitchFamily="18" charset="0"/>
              </a:rPr>
              <a:t>7.1.1. Поняття масиву та його властивості</a:t>
            </a:r>
            <a:endParaRPr lang="ru-RU" altLang="ru-RU" sz="2000" b="1" dirty="0">
              <a:solidFill>
                <a:schemeClr val="bg2"/>
              </a:solidFill>
              <a:latin typeface="Times New Roman" panose="02020603050405020304" pitchFamily="18" charset="0"/>
            </a:endParaRPr>
          </a:p>
          <a:p>
            <a:pPr indent="0"/>
            <a:r>
              <a:rPr lang="uk-UA" altLang="ru-RU" sz="2000" b="1" dirty="0">
                <a:solidFill>
                  <a:schemeClr val="bg2"/>
                </a:solidFill>
                <a:latin typeface="Times New Roman" panose="02020603050405020304" pitchFamily="18" charset="0"/>
              </a:rPr>
              <a:t>7.1.2. Базові операції обробки одновимірних масивів</a:t>
            </a:r>
            <a:endParaRPr lang="ru-RU" altLang="ru-RU" sz="2000" b="1" dirty="0">
              <a:solidFill>
                <a:schemeClr val="bg2"/>
              </a:solidFill>
              <a:latin typeface="Times New Roman" panose="02020603050405020304" pitchFamily="18" charset="0"/>
            </a:endParaRPr>
          </a:p>
          <a:p>
            <a:pPr indent="0"/>
            <a:r>
              <a:rPr lang="uk-UA" altLang="ru-RU" sz="2400" b="1" dirty="0">
                <a:latin typeface="Times New Roman" panose="02020603050405020304" pitchFamily="18" charset="0"/>
              </a:rPr>
              <a:t>7.1.3. Сортування масиву</a:t>
            </a:r>
            <a:endParaRPr lang="ru-RU" altLang="ru-RU" sz="2400" b="1" dirty="0">
              <a:latin typeface="Times New Roman" panose="02020603050405020304" pitchFamily="18" charset="0"/>
            </a:endParaRPr>
          </a:p>
          <a:p>
            <a:pPr indent="0"/>
            <a:r>
              <a:rPr lang="uk-UA" altLang="ru-RU" sz="2400" b="1" dirty="0">
                <a:latin typeface="Times New Roman" panose="02020603050405020304" pitchFamily="18" charset="0"/>
              </a:rPr>
              <a:t>7.1.4. Масиви як параметри</a:t>
            </a:r>
            <a:endParaRPr lang="ru-RU" altLang="ru-RU" sz="2400" b="1" dirty="0">
              <a:latin typeface="Times New Roman" panose="02020603050405020304" pitchFamily="18" charset="0"/>
            </a:endParaRPr>
          </a:p>
          <a:p>
            <a:pPr indent="0"/>
            <a:r>
              <a:rPr lang="uk-UA" altLang="ru-RU" sz="2400" b="1" dirty="0">
                <a:latin typeface="Times New Roman" panose="02020603050405020304" pitchFamily="18" charset="0"/>
              </a:rPr>
              <a:t>7.1.5. Покажчики та </a:t>
            </a:r>
            <a:r>
              <a:rPr lang="uk-UA" altLang="ru-RU" sz="2400" b="1" dirty="0" smtClean="0">
                <a:latin typeface="Times New Roman" panose="02020603050405020304" pitchFamily="18" charset="0"/>
              </a:rPr>
              <a:t>масиви</a:t>
            </a:r>
            <a:endParaRPr lang="ru-RU" altLang="ru-RU" sz="2400" b="1" dirty="0">
              <a:latin typeface="Times New Roman" panose="02020603050405020304" pitchFamily="18" charset="0"/>
            </a:endParaRPr>
          </a:p>
        </p:txBody>
      </p:sp>
      <p:sp>
        <p:nvSpPr>
          <p:cNvPr id="102403" name="Text Box 3"/>
          <p:cNvSpPr txBox="1">
            <a:spLocks noChangeArrowheads="1"/>
          </p:cNvSpPr>
          <p:nvPr/>
        </p:nvSpPr>
        <p:spPr bwMode="auto">
          <a:xfrm>
            <a:off x="3492500" y="0"/>
            <a:ext cx="1290638"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3600" b="1"/>
              <a:t>Зміст</a:t>
            </a:r>
            <a:endParaRPr lang="ru-RU" altLang="ru-RU" sz="3600" b="1"/>
          </a:p>
        </p:txBody>
      </p:sp>
      <p:pic>
        <p:nvPicPr>
          <p:cNvPr id="2" name="Рисунок 1"/>
          <p:cNvPicPr>
            <a:picLocks noChangeAspect="1"/>
          </p:cNvPicPr>
          <p:nvPr/>
        </p:nvPicPr>
        <p:blipFill>
          <a:blip r:embed="rId3"/>
          <a:stretch>
            <a:fillRect/>
          </a:stretch>
        </p:blipFill>
        <p:spPr>
          <a:xfrm>
            <a:off x="179512" y="1772816"/>
            <a:ext cx="1878789" cy="2597831"/>
          </a:xfrm>
          <a:prstGeom prst="rect">
            <a:avLst/>
          </a:prstGeom>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Заголовок 1"/>
          <p:cNvSpPr>
            <a:spLocks noGrp="1"/>
          </p:cNvSpPr>
          <p:nvPr>
            <p:ph type="title" idx="4294967295"/>
          </p:nvPr>
        </p:nvSpPr>
        <p:spPr bwMode="auto">
          <a:xfrm>
            <a:off x="1476375" y="260350"/>
            <a:ext cx="6718300" cy="28733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Швидке сортування Хоара</a:t>
            </a:r>
          </a:p>
        </p:txBody>
      </p:sp>
      <p:pic>
        <p:nvPicPr>
          <p:cNvPr id="4" name="Рисунок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125538"/>
            <a:ext cx="8570913" cy="2852737"/>
          </a:xfrm>
          <a:prstGeom prst="rect">
            <a:avLst/>
          </a:prstGeom>
          <a:solidFill>
            <a:schemeClr val="bg1"/>
          </a:solidFill>
        </p:spPr>
      </p:pic>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1562770" y="1282229"/>
            <a:ext cx="3888432" cy="1512168"/>
          </a:xfrm>
          <a:prstGeom prst="roundRect">
            <a:avLst/>
          </a:prstGeom>
          <a:solidFill>
            <a:srgbClr val="851F59"/>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uk-UA" sz="2200" dirty="0">
                <a:solidFill>
                  <a:schemeClr val="tx1"/>
                </a:solidFill>
              </a:rPr>
              <a:t>Сортування масиву методом </a:t>
            </a:r>
            <a:r>
              <a:rPr lang="uk-UA" sz="2200" dirty="0" err="1">
                <a:solidFill>
                  <a:schemeClr val="tx1"/>
                </a:solidFill>
              </a:rPr>
              <a:t>Хоара</a:t>
            </a:r>
            <a:r>
              <a:rPr lang="uk-UA" sz="2200" dirty="0">
                <a:solidFill>
                  <a:schemeClr val="tx1"/>
                </a:solidFill>
              </a:rPr>
              <a:t> (51)</a:t>
            </a:r>
          </a:p>
        </p:txBody>
      </p:sp>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346" y="8994"/>
            <a:ext cx="1381327" cy="594133"/>
          </a:xfrm>
          <a:prstGeom prst="rect">
            <a:avLst/>
          </a:prstGeom>
          <a:scene3d>
            <a:camera prst="orthographicFront"/>
            <a:lightRig rig="threePt" dir="t"/>
          </a:scene3d>
          <a:sp3d prstMaterial="matte"/>
        </p:spPr>
      </p:pic>
      <p:sp>
        <p:nvSpPr>
          <p:cNvPr id="104461" name="Заголовок 1"/>
          <p:cNvSpPr>
            <a:spLocks/>
          </p:cNvSpPr>
          <p:nvPr/>
        </p:nvSpPr>
        <p:spPr bwMode="auto">
          <a:xfrm>
            <a:off x="1476375" y="260350"/>
            <a:ext cx="67183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Швидке сортування Хоара</a:t>
            </a:r>
          </a:p>
        </p:txBody>
      </p:sp>
      <p:pic>
        <p:nvPicPr>
          <p:cNvPr id="104462" name="Picture 14" descr="&amp;Bcy;&amp;ocy;&amp;lcy;&amp;softcy;&amp;shcy;&amp;icy;&amp;iecy; &amp;scy;&amp;mcy;&amp;acy;&amp;jcy;&amp;lcy;&amp;icy;&amp;kcy;&amp;icy;"/>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8172450" y="5300663"/>
            <a:ext cx="792163" cy="731837"/>
          </a:xfrm>
          <a:prstGeom prst="rect">
            <a:avLst/>
          </a:prstGeom>
          <a:noFill/>
          <a:extLst>
            <a:ext uri="{909E8E84-426E-40DD-AFC4-6F175D3DCCD1}">
              <a14:hiddenFill xmlns:a14="http://schemas.microsoft.com/office/drawing/2010/main">
                <a:solidFill>
                  <a:srgbClr val="FFFFFF"/>
                </a:solidFill>
              </a14:hiddenFill>
            </a:ext>
          </a:extLst>
        </p:spPr>
      </p:pic>
      <p:sp>
        <p:nvSpPr>
          <p:cNvPr id="8" name="Скругленный прямоугольник 7">
            <a:hlinkClick r:id="rId6" action="ppaction://hlinkfile"/>
          </p:cNvPr>
          <p:cNvSpPr/>
          <p:nvPr/>
        </p:nvSpPr>
        <p:spPr>
          <a:xfrm>
            <a:off x="6927116" y="6225152"/>
            <a:ext cx="22168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7" action="ppaction://hlinkfile"/>
              </a:rPr>
              <a:t>Код </a:t>
            </a:r>
            <a:r>
              <a:rPr lang="en-US" altLang="ru-RU" sz="2400" b="1" u="sng">
                <a:solidFill>
                  <a:srgbClr val="C00000"/>
                </a:solidFill>
                <a:latin typeface="Calibri" panose="020F0502020204030204" pitchFamily="34" charset="0"/>
                <a:hlinkClick r:id="rId7" action="ppaction://hlinkfile"/>
              </a:rPr>
              <a:t>ex7_</a:t>
            </a:r>
            <a:r>
              <a:rPr lang="uk-UA" altLang="ru-RU" sz="2400" b="1" u="sng">
                <a:solidFill>
                  <a:srgbClr val="C00000"/>
                </a:solidFill>
                <a:latin typeface="Calibri" panose="020F0502020204030204" pitchFamily="34" charset="0"/>
                <a:hlinkClick r:id="rId7" action="ppaction://hlinkfile"/>
              </a:rPr>
              <a:t>11</a:t>
            </a:r>
            <a:endParaRPr lang="uk-UA" altLang="ru-RU" sz="2400" b="1" u="sng">
              <a:solidFill>
                <a:srgbClr val="C00000"/>
              </a:solidFill>
              <a:latin typeface="Calibri" panose="020F0502020204030204" pitchFamily="34" charset="0"/>
            </a:endParaRPr>
          </a:p>
        </p:txBody>
      </p:sp>
      <p:graphicFrame>
        <p:nvGraphicFramePr>
          <p:cNvPr id="104470" name="Object 22"/>
          <p:cNvGraphicFramePr>
            <a:graphicFrameLocks noChangeAspect="1"/>
          </p:cNvGraphicFramePr>
          <p:nvPr/>
        </p:nvGraphicFramePr>
        <p:xfrm>
          <a:off x="539750" y="3141663"/>
          <a:ext cx="2000250" cy="2425700"/>
        </p:xfrm>
        <a:graphic>
          <a:graphicData uri="http://schemas.openxmlformats.org/presentationml/2006/ole">
            <mc:AlternateContent xmlns:mc="http://schemas.openxmlformats.org/markup-compatibility/2006">
              <mc:Choice xmlns:v="urn:schemas-microsoft-com:vml" Requires="v">
                <p:oleObj spid="_x0000_s104489" name="Точечный рисунок" r:id="rId8" imgW="2000000" imgH="2857899" progId="Paint.Picture">
                  <p:embed/>
                </p:oleObj>
              </mc:Choice>
              <mc:Fallback>
                <p:oleObj name="Точечный рисунок" r:id="rId8" imgW="2000000" imgH="2857899" progId="Paint.Picture">
                  <p:embed/>
                  <p:pic>
                    <p:nvPicPr>
                      <p:cNvPr id="0" name="Object 22"/>
                      <p:cNvPicPr>
                        <a:picLocks noChangeAspect="1" noChangeArrowheads="1"/>
                      </p:cNvPicPr>
                      <p:nvPr/>
                    </p:nvPicPr>
                    <p:blipFill>
                      <a:blip r:embed="rId9">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539750" y="3141663"/>
                        <a:ext cx="2000250" cy="242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4471" name="Object 23"/>
          <p:cNvGraphicFramePr>
            <a:graphicFrameLocks noChangeAspect="1"/>
          </p:cNvGraphicFramePr>
          <p:nvPr/>
        </p:nvGraphicFramePr>
        <p:xfrm>
          <a:off x="3708400" y="3068638"/>
          <a:ext cx="2114550" cy="2597150"/>
        </p:xfrm>
        <a:graphic>
          <a:graphicData uri="http://schemas.openxmlformats.org/presentationml/2006/ole">
            <mc:AlternateContent xmlns:mc="http://schemas.openxmlformats.org/markup-compatibility/2006">
              <mc:Choice xmlns:v="urn:schemas-microsoft-com:vml" Requires="v">
                <p:oleObj spid="_x0000_s104490" name="Точечный рисунок" r:id="rId10" imgW="2114845" imgH="3029373" progId="Paint.Picture">
                  <p:embed/>
                </p:oleObj>
              </mc:Choice>
              <mc:Fallback>
                <p:oleObj name="Точечный рисунок" r:id="rId10" imgW="2114845" imgH="3029373" progId="Paint.Picture">
                  <p:embed/>
                  <p:pic>
                    <p:nvPicPr>
                      <p:cNvPr id="0" name="Object 23"/>
                      <p:cNvPicPr>
                        <a:picLocks noChangeAspect="1" noChangeArrowheads="1"/>
                      </p:cNvPicPr>
                      <p:nvPr/>
                    </p:nvPicPr>
                    <p:blipFill>
                      <a:blip r:embed="rId11">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708400" y="3068638"/>
                        <a:ext cx="2114550" cy="259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472" name="AutoShape 24"/>
          <p:cNvSpPr>
            <a:spLocks noChangeArrowheads="1"/>
          </p:cNvSpPr>
          <p:nvPr/>
        </p:nvSpPr>
        <p:spPr bwMode="auto">
          <a:xfrm>
            <a:off x="2843213" y="4149725"/>
            <a:ext cx="863600" cy="288925"/>
          </a:xfrm>
          <a:prstGeom prst="rightArrow">
            <a:avLst>
              <a:gd name="adj1" fmla="val 50000"/>
              <a:gd name="adj2" fmla="val 74725"/>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6" y="8994"/>
            <a:ext cx="1381327" cy="594133"/>
          </a:xfrm>
          <a:prstGeom prst="rect">
            <a:avLst/>
          </a:prstGeom>
          <a:scene3d>
            <a:camera prst="orthographicFront"/>
            <a:lightRig rig="threePt" dir="t"/>
          </a:scene3d>
          <a:sp3d prstMaterial="matte"/>
        </p:spPr>
      </p:pic>
      <p:sp>
        <p:nvSpPr>
          <p:cNvPr id="107524" name="Заголовок 1"/>
          <p:cNvSpPr>
            <a:spLocks/>
          </p:cNvSpPr>
          <p:nvPr/>
        </p:nvSpPr>
        <p:spPr bwMode="auto">
          <a:xfrm>
            <a:off x="1476375" y="260350"/>
            <a:ext cx="67183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Швидке сортування Хоара</a:t>
            </a:r>
          </a:p>
        </p:txBody>
      </p:sp>
      <p:pic>
        <p:nvPicPr>
          <p:cNvPr id="107525" name="Picture 5" descr="&amp;Bcy;&amp;ocy;&amp;lcy;&amp;softcy;&amp;shcy;&amp;icy;&amp;iecy; &amp;scy;&amp;mcy;&amp;acy;&amp;jcy;&amp;lcy;&amp;icy;&amp;kcy;&amp;icy;"/>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5300663"/>
            <a:ext cx="792163" cy="731837"/>
          </a:xfrm>
          <a:prstGeom prst="rect">
            <a:avLst/>
          </a:prstGeom>
          <a:noFill/>
          <a:extLst>
            <a:ext uri="{909E8E84-426E-40DD-AFC4-6F175D3DCCD1}">
              <a14:hiddenFill xmlns:a14="http://schemas.microsoft.com/office/drawing/2010/main">
                <a:solidFill>
                  <a:srgbClr val="FFFFFF"/>
                </a:solidFill>
              </a14:hiddenFill>
            </a:ext>
          </a:extLst>
        </p:spPr>
      </p:pic>
      <p:sp>
        <p:nvSpPr>
          <p:cNvPr id="8" name="Скругленный прямоугольник 7">
            <a:hlinkClick r:id="rId5" action="ppaction://hlinkfile"/>
          </p:cNvPr>
          <p:cNvSpPr/>
          <p:nvPr/>
        </p:nvSpPr>
        <p:spPr>
          <a:xfrm>
            <a:off x="6945356" y="6256648"/>
            <a:ext cx="22168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6" action="ppaction://hlinkfile"/>
              </a:rPr>
              <a:t>Код </a:t>
            </a:r>
            <a:r>
              <a:rPr lang="en-US" altLang="ru-RU" sz="2400" b="1" u="sng">
                <a:solidFill>
                  <a:srgbClr val="C00000"/>
                </a:solidFill>
                <a:latin typeface="Calibri" panose="020F0502020204030204" pitchFamily="34" charset="0"/>
                <a:hlinkClick r:id="rId6" action="ppaction://hlinkfile"/>
              </a:rPr>
              <a:t>ex7_</a:t>
            </a:r>
            <a:r>
              <a:rPr lang="uk-UA" altLang="ru-RU" sz="2400" b="1" u="sng">
                <a:solidFill>
                  <a:srgbClr val="C00000"/>
                </a:solidFill>
                <a:latin typeface="Calibri" panose="020F0502020204030204" pitchFamily="34" charset="0"/>
                <a:hlinkClick r:id="rId6" action="ppaction://hlinkfile"/>
              </a:rPr>
              <a:t>11</a:t>
            </a:r>
            <a:endParaRPr lang="uk-UA" altLang="ru-RU" sz="2400" b="1" u="sng">
              <a:solidFill>
                <a:srgbClr val="C00000"/>
              </a:solidFill>
              <a:latin typeface="Calibri" panose="020F0502020204030204" pitchFamily="34" charset="0"/>
            </a:endParaRPr>
          </a:p>
        </p:txBody>
      </p:sp>
      <p:sp>
        <p:nvSpPr>
          <p:cNvPr id="107532" name="Rectangle 12"/>
          <p:cNvSpPr>
            <a:spLocks noChangeArrowheads="1"/>
          </p:cNvSpPr>
          <p:nvPr/>
        </p:nvSpPr>
        <p:spPr bwMode="auto">
          <a:xfrm>
            <a:off x="179388" y="1125538"/>
            <a:ext cx="5957887" cy="5207000"/>
          </a:xfrm>
          <a:prstGeom prst="rect">
            <a:avLst/>
          </a:prstGeom>
          <a:solidFill>
            <a:schemeClr val="bg1"/>
          </a:solidFill>
          <a:ln w="9525">
            <a:solidFill>
              <a:schemeClr val="hlink"/>
            </a:solidFill>
            <a:miter lim="800000"/>
            <a:headEnd/>
            <a:tailEnd/>
          </a:ln>
          <a:effectLst>
            <a:outerShdw dist="71842" dir="2700000" algn="ctr" rotWithShape="0">
              <a:schemeClr val="hlink"/>
            </a:outerShdw>
          </a:effectLst>
        </p:spPr>
        <p:txBody>
          <a:bodyPr>
            <a:spAutoFit/>
          </a:bodyPr>
          <a:lstStyle/>
          <a:p>
            <a:r>
              <a:rPr lang="en-GB" altLang="ru-RU" sz="1400" noProof="1"/>
              <a:t>/ex7_11.cpp. </a:t>
            </a:r>
            <a:r>
              <a:rPr lang="ru-RU" altLang="ru-RU" sz="1400" noProof="1"/>
              <a:t>Швидке сортування — метод Хоара </a:t>
            </a:r>
          </a:p>
          <a:p>
            <a:r>
              <a:rPr lang="en-GB" altLang="ru-RU" sz="1400" noProof="1"/>
              <a:t>#include&lt;iostream&gt; </a:t>
            </a:r>
          </a:p>
          <a:p>
            <a:r>
              <a:rPr lang="en-GB" altLang="ru-RU" sz="1400" noProof="1"/>
              <a:t>#include&lt;stdlib.h&gt; </a:t>
            </a:r>
          </a:p>
          <a:p>
            <a:r>
              <a:rPr lang="en-GB" altLang="ru-RU" sz="1400" noProof="1"/>
              <a:t>#include&lt;time.h&gt; </a:t>
            </a:r>
          </a:p>
          <a:p>
            <a:r>
              <a:rPr lang="en-GB" altLang="ru-RU" sz="1400" noProof="1"/>
              <a:t>using namespace std; </a:t>
            </a:r>
          </a:p>
          <a:p>
            <a:r>
              <a:rPr lang="en-GB" altLang="ru-RU" sz="1400" noProof="1"/>
              <a:t>int n;                     //</a:t>
            </a:r>
            <a:r>
              <a:rPr lang="ru-RU" altLang="ru-RU" sz="1400" noProof="1"/>
              <a:t>кількість елементів та їхні індекси </a:t>
            </a:r>
          </a:p>
          <a:p>
            <a:r>
              <a:rPr lang="en-GB" altLang="ru-RU" sz="1400" noProof="1"/>
              <a:t>int a[10];                                //</a:t>
            </a:r>
            <a:r>
              <a:rPr lang="ru-RU" altLang="ru-RU" sz="1400" noProof="1"/>
              <a:t>масив, що сортується </a:t>
            </a:r>
          </a:p>
          <a:p>
            <a:r>
              <a:rPr lang="ru-RU" altLang="ru-RU" sz="1400" noProof="1"/>
              <a:t>//===================  введення даних ======================== </a:t>
            </a:r>
          </a:p>
          <a:p>
            <a:r>
              <a:rPr lang="en-GB" altLang="ru-RU" sz="1400" noProof="1"/>
              <a:t>void input() </a:t>
            </a:r>
          </a:p>
          <a:p>
            <a:r>
              <a:rPr lang="en-GB" altLang="ru-RU" sz="1400" noProof="1"/>
              <a:t>{ </a:t>
            </a:r>
          </a:p>
          <a:p>
            <a:r>
              <a:rPr lang="en-GB" altLang="ru-RU" sz="1400" noProof="1"/>
              <a:t>  srand((unsigned)(time(NULL)));       //</a:t>
            </a:r>
            <a:r>
              <a:rPr lang="ru-RU" altLang="ru-RU" sz="1400" noProof="1"/>
              <a:t>ініціалізувати генератор </a:t>
            </a:r>
          </a:p>
          <a:p>
            <a:r>
              <a:rPr lang="ru-RU" altLang="ru-RU" sz="1400" noProof="1"/>
              <a:t>                                               //випадкових чисел </a:t>
            </a:r>
          </a:p>
          <a:p>
            <a:r>
              <a:rPr lang="en-GB" altLang="ru-RU" sz="1400" noProof="1"/>
              <a:t>  cout&lt;&lt;"enter number of the components (&lt;=10)"&lt;&lt;endl; </a:t>
            </a:r>
          </a:p>
          <a:p>
            <a:r>
              <a:rPr lang="en-GB" altLang="ru-RU" sz="1400" noProof="1"/>
              <a:t>  cin&gt;&gt;n;                     //</a:t>
            </a:r>
            <a:r>
              <a:rPr lang="ru-RU" altLang="ru-RU" sz="1400" noProof="1"/>
              <a:t>увести кількість елементів масиву </a:t>
            </a:r>
          </a:p>
          <a:p>
            <a:r>
              <a:rPr lang="en-GB" altLang="ru-RU" sz="1400" noProof="1"/>
              <a:t>  for(int i=0;i&lt;n;i++)                         //</a:t>
            </a:r>
            <a:r>
              <a:rPr lang="ru-RU" altLang="ru-RU" sz="1400" noProof="1"/>
              <a:t>генерувати масив </a:t>
            </a:r>
          </a:p>
          <a:p>
            <a:r>
              <a:rPr lang="en-GB" altLang="ru-RU" sz="1400" noProof="1"/>
              <a:t>    a[i]=rand()%30; </a:t>
            </a:r>
          </a:p>
          <a:p>
            <a:r>
              <a:rPr lang="en-GB" altLang="ru-RU" sz="1400" noProof="1"/>
              <a:t>} </a:t>
            </a:r>
          </a:p>
          <a:p>
            <a:r>
              <a:rPr lang="en-GB" altLang="ru-RU" sz="1400" noProof="1"/>
              <a:t>//============= </a:t>
            </a:r>
            <a:r>
              <a:rPr lang="ru-RU" altLang="ru-RU" sz="1400" noProof="1"/>
              <a:t>виведення масиву ========================== </a:t>
            </a:r>
          </a:p>
          <a:p>
            <a:r>
              <a:rPr lang="en-GB" altLang="ru-RU" sz="1400" noProof="1"/>
              <a:t>void output() </a:t>
            </a:r>
          </a:p>
          <a:p>
            <a:r>
              <a:rPr lang="en-GB" altLang="ru-RU" sz="1400" noProof="1"/>
              <a:t>{ </a:t>
            </a:r>
          </a:p>
          <a:p>
            <a:r>
              <a:rPr lang="en-GB" altLang="ru-RU" sz="1400" noProof="1"/>
              <a:t>  for(int k=0;k&lt;n;k++) </a:t>
            </a:r>
          </a:p>
          <a:p>
            <a:r>
              <a:rPr lang="en-GB" altLang="ru-RU" sz="1400" noProof="1"/>
              <a:t>    cout&lt;&lt;a[k]&lt;&lt;" "; </a:t>
            </a:r>
          </a:p>
          <a:p>
            <a:r>
              <a:rPr lang="en-GB" altLang="ru-RU" sz="1400" noProof="1"/>
              <a:t>  cout&lt;&lt;endl; </a:t>
            </a:r>
          </a:p>
          <a:p>
            <a:r>
              <a:rPr lang="en-GB" altLang="ru-RU" sz="1400" noProof="1"/>
              <a:t>} </a:t>
            </a: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6" y="8994"/>
            <a:ext cx="1381327" cy="594133"/>
          </a:xfrm>
          <a:prstGeom prst="rect">
            <a:avLst/>
          </a:prstGeom>
          <a:scene3d>
            <a:camera prst="orthographicFront"/>
            <a:lightRig rig="threePt" dir="t"/>
          </a:scene3d>
          <a:sp3d prstMaterial="matte"/>
        </p:spPr>
      </p:pic>
      <p:sp>
        <p:nvSpPr>
          <p:cNvPr id="108547" name="Заголовок 1"/>
          <p:cNvSpPr>
            <a:spLocks/>
          </p:cNvSpPr>
          <p:nvPr/>
        </p:nvSpPr>
        <p:spPr bwMode="auto">
          <a:xfrm>
            <a:off x="1476375" y="260350"/>
            <a:ext cx="67183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Швидке сортування Хоара</a:t>
            </a:r>
          </a:p>
        </p:txBody>
      </p:sp>
      <p:pic>
        <p:nvPicPr>
          <p:cNvPr id="108548" name="Picture 4" descr="&amp;Bcy;&amp;ocy;&amp;lcy;&amp;softcy;&amp;shcy;&amp;icy;&amp;iecy; &amp;scy;&amp;mcy;&amp;acy;&amp;jcy;&amp;lcy;&amp;icy;&amp;kcy;&amp;icy;"/>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5300663"/>
            <a:ext cx="792163" cy="731837"/>
          </a:xfrm>
          <a:prstGeom prst="rect">
            <a:avLst/>
          </a:prstGeom>
          <a:noFill/>
          <a:extLst>
            <a:ext uri="{909E8E84-426E-40DD-AFC4-6F175D3DCCD1}">
              <a14:hiddenFill xmlns:a14="http://schemas.microsoft.com/office/drawing/2010/main">
                <a:solidFill>
                  <a:srgbClr val="FFFFFF"/>
                </a:solidFill>
              </a14:hiddenFill>
            </a:ext>
          </a:extLst>
        </p:spPr>
      </p:pic>
      <p:sp>
        <p:nvSpPr>
          <p:cNvPr id="8" name="Скругленный прямоугольник 7">
            <a:hlinkClick r:id="rId5" action="ppaction://hlinkfile"/>
          </p:cNvPr>
          <p:cNvSpPr/>
          <p:nvPr/>
        </p:nvSpPr>
        <p:spPr>
          <a:xfrm>
            <a:off x="6927116" y="6325493"/>
            <a:ext cx="22168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6" action="ppaction://hlinkfile"/>
              </a:rPr>
              <a:t>Код </a:t>
            </a:r>
            <a:r>
              <a:rPr lang="en-US" altLang="ru-RU" sz="2400" b="1" u="sng">
                <a:solidFill>
                  <a:srgbClr val="C00000"/>
                </a:solidFill>
                <a:latin typeface="Calibri" panose="020F0502020204030204" pitchFamily="34" charset="0"/>
                <a:hlinkClick r:id="rId6" action="ppaction://hlinkfile"/>
              </a:rPr>
              <a:t>ex7_</a:t>
            </a:r>
            <a:r>
              <a:rPr lang="uk-UA" altLang="ru-RU" sz="2400" b="1" u="sng">
                <a:solidFill>
                  <a:srgbClr val="C00000"/>
                </a:solidFill>
                <a:latin typeface="Calibri" panose="020F0502020204030204" pitchFamily="34" charset="0"/>
                <a:hlinkClick r:id="rId6" action="ppaction://hlinkfile"/>
              </a:rPr>
              <a:t>11</a:t>
            </a:r>
            <a:endParaRPr lang="uk-UA" altLang="ru-RU" sz="2400" b="1" u="sng">
              <a:solidFill>
                <a:srgbClr val="C00000"/>
              </a:solidFill>
              <a:latin typeface="Calibri" panose="020F0502020204030204" pitchFamily="34" charset="0"/>
            </a:endParaRPr>
          </a:p>
        </p:txBody>
      </p:sp>
      <p:sp>
        <p:nvSpPr>
          <p:cNvPr id="108552" name="Rectangle 8"/>
          <p:cNvSpPr>
            <a:spLocks noChangeArrowheads="1"/>
          </p:cNvSpPr>
          <p:nvPr/>
        </p:nvSpPr>
        <p:spPr bwMode="auto">
          <a:xfrm>
            <a:off x="250825" y="1133475"/>
            <a:ext cx="5957888" cy="5480050"/>
          </a:xfrm>
          <a:prstGeom prst="rect">
            <a:avLst/>
          </a:prstGeom>
          <a:solidFill>
            <a:schemeClr val="bg1"/>
          </a:solidFill>
          <a:ln w="9525">
            <a:solidFill>
              <a:schemeClr val="hlink"/>
            </a:solidFill>
            <a:miter lim="800000"/>
            <a:headEnd/>
            <a:tailEnd/>
          </a:ln>
          <a:effectLst>
            <a:outerShdw dist="56796" dir="1593903" algn="ctr" rotWithShape="0">
              <a:schemeClr val="hlink"/>
            </a:outerShdw>
          </a:effectLst>
        </p:spPr>
        <p:txBody>
          <a:bodyPr>
            <a:spAutoFit/>
          </a:bodyPr>
          <a:lstStyle/>
          <a:p>
            <a:r>
              <a:rPr lang="ru-RU" altLang="ru-RU" sz="1600" noProof="1"/>
              <a:t>//============= сортування за алгоритмом Хоара ========= </a:t>
            </a:r>
          </a:p>
          <a:p>
            <a:r>
              <a:rPr lang="en-GB" altLang="ru-RU" sz="1600" noProof="1"/>
              <a:t>void quicksort(int left, int right) </a:t>
            </a:r>
          </a:p>
          <a:p>
            <a:r>
              <a:rPr lang="en-GB" altLang="ru-RU" sz="1600" noProof="1"/>
              <a:t>{ </a:t>
            </a:r>
          </a:p>
          <a:p>
            <a:r>
              <a:rPr lang="en-GB" altLang="ru-RU" sz="1600" noProof="1"/>
              <a:t>  int i,j,x,tmp;         //</a:t>
            </a:r>
            <a:r>
              <a:rPr lang="ru-RU" altLang="ru-RU" sz="1600" noProof="1"/>
              <a:t>розділовий елемент та допоміжні змінні </a:t>
            </a:r>
          </a:p>
          <a:p>
            <a:r>
              <a:rPr lang="en-GB" altLang="ru-RU" sz="1600" noProof="1"/>
              <a:t>  i=left;                                   //</a:t>
            </a:r>
            <a:r>
              <a:rPr lang="ru-RU" altLang="ru-RU" sz="1600" noProof="1"/>
              <a:t>ліва межа підмасиву </a:t>
            </a:r>
          </a:p>
          <a:p>
            <a:r>
              <a:rPr lang="en-GB" altLang="ru-RU" sz="1600" noProof="1"/>
              <a:t>  j=right;                                 //</a:t>
            </a:r>
            <a:r>
              <a:rPr lang="ru-RU" altLang="ru-RU" sz="1600" noProof="1"/>
              <a:t>права межа підмасиву </a:t>
            </a:r>
          </a:p>
          <a:p>
            <a:r>
              <a:rPr lang="en-GB" altLang="ru-RU" sz="1600" noProof="1"/>
              <a:t>  x=a[(left+right)/ 2];            //</a:t>
            </a:r>
            <a:r>
              <a:rPr lang="ru-RU" altLang="ru-RU" sz="1600" noProof="1"/>
              <a:t>значення бар’єрного елемента </a:t>
            </a:r>
          </a:p>
          <a:p>
            <a:r>
              <a:rPr lang="en-GB" altLang="ru-RU" sz="1600" noProof="1"/>
              <a:t>  cout&lt;&lt;"left="&lt;&lt;left+1&lt;&lt;" right="&lt;&lt;right+1&lt;&lt;" x="&lt;&lt;x&lt;&lt;endl; </a:t>
            </a:r>
          </a:p>
          <a:p>
            <a:r>
              <a:rPr lang="en-GB" altLang="ru-RU" sz="1600" noProof="1"/>
              <a:t>  do                               //</a:t>
            </a:r>
            <a:r>
              <a:rPr lang="ru-RU" altLang="ru-RU" sz="1600" noProof="1"/>
              <a:t>розділити масив на підмасиви </a:t>
            </a:r>
          </a:p>
          <a:p>
            <a:r>
              <a:rPr lang="ru-RU" altLang="ru-RU" sz="1600" noProof="1"/>
              <a:t>  { </a:t>
            </a:r>
          </a:p>
          <a:p>
            <a:r>
              <a:rPr lang="en-GB" altLang="ru-RU" sz="1600" noProof="1"/>
              <a:t>    while (a[i]&lt;x) i++;            //</a:t>
            </a:r>
            <a:r>
              <a:rPr lang="ru-RU" altLang="ru-RU" sz="1600" noProof="1"/>
              <a:t>визначити індекси елементів, </a:t>
            </a:r>
          </a:p>
          <a:p>
            <a:r>
              <a:rPr lang="en-GB" altLang="ru-RU" sz="1600" noProof="1"/>
              <a:t>    while (a[j]&gt;x) j--;                    //</a:t>
            </a:r>
            <a:r>
              <a:rPr lang="ru-RU" altLang="ru-RU" sz="1600" noProof="1"/>
              <a:t>що міняються місцями </a:t>
            </a:r>
          </a:p>
          <a:p>
            <a:r>
              <a:rPr lang="en-GB" altLang="ru-RU" sz="1600" noProof="1"/>
              <a:t>    if (i&lt;=j)  </a:t>
            </a:r>
          </a:p>
          <a:p>
            <a:r>
              <a:rPr lang="en-GB" altLang="ru-RU" sz="1600" noProof="1"/>
              <a:t>     {                                //</a:t>
            </a:r>
            <a:r>
              <a:rPr lang="ru-RU" altLang="ru-RU" sz="1600" noProof="1"/>
              <a:t>поміняти місцями елементи </a:t>
            </a:r>
          </a:p>
          <a:p>
            <a:r>
              <a:rPr lang="en-GB" altLang="ru-RU" sz="1600" noProof="1"/>
              <a:t>       tmp=a[i]; a[i]=a[j]; a[j]=tmp; </a:t>
            </a:r>
          </a:p>
          <a:p>
            <a:r>
              <a:rPr lang="en-GB" altLang="ru-RU" sz="1600" noProof="1"/>
              <a:t>       i++; j--; </a:t>
            </a:r>
          </a:p>
          <a:p>
            <a:r>
              <a:rPr lang="en-GB" altLang="ru-RU" sz="1600" noProof="1"/>
              <a:t>       output();                    //</a:t>
            </a:r>
            <a:r>
              <a:rPr lang="ru-RU" altLang="ru-RU" sz="1600" noProof="1"/>
              <a:t>вивести проміжні результати </a:t>
            </a:r>
          </a:p>
          <a:p>
            <a:r>
              <a:rPr lang="ru-RU" altLang="ru-RU" sz="1600" noProof="1"/>
              <a:t>     }  </a:t>
            </a:r>
          </a:p>
          <a:p>
            <a:r>
              <a:rPr lang="en-GB" altLang="ru-RU" sz="1600" noProof="1"/>
              <a:t>  } while(i&lt;j); </a:t>
            </a:r>
          </a:p>
          <a:p>
            <a:r>
              <a:rPr lang="en-GB" altLang="ru-RU" sz="1600" noProof="1"/>
              <a:t>  if (left&lt;j) quicksort(left,j);    //</a:t>
            </a:r>
            <a:r>
              <a:rPr lang="ru-RU" altLang="ru-RU" sz="1600" noProof="1"/>
              <a:t>упорядкувати лівий підмасив </a:t>
            </a:r>
          </a:p>
          <a:p>
            <a:r>
              <a:rPr lang="en-GB" altLang="ru-RU" sz="1600" noProof="1"/>
              <a:t>  if (i&lt;right) quicksort(i,right); //</a:t>
            </a:r>
            <a:r>
              <a:rPr lang="ru-RU" altLang="ru-RU" sz="1600" noProof="1"/>
              <a:t>упорядкувати правий підмасив </a:t>
            </a:r>
            <a:endParaRPr lang="uk-UA" altLang="ru-RU" sz="1600"/>
          </a:p>
          <a:p>
            <a:r>
              <a:rPr lang="uk-UA" altLang="ru-RU" sz="1600" noProof="1"/>
              <a:t> } </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46" y="8994"/>
            <a:ext cx="1381327" cy="594133"/>
          </a:xfrm>
          <a:prstGeom prst="rect">
            <a:avLst/>
          </a:prstGeom>
          <a:scene3d>
            <a:camera prst="orthographicFront"/>
            <a:lightRig rig="threePt" dir="t"/>
          </a:scene3d>
          <a:sp3d prstMaterial="matte"/>
        </p:spPr>
      </p:pic>
      <p:sp>
        <p:nvSpPr>
          <p:cNvPr id="109571" name="Заголовок 1"/>
          <p:cNvSpPr>
            <a:spLocks/>
          </p:cNvSpPr>
          <p:nvPr/>
        </p:nvSpPr>
        <p:spPr bwMode="auto">
          <a:xfrm>
            <a:off x="1476375" y="260350"/>
            <a:ext cx="67183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Швидке сортування Хоара</a:t>
            </a:r>
          </a:p>
        </p:txBody>
      </p:sp>
      <p:pic>
        <p:nvPicPr>
          <p:cNvPr id="109572" name="Picture 4" descr="&amp;Bcy;&amp;ocy;&amp;lcy;&amp;softcy;&amp;shcy;&amp;icy;&amp;iecy; &amp;scy;&amp;mcy;&amp;acy;&amp;jcy;&amp;lcy;&amp;icy;&amp;kcy;&amp;icy;"/>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172450" y="5300663"/>
            <a:ext cx="792163" cy="731837"/>
          </a:xfrm>
          <a:prstGeom prst="rect">
            <a:avLst/>
          </a:prstGeom>
          <a:noFill/>
          <a:extLst>
            <a:ext uri="{909E8E84-426E-40DD-AFC4-6F175D3DCCD1}">
              <a14:hiddenFill xmlns:a14="http://schemas.microsoft.com/office/drawing/2010/main">
                <a:solidFill>
                  <a:srgbClr val="FFFFFF"/>
                </a:solidFill>
              </a14:hiddenFill>
            </a:ext>
          </a:extLst>
        </p:spPr>
      </p:pic>
      <p:sp>
        <p:nvSpPr>
          <p:cNvPr id="8" name="Скругленный прямоугольник 7">
            <a:hlinkClick r:id="rId5" action="ppaction://hlinkfile"/>
          </p:cNvPr>
          <p:cNvSpPr/>
          <p:nvPr/>
        </p:nvSpPr>
        <p:spPr>
          <a:xfrm>
            <a:off x="6845932" y="1230488"/>
            <a:ext cx="22168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6" action="ppaction://hlinkfile"/>
              </a:rPr>
              <a:t>Код </a:t>
            </a:r>
            <a:r>
              <a:rPr lang="en-US" altLang="ru-RU" sz="2400" b="1" u="sng">
                <a:solidFill>
                  <a:srgbClr val="C00000"/>
                </a:solidFill>
                <a:latin typeface="Calibri" panose="020F0502020204030204" pitchFamily="34" charset="0"/>
                <a:hlinkClick r:id="rId6" action="ppaction://hlinkfile"/>
              </a:rPr>
              <a:t>ex7_</a:t>
            </a:r>
            <a:r>
              <a:rPr lang="uk-UA" altLang="ru-RU" sz="2400" b="1" u="sng">
                <a:solidFill>
                  <a:srgbClr val="C00000"/>
                </a:solidFill>
                <a:latin typeface="Calibri" panose="020F0502020204030204" pitchFamily="34" charset="0"/>
                <a:hlinkClick r:id="rId6" action="ppaction://hlinkfile"/>
              </a:rPr>
              <a:t>11</a:t>
            </a:r>
            <a:endParaRPr lang="uk-UA" altLang="ru-RU" sz="2400" b="1" u="sng">
              <a:solidFill>
                <a:srgbClr val="C00000"/>
              </a:solidFill>
              <a:latin typeface="Calibri" panose="020F0502020204030204" pitchFamily="34" charset="0"/>
            </a:endParaRPr>
          </a:p>
        </p:txBody>
      </p:sp>
      <p:sp>
        <p:nvSpPr>
          <p:cNvPr id="109576" name="Rectangle 8"/>
          <p:cNvSpPr>
            <a:spLocks noChangeArrowheads="1"/>
          </p:cNvSpPr>
          <p:nvPr/>
        </p:nvSpPr>
        <p:spPr bwMode="auto">
          <a:xfrm>
            <a:off x="395288" y="1773238"/>
            <a:ext cx="5957887" cy="3759200"/>
          </a:xfrm>
          <a:prstGeom prst="rect">
            <a:avLst/>
          </a:prstGeom>
          <a:solidFill>
            <a:schemeClr val="bg1"/>
          </a:solidFill>
          <a:ln w="9525">
            <a:solidFill>
              <a:schemeClr val="hlink"/>
            </a:solidFill>
            <a:miter lim="800000"/>
            <a:headEnd/>
            <a:tailEnd/>
          </a:ln>
          <a:effectLst>
            <a:outerShdw dist="56796" dir="1593903" algn="ctr" rotWithShape="0">
              <a:schemeClr val="hlink"/>
            </a:outerShdw>
          </a:effectLst>
        </p:spPr>
        <p:txBody>
          <a:bodyPr>
            <a:spAutoFit/>
          </a:bodyPr>
          <a:lstStyle/>
          <a:p>
            <a:r>
              <a:rPr lang="en-GB" altLang="ru-RU" sz="2000" noProof="1"/>
              <a:t>int main() </a:t>
            </a:r>
          </a:p>
          <a:p>
            <a:r>
              <a:rPr lang="en-GB" altLang="ru-RU" sz="2000" noProof="1"/>
              <a:t>{ </a:t>
            </a:r>
          </a:p>
          <a:p>
            <a:r>
              <a:rPr lang="en-GB" altLang="ru-RU" sz="2000" noProof="1"/>
              <a:t>  cout&lt;&lt;"quick sort "&lt;&lt;endl; </a:t>
            </a:r>
          </a:p>
          <a:p>
            <a:r>
              <a:rPr lang="en-GB" altLang="ru-RU" sz="2000" noProof="1"/>
              <a:t>  input(); </a:t>
            </a:r>
          </a:p>
          <a:p>
            <a:r>
              <a:rPr lang="en-GB" altLang="ru-RU" sz="2000" noProof="1"/>
              <a:t>  cout&lt;&lt;"generated array"&lt;&lt;endl;</a:t>
            </a:r>
          </a:p>
          <a:p>
            <a:r>
              <a:rPr lang="en-GB" altLang="ru-RU" sz="2000" noProof="1"/>
              <a:t>  output(); </a:t>
            </a:r>
          </a:p>
          <a:p>
            <a:r>
              <a:rPr lang="en-GB" altLang="ru-RU" sz="2000" noProof="1"/>
              <a:t>  cout&lt;&lt;"sort process"&lt;&lt;endl; </a:t>
            </a:r>
          </a:p>
          <a:p>
            <a:r>
              <a:rPr lang="en-GB" altLang="ru-RU" sz="2000" noProof="1"/>
              <a:t>  quicksort(0,n-1); </a:t>
            </a:r>
          </a:p>
          <a:p>
            <a:r>
              <a:rPr lang="en-GB" altLang="ru-RU" sz="2000" noProof="1"/>
              <a:t>  cout&lt;&lt;"sorted array"&lt;&lt;endl; </a:t>
            </a:r>
          </a:p>
          <a:p>
            <a:r>
              <a:rPr lang="en-GB" altLang="ru-RU" sz="2000" noProof="1"/>
              <a:t>  output(); </a:t>
            </a:r>
          </a:p>
          <a:p>
            <a:r>
              <a:rPr lang="en-GB" altLang="ru-RU" sz="2000" noProof="1"/>
              <a:t>  system("pause"); </a:t>
            </a:r>
          </a:p>
          <a:p>
            <a:r>
              <a:rPr lang="en-GB" altLang="ru-RU" sz="2000" noProof="1"/>
              <a:t>}</a:t>
            </a:r>
            <a:endParaRPr lang="ru-RU" altLang="ru-RU" sz="2000"/>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Заголовок 1"/>
          <p:cNvSpPr>
            <a:spLocks noGrp="1"/>
          </p:cNvSpPr>
          <p:nvPr>
            <p:ph type="title" idx="4294967295"/>
          </p:nvPr>
        </p:nvSpPr>
        <p:spPr bwMode="auto">
          <a:xfrm>
            <a:off x="1547813" y="188913"/>
            <a:ext cx="5997575" cy="503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Масиви як параметри функцій</a:t>
            </a:r>
          </a:p>
        </p:txBody>
      </p:sp>
      <p:sp>
        <p:nvSpPr>
          <p:cNvPr id="110595" name="Объект 2"/>
          <p:cNvSpPr>
            <a:spLocks noGrp="1"/>
          </p:cNvSpPr>
          <p:nvPr>
            <p:ph idx="4294967295"/>
          </p:nvPr>
        </p:nvSpPr>
        <p:spPr bwMode="auto">
          <a:xfrm>
            <a:off x="179388" y="1052513"/>
            <a:ext cx="8686800" cy="43211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chemeClr val="hlink"/>
              </a:buClr>
              <a:buFont typeface="Wingdings" panose="05000000000000000000" pitchFamily="2" charset="2"/>
              <a:buChar char="q"/>
            </a:pPr>
            <a:r>
              <a:rPr lang="uk-UA" altLang="ru-RU" sz="2400"/>
              <a:t> Масиви можна використовувати як параметри функцій</a:t>
            </a:r>
          </a:p>
          <a:p>
            <a:pPr marL="0" indent="0">
              <a:buClr>
                <a:schemeClr val="hlink"/>
              </a:buClr>
              <a:buFont typeface="Wingdings" panose="05000000000000000000" pitchFamily="2" charset="2"/>
              <a:buChar char="q"/>
            </a:pPr>
            <a:r>
              <a:rPr lang="uk-UA" altLang="ru-RU" sz="2400"/>
              <a:t> В С/С++ масиви завжди передаються функціям як параметри-покажчики, тому що </a:t>
            </a:r>
            <a:r>
              <a:rPr lang="uk-UA" altLang="ru-RU" sz="2400" b="1">
                <a:solidFill>
                  <a:srgbClr val="000099"/>
                </a:solidFill>
              </a:rPr>
              <a:t>ім’я масиву є покажчиком на його перший елемент. </a:t>
            </a:r>
          </a:p>
          <a:p>
            <a:pPr marL="0" indent="0">
              <a:buClr>
                <a:schemeClr val="hlink"/>
              </a:buClr>
              <a:buFont typeface="Wingdings" panose="05000000000000000000" pitchFamily="2" charset="2"/>
              <a:buChar char="q"/>
            </a:pPr>
            <a:r>
              <a:rPr lang="uk-UA" altLang="ru-RU" sz="2400"/>
              <a:t> Разом з покажчиком на масив слід передавати кількість елементів масиву, тому що покажчик на масив визначає адресу його першого елемента, а </a:t>
            </a:r>
            <a:r>
              <a:rPr lang="uk-UA" altLang="ru-RU" sz="2400" b="1">
                <a:solidFill>
                  <a:srgbClr val="000099"/>
                </a:solidFill>
              </a:rPr>
              <a:t>обсяг пам’яті, що її займає масив, визначатиметься кількістю елементів</a:t>
            </a:r>
            <a:r>
              <a:rPr lang="uk-UA" altLang="ru-RU" sz="2400"/>
              <a:t>. </a:t>
            </a:r>
          </a:p>
          <a:p>
            <a:pPr marL="0" indent="0">
              <a:buClr>
                <a:schemeClr val="hlink"/>
              </a:buClr>
              <a:buFont typeface="Wingdings" panose="05000000000000000000" pitchFamily="2" charset="2"/>
              <a:buChar char="q"/>
            </a:pPr>
            <a:r>
              <a:rPr lang="uk-UA" altLang="ru-RU" sz="2400"/>
              <a:t> Використання адрес елементів масиву забезпечує можливість безпосередньо змінювати їх вміст, і </a:t>
            </a:r>
            <a:r>
              <a:rPr lang="uk-UA" altLang="ru-RU" sz="2400" b="1">
                <a:solidFill>
                  <a:srgbClr val="000099"/>
                </a:solidFill>
              </a:rPr>
              <a:t>масив можна повернути з функції</a:t>
            </a:r>
            <a:r>
              <a:rPr lang="uk-UA" altLang="ru-RU" sz="2400"/>
              <a:t> для подальшого використання. </a:t>
            </a: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Заголовок 1"/>
          <p:cNvSpPr>
            <a:spLocks noGrp="1"/>
          </p:cNvSpPr>
          <p:nvPr>
            <p:ph type="title" idx="4294967295"/>
          </p:nvPr>
        </p:nvSpPr>
        <p:spPr bwMode="auto">
          <a:xfrm>
            <a:off x="1547813" y="188913"/>
            <a:ext cx="5997575" cy="5032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Масиви як параметри функцій</a:t>
            </a:r>
          </a:p>
        </p:txBody>
      </p:sp>
      <p:sp>
        <p:nvSpPr>
          <p:cNvPr id="115716" name="Rectangle 4"/>
          <p:cNvSpPr>
            <a:spLocks noChangeArrowheads="1"/>
          </p:cNvSpPr>
          <p:nvPr/>
        </p:nvSpPr>
        <p:spPr bwMode="auto">
          <a:xfrm>
            <a:off x="1979613" y="1844675"/>
            <a:ext cx="6875462" cy="1562100"/>
          </a:xfrm>
          <a:prstGeom prst="rect">
            <a:avLst/>
          </a:prstGeom>
          <a:solidFill>
            <a:schemeClr val="bg1"/>
          </a:solidFill>
          <a:ln w="9525">
            <a:solidFill>
              <a:schemeClr val="hlink"/>
            </a:solidFill>
            <a:miter lim="800000"/>
            <a:headEnd/>
            <a:tailEnd/>
          </a:ln>
          <a:effectLst>
            <a:outerShdw dist="71842" dir="2700000" algn="ctr" rotWithShape="0">
              <a:schemeClr val="hlink"/>
            </a:outerShdw>
          </a:effectLst>
        </p:spPr>
        <p:txBody>
          <a:bodyPr>
            <a:spAutoFit/>
          </a:bodyPr>
          <a:lstStyle/>
          <a:p>
            <a:pPr eaLnBrk="0" hangingPunct="0">
              <a:spcBef>
                <a:spcPct val="20000"/>
              </a:spcBef>
              <a:buClr>
                <a:schemeClr val="hlink"/>
              </a:buClr>
              <a:buFont typeface="Wingdings" panose="05000000000000000000" pitchFamily="2" charset="2"/>
              <a:buNone/>
            </a:pPr>
            <a:r>
              <a:rPr lang="uk-UA" altLang="ru-RU" sz="2400"/>
              <a:t>Передача великих масивів, які потребують великого обсягу оперативної пам’яті для свого зберігання, може привести до </a:t>
            </a:r>
            <a:r>
              <a:rPr lang="uk-UA" altLang="ru-RU" sz="2400" b="1"/>
              <a:t>переповнення стекової пам’яті</a:t>
            </a:r>
            <a:r>
              <a:rPr lang="uk-UA" altLang="ru-RU" sz="2400"/>
              <a:t>, розмір якої становить 16 Кбайт.</a:t>
            </a:r>
          </a:p>
        </p:txBody>
      </p:sp>
      <p:graphicFrame>
        <p:nvGraphicFramePr>
          <p:cNvPr id="115719" name="Object 7"/>
          <p:cNvGraphicFramePr>
            <a:graphicFrameLocks noChangeAspect="1"/>
          </p:cNvGraphicFramePr>
          <p:nvPr/>
        </p:nvGraphicFramePr>
        <p:xfrm>
          <a:off x="250825" y="1844675"/>
          <a:ext cx="1609725" cy="1409700"/>
        </p:xfrm>
        <a:graphic>
          <a:graphicData uri="http://schemas.openxmlformats.org/presentationml/2006/ole">
            <mc:AlternateContent xmlns:mc="http://schemas.openxmlformats.org/markup-compatibility/2006">
              <mc:Choice xmlns:v="urn:schemas-microsoft-com:vml" Requires="v">
                <p:oleObj spid="_x0000_s115728" name="Точечный рисунок" r:id="rId4" imgW="1609524" imgH="1409897" progId="Paint.Picture">
                  <p:embed/>
                </p:oleObj>
              </mc:Choice>
              <mc:Fallback>
                <p:oleObj name="Точечный рисунок" r:id="rId4" imgW="1609524" imgH="1409897" progId="Paint.Picture">
                  <p:embed/>
                  <p:pic>
                    <p:nvPicPr>
                      <p:cNvPr id="0" name="Object 7"/>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250825" y="1844675"/>
                        <a:ext cx="16097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Объект 2"/>
          <p:cNvSpPr>
            <a:spLocks noGrp="1"/>
          </p:cNvSpPr>
          <p:nvPr>
            <p:ph idx="4294967295"/>
          </p:nvPr>
        </p:nvSpPr>
        <p:spPr bwMode="auto">
          <a:xfrm>
            <a:off x="250825" y="981075"/>
            <a:ext cx="8435975" cy="4318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uk-UA" altLang="ru-RU" sz="2400">
                <a:latin typeface="Arial" panose="020B0604020202020204" pitchFamily="34" charset="0"/>
              </a:rPr>
              <a:t>Формат оголошення функції з параметрами-масивами :</a:t>
            </a:r>
          </a:p>
        </p:txBody>
      </p:sp>
      <p:sp>
        <p:nvSpPr>
          <p:cNvPr id="114693" name="Объект 2"/>
          <p:cNvSpPr txBox="1">
            <a:spLocks/>
          </p:cNvSpPr>
          <p:nvPr/>
        </p:nvSpPr>
        <p:spPr bwMode="auto">
          <a:xfrm>
            <a:off x="2124075" y="4221163"/>
            <a:ext cx="6408738" cy="1152525"/>
          </a:xfrm>
          <a:prstGeom prst="rect">
            <a:avLst/>
          </a:prstGeom>
          <a:solidFill>
            <a:schemeClr val="bg1"/>
          </a:solidFill>
          <a:ln w="9525">
            <a:solidFill>
              <a:schemeClr val="hlink"/>
            </a:solidFill>
            <a:miter lim="800000"/>
            <a:headEnd/>
            <a:tailEnd/>
          </a:ln>
          <a:effectLst>
            <a:outerShdw dist="71842" dir="2700000" algn="ctr" rotWithShape="0">
              <a:schemeClr val="hlink"/>
            </a:outerShdw>
          </a:effec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20000"/>
              </a:spcBef>
              <a:buFont typeface="Arial" panose="020B0604020202020204" pitchFamily="34" charset="0"/>
              <a:buNone/>
            </a:pPr>
            <a:r>
              <a:rPr lang="uk-UA" altLang="ru-RU" sz="2200">
                <a:latin typeface="Times New Roman" panose="02020603050405020304" pitchFamily="18" charset="0"/>
              </a:rPr>
              <a:t>Синтаксис посилань у вигляді символу &amp; не застосовується до імені масиву під час оголошення його як параметра у функції. </a:t>
            </a:r>
          </a:p>
        </p:txBody>
      </p:sp>
      <p:sp>
        <p:nvSpPr>
          <p:cNvPr id="6" name="Прямоугольник 5"/>
          <p:cNvSpPr>
            <a:spLocks noChangeArrowheads="1"/>
          </p:cNvSpPr>
          <p:nvPr/>
        </p:nvSpPr>
        <p:spPr bwMode="auto">
          <a:xfrm>
            <a:off x="2124075" y="5516563"/>
            <a:ext cx="6408738" cy="1106487"/>
          </a:xfrm>
          <a:prstGeom prst="rect">
            <a:avLst/>
          </a:prstGeom>
          <a:solidFill>
            <a:schemeClr val="bg1"/>
          </a:solidFill>
          <a:ln w="9525">
            <a:solidFill>
              <a:schemeClr val="hlink"/>
            </a:solidFill>
            <a:miter lim="800000"/>
            <a:headEnd/>
            <a:tailEnd/>
          </a:ln>
          <a:effectLst>
            <a:outerShdw dist="71842" dir="2700000" algn="ctr" rotWithShape="0">
              <a:schemeClr val="hlink"/>
            </a:outerShdw>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uk-UA" altLang="ru-RU" sz="2200">
                <a:latin typeface="Times New Roman" panose="02020603050405020304" pitchFamily="18" charset="0"/>
              </a:rPr>
              <a:t>Під час виклику функцій, аргументами яких є покажчики на масив, покажчик ініціалізується </a:t>
            </a:r>
            <a:r>
              <a:rPr lang="uk-UA" altLang="ru-RU" sz="2200" b="1">
                <a:latin typeface="Times New Roman" panose="02020603050405020304" pitchFamily="18" charset="0"/>
              </a:rPr>
              <a:t>іменем масиву</a:t>
            </a:r>
            <a:r>
              <a:rPr lang="uk-UA" altLang="ru-RU" sz="2200">
                <a:latin typeface="Times New Roman" panose="02020603050405020304" pitchFamily="18" charset="0"/>
              </a:rPr>
              <a:t>. </a:t>
            </a:r>
          </a:p>
        </p:txBody>
      </p:sp>
      <p:sp>
        <p:nvSpPr>
          <p:cNvPr id="114695" name="Заголовок 1"/>
          <p:cNvSpPr>
            <a:spLocks/>
          </p:cNvSpPr>
          <p:nvPr/>
        </p:nvSpPr>
        <p:spPr bwMode="auto">
          <a:xfrm>
            <a:off x="1547813"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grpSp>
        <p:nvGrpSpPr>
          <p:cNvPr id="114700" name="Group 12"/>
          <p:cNvGrpSpPr>
            <a:grpSpLocks/>
          </p:cNvGrpSpPr>
          <p:nvPr/>
        </p:nvGrpSpPr>
        <p:grpSpPr bwMode="auto">
          <a:xfrm>
            <a:off x="250825" y="1341438"/>
            <a:ext cx="9145588" cy="1655762"/>
            <a:chOff x="158" y="1162"/>
            <a:chExt cx="5761" cy="1043"/>
          </a:xfrm>
        </p:grpSpPr>
        <p:graphicFrame>
          <p:nvGraphicFramePr>
            <p:cNvPr id="114698" name="Object 10"/>
            <p:cNvGraphicFramePr>
              <a:graphicFrameLocks noChangeAspect="1"/>
            </p:cNvGraphicFramePr>
            <p:nvPr/>
          </p:nvGraphicFramePr>
          <p:xfrm>
            <a:off x="158" y="1162"/>
            <a:ext cx="5761" cy="1043"/>
          </p:xfrm>
          <a:graphic>
            <a:graphicData uri="http://schemas.openxmlformats.org/presentationml/2006/ole">
              <mc:AlternateContent xmlns:mc="http://schemas.openxmlformats.org/markup-compatibility/2006">
                <mc:Choice xmlns:v="urn:schemas-microsoft-com:vml" Requires="v">
                  <p:oleObj spid="_x0000_s114727" name="Точечный рисунок" r:id="rId4" imgW="2876190" imgH="1390844" progId="Paint.Picture">
                    <p:embed/>
                  </p:oleObj>
                </mc:Choice>
                <mc:Fallback>
                  <p:oleObj name="Точечный рисунок" r:id="rId4" imgW="2876190" imgH="1390844" progId="Paint.Picture">
                    <p:embed/>
                    <p:pic>
                      <p:nvPicPr>
                        <p:cNvPr id="0" name="Object 10"/>
                        <p:cNvPicPr>
                          <a:picLocks noChangeAspect="1" noChangeArrowheads="1"/>
                        </p:cNvPicPr>
                        <p:nvPr/>
                      </p:nvPicPr>
                      <p:blipFill>
                        <a:blip r:embed="rId5">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58" y="1162"/>
                          <a:ext cx="5761" cy="1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697" name="Text Box 9"/>
            <p:cNvSpPr txBox="1">
              <a:spLocks noChangeArrowheads="1"/>
            </p:cNvSpPr>
            <p:nvPr/>
          </p:nvSpPr>
          <p:spPr bwMode="auto">
            <a:xfrm>
              <a:off x="385" y="1389"/>
              <a:ext cx="494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sz="2400" b="1"/>
                <a:t>&lt;</a:t>
              </a:r>
              <a:r>
                <a:rPr lang="uk-UA" altLang="ru-RU" sz="2400" b="1"/>
                <a:t>тип</a:t>
              </a:r>
              <a:r>
                <a:rPr lang="en-US" altLang="ru-RU" sz="2400" b="1"/>
                <a:t>&gt;</a:t>
              </a:r>
              <a:r>
                <a:rPr lang="uk-UA" altLang="ru-RU" sz="2400" b="1"/>
                <a:t> </a:t>
              </a:r>
              <a:r>
                <a:rPr lang="en-US" altLang="ru-RU" sz="2400" b="1"/>
                <a:t>&lt;</a:t>
              </a:r>
              <a:r>
                <a:rPr lang="uk-UA" altLang="ru-RU" sz="2400" b="1"/>
                <a:t>ім</a:t>
              </a:r>
              <a:r>
                <a:rPr lang="en-US" altLang="ru-RU" sz="2400" b="1"/>
                <a:t>’</a:t>
              </a:r>
              <a:r>
                <a:rPr lang="uk-UA" altLang="ru-RU" sz="2400" b="1"/>
                <a:t>я функції</a:t>
              </a:r>
              <a:r>
                <a:rPr lang="en-US" altLang="ru-RU" sz="2400" b="1"/>
                <a:t>&gt;(&lt;</a:t>
              </a:r>
              <a:r>
                <a:rPr lang="uk-UA" altLang="ru-RU" sz="2400" b="1"/>
                <a:t>тип</a:t>
              </a:r>
              <a:r>
                <a:rPr lang="en-US" altLang="ru-RU" sz="2400" b="1"/>
                <a:t>&gt;</a:t>
              </a:r>
              <a:r>
                <a:rPr lang="uk-UA" altLang="ru-RU" sz="2400" b="1"/>
                <a:t> </a:t>
              </a:r>
              <a:r>
                <a:rPr lang="en-US" altLang="ru-RU" sz="2400" b="1"/>
                <a:t>&lt;</a:t>
              </a:r>
              <a:r>
                <a:rPr lang="uk-UA" altLang="ru-RU" sz="2400" b="1"/>
                <a:t>ім</a:t>
              </a:r>
              <a:r>
                <a:rPr lang="en-US" altLang="ru-RU" sz="2400" b="1"/>
                <a:t>‘</a:t>
              </a:r>
              <a:r>
                <a:rPr lang="uk-UA" altLang="ru-RU" sz="2400" b="1"/>
                <a:t>я масиву</a:t>
              </a:r>
              <a:r>
                <a:rPr lang="en-US" altLang="ru-RU" sz="2400" b="1"/>
                <a:t>&gt;[],</a:t>
              </a:r>
              <a:endParaRPr lang="uk-UA" altLang="ru-RU" sz="2400" b="1"/>
            </a:p>
            <a:p>
              <a:r>
                <a:rPr lang="uk-UA" altLang="ru-RU" sz="2400" b="1"/>
                <a:t>                                  </a:t>
              </a:r>
              <a:r>
                <a:rPr lang="en-US" altLang="ru-RU" sz="2400" b="1"/>
                <a:t> &lt;int&gt;</a:t>
              </a:r>
              <a:r>
                <a:rPr lang="uk-UA" altLang="ru-RU" sz="2400" b="1"/>
                <a:t> </a:t>
              </a:r>
              <a:r>
                <a:rPr lang="en-US" altLang="ru-RU" sz="2400" b="1"/>
                <a:t>&lt;</a:t>
              </a:r>
              <a:r>
                <a:rPr lang="uk-UA" altLang="ru-RU" sz="2400" b="1"/>
                <a:t>ідентификатор розмірності</a:t>
              </a:r>
              <a:r>
                <a:rPr lang="en-US" altLang="ru-RU" sz="2400" b="1"/>
                <a:t>&gt;)</a:t>
              </a:r>
              <a:endParaRPr lang="ru-RU" altLang="ru-RU" sz="2400" b="1"/>
            </a:p>
          </p:txBody>
        </p:sp>
      </p:grpSp>
      <p:graphicFrame>
        <p:nvGraphicFramePr>
          <p:cNvPr id="114699" name="Object 11"/>
          <p:cNvGraphicFramePr>
            <a:graphicFrameLocks noChangeAspect="1"/>
          </p:cNvGraphicFramePr>
          <p:nvPr/>
        </p:nvGraphicFramePr>
        <p:xfrm>
          <a:off x="395288" y="3141663"/>
          <a:ext cx="1609725" cy="1409700"/>
        </p:xfrm>
        <a:graphic>
          <a:graphicData uri="http://schemas.openxmlformats.org/presentationml/2006/ole">
            <mc:AlternateContent xmlns:mc="http://schemas.openxmlformats.org/markup-compatibility/2006">
              <mc:Choice xmlns:v="urn:schemas-microsoft-com:vml" Requires="v">
                <p:oleObj spid="_x0000_s114728" name="Точечный рисунок" r:id="rId6" imgW="1609524" imgH="1409897" progId="Paint.Picture">
                  <p:embed/>
                </p:oleObj>
              </mc:Choice>
              <mc:Fallback>
                <p:oleObj name="Точечный рисунок" r:id="rId6" imgW="1609524" imgH="1409897" progId="Paint.Picture">
                  <p:embed/>
                  <p:pic>
                    <p:nvPicPr>
                      <p:cNvPr id="0" name="Object 11"/>
                      <p:cNvPicPr>
                        <a:picLocks noChangeAspect="1" noChangeArrowheads="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95288" y="3141663"/>
                        <a:ext cx="16097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4701" name="Object 13"/>
          <p:cNvGraphicFramePr>
            <a:graphicFrameLocks noChangeAspect="1"/>
          </p:cNvGraphicFramePr>
          <p:nvPr/>
        </p:nvGraphicFramePr>
        <p:xfrm>
          <a:off x="395288" y="4868863"/>
          <a:ext cx="1609725" cy="1409700"/>
        </p:xfrm>
        <a:graphic>
          <a:graphicData uri="http://schemas.openxmlformats.org/presentationml/2006/ole">
            <mc:AlternateContent xmlns:mc="http://schemas.openxmlformats.org/markup-compatibility/2006">
              <mc:Choice xmlns:v="urn:schemas-microsoft-com:vml" Requires="v">
                <p:oleObj spid="_x0000_s114729" name="Точечный рисунок" r:id="rId8" imgW="1609524" imgH="1409897" progId="Paint.Picture">
                  <p:embed/>
                </p:oleObj>
              </mc:Choice>
              <mc:Fallback>
                <p:oleObj name="Точечный рисунок" r:id="rId8" imgW="1609524" imgH="1409897" progId="Paint.Picture">
                  <p:embed/>
                  <p:pic>
                    <p:nvPicPr>
                      <p:cNvPr id="0" name="Object 13"/>
                      <p:cNvPicPr>
                        <a:picLocks noChangeAspect="1" noChangeArrowheads="1"/>
                      </p:cNvPicPr>
                      <p:nvPr/>
                    </p:nvPicPr>
                    <p:blipFill>
                      <a:blip r:embed="rId7">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95288" y="4868863"/>
                        <a:ext cx="16097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4702" name="Rectangle 14"/>
          <p:cNvSpPr>
            <a:spLocks noChangeArrowheads="1"/>
          </p:cNvSpPr>
          <p:nvPr/>
        </p:nvSpPr>
        <p:spPr bwMode="auto">
          <a:xfrm>
            <a:off x="2124075" y="2968625"/>
            <a:ext cx="6408738" cy="1106488"/>
          </a:xfrm>
          <a:prstGeom prst="rect">
            <a:avLst/>
          </a:prstGeom>
          <a:solidFill>
            <a:schemeClr val="bg1"/>
          </a:solidFill>
          <a:ln w="9525">
            <a:solidFill>
              <a:schemeClr val="hlink"/>
            </a:solidFill>
            <a:miter lim="800000"/>
            <a:headEnd/>
            <a:tailEnd/>
          </a:ln>
          <a:effectLst>
            <a:outerShdw dist="71842" dir="2700000" algn="ctr" rotWithShape="0">
              <a:schemeClr val="hlink"/>
            </a:outerShdw>
          </a:effectLst>
        </p:spPr>
        <p:txBody>
          <a:bodyPr anchor="ctr">
            <a:spAutoFit/>
          </a:bodyPr>
          <a:lstStyle/>
          <a:p>
            <a:r>
              <a:rPr lang="uk-UA" altLang="ru-RU" sz="2200"/>
              <a:t>Кількість елементів масиву не слід вказувати у квадратних дужках, тому що компілятор це значення ігноруватиме.</a:t>
            </a:r>
            <a:r>
              <a:rPr lang="ru-RU" altLang="ru-RU" sz="2200"/>
              <a:t> </a:t>
            </a: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Объект 2"/>
          <p:cNvSpPr>
            <a:spLocks noGrp="1"/>
          </p:cNvSpPr>
          <p:nvPr>
            <p:ph idx="4294967295"/>
          </p:nvPr>
        </p:nvSpPr>
        <p:spPr bwMode="auto">
          <a:xfrm>
            <a:off x="323850" y="1052513"/>
            <a:ext cx="8362950" cy="360362"/>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lgn="ctr">
              <a:buFontTx/>
              <a:buNone/>
            </a:pPr>
            <a:r>
              <a:rPr lang="uk-UA" altLang="ru-RU" sz="2400"/>
              <a:t>Приклад прототипу функції уведення масиву:</a:t>
            </a:r>
          </a:p>
        </p:txBody>
      </p:sp>
      <p:pic>
        <p:nvPicPr>
          <p:cNvPr id="4" name="Скругленный прямоугольник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25" y="4437063"/>
            <a:ext cx="3919538" cy="1800225"/>
          </a:xfrm>
          <a:prstGeom prst="rect">
            <a:avLst/>
          </a:prstGeom>
          <a:solidFill>
            <a:schemeClr val="bg1"/>
          </a:solidFill>
        </p:spPr>
      </p:pic>
      <p:sp>
        <p:nvSpPr>
          <p:cNvPr id="116742" name="Заголовок 1"/>
          <p:cNvSpPr>
            <a:spLocks/>
          </p:cNvSpPr>
          <p:nvPr/>
        </p:nvSpPr>
        <p:spPr bwMode="auto">
          <a:xfrm>
            <a:off x="1547813"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sp>
        <p:nvSpPr>
          <p:cNvPr id="116744" name="Rectangle 8"/>
          <p:cNvSpPr>
            <a:spLocks noChangeArrowheads="1"/>
          </p:cNvSpPr>
          <p:nvPr/>
        </p:nvSpPr>
        <p:spPr bwMode="auto">
          <a:xfrm>
            <a:off x="250825" y="2852738"/>
            <a:ext cx="4014788" cy="1187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uk-UA" altLang="ru-RU" sz="2400"/>
              <a:t>Приклад визначення функції </a:t>
            </a:r>
          </a:p>
          <a:p>
            <a:pPr algn="ctr"/>
            <a:r>
              <a:rPr lang="uk-UA" altLang="ru-RU" sz="2400"/>
              <a:t>зі списком ідентифікаторів </a:t>
            </a:r>
          </a:p>
          <a:p>
            <a:pPr algn="ctr"/>
            <a:r>
              <a:rPr lang="uk-UA" altLang="ru-RU" sz="2400"/>
              <a:t>параметрів</a:t>
            </a:r>
            <a:endParaRPr lang="ru-RU" altLang="ru-RU" sz="2400"/>
          </a:p>
        </p:txBody>
      </p:sp>
      <p:sp>
        <p:nvSpPr>
          <p:cNvPr id="116748" name="Rectangle 12"/>
          <p:cNvSpPr>
            <a:spLocks noChangeArrowheads="1"/>
          </p:cNvSpPr>
          <p:nvPr/>
        </p:nvSpPr>
        <p:spPr bwMode="auto">
          <a:xfrm>
            <a:off x="5508625" y="3141663"/>
            <a:ext cx="3432175" cy="8223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uk-UA" altLang="ru-RU" sz="2400"/>
              <a:t>Приклад виклику функції input()</a:t>
            </a:r>
          </a:p>
        </p:txBody>
      </p:sp>
      <p:sp>
        <p:nvSpPr>
          <p:cNvPr id="116749" name="Rectangle 13"/>
          <p:cNvSpPr>
            <a:spLocks noChangeArrowheads="1"/>
          </p:cNvSpPr>
          <p:nvPr/>
        </p:nvSpPr>
        <p:spPr bwMode="auto">
          <a:xfrm>
            <a:off x="539750" y="2276475"/>
            <a:ext cx="2266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2000"/>
              <a:t>покажчик на масив</a:t>
            </a:r>
            <a:endParaRPr lang="ru-RU" altLang="ru-RU" sz="2000"/>
          </a:p>
        </p:txBody>
      </p:sp>
      <p:sp>
        <p:nvSpPr>
          <p:cNvPr id="116750" name="Rectangle 14"/>
          <p:cNvSpPr>
            <a:spLocks noChangeArrowheads="1"/>
          </p:cNvSpPr>
          <p:nvPr/>
        </p:nvSpPr>
        <p:spPr bwMode="auto">
          <a:xfrm>
            <a:off x="6084888" y="2276475"/>
            <a:ext cx="305911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uk-UA" altLang="ru-RU" sz="2000"/>
              <a:t>кількість його елементів</a:t>
            </a:r>
            <a:endParaRPr lang="ru-RU" altLang="ru-RU" sz="2000"/>
          </a:p>
        </p:txBody>
      </p:sp>
      <p:grpSp>
        <p:nvGrpSpPr>
          <p:cNvPr id="116756" name="Group 20"/>
          <p:cNvGrpSpPr>
            <a:grpSpLocks/>
          </p:cNvGrpSpPr>
          <p:nvPr/>
        </p:nvGrpSpPr>
        <p:grpSpPr bwMode="auto">
          <a:xfrm>
            <a:off x="5219700" y="4292600"/>
            <a:ext cx="3529013" cy="1008063"/>
            <a:chOff x="3107" y="2750"/>
            <a:chExt cx="2086" cy="828"/>
          </a:xfrm>
        </p:grpSpPr>
        <p:graphicFrame>
          <p:nvGraphicFramePr>
            <p:cNvPr id="116753" name="Object 17"/>
            <p:cNvGraphicFramePr>
              <a:graphicFrameLocks noChangeAspect="1"/>
            </p:cNvGraphicFramePr>
            <p:nvPr/>
          </p:nvGraphicFramePr>
          <p:xfrm>
            <a:off x="3107" y="2750"/>
            <a:ext cx="2086" cy="828"/>
          </p:xfrm>
          <a:graphic>
            <a:graphicData uri="http://schemas.openxmlformats.org/presentationml/2006/ole">
              <mc:AlternateContent xmlns:mc="http://schemas.openxmlformats.org/markup-compatibility/2006">
                <mc:Choice xmlns:v="urn:schemas-microsoft-com:vml" Requires="v">
                  <p:oleObj spid="_x0000_s116779" name="Точечный рисунок" r:id="rId5" imgW="2723810" imgH="1314286" progId="Paint.Picture">
                    <p:embed/>
                  </p:oleObj>
                </mc:Choice>
                <mc:Fallback>
                  <p:oleObj name="Точечный рисунок" r:id="rId5" imgW="2723810" imgH="1314286" progId="Paint.Picture">
                    <p:embed/>
                    <p:pic>
                      <p:nvPicPr>
                        <p:cNvPr id="0" name="Object 17"/>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3107" y="2750"/>
                          <a:ext cx="2086" cy="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55" name="Rectangle 19"/>
            <p:cNvSpPr>
              <a:spLocks noChangeArrowheads="1"/>
            </p:cNvSpPr>
            <p:nvPr/>
          </p:nvSpPr>
          <p:spPr bwMode="auto">
            <a:xfrm>
              <a:off x="3560" y="3023"/>
              <a:ext cx="1296" cy="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2400" b="1">
                  <a:latin typeface="Courier New" panose="02070309020205020404" pitchFamily="49" charset="0"/>
                </a:rPr>
                <a:t>input(a,n);</a:t>
              </a:r>
              <a:endParaRPr lang="ru-RU" altLang="ru-RU" sz="2400" b="1">
                <a:latin typeface="Courier New" panose="02070309020205020404" pitchFamily="49" charset="0"/>
              </a:endParaRPr>
            </a:p>
          </p:txBody>
        </p:sp>
      </p:grpSp>
      <p:sp>
        <p:nvSpPr>
          <p:cNvPr id="116757" name="AutoShape 21"/>
          <p:cNvSpPr>
            <a:spLocks noChangeArrowheads="1"/>
          </p:cNvSpPr>
          <p:nvPr/>
        </p:nvSpPr>
        <p:spPr bwMode="auto">
          <a:xfrm>
            <a:off x="7019925" y="4076700"/>
            <a:ext cx="288925" cy="358775"/>
          </a:xfrm>
          <a:prstGeom prst="downArrow">
            <a:avLst>
              <a:gd name="adj1" fmla="val 50000"/>
              <a:gd name="adj2" fmla="val 3104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116758" name="AutoShape 22"/>
          <p:cNvSpPr>
            <a:spLocks noChangeArrowheads="1"/>
          </p:cNvSpPr>
          <p:nvPr/>
        </p:nvSpPr>
        <p:spPr bwMode="auto">
          <a:xfrm>
            <a:off x="2051050" y="4005263"/>
            <a:ext cx="288925" cy="358775"/>
          </a:xfrm>
          <a:prstGeom prst="downArrow">
            <a:avLst>
              <a:gd name="adj1" fmla="val 50000"/>
              <a:gd name="adj2" fmla="val 31044"/>
            </a:avLst>
          </a:prstGeom>
          <a:solidFill>
            <a:schemeClr va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grpSp>
        <p:nvGrpSpPr>
          <p:cNvPr id="116762" name="Group 26"/>
          <p:cNvGrpSpPr>
            <a:grpSpLocks/>
          </p:cNvGrpSpPr>
          <p:nvPr/>
        </p:nvGrpSpPr>
        <p:grpSpPr bwMode="auto">
          <a:xfrm>
            <a:off x="1908175" y="1484313"/>
            <a:ext cx="5183188" cy="792162"/>
            <a:chOff x="1338" y="935"/>
            <a:chExt cx="3265" cy="635"/>
          </a:xfrm>
        </p:grpSpPr>
        <p:graphicFrame>
          <p:nvGraphicFramePr>
            <p:cNvPr id="116760" name="Object 24"/>
            <p:cNvGraphicFramePr>
              <a:graphicFrameLocks noChangeAspect="1"/>
            </p:cNvGraphicFramePr>
            <p:nvPr/>
          </p:nvGraphicFramePr>
          <p:xfrm>
            <a:off x="1338" y="935"/>
            <a:ext cx="3265" cy="635"/>
          </p:xfrm>
          <a:graphic>
            <a:graphicData uri="http://schemas.openxmlformats.org/presentationml/2006/ole">
              <mc:AlternateContent xmlns:mc="http://schemas.openxmlformats.org/markup-compatibility/2006">
                <mc:Choice xmlns:v="urn:schemas-microsoft-com:vml" Requires="v">
                  <p:oleObj spid="_x0000_s116780" name="Точечный рисунок" r:id="rId7" imgW="2723810" imgH="1314286" progId="Paint.Picture">
                    <p:embed/>
                  </p:oleObj>
                </mc:Choice>
                <mc:Fallback>
                  <p:oleObj name="Точечный рисунок" r:id="rId7" imgW="2723810" imgH="1314286" progId="Paint.Picture">
                    <p:embed/>
                    <p:pic>
                      <p:nvPicPr>
                        <p:cNvPr id="0" name="Object 24"/>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338" y="935"/>
                          <a:ext cx="3265" cy="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6761" name="Rectangle 25"/>
            <p:cNvSpPr>
              <a:spLocks noChangeArrowheads="1"/>
            </p:cNvSpPr>
            <p:nvPr/>
          </p:nvSpPr>
          <p:spPr bwMode="auto">
            <a:xfrm>
              <a:off x="1519" y="1071"/>
              <a:ext cx="2948" cy="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20000"/>
                </a:spcBef>
              </a:pPr>
              <a:r>
                <a:rPr lang="en-US" altLang="ru-RU" sz="2400" b="1">
                  <a:latin typeface="Courier New" panose="02070309020205020404" pitchFamily="49" charset="0"/>
                </a:rPr>
                <a:t>void input(int [],</a:t>
              </a:r>
              <a:r>
                <a:rPr lang="uk-UA" altLang="ru-RU" sz="2400" b="1">
                  <a:latin typeface="Courier New" panose="02070309020205020404" pitchFamily="49" charset="0"/>
                </a:rPr>
                <a:t> </a:t>
              </a:r>
              <a:r>
                <a:rPr lang="en-US" altLang="ru-RU" sz="2400" b="1">
                  <a:latin typeface="Courier New" panose="02070309020205020404" pitchFamily="49" charset="0"/>
                </a:rPr>
                <a:t>int); </a:t>
              </a:r>
              <a:endParaRPr lang="ru-RU" altLang="ru-RU" sz="2400" b="1">
                <a:latin typeface="Courier New" panose="02070309020205020404" pitchFamily="49" charset="0"/>
              </a:endParaRPr>
            </a:p>
          </p:txBody>
        </p:sp>
      </p:grpSp>
      <p:sp>
        <p:nvSpPr>
          <p:cNvPr id="116751" name="Line 15"/>
          <p:cNvSpPr>
            <a:spLocks noChangeShapeType="1"/>
          </p:cNvSpPr>
          <p:nvPr/>
        </p:nvSpPr>
        <p:spPr bwMode="auto">
          <a:xfrm flipV="1">
            <a:off x="2843213" y="2060575"/>
            <a:ext cx="1657350" cy="43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116752" name="Line 16"/>
          <p:cNvSpPr>
            <a:spLocks noChangeShapeType="1"/>
          </p:cNvSpPr>
          <p:nvPr/>
        </p:nvSpPr>
        <p:spPr bwMode="auto">
          <a:xfrm flipH="1" flipV="1">
            <a:off x="6011863" y="2060575"/>
            <a:ext cx="431800" cy="2889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Заголовок 1"/>
          <p:cNvSpPr>
            <a:spLocks noGrp="1"/>
          </p:cNvSpPr>
          <p:nvPr>
            <p:ph type="title" idx="4294967295"/>
          </p:nvPr>
        </p:nvSpPr>
        <p:spPr bwMode="auto">
          <a:xfrm>
            <a:off x="1763713" y="333375"/>
            <a:ext cx="6192837"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hlink"/>
                </a:solidFill>
                <a:miter lim="800000"/>
                <a:headEnd/>
                <a:tailEnd/>
              </a14:hiddenLine>
            </a:ext>
          </a:extLst>
        </p:spPr>
        <p:txBody>
          <a:bodyPr anchor="ctr"/>
          <a:lstStyle/>
          <a:p>
            <a:r>
              <a:rPr lang="uk-UA" altLang="ru-RU" sz="3200" b="1">
                <a:solidFill>
                  <a:schemeClr val="tx1"/>
                </a:solidFill>
              </a:rPr>
              <a:t>Сортування методом злиття</a:t>
            </a:r>
          </a:p>
        </p:txBody>
      </p:sp>
      <p:sp>
        <p:nvSpPr>
          <p:cNvPr id="105476" name="Объект 2"/>
          <p:cNvSpPr>
            <a:spLocks noGrp="1"/>
          </p:cNvSpPr>
          <p:nvPr>
            <p:ph idx="4294967295"/>
          </p:nvPr>
        </p:nvSpPr>
        <p:spPr bwMode="auto">
          <a:xfrm>
            <a:off x="611188" y="1125538"/>
            <a:ext cx="8301037" cy="360045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chemeClr val="hlink"/>
              </a:buClr>
              <a:buFont typeface="Wingdings" panose="05000000000000000000" pitchFamily="2" charset="2"/>
              <a:buChar char="q"/>
            </a:pPr>
            <a:r>
              <a:rPr lang="ru-RU" altLang="ru-RU" sz="2400"/>
              <a:t>  В основі цього методу сортування лежить злиття двох упорядкованих масивів в інший упорядкований. </a:t>
            </a:r>
          </a:p>
          <a:p>
            <a:pPr marL="0" indent="0">
              <a:buClr>
                <a:schemeClr val="hlink"/>
              </a:buClr>
              <a:buFont typeface="Wingdings" panose="05000000000000000000" pitchFamily="2" charset="2"/>
              <a:buChar char="q"/>
            </a:pPr>
            <a:r>
              <a:rPr lang="ru-RU" altLang="ru-RU" sz="2400"/>
              <a:t>  Відбувається це так: елементи двох масивів порівнюються між собою і за результатом цього порівняння один з цих елементів записується в новий масив.</a:t>
            </a:r>
          </a:p>
          <a:p>
            <a:pPr marL="0" indent="0">
              <a:buClr>
                <a:schemeClr val="hlink"/>
              </a:buClr>
              <a:buFont typeface="Wingdings" panose="05000000000000000000" pitchFamily="2" charset="2"/>
              <a:buChar char="q"/>
            </a:pPr>
            <a:r>
              <a:rPr lang="ru-RU" altLang="ru-RU" sz="2400"/>
              <a:t> Елементи одного з масивів під час злиття можуть скінчитися раніше. </a:t>
            </a:r>
          </a:p>
          <a:p>
            <a:pPr marL="0" indent="0">
              <a:buClr>
                <a:schemeClr val="hlink"/>
              </a:buClr>
              <a:buFont typeface="Wingdings" panose="05000000000000000000" pitchFamily="2" charset="2"/>
              <a:buChar char="q"/>
            </a:pPr>
            <a:r>
              <a:rPr lang="ru-RU" altLang="ru-RU" sz="2400"/>
              <a:t>  Тоді елементи іншого масиву, які ще не були опрацьовані, додаються до нового масиву. </a:t>
            </a: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auto">
          <a:xfrm>
            <a:off x="3059113" y="153988"/>
            <a:ext cx="394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uk-UA" altLang="ru-RU" sz="3200" b="1"/>
              <a:t>Сортування масиву</a:t>
            </a:r>
            <a:r>
              <a:rPr lang="ru-RU" altLang="ru-RU" sz="3200" b="1"/>
              <a:t> </a:t>
            </a:r>
          </a:p>
        </p:txBody>
      </p:sp>
      <p:sp>
        <p:nvSpPr>
          <p:cNvPr id="78851" name="Rectangle 3"/>
          <p:cNvSpPr>
            <a:spLocks noChangeArrowheads="1"/>
          </p:cNvSpPr>
          <p:nvPr/>
        </p:nvSpPr>
        <p:spPr bwMode="auto">
          <a:xfrm>
            <a:off x="250825" y="1125538"/>
            <a:ext cx="8496300" cy="2647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uk-UA" altLang="ru-RU" sz="2400"/>
              <a:t>Упорядкування масиву — це зміна порядку розташування його елементів за певним критерієм. </a:t>
            </a:r>
          </a:p>
          <a:p>
            <a:r>
              <a:rPr lang="uk-UA" altLang="ru-RU" sz="2400"/>
              <a:t>Наприклад, числовий масив можна упорядкувати за зростанням значень його елементів або за їх спаданням, а масив рядків можна відсортувати в алфавітному порядку. </a:t>
            </a:r>
          </a:p>
          <a:p>
            <a:r>
              <a:rPr lang="uk-UA" altLang="ru-RU" sz="2400"/>
              <a:t>Найчастіше сортування масиву здійснюється з метою полегшення подальшого пошуку.</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3493" y="197786"/>
            <a:ext cx="1597221" cy="503553"/>
          </a:xfrm>
          <a:prstGeom prst="rect">
            <a:avLst/>
          </a:prstGeom>
          <a:scene3d>
            <a:camera prst="orthographicFront"/>
            <a:lightRig rig="threePt" dir="t"/>
          </a:scene3d>
          <a:sp3d prstMaterial="matte"/>
        </p:spPr>
      </p:pic>
      <p:sp>
        <p:nvSpPr>
          <p:cNvPr id="111628" name="Заголовок 1"/>
          <p:cNvSpPr>
            <a:spLocks/>
          </p:cNvSpPr>
          <p:nvPr/>
        </p:nvSpPr>
        <p:spPr bwMode="auto">
          <a:xfrm>
            <a:off x="2124075"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grpSp>
        <p:nvGrpSpPr>
          <p:cNvPr id="111631" name="Group 15"/>
          <p:cNvGrpSpPr>
            <a:grpSpLocks/>
          </p:cNvGrpSpPr>
          <p:nvPr/>
        </p:nvGrpSpPr>
        <p:grpSpPr bwMode="auto">
          <a:xfrm>
            <a:off x="1187450" y="1196975"/>
            <a:ext cx="6767513" cy="1368425"/>
            <a:chOff x="1066" y="799"/>
            <a:chExt cx="4263" cy="862"/>
          </a:xfrm>
        </p:grpSpPr>
        <p:graphicFrame>
          <p:nvGraphicFramePr>
            <p:cNvPr id="111629" name="Object 13"/>
            <p:cNvGraphicFramePr>
              <a:graphicFrameLocks noChangeAspect="1"/>
            </p:cNvGraphicFramePr>
            <p:nvPr/>
          </p:nvGraphicFramePr>
          <p:xfrm>
            <a:off x="1066" y="799"/>
            <a:ext cx="4263" cy="862"/>
          </p:xfrm>
          <a:graphic>
            <a:graphicData uri="http://schemas.openxmlformats.org/presentationml/2006/ole">
              <mc:AlternateContent xmlns:mc="http://schemas.openxmlformats.org/markup-compatibility/2006">
                <mc:Choice xmlns:v="urn:schemas-microsoft-com:vml" Requires="v">
                  <p:oleObj spid="_x0000_s111645" name="Точечный рисунок" r:id="rId5" imgW="2723810" imgH="1314286" progId="Paint.Picture">
                    <p:embed/>
                  </p:oleObj>
                </mc:Choice>
                <mc:Fallback>
                  <p:oleObj name="Точечный рисунок" r:id="rId5" imgW="2723810" imgH="1314286" progId="Paint.Picture">
                    <p:embed/>
                    <p:pic>
                      <p:nvPicPr>
                        <p:cNvPr id="0" name="Object 13"/>
                        <p:cNvPicPr>
                          <a:picLocks noChangeAspect="1" noChangeArrowheads="1"/>
                        </p:cNvPicPr>
                        <p:nvPr/>
                      </p:nvPicPr>
                      <p:blipFill>
                        <a:blip r:embed="rId6">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1066" y="799"/>
                          <a:ext cx="4263" cy="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1630" name="Text Box 14"/>
            <p:cNvSpPr txBox="1">
              <a:spLocks noChangeArrowheads="1"/>
            </p:cNvSpPr>
            <p:nvPr/>
          </p:nvSpPr>
          <p:spPr bwMode="auto">
            <a:xfrm>
              <a:off x="1383" y="1071"/>
              <a:ext cx="3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uk-UA" altLang="ru-RU" sz="2400" b="1"/>
                <a:t>Приклад програми сортування злиттям</a:t>
              </a:r>
              <a:endParaRPr lang="ru-RU" altLang="ru-RU" sz="2400" b="1"/>
            </a:p>
          </p:txBody>
        </p:sp>
      </p:grpSp>
      <p:pic>
        <p:nvPicPr>
          <p:cNvPr id="111632" name="Picture 16" descr="&amp;Bcy;&amp;ocy;&amp;lcy;&amp;softcy;&amp;shcy;&amp;icy;&amp;iecy; &amp;scy;&amp;mcy;&amp;acy;&amp;jcy;&amp;lcy;&amp;icy;&amp;kcy;&amp;icy;"/>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pic>
        <p:nvPicPr>
          <p:cNvPr id="4" name="Рисунок 3"/>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26281" y="2634907"/>
            <a:ext cx="5705475" cy="3409950"/>
          </a:xfrm>
          <a:prstGeom prst="rect">
            <a:avLst/>
          </a:prstGeom>
        </p:spPr>
      </p:pic>
      <p:sp>
        <p:nvSpPr>
          <p:cNvPr id="8" name="Скругленный прямоугольник 7">
            <a:hlinkClick r:id="rId9" action="ppaction://hlinkfile"/>
          </p:cNvPr>
          <p:cNvSpPr/>
          <p:nvPr/>
        </p:nvSpPr>
        <p:spPr>
          <a:xfrm>
            <a:off x="6696724" y="6281936"/>
            <a:ext cx="24182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10" action="ppaction://hlinkfile"/>
              </a:rPr>
              <a:t>Код </a:t>
            </a:r>
            <a:r>
              <a:rPr lang="en-US" altLang="ru-RU" sz="2400" b="1" u="sng">
                <a:solidFill>
                  <a:srgbClr val="C00000"/>
                </a:solidFill>
                <a:latin typeface="Calibri" panose="020F0502020204030204" pitchFamily="34" charset="0"/>
                <a:hlinkClick r:id="rId10" action="ppaction://hlinkfile"/>
              </a:rPr>
              <a:t>ex7_12</a:t>
            </a:r>
            <a:endParaRPr lang="uk-UA" altLang="ru-RU" sz="2400" b="1" u="sng">
              <a:solidFill>
                <a:srgbClr val="C00000"/>
              </a:solidFill>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493" y="197786"/>
            <a:ext cx="1597221" cy="503553"/>
          </a:xfrm>
          <a:prstGeom prst="rect">
            <a:avLst/>
          </a:prstGeom>
          <a:scene3d>
            <a:camera prst="orthographicFront"/>
            <a:lightRig rig="threePt" dir="t"/>
          </a:scene3d>
          <a:sp3d prstMaterial="matte"/>
        </p:spPr>
      </p:pic>
      <p:sp>
        <p:nvSpPr>
          <p:cNvPr id="8" name="Скругленный прямоугольник 7">
            <a:hlinkClick r:id="rId4" action="ppaction://hlinkfile"/>
          </p:cNvPr>
          <p:cNvSpPr/>
          <p:nvPr/>
        </p:nvSpPr>
        <p:spPr>
          <a:xfrm>
            <a:off x="6637156" y="3246613"/>
            <a:ext cx="24182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5" action="ppaction://hlinkfile"/>
              </a:rPr>
              <a:t>Код </a:t>
            </a:r>
            <a:r>
              <a:rPr lang="en-US" altLang="ru-RU" sz="2400" b="1" u="sng">
                <a:solidFill>
                  <a:srgbClr val="C00000"/>
                </a:solidFill>
                <a:latin typeface="Calibri" panose="020F0502020204030204" pitchFamily="34" charset="0"/>
                <a:hlinkClick r:id="rId5" action="ppaction://hlinkfile"/>
              </a:rPr>
              <a:t>ex7_12</a:t>
            </a:r>
            <a:endParaRPr lang="uk-UA" altLang="ru-RU" sz="2400" b="1" u="sng">
              <a:solidFill>
                <a:srgbClr val="C00000"/>
              </a:solidFill>
              <a:latin typeface="Calibri" panose="020F0502020204030204" pitchFamily="34" charset="0"/>
            </a:endParaRPr>
          </a:p>
        </p:txBody>
      </p:sp>
      <p:sp>
        <p:nvSpPr>
          <p:cNvPr id="117766" name="Заголовок 1"/>
          <p:cNvSpPr>
            <a:spLocks/>
          </p:cNvSpPr>
          <p:nvPr/>
        </p:nvSpPr>
        <p:spPr bwMode="auto">
          <a:xfrm>
            <a:off x="2124075"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pic>
        <p:nvPicPr>
          <p:cNvPr id="117770" name="Picture 10"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17772" name="Rectangle 12"/>
          <p:cNvSpPr>
            <a:spLocks noChangeArrowheads="1"/>
          </p:cNvSpPr>
          <p:nvPr/>
        </p:nvSpPr>
        <p:spPr bwMode="auto">
          <a:xfrm>
            <a:off x="323850" y="1268413"/>
            <a:ext cx="6335713" cy="558800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GB" altLang="ru-RU" sz="2000" noProof="1"/>
              <a:t>//ex7_12.cpp. C</a:t>
            </a:r>
            <a:r>
              <a:rPr lang="ru-RU" altLang="ru-RU" sz="2000" noProof="1"/>
              <a:t>ортування методом злиття </a:t>
            </a:r>
          </a:p>
          <a:p>
            <a:r>
              <a:rPr lang="en-GB" altLang="ru-RU" sz="2000" noProof="1"/>
              <a:t>#include&lt;iostream&gt; </a:t>
            </a:r>
          </a:p>
          <a:p>
            <a:r>
              <a:rPr lang="en-GB" altLang="ru-RU" sz="2000" noProof="1"/>
              <a:t>#include&lt;stdlib.h&gt; </a:t>
            </a:r>
          </a:p>
          <a:p>
            <a:r>
              <a:rPr lang="en-GB" altLang="ru-RU" sz="2000" noProof="1"/>
              <a:t>#include&lt;time.h&gt; </a:t>
            </a:r>
          </a:p>
          <a:p>
            <a:r>
              <a:rPr lang="en-GB" altLang="ru-RU" sz="2000" noProof="1"/>
              <a:t>using namespace std; </a:t>
            </a:r>
          </a:p>
          <a:p>
            <a:r>
              <a:rPr lang="en-GB" altLang="ru-RU" sz="2000" noProof="1"/>
              <a:t> typedef int Arr[10];             //</a:t>
            </a:r>
            <a:r>
              <a:rPr lang="ru-RU" altLang="ru-RU" sz="2000" noProof="1"/>
              <a:t>тип масиву з 10 цілих чисел </a:t>
            </a:r>
          </a:p>
          <a:p>
            <a:r>
              <a:rPr lang="en-GB" altLang="ru-RU" sz="2000" noProof="1"/>
              <a:t> int n;                            //</a:t>
            </a:r>
            <a:r>
              <a:rPr lang="ru-RU" altLang="ru-RU" sz="2000" noProof="1"/>
              <a:t>кількість елементів масиву </a:t>
            </a:r>
          </a:p>
          <a:p>
            <a:r>
              <a:rPr lang="en-GB" altLang="ru-RU" sz="2000" noProof="1"/>
              <a:t> Arr masif,                      //masif — </a:t>
            </a:r>
            <a:r>
              <a:rPr lang="ru-RU" altLang="ru-RU" sz="2000" noProof="1"/>
              <a:t>масив, що сортується </a:t>
            </a:r>
          </a:p>
          <a:p>
            <a:r>
              <a:rPr lang="en-GB" altLang="ru-RU" sz="2000" noProof="1"/>
              <a:t>     mas1,mas2,            //</a:t>
            </a:r>
            <a:r>
              <a:rPr lang="ru-RU" altLang="ru-RU" sz="2000" noProof="1"/>
              <a:t>ліва та права частини масиву</a:t>
            </a:r>
            <a:r>
              <a:rPr lang="en-GB" altLang="ru-RU" sz="2000" noProof="1"/>
              <a:t> masif </a:t>
            </a:r>
          </a:p>
          <a:p>
            <a:r>
              <a:rPr lang="en-GB" altLang="ru-RU" sz="2000" noProof="1"/>
              <a:t>     common;                  //</a:t>
            </a:r>
            <a:r>
              <a:rPr lang="ru-RU" altLang="ru-RU" sz="2000" noProof="1"/>
              <a:t>результа злиття лівої та правої </a:t>
            </a:r>
          </a:p>
          <a:p>
            <a:r>
              <a:rPr lang="ru-RU" altLang="ru-RU" sz="2000" noProof="1"/>
              <a:t>                         //частин масиву на різних кроках циклу </a:t>
            </a:r>
          </a:p>
          <a:p>
            <a:r>
              <a:rPr lang="ru-RU" altLang="ru-RU" sz="2000" noProof="1"/>
              <a:t>//===============  генерування масиву  ======</a:t>
            </a:r>
          </a:p>
          <a:p>
            <a:r>
              <a:rPr lang="en-GB" altLang="ru-RU" sz="2000" noProof="1"/>
              <a:t>void input(Arr a, int size) </a:t>
            </a:r>
          </a:p>
          <a:p>
            <a:r>
              <a:rPr lang="en-GB" altLang="ru-RU" sz="2000" noProof="1"/>
              <a:t>{  //</a:t>
            </a:r>
            <a:r>
              <a:rPr lang="ru-RU" altLang="ru-RU" sz="2000" noProof="1"/>
              <a:t>а — масив</a:t>
            </a:r>
            <a:r>
              <a:rPr lang="en-GB" altLang="ru-RU" sz="2000" noProof="1"/>
              <a:t>, size — </a:t>
            </a:r>
            <a:r>
              <a:rPr lang="ru-RU" altLang="ru-RU" sz="2000" noProof="1"/>
              <a:t>кількість елементів масиву </a:t>
            </a:r>
          </a:p>
          <a:p>
            <a:r>
              <a:rPr lang="en-GB" altLang="ru-RU" sz="2000" noProof="1"/>
              <a:t>   for (int i=0;i&lt;size;i++)       </a:t>
            </a:r>
          </a:p>
          <a:p>
            <a:r>
              <a:rPr lang="en-GB" altLang="ru-RU" sz="2000" noProof="1"/>
              <a:t>      a[i]=rand()%30; </a:t>
            </a:r>
          </a:p>
          <a:p>
            <a:r>
              <a:rPr lang="en-GB" altLang="ru-RU" sz="2000" noProof="1"/>
              <a:t>} </a:t>
            </a: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493" y="197786"/>
            <a:ext cx="1597221" cy="503553"/>
          </a:xfrm>
          <a:prstGeom prst="rect">
            <a:avLst/>
          </a:prstGeom>
          <a:scene3d>
            <a:camera prst="orthographicFront"/>
            <a:lightRig rig="threePt" dir="t"/>
          </a:scene3d>
          <a:sp3d prstMaterial="matte"/>
        </p:spPr>
      </p:pic>
      <p:sp>
        <p:nvSpPr>
          <p:cNvPr id="8" name="Скругленный прямоугольник 7">
            <a:hlinkClick r:id="rId4" action="ppaction://hlinkfile"/>
          </p:cNvPr>
          <p:cNvSpPr/>
          <p:nvPr/>
        </p:nvSpPr>
        <p:spPr>
          <a:xfrm>
            <a:off x="6703196" y="6281936"/>
            <a:ext cx="24182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5" action="ppaction://hlinkfile"/>
              </a:rPr>
              <a:t>Код </a:t>
            </a:r>
            <a:r>
              <a:rPr lang="en-US" altLang="ru-RU" sz="2400" b="1" u="sng">
                <a:solidFill>
                  <a:srgbClr val="C00000"/>
                </a:solidFill>
                <a:latin typeface="Calibri" panose="020F0502020204030204" pitchFamily="34" charset="0"/>
                <a:hlinkClick r:id="rId5" action="ppaction://hlinkfile"/>
              </a:rPr>
              <a:t>ex7_12</a:t>
            </a:r>
            <a:endParaRPr lang="uk-UA" altLang="ru-RU" sz="2400" b="1" u="sng">
              <a:solidFill>
                <a:srgbClr val="C00000"/>
              </a:solidFill>
              <a:latin typeface="Calibri" panose="020F0502020204030204" pitchFamily="34" charset="0"/>
            </a:endParaRPr>
          </a:p>
        </p:txBody>
      </p:sp>
      <p:sp>
        <p:nvSpPr>
          <p:cNvPr id="118790" name="Заголовок 1"/>
          <p:cNvSpPr>
            <a:spLocks/>
          </p:cNvSpPr>
          <p:nvPr/>
        </p:nvSpPr>
        <p:spPr bwMode="auto">
          <a:xfrm>
            <a:off x="2124075"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pic>
        <p:nvPicPr>
          <p:cNvPr id="118791" name="Picture 7"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18792" name="Rectangle 8"/>
          <p:cNvSpPr>
            <a:spLocks noChangeArrowheads="1"/>
          </p:cNvSpPr>
          <p:nvPr/>
        </p:nvSpPr>
        <p:spPr bwMode="auto">
          <a:xfrm>
            <a:off x="179388" y="889000"/>
            <a:ext cx="5886450" cy="596900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1600" noProof="1"/>
              <a:t>//========  злиття упорядкованих масивів</a:t>
            </a:r>
            <a:r>
              <a:rPr lang="en-GB" altLang="ru-RU" sz="1600" noProof="1"/>
              <a:t> a </a:t>
            </a:r>
            <a:r>
              <a:rPr lang="ru-RU" altLang="ru-RU" sz="1600" noProof="1"/>
              <a:t>та</a:t>
            </a:r>
            <a:r>
              <a:rPr lang="en-GB" altLang="ru-RU" sz="1600" noProof="1"/>
              <a:t> b ======</a:t>
            </a:r>
          </a:p>
          <a:p>
            <a:r>
              <a:rPr lang="en-GB" altLang="ru-RU" sz="1600" noProof="1"/>
              <a:t>void Merge(Arr a,Arr b,int sizeA,int sizeB, Arr c) </a:t>
            </a:r>
          </a:p>
          <a:p>
            <a:r>
              <a:rPr lang="en-GB" altLang="ru-RU" sz="1600" noProof="1"/>
              <a:t>{                 //a, b — </a:t>
            </a:r>
            <a:r>
              <a:rPr lang="ru-RU" altLang="ru-RU" sz="1600" noProof="1"/>
              <a:t>масиви, що зливаються, </a:t>
            </a:r>
          </a:p>
          <a:p>
            <a:r>
              <a:rPr lang="ru-RU" altLang="ru-RU" sz="1600" noProof="1"/>
              <a:t>           </a:t>
            </a:r>
            <a:r>
              <a:rPr lang="uk-UA" altLang="ru-RU" sz="1600"/>
              <a:t>       </a:t>
            </a:r>
            <a:r>
              <a:rPr lang="en-GB" altLang="ru-RU" sz="1600" noProof="1"/>
              <a:t>//sizeA — </a:t>
            </a:r>
            <a:r>
              <a:rPr lang="ru-RU" altLang="ru-RU" sz="1600" noProof="1"/>
              <a:t>розмір масиву а</a:t>
            </a:r>
            <a:r>
              <a:rPr lang="en-GB" altLang="ru-RU" sz="1600" noProof="1"/>
              <a:t>, sizeB — </a:t>
            </a:r>
            <a:r>
              <a:rPr lang="ru-RU" altLang="ru-RU" sz="1600" noProof="1"/>
              <a:t>розмір масиву в, </a:t>
            </a:r>
          </a:p>
          <a:p>
            <a:r>
              <a:rPr lang="en-GB" altLang="ru-RU" sz="1600" noProof="1"/>
              <a:t>                  //c — </a:t>
            </a:r>
            <a:r>
              <a:rPr lang="ru-RU" altLang="ru-RU" sz="1600" noProof="1"/>
              <a:t>результуючий масив розміром</a:t>
            </a:r>
            <a:r>
              <a:rPr lang="en-GB" altLang="ru-RU" sz="1600" noProof="1"/>
              <a:t> sizeA+sizeB </a:t>
            </a:r>
          </a:p>
          <a:p>
            <a:r>
              <a:rPr lang="en-GB" altLang="ru-RU" sz="1600" noProof="1"/>
              <a:t>  int i=0,j=0;                      //</a:t>
            </a:r>
            <a:r>
              <a:rPr lang="ru-RU" altLang="ru-RU" sz="1600" noProof="1"/>
              <a:t>індекси елементів масивів </a:t>
            </a:r>
          </a:p>
          <a:p>
            <a:r>
              <a:rPr lang="en-GB" altLang="ru-RU" sz="1600" noProof="1"/>
              <a:t>  while ((i&lt;=sizeA) &amp;&amp; (j&lt;=sizeB))   //</a:t>
            </a:r>
            <a:r>
              <a:rPr lang="ru-RU" altLang="ru-RU" sz="1600" noProof="1"/>
              <a:t>формувати вихідний масив </a:t>
            </a:r>
          </a:p>
          <a:p>
            <a:r>
              <a:rPr lang="ru-RU" altLang="ru-RU" sz="1600" noProof="1"/>
              <a:t>  { </a:t>
            </a:r>
          </a:p>
          <a:p>
            <a:r>
              <a:rPr lang="en-GB" altLang="ru-RU" sz="1600" noProof="1"/>
              <a:t>   if (a[i]&lt;b[j])                //</a:t>
            </a:r>
            <a:r>
              <a:rPr lang="ru-RU" altLang="ru-RU" sz="1600" noProof="1"/>
              <a:t>якщо елемент масиву</a:t>
            </a:r>
            <a:r>
              <a:rPr lang="en-GB" altLang="ru-RU" sz="1600" noProof="1"/>
              <a:t> a </a:t>
            </a:r>
            <a:r>
              <a:rPr lang="ru-RU" altLang="ru-RU" sz="1600" noProof="1"/>
              <a:t>менший </a:t>
            </a:r>
          </a:p>
          <a:p>
            <a:r>
              <a:rPr lang="ru-RU" altLang="ru-RU" sz="1600" noProof="1"/>
              <a:t>   { </a:t>
            </a:r>
          </a:p>
          <a:p>
            <a:r>
              <a:rPr lang="en-GB" altLang="ru-RU" sz="1600" noProof="1"/>
              <a:t>     c[i+j]=a[i];  //</a:t>
            </a:r>
            <a:r>
              <a:rPr lang="ru-RU" altLang="ru-RU" sz="1600" noProof="1"/>
              <a:t>у вихідний масив записати елемент масиву а </a:t>
            </a:r>
          </a:p>
          <a:p>
            <a:r>
              <a:rPr lang="en-GB" altLang="ru-RU" sz="1600" noProof="1"/>
              <a:t>      i++ ;           //</a:t>
            </a:r>
            <a:r>
              <a:rPr lang="ru-RU" altLang="ru-RU" sz="1600" noProof="1"/>
              <a:t>перейти до наступного елемента масиву</a:t>
            </a:r>
            <a:r>
              <a:rPr lang="en-GB" altLang="ru-RU" sz="1600" noProof="1"/>
              <a:t> a </a:t>
            </a:r>
          </a:p>
          <a:p>
            <a:r>
              <a:rPr lang="en-GB" altLang="ru-RU" sz="1600" noProof="1"/>
              <a:t>    } </a:t>
            </a:r>
          </a:p>
          <a:p>
            <a:r>
              <a:rPr lang="en-GB" altLang="ru-RU" sz="1600" noProof="1"/>
              <a:t>    else                         //</a:t>
            </a:r>
            <a:r>
              <a:rPr lang="ru-RU" altLang="ru-RU" sz="1600" noProof="1"/>
              <a:t>якщо елемент масиву</a:t>
            </a:r>
            <a:r>
              <a:rPr lang="en-GB" altLang="ru-RU" sz="1600" noProof="1"/>
              <a:t> b </a:t>
            </a:r>
            <a:r>
              <a:rPr lang="ru-RU" altLang="ru-RU" sz="1600" noProof="1"/>
              <a:t>менший </a:t>
            </a:r>
          </a:p>
          <a:p>
            <a:r>
              <a:rPr lang="ru-RU" altLang="ru-RU" sz="1600" noProof="1"/>
              <a:t>    { </a:t>
            </a:r>
          </a:p>
          <a:p>
            <a:r>
              <a:rPr lang="en-GB" altLang="ru-RU" sz="1600" noProof="1"/>
              <a:t>      c[i+j]=b[j]; </a:t>
            </a:r>
          </a:p>
          <a:p>
            <a:r>
              <a:rPr lang="en-GB" altLang="ru-RU" sz="1600" noProof="1"/>
              <a:t>      j++;            //</a:t>
            </a:r>
            <a:r>
              <a:rPr lang="ru-RU" altLang="ru-RU" sz="1600" noProof="1"/>
              <a:t>перейти до наступного елемента масиву</a:t>
            </a:r>
            <a:r>
              <a:rPr lang="en-GB" altLang="ru-RU" sz="1600" noProof="1"/>
              <a:t> b </a:t>
            </a:r>
          </a:p>
          <a:p>
            <a:r>
              <a:rPr lang="en-GB" altLang="ru-RU" sz="1600" noProof="1"/>
              <a:t>    } </a:t>
            </a:r>
          </a:p>
          <a:p>
            <a:r>
              <a:rPr lang="en-GB" altLang="ru-RU" sz="1600" noProof="1"/>
              <a:t>  } </a:t>
            </a:r>
          </a:p>
          <a:p>
            <a:r>
              <a:rPr lang="en-GB" altLang="ru-RU" sz="1600" noProof="1"/>
              <a:t>  for(int k = i; k &lt; sizeA; k++)    //</a:t>
            </a:r>
            <a:r>
              <a:rPr lang="ru-RU" altLang="ru-RU" sz="1600" noProof="1"/>
              <a:t>якщо масив</a:t>
            </a:r>
            <a:r>
              <a:rPr lang="en-GB" altLang="ru-RU" sz="1600" noProof="1"/>
              <a:t> a </a:t>
            </a:r>
            <a:r>
              <a:rPr lang="ru-RU" altLang="ru-RU" sz="1600" noProof="1"/>
              <a:t>не вичерпано, </a:t>
            </a:r>
          </a:p>
          <a:p>
            <a:r>
              <a:rPr lang="en-GB" altLang="ru-RU" sz="1600" noProof="1"/>
              <a:t>     c[j+k-1] = a[k];      //</a:t>
            </a:r>
            <a:r>
              <a:rPr lang="ru-RU" altLang="ru-RU" sz="1600" noProof="1"/>
              <a:t>дописати в масив с решту елементів </a:t>
            </a:r>
          </a:p>
          <a:p>
            <a:r>
              <a:rPr lang="en-GB" altLang="ru-RU" sz="1600" noProof="1"/>
              <a:t>  for(int k = j; k &lt; sizeB; k++)    //</a:t>
            </a:r>
            <a:r>
              <a:rPr lang="ru-RU" altLang="ru-RU" sz="1600" noProof="1"/>
              <a:t>якщо масив</a:t>
            </a:r>
            <a:r>
              <a:rPr lang="en-GB" altLang="ru-RU" sz="1600" noProof="1"/>
              <a:t> b </a:t>
            </a:r>
            <a:r>
              <a:rPr lang="ru-RU" altLang="ru-RU" sz="1600" noProof="1"/>
              <a:t>не вичерпано, </a:t>
            </a:r>
          </a:p>
          <a:p>
            <a:r>
              <a:rPr lang="en-GB" altLang="ru-RU" sz="1600" noProof="1"/>
              <a:t>     c[i+k-1] = b[k];               //</a:t>
            </a:r>
            <a:r>
              <a:rPr lang="ru-RU" altLang="ru-RU" sz="1600" noProof="1"/>
              <a:t>дописати решту з масиву в </a:t>
            </a:r>
          </a:p>
          <a:p>
            <a:r>
              <a:rPr lang="ru-RU" altLang="ru-RU" sz="1600" noProof="1"/>
              <a:t>} </a:t>
            </a: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493" y="197786"/>
            <a:ext cx="1597221" cy="503553"/>
          </a:xfrm>
          <a:prstGeom prst="rect">
            <a:avLst/>
          </a:prstGeom>
          <a:scene3d>
            <a:camera prst="orthographicFront"/>
            <a:lightRig rig="threePt" dir="t"/>
          </a:scene3d>
          <a:sp3d prstMaterial="matte"/>
        </p:spPr>
      </p:pic>
      <p:sp>
        <p:nvSpPr>
          <p:cNvPr id="8" name="Скругленный прямоугольник 7">
            <a:hlinkClick r:id="rId4" action="ppaction://hlinkfile"/>
          </p:cNvPr>
          <p:cNvSpPr/>
          <p:nvPr/>
        </p:nvSpPr>
        <p:spPr>
          <a:xfrm>
            <a:off x="6747408" y="6281936"/>
            <a:ext cx="241828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5" action="ppaction://hlinkfile"/>
              </a:rPr>
              <a:t>Код </a:t>
            </a:r>
            <a:r>
              <a:rPr lang="en-US" altLang="ru-RU" sz="2400" b="1" u="sng">
                <a:solidFill>
                  <a:srgbClr val="C00000"/>
                </a:solidFill>
                <a:latin typeface="Calibri" panose="020F0502020204030204" pitchFamily="34" charset="0"/>
                <a:hlinkClick r:id="rId5" action="ppaction://hlinkfile"/>
              </a:rPr>
              <a:t>ex7_12</a:t>
            </a:r>
            <a:endParaRPr lang="uk-UA" altLang="ru-RU" sz="2400" b="1" u="sng">
              <a:solidFill>
                <a:srgbClr val="C00000"/>
              </a:solidFill>
              <a:latin typeface="Calibri" panose="020F0502020204030204" pitchFamily="34" charset="0"/>
            </a:endParaRPr>
          </a:p>
        </p:txBody>
      </p:sp>
      <p:sp>
        <p:nvSpPr>
          <p:cNvPr id="119814" name="Заголовок 1"/>
          <p:cNvSpPr>
            <a:spLocks/>
          </p:cNvSpPr>
          <p:nvPr/>
        </p:nvSpPr>
        <p:spPr bwMode="auto">
          <a:xfrm>
            <a:off x="2124075"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pic>
        <p:nvPicPr>
          <p:cNvPr id="119815" name="Picture 7"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19816" name="Rectangle 8"/>
          <p:cNvSpPr>
            <a:spLocks noChangeArrowheads="1"/>
          </p:cNvSpPr>
          <p:nvPr/>
        </p:nvSpPr>
        <p:spPr bwMode="auto">
          <a:xfrm>
            <a:off x="323850" y="1052513"/>
            <a:ext cx="6264275" cy="436880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noProof="1"/>
              <a:t>//===== копіювання частини масиву</a:t>
            </a:r>
            <a:r>
              <a:rPr lang="en-GB" altLang="ru-RU" sz="2000" noProof="1"/>
              <a:t> a </a:t>
            </a:r>
            <a:r>
              <a:rPr lang="ru-RU" altLang="ru-RU" sz="2000" noProof="1"/>
              <a:t>до масиву</a:t>
            </a:r>
            <a:r>
              <a:rPr lang="en-GB" altLang="ru-RU" sz="2000" noProof="1"/>
              <a:t> b ===</a:t>
            </a:r>
          </a:p>
          <a:p>
            <a:r>
              <a:rPr lang="en-GB" altLang="ru-RU" sz="2000" noProof="1"/>
              <a:t>void CopyArr(Arr a, int x, int y, Arr b, int z) </a:t>
            </a:r>
          </a:p>
          <a:p>
            <a:r>
              <a:rPr lang="en-GB" altLang="ru-RU" sz="2000" noProof="1"/>
              <a:t> {              //b — </a:t>
            </a:r>
            <a:r>
              <a:rPr lang="ru-RU" altLang="ru-RU" sz="2000" noProof="1"/>
              <a:t>копія масиву а</a:t>
            </a:r>
            <a:r>
              <a:rPr lang="en-GB" altLang="ru-RU" sz="2000" noProof="1"/>
              <a:t>, z — </a:t>
            </a:r>
            <a:r>
              <a:rPr lang="ru-RU" altLang="ru-RU" sz="2000" noProof="1"/>
              <a:t>поправочний коефіцієнт</a:t>
            </a:r>
          </a:p>
          <a:p>
            <a:r>
              <a:rPr lang="en-GB" altLang="ru-RU" sz="2000" noProof="1"/>
              <a:t>  for(int i = x-1; i &lt; y; i++) </a:t>
            </a:r>
          </a:p>
          <a:p>
            <a:r>
              <a:rPr lang="en-GB" altLang="ru-RU" sz="2000" noProof="1"/>
              <a:t>     b[i-x+z] = a[i]; </a:t>
            </a:r>
          </a:p>
          <a:p>
            <a:r>
              <a:rPr lang="en-GB" altLang="ru-RU" sz="2000" noProof="1"/>
              <a:t> } </a:t>
            </a:r>
          </a:p>
          <a:p>
            <a:r>
              <a:rPr lang="en-GB" altLang="ru-RU" sz="2000" noProof="1"/>
              <a:t>//=== </a:t>
            </a:r>
            <a:r>
              <a:rPr lang="ru-RU" altLang="ru-RU" sz="2000" noProof="1"/>
              <a:t>виведення масиву</a:t>
            </a:r>
            <a:r>
              <a:rPr lang="en-GB" altLang="ru-RU" sz="2000" noProof="1"/>
              <a:t> a, </a:t>
            </a:r>
            <a:r>
              <a:rPr lang="ru-RU" altLang="ru-RU" sz="2000" noProof="1"/>
              <a:t>що має довжину</a:t>
            </a:r>
            <a:r>
              <a:rPr lang="en-GB" altLang="ru-RU" sz="2000" noProof="1"/>
              <a:t> sizeA ====</a:t>
            </a:r>
          </a:p>
          <a:p>
            <a:r>
              <a:rPr lang="en-GB" altLang="ru-RU" sz="2000" noProof="1"/>
              <a:t>void Output(Arr a,int sizeA) </a:t>
            </a:r>
          </a:p>
          <a:p>
            <a:r>
              <a:rPr lang="en-GB" altLang="ru-RU" sz="2000" noProof="1"/>
              <a:t>{ </a:t>
            </a:r>
          </a:p>
          <a:p>
            <a:r>
              <a:rPr lang="en-GB" altLang="ru-RU" sz="2000" noProof="1"/>
              <a:t>  for(int i=0;i&lt;sizeA;i++) </a:t>
            </a:r>
          </a:p>
          <a:p>
            <a:r>
              <a:rPr lang="en-GB" altLang="ru-RU" sz="2000" noProof="1"/>
              <a:t>       cout&lt;&lt;a[i]&lt;&lt;" "; </a:t>
            </a:r>
          </a:p>
          <a:p>
            <a:r>
              <a:rPr lang="en-GB" altLang="ru-RU" sz="2000" noProof="1"/>
              <a:t>  cout&lt;&lt;endl; </a:t>
            </a:r>
          </a:p>
          <a:p>
            <a:r>
              <a:rPr lang="en-GB" altLang="ru-RU" sz="2000" noProof="1"/>
              <a:t>} </a:t>
            </a: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493" y="197786"/>
            <a:ext cx="1597221" cy="503553"/>
          </a:xfrm>
          <a:prstGeom prst="rect">
            <a:avLst/>
          </a:prstGeom>
          <a:scene3d>
            <a:camera prst="orthographicFront"/>
            <a:lightRig rig="threePt" dir="t"/>
          </a:scene3d>
          <a:sp3d prstMaterial="matte"/>
        </p:spPr>
      </p:pic>
      <p:sp>
        <p:nvSpPr>
          <p:cNvPr id="8" name="Скругленный прямоугольник 7">
            <a:hlinkClick r:id="rId4" action="ppaction://hlinkfile"/>
          </p:cNvPr>
          <p:cNvSpPr/>
          <p:nvPr/>
        </p:nvSpPr>
        <p:spPr>
          <a:xfrm>
            <a:off x="7095937" y="6281936"/>
            <a:ext cx="2048063"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5" action="ppaction://hlinkfile"/>
              </a:rPr>
              <a:t>Код </a:t>
            </a:r>
            <a:r>
              <a:rPr lang="en-US" altLang="ru-RU" sz="2400" b="1" u="sng">
                <a:solidFill>
                  <a:srgbClr val="C00000"/>
                </a:solidFill>
                <a:latin typeface="Calibri" panose="020F0502020204030204" pitchFamily="34" charset="0"/>
                <a:hlinkClick r:id="rId5" action="ppaction://hlinkfile"/>
              </a:rPr>
              <a:t>ex7_12</a:t>
            </a:r>
            <a:endParaRPr lang="uk-UA" altLang="ru-RU" sz="2400" b="1" u="sng">
              <a:solidFill>
                <a:srgbClr val="C00000"/>
              </a:solidFill>
              <a:latin typeface="Calibri" panose="020F0502020204030204" pitchFamily="34" charset="0"/>
            </a:endParaRPr>
          </a:p>
        </p:txBody>
      </p:sp>
      <p:sp>
        <p:nvSpPr>
          <p:cNvPr id="121862" name="Заголовок 1"/>
          <p:cNvSpPr>
            <a:spLocks/>
          </p:cNvSpPr>
          <p:nvPr/>
        </p:nvSpPr>
        <p:spPr bwMode="auto">
          <a:xfrm>
            <a:off x="2124075"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pic>
        <p:nvPicPr>
          <p:cNvPr id="121863" name="Picture 7"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21864" name="Rectangle 8"/>
          <p:cNvSpPr>
            <a:spLocks noChangeArrowheads="1"/>
          </p:cNvSpPr>
          <p:nvPr/>
        </p:nvSpPr>
        <p:spPr bwMode="auto">
          <a:xfrm>
            <a:off x="323850" y="981075"/>
            <a:ext cx="6696075" cy="5724525"/>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1600" noProof="1"/>
              <a:t>//====== сортування частини масиву від</a:t>
            </a:r>
            <a:r>
              <a:rPr lang="en-GB" altLang="ru-RU" sz="1600" noProof="1"/>
              <a:t> i-</a:t>
            </a:r>
            <a:r>
              <a:rPr lang="ru-RU" altLang="ru-RU" sz="1600" noProof="1"/>
              <a:t>го елемента до</a:t>
            </a:r>
            <a:r>
              <a:rPr lang="en-GB" altLang="ru-RU" sz="1600" noProof="1"/>
              <a:t> j-</a:t>
            </a:r>
            <a:r>
              <a:rPr lang="ru-RU" altLang="ru-RU" sz="1600" noProof="1"/>
              <a:t>го === </a:t>
            </a:r>
          </a:p>
          <a:p>
            <a:r>
              <a:rPr lang="en-GB" altLang="ru-RU" sz="1600" noProof="1"/>
              <a:t>void Sort(int i,int j) { </a:t>
            </a:r>
          </a:p>
          <a:p>
            <a:r>
              <a:rPr lang="en-GB" altLang="ru-RU" sz="1600" noProof="1"/>
              <a:t>  int t;                     </a:t>
            </a:r>
            <a:r>
              <a:rPr lang="uk-UA" altLang="ru-RU" sz="1600"/>
              <a:t>        </a:t>
            </a:r>
            <a:r>
              <a:rPr lang="uk-UA" altLang="ru-RU" sz="1600" noProof="1"/>
              <a:t>//індекс серединного елемента масиву </a:t>
            </a:r>
          </a:p>
          <a:p>
            <a:r>
              <a:rPr lang="en-GB" altLang="ru-RU" sz="1600" noProof="1"/>
              <a:t>  if (i&lt;j)              </a:t>
            </a:r>
            <a:r>
              <a:rPr lang="uk-UA" altLang="ru-RU" sz="1600"/>
              <a:t>            </a:t>
            </a:r>
            <a:r>
              <a:rPr lang="uk-UA" altLang="ru-RU" sz="1600" noProof="1"/>
              <a:t>//якщо сортується більше ніж один елемент </a:t>
            </a:r>
          </a:p>
          <a:p>
            <a:r>
              <a:rPr lang="uk-UA" altLang="ru-RU" sz="1600" noProof="1"/>
              <a:t>  { </a:t>
            </a:r>
          </a:p>
          <a:p>
            <a:r>
              <a:rPr lang="en-GB" altLang="ru-RU" sz="1600" noProof="1"/>
              <a:t>    t</a:t>
            </a:r>
            <a:r>
              <a:rPr lang="uk-UA" altLang="ru-RU" sz="1600"/>
              <a:t> </a:t>
            </a:r>
            <a:r>
              <a:rPr lang="uk-UA" altLang="ru-RU" sz="1600" noProof="1"/>
              <a:t>=</a:t>
            </a:r>
            <a:r>
              <a:rPr lang="uk-UA" altLang="ru-RU" sz="1600"/>
              <a:t> </a:t>
            </a:r>
            <a:r>
              <a:rPr lang="en-GB" altLang="ru-RU" sz="1600" noProof="1"/>
              <a:t>i+(j-i) /2;               //</a:t>
            </a:r>
            <a:r>
              <a:rPr lang="ru-RU" altLang="ru-RU" sz="1600" noProof="1"/>
              <a:t>середина частини, що сортується </a:t>
            </a:r>
          </a:p>
          <a:p>
            <a:r>
              <a:rPr lang="en-GB" altLang="ru-RU" sz="1600" noProof="1"/>
              <a:t>    if (i</a:t>
            </a:r>
            <a:r>
              <a:rPr lang="uk-UA" altLang="ru-RU" sz="1600"/>
              <a:t> </a:t>
            </a:r>
            <a:r>
              <a:rPr lang="uk-UA" altLang="ru-RU" sz="1600" noProof="1"/>
              <a:t>&lt;</a:t>
            </a:r>
            <a:r>
              <a:rPr lang="uk-UA" altLang="ru-RU" sz="1600"/>
              <a:t> </a:t>
            </a:r>
            <a:r>
              <a:rPr lang="en-GB" altLang="ru-RU" sz="1600" noProof="1"/>
              <a:t>j-1) </a:t>
            </a:r>
            <a:r>
              <a:rPr lang="uk-UA" altLang="ru-RU" sz="1600"/>
              <a:t>         </a:t>
            </a:r>
            <a:r>
              <a:rPr lang="uk-UA" altLang="ru-RU" sz="1600" noProof="1"/>
              <a:t>         //якщо сортується більше ніж два елементи </a:t>
            </a:r>
          </a:p>
          <a:p>
            <a:r>
              <a:rPr lang="uk-UA" altLang="ru-RU" sz="1600" noProof="1"/>
              <a:t>     { </a:t>
            </a:r>
          </a:p>
          <a:p>
            <a:r>
              <a:rPr lang="uk-UA" altLang="ru-RU" sz="1600" noProof="1"/>
              <a:t>      </a:t>
            </a:r>
            <a:r>
              <a:rPr lang="uk-UA" altLang="ru-RU" sz="1600"/>
              <a:t>   </a:t>
            </a:r>
            <a:r>
              <a:rPr lang="en-GB" altLang="ru-RU" sz="1600" noProof="1"/>
              <a:t>Sort(i,t);                      //</a:t>
            </a:r>
            <a:r>
              <a:rPr lang="ru-RU" altLang="ru-RU" sz="1600" noProof="1"/>
              <a:t>сортування лівої половини </a:t>
            </a:r>
          </a:p>
          <a:p>
            <a:r>
              <a:rPr lang="ru-RU" altLang="ru-RU" sz="1600" noProof="1"/>
              <a:t>      </a:t>
            </a:r>
            <a:r>
              <a:rPr lang="uk-UA" altLang="ru-RU" sz="1600"/>
              <a:t>   </a:t>
            </a:r>
            <a:r>
              <a:rPr lang="en-GB" altLang="ru-RU" sz="1600" noProof="1"/>
              <a:t>Sort(t+1,j);                   //</a:t>
            </a:r>
            <a:r>
              <a:rPr lang="ru-RU" altLang="ru-RU" sz="1600" noProof="1"/>
              <a:t>сортування правої половини </a:t>
            </a:r>
          </a:p>
          <a:p>
            <a:r>
              <a:rPr lang="ru-RU" altLang="ru-RU" sz="1600" noProof="1"/>
              <a:t>      } </a:t>
            </a:r>
          </a:p>
          <a:p>
            <a:r>
              <a:rPr lang="ru-RU" altLang="ru-RU" sz="1600" noProof="1"/>
              <a:t>    </a:t>
            </a:r>
            <a:r>
              <a:rPr lang="uk-UA" altLang="ru-RU" sz="1600"/>
              <a:t>  </a:t>
            </a:r>
            <a:r>
              <a:rPr lang="en-GB" altLang="ru-RU" sz="1600" noProof="1"/>
              <a:t>CopyArr(masif,i,t,mas1,1);   </a:t>
            </a:r>
            <a:r>
              <a:rPr lang="uk-UA" altLang="ru-RU" sz="1600"/>
              <a:t>    </a:t>
            </a:r>
            <a:r>
              <a:rPr lang="uk-UA" altLang="ru-RU" sz="1600" noProof="1"/>
              <a:t>//копіювати відсортовану частину </a:t>
            </a:r>
          </a:p>
          <a:p>
            <a:r>
              <a:rPr lang="uk-UA" altLang="ru-RU" sz="1600"/>
              <a:t>      </a:t>
            </a:r>
            <a:r>
              <a:rPr lang="uk-UA" altLang="ru-RU" sz="1600" noProof="1"/>
              <a:t>                  </a:t>
            </a:r>
            <a:r>
              <a:rPr lang="uk-UA" altLang="ru-RU" sz="1600"/>
              <a:t>                           </a:t>
            </a:r>
            <a:r>
              <a:rPr lang="en-GB" altLang="ru-RU" sz="1600" noProof="1"/>
              <a:t>//masif </a:t>
            </a:r>
            <a:r>
              <a:rPr lang="ru-RU" altLang="ru-RU" sz="1600" noProof="1"/>
              <a:t>від позиції і до позиції</a:t>
            </a:r>
            <a:r>
              <a:rPr lang="en-GB" altLang="ru-RU" sz="1600" noProof="1"/>
              <a:t> t </a:t>
            </a:r>
            <a:r>
              <a:rPr lang="ru-RU" altLang="ru-RU" sz="1600" noProof="1"/>
              <a:t>у масив</a:t>
            </a:r>
            <a:r>
              <a:rPr lang="en-GB" altLang="ru-RU" sz="1600" noProof="1"/>
              <a:t> mas1 </a:t>
            </a:r>
          </a:p>
          <a:p>
            <a:r>
              <a:rPr lang="en-GB" altLang="ru-RU" sz="1600" noProof="1"/>
              <a:t>    </a:t>
            </a:r>
            <a:r>
              <a:rPr lang="uk-UA" altLang="ru-RU" sz="1600"/>
              <a:t>  </a:t>
            </a:r>
            <a:r>
              <a:rPr lang="en-GB" altLang="ru-RU" sz="1600" noProof="1"/>
              <a:t>CopyArr(masif,t+1,j,mas2,1); </a:t>
            </a:r>
            <a:r>
              <a:rPr lang="uk-UA" altLang="ru-RU" sz="1600"/>
              <a:t>           </a:t>
            </a:r>
            <a:r>
              <a:rPr lang="uk-UA" altLang="ru-RU" sz="1600" noProof="1"/>
              <a:t>//копіювати відсортовану частину </a:t>
            </a:r>
          </a:p>
          <a:p>
            <a:r>
              <a:rPr lang="en-GB" altLang="ru-RU" sz="1600" noProof="1"/>
              <a:t>                //masif </a:t>
            </a:r>
            <a:r>
              <a:rPr lang="ru-RU" altLang="ru-RU" sz="1600" noProof="1"/>
              <a:t>від позиції</a:t>
            </a:r>
            <a:r>
              <a:rPr lang="en-GB" altLang="ru-RU" sz="1600" noProof="1"/>
              <a:t> t+1 </a:t>
            </a:r>
            <a:r>
              <a:rPr lang="ru-RU" altLang="ru-RU" sz="1600" noProof="1"/>
              <a:t>до позиції</a:t>
            </a:r>
            <a:r>
              <a:rPr lang="en-GB" altLang="ru-RU" sz="1600" noProof="1"/>
              <a:t> j </a:t>
            </a:r>
            <a:r>
              <a:rPr lang="ru-RU" altLang="ru-RU" sz="1600" noProof="1"/>
              <a:t>у масив</a:t>
            </a:r>
            <a:r>
              <a:rPr lang="en-GB" altLang="ru-RU" sz="1600" noProof="1"/>
              <a:t> mas2 </a:t>
            </a:r>
          </a:p>
          <a:p>
            <a:r>
              <a:rPr lang="en-GB" altLang="ru-RU" sz="1600" noProof="1"/>
              <a:t>    </a:t>
            </a:r>
            <a:r>
              <a:rPr lang="uk-UA" altLang="ru-RU" sz="1600"/>
              <a:t>  </a:t>
            </a:r>
            <a:r>
              <a:rPr lang="en-GB" altLang="ru-RU" sz="1600" noProof="1"/>
              <a:t>Merge(mas1,mas2,t-i+1,j-t,common);   //</a:t>
            </a:r>
            <a:r>
              <a:rPr lang="ru-RU" altLang="ru-RU" sz="1600" noProof="1"/>
              <a:t>злити відсортовані </a:t>
            </a:r>
          </a:p>
          <a:p>
            <a:r>
              <a:rPr lang="ru-RU" altLang="ru-RU" sz="1600" noProof="1"/>
              <a:t>                                       </a:t>
            </a:r>
            <a:r>
              <a:rPr lang="uk-UA" altLang="ru-RU" sz="1600"/>
              <a:t>                          </a:t>
            </a:r>
            <a:r>
              <a:rPr lang="uk-UA" altLang="ru-RU" sz="1600" noProof="1"/>
              <a:t> </a:t>
            </a:r>
            <a:r>
              <a:rPr lang="uk-UA" altLang="ru-RU" sz="1600"/>
              <a:t>  </a:t>
            </a:r>
            <a:r>
              <a:rPr lang="uk-UA" altLang="ru-RU" sz="1600" noProof="1"/>
              <a:t> //частини у масив</a:t>
            </a:r>
            <a:r>
              <a:rPr lang="en-GB" altLang="ru-RU" sz="1600" noProof="1"/>
              <a:t> common </a:t>
            </a:r>
          </a:p>
          <a:p>
            <a:r>
              <a:rPr lang="en-GB" altLang="ru-RU" sz="1600" noProof="1"/>
              <a:t>    </a:t>
            </a:r>
            <a:r>
              <a:rPr lang="uk-UA" altLang="ru-RU" sz="1600"/>
              <a:t>  </a:t>
            </a:r>
            <a:r>
              <a:rPr lang="en-GB" altLang="ru-RU" sz="1600" noProof="1"/>
              <a:t>CopyArr(common,1,j-i+1,masif,i);     </a:t>
            </a:r>
            <a:r>
              <a:rPr lang="uk-UA" altLang="ru-RU" sz="1600"/>
              <a:t>  </a:t>
            </a:r>
            <a:r>
              <a:rPr lang="uk-UA" altLang="ru-RU" sz="1600" noProof="1"/>
              <a:t>//копіювати масив</a:t>
            </a:r>
            <a:r>
              <a:rPr lang="en-GB" altLang="ru-RU" sz="1600" noProof="1"/>
              <a:t> common </a:t>
            </a:r>
          </a:p>
          <a:p>
            <a:r>
              <a:rPr lang="en-GB" altLang="ru-RU" sz="1600" noProof="1"/>
              <a:t>                                 </a:t>
            </a:r>
            <a:r>
              <a:rPr lang="uk-UA" altLang="ru-RU" sz="1600"/>
              <a:t>                                    </a:t>
            </a:r>
            <a:r>
              <a:rPr lang="uk-UA" altLang="ru-RU" sz="1600" noProof="1"/>
              <a:t>//від позиції 1 до</a:t>
            </a:r>
            <a:r>
              <a:rPr lang="en-GB" altLang="ru-RU" sz="1600" noProof="1"/>
              <a:t> j-i+1 </a:t>
            </a:r>
            <a:r>
              <a:rPr lang="ru-RU" altLang="ru-RU" sz="1600" noProof="1"/>
              <a:t>у</a:t>
            </a:r>
            <a:r>
              <a:rPr lang="en-GB" altLang="ru-RU" sz="1600" noProof="1"/>
              <a:t> masif </a:t>
            </a:r>
          </a:p>
          <a:p>
            <a:r>
              <a:rPr lang="en-GB" altLang="ru-RU" sz="1600" noProof="1"/>
              <a:t>    </a:t>
            </a:r>
            <a:r>
              <a:rPr lang="uk-UA" altLang="ru-RU" sz="1600"/>
              <a:t>  </a:t>
            </a:r>
            <a:r>
              <a:rPr lang="en-GB" altLang="ru-RU" sz="1600" noProof="1"/>
              <a:t>cout&lt;&lt;"The sorted ["&lt;&lt;i&lt;&lt;"]["&lt;&lt;j&lt;&lt;"] part "; </a:t>
            </a:r>
          </a:p>
          <a:p>
            <a:r>
              <a:rPr lang="en-GB" altLang="ru-RU" sz="1600" noProof="1"/>
              <a:t>    </a:t>
            </a:r>
            <a:r>
              <a:rPr lang="uk-UA" altLang="ru-RU" sz="1600"/>
              <a:t>  </a:t>
            </a:r>
            <a:r>
              <a:rPr lang="en-GB" altLang="ru-RU" sz="1600" noProof="1"/>
              <a:t>Output(common,j-i+1);          </a:t>
            </a:r>
            <a:r>
              <a:rPr lang="uk-UA" altLang="ru-RU" sz="1600"/>
              <a:t>                </a:t>
            </a:r>
            <a:r>
              <a:rPr lang="uk-UA" altLang="ru-RU" sz="1600" noProof="1"/>
              <a:t>//вивести проміжні результати </a:t>
            </a:r>
          </a:p>
          <a:p>
            <a:r>
              <a:rPr lang="uk-UA" altLang="ru-RU" sz="1600"/>
              <a:t>    </a:t>
            </a:r>
            <a:r>
              <a:rPr lang="uk-UA" altLang="ru-RU" sz="1600" noProof="1"/>
              <a:t> }</a:t>
            </a:r>
            <a:r>
              <a:rPr lang="uk-UA" altLang="ru-RU" sz="1600"/>
              <a:t> </a:t>
            </a:r>
            <a:r>
              <a:rPr lang="uk-UA" altLang="ru-RU" sz="1600" noProof="1"/>
              <a:t>//з масиву</a:t>
            </a:r>
            <a:r>
              <a:rPr lang="en-GB" altLang="ru-RU" sz="1600" noProof="1"/>
              <a:t> common </a:t>
            </a:r>
            <a:r>
              <a:rPr lang="ru-RU" altLang="ru-RU" sz="1600" noProof="1"/>
              <a:t>кількістю</a:t>
            </a:r>
            <a:r>
              <a:rPr lang="en-GB" altLang="ru-RU" sz="1600" noProof="1"/>
              <a:t> j-i+1 </a:t>
            </a:r>
          </a:p>
          <a:p>
            <a:r>
              <a:rPr lang="en-GB" altLang="ru-RU" sz="1600" noProof="1"/>
              <a:t> } </a:t>
            </a: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3493" y="197786"/>
            <a:ext cx="1597221" cy="503553"/>
          </a:xfrm>
          <a:prstGeom prst="rect">
            <a:avLst/>
          </a:prstGeom>
          <a:scene3d>
            <a:camera prst="orthographicFront"/>
            <a:lightRig rig="threePt" dir="t"/>
          </a:scene3d>
          <a:sp3d prstMaterial="matte"/>
        </p:spPr>
      </p:pic>
      <p:sp>
        <p:nvSpPr>
          <p:cNvPr id="8" name="Скругленный прямоугольник 7">
            <a:hlinkClick r:id="rId4" action="ppaction://hlinkfile"/>
          </p:cNvPr>
          <p:cNvSpPr/>
          <p:nvPr/>
        </p:nvSpPr>
        <p:spPr>
          <a:xfrm>
            <a:off x="7426714" y="6281936"/>
            <a:ext cx="178002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5" action="ppaction://hlinkfile"/>
              </a:rPr>
              <a:t>Код </a:t>
            </a:r>
            <a:r>
              <a:rPr lang="en-US" altLang="ru-RU" sz="2400" b="1" u="sng">
                <a:solidFill>
                  <a:srgbClr val="C00000"/>
                </a:solidFill>
                <a:latin typeface="Calibri" panose="020F0502020204030204" pitchFamily="34" charset="0"/>
                <a:hlinkClick r:id="rId5" action="ppaction://hlinkfile"/>
              </a:rPr>
              <a:t>ex7_12</a:t>
            </a:r>
            <a:endParaRPr lang="uk-UA" altLang="ru-RU" sz="2400" b="1" u="sng">
              <a:solidFill>
                <a:srgbClr val="C00000"/>
              </a:solidFill>
              <a:latin typeface="Calibri" panose="020F0502020204030204" pitchFamily="34" charset="0"/>
            </a:endParaRPr>
          </a:p>
        </p:txBody>
      </p:sp>
      <p:sp>
        <p:nvSpPr>
          <p:cNvPr id="120838" name="Заголовок 1"/>
          <p:cNvSpPr>
            <a:spLocks/>
          </p:cNvSpPr>
          <p:nvPr/>
        </p:nvSpPr>
        <p:spPr bwMode="auto">
          <a:xfrm>
            <a:off x="2124075" y="188913"/>
            <a:ext cx="5997575"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2"/>
                </a:solidFill>
                <a:latin typeface="Times New Roman" panose="02020603050405020304" pitchFamily="18" charset="0"/>
                <a:cs typeface="Times New Roman" panose="02020603050405020304" pitchFamily="18" charset="0"/>
              </a:defRPr>
            </a:lvl1pPr>
            <a:lvl2pPr algn="ctr" eaLnBrk="0" hangingPunct="0">
              <a:defRPr sz="4400">
                <a:solidFill>
                  <a:schemeClr val="tx2"/>
                </a:solidFill>
                <a:latin typeface="Times New Roman" panose="02020603050405020304" pitchFamily="18" charset="0"/>
                <a:cs typeface="Times New Roman" panose="02020603050405020304" pitchFamily="18" charset="0"/>
              </a:defRPr>
            </a:lvl2pPr>
            <a:lvl3pPr algn="ctr" eaLnBrk="0" hangingPunct="0">
              <a:defRPr sz="4400">
                <a:solidFill>
                  <a:schemeClr val="tx2"/>
                </a:solidFill>
                <a:latin typeface="Times New Roman" panose="02020603050405020304" pitchFamily="18" charset="0"/>
                <a:cs typeface="Times New Roman" panose="02020603050405020304" pitchFamily="18" charset="0"/>
              </a:defRPr>
            </a:lvl3pPr>
            <a:lvl4pPr algn="ctr" eaLnBrk="0" hangingPunct="0">
              <a:defRPr sz="4400">
                <a:solidFill>
                  <a:schemeClr val="tx2"/>
                </a:solidFill>
                <a:latin typeface="Times New Roman" panose="02020603050405020304" pitchFamily="18" charset="0"/>
                <a:cs typeface="Times New Roman" panose="02020603050405020304" pitchFamily="18" charset="0"/>
              </a:defRPr>
            </a:lvl4pPr>
            <a:lvl5pPr algn="ctr" eaLnBrk="0" hangingPunct="0">
              <a:defRPr sz="4400">
                <a:solidFill>
                  <a:schemeClr val="tx2"/>
                </a:solidFill>
                <a:latin typeface="Times New Roman" panose="02020603050405020304" pitchFamily="18" charset="0"/>
                <a:cs typeface="Times New Roman" panose="02020603050405020304" pitchFamily="18" charset="0"/>
              </a:defRPr>
            </a:lvl5pPr>
            <a:lvl6pPr marL="4572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a:solidFill>
                  <a:schemeClr val="tx1"/>
                </a:solidFill>
              </a:rPr>
              <a:t>Масиви як параметри функцій</a:t>
            </a:r>
          </a:p>
        </p:txBody>
      </p:sp>
      <p:pic>
        <p:nvPicPr>
          <p:cNvPr id="120839" name="Picture 7"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20840" name="Rectangle 8"/>
          <p:cNvSpPr>
            <a:spLocks noChangeArrowheads="1"/>
          </p:cNvSpPr>
          <p:nvPr/>
        </p:nvSpPr>
        <p:spPr bwMode="auto">
          <a:xfrm>
            <a:off x="250825" y="1125538"/>
            <a:ext cx="6553200" cy="4978400"/>
          </a:xfrm>
          <a:prstGeom prst="rect">
            <a:avLst/>
          </a:prstGeom>
          <a:solidFill>
            <a:schemeClr val="bg1"/>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noProof="1"/>
              <a:t>//============ головна функція ========</a:t>
            </a:r>
          </a:p>
          <a:p>
            <a:r>
              <a:rPr lang="en-GB" altLang="ru-RU" sz="2000" noProof="1"/>
              <a:t>int main() </a:t>
            </a:r>
          </a:p>
          <a:p>
            <a:r>
              <a:rPr lang="en-GB" altLang="ru-RU" sz="2000" noProof="1"/>
              <a:t>{ </a:t>
            </a:r>
          </a:p>
          <a:p>
            <a:r>
              <a:rPr lang="en-GB" altLang="ru-RU" sz="2000" noProof="1"/>
              <a:t>  srand((unsigned)(time(NULL)));//</a:t>
            </a:r>
            <a:r>
              <a:rPr lang="ru-RU" altLang="ru-RU" sz="2000" noProof="1"/>
              <a:t>генератор псевдовипадкових чисел </a:t>
            </a:r>
          </a:p>
          <a:p>
            <a:r>
              <a:rPr lang="en-GB" altLang="ru-RU" sz="2000" noProof="1"/>
              <a:t>  cout&lt;&lt;"merge sort"&lt;&lt;endl; </a:t>
            </a:r>
          </a:p>
          <a:p>
            <a:r>
              <a:rPr lang="en-GB" altLang="ru-RU" sz="2000" noProof="1"/>
              <a:t>  cout&lt;&lt;"enter number of the components (&lt;10)"&lt;&lt;endl; </a:t>
            </a:r>
          </a:p>
          <a:p>
            <a:r>
              <a:rPr lang="en-GB" altLang="ru-RU" sz="2000" noProof="1"/>
              <a:t>  cin&gt;&gt;n;                              //</a:t>
            </a:r>
            <a:r>
              <a:rPr lang="ru-RU" altLang="ru-RU" sz="2000" noProof="1"/>
              <a:t>увести розмірність масиву </a:t>
            </a:r>
          </a:p>
          <a:p>
            <a:r>
              <a:rPr lang="en-GB" altLang="ru-RU" sz="2000" noProof="1"/>
              <a:t>  input(masif, n);                              //</a:t>
            </a:r>
            <a:r>
              <a:rPr lang="ru-RU" altLang="ru-RU" sz="2000" noProof="1"/>
              <a:t>генерувати масив </a:t>
            </a:r>
          </a:p>
          <a:p>
            <a:r>
              <a:rPr lang="en-GB" altLang="ru-RU" sz="2000" noProof="1"/>
              <a:t>  cout&lt;&lt;"generated array"&lt;&lt;endl; </a:t>
            </a:r>
          </a:p>
          <a:p>
            <a:r>
              <a:rPr lang="en-GB" altLang="ru-RU" sz="2000" noProof="1"/>
              <a:t>  Output(masif,n);                    //</a:t>
            </a:r>
            <a:r>
              <a:rPr lang="ru-RU" altLang="ru-RU" sz="2000" noProof="1"/>
              <a:t>вивести згенерований масив </a:t>
            </a:r>
          </a:p>
          <a:p>
            <a:r>
              <a:rPr lang="en-GB" altLang="ru-RU" sz="2000" noProof="1"/>
              <a:t>  Sort(1,n);                                     //</a:t>
            </a:r>
            <a:r>
              <a:rPr lang="ru-RU" altLang="ru-RU" sz="2000" noProof="1"/>
              <a:t>сортувати масив </a:t>
            </a:r>
          </a:p>
          <a:p>
            <a:r>
              <a:rPr lang="en-GB" altLang="ru-RU" sz="2000" noProof="1"/>
              <a:t>  cout&lt;&lt;"sorted array"&lt;&lt;endl; </a:t>
            </a:r>
          </a:p>
          <a:p>
            <a:r>
              <a:rPr lang="en-GB" altLang="ru-RU" sz="2000" noProof="1"/>
              <a:t>  Output(masif,n);                   //</a:t>
            </a:r>
            <a:r>
              <a:rPr lang="ru-RU" altLang="ru-RU" sz="2000" noProof="1"/>
              <a:t>вивести відсортований масив </a:t>
            </a:r>
          </a:p>
          <a:p>
            <a:r>
              <a:rPr lang="en-GB" altLang="ru-RU" sz="2000" noProof="1"/>
              <a:t>  system("pause"); </a:t>
            </a:r>
          </a:p>
          <a:p>
            <a:r>
              <a:rPr lang="en-GB" altLang="ru-RU" sz="2000" noProof="1"/>
              <a:t>}</a:t>
            </a:r>
            <a:endParaRPr lang="ru-RU" altLang="ru-RU" sz="2000"/>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Заголовок 1"/>
          <p:cNvSpPr>
            <a:spLocks noGrp="1"/>
          </p:cNvSpPr>
          <p:nvPr>
            <p:ph type="title" idx="4294967295"/>
          </p:nvPr>
        </p:nvSpPr>
        <p:spPr bwMode="auto">
          <a:xfrm>
            <a:off x="1908175" y="188913"/>
            <a:ext cx="5184775"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Покажчики та масиви</a:t>
            </a:r>
            <a:r>
              <a:rPr lang="uk-UA" altLang="ru-RU" i="1">
                <a:solidFill>
                  <a:schemeClr val="bg1"/>
                </a:solidFill>
              </a:rPr>
              <a:t> </a:t>
            </a:r>
          </a:p>
        </p:txBody>
      </p:sp>
      <p:sp>
        <p:nvSpPr>
          <p:cNvPr id="112644" name="Объект 2"/>
          <p:cNvSpPr>
            <a:spLocks noGrp="1"/>
          </p:cNvSpPr>
          <p:nvPr>
            <p:ph idx="4294967295"/>
          </p:nvPr>
        </p:nvSpPr>
        <p:spPr bwMode="auto">
          <a:xfrm>
            <a:off x="250825" y="981075"/>
            <a:ext cx="8640763" cy="41052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a:buClr>
                <a:srgbClr val="0000CC"/>
              </a:buClr>
              <a:buFont typeface="Wingdings" panose="05000000000000000000" pitchFamily="2" charset="2"/>
              <a:buChar char="q"/>
            </a:pPr>
            <a:r>
              <a:rPr lang="uk-UA" altLang="ru-RU" sz="2400" dirty="0"/>
              <a:t> Масиви та покажчики тісно зв’язані між собою.</a:t>
            </a:r>
          </a:p>
          <a:p>
            <a:pPr>
              <a:buClr>
                <a:srgbClr val="0000CC"/>
              </a:buClr>
              <a:buFont typeface="Wingdings" panose="05000000000000000000" pitchFamily="2" charset="2"/>
              <a:buChar char="q"/>
            </a:pPr>
            <a:r>
              <a:rPr lang="uk-UA" altLang="ru-RU" sz="2400" dirty="0"/>
              <a:t> Їх використання є еквівалентним. </a:t>
            </a:r>
          </a:p>
          <a:p>
            <a:pPr>
              <a:buClr>
                <a:srgbClr val="0000CC"/>
              </a:buClr>
              <a:buFont typeface="Wingdings" panose="05000000000000000000" pitchFamily="2" charset="2"/>
              <a:buChar char="q"/>
            </a:pPr>
            <a:r>
              <a:rPr lang="uk-UA" altLang="ru-RU" sz="2400" dirty="0"/>
              <a:t> Ім’я масиву є константним покажчиком на його перший елемент і вказує адресу першого </a:t>
            </a:r>
            <a:r>
              <a:rPr lang="uk-UA" altLang="ru-RU" sz="2400" dirty="0" err="1"/>
              <a:t>байта</a:t>
            </a:r>
            <a:r>
              <a:rPr lang="uk-UA" altLang="ru-RU" sz="2400" dirty="0"/>
              <a:t> в оперативній пам’яті, де зберігається масив до кінця роботи програми. </a:t>
            </a:r>
          </a:p>
          <a:p>
            <a:pPr>
              <a:buClr>
                <a:srgbClr val="0000CC"/>
              </a:buClr>
              <a:buFont typeface="Wingdings" panose="05000000000000000000" pitchFamily="2" charset="2"/>
              <a:buChar char="q"/>
            </a:pPr>
            <a:r>
              <a:rPr lang="uk-UA" altLang="ru-RU" sz="2400" dirty="0"/>
              <a:t> Використання покажчика можливо після його ініціалізації. </a:t>
            </a:r>
          </a:p>
          <a:p>
            <a:pPr>
              <a:buClr>
                <a:srgbClr val="0000CC"/>
              </a:buClr>
              <a:buFont typeface="Wingdings" panose="05000000000000000000" pitchFamily="2" charset="2"/>
              <a:buChar char="q"/>
            </a:pPr>
            <a:r>
              <a:rPr lang="uk-UA" altLang="ru-RU" sz="2400" dirty="0"/>
              <a:t> Оскільки ім’я масиву є покажчиком на його перший елемент, покажчик можна </a:t>
            </a:r>
            <a:r>
              <a:rPr lang="uk-UA" altLang="ru-RU" sz="2400" dirty="0" err="1"/>
              <a:t>ініціалізувати</a:t>
            </a:r>
            <a:r>
              <a:rPr lang="uk-UA" altLang="ru-RU" sz="2400" dirty="0"/>
              <a:t> </a:t>
            </a:r>
            <a:r>
              <a:rPr lang="uk-UA" altLang="ru-RU" sz="2400" dirty="0" err="1"/>
              <a:t>адресою</a:t>
            </a:r>
            <a:r>
              <a:rPr lang="uk-UA" altLang="ru-RU" sz="2400" dirty="0"/>
              <a:t> елемента з нульовим індексом або іменем масиву: </a:t>
            </a:r>
          </a:p>
          <a:p>
            <a:pPr marL="0" indent="0" algn="ctr">
              <a:buClr>
                <a:srgbClr val="0000CC"/>
              </a:buClr>
              <a:buFont typeface="Wingdings" panose="05000000000000000000" pitchFamily="2" charset="2"/>
              <a:buNone/>
            </a:pPr>
            <a:r>
              <a:rPr lang="uk-UA" altLang="ru-RU" sz="2400" b="1" dirty="0" err="1">
                <a:latin typeface="Courier New" panose="02070309020205020404" pitchFamily="49" charset="0"/>
              </a:rPr>
              <a:t>ptr</a:t>
            </a:r>
            <a:r>
              <a:rPr lang="uk-UA" altLang="ru-RU" sz="2400" b="1" dirty="0">
                <a:latin typeface="Courier New" panose="02070309020205020404" pitchFamily="49" charset="0"/>
              </a:rPr>
              <a:t>=&amp;</a:t>
            </a:r>
            <a:r>
              <a:rPr lang="uk-UA" altLang="ru-RU" sz="2400" b="1" dirty="0" err="1">
                <a:latin typeface="Courier New" panose="02070309020205020404" pitchFamily="49" charset="0"/>
              </a:rPr>
              <a:t>mas</a:t>
            </a:r>
            <a:r>
              <a:rPr lang="uk-UA" altLang="ru-RU" sz="2400" b="1" dirty="0">
                <a:latin typeface="Courier New" panose="02070309020205020404" pitchFamily="49" charset="0"/>
              </a:rPr>
              <a:t>[0]; </a:t>
            </a:r>
            <a:r>
              <a:rPr lang="uk-UA" altLang="ru-RU" sz="2400" dirty="0">
                <a:latin typeface="Courier New" panose="02070309020205020404" pitchFamily="49" charset="0"/>
              </a:rPr>
              <a:t>або</a:t>
            </a:r>
            <a:r>
              <a:rPr lang="uk-UA" altLang="ru-RU" sz="2400" b="1" dirty="0">
                <a:latin typeface="Courier New" panose="02070309020205020404" pitchFamily="49" charset="0"/>
              </a:rPr>
              <a:t> </a:t>
            </a:r>
            <a:r>
              <a:rPr lang="uk-UA" altLang="ru-RU" sz="2400" b="1" dirty="0" err="1">
                <a:latin typeface="Courier New" panose="02070309020205020404" pitchFamily="49" charset="0"/>
              </a:rPr>
              <a:t>ptr</a:t>
            </a:r>
            <a:r>
              <a:rPr lang="uk-UA" altLang="ru-RU" sz="2400" b="1" dirty="0">
                <a:latin typeface="Courier New" panose="02070309020205020404" pitchFamily="49" charset="0"/>
              </a:rPr>
              <a:t>=</a:t>
            </a:r>
            <a:r>
              <a:rPr lang="uk-UA" altLang="ru-RU" sz="2400" b="1" dirty="0" err="1">
                <a:latin typeface="Courier New" panose="02070309020205020404" pitchFamily="49" charset="0"/>
              </a:rPr>
              <a:t>mas</a:t>
            </a:r>
            <a:r>
              <a:rPr lang="uk-UA" altLang="ru-RU" sz="2400" b="1" dirty="0">
                <a:latin typeface="Courier New" panose="02070309020205020404" pitchFamily="49" charset="0"/>
              </a:rPr>
              <a:t>;</a:t>
            </a:r>
            <a:r>
              <a:rPr lang="uk-UA" altLang="ru-RU" sz="2400" dirty="0"/>
              <a:t> </a:t>
            </a:r>
          </a:p>
        </p:txBody>
      </p:sp>
      <p:pic>
        <p:nvPicPr>
          <p:cNvPr id="112642" name="Рисунок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84368" y="5229200"/>
            <a:ext cx="1408112" cy="141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Заголовок 1"/>
          <p:cNvSpPr>
            <a:spLocks noGrp="1"/>
          </p:cNvSpPr>
          <p:nvPr>
            <p:ph type="title" idx="4294967295"/>
          </p:nvPr>
        </p:nvSpPr>
        <p:spPr bwMode="auto">
          <a:xfrm>
            <a:off x="2411413" y="188913"/>
            <a:ext cx="5184775"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Покажчики та масиви</a:t>
            </a:r>
            <a:r>
              <a:rPr lang="uk-UA" altLang="ru-RU" i="1">
                <a:solidFill>
                  <a:schemeClr val="bg1"/>
                </a:solidFill>
              </a:rPr>
              <a:t> </a:t>
            </a:r>
          </a:p>
        </p:txBody>
      </p:sp>
      <p:sp>
        <p:nvSpPr>
          <p:cNvPr id="123908" name="Объект 2"/>
          <p:cNvSpPr>
            <a:spLocks noGrp="1"/>
          </p:cNvSpPr>
          <p:nvPr>
            <p:ph idx="4294967295"/>
          </p:nvPr>
        </p:nvSpPr>
        <p:spPr bwMode="auto">
          <a:xfrm>
            <a:off x="323850" y="1341438"/>
            <a:ext cx="8424863" cy="47529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0000CC"/>
              </a:buClr>
              <a:buFont typeface="Wingdings" panose="05000000000000000000" pitchFamily="2" charset="2"/>
              <a:buChar char="Ш"/>
            </a:pPr>
            <a:r>
              <a:rPr lang="uk-UA" altLang="ru-RU" sz="2400"/>
              <a:t>До покажчиків, як і до масивів, можна застосувати операцію індексування та здійснити прямий доступ до елемента масиву за його індексом. </a:t>
            </a:r>
          </a:p>
          <a:p>
            <a:pPr marL="0" indent="0">
              <a:buClr>
                <a:srgbClr val="0000CC"/>
              </a:buClr>
              <a:buFont typeface="Wingdings" panose="05000000000000000000" pitchFamily="2" charset="2"/>
              <a:buChar char="Ш"/>
            </a:pPr>
            <a:r>
              <a:rPr lang="uk-UA" altLang="ru-RU" sz="2400"/>
              <a:t>Так, елемент з індексом і можна отримати, якщо записати вирази  </a:t>
            </a:r>
            <a:r>
              <a:rPr lang="uk-UA" altLang="ru-RU" sz="2400" b="1"/>
              <a:t>mas[i]</a:t>
            </a:r>
            <a:r>
              <a:rPr lang="uk-UA" altLang="ru-RU" sz="2400"/>
              <a:t> або </a:t>
            </a:r>
            <a:r>
              <a:rPr lang="uk-UA" altLang="ru-RU" sz="2400" b="1"/>
              <a:t>ptr[i],</a:t>
            </a:r>
            <a:r>
              <a:rPr lang="uk-UA" altLang="ru-RU" sz="2400"/>
              <a:t> де </a:t>
            </a:r>
            <a:r>
              <a:rPr lang="uk-UA" altLang="ru-RU" sz="2400" b="1"/>
              <a:t>mas</a:t>
            </a:r>
            <a:r>
              <a:rPr lang="uk-UA" altLang="ru-RU" sz="2400"/>
              <a:t> —  ім’я масиву, </a:t>
            </a:r>
            <a:r>
              <a:rPr lang="uk-UA" altLang="ru-RU" sz="2400" b="1"/>
              <a:t>ptr</a:t>
            </a:r>
            <a:r>
              <a:rPr lang="uk-UA" altLang="ru-RU" sz="2400"/>
              <a:t> — ідентифікатор покажчика </a:t>
            </a:r>
          </a:p>
          <a:p>
            <a:pPr marL="0" indent="0">
              <a:buClr>
                <a:srgbClr val="0000CC"/>
              </a:buClr>
              <a:buFont typeface="Wingdings" panose="05000000000000000000" pitchFamily="2" charset="2"/>
              <a:buChar char="Ш"/>
            </a:pPr>
            <a:r>
              <a:rPr lang="uk-UA" altLang="ru-RU" sz="2400"/>
              <a:t>Застосувавши розименування покажчика, можна посилатися на </a:t>
            </a:r>
            <a:r>
              <a:rPr lang="uk-UA" altLang="ru-RU" sz="2400" i="1"/>
              <a:t>i</a:t>
            </a:r>
            <a:r>
              <a:rPr lang="uk-UA" altLang="ru-RU" sz="2400"/>
              <a:t>-й елемент масиву за допомогою виразу </a:t>
            </a:r>
            <a:r>
              <a:rPr lang="uk-UA" altLang="ru-RU" sz="2400" b="1"/>
              <a:t>*(ptr+i).</a:t>
            </a:r>
            <a:r>
              <a:rPr lang="uk-UA" altLang="ru-RU" sz="2400"/>
              <a:t>  </a:t>
            </a:r>
          </a:p>
          <a:p>
            <a:pPr marL="0" indent="0">
              <a:buClr>
                <a:srgbClr val="0000CC"/>
              </a:buClr>
              <a:buFont typeface="Wingdings" panose="05000000000000000000" pitchFamily="2" charset="2"/>
              <a:buChar char="Ш"/>
            </a:pPr>
            <a:r>
              <a:rPr lang="uk-UA" altLang="ru-RU" sz="2400"/>
              <a:t>Виконання операцій додавання та віднімання цілого числа до покажчиків на масив визначає адресу відповідного елемента масиву. </a:t>
            </a:r>
          </a:p>
        </p:txBody>
      </p:sp>
      <p:pic>
        <p:nvPicPr>
          <p:cNvPr id="123910" name="Рисунок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412038" y="0"/>
            <a:ext cx="140811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Заголовок 1"/>
          <p:cNvSpPr>
            <a:spLocks noGrp="1"/>
          </p:cNvSpPr>
          <p:nvPr>
            <p:ph type="title" idx="4294967295"/>
          </p:nvPr>
        </p:nvSpPr>
        <p:spPr bwMode="auto">
          <a:xfrm>
            <a:off x="2411413" y="188913"/>
            <a:ext cx="5184775"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dirty="0">
                <a:solidFill>
                  <a:schemeClr val="tx1"/>
                </a:solidFill>
              </a:rPr>
              <a:t>Покажчики та масиви</a:t>
            </a:r>
            <a:r>
              <a:rPr lang="uk-UA" altLang="ru-RU" i="1" dirty="0">
                <a:solidFill>
                  <a:schemeClr val="bg1"/>
                </a:solidFill>
              </a:rPr>
              <a:t> </a:t>
            </a:r>
          </a:p>
        </p:txBody>
      </p:sp>
      <p:sp>
        <p:nvSpPr>
          <p:cNvPr id="124932" name="Объект 2"/>
          <p:cNvSpPr>
            <a:spLocks noGrp="1"/>
          </p:cNvSpPr>
          <p:nvPr>
            <p:ph idx="4294967295"/>
          </p:nvPr>
        </p:nvSpPr>
        <p:spPr bwMode="auto">
          <a:xfrm>
            <a:off x="323850" y="1052513"/>
            <a:ext cx="8820150" cy="5545137"/>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rgbClr val="0000CC"/>
              </a:buClr>
              <a:buFont typeface="Wingdings" panose="05000000000000000000" pitchFamily="2" charset="2"/>
              <a:buChar char="Ш"/>
            </a:pPr>
            <a:r>
              <a:rPr lang="uk-UA" altLang="ru-RU" sz="2400"/>
              <a:t>Коли до покажчика додається або віднімається  ціле число, значення покажчика вказує на наступну комірки пам</a:t>
            </a:r>
            <a:r>
              <a:rPr lang="en-US" altLang="ru-RU" sz="2400"/>
              <a:t>’</a:t>
            </a:r>
            <a:r>
              <a:rPr lang="uk-UA" altLang="ru-RU" sz="2400"/>
              <a:t>яті </a:t>
            </a:r>
          </a:p>
          <a:p>
            <a:pPr marL="0" indent="0">
              <a:buClr>
                <a:srgbClr val="0000CC"/>
              </a:buClr>
              <a:buFont typeface="Wingdings" panose="05000000000000000000" pitchFamily="2" charset="2"/>
              <a:buChar char="Ш"/>
            </a:pPr>
            <a:r>
              <a:rPr lang="uk-UA" altLang="ru-RU" sz="2400"/>
              <a:t> Так, якщо </a:t>
            </a:r>
            <a:r>
              <a:rPr lang="uk-UA" altLang="ru-RU" sz="2400" b="1"/>
              <a:t>ptr</a:t>
            </a:r>
            <a:r>
              <a:rPr lang="uk-UA" altLang="ru-RU" sz="2400"/>
              <a:t> ініціалізовано адресою першого елемента масиву, то вираз </a:t>
            </a:r>
            <a:r>
              <a:rPr lang="uk-UA" altLang="ru-RU" sz="2400" b="1">
                <a:solidFill>
                  <a:srgbClr val="000099"/>
                </a:solidFill>
              </a:rPr>
              <a:t>ptr+i</a:t>
            </a:r>
            <a:r>
              <a:rPr lang="uk-UA" altLang="ru-RU" sz="2400" b="1"/>
              <a:t> </a:t>
            </a:r>
            <a:r>
              <a:rPr lang="uk-UA" altLang="ru-RU" sz="2400"/>
              <a:t>визначатиме адресу </a:t>
            </a:r>
            <a:r>
              <a:rPr lang="uk-UA" altLang="ru-RU" sz="2400" b="1" i="1"/>
              <a:t>i</a:t>
            </a:r>
            <a:r>
              <a:rPr lang="uk-UA" altLang="ru-RU" sz="2400" b="1"/>
              <a:t>-го елемента</a:t>
            </a:r>
            <a:r>
              <a:rPr lang="uk-UA" altLang="ru-RU" sz="2400"/>
              <a:t>. </a:t>
            </a:r>
          </a:p>
          <a:p>
            <a:pPr marL="0" indent="0">
              <a:buClr>
                <a:srgbClr val="0000CC"/>
              </a:buClr>
              <a:buFont typeface="Wingdings" panose="05000000000000000000" pitchFamily="2" charset="2"/>
              <a:buChar char="Ш"/>
            </a:pPr>
            <a:r>
              <a:rPr lang="uk-UA" altLang="ru-RU" sz="2400"/>
              <a:t> Операція розименування покажчика </a:t>
            </a:r>
            <a:r>
              <a:rPr lang="uk-UA" altLang="ru-RU" sz="2400" b="1">
                <a:solidFill>
                  <a:srgbClr val="000099"/>
                </a:solidFill>
              </a:rPr>
              <a:t>*(ptr+i)</a:t>
            </a:r>
            <a:r>
              <a:rPr lang="uk-UA" altLang="ru-RU" sz="2400"/>
              <a:t> дозволяє отримати значення </a:t>
            </a:r>
            <a:r>
              <a:rPr lang="uk-UA" altLang="ru-RU" sz="2400" i="1"/>
              <a:t>i</a:t>
            </a:r>
            <a:r>
              <a:rPr lang="uk-UA" altLang="ru-RU" sz="2400"/>
              <a:t>-го елемента. Тут значення </a:t>
            </a:r>
            <a:r>
              <a:rPr lang="uk-UA" altLang="ru-RU" sz="2400" i="1"/>
              <a:t>і </a:t>
            </a:r>
            <a:r>
              <a:rPr lang="uk-UA" altLang="ru-RU" sz="2400"/>
              <a:t>є </a:t>
            </a:r>
            <a:r>
              <a:rPr lang="uk-UA" altLang="ru-RU" sz="2400" i="1">
                <a:solidFill>
                  <a:srgbClr val="000099"/>
                </a:solidFill>
              </a:rPr>
              <a:t>зсувом покажчика</a:t>
            </a:r>
            <a:r>
              <a:rPr lang="uk-UA" altLang="ru-RU" sz="2400">
                <a:solidFill>
                  <a:srgbClr val="000099"/>
                </a:solidFill>
              </a:rPr>
              <a:t>. </a:t>
            </a:r>
          </a:p>
          <a:p>
            <a:pPr marL="0" indent="0">
              <a:buClr>
                <a:srgbClr val="0000CC"/>
              </a:buClr>
              <a:buFont typeface="Wingdings" panose="05000000000000000000" pitchFamily="2" charset="2"/>
              <a:buChar char="Ш"/>
            </a:pPr>
            <a:r>
              <a:rPr lang="uk-UA" altLang="ru-RU" sz="2400"/>
              <a:t> Коли покажчик вказує на початок масиву, зсув вказує на елемент, на котрий має бути посилання. </a:t>
            </a:r>
          </a:p>
          <a:p>
            <a:pPr marL="0" indent="0">
              <a:buClr>
                <a:srgbClr val="0000CC"/>
              </a:buClr>
              <a:buFont typeface="Wingdings" panose="05000000000000000000" pitchFamily="2" charset="2"/>
              <a:buChar char="Ш"/>
            </a:pPr>
            <a:r>
              <a:rPr lang="uk-UA" altLang="ru-RU" sz="2400"/>
              <a:t> Отже, </a:t>
            </a:r>
            <a:r>
              <a:rPr lang="uk-UA" altLang="ru-RU" sz="2400" b="1"/>
              <a:t>значення зсуву еквівалентно індексу елемента</a:t>
            </a:r>
            <a:r>
              <a:rPr lang="uk-UA" altLang="ru-RU" sz="2400"/>
              <a:t> масиву. </a:t>
            </a:r>
          </a:p>
          <a:p>
            <a:pPr marL="0" indent="0">
              <a:buClr>
                <a:srgbClr val="0000CC"/>
              </a:buClr>
              <a:buFont typeface="Wingdings" panose="05000000000000000000" pitchFamily="2" charset="2"/>
              <a:buChar char="Ш"/>
            </a:pPr>
            <a:r>
              <a:rPr lang="uk-UA" altLang="ru-RU" sz="2400"/>
              <a:t>Оскільки пріоритет операції розименування * вище, ніж пріоритет операції додавання +, тому </a:t>
            </a:r>
            <a:r>
              <a:rPr lang="uk-UA" altLang="ru-RU" sz="2400" b="1"/>
              <a:t>потрібні круглі дужки у виразі зсуву покажчика. </a:t>
            </a:r>
          </a:p>
        </p:txBody>
      </p:sp>
      <p:pic>
        <p:nvPicPr>
          <p:cNvPr id="124933" name="Рисунок 3"/>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56376" y="1484784"/>
            <a:ext cx="1408112"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692275" y="0"/>
            <a:ext cx="6300788" cy="692150"/>
          </a:xfrm>
          <a:prstGeom prst="rect">
            <a:avLst/>
          </a:prstGeom>
          <a:noFill/>
          <a:ln w="9525">
            <a:noFill/>
            <a:miter lim="800000"/>
            <a:headEnd/>
            <a:tailEnd/>
          </a:ln>
        </p:spPr>
        <p:txBody>
          <a:bodyPr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3200" b="1"/>
              <a:t>Покажчики</a:t>
            </a:r>
            <a:r>
              <a:rPr lang="ru-RU" altLang="ru-RU" sz="3200" b="1" u="sng"/>
              <a:t> </a:t>
            </a:r>
            <a:r>
              <a:rPr lang="ru-RU" altLang="ru-RU" sz="3200" b="1"/>
              <a:t>на масиви</a:t>
            </a:r>
            <a:endParaRPr lang="en-US" altLang="ru-RU" sz="3200" b="1"/>
          </a:p>
        </p:txBody>
      </p:sp>
      <p:sp>
        <p:nvSpPr>
          <p:cNvPr id="6" name="Скругленный прямоугольник 5">
            <a:hlinkClick r:id="rId4" action="ppaction://hlinkfile"/>
          </p:cNvPr>
          <p:cNvSpPr/>
          <p:nvPr/>
        </p:nvSpPr>
        <p:spPr>
          <a:xfrm>
            <a:off x="6951260" y="6238875"/>
            <a:ext cx="2083605"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5" action="ppaction://hlinkfile"/>
              </a:rPr>
              <a:t>Код </a:t>
            </a:r>
            <a:r>
              <a:rPr lang="en-US" altLang="ru-RU" sz="2400" b="1" u="sng">
                <a:solidFill>
                  <a:srgbClr val="C00000"/>
                </a:solidFill>
                <a:latin typeface="Calibri" panose="020F0502020204030204" pitchFamily="34" charset="0"/>
                <a:hlinkClick r:id="rId5" action="ppaction://hlinkfile"/>
              </a:rPr>
              <a:t>ex7_13</a:t>
            </a:r>
            <a:endParaRPr lang="uk-UA" altLang="ru-RU" sz="2400" b="1" u="sng">
              <a:solidFill>
                <a:srgbClr val="C00000"/>
              </a:solidFill>
              <a:latin typeface="Calibri" panose="020F0502020204030204" pitchFamily="34" charset="0"/>
            </a:endParaRPr>
          </a:p>
        </p:txBody>
      </p:sp>
      <p:pic>
        <p:nvPicPr>
          <p:cNvPr id="7" name="Рисунок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89101" y="198165"/>
            <a:ext cx="1224535" cy="525046"/>
          </a:xfrm>
          <a:prstGeom prst="rect">
            <a:avLst/>
          </a:prstGeom>
          <a:scene3d>
            <a:camera prst="orthographicFront"/>
            <a:lightRig rig="threePt" dir="t"/>
          </a:scene3d>
          <a:sp3d prstMaterial="matte"/>
        </p:spPr>
      </p:pic>
      <p:pic>
        <p:nvPicPr>
          <p:cNvPr id="113676" name="Picture 12" descr="&amp;Bcy;&amp;ocy;&amp;lcy;&amp;softcy;&amp;shcy;&amp;icy;&amp;iecy; &amp;scy;&amp;mcy;&amp;acy;&amp;jcy;&amp;lcy;&amp;icy;&amp;kcy;&amp;icy;"/>
          <p:cNvPicPr>
            <a:picLocks noChangeAspect="1" noChangeArrowheads="1" noCrop="1"/>
          </p:cNvPicPr>
          <p:nvPr/>
        </p:nvPicPr>
        <p:blipFill>
          <a:blip r:embed="rId7">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grpSp>
        <p:nvGrpSpPr>
          <p:cNvPr id="113679" name="Group 15"/>
          <p:cNvGrpSpPr>
            <a:grpSpLocks/>
          </p:cNvGrpSpPr>
          <p:nvPr/>
        </p:nvGrpSpPr>
        <p:grpSpPr bwMode="auto">
          <a:xfrm>
            <a:off x="1131882" y="936012"/>
            <a:ext cx="6842125" cy="3132138"/>
            <a:chOff x="158" y="890"/>
            <a:chExt cx="4083" cy="1973"/>
          </a:xfrm>
          <a:noFill/>
        </p:grpSpPr>
        <p:graphicFrame>
          <p:nvGraphicFramePr>
            <p:cNvPr id="113677" name="Object 13"/>
            <p:cNvGraphicFramePr>
              <a:graphicFrameLocks noChangeAspect="1"/>
            </p:cNvGraphicFramePr>
            <p:nvPr>
              <p:extLst>
                <p:ext uri="{D42A27DB-BD31-4B8C-83A1-F6EECF244321}">
                  <p14:modId xmlns:p14="http://schemas.microsoft.com/office/powerpoint/2010/main" val="1202062616"/>
                </p:ext>
              </p:extLst>
            </p:nvPr>
          </p:nvGraphicFramePr>
          <p:xfrm>
            <a:off x="158" y="890"/>
            <a:ext cx="4083" cy="1973"/>
          </p:xfrm>
          <a:graphic>
            <a:graphicData uri="http://schemas.openxmlformats.org/presentationml/2006/ole">
              <mc:AlternateContent xmlns:mc="http://schemas.openxmlformats.org/markup-compatibility/2006">
                <mc:Choice xmlns:v="urn:schemas-microsoft-com:vml" Requires="v">
                  <p:oleObj spid="_x0000_s113688" name="Точечный рисунок" r:id="rId8" imgW="2800440" imgH="1352520" progId="Paint.Picture">
                    <p:embed/>
                  </p:oleObj>
                </mc:Choice>
                <mc:Fallback>
                  <p:oleObj name="Точечный рисунок" r:id="rId8" imgW="2800440" imgH="1352520" progId="Paint.Picture">
                    <p:embed/>
                    <p:pic>
                      <p:nvPicPr>
                        <p:cNvPr id="0" name="Object 13"/>
                        <p:cNvPicPr>
                          <a:picLocks noChangeAspect="1" noChangeArrowheads="1"/>
                        </p:cNvPicPr>
                        <p:nvPr/>
                      </p:nvPicPr>
                      <p:blipFill>
                        <a:blip r:embed="rId9">
                          <a:clrChange>
                            <a:clrFrom>
                              <a:srgbClr val="FEFEFE"/>
                            </a:clrFrom>
                            <a:clrTo>
                              <a:srgbClr val="FEFEFE">
                                <a:alpha val="0"/>
                              </a:srgbClr>
                            </a:clrTo>
                          </a:clrChange>
                        </a:blip>
                        <a:srcRect/>
                        <a:stretch>
                          <a:fillRect/>
                        </a:stretch>
                      </p:blipFill>
                      <p:spPr bwMode="auto">
                        <a:xfrm>
                          <a:off x="158" y="890"/>
                          <a:ext cx="4083" cy="1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3678" name="Text Box 14"/>
            <p:cNvSpPr txBox="1">
              <a:spLocks noChangeArrowheads="1"/>
            </p:cNvSpPr>
            <p:nvPr/>
          </p:nvSpPr>
          <p:spPr bwMode="auto">
            <a:xfrm>
              <a:off x="582" y="1202"/>
              <a:ext cx="3221" cy="1221"/>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ru-RU" sz="2400" dirty="0">
                  <a:latin typeface="Arial" panose="020B0604020202020204" pitchFamily="34" charset="0"/>
                  <a:cs typeface="Arial" panose="020B0604020202020204" pitchFamily="34" charset="0"/>
                </a:rPr>
                <a:t>C</a:t>
              </a:r>
              <a:r>
                <a:rPr lang="uk-UA" altLang="ru-RU" sz="2400" dirty="0" err="1">
                  <a:latin typeface="Arial" panose="020B0604020202020204" pitchFamily="34" charset="0"/>
                  <a:cs typeface="Arial" panose="020B0604020202020204" pitchFamily="34" charset="0"/>
                </a:rPr>
                <a:t>ортування</a:t>
              </a:r>
              <a:r>
                <a:rPr lang="uk-UA" altLang="ru-RU" sz="2400" dirty="0">
                  <a:latin typeface="Arial" panose="020B0604020202020204" pitchFamily="34" charset="0"/>
                  <a:cs typeface="Arial" panose="020B0604020202020204" pitchFamily="34" charset="0"/>
                </a:rPr>
                <a:t> масиву за алгоритмом </a:t>
              </a:r>
              <a:r>
                <a:rPr lang="uk-UA" altLang="ru-RU" sz="2400" dirty="0" err="1">
                  <a:latin typeface="Arial" panose="020B0604020202020204" pitchFamily="34" charset="0"/>
                  <a:cs typeface="Arial" panose="020B0604020202020204" pitchFamily="34" charset="0"/>
                </a:rPr>
                <a:t>Шелла</a:t>
              </a:r>
              <a:r>
                <a:rPr lang="uk-UA" altLang="ru-RU" sz="2400" dirty="0">
                  <a:latin typeface="Arial" panose="020B0604020202020204" pitchFamily="34" charset="0"/>
                  <a:cs typeface="Arial" panose="020B0604020202020204" pitchFamily="34" charset="0"/>
                </a:rPr>
                <a:t> демонструє використання операцій індексування покажчиків та арифметичних операцій з ними з метою доступу до елементів масиву. </a:t>
              </a:r>
              <a:endParaRPr lang="ru-RU" altLang="ru-RU" sz="2400" dirty="0">
                <a:latin typeface="Arial" panose="020B0604020202020204" pitchFamily="34" charset="0"/>
                <a:cs typeface="Arial" panose="020B0604020202020204" pitchFamily="34" charset="0"/>
              </a:endParaRPr>
            </a:p>
          </p:txBody>
        </p:sp>
      </p:gr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ChangeArrowheads="1"/>
          </p:cNvSpPr>
          <p:nvPr/>
        </p:nvSpPr>
        <p:spPr bwMode="auto">
          <a:xfrm>
            <a:off x="3059113" y="153988"/>
            <a:ext cx="39433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uk-UA" altLang="ru-RU" sz="3200" b="1"/>
              <a:t>Сортування масиву</a:t>
            </a:r>
            <a:r>
              <a:rPr lang="ru-RU" altLang="ru-RU" sz="3200" b="1"/>
              <a:t> </a:t>
            </a:r>
          </a:p>
        </p:txBody>
      </p:sp>
      <p:sp>
        <p:nvSpPr>
          <p:cNvPr id="101380" name="Rectangle 4"/>
          <p:cNvSpPr>
            <a:spLocks noChangeArrowheads="1"/>
          </p:cNvSpPr>
          <p:nvPr/>
        </p:nvSpPr>
        <p:spPr bwMode="auto">
          <a:xfrm>
            <a:off x="179388" y="981075"/>
            <a:ext cx="8569325" cy="30130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buClr>
                <a:schemeClr val="hlink"/>
              </a:buClr>
              <a:buFont typeface="Wingdings" panose="05000000000000000000" pitchFamily="2" charset="2"/>
              <a:buChar char="q"/>
            </a:pPr>
            <a:r>
              <a:rPr lang="uk-UA" altLang="ru-RU" sz="2400"/>
              <a:t> Існують методи </a:t>
            </a:r>
            <a:r>
              <a:rPr lang="uk-UA" altLang="ru-RU" sz="2400" b="1"/>
              <a:t>внутрішнього та зовнішнього сортування</a:t>
            </a:r>
            <a:r>
              <a:rPr lang="uk-UA" altLang="ru-RU" sz="2400"/>
              <a:t>.</a:t>
            </a:r>
          </a:p>
          <a:p>
            <a:pPr>
              <a:buClr>
                <a:schemeClr val="hlink"/>
              </a:buClr>
              <a:buFont typeface="Wingdings" panose="05000000000000000000" pitchFamily="2" charset="2"/>
              <a:buChar char="q"/>
            </a:pPr>
            <a:endParaRPr lang="uk-UA" altLang="ru-RU" sz="2400"/>
          </a:p>
          <a:p>
            <a:pPr>
              <a:buClr>
                <a:schemeClr val="hlink"/>
              </a:buClr>
              <a:buFont typeface="Wingdings" panose="05000000000000000000" pitchFamily="2" charset="2"/>
              <a:buChar char="q"/>
            </a:pPr>
            <a:r>
              <a:rPr lang="uk-UA" altLang="ru-RU" sz="2400"/>
              <a:t> Методи </a:t>
            </a:r>
            <a:r>
              <a:rPr lang="uk-UA" altLang="ru-RU" sz="2400" b="1"/>
              <a:t>внутрішнього сортування</a:t>
            </a:r>
            <a:r>
              <a:rPr lang="uk-UA" altLang="ru-RU" sz="2400"/>
              <a:t> не передбачають використання допоміжних масивів та застосовуються до </a:t>
            </a:r>
            <a:r>
              <a:rPr lang="uk-UA" altLang="ru-RU" sz="2400" b="1"/>
              <a:t>масивів</a:t>
            </a:r>
            <a:r>
              <a:rPr lang="uk-UA" altLang="ru-RU" sz="2400"/>
              <a:t>, </a:t>
            </a:r>
            <a:r>
              <a:rPr lang="uk-UA" altLang="ru-RU" sz="2400" b="1"/>
              <a:t>що повністю розташовані в оперативній пам’яті</a:t>
            </a:r>
            <a:r>
              <a:rPr lang="uk-UA" altLang="ru-RU" sz="2400"/>
              <a:t>. </a:t>
            </a:r>
          </a:p>
          <a:p>
            <a:pPr>
              <a:buClr>
                <a:schemeClr val="hlink"/>
              </a:buClr>
              <a:buFont typeface="Wingdings" panose="05000000000000000000" pitchFamily="2" charset="2"/>
              <a:buChar char="q"/>
            </a:pPr>
            <a:endParaRPr lang="uk-UA" altLang="ru-RU" sz="2400"/>
          </a:p>
          <a:p>
            <a:pPr>
              <a:buClr>
                <a:schemeClr val="hlink"/>
              </a:buClr>
              <a:buFont typeface="Wingdings" panose="05000000000000000000" pitchFamily="2" charset="2"/>
              <a:buChar char="q"/>
            </a:pPr>
            <a:r>
              <a:rPr lang="uk-UA" altLang="ru-RU" sz="2400"/>
              <a:t> Методи </a:t>
            </a:r>
            <a:r>
              <a:rPr lang="uk-UA" altLang="ru-RU" sz="2400" b="1"/>
              <a:t>зовнішнього сортування</a:t>
            </a:r>
            <a:r>
              <a:rPr lang="uk-UA" altLang="ru-RU" sz="2400"/>
              <a:t> застосовують до великих наборів </a:t>
            </a:r>
            <a:r>
              <a:rPr lang="uk-UA" altLang="ru-RU" sz="2400" b="1"/>
              <a:t>даних, які зберігаються на зовнішніх носіях</a:t>
            </a:r>
            <a:r>
              <a:rPr lang="uk-UA" altLang="ru-RU" sz="2400"/>
              <a:t>. </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692275" y="0"/>
            <a:ext cx="6300788" cy="692150"/>
          </a:xfrm>
          <a:prstGeom prst="rect">
            <a:avLst/>
          </a:prstGeom>
          <a:noFill/>
          <a:ln w="9525">
            <a:noFill/>
            <a:miter lim="800000"/>
            <a:headEnd/>
            <a:tailEnd/>
          </a:ln>
        </p:spPr>
        <p:txBody>
          <a:bodyPr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3200" b="1"/>
              <a:t>Покажчики</a:t>
            </a:r>
            <a:r>
              <a:rPr lang="ru-RU" altLang="ru-RU" sz="3200" b="1" u="sng"/>
              <a:t> </a:t>
            </a:r>
            <a:r>
              <a:rPr lang="ru-RU" altLang="ru-RU" sz="3200" b="1"/>
              <a:t>на масиви</a:t>
            </a:r>
            <a:endParaRPr lang="en-US" altLang="ru-RU" sz="3200" b="1"/>
          </a:p>
        </p:txBody>
      </p:sp>
      <p:sp>
        <p:nvSpPr>
          <p:cNvPr id="6" name="Скругленный прямоугольник 5">
            <a:hlinkClick r:id="rId3" action="ppaction://hlinkfile"/>
          </p:cNvPr>
          <p:cNvSpPr/>
          <p:nvPr/>
        </p:nvSpPr>
        <p:spPr>
          <a:xfrm>
            <a:off x="7060396" y="6281936"/>
            <a:ext cx="208360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4" action="ppaction://hlinkfile"/>
              </a:rPr>
              <a:t>Код </a:t>
            </a:r>
            <a:r>
              <a:rPr lang="en-US" altLang="ru-RU" sz="2400" b="1" u="sng">
                <a:solidFill>
                  <a:srgbClr val="C00000"/>
                </a:solidFill>
                <a:latin typeface="Calibri" panose="020F0502020204030204" pitchFamily="34" charset="0"/>
                <a:hlinkClick r:id="rId4" action="ppaction://hlinkfile"/>
              </a:rPr>
              <a:t>ex7_13</a:t>
            </a:r>
            <a:endParaRPr lang="uk-UA" altLang="ru-RU" sz="2400" b="1" u="sng">
              <a:solidFill>
                <a:srgbClr val="C00000"/>
              </a:solidFill>
              <a:latin typeface="Calibri" panose="020F0502020204030204" pitchFamily="34" charset="0"/>
            </a:endParaRPr>
          </a:p>
        </p:txBody>
      </p:sp>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101" y="198165"/>
            <a:ext cx="1224535" cy="525046"/>
          </a:xfrm>
          <a:prstGeom prst="rect">
            <a:avLst/>
          </a:prstGeom>
          <a:scene3d>
            <a:camera prst="orthographicFront"/>
            <a:lightRig rig="threePt" dir="t"/>
          </a:scene3d>
          <a:sp3d prstMaterial="matte"/>
        </p:spPr>
      </p:pic>
      <p:pic>
        <p:nvPicPr>
          <p:cNvPr id="125959" name="Picture 7"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25963" name="Rectangle 11"/>
          <p:cNvSpPr>
            <a:spLocks noChangeArrowheads="1"/>
          </p:cNvSpPr>
          <p:nvPr/>
        </p:nvSpPr>
        <p:spPr bwMode="auto">
          <a:xfrm>
            <a:off x="250825" y="981075"/>
            <a:ext cx="6102350" cy="5480050"/>
          </a:xfrm>
          <a:prstGeom prst="rect">
            <a:avLst/>
          </a:prstGeom>
          <a:solidFill>
            <a:schemeClr val="bg1"/>
          </a:solidFill>
          <a:ln w="9525">
            <a:solidFill>
              <a:srgbClr val="0000CC"/>
            </a:solidFill>
            <a:miter lim="800000"/>
            <a:headEnd/>
            <a:tailEnd/>
          </a:ln>
          <a:effectLst>
            <a:outerShdw dist="56796" dir="1593903" algn="ctr" rotWithShape="0">
              <a:srgbClr val="000099"/>
            </a:outerShdw>
          </a:effectLst>
        </p:spPr>
        <p:txBody>
          <a:bodyPr>
            <a:spAutoFit/>
          </a:bodyPr>
          <a:lstStyle/>
          <a:p>
            <a:r>
              <a:rPr lang="en-GB" altLang="ru-RU" sz="1600" noProof="1"/>
              <a:t>//ex7_13.cpp. </a:t>
            </a:r>
            <a:r>
              <a:rPr lang="ru-RU" altLang="ru-RU" sz="1600" noProof="1"/>
              <a:t>Використання масивів і покажчиків (метод Шелла)</a:t>
            </a:r>
          </a:p>
          <a:p>
            <a:r>
              <a:rPr lang="en-GB" altLang="ru-RU" sz="1600" noProof="1"/>
              <a:t>#include&lt;iostream&gt; </a:t>
            </a:r>
          </a:p>
          <a:p>
            <a:r>
              <a:rPr lang="en-GB" altLang="ru-RU" sz="1600" noProof="1"/>
              <a:t>using namespace std; </a:t>
            </a:r>
          </a:p>
          <a:p>
            <a:r>
              <a:rPr lang="en-GB" altLang="ru-RU" sz="1600" noProof="1"/>
              <a:t> int n;                                       //</a:t>
            </a:r>
            <a:r>
              <a:rPr lang="ru-RU" altLang="ru-RU" sz="1600" noProof="1"/>
              <a:t>розмірність масиву </a:t>
            </a:r>
          </a:p>
          <a:p>
            <a:r>
              <a:rPr lang="en-GB" altLang="ru-RU" sz="1600" noProof="1"/>
              <a:t> typedef int array[10];    //</a:t>
            </a:r>
            <a:r>
              <a:rPr lang="ru-RU" altLang="ru-RU" sz="1600" noProof="1"/>
              <a:t>перейменувати тип</a:t>
            </a:r>
            <a:r>
              <a:rPr lang="en-GB" altLang="ru-RU" sz="1600" noProof="1"/>
              <a:t> int </a:t>
            </a:r>
            <a:r>
              <a:rPr lang="ru-RU" altLang="ru-RU" sz="1600" noProof="1"/>
              <a:t>у тип</a:t>
            </a:r>
            <a:r>
              <a:rPr lang="en-GB" altLang="ru-RU" sz="1600" noProof="1"/>
              <a:t> array[20] </a:t>
            </a:r>
          </a:p>
          <a:p>
            <a:r>
              <a:rPr lang="en-GB" altLang="ru-RU" sz="1600" noProof="1"/>
              <a:t> array *ptr;                                   //</a:t>
            </a:r>
            <a:r>
              <a:rPr lang="ru-RU" altLang="ru-RU" sz="1600" noProof="1"/>
              <a:t>покажчик на масив </a:t>
            </a:r>
          </a:p>
          <a:p>
            <a:r>
              <a:rPr lang="ru-RU" altLang="ru-RU" sz="1600" noProof="1"/>
              <a:t>//=============== введення масиву =========</a:t>
            </a:r>
          </a:p>
          <a:p>
            <a:r>
              <a:rPr lang="en-GB" altLang="ru-RU" sz="1600" noProof="1"/>
              <a:t>array* input(int size)     </a:t>
            </a:r>
          </a:p>
          <a:p>
            <a:r>
              <a:rPr lang="en-GB" altLang="ru-RU" sz="1600" noProof="1"/>
              <a:t>{ //</a:t>
            </a:r>
            <a:r>
              <a:rPr lang="ru-RU" altLang="ru-RU" sz="1600" noProof="1"/>
              <a:t>функція повертає покажчик на масив</a:t>
            </a:r>
            <a:r>
              <a:rPr lang="en-GB" altLang="ru-RU" sz="1600" noProof="1"/>
              <a:t>, size — </a:t>
            </a:r>
            <a:r>
              <a:rPr lang="ru-RU" altLang="ru-RU" sz="1600" noProof="1"/>
              <a:t>кількість елементів </a:t>
            </a:r>
          </a:p>
          <a:p>
            <a:r>
              <a:rPr lang="en-GB" altLang="ru-RU" sz="1600" noProof="1"/>
              <a:t>   cout&lt;&lt;"input array"&lt;&lt;endl; </a:t>
            </a:r>
          </a:p>
          <a:p>
            <a:r>
              <a:rPr lang="en-GB" altLang="ru-RU" sz="1600" noProof="1"/>
              <a:t>   ptr=new array[10];      //</a:t>
            </a:r>
            <a:r>
              <a:rPr lang="ru-RU" altLang="ru-RU" sz="1600" noProof="1"/>
              <a:t>виділити динамічну пам’ять для масиву </a:t>
            </a:r>
          </a:p>
          <a:p>
            <a:r>
              <a:rPr lang="en-GB" altLang="ru-RU" sz="1600" noProof="1"/>
              <a:t>   for(int i=0;i&lt;size;i++)      //</a:t>
            </a:r>
            <a:r>
              <a:rPr lang="ru-RU" altLang="ru-RU" sz="1600" noProof="1"/>
              <a:t>увести значення елементів масиву </a:t>
            </a:r>
          </a:p>
          <a:p>
            <a:r>
              <a:rPr lang="en-GB" altLang="ru-RU" sz="1600" noProof="1"/>
              <a:t>      cin&gt;&gt;*ptr[i]; </a:t>
            </a:r>
          </a:p>
          <a:p>
            <a:r>
              <a:rPr lang="en-GB" altLang="ru-RU" sz="1600" noProof="1"/>
              <a:t>   return ptr; </a:t>
            </a:r>
          </a:p>
          <a:p>
            <a:r>
              <a:rPr lang="en-GB" altLang="ru-RU" sz="1600" noProof="1"/>
              <a:t>} </a:t>
            </a:r>
          </a:p>
          <a:p>
            <a:r>
              <a:rPr lang="en-GB" altLang="ru-RU" sz="1600" noProof="1"/>
              <a:t>//====================== </a:t>
            </a:r>
            <a:r>
              <a:rPr lang="ru-RU" altLang="ru-RU" sz="1600" noProof="1"/>
              <a:t>виведення масиву =====</a:t>
            </a:r>
          </a:p>
          <a:p>
            <a:r>
              <a:rPr lang="en-GB" altLang="ru-RU" sz="1600" noProof="1"/>
              <a:t>void output(array* p)  </a:t>
            </a:r>
          </a:p>
          <a:p>
            <a:r>
              <a:rPr lang="en-GB" altLang="ru-RU" sz="1600" noProof="1"/>
              <a:t>{                                          //p — </a:t>
            </a:r>
            <a:r>
              <a:rPr lang="ru-RU" altLang="ru-RU" sz="1600" noProof="1"/>
              <a:t>покажчик на масив </a:t>
            </a:r>
          </a:p>
          <a:p>
            <a:r>
              <a:rPr lang="en-GB" altLang="ru-RU" sz="1600" noProof="1"/>
              <a:t>  for (int i=0;i&lt;n;i++)           //</a:t>
            </a:r>
            <a:r>
              <a:rPr lang="ru-RU" altLang="ru-RU" sz="1600" noProof="1"/>
              <a:t>вивести значення за покажчиком </a:t>
            </a:r>
          </a:p>
          <a:p>
            <a:r>
              <a:rPr lang="en-GB" altLang="ru-RU" sz="1600" noProof="1"/>
              <a:t>    cout&lt;&lt;*p[i]&lt;&lt;" ";                      //</a:t>
            </a:r>
            <a:r>
              <a:rPr lang="ru-RU" altLang="ru-RU" sz="1600" noProof="1"/>
              <a:t>альтернатива</a:t>
            </a:r>
            <a:r>
              <a:rPr lang="en-GB" altLang="ru-RU" sz="1600" noProof="1"/>
              <a:t>: **(p+i)   </a:t>
            </a:r>
          </a:p>
          <a:p>
            <a:r>
              <a:rPr lang="en-GB" altLang="ru-RU" sz="1600" noProof="1"/>
              <a:t>   cout&lt;&lt;"\n";          </a:t>
            </a:r>
          </a:p>
          <a:p>
            <a:r>
              <a:rPr lang="en-GB" altLang="ru-RU" sz="1600" noProof="1"/>
              <a:t>} </a:t>
            </a: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692275" y="0"/>
            <a:ext cx="6300788" cy="692150"/>
          </a:xfrm>
          <a:prstGeom prst="rect">
            <a:avLst/>
          </a:prstGeom>
          <a:noFill/>
          <a:ln w="9525">
            <a:noFill/>
            <a:miter lim="800000"/>
            <a:headEnd/>
            <a:tailEnd/>
          </a:ln>
        </p:spPr>
        <p:txBody>
          <a:bodyPr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3200" b="1"/>
              <a:t>Покажчики</a:t>
            </a:r>
            <a:r>
              <a:rPr lang="ru-RU" altLang="ru-RU" sz="3200" b="1" u="sng"/>
              <a:t> </a:t>
            </a:r>
            <a:r>
              <a:rPr lang="ru-RU" altLang="ru-RU" sz="3200" b="1"/>
              <a:t>на масиви</a:t>
            </a:r>
            <a:endParaRPr lang="en-US" altLang="ru-RU" sz="3200" b="1"/>
          </a:p>
        </p:txBody>
      </p:sp>
      <p:sp>
        <p:nvSpPr>
          <p:cNvPr id="6" name="Скругленный прямоугольник 5">
            <a:hlinkClick r:id="rId3" action="ppaction://hlinkfile"/>
          </p:cNvPr>
          <p:cNvSpPr/>
          <p:nvPr/>
        </p:nvSpPr>
        <p:spPr>
          <a:xfrm>
            <a:off x="7060396" y="6254941"/>
            <a:ext cx="208360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4" action="ppaction://hlinkfile"/>
              </a:rPr>
              <a:t>Код </a:t>
            </a:r>
            <a:r>
              <a:rPr lang="en-US" altLang="ru-RU" sz="2400" b="1" u="sng">
                <a:solidFill>
                  <a:srgbClr val="C00000"/>
                </a:solidFill>
                <a:latin typeface="Calibri" panose="020F0502020204030204" pitchFamily="34" charset="0"/>
                <a:hlinkClick r:id="rId4" action="ppaction://hlinkfile"/>
              </a:rPr>
              <a:t>ex7_13</a:t>
            </a:r>
            <a:endParaRPr lang="uk-UA" altLang="ru-RU" sz="2400" b="1" u="sng">
              <a:solidFill>
                <a:srgbClr val="C00000"/>
              </a:solidFill>
              <a:latin typeface="Calibri" panose="020F0502020204030204" pitchFamily="34" charset="0"/>
            </a:endParaRPr>
          </a:p>
        </p:txBody>
      </p:sp>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101" y="198165"/>
            <a:ext cx="1224535" cy="525046"/>
          </a:xfrm>
          <a:prstGeom prst="rect">
            <a:avLst/>
          </a:prstGeom>
          <a:scene3d>
            <a:camera prst="orthographicFront"/>
            <a:lightRig rig="threePt" dir="t"/>
          </a:scene3d>
          <a:sp3d prstMaterial="matte"/>
        </p:spPr>
      </p:pic>
      <p:pic>
        <p:nvPicPr>
          <p:cNvPr id="126983" name="Picture 7"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26984" name="Rectangle 8"/>
          <p:cNvSpPr>
            <a:spLocks noChangeArrowheads="1"/>
          </p:cNvSpPr>
          <p:nvPr/>
        </p:nvSpPr>
        <p:spPr bwMode="auto">
          <a:xfrm>
            <a:off x="323850" y="1125538"/>
            <a:ext cx="6624638" cy="3946525"/>
          </a:xfrm>
          <a:prstGeom prst="rect">
            <a:avLst/>
          </a:prstGeom>
          <a:solidFill>
            <a:schemeClr val="bg1"/>
          </a:solidFill>
          <a:ln w="9525">
            <a:solidFill>
              <a:srgbClr val="0000CC"/>
            </a:solidFill>
            <a:miter lim="800000"/>
            <a:headEnd/>
            <a:tailEnd/>
          </a:ln>
          <a:effectLst>
            <a:outerShdw dist="35921" dir="2700000" algn="ctr" rotWithShape="0">
              <a:srgbClr val="000099"/>
            </a:outerShdw>
          </a:effectLst>
        </p:spPr>
        <p:txBody>
          <a:bodyPr>
            <a:spAutoFit/>
          </a:bodyPr>
          <a:lstStyle/>
          <a:p>
            <a:r>
              <a:rPr lang="ru-RU" altLang="ru-RU" noProof="1"/>
              <a:t>//============== сортування масиву методом Шелла  ====</a:t>
            </a:r>
          </a:p>
          <a:p>
            <a:r>
              <a:rPr lang="en-GB" altLang="ru-RU" noProof="1"/>
              <a:t>void sort(array *p) </a:t>
            </a:r>
          </a:p>
          <a:p>
            <a:r>
              <a:rPr lang="en-GB" altLang="ru-RU" noProof="1"/>
              <a:t>{                                           //p — </a:t>
            </a:r>
            <a:r>
              <a:rPr lang="ru-RU" altLang="ru-RU" noProof="1"/>
              <a:t>покажчик на масив </a:t>
            </a:r>
          </a:p>
          <a:p>
            <a:r>
              <a:rPr lang="en-GB" altLang="ru-RU" noProof="1"/>
              <a:t>  for(int k=n/2;k&gt;0;k/=2)           //</a:t>
            </a:r>
            <a:r>
              <a:rPr lang="ru-RU" altLang="ru-RU" noProof="1"/>
              <a:t>поділити масив на дві частини  </a:t>
            </a:r>
          </a:p>
          <a:p>
            <a:r>
              <a:rPr lang="en-GB" altLang="ru-RU" noProof="1"/>
              <a:t>   for(int i=k;i&lt;n;i++)   //</a:t>
            </a:r>
            <a:r>
              <a:rPr lang="ru-RU" altLang="ru-RU" noProof="1"/>
              <a:t>перебирання елементів з правої половини </a:t>
            </a:r>
          </a:p>
          <a:p>
            <a:r>
              <a:rPr lang="ru-RU" altLang="ru-RU" noProof="1"/>
              <a:t>   {                       //перебирання елементів з лівої половини </a:t>
            </a:r>
          </a:p>
          <a:p>
            <a:r>
              <a:rPr lang="en-GB" altLang="ru-RU" noProof="1"/>
              <a:t>      for(int j=i-k;j&gt;=0&amp;&amp;*p[j]&gt;*p[j+k];j-=k)   </a:t>
            </a:r>
          </a:p>
          <a:p>
            <a:r>
              <a:rPr lang="en-GB" altLang="ru-RU" noProof="1"/>
              <a:t>      { </a:t>
            </a:r>
          </a:p>
          <a:p>
            <a:r>
              <a:rPr lang="en-GB" altLang="ru-RU" noProof="1"/>
              <a:t>         int temp=*p[j];                //</a:t>
            </a:r>
            <a:r>
              <a:rPr lang="ru-RU" altLang="ru-RU" noProof="1"/>
              <a:t>поміняти місцями елементи </a:t>
            </a:r>
          </a:p>
          <a:p>
            <a:r>
              <a:rPr lang="en-GB" altLang="ru-RU" noProof="1"/>
              <a:t>         *p[j]=*p[j+k];          //</a:t>
            </a:r>
            <a:r>
              <a:rPr lang="ru-RU" altLang="ru-RU" noProof="1"/>
              <a:t>розіменувати покажчик на елемент </a:t>
            </a:r>
          </a:p>
          <a:p>
            <a:r>
              <a:rPr lang="en-GB" altLang="ru-RU" noProof="1"/>
              <a:t>         *p[j+k]=temp; </a:t>
            </a:r>
          </a:p>
          <a:p>
            <a:r>
              <a:rPr lang="en-GB" altLang="ru-RU" noProof="1"/>
              <a:t>       } </a:t>
            </a:r>
          </a:p>
          <a:p>
            <a:r>
              <a:rPr lang="en-GB" altLang="ru-RU" noProof="1"/>
              <a:t>   } </a:t>
            </a:r>
          </a:p>
          <a:p>
            <a:r>
              <a:rPr lang="en-GB" altLang="ru-RU" noProof="1"/>
              <a:t>} </a:t>
            </a: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1692275" y="0"/>
            <a:ext cx="6300788" cy="692150"/>
          </a:xfrm>
          <a:prstGeom prst="rect">
            <a:avLst/>
          </a:prstGeom>
          <a:noFill/>
          <a:ln w="9525">
            <a:noFill/>
            <a:miter lim="800000"/>
            <a:headEnd/>
            <a:tailEnd/>
          </a:ln>
        </p:spPr>
        <p:txBody>
          <a:bodyPr anchor="ctr">
            <a:norm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3200" b="1"/>
              <a:t>Покажчики</a:t>
            </a:r>
            <a:r>
              <a:rPr lang="ru-RU" altLang="ru-RU" sz="3200" b="1" u="sng"/>
              <a:t> </a:t>
            </a:r>
            <a:r>
              <a:rPr lang="ru-RU" altLang="ru-RU" sz="3200" b="1"/>
              <a:t>на масиви</a:t>
            </a:r>
            <a:endParaRPr lang="en-US" altLang="ru-RU" sz="3200" b="1"/>
          </a:p>
        </p:txBody>
      </p:sp>
      <p:sp>
        <p:nvSpPr>
          <p:cNvPr id="6" name="Скругленный прямоугольник 5">
            <a:hlinkClick r:id="rId3" action="ppaction://hlinkfile"/>
          </p:cNvPr>
          <p:cNvSpPr/>
          <p:nvPr/>
        </p:nvSpPr>
        <p:spPr>
          <a:xfrm>
            <a:off x="7005021" y="6281936"/>
            <a:ext cx="2083604" cy="576064"/>
          </a:xfrm>
          <a:prstGeom prst="roundRect">
            <a:avLst/>
          </a:prstGeom>
          <a:gradFill flip="none" rotWithShape="1">
            <a:gsLst>
              <a:gs pos="0">
                <a:schemeClr val="accent2">
                  <a:lumMod val="60000"/>
                  <a:lumOff val="40000"/>
                </a:schemeClr>
              </a:gs>
              <a:gs pos="37000">
                <a:schemeClr val="accent2">
                  <a:lumMod val="20000"/>
                  <a:lumOff val="80000"/>
                </a:schemeClr>
              </a:gs>
              <a:gs pos="100000">
                <a:schemeClr val="bg1">
                  <a:shade val="100000"/>
                  <a:satMod val="115000"/>
                </a:schemeClr>
              </a:gs>
            </a:gsLst>
            <a:lin ang="5400000" scaled="1"/>
            <a:tileRect/>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ctr"/>
            <a:r>
              <a:rPr lang="ru-RU" altLang="ru-RU" sz="2400" b="1" u="sng">
                <a:solidFill>
                  <a:srgbClr val="C00000"/>
                </a:solidFill>
                <a:latin typeface="Calibri" panose="020F0502020204030204" pitchFamily="34" charset="0"/>
                <a:hlinkClick r:id="rId4" action="ppaction://hlinkfile"/>
              </a:rPr>
              <a:t>Код </a:t>
            </a:r>
            <a:r>
              <a:rPr lang="en-US" altLang="ru-RU" sz="2400" b="1" u="sng">
                <a:solidFill>
                  <a:srgbClr val="C00000"/>
                </a:solidFill>
                <a:latin typeface="Calibri" panose="020F0502020204030204" pitchFamily="34" charset="0"/>
                <a:hlinkClick r:id="rId4" action="ppaction://hlinkfile"/>
              </a:rPr>
              <a:t>ex7_13</a:t>
            </a:r>
            <a:endParaRPr lang="uk-UA" altLang="ru-RU" sz="2400" b="1" u="sng">
              <a:solidFill>
                <a:srgbClr val="C00000"/>
              </a:solidFill>
              <a:latin typeface="Calibri" panose="020F0502020204030204" pitchFamily="34" charset="0"/>
            </a:endParaRPr>
          </a:p>
        </p:txBody>
      </p:sp>
      <p:pic>
        <p:nvPicPr>
          <p:cNvPr id="7" name="Рисунок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9101" y="198165"/>
            <a:ext cx="1224535" cy="525046"/>
          </a:xfrm>
          <a:prstGeom prst="rect">
            <a:avLst/>
          </a:prstGeom>
          <a:scene3d>
            <a:camera prst="orthographicFront"/>
            <a:lightRig rig="threePt" dir="t"/>
          </a:scene3d>
          <a:sp3d prstMaterial="matte"/>
        </p:spPr>
      </p:pic>
      <p:pic>
        <p:nvPicPr>
          <p:cNvPr id="128007" name="Picture 7" descr="&amp;Bcy;&amp;ocy;&amp;lcy;&amp;softcy;&amp;shcy;&amp;icy;&amp;iecy; &amp;scy;&amp;mcy;&amp;acy;&amp;jcy;&amp;lcy;&amp;icy;&amp;kcy;&amp;icy;"/>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7956550" y="5373688"/>
            <a:ext cx="936625" cy="865187"/>
          </a:xfrm>
          <a:prstGeom prst="rect">
            <a:avLst/>
          </a:prstGeom>
          <a:noFill/>
          <a:extLst>
            <a:ext uri="{909E8E84-426E-40DD-AFC4-6F175D3DCCD1}">
              <a14:hiddenFill xmlns:a14="http://schemas.microsoft.com/office/drawing/2010/main">
                <a:solidFill>
                  <a:srgbClr val="FFFFFF"/>
                </a:solidFill>
              </a14:hiddenFill>
            </a:ext>
          </a:extLst>
        </p:spPr>
      </p:pic>
      <p:sp>
        <p:nvSpPr>
          <p:cNvPr id="128008" name="Rectangle 8"/>
          <p:cNvSpPr>
            <a:spLocks noChangeArrowheads="1"/>
          </p:cNvSpPr>
          <p:nvPr/>
        </p:nvSpPr>
        <p:spPr bwMode="auto">
          <a:xfrm>
            <a:off x="395288" y="1268413"/>
            <a:ext cx="6624637" cy="3671887"/>
          </a:xfrm>
          <a:prstGeom prst="rect">
            <a:avLst/>
          </a:prstGeom>
          <a:solidFill>
            <a:schemeClr val="bg1"/>
          </a:solidFill>
          <a:ln w="9525">
            <a:solidFill>
              <a:srgbClr val="0000CC"/>
            </a:solidFill>
            <a:miter lim="800000"/>
            <a:headEnd/>
            <a:tailEnd/>
          </a:ln>
          <a:effectLst>
            <a:outerShdw dist="81320" dir="2319588" algn="ctr" rotWithShape="0">
              <a:srgbClr val="000099"/>
            </a:outerShdw>
          </a:effectLst>
        </p:spPr>
        <p:txBody>
          <a:bodyPr>
            <a:spAutoFit/>
          </a:bodyPr>
          <a:lstStyle/>
          <a:p>
            <a:r>
              <a:rPr lang="ru-RU" altLang="ru-RU" noProof="1"/>
              <a:t>//====================  головна програма ========</a:t>
            </a:r>
          </a:p>
          <a:p>
            <a:r>
              <a:rPr lang="en-GB" altLang="ru-RU" noProof="1"/>
              <a:t>void main() </a:t>
            </a:r>
          </a:p>
          <a:p>
            <a:r>
              <a:rPr lang="en-GB" altLang="ru-RU" noProof="1"/>
              <a:t>{  cout&lt;&lt;"using pointer and array"&lt;&lt;endl; </a:t>
            </a:r>
          </a:p>
          <a:p>
            <a:r>
              <a:rPr lang="en-GB" altLang="ru-RU" noProof="1"/>
              <a:t>   cout&lt;&lt;"number of array’s members? "; </a:t>
            </a:r>
          </a:p>
          <a:p>
            <a:r>
              <a:rPr lang="en-GB" altLang="ru-RU" noProof="1"/>
              <a:t>   cin&gt;&gt;n;    </a:t>
            </a:r>
          </a:p>
          <a:p>
            <a:r>
              <a:rPr lang="en-GB" altLang="ru-RU" noProof="1"/>
              <a:t>   ptr=input(n);          //</a:t>
            </a:r>
            <a:r>
              <a:rPr lang="ru-RU" altLang="ru-RU" noProof="1"/>
              <a:t>ініціалізувати покажчик на масив чисел </a:t>
            </a:r>
          </a:p>
          <a:p>
            <a:r>
              <a:rPr lang="en-GB" altLang="ru-RU" noProof="1"/>
              <a:t>   cout&lt;&lt;"entered array"&lt;&lt;endl; </a:t>
            </a:r>
          </a:p>
          <a:p>
            <a:r>
              <a:rPr lang="en-GB" altLang="ru-RU" noProof="1"/>
              <a:t>   output(ptr);                                    //</a:t>
            </a:r>
            <a:r>
              <a:rPr lang="ru-RU" altLang="ru-RU" noProof="1"/>
              <a:t>вивести масив </a:t>
            </a:r>
          </a:p>
          <a:p>
            <a:r>
              <a:rPr lang="en-GB" altLang="ru-RU" noProof="1"/>
              <a:t>   sort(ptr);                                    //</a:t>
            </a:r>
            <a:r>
              <a:rPr lang="ru-RU" altLang="ru-RU" noProof="1"/>
              <a:t>сортувати масив </a:t>
            </a:r>
          </a:p>
          <a:p>
            <a:r>
              <a:rPr lang="en-GB" altLang="ru-RU" noProof="1"/>
              <a:t>   cout&lt;&lt;"sorted array"&lt;&lt;endl; </a:t>
            </a:r>
          </a:p>
          <a:p>
            <a:r>
              <a:rPr lang="en-GB" altLang="ru-RU" noProof="1"/>
              <a:t>   output(ptr);                      //</a:t>
            </a:r>
            <a:r>
              <a:rPr lang="ru-RU" altLang="ru-RU" noProof="1"/>
              <a:t>вивести відсортований масив </a:t>
            </a:r>
          </a:p>
          <a:p>
            <a:r>
              <a:rPr lang="en-GB" altLang="ru-RU" noProof="1"/>
              <a:t>   system("pause"); </a:t>
            </a:r>
          </a:p>
          <a:p>
            <a:r>
              <a:rPr lang="en-GB" altLang="ru-RU" noProof="1"/>
              <a:t>  }</a:t>
            </a:r>
            <a:endParaRPr lang="ru-RU" altLang="ru-RU"/>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txBox="1">
            <a:spLocks/>
          </p:cNvSpPr>
          <p:nvPr/>
        </p:nvSpPr>
        <p:spPr bwMode="auto">
          <a:xfrm>
            <a:off x="2411413" y="188913"/>
            <a:ext cx="5184775" cy="431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cs typeface="Times New Roman" panose="02020603050405020304" pitchFamily="18" charset="0"/>
              </a:defRPr>
            </a:lvl9pPr>
          </a:lstStyle>
          <a:p>
            <a:r>
              <a:rPr lang="uk-UA" altLang="ru-RU" sz="3200" b="1" dirty="0" smtClean="0">
                <a:solidFill>
                  <a:schemeClr val="tx1"/>
                </a:solidFill>
              </a:rPr>
              <a:t>Домашнє завдання</a:t>
            </a:r>
            <a:endParaRPr lang="uk-UA" altLang="ru-RU" i="1" dirty="0">
              <a:solidFill>
                <a:schemeClr val="bg1"/>
              </a:solidFill>
            </a:endParaRPr>
          </a:p>
        </p:txBody>
      </p:sp>
      <p:sp>
        <p:nvSpPr>
          <p:cNvPr id="3" name="Прямоугольник 2"/>
          <p:cNvSpPr/>
          <p:nvPr/>
        </p:nvSpPr>
        <p:spPr>
          <a:xfrm>
            <a:off x="82741" y="1052736"/>
            <a:ext cx="9144000" cy="5078313"/>
          </a:xfrm>
          <a:prstGeom prst="rect">
            <a:avLst/>
          </a:prstGeom>
        </p:spPr>
        <p:txBody>
          <a:bodyPr wrap="square">
            <a:spAutoFit/>
          </a:bodyPr>
          <a:lstStyle/>
          <a:p>
            <a:r>
              <a:rPr lang="ru-RU" dirty="0" smtClean="0"/>
              <a:t>1. У </a:t>
            </a:r>
            <a:r>
              <a:rPr lang="ru-RU" dirty="0" err="1" smtClean="0"/>
              <a:t>твердженнях</a:t>
            </a:r>
            <a:r>
              <a:rPr lang="ru-RU" dirty="0" smtClean="0"/>
              <a:t> </a:t>
            </a:r>
            <a:r>
              <a:rPr lang="ru-RU" dirty="0" err="1" smtClean="0"/>
              <a:t>заповнити</a:t>
            </a:r>
            <a:r>
              <a:rPr lang="ru-RU" dirty="0" smtClean="0"/>
              <a:t> пропуски.</a:t>
            </a:r>
          </a:p>
          <a:p>
            <a:r>
              <a:rPr lang="ru-RU" dirty="0" smtClean="0"/>
              <a:t>1.1.	</a:t>
            </a:r>
            <a:r>
              <a:rPr lang="ru-RU" dirty="0" err="1" smtClean="0"/>
              <a:t>Елементи</a:t>
            </a:r>
            <a:r>
              <a:rPr lang="ru-RU" dirty="0" smtClean="0"/>
              <a:t> </a:t>
            </a:r>
            <a:r>
              <a:rPr lang="ru-RU" dirty="0" err="1" smtClean="0"/>
              <a:t>масиву</a:t>
            </a:r>
            <a:r>
              <a:rPr lang="ru-RU" dirty="0" smtClean="0"/>
              <a:t> </a:t>
            </a:r>
            <a:r>
              <a:rPr lang="ru-RU" dirty="0" err="1" smtClean="0"/>
              <a:t>мають</a:t>
            </a:r>
            <a:r>
              <a:rPr lang="ru-RU" dirty="0" smtClean="0"/>
              <a:t> один і той </a:t>
            </a:r>
            <a:r>
              <a:rPr lang="ru-RU" dirty="0" err="1" smtClean="0"/>
              <a:t>самий</a:t>
            </a:r>
            <a:r>
              <a:rPr lang="ru-RU" dirty="0" smtClean="0"/>
              <a:t>  ________________   .</a:t>
            </a:r>
          </a:p>
          <a:p>
            <a:r>
              <a:rPr lang="ru-RU" dirty="0" smtClean="0"/>
              <a:t>1.2.	</a:t>
            </a:r>
            <a:r>
              <a:rPr lang="ru-RU" dirty="0" err="1" smtClean="0"/>
              <a:t>Значення</a:t>
            </a:r>
            <a:r>
              <a:rPr lang="ru-RU" dirty="0" smtClean="0"/>
              <a:t>, </a:t>
            </a:r>
            <a:r>
              <a:rPr lang="ru-RU" dirty="0" err="1" smtClean="0"/>
              <a:t>що</a:t>
            </a:r>
            <a:r>
              <a:rPr lang="ru-RU" dirty="0" smtClean="0"/>
              <a:t> </a:t>
            </a:r>
            <a:r>
              <a:rPr lang="ru-RU" dirty="0" err="1" smtClean="0"/>
              <a:t>використовується</a:t>
            </a:r>
            <a:r>
              <a:rPr lang="ru-RU" dirty="0" smtClean="0"/>
              <a:t> для доступу до </a:t>
            </a:r>
            <a:r>
              <a:rPr lang="ru-RU" dirty="0" err="1" smtClean="0"/>
              <a:t>елементів</a:t>
            </a:r>
            <a:r>
              <a:rPr lang="ru-RU" dirty="0" smtClean="0"/>
              <a:t> </a:t>
            </a:r>
            <a:r>
              <a:rPr lang="ru-RU" dirty="0" err="1" smtClean="0"/>
              <a:t>масиву</a:t>
            </a:r>
            <a:r>
              <a:rPr lang="ru-RU" dirty="0" smtClean="0"/>
              <a:t>, </a:t>
            </a:r>
            <a:r>
              <a:rPr lang="ru-RU" dirty="0" err="1" smtClean="0"/>
              <a:t>називається</a:t>
            </a:r>
            <a:r>
              <a:rPr lang="ru-RU" dirty="0" smtClean="0"/>
              <a:t> ____________________.</a:t>
            </a:r>
          </a:p>
          <a:p>
            <a:r>
              <a:rPr lang="ru-RU" dirty="0" smtClean="0"/>
              <a:t>1.3.	</a:t>
            </a:r>
            <a:r>
              <a:rPr lang="ru-RU" dirty="0" err="1" smtClean="0"/>
              <a:t>Під</a:t>
            </a:r>
            <a:r>
              <a:rPr lang="ru-RU" dirty="0" smtClean="0"/>
              <a:t> час </a:t>
            </a:r>
            <a:r>
              <a:rPr lang="ru-RU" dirty="0" err="1" smtClean="0"/>
              <a:t>роботи</a:t>
            </a:r>
            <a:r>
              <a:rPr lang="ru-RU" dirty="0" smtClean="0"/>
              <a:t> з </a:t>
            </a:r>
            <a:r>
              <a:rPr lang="ru-RU" dirty="0" err="1" smtClean="0"/>
              <a:t>масивом</a:t>
            </a:r>
            <a:r>
              <a:rPr lang="ru-RU" dirty="0" smtClean="0"/>
              <a:t> ______________  </a:t>
            </a:r>
            <a:r>
              <a:rPr lang="ru-RU" dirty="0" err="1" smtClean="0"/>
              <a:t>його</a:t>
            </a:r>
            <a:r>
              <a:rPr lang="ru-RU" dirty="0" smtClean="0"/>
              <a:t> </a:t>
            </a:r>
            <a:r>
              <a:rPr lang="ru-RU" dirty="0" err="1" smtClean="0"/>
              <a:t>елементів</a:t>
            </a:r>
            <a:r>
              <a:rPr lang="ru-RU" dirty="0" smtClean="0"/>
              <a:t> не </a:t>
            </a:r>
            <a:r>
              <a:rPr lang="ru-RU" dirty="0" err="1" smtClean="0"/>
              <a:t>змінюється</a:t>
            </a:r>
            <a:r>
              <a:rPr lang="ru-RU" dirty="0" smtClean="0"/>
              <a:t>.</a:t>
            </a:r>
          </a:p>
          <a:p>
            <a:r>
              <a:rPr lang="ru-RU" dirty="0" smtClean="0"/>
              <a:t>1.4.	</a:t>
            </a:r>
            <a:r>
              <a:rPr lang="ru-RU" dirty="0" err="1" smtClean="0"/>
              <a:t>Масив</a:t>
            </a:r>
            <a:r>
              <a:rPr lang="ru-RU" dirty="0" smtClean="0"/>
              <a:t>, </a:t>
            </a:r>
            <a:r>
              <a:rPr lang="ru-RU" dirty="0" err="1" smtClean="0"/>
              <a:t>елементами</a:t>
            </a:r>
            <a:r>
              <a:rPr lang="ru-RU" dirty="0" smtClean="0"/>
              <a:t> </a:t>
            </a:r>
            <a:r>
              <a:rPr lang="ru-RU" dirty="0" err="1" smtClean="0"/>
              <a:t>якого</a:t>
            </a:r>
            <a:r>
              <a:rPr lang="ru-RU" dirty="0" smtClean="0"/>
              <a:t> є </a:t>
            </a:r>
            <a:r>
              <a:rPr lang="ru-RU" dirty="0" err="1" smtClean="0"/>
              <a:t>одновимірні</a:t>
            </a:r>
            <a:r>
              <a:rPr lang="ru-RU" dirty="0" smtClean="0"/>
              <a:t> </a:t>
            </a:r>
            <a:r>
              <a:rPr lang="ru-RU" dirty="0" err="1" smtClean="0"/>
              <a:t>масиви</a:t>
            </a:r>
            <a:r>
              <a:rPr lang="ru-RU" dirty="0" smtClean="0"/>
              <a:t>, </a:t>
            </a:r>
            <a:r>
              <a:rPr lang="ru-RU" dirty="0" err="1" smtClean="0"/>
              <a:t>називається</a:t>
            </a:r>
            <a:r>
              <a:rPr lang="ru-RU" dirty="0" smtClean="0"/>
              <a:t> _____________.</a:t>
            </a:r>
          </a:p>
          <a:p>
            <a:r>
              <a:rPr lang="ru-RU" dirty="0" smtClean="0"/>
              <a:t>1.5.	</a:t>
            </a:r>
            <a:r>
              <a:rPr lang="ru-RU" dirty="0" err="1" smtClean="0"/>
              <a:t>Загальний</a:t>
            </a:r>
            <a:r>
              <a:rPr lang="ru-RU" dirty="0" smtClean="0"/>
              <a:t> </a:t>
            </a:r>
            <a:r>
              <a:rPr lang="ru-RU" dirty="0" err="1" smtClean="0"/>
              <a:t>розмір</a:t>
            </a:r>
            <a:r>
              <a:rPr lang="ru-RU" dirty="0" smtClean="0"/>
              <a:t> </a:t>
            </a:r>
            <a:r>
              <a:rPr lang="ru-RU" dirty="0" err="1" smtClean="0"/>
              <a:t>масиву</a:t>
            </a:r>
            <a:r>
              <a:rPr lang="ru-RU" dirty="0" smtClean="0"/>
              <a:t> типу </a:t>
            </a:r>
            <a:r>
              <a:rPr lang="en-GB" dirty="0" err="1" smtClean="0"/>
              <a:t>int</a:t>
            </a:r>
            <a:r>
              <a:rPr lang="en-GB" dirty="0" smtClean="0"/>
              <a:t> </a:t>
            </a:r>
            <a:r>
              <a:rPr lang="ru-RU" dirty="0" smtClean="0"/>
              <a:t>не </a:t>
            </a:r>
            <a:r>
              <a:rPr lang="ru-RU" dirty="0" err="1" smtClean="0"/>
              <a:t>може</a:t>
            </a:r>
            <a:r>
              <a:rPr lang="ru-RU" dirty="0" smtClean="0"/>
              <a:t> </a:t>
            </a:r>
            <a:r>
              <a:rPr lang="ru-RU" dirty="0" err="1" smtClean="0"/>
              <a:t>перевищувати</a:t>
            </a:r>
            <a:r>
              <a:rPr lang="ru-RU" dirty="0" smtClean="0"/>
              <a:t>__________ </a:t>
            </a:r>
            <a:r>
              <a:rPr lang="ru-RU" dirty="0" err="1" smtClean="0"/>
              <a:t>елементів</a:t>
            </a:r>
            <a:r>
              <a:rPr lang="ru-RU" dirty="0" smtClean="0"/>
              <a:t>.</a:t>
            </a:r>
          </a:p>
          <a:p>
            <a:r>
              <a:rPr lang="ru-RU" dirty="0" smtClean="0"/>
              <a:t>2. </a:t>
            </a:r>
            <a:r>
              <a:rPr lang="ru-RU" dirty="0" err="1" smtClean="0"/>
              <a:t>Оголошено</a:t>
            </a:r>
            <a:r>
              <a:rPr lang="ru-RU" dirty="0" smtClean="0"/>
              <a:t> </a:t>
            </a:r>
            <a:r>
              <a:rPr lang="ru-RU" dirty="0" err="1" smtClean="0"/>
              <a:t>такі</a:t>
            </a:r>
            <a:r>
              <a:rPr lang="ru-RU" dirty="0" smtClean="0"/>
              <a:t> </a:t>
            </a:r>
            <a:r>
              <a:rPr lang="ru-RU" dirty="0" err="1" smtClean="0"/>
              <a:t>масиви</a:t>
            </a:r>
            <a:r>
              <a:rPr lang="ru-RU" dirty="0" smtClean="0"/>
              <a:t>: </a:t>
            </a:r>
          </a:p>
          <a:p>
            <a:pPr lvl="1"/>
            <a:r>
              <a:rPr lang="en-GB" dirty="0" err="1" smtClean="0">
                <a:solidFill>
                  <a:srgbClr val="0000CC"/>
                </a:solidFill>
              </a:rPr>
              <a:t>typedef</a:t>
            </a:r>
            <a:r>
              <a:rPr lang="en-GB" dirty="0" smtClean="0">
                <a:solidFill>
                  <a:srgbClr val="0000CC"/>
                </a:solidFill>
              </a:rPr>
              <a:t> </a:t>
            </a:r>
            <a:r>
              <a:rPr lang="en-GB" dirty="0" err="1" smtClean="0">
                <a:solidFill>
                  <a:srgbClr val="0000CC"/>
                </a:solidFill>
              </a:rPr>
              <a:t>int</a:t>
            </a:r>
            <a:r>
              <a:rPr lang="en-GB" dirty="0" smtClean="0">
                <a:solidFill>
                  <a:srgbClr val="0000CC"/>
                </a:solidFill>
              </a:rPr>
              <a:t> text[15][3];</a:t>
            </a:r>
          </a:p>
          <a:p>
            <a:pPr lvl="1"/>
            <a:r>
              <a:rPr lang="en-GB" dirty="0" err="1" smtClean="0">
                <a:solidFill>
                  <a:srgbClr val="0000CC"/>
                </a:solidFill>
              </a:rPr>
              <a:t>int</a:t>
            </a:r>
            <a:r>
              <a:rPr lang="en-GB" dirty="0" smtClean="0">
                <a:solidFill>
                  <a:srgbClr val="0000CC"/>
                </a:solidFill>
              </a:rPr>
              <a:t> a[15][3];</a:t>
            </a:r>
          </a:p>
          <a:p>
            <a:pPr lvl="1"/>
            <a:r>
              <a:rPr lang="en-GB" dirty="0" smtClean="0">
                <a:solidFill>
                  <a:srgbClr val="0000CC"/>
                </a:solidFill>
              </a:rPr>
              <a:t>text b;</a:t>
            </a:r>
          </a:p>
          <a:p>
            <a:r>
              <a:rPr lang="en-GB" dirty="0" smtClean="0"/>
              <a:t>	</a:t>
            </a:r>
            <a:r>
              <a:rPr lang="ru-RU" dirty="0" err="1" smtClean="0"/>
              <a:t>Чи</a:t>
            </a:r>
            <a:r>
              <a:rPr lang="ru-RU" dirty="0" smtClean="0"/>
              <a:t> </a:t>
            </a:r>
            <a:r>
              <a:rPr lang="ru-RU" dirty="0" err="1" smtClean="0"/>
              <a:t>однакові</a:t>
            </a:r>
            <a:r>
              <a:rPr lang="ru-RU" dirty="0" smtClean="0"/>
              <a:t> </a:t>
            </a:r>
            <a:r>
              <a:rPr lang="ru-RU" dirty="0" err="1" smtClean="0"/>
              <a:t>типи</a:t>
            </a:r>
            <a:r>
              <a:rPr lang="ru-RU" dirty="0" smtClean="0"/>
              <a:t> </a:t>
            </a:r>
            <a:r>
              <a:rPr lang="ru-RU" dirty="0" err="1" smtClean="0"/>
              <a:t>масивів</a:t>
            </a:r>
            <a:r>
              <a:rPr lang="ru-RU" dirty="0" smtClean="0"/>
              <a:t> </a:t>
            </a:r>
            <a:r>
              <a:rPr lang="en-GB" dirty="0" smtClean="0"/>
              <a:t>a </a:t>
            </a:r>
            <a:r>
              <a:rPr lang="ru-RU" dirty="0" smtClean="0"/>
              <a:t>та </a:t>
            </a:r>
            <a:r>
              <a:rPr lang="en-GB" dirty="0" smtClean="0"/>
              <a:t>b?</a:t>
            </a:r>
            <a:endParaRPr lang="uk-UA" dirty="0" smtClean="0"/>
          </a:p>
          <a:p>
            <a:r>
              <a:rPr lang="ru-RU" dirty="0" smtClean="0"/>
              <a:t>3. </a:t>
            </a:r>
            <a:r>
              <a:rPr lang="ru-RU" dirty="0" err="1" smtClean="0"/>
              <a:t>Що</a:t>
            </a:r>
            <a:r>
              <a:rPr lang="ru-RU" dirty="0" smtClean="0"/>
              <a:t> </a:t>
            </a:r>
            <a:r>
              <a:rPr lang="ru-RU" dirty="0"/>
              <a:t>буде </a:t>
            </a:r>
            <a:r>
              <a:rPr lang="ru-RU" dirty="0" err="1"/>
              <a:t>виведено</a:t>
            </a:r>
            <a:r>
              <a:rPr lang="ru-RU" dirty="0"/>
              <a:t> </a:t>
            </a:r>
            <a:r>
              <a:rPr lang="ru-RU" dirty="0" err="1"/>
              <a:t>після</a:t>
            </a:r>
            <a:r>
              <a:rPr lang="ru-RU" dirty="0"/>
              <a:t> </a:t>
            </a:r>
            <a:r>
              <a:rPr lang="ru-RU" dirty="0" err="1"/>
              <a:t>виконання</a:t>
            </a:r>
            <a:r>
              <a:rPr lang="ru-RU" dirty="0"/>
              <a:t> фрагмента </a:t>
            </a:r>
            <a:r>
              <a:rPr lang="ru-RU" dirty="0" err="1"/>
              <a:t>програми</a:t>
            </a:r>
            <a:r>
              <a:rPr lang="ru-RU" dirty="0"/>
              <a:t>, </a:t>
            </a:r>
            <a:r>
              <a:rPr lang="ru-RU" dirty="0" err="1"/>
              <a:t>написаного</a:t>
            </a:r>
            <a:r>
              <a:rPr lang="ru-RU" dirty="0"/>
              <a:t> </a:t>
            </a:r>
            <a:r>
              <a:rPr lang="ru-RU" dirty="0" err="1"/>
              <a:t>мовою</a:t>
            </a:r>
            <a:r>
              <a:rPr lang="ru-RU" dirty="0"/>
              <a:t> С</a:t>
            </a:r>
            <a:r>
              <a:rPr lang="en-GB" dirty="0"/>
              <a:t>/</a:t>
            </a:r>
            <a:r>
              <a:rPr lang="ru-RU" dirty="0"/>
              <a:t>С</a:t>
            </a:r>
            <a:r>
              <a:rPr lang="en-GB" dirty="0"/>
              <a:t>++:</a:t>
            </a:r>
            <a:endParaRPr lang="ru-RU" dirty="0"/>
          </a:p>
          <a:p>
            <a:pPr lvl="1"/>
            <a:r>
              <a:rPr lang="en-GB" dirty="0" err="1">
                <a:solidFill>
                  <a:srgbClr val="0000CC"/>
                </a:solidFill>
              </a:rPr>
              <a:t>int</a:t>
            </a:r>
            <a:r>
              <a:rPr lang="en-GB" dirty="0">
                <a:solidFill>
                  <a:srgbClr val="0000CC"/>
                </a:solidFill>
              </a:rPr>
              <a:t> s=0,m[10]={9,4,3,2,6,7,8,4,5,2};</a:t>
            </a:r>
            <a:br>
              <a:rPr lang="en-GB" dirty="0">
                <a:solidFill>
                  <a:srgbClr val="0000CC"/>
                </a:solidFill>
              </a:rPr>
            </a:br>
            <a:r>
              <a:rPr lang="en-GB" dirty="0">
                <a:solidFill>
                  <a:srgbClr val="0000CC"/>
                </a:solidFill>
              </a:rPr>
              <a:t>for(</a:t>
            </a:r>
            <a:r>
              <a:rPr lang="en-GB" dirty="0" err="1">
                <a:solidFill>
                  <a:srgbClr val="0000CC"/>
                </a:solidFill>
              </a:rPr>
              <a:t>int</a:t>
            </a:r>
            <a:r>
              <a:rPr lang="en-GB" dirty="0">
                <a:solidFill>
                  <a:srgbClr val="0000CC"/>
                </a:solidFill>
              </a:rPr>
              <a:t> </a:t>
            </a:r>
            <a:r>
              <a:rPr lang="en-GB" dirty="0" err="1">
                <a:solidFill>
                  <a:srgbClr val="0000CC"/>
                </a:solidFill>
              </a:rPr>
              <a:t>i</a:t>
            </a:r>
            <a:r>
              <a:rPr lang="en-GB" dirty="0">
                <a:solidFill>
                  <a:srgbClr val="0000CC"/>
                </a:solidFill>
              </a:rPr>
              <a:t>=0; </a:t>
            </a:r>
            <a:r>
              <a:rPr lang="en-GB" dirty="0" err="1">
                <a:solidFill>
                  <a:srgbClr val="0000CC"/>
                </a:solidFill>
              </a:rPr>
              <a:t>i</a:t>
            </a:r>
            <a:r>
              <a:rPr lang="en-GB" dirty="0">
                <a:solidFill>
                  <a:srgbClr val="0000CC"/>
                </a:solidFill>
              </a:rPr>
              <a:t>&lt;10; </a:t>
            </a:r>
            <a:r>
              <a:rPr lang="en-GB" dirty="0" err="1">
                <a:solidFill>
                  <a:srgbClr val="0000CC"/>
                </a:solidFill>
              </a:rPr>
              <a:t>i</a:t>
            </a:r>
            <a:r>
              <a:rPr lang="en-GB" dirty="0">
                <a:solidFill>
                  <a:srgbClr val="0000CC"/>
                </a:solidFill>
              </a:rPr>
              <a:t>++)</a:t>
            </a:r>
            <a:br>
              <a:rPr lang="en-GB" dirty="0">
                <a:solidFill>
                  <a:srgbClr val="0000CC"/>
                </a:solidFill>
              </a:rPr>
            </a:br>
            <a:r>
              <a:rPr lang="en-GB" dirty="0">
                <a:solidFill>
                  <a:srgbClr val="0000CC"/>
                </a:solidFill>
              </a:rPr>
              <a:t>   if ((m[</a:t>
            </a:r>
            <a:r>
              <a:rPr lang="en-GB" dirty="0" err="1">
                <a:solidFill>
                  <a:srgbClr val="0000CC"/>
                </a:solidFill>
              </a:rPr>
              <a:t>i</a:t>
            </a:r>
            <a:r>
              <a:rPr lang="en-GB" dirty="0">
                <a:solidFill>
                  <a:srgbClr val="0000CC"/>
                </a:solidFill>
              </a:rPr>
              <a:t>]%2)){ s+=m[</a:t>
            </a:r>
            <a:r>
              <a:rPr lang="en-GB" dirty="0" err="1">
                <a:solidFill>
                  <a:srgbClr val="0000CC"/>
                </a:solidFill>
              </a:rPr>
              <a:t>i</a:t>
            </a:r>
            <a:r>
              <a:rPr lang="en-GB" dirty="0">
                <a:solidFill>
                  <a:srgbClr val="0000CC"/>
                </a:solidFill>
              </a:rPr>
              <a:t>];break;}</a:t>
            </a:r>
            <a:r>
              <a:rPr lang="en-US" dirty="0">
                <a:solidFill>
                  <a:srgbClr val="0000CC"/>
                </a:solidFill>
              </a:rPr>
              <a:t/>
            </a:r>
            <a:br>
              <a:rPr lang="en-US" dirty="0">
                <a:solidFill>
                  <a:srgbClr val="0000CC"/>
                </a:solidFill>
              </a:rPr>
            </a:br>
            <a:r>
              <a:rPr lang="en-GB" dirty="0" err="1">
                <a:solidFill>
                  <a:srgbClr val="0000CC"/>
                </a:solidFill>
              </a:rPr>
              <a:t>cout</a:t>
            </a:r>
            <a:r>
              <a:rPr lang="en-GB" dirty="0">
                <a:solidFill>
                  <a:srgbClr val="0000CC"/>
                </a:solidFill>
              </a:rPr>
              <a:t>&lt;&lt;s;</a:t>
            </a:r>
            <a:endParaRPr lang="ru-RU" dirty="0">
              <a:solidFill>
                <a:srgbClr val="0000CC"/>
              </a:solidFill>
            </a:endParaRPr>
          </a:p>
          <a:p>
            <a:endParaRPr lang="en-GB" dirty="0"/>
          </a:p>
        </p:txBody>
      </p:sp>
    </p:spTree>
    <p:extLst>
      <p:ext uri="{BB962C8B-B14F-4D97-AF65-F5344CB8AC3E}">
        <p14:creationId xmlns:p14="http://schemas.microsoft.com/office/powerpoint/2010/main" val="3504618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Заголовок 1"/>
          <p:cNvSpPr>
            <a:spLocks noGrp="1"/>
          </p:cNvSpPr>
          <p:nvPr>
            <p:ph type="title" idx="4294967295"/>
          </p:nvPr>
        </p:nvSpPr>
        <p:spPr bwMode="auto">
          <a:xfrm>
            <a:off x="539750" y="0"/>
            <a:ext cx="82296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600" b="1">
                <a:solidFill>
                  <a:schemeClr val="tx1"/>
                </a:solidFill>
              </a:rPr>
              <a:t>Сортування масиву</a:t>
            </a:r>
          </a:p>
        </p:txBody>
      </p:sp>
      <p:sp>
        <p:nvSpPr>
          <p:cNvPr id="88067" name="Объект 2"/>
          <p:cNvSpPr>
            <a:spLocks noGrp="1"/>
          </p:cNvSpPr>
          <p:nvPr>
            <p:ph idx="4294967295"/>
          </p:nvPr>
        </p:nvSpPr>
        <p:spPr bwMode="auto">
          <a:xfrm>
            <a:off x="1908175" y="3429000"/>
            <a:ext cx="5283200" cy="431800"/>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Tx/>
              <a:buNone/>
            </a:pPr>
            <a:r>
              <a:rPr lang="ru-RU" altLang="ru-RU" sz="2400" b="1" dirty="0" err="1">
                <a:solidFill>
                  <a:srgbClr val="C00000"/>
                </a:solidFill>
              </a:rPr>
              <a:t>Удосконалені</a:t>
            </a:r>
            <a:r>
              <a:rPr lang="ru-RU" altLang="ru-RU" sz="2400" b="1" dirty="0">
                <a:solidFill>
                  <a:srgbClr val="C00000"/>
                </a:solidFill>
              </a:rPr>
              <a:t> </a:t>
            </a:r>
            <a:r>
              <a:rPr lang="ru-RU" altLang="ru-RU" sz="2400" b="1" dirty="0" err="1">
                <a:solidFill>
                  <a:srgbClr val="C00000"/>
                </a:solidFill>
              </a:rPr>
              <a:t>методи</a:t>
            </a:r>
            <a:r>
              <a:rPr lang="ru-RU" altLang="ru-RU" sz="2400" b="1" dirty="0">
                <a:solidFill>
                  <a:srgbClr val="C00000"/>
                </a:solidFill>
              </a:rPr>
              <a:t> </a:t>
            </a:r>
            <a:r>
              <a:rPr lang="ru-RU" altLang="ru-RU" sz="2400" b="1" dirty="0" err="1">
                <a:solidFill>
                  <a:srgbClr val="C00000"/>
                </a:solidFill>
              </a:rPr>
              <a:t>сортування</a:t>
            </a:r>
            <a:r>
              <a:rPr lang="ru-RU" altLang="ru-RU" sz="2400" b="1" dirty="0">
                <a:solidFill>
                  <a:srgbClr val="C00000"/>
                </a:solidFill>
              </a:rPr>
              <a:t>:</a:t>
            </a:r>
            <a:endParaRPr lang="uk-UA" altLang="ru-RU" sz="2400" b="1" dirty="0">
              <a:solidFill>
                <a:srgbClr val="C00000"/>
              </a:solidFill>
            </a:endParaRPr>
          </a:p>
        </p:txBody>
      </p:sp>
      <p:sp>
        <p:nvSpPr>
          <p:cNvPr id="4" name="Скругленный прямоугольник 3"/>
          <p:cNvSpPr/>
          <p:nvPr/>
        </p:nvSpPr>
        <p:spPr>
          <a:xfrm>
            <a:off x="1373321" y="2843068"/>
            <a:ext cx="6299532" cy="432048"/>
          </a:xfrm>
          <a:prstGeom prst="roundRect">
            <a:avLst/>
          </a:prstGeom>
          <a:gradFill>
            <a:gsLst>
              <a:gs pos="4995">
                <a:schemeClr val="accent4">
                  <a:lumMod val="40000"/>
                  <a:lumOff val="60000"/>
                </a:schemeClr>
              </a:gs>
              <a:gs pos="0">
                <a:schemeClr val="accent2">
                  <a:lumMod val="60000"/>
                  <a:lumOff val="40000"/>
                </a:schemeClr>
              </a:gs>
              <a:gs pos="42000">
                <a:schemeClr val="accent2">
                  <a:lumMod val="20000"/>
                  <a:lumOff val="80000"/>
                </a:schemeClr>
              </a:gs>
              <a:gs pos="100000">
                <a:schemeClr val="bg1">
                  <a:shade val="100000"/>
                  <a:satMod val="115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uk-UA" altLang="ru-RU" sz="2200" b="1">
                <a:latin typeface="Calibri" panose="020F0502020204030204" pitchFamily="34" charset="0"/>
              </a:rPr>
              <a:t>Сортування обміном (бульбашкове сортування)</a:t>
            </a:r>
          </a:p>
        </p:txBody>
      </p:sp>
      <p:sp>
        <p:nvSpPr>
          <p:cNvPr id="5" name="Прямоугольник 4"/>
          <p:cNvSpPr/>
          <p:nvPr/>
        </p:nvSpPr>
        <p:spPr>
          <a:xfrm>
            <a:off x="468313" y="1125538"/>
            <a:ext cx="8174037" cy="457200"/>
          </a:xfrm>
          <a:prstGeom prst="rect">
            <a:avLst/>
          </a:prstGeom>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ru-RU" altLang="ru-RU" sz="2400" b="1" dirty="0" err="1">
                <a:solidFill>
                  <a:srgbClr val="C00000"/>
                </a:solidFill>
                <a:latin typeface="Times New Roman" panose="02020603050405020304" pitchFamily="18" charset="0"/>
              </a:rPr>
              <a:t>Найпоширеніші</a:t>
            </a:r>
            <a:r>
              <a:rPr lang="ru-RU" altLang="ru-RU" sz="2400" b="1" dirty="0">
                <a:solidFill>
                  <a:srgbClr val="C00000"/>
                </a:solidFill>
                <a:latin typeface="Times New Roman" panose="02020603050405020304" pitchFamily="18" charset="0"/>
              </a:rPr>
              <a:t> </a:t>
            </a:r>
            <a:r>
              <a:rPr lang="ru-RU" altLang="ru-RU" sz="2400" b="1" dirty="0" err="1">
                <a:solidFill>
                  <a:srgbClr val="C00000"/>
                </a:solidFill>
                <a:latin typeface="Times New Roman" panose="02020603050405020304" pitchFamily="18" charset="0"/>
              </a:rPr>
              <a:t>елементарні</a:t>
            </a:r>
            <a:r>
              <a:rPr lang="ru-RU" altLang="ru-RU" sz="2400" b="1" dirty="0">
                <a:solidFill>
                  <a:srgbClr val="C00000"/>
                </a:solidFill>
                <a:latin typeface="Times New Roman" panose="02020603050405020304" pitchFamily="18" charset="0"/>
              </a:rPr>
              <a:t> </a:t>
            </a:r>
            <a:r>
              <a:rPr lang="ru-RU" altLang="ru-RU" sz="2400" b="1" dirty="0" err="1">
                <a:solidFill>
                  <a:srgbClr val="C00000"/>
                </a:solidFill>
                <a:latin typeface="Times New Roman" panose="02020603050405020304" pitchFamily="18" charset="0"/>
              </a:rPr>
              <a:t>методи</a:t>
            </a:r>
            <a:r>
              <a:rPr lang="ru-RU" altLang="ru-RU" sz="2400" b="1" dirty="0">
                <a:solidFill>
                  <a:srgbClr val="C00000"/>
                </a:solidFill>
                <a:latin typeface="Times New Roman" panose="02020603050405020304" pitchFamily="18" charset="0"/>
              </a:rPr>
              <a:t> </a:t>
            </a:r>
            <a:r>
              <a:rPr lang="ru-RU" altLang="ru-RU" sz="2400" b="1" dirty="0" err="1">
                <a:solidFill>
                  <a:srgbClr val="C00000"/>
                </a:solidFill>
                <a:latin typeface="Times New Roman" panose="02020603050405020304" pitchFamily="18" charset="0"/>
              </a:rPr>
              <a:t>сортування</a:t>
            </a:r>
            <a:r>
              <a:rPr lang="ru-RU" altLang="ru-RU" sz="2400" b="1" dirty="0">
                <a:solidFill>
                  <a:srgbClr val="C00000"/>
                </a:solidFill>
                <a:latin typeface="Times New Roman" panose="02020603050405020304" pitchFamily="18" charset="0"/>
              </a:rPr>
              <a:t> </a:t>
            </a:r>
            <a:r>
              <a:rPr lang="ru-RU" altLang="ru-RU" sz="2400" b="1" dirty="0" err="1">
                <a:solidFill>
                  <a:srgbClr val="C00000"/>
                </a:solidFill>
                <a:latin typeface="Times New Roman" panose="02020603050405020304" pitchFamily="18" charset="0"/>
              </a:rPr>
              <a:t>масиву</a:t>
            </a:r>
            <a:r>
              <a:rPr lang="ru-RU" altLang="ru-RU" sz="2400" b="1" dirty="0">
                <a:solidFill>
                  <a:srgbClr val="C00000"/>
                </a:solidFill>
                <a:latin typeface="Times New Roman" panose="02020603050405020304" pitchFamily="18" charset="0"/>
              </a:rPr>
              <a:t> :</a:t>
            </a:r>
            <a:endParaRPr lang="uk-UA" altLang="ru-RU" sz="2400" b="1" dirty="0">
              <a:solidFill>
                <a:srgbClr val="C00000"/>
              </a:solidFill>
              <a:latin typeface="Times New Roman" panose="02020603050405020304" pitchFamily="18" charset="0"/>
            </a:endParaRPr>
          </a:p>
        </p:txBody>
      </p:sp>
      <p:sp>
        <p:nvSpPr>
          <p:cNvPr id="6" name="Скругленный прямоугольник 5"/>
          <p:cNvSpPr/>
          <p:nvPr/>
        </p:nvSpPr>
        <p:spPr>
          <a:xfrm>
            <a:off x="3029045" y="1688554"/>
            <a:ext cx="3240360" cy="432049"/>
          </a:xfrm>
          <a:prstGeom prst="roundRect">
            <a:avLst/>
          </a:prstGeom>
          <a:gradFill>
            <a:gsLst>
              <a:gs pos="4995">
                <a:schemeClr val="accent4">
                  <a:lumMod val="40000"/>
                  <a:lumOff val="60000"/>
                </a:schemeClr>
              </a:gs>
              <a:gs pos="0">
                <a:schemeClr val="accent2">
                  <a:lumMod val="60000"/>
                  <a:lumOff val="40000"/>
                </a:schemeClr>
              </a:gs>
              <a:gs pos="42000">
                <a:schemeClr val="accent2">
                  <a:lumMod val="20000"/>
                  <a:lumOff val="80000"/>
                </a:schemeClr>
              </a:gs>
              <a:gs pos="100000">
                <a:schemeClr val="bg1">
                  <a:shade val="100000"/>
                  <a:satMod val="115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uk-UA" altLang="ru-RU" sz="2200" b="1">
                <a:latin typeface="Calibri" panose="020F0502020204030204" pitchFamily="34" charset="0"/>
              </a:rPr>
              <a:t>Сортування вибором;</a:t>
            </a:r>
          </a:p>
        </p:txBody>
      </p:sp>
      <p:sp>
        <p:nvSpPr>
          <p:cNvPr id="7" name="Скругленный прямоугольник 6"/>
          <p:cNvSpPr/>
          <p:nvPr/>
        </p:nvSpPr>
        <p:spPr>
          <a:xfrm>
            <a:off x="1874451" y="2265561"/>
            <a:ext cx="5438422" cy="432048"/>
          </a:xfrm>
          <a:prstGeom prst="roundRect">
            <a:avLst/>
          </a:prstGeom>
          <a:gradFill>
            <a:gsLst>
              <a:gs pos="4995">
                <a:schemeClr val="accent4">
                  <a:lumMod val="40000"/>
                  <a:lumOff val="60000"/>
                </a:schemeClr>
              </a:gs>
              <a:gs pos="0">
                <a:schemeClr val="accent2">
                  <a:lumMod val="60000"/>
                  <a:lumOff val="40000"/>
                </a:schemeClr>
              </a:gs>
              <a:gs pos="42000">
                <a:schemeClr val="accent2">
                  <a:lumMod val="20000"/>
                  <a:lumOff val="80000"/>
                </a:schemeClr>
              </a:gs>
              <a:gs pos="100000">
                <a:schemeClr val="bg1">
                  <a:shade val="100000"/>
                  <a:satMod val="115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uk-UA" altLang="ru-RU" sz="2200" b="1" dirty="0">
                <a:latin typeface="Calibri" panose="020F0502020204030204" pitchFamily="34" charset="0"/>
              </a:rPr>
              <a:t>Сортування </a:t>
            </a:r>
            <a:r>
              <a:rPr lang="uk-UA" altLang="ru-RU" sz="2200" b="1" dirty="0" smtClean="0">
                <a:latin typeface="Calibri" panose="020F0502020204030204" pitchFamily="34" charset="0"/>
              </a:rPr>
              <a:t>вставками (включенням</a:t>
            </a:r>
            <a:r>
              <a:rPr lang="uk-UA" altLang="ru-RU" sz="2200" b="1" dirty="0">
                <a:latin typeface="Calibri" panose="020F0502020204030204" pitchFamily="34" charset="0"/>
              </a:rPr>
              <a:t>);</a:t>
            </a:r>
          </a:p>
        </p:txBody>
      </p:sp>
      <p:sp>
        <p:nvSpPr>
          <p:cNvPr id="8" name="Скругленный прямоугольник 7"/>
          <p:cNvSpPr/>
          <p:nvPr/>
        </p:nvSpPr>
        <p:spPr>
          <a:xfrm>
            <a:off x="2383371" y="3994379"/>
            <a:ext cx="3829197" cy="432049"/>
          </a:xfrm>
          <a:prstGeom prst="roundRect">
            <a:avLst/>
          </a:prstGeom>
          <a:gradFill>
            <a:gsLst>
              <a:gs pos="4995">
                <a:schemeClr val="accent4">
                  <a:lumMod val="40000"/>
                  <a:lumOff val="60000"/>
                </a:schemeClr>
              </a:gs>
              <a:gs pos="0">
                <a:schemeClr val="accent2">
                  <a:lumMod val="60000"/>
                  <a:lumOff val="40000"/>
                </a:schemeClr>
              </a:gs>
              <a:gs pos="42000">
                <a:schemeClr val="accent2">
                  <a:lumMod val="20000"/>
                  <a:lumOff val="80000"/>
                </a:schemeClr>
              </a:gs>
              <a:gs pos="100000">
                <a:schemeClr val="bg1">
                  <a:shade val="100000"/>
                  <a:satMod val="115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en-US" altLang="ru-RU" sz="2200" b="1">
                <a:latin typeface="Calibri" panose="020F0502020204030204" pitchFamily="34" charset="0"/>
              </a:rPr>
              <a:t>C</a:t>
            </a:r>
            <a:r>
              <a:rPr lang="ru-RU" altLang="ru-RU" sz="2200" b="1">
                <a:latin typeface="Calibri" panose="020F0502020204030204" pitchFamily="34" charset="0"/>
              </a:rPr>
              <a:t>ортування методом злиття</a:t>
            </a:r>
            <a:endParaRPr lang="uk-UA" altLang="ru-RU" sz="2200" b="1">
              <a:latin typeface="Calibri" panose="020F0502020204030204" pitchFamily="34" charset="0"/>
            </a:endParaRPr>
          </a:p>
        </p:txBody>
      </p:sp>
      <p:sp>
        <p:nvSpPr>
          <p:cNvPr id="9" name="Скругленный прямоугольник 8"/>
          <p:cNvSpPr/>
          <p:nvPr/>
        </p:nvSpPr>
        <p:spPr>
          <a:xfrm>
            <a:off x="364860" y="5001865"/>
            <a:ext cx="8526075" cy="432048"/>
          </a:xfrm>
          <a:prstGeom prst="roundRect">
            <a:avLst/>
          </a:prstGeom>
          <a:gradFill>
            <a:gsLst>
              <a:gs pos="4995">
                <a:schemeClr val="accent4">
                  <a:lumMod val="40000"/>
                  <a:lumOff val="60000"/>
                </a:schemeClr>
              </a:gs>
              <a:gs pos="0">
                <a:schemeClr val="accent2">
                  <a:lumMod val="60000"/>
                  <a:lumOff val="40000"/>
                </a:schemeClr>
              </a:gs>
              <a:gs pos="42000">
                <a:schemeClr val="accent2">
                  <a:lumMod val="20000"/>
                  <a:lumOff val="80000"/>
                </a:schemeClr>
              </a:gs>
              <a:gs pos="100000">
                <a:schemeClr val="bg1">
                  <a:shade val="100000"/>
                  <a:satMod val="115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ru-RU" altLang="ru-RU" sz="2200" b="1">
                <a:latin typeface="Calibri" panose="020F0502020204030204" pitchFamily="34" charset="0"/>
              </a:rPr>
              <a:t>Сортування включенням зі спадним приростом, або метод Шелла</a:t>
            </a:r>
            <a:endParaRPr lang="uk-UA" altLang="ru-RU" sz="2200" b="1">
              <a:latin typeface="Calibri" panose="020F0502020204030204" pitchFamily="34" charset="0"/>
            </a:endParaRPr>
          </a:p>
        </p:txBody>
      </p:sp>
      <p:sp>
        <p:nvSpPr>
          <p:cNvPr id="10" name="Скругленный прямоугольник 9"/>
          <p:cNvSpPr/>
          <p:nvPr/>
        </p:nvSpPr>
        <p:spPr>
          <a:xfrm>
            <a:off x="292232" y="5578500"/>
            <a:ext cx="8640960" cy="432048"/>
          </a:xfrm>
          <a:prstGeom prst="roundRect">
            <a:avLst/>
          </a:prstGeom>
          <a:gradFill>
            <a:gsLst>
              <a:gs pos="4995">
                <a:schemeClr val="accent4">
                  <a:lumMod val="40000"/>
                  <a:lumOff val="60000"/>
                </a:schemeClr>
              </a:gs>
              <a:gs pos="0">
                <a:schemeClr val="accent2">
                  <a:lumMod val="60000"/>
                  <a:lumOff val="40000"/>
                </a:schemeClr>
              </a:gs>
              <a:gs pos="42000">
                <a:schemeClr val="accent2">
                  <a:lumMod val="20000"/>
                  <a:lumOff val="80000"/>
                </a:schemeClr>
              </a:gs>
              <a:gs pos="100000">
                <a:schemeClr val="bg1">
                  <a:shade val="100000"/>
                  <a:satMod val="115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ru-RU" altLang="ru-RU" sz="2200" b="1">
                <a:latin typeface="Calibri" panose="020F0502020204030204" pitchFamily="34" charset="0"/>
              </a:rPr>
              <a:t>Сортування за допомогою дерева, або пірамідальне сортування</a:t>
            </a:r>
            <a:endParaRPr lang="uk-UA" altLang="ru-RU" sz="2200" b="1">
              <a:latin typeface="Calibri" panose="020F0502020204030204" pitchFamily="34" charset="0"/>
            </a:endParaRPr>
          </a:p>
        </p:txBody>
      </p:sp>
      <p:sp>
        <p:nvSpPr>
          <p:cNvPr id="11" name="Скругленный прямоугольник 10"/>
          <p:cNvSpPr/>
          <p:nvPr/>
        </p:nvSpPr>
        <p:spPr>
          <a:xfrm>
            <a:off x="1807402" y="4499165"/>
            <a:ext cx="4981325" cy="432048"/>
          </a:xfrm>
          <a:prstGeom prst="roundRect">
            <a:avLst/>
          </a:prstGeom>
          <a:gradFill>
            <a:gsLst>
              <a:gs pos="4995">
                <a:schemeClr val="accent4">
                  <a:lumMod val="40000"/>
                  <a:lumOff val="60000"/>
                </a:schemeClr>
              </a:gs>
              <a:gs pos="0">
                <a:schemeClr val="accent2">
                  <a:lumMod val="60000"/>
                  <a:lumOff val="40000"/>
                </a:schemeClr>
              </a:gs>
              <a:gs pos="42000">
                <a:schemeClr val="accent2">
                  <a:lumMod val="20000"/>
                  <a:lumOff val="80000"/>
                </a:schemeClr>
              </a:gs>
              <a:gs pos="100000">
                <a:schemeClr val="bg1">
                  <a:shade val="100000"/>
                  <a:satMod val="115000"/>
                </a:schemeClr>
              </a:gs>
            </a:gsLst>
            <a:lin ang="5400000" scaled="1"/>
          </a:gra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r>
              <a:rPr lang="ru-RU" altLang="ru-RU" sz="2200" b="1">
                <a:latin typeface="Calibri" panose="020F0502020204030204" pitchFamily="34" charset="0"/>
              </a:rPr>
              <a:t>Швидке сортування, або метод Хоара</a:t>
            </a:r>
            <a:endParaRPr lang="uk-UA" altLang="ru-RU" sz="2200" b="1">
              <a:latin typeface="Calibri" panose="020F0502020204030204" pitchFamily="34"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a:spLocks noChangeArrowheads="1"/>
          </p:cNvSpPr>
          <p:nvPr/>
        </p:nvSpPr>
        <p:spPr bwMode="auto">
          <a:xfrm>
            <a:off x="179388" y="1125538"/>
            <a:ext cx="8532812" cy="46196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spcBef>
                <a:spcPct val="10000"/>
              </a:spcBef>
              <a:buClr>
                <a:schemeClr val="hlink"/>
              </a:buClr>
              <a:buFont typeface="Wingdings" panose="05000000000000000000" pitchFamily="2" charset="2"/>
              <a:buChar char="q"/>
            </a:pPr>
            <a:r>
              <a:rPr lang="ru-RU" altLang="ru-RU" sz="2400"/>
              <a:t>  Масив щоразу </a:t>
            </a:r>
            <a:r>
              <a:rPr lang="ru-RU" altLang="ru-RU" sz="2400">
                <a:solidFill>
                  <a:srgbClr val="000099"/>
                </a:solidFill>
              </a:rPr>
              <a:t>ділиться на дві частини</a:t>
            </a:r>
            <a:r>
              <a:rPr lang="ru-RU" altLang="ru-RU" sz="2400"/>
              <a:t>: ліву, вже відсортовану, та праву, ще не відсортовану. </a:t>
            </a:r>
          </a:p>
          <a:p>
            <a:pPr>
              <a:spcBef>
                <a:spcPct val="10000"/>
              </a:spcBef>
              <a:buClr>
                <a:schemeClr val="hlink"/>
              </a:buClr>
              <a:buFont typeface="Wingdings" panose="05000000000000000000" pitchFamily="2" charset="2"/>
              <a:buChar char="q"/>
            </a:pPr>
            <a:r>
              <a:rPr lang="ru-RU" altLang="ru-RU" sz="2400"/>
              <a:t>  Перший елемент правої частини вставляється в ліву частину так, щоб вона залишалася відсортованою. </a:t>
            </a:r>
          </a:p>
          <a:p>
            <a:pPr>
              <a:spcBef>
                <a:spcPct val="10000"/>
              </a:spcBef>
              <a:buClr>
                <a:schemeClr val="hlink"/>
              </a:buClr>
              <a:buFont typeface="Wingdings" panose="05000000000000000000" pitchFamily="2" charset="2"/>
              <a:buChar char="q"/>
            </a:pPr>
            <a:r>
              <a:rPr lang="ru-RU" altLang="ru-RU" sz="2400"/>
              <a:t>  У результаті відсортована частина збільшується на один елемент, а невідсортована — зменшується. </a:t>
            </a:r>
          </a:p>
          <a:p>
            <a:pPr>
              <a:spcBef>
                <a:spcPct val="10000"/>
              </a:spcBef>
              <a:buClr>
                <a:schemeClr val="hlink"/>
              </a:buClr>
              <a:buFont typeface="Wingdings" panose="05000000000000000000" pitchFamily="2" charset="2"/>
              <a:buChar char="q"/>
            </a:pPr>
            <a:r>
              <a:rPr lang="ru-RU" altLang="ru-RU" sz="2400"/>
              <a:t>  Відтак щоразу виконується дві операції: </a:t>
            </a:r>
            <a:r>
              <a:rPr lang="ru-RU" altLang="ru-RU" sz="2400">
                <a:solidFill>
                  <a:srgbClr val="000099"/>
                </a:solidFill>
              </a:rPr>
              <a:t>пошук позиції для нового елемента та його вставка з зсувом на одну позицію вправо</a:t>
            </a:r>
            <a:r>
              <a:rPr lang="ru-RU" altLang="ru-RU" sz="2400"/>
              <a:t> від елементів відсортованої частини. </a:t>
            </a:r>
          </a:p>
          <a:p>
            <a:pPr>
              <a:spcBef>
                <a:spcPct val="10000"/>
              </a:spcBef>
              <a:buClr>
                <a:schemeClr val="hlink"/>
              </a:buClr>
              <a:buFont typeface="Wingdings" panose="05000000000000000000" pitchFamily="2" charset="2"/>
              <a:buChar char="q"/>
            </a:pPr>
            <a:r>
              <a:rPr lang="ru-RU" altLang="ru-RU" sz="2400"/>
              <a:t>  Після цього перший елемент невідсортованого підмасиву буде замінено останнім елементом відсортованого. </a:t>
            </a:r>
            <a:endParaRPr lang="uk-UA" altLang="ru-RU" sz="2400"/>
          </a:p>
        </p:txBody>
      </p:sp>
      <p:sp>
        <p:nvSpPr>
          <p:cNvPr id="92165" name="Rectangle 5"/>
          <p:cNvSpPr>
            <a:spLocks noChangeArrowheads="1"/>
          </p:cNvSpPr>
          <p:nvPr/>
        </p:nvSpPr>
        <p:spPr bwMode="auto">
          <a:xfrm>
            <a:off x="1692275" y="80878"/>
            <a:ext cx="7272213" cy="646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tIns="76176" bIns="76176" anchor="ctr">
            <a:spAutoFit/>
          </a:bodyPr>
          <a:lstStyle/>
          <a:p>
            <a:r>
              <a:rPr lang="uk-UA" altLang="ru-RU" sz="3200" b="1" dirty="0">
                <a:latin typeface="Arial" panose="020B0604020202020204" pitchFamily="34" charset="0"/>
              </a:rPr>
              <a:t>Сортування</a:t>
            </a:r>
            <a:r>
              <a:rPr lang="uk-UA" altLang="ru-RU" sz="3200" dirty="0">
                <a:latin typeface="Arial" panose="020B0604020202020204" pitchFamily="34" charset="0"/>
              </a:rPr>
              <a:t> </a:t>
            </a:r>
            <a:r>
              <a:rPr lang="uk-UA" altLang="ru-RU" sz="3200" b="1" dirty="0">
                <a:latin typeface="Arial" panose="020B0604020202020204" pitchFamily="34" charset="0"/>
              </a:rPr>
              <a:t>методом вставки</a:t>
            </a:r>
            <a:endParaRPr lang="ru-RU" altLang="ru-RU" sz="3200" b="1" dirty="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noChangeArrowheads="1"/>
          </p:cNvPicPr>
          <p:nvPr>
            <p:ph idx="4294967295"/>
          </p:nvPr>
        </p:nvPicPr>
        <p:blipFill>
          <a:blip r:embed="rId3">
            <a:extLst>
              <a:ext uri="{28A0092B-C50C-407E-A947-70E740481C1C}">
                <a14:useLocalDpi xmlns:a14="http://schemas.microsoft.com/office/drawing/2010/main" val="0"/>
              </a:ext>
            </a:extLst>
          </a:blip>
          <a:srcRect/>
          <a:stretch>
            <a:fillRect/>
          </a:stretch>
        </p:blipFill>
        <p:spPr bwMode="auto">
          <a:xfrm>
            <a:off x="0" y="1125538"/>
            <a:ext cx="9144000" cy="3455987"/>
          </a:xfrm>
          <a:prstGeom prst="rect">
            <a:avLst/>
          </a:prstGeom>
          <a:solidFill>
            <a:schemeClr val="bg1"/>
          </a:solidFill>
        </p:spPr>
      </p:pic>
      <p:sp>
        <p:nvSpPr>
          <p:cNvPr id="93188" name="Rectangle 4"/>
          <p:cNvSpPr>
            <a:spLocks noChangeArrowheads="1"/>
          </p:cNvSpPr>
          <p:nvPr/>
        </p:nvSpPr>
        <p:spPr bwMode="auto">
          <a:xfrm>
            <a:off x="1692275" y="84138"/>
            <a:ext cx="5975350"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76176" anchor="ctr">
            <a:spAutoFit/>
          </a:bodyPr>
          <a:lstStyle/>
          <a:p>
            <a:r>
              <a:rPr lang="uk-UA" altLang="ru-RU" sz="3200" b="1"/>
              <a:t>Сортування методом вставки</a:t>
            </a:r>
            <a:endParaRPr lang="ru-RU" altLang="ru-RU" sz="3200" b="1">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ChangeArrowheads="1"/>
          </p:cNvSpPr>
          <p:nvPr/>
        </p:nvSpPr>
        <p:spPr bwMode="auto">
          <a:xfrm>
            <a:off x="755650" y="188913"/>
            <a:ext cx="77057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6176" bIns="76176" anchor="ctr">
            <a:spAutoFit/>
          </a:bodyPr>
          <a:lstStyle/>
          <a:p>
            <a:r>
              <a:rPr lang="uk-UA" altLang="ru-RU" sz="3200" b="1"/>
              <a:t>Алгоритм сортування методом вставки</a:t>
            </a:r>
            <a:endParaRPr lang="ru-RU" altLang="ru-RU" sz="3200" b="1">
              <a:latin typeface="Arial" panose="020B0604020202020204" pitchFamily="34" charset="0"/>
            </a:endParaRPr>
          </a:p>
        </p:txBody>
      </p:sp>
      <p:sp>
        <p:nvSpPr>
          <p:cNvPr id="86019" name="Rectangle 3"/>
          <p:cNvSpPr>
            <a:spLocks noChangeArrowheads="1"/>
          </p:cNvSpPr>
          <p:nvPr/>
        </p:nvSpPr>
        <p:spPr bwMode="auto">
          <a:xfrm>
            <a:off x="250825" y="1106488"/>
            <a:ext cx="8569325" cy="55689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r>
              <a:rPr lang="uk-UA" altLang="ru-RU" sz="2400"/>
              <a:t>Підмасив, що містить елементи з другого до останнього, вважатимемо невідсортованою частиною. Поки ця частина не стане порожньою, слід виконувати такі дії.</a:t>
            </a:r>
            <a:endParaRPr lang="ru-RU" altLang="ru-RU" sz="2400"/>
          </a:p>
          <a:p>
            <a:r>
              <a:rPr lang="uk-UA" altLang="ru-RU" sz="2400"/>
              <a:t>1. Зберегти перший елемент невідсортованого підмасиву в допоміжній змінній.</a:t>
            </a:r>
            <a:endParaRPr lang="ru-RU" altLang="ru-RU" sz="2400"/>
          </a:p>
          <a:p>
            <a:r>
              <a:rPr lang="uk-UA" altLang="ru-RU" sz="2400"/>
              <a:t>2. Визначити позицію вставки збереженого елемента у масив. Для цього:</a:t>
            </a:r>
            <a:endParaRPr lang="ru-RU" altLang="ru-RU" sz="2400"/>
          </a:p>
          <a:p>
            <a:pPr lvl="1"/>
            <a:r>
              <a:rPr lang="uk-UA" altLang="ru-RU" sz="2400"/>
              <a:t>2.1. Вважати перший елемент масиву поточним. </a:t>
            </a:r>
            <a:endParaRPr lang="ru-RU" altLang="ru-RU" sz="2400"/>
          </a:p>
          <a:p>
            <a:pPr lvl="1"/>
            <a:r>
              <a:rPr lang="uk-UA" altLang="ru-RU" sz="2400"/>
              <a:t>2.2. Доки елемент для вставки більше за поточний, збільшувати індекс поточного елемента. </a:t>
            </a:r>
            <a:endParaRPr lang="ru-RU" altLang="ru-RU" sz="2400"/>
          </a:p>
          <a:p>
            <a:r>
              <a:rPr lang="uk-UA" altLang="ru-RU" sz="2400"/>
              <a:t>3. Вставити збережений на кроці 1 елемент на знайдену позицію вставки, зсунувши на одну позицію вправо решту відсортованої частини.</a:t>
            </a:r>
            <a:endParaRPr lang="ru-RU" altLang="ru-RU" sz="2400"/>
          </a:p>
          <a:p>
            <a:r>
              <a:rPr lang="uk-UA" altLang="ru-RU" sz="2400"/>
              <a:t>4. Пересунути початок невідсортованої частини на одну позицію вправо.</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Заголовок 1"/>
          <p:cNvSpPr>
            <a:spLocks noGrp="1"/>
          </p:cNvSpPr>
          <p:nvPr>
            <p:ph type="title" idx="4294967295"/>
          </p:nvPr>
        </p:nvSpPr>
        <p:spPr bwMode="auto">
          <a:xfrm>
            <a:off x="539750" y="188913"/>
            <a:ext cx="8229600" cy="685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r>
              <a:rPr lang="uk-UA" altLang="ru-RU" sz="3200" b="1">
                <a:solidFill>
                  <a:schemeClr val="tx1"/>
                </a:solidFill>
              </a:rPr>
              <a:t>Сортування методом вибору</a:t>
            </a:r>
          </a:p>
        </p:txBody>
      </p:sp>
      <p:sp>
        <p:nvSpPr>
          <p:cNvPr id="94211" name="Объект 2"/>
          <p:cNvSpPr>
            <a:spLocks noGrp="1"/>
          </p:cNvSpPr>
          <p:nvPr>
            <p:ph idx="4294967295"/>
          </p:nvPr>
        </p:nvSpPr>
        <p:spPr bwMode="auto">
          <a:xfrm>
            <a:off x="468313" y="1125538"/>
            <a:ext cx="8459787" cy="4103687"/>
          </a:xfrm>
          <a:prstGeom prst="rect">
            <a:avLst/>
          </a:prstGeom>
          <a:solidFill>
            <a:schemeClr val="bg1"/>
          </a:solidFill>
          <a:ln/>
          <a:extLst>
            <a:ext uri="{91240B29-F687-4F45-9708-019B960494DF}">
              <a14:hiddenLine xmlns:a14="http://schemas.microsoft.com/office/drawing/2010/main" w="9525">
                <a:solidFill>
                  <a:srgbClr val="000000"/>
                </a:solidFill>
                <a:miter lim="800000"/>
                <a:headEnd/>
                <a:tailEnd/>
              </a14:hiddenLine>
            </a:ext>
          </a:extLst>
        </p:spPr>
        <p:txBody>
          <a:bodyPr/>
          <a:lstStyle/>
          <a:p>
            <a:pPr marL="0" indent="0">
              <a:buClr>
                <a:schemeClr val="hlink"/>
              </a:buClr>
              <a:buFont typeface="Wingdings" panose="05000000000000000000" pitchFamily="2" charset="2"/>
              <a:buChar char="q"/>
            </a:pPr>
            <a:r>
              <a:rPr lang="ru-RU" altLang="ru-RU" sz="2400">
                <a:latin typeface="Arial" panose="020B0604020202020204" pitchFamily="34" charset="0"/>
              </a:rPr>
              <a:t> Масив ділиться на дві частини: ліву, вже впорядковану, та праву, ще не впорядковану. </a:t>
            </a:r>
          </a:p>
          <a:p>
            <a:pPr marL="0" indent="0">
              <a:buClr>
                <a:schemeClr val="hlink"/>
              </a:buClr>
              <a:buFont typeface="Wingdings" panose="05000000000000000000" pitchFamily="2" charset="2"/>
              <a:buChar char="q"/>
            </a:pPr>
            <a:r>
              <a:rPr lang="ru-RU" altLang="ru-RU" sz="2400">
                <a:latin typeface="Arial" panose="020B0604020202020204" pitchFamily="34" charset="0"/>
              </a:rPr>
              <a:t> На першому кроці, коли невпорядкованим є весь масив, з нього вибирають найменший елемент і міняють місцями з першим елементом масиву. </a:t>
            </a:r>
          </a:p>
          <a:p>
            <a:pPr marL="0" indent="0">
              <a:buClr>
                <a:schemeClr val="hlink"/>
              </a:buClr>
              <a:buFont typeface="Wingdings" panose="05000000000000000000" pitchFamily="2" charset="2"/>
              <a:buChar char="q"/>
            </a:pPr>
            <a:r>
              <a:rPr lang="ru-RU" altLang="ru-RU" sz="2400">
                <a:latin typeface="Arial" panose="020B0604020202020204" pitchFamily="34" charset="0"/>
              </a:rPr>
              <a:t> На другому кроці невпорядкованою стає частина масиву з другого елемента по останній. З­поміж цих елементів вибирають найменший, який міняють місцями з другим. </a:t>
            </a:r>
          </a:p>
          <a:p>
            <a:pPr marL="0" indent="0">
              <a:buClr>
                <a:schemeClr val="hlink"/>
              </a:buClr>
              <a:buFont typeface="Wingdings" panose="05000000000000000000" pitchFamily="2" charset="2"/>
              <a:buChar char="q"/>
            </a:pPr>
            <a:r>
              <a:rPr lang="ru-RU" altLang="ru-RU" sz="2400">
                <a:latin typeface="Arial" panose="020B0604020202020204" pitchFamily="34" charset="0"/>
              </a:rPr>
              <a:t> Процес триває доти, доки у невідсортованій частині не залишиться жодного елемента. </a:t>
            </a:r>
            <a:endParaRPr lang="uk-UA" altLang="ru-RU" sz="2400">
              <a:latin typeface="Arial" panose="020B0604020202020204" pitchFamily="34" charset="0"/>
            </a:endParaRPr>
          </a:p>
        </p:txBody>
      </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компьютер2">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0000CC"/>
      </a:folHlink>
    </a:clrScheme>
    <a:fontScheme name="компьютер2">
      <a:majorFont>
        <a:latin typeface="Times New Roman"/>
        <a:ea typeface=""/>
        <a:cs typeface="Times New Roman"/>
      </a:majorFont>
      <a:minorFont>
        <a:latin typeface="Times New Roman"/>
        <a:ea typeface=""/>
        <a:cs typeface="Times New Roma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компьютер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компьютер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компьютер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компьютер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компьютер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компьютер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компьютер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компьютер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компьютер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компьютер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компьютер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компьютер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компьютер2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компьютер2 14">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компьютер2 15">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компьютер2 16">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компьютер2 17">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компьютер2 18">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компьютер2 19">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компьютер2 20">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компьютер2 21">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компьютер2 22">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компьютер2 23">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компьютер2 24">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компьютер2 2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A50021"/>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компьютер2</Template>
  <TotalTime>1754</TotalTime>
  <Words>3424</Words>
  <Application>Microsoft Office PowerPoint</Application>
  <PresentationFormat>Экран (4:3)</PresentationFormat>
  <Paragraphs>527</Paragraphs>
  <Slides>43</Slides>
  <Notes>43</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43</vt:i4>
      </vt:variant>
    </vt:vector>
  </HeadingPairs>
  <TitlesOfParts>
    <vt:vector size="50" baseType="lpstr">
      <vt:lpstr>Arial</vt:lpstr>
      <vt:lpstr>Calibri</vt:lpstr>
      <vt:lpstr>Courier New</vt:lpstr>
      <vt:lpstr>Times New Roman</vt:lpstr>
      <vt:lpstr>Wingdings</vt:lpstr>
      <vt:lpstr>компьютер2</vt:lpstr>
      <vt:lpstr>Точечный рисунок</vt:lpstr>
      <vt:lpstr>Презентация PowerPoint</vt:lpstr>
      <vt:lpstr>Презентация PowerPoint</vt:lpstr>
      <vt:lpstr>Презентация PowerPoint</vt:lpstr>
      <vt:lpstr>Презентация PowerPoint</vt:lpstr>
      <vt:lpstr>Сортування масиву</vt:lpstr>
      <vt:lpstr>Презентация PowerPoint</vt:lpstr>
      <vt:lpstr>Презентация PowerPoint</vt:lpstr>
      <vt:lpstr>Презентация PowerPoint</vt:lpstr>
      <vt:lpstr>Сортування методом вибору</vt:lpstr>
      <vt:lpstr>Презентация PowerPoint</vt:lpstr>
      <vt:lpstr>Презентация PowerPoint</vt:lpstr>
      <vt:lpstr>Сортування методом обміну (бульбашкове)</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Швидке сортування Хоара</vt:lpstr>
      <vt:lpstr>Швидке сортування Хоара</vt:lpstr>
      <vt:lpstr>Презентация PowerPoint</vt:lpstr>
      <vt:lpstr>Презентация PowerPoint</vt:lpstr>
      <vt:lpstr>Презентация PowerPoint</vt:lpstr>
      <vt:lpstr>Презентация PowerPoint</vt:lpstr>
      <vt:lpstr>Масиви як параметри функцій</vt:lpstr>
      <vt:lpstr>Масиви як параметри функцій</vt:lpstr>
      <vt:lpstr>Презентация PowerPoint</vt:lpstr>
      <vt:lpstr>Презентация PowerPoint</vt:lpstr>
      <vt:lpstr>Сортування методом злиття</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Покажчики та масиви </vt:lpstr>
      <vt:lpstr>Покажчики та масиви </vt:lpstr>
      <vt:lpstr>Покажчики та масиви </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sigma</dc:creator>
  <cp:lastModifiedBy>Tetyana Kovalyuk</cp:lastModifiedBy>
  <cp:revision>64</cp:revision>
  <dcterms:created xsi:type="dcterms:W3CDTF">2012-11-05T21:24:46Z</dcterms:created>
  <dcterms:modified xsi:type="dcterms:W3CDTF">2020-10-27T17:17:38Z</dcterms:modified>
</cp:coreProperties>
</file>