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3"/>
  </p:notesMasterIdLst>
  <p:sldIdLst>
    <p:sldId id="256" r:id="rId2"/>
    <p:sldId id="333" r:id="rId3"/>
    <p:sldId id="359" r:id="rId4"/>
    <p:sldId id="363" r:id="rId5"/>
    <p:sldId id="360" r:id="rId6"/>
    <p:sldId id="362" r:id="rId7"/>
    <p:sldId id="361" r:id="rId8"/>
    <p:sldId id="364" r:id="rId9"/>
    <p:sldId id="368" r:id="rId10"/>
    <p:sldId id="369" r:id="rId11"/>
    <p:sldId id="365" r:id="rId12"/>
    <p:sldId id="371" r:id="rId13"/>
    <p:sldId id="370" r:id="rId14"/>
    <p:sldId id="372" r:id="rId15"/>
    <p:sldId id="374" r:id="rId16"/>
    <p:sldId id="366" r:id="rId17"/>
    <p:sldId id="373" r:id="rId18"/>
    <p:sldId id="375" r:id="rId19"/>
    <p:sldId id="376" r:id="rId20"/>
    <p:sldId id="377" r:id="rId21"/>
    <p:sldId id="367" r:id="rId22"/>
    <p:sldId id="381" r:id="rId23"/>
    <p:sldId id="379" r:id="rId24"/>
    <p:sldId id="380" r:id="rId25"/>
    <p:sldId id="378" r:id="rId26"/>
    <p:sldId id="382" r:id="rId27"/>
    <p:sldId id="383" r:id="rId28"/>
    <p:sldId id="384" r:id="rId29"/>
    <p:sldId id="385" r:id="rId30"/>
    <p:sldId id="386" r:id="rId31"/>
    <p:sldId id="314" r:id="rId3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99CCFF"/>
    <a:srgbClr val="99FF33"/>
    <a:srgbClr val="666699"/>
    <a:srgbClr val="FFFF00"/>
    <a:srgbClr val="0000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95243-37B5-44A6-A9DB-87E1E29EE440}" type="doc">
      <dgm:prSet loTypeId="urn:microsoft.com/office/officeart/2005/8/layout/target3" loCatId="list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uk-UA"/>
        </a:p>
      </dgm:t>
    </dgm:pt>
    <dgm:pt modelId="{224A1D7C-DF14-4192-A4D5-0675AC5ED270}">
      <dgm:prSet/>
      <dgm:spPr/>
      <dgm:t>
        <a:bodyPr/>
        <a:lstStyle/>
        <a:p>
          <a:pPr rtl="0"/>
          <a:r>
            <a:rPr lang="uk-UA" smtClean="0"/>
            <a:t>1)</a:t>
          </a:r>
          <a:r>
            <a:rPr lang="en-US" smtClean="0"/>
            <a:t> </a:t>
          </a:r>
          <a:r>
            <a:rPr lang="uk-UA" smtClean="0"/>
            <a:t>уведення та виведення матриць;</a:t>
          </a:r>
          <a:endParaRPr lang="uk-UA"/>
        </a:p>
      </dgm:t>
    </dgm:pt>
    <dgm:pt modelId="{95036EFA-47B2-4E9A-BC98-A313EDABDB78}" type="parTrans" cxnId="{F2559EA1-CE0A-4FF1-92E5-3B938CEDB03E}">
      <dgm:prSet/>
      <dgm:spPr/>
      <dgm:t>
        <a:bodyPr/>
        <a:lstStyle/>
        <a:p>
          <a:endParaRPr lang="uk-UA"/>
        </a:p>
      </dgm:t>
    </dgm:pt>
    <dgm:pt modelId="{9E0D9312-3CF2-42A0-BC2E-6494BA3C13D7}" type="sibTrans" cxnId="{F2559EA1-CE0A-4FF1-92E5-3B938CEDB03E}">
      <dgm:prSet/>
      <dgm:spPr/>
      <dgm:t>
        <a:bodyPr/>
        <a:lstStyle/>
        <a:p>
          <a:endParaRPr lang="uk-UA"/>
        </a:p>
      </dgm:t>
    </dgm:pt>
    <dgm:pt modelId="{22D17A31-08CA-4331-9328-8846FBB62331}">
      <dgm:prSet/>
      <dgm:spPr/>
      <dgm:t>
        <a:bodyPr/>
        <a:lstStyle/>
        <a:p>
          <a:pPr rtl="0"/>
          <a:r>
            <a:rPr lang="uk-UA" smtClean="0"/>
            <a:t>2)створення нової матриці за заданим алгоритмом;</a:t>
          </a:r>
          <a:endParaRPr lang="uk-UA"/>
        </a:p>
      </dgm:t>
    </dgm:pt>
    <dgm:pt modelId="{59E7B811-CE55-47A3-9906-D2C153D9B048}" type="parTrans" cxnId="{7006E9F9-D93B-4E67-B936-22E13B4309B0}">
      <dgm:prSet/>
      <dgm:spPr/>
      <dgm:t>
        <a:bodyPr/>
        <a:lstStyle/>
        <a:p>
          <a:endParaRPr lang="uk-UA"/>
        </a:p>
      </dgm:t>
    </dgm:pt>
    <dgm:pt modelId="{D42E32F4-0CBE-453C-809E-B6AF198BA948}" type="sibTrans" cxnId="{7006E9F9-D93B-4E67-B936-22E13B4309B0}">
      <dgm:prSet/>
      <dgm:spPr/>
      <dgm:t>
        <a:bodyPr/>
        <a:lstStyle/>
        <a:p>
          <a:endParaRPr lang="uk-UA"/>
        </a:p>
      </dgm:t>
    </dgm:pt>
    <dgm:pt modelId="{D0BF0928-5ABC-4445-ABE4-AF9AB099B45A}">
      <dgm:prSet/>
      <dgm:spPr/>
      <dgm:t>
        <a:bodyPr/>
        <a:lstStyle/>
        <a:p>
          <a:pPr rtl="0"/>
          <a:r>
            <a:rPr lang="uk-UA" dirty="0" smtClean="0"/>
            <a:t>3)пошук елементів матриці за певним критерієм;</a:t>
          </a:r>
          <a:endParaRPr lang="uk-UA" dirty="0"/>
        </a:p>
      </dgm:t>
    </dgm:pt>
    <dgm:pt modelId="{C2618D9D-4EF0-426B-AA16-43790C7B7ACF}" type="parTrans" cxnId="{A95FBC9B-43F6-465C-B9E0-9B1D9F8E8F51}">
      <dgm:prSet/>
      <dgm:spPr/>
      <dgm:t>
        <a:bodyPr/>
        <a:lstStyle/>
        <a:p>
          <a:endParaRPr lang="uk-UA"/>
        </a:p>
      </dgm:t>
    </dgm:pt>
    <dgm:pt modelId="{A0BF592E-52E0-44CC-A306-0AD44453E7B1}" type="sibTrans" cxnId="{A95FBC9B-43F6-465C-B9E0-9B1D9F8E8F51}">
      <dgm:prSet/>
      <dgm:spPr/>
      <dgm:t>
        <a:bodyPr/>
        <a:lstStyle/>
        <a:p>
          <a:endParaRPr lang="uk-UA"/>
        </a:p>
      </dgm:t>
    </dgm:pt>
    <dgm:pt modelId="{D3B67639-366D-40F3-A1AD-07BA0003B8FA}">
      <dgm:prSet/>
      <dgm:spPr/>
      <dgm:t>
        <a:bodyPr/>
        <a:lstStyle/>
        <a:p>
          <a:pPr rtl="0"/>
          <a:r>
            <a:rPr lang="uk-UA" dirty="0" smtClean="0"/>
            <a:t>4)визначення, чи задовольняє матриця або окремі її елементи певній властивості;</a:t>
          </a:r>
          <a:endParaRPr lang="uk-UA" dirty="0"/>
        </a:p>
      </dgm:t>
    </dgm:pt>
    <dgm:pt modelId="{2835BD92-8EA9-4B6A-ABD9-9767782907FD}" type="parTrans" cxnId="{82EF2E41-E01E-451F-9BB9-0728297C0E28}">
      <dgm:prSet/>
      <dgm:spPr/>
      <dgm:t>
        <a:bodyPr/>
        <a:lstStyle/>
        <a:p>
          <a:endParaRPr lang="uk-UA"/>
        </a:p>
      </dgm:t>
    </dgm:pt>
    <dgm:pt modelId="{6B2504E3-6AD4-4591-90FE-0C349C9EB73D}" type="sibTrans" cxnId="{82EF2E41-E01E-451F-9BB9-0728297C0E28}">
      <dgm:prSet/>
      <dgm:spPr/>
      <dgm:t>
        <a:bodyPr/>
        <a:lstStyle/>
        <a:p>
          <a:endParaRPr lang="uk-UA"/>
        </a:p>
      </dgm:t>
    </dgm:pt>
    <dgm:pt modelId="{1EF20673-9094-469B-8CAC-B36C73A1E1B5}">
      <dgm:prSet/>
      <dgm:spPr/>
      <dgm:t>
        <a:bodyPr/>
        <a:lstStyle/>
        <a:p>
          <a:pPr rtl="0"/>
          <a:r>
            <a:rPr lang="uk-UA" dirty="0" smtClean="0"/>
            <a:t>5)виконання певних операцій над компонентами матриць (переставлян­ня рядків і стовпців, множення матриць тощо).</a:t>
          </a:r>
          <a:endParaRPr lang="uk-UA" dirty="0"/>
        </a:p>
      </dgm:t>
    </dgm:pt>
    <dgm:pt modelId="{A4C16F92-22D4-4098-9095-66695FC6E029}" type="parTrans" cxnId="{E30DB8D2-041C-4DA0-A358-FFDD4050D60E}">
      <dgm:prSet/>
      <dgm:spPr/>
      <dgm:t>
        <a:bodyPr/>
        <a:lstStyle/>
        <a:p>
          <a:endParaRPr lang="uk-UA"/>
        </a:p>
      </dgm:t>
    </dgm:pt>
    <dgm:pt modelId="{36163515-4B71-4911-99A7-3F340252690C}" type="sibTrans" cxnId="{E30DB8D2-041C-4DA0-A358-FFDD4050D60E}">
      <dgm:prSet/>
      <dgm:spPr/>
      <dgm:t>
        <a:bodyPr/>
        <a:lstStyle/>
        <a:p>
          <a:endParaRPr lang="uk-UA"/>
        </a:p>
      </dgm:t>
    </dgm:pt>
    <dgm:pt modelId="{1CFF16B4-4999-4693-9F2E-4ED58D359ACB}" type="pres">
      <dgm:prSet presAssocID="{B7895243-37B5-44A6-A9DB-87E1E29EE44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73F47413-E1B0-41CF-9F84-A5EE90F51EDA}" type="pres">
      <dgm:prSet presAssocID="{224A1D7C-DF14-4192-A4D5-0675AC5ED270}" presName="circle1" presStyleLbl="node1" presStyleIdx="0" presStyleCnt="5"/>
      <dgm:spPr/>
    </dgm:pt>
    <dgm:pt modelId="{152C850C-9965-4E98-BF04-5373A5AFB7A5}" type="pres">
      <dgm:prSet presAssocID="{224A1D7C-DF14-4192-A4D5-0675AC5ED270}" presName="space" presStyleCnt="0"/>
      <dgm:spPr/>
    </dgm:pt>
    <dgm:pt modelId="{BA1A4C10-49E0-4C0E-B360-BF808A2ABF58}" type="pres">
      <dgm:prSet presAssocID="{224A1D7C-DF14-4192-A4D5-0675AC5ED270}" presName="rect1" presStyleLbl="alignAcc1" presStyleIdx="0" presStyleCnt="5"/>
      <dgm:spPr/>
      <dgm:t>
        <a:bodyPr/>
        <a:lstStyle/>
        <a:p>
          <a:endParaRPr lang="uk-UA"/>
        </a:p>
      </dgm:t>
    </dgm:pt>
    <dgm:pt modelId="{40D8434F-845D-401D-9555-A90F458EA2C8}" type="pres">
      <dgm:prSet presAssocID="{22D17A31-08CA-4331-9328-8846FBB62331}" presName="vertSpace2" presStyleLbl="node1" presStyleIdx="0" presStyleCnt="5"/>
      <dgm:spPr/>
    </dgm:pt>
    <dgm:pt modelId="{851620B9-2E66-49A3-95AB-3ACFEC5506A7}" type="pres">
      <dgm:prSet presAssocID="{22D17A31-08CA-4331-9328-8846FBB62331}" presName="circle2" presStyleLbl="node1" presStyleIdx="1" presStyleCnt="5" custScaleY="106064"/>
      <dgm:spPr/>
    </dgm:pt>
    <dgm:pt modelId="{37C207E7-4256-446C-9EBC-FB49957C099A}" type="pres">
      <dgm:prSet presAssocID="{22D17A31-08CA-4331-9328-8846FBB62331}" presName="rect2" presStyleLbl="alignAcc1" presStyleIdx="1" presStyleCnt="5" custScaleY="106064"/>
      <dgm:spPr/>
      <dgm:t>
        <a:bodyPr/>
        <a:lstStyle/>
        <a:p>
          <a:endParaRPr lang="uk-UA"/>
        </a:p>
      </dgm:t>
    </dgm:pt>
    <dgm:pt modelId="{6032F52E-6CD2-4C40-921B-283D6534F06C}" type="pres">
      <dgm:prSet presAssocID="{D0BF0928-5ABC-4445-ABE4-AF9AB099B45A}" presName="vertSpace3" presStyleLbl="node1" presStyleIdx="1" presStyleCnt="5"/>
      <dgm:spPr/>
    </dgm:pt>
    <dgm:pt modelId="{94F4BD5C-D452-47BF-B8C7-0637C7A108B0}" type="pres">
      <dgm:prSet presAssocID="{D0BF0928-5ABC-4445-ABE4-AF9AB099B45A}" presName="circle3" presStyleLbl="node1" presStyleIdx="2" presStyleCnt="5" custScaleY="115443"/>
      <dgm:spPr/>
    </dgm:pt>
    <dgm:pt modelId="{8CC595D9-7EA8-47D0-8231-2687A95D80BB}" type="pres">
      <dgm:prSet presAssocID="{D0BF0928-5ABC-4445-ABE4-AF9AB099B45A}" presName="rect3" presStyleLbl="alignAcc1" presStyleIdx="2" presStyleCnt="5" custScaleY="115443"/>
      <dgm:spPr/>
      <dgm:t>
        <a:bodyPr/>
        <a:lstStyle/>
        <a:p>
          <a:endParaRPr lang="uk-UA"/>
        </a:p>
      </dgm:t>
    </dgm:pt>
    <dgm:pt modelId="{87B85170-43C8-436F-BFCF-5EC0125B9F67}" type="pres">
      <dgm:prSet presAssocID="{D3B67639-366D-40F3-A1AD-07BA0003B8FA}" presName="vertSpace4" presStyleLbl="node1" presStyleIdx="2" presStyleCnt="5"/>
      <dgm:spPr/>
    </dgm:pt>
    <dgm:pt modelId="{92AEC5A2-385F-4644-AA9D-7A8E52A34E88}" type="pres">
      <dgm:prSet presAssocID="{D3B67639-366D-40F3-A1AD-07BA0003B8FA}" presName="circle4" presStyleLbl="node1" presStyleIdx="3" presStyleCnt="5" custScaleY="119704" custLinFactNeighborX="1575" custLinFactNeighborY="5404"/>
      <dgm:spPr/>
    </dgm:pt>
    <dgm:pt modelId="{E9EEA2BF-DC42-4EFD-A63C-9796A0838A27}" type="pres">
      <dgm:prSet presAssocID="{D3B67639-366D-40F3-A1AD-07BA0003B8FA}" presName="rect4" presStyleLbl="alignAcc1" presStyleIdx="3" presStyleCnt="5" custScaleY="119704" custLinFactNeighborX="892" custLinFactNeighborY="5404"/>
      <dgm:spPr/>
      <dgm:t>
        <a:bodyPr/>
        <a:lstStyle/>
        <a:p>
          <a:endParaRPr lang="uk-UA"/>
        </a:p>
      </dgm:t>
    </dgm:pt>
    <dgm:pt modelId="{B4D13899-2253-4177-991C-449814A8046F}" type="pres">
      <dgm:prSet presAssocID="{1EF20673-9094-469B-8CAC-B36C73A1E1B5}" presName="vertSpace5" presStyleLbl="node1" presStyleIdx="3" presStyleCnt="5"/>
      <dgm:spPr/>
    </dgm:pt>
    <dgm:pt modelId="{1F5ED7EE-6711-47DA-9F24-5617BF9ED074}" type="pres">
      <dgm:prSet presAssocID="{1EF20673-9094-469B-8CAC-B36C73A1E1B5}" presName="circle5" presStyleLbl="node1" presStyleIdx="4" presStyleCnt="5" custScaleX="132820" custScaleY="138283" custLinFactNeighborX="0" custLinFactNeighborY="9114"/>
      <dgm:spPr/>
    </dgm:pt>
    <dgm:pt modelId="{D75192D8-AE58-4BAC-BC2D-6666BFAE8B56}" type="pres">
      <dgm:prSet presAssocID="{1EF20673-9094-469B-8CAC-B36C73A1E1B5}" presName="rect5" presStyleLbl="alignAcc1" presStyleIdx="4" presStyleCnt="5" custScaleY="138283" custLinFactNeighborX="892" custLinFactNeighborY="9115"/>
      <dgm:spPr/>
      <dgm:t>
        <a:bodyPr/>
        <a:lstStyle/>
        <a:p>
          <a:endParaRPr lang="uk-UA"/>
        </a:p>
      </dgm:t>
    </dgm:pt>
    <dgm:pt modelId="{E778AEBB-3750-42E6-B500-0AA1BEA46548}" type="pres">
      <dgm:prSet presAssocID="{224A1D7C-DF14-4192-A4D5-0675AC5ED270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D7E236E-9B75-41EA-9303-435387A75944}" type="pres">
      <dgm:prSet presAssocID="{22D17A31-08CA-4331-9328-8846FBB62331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B6E5EA3-5CDF-47EB-A4B8-B4AE3019652D}" type="pres">
      <dgm:prSet presAssocID="{D0BF0928-5ABC-4445-ABE4-AF9AB099B45A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E0E6802-FD93-4668-90FF-3C5F9EDEFC0B}" type="pres">
      <dgm:prSet presAssocID="{D3B67639-366D-40F3-A1AD-07BA0003B8FA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D321CE5-62F7-422B-BF46-6680018B07B8}" type="pres">
      <dgm:prSet presAssocID="{1EF20673-9094-469B-8CAC-B36C73A1E1B5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38304D1F-50D5-4471-A859-0143AC8B80C6}" type="presOf" srcId="{1EF20673-9094-469B-8CAC-B36C73A1E1B5}" destId="{0D321CE5-62F7-422B-BF46-6680018B07B8}" srcOrd="1" destOrd="0" presId="urn:microsoft.com/office/officeart/2005/8/layout/target3"/>
    <dgm:cxn modelId="{FD3B98A5-29A5-43A9-B3DC-07A9419F1481}" type="presOf" srcId="{D0BF0928-5ABC-4445-ABE4-AF9AB099B45A}" destId="{8CC595D9-7EA8-47D0-8231-2687A95D80BB}" srcOrd="0" destOrd="0" presId="urn:microsoft.com/office/officeart/2005/8/layout/target3"/>
    <dgm:cxn modelId="{A95FBC9B-43F6-465C-B9E0-9B1D9F8E8F51}" srcId="{B7895243-37B5-44A6-A9DB-87E1E29EE440}" destId="{D0BF0928-5ABC-4445-ABE4-AF9AB099B45A}" srcOrd="2" destOrd="0" parTransId="{C2618D9D-4EF0-426B-AA16-43790C7B7ACF}" sibTransId="{A0BF592E-52E0-44CC-A306-0AD44453E7B1}"/>
    <dgm:cxn modelId="{F2559EA1-CE0A-4FF1-92E5-3B938CEDB03E}" srcId="{B7895243-37B5-44A6-A9DB-87E1E29EE440}" destId="{224A1D7C-DF14-4192-A4D5-0675AC5ED270}" srcOrd="0" destOrd="0" parTransId="{95036EFA-47B2-4E9A-BC98-A313EDABDB78}" sibTransId="{9E0D9312-3CF2-42A0-BC2E-6494BA3C13D7}"/>
    <dgm:cxn modelId="{E30DB8D2-041C-4DA0-A358-FFDD4050D60E}" srcId="{B7895243-37B5-44A6-A9DB-87E1E29EE440}" destId="{1EF20673-9094-469B-8CAC-B36C73A1E1B5}" srcOrd="4" destOrd="0" parTransId="{A4C16F92-22D4-4098-9095-66695FC6E029}" sibTransId="{36163515-4B71-4911-99A7-3F340252690C}"/>
    <dgm:cxn modelId="{82EF2E41-E01E-451F-9BB9-0728297C0E28}" srcId="{B7895243-37B5-44A6-A9DB-87E1E29EE440}" destId="{D3B67639-366D-40F3-A1AD-07BA0003B8FA}" srcOrd="3" destOrd="0" parTransId="{2835BD92-8EA9-4B6A-ABD9-9767782907FD}" sibTransId="{6B2504E3-6AD4-4591-90FE-0C349C9EB73D}"/>
    <dgm:cxn modelId="{CAA8772A-28B5-4398-BEE9-1713E966D673}" type="presOf" srcId="{224A1D7C-DF14-4192-A4D5-0675AC5ED270}" destId="{BA1A4C10-49E0-4C0E-B360-BF808A2ABF58}" srcOrd="0" destOrd="0" presId="urn:microsoft.com/office/officeart/2005/8/layout/target3"/>
    <dgm:cxn modelId="{68B82670-D1CC-46B1-8EA4-531AD785B0E4}" type="presOf" srcId="{B7895243-37B5-44A6-A9DB-87E1E29EE440}" destId="{1CFF16B4-4999-4693-9F2E-4ED58D359ACB}" srcOrd="0" destOrd="0" presId="urn:microsoft.com/office/officeart/2005/8/layout/target3"/>
    <dgm:cxn modelId="{92F8B1AA-CA8B-4AFE-B23B-CEC316177DAB}" type="presOf" srcId="{D3B67639-366D-40F3-A1AD-07BA0003B8FA}" destId="{E9EEA2BF-DC42-4EFD-A63C-9796A0838A27}" srcOrd="0" destOrd="0" presId="urn:microsoft.com/office/officeart/2005/8/layout/target3"/>
    <dgm:cxn modelId="{ECA09A7B-9DF3-41D0-A15D-051076A58C5D}" type="presOf" srcId="{D0BF0928-5ABC-4445-ABE4-AF9AB099B45A}" destId="{DB6E5EA3-5CDF-47EB-A4B8-B4AE3019652D}" srcOrd="1" destOrd="0" presId="urn:microsoft.com/office/officeart/2005/8/layout/target3"/>
    <dgm:cxn modelId="{7006E9F9-D93B-4E67-B936-22E13B4309B0}" srcId="{B7895243-37B5-44A6-A9DB-87E1E29EE440}" destId="{22D17A31-08CA-4331-9328-8846FBB62331}" srcOrd="1" destOrd="0" parTransId="{59E7B811-CE55-47A3-9906-D2C153D9B048}" sibTransId="{D42E32F4-0CBE-453C-809E-B6AF198BA948}"/>
    <dgm:cxn modelId="{0444D989-8F8A-44A8-BB27-B5576581D138}" type="presOf" srcId="{22D17A31-08CA-4331-9328-8846FBB62331}" destId="{37C207E7-4256-446C-9EBC-FB49957C099A}" srcOrd="0" destOrd="0" presId="urn:microsoft.com/office/officeart/2005/8/layout/target3"/>
    <dgm:cxn modelId="{8D32FE5C-D73E-4525-B443-C334635F6973}" type="presOf" srcId="{D3B67639-366D-40F3-A1AD-07BA0003B8FA}" destId="{2E0E6802-FD93-4668-90FF-3C5F9EDEFC0B}" srcOrd="1" destOrd="0" presId="urn:microsoft.com/office/officeart/2005/8/layout/target3"/>
    <dgm:cxn modelId="{51B585E0-5B96-4465-913C-4AFF9576ACF6}" type="presOf" srcId="{22D17A31-08CA-4331-9328-8846FBB62331}" destId="{5D7E236E-9B75-41EA-9303-435387A75944}" srcOrd="1" destOrd="0" presId="urn:microsoft.com/office/officeart/2005/8/layout/target3"/>
    <dgm:cxn modelId="{5D554695-B18A-4987-9254-2549F854CBFF}" type="presOf" srcId="{1EF20673-9094-469B-8CAC-B36C73A1E1B5}" destId="{D75192D8-AE58-4BAC-BC2D-6666BFAE8B56}" srcOrd="0" destOrd="0" presId="urn:microsoft.com/office/officeart/2005/8/layout/target3"/>
    <dgm:cxn modelId="{7D349690-9C90-4D5A-B8C9-9855E32A2B8D}" type="presOf" srcId="{224A1D7C-DF14-4192-A4D5-0675AC5ED270}" destId="{E778AEBB-3750-42E6-B500-0AA1BEA46548}" srcOrd="1" destOrd="0" presId="urn:microsoft.com/office/officeart/2005/8/layout/target3"/>
    <dgm:cxn modelId="{5B50FC3E-BF94-4FEA-B919-E1CB1E43D166}" type="presParOf" srcId="{1CFF16B4-4999-4693-9F2E-4ED58D359ACB}" destId="{73F47413-E1B0-41CF-9F84-A5EE90F51EDA}" srcOrd="0" destOrd="0" presId="urn:microsoft.com/office/officeart/2005/8/layout/target3"/>
    <dgm:cxn modelId="{C35D1389-B86A-4D56-845D-B5F4714D8A41}" type="presParOf" srcId="{1CFF16B4-4999-4693-9F2E-4ED58D359ACB}" destId="{152C850C-9965-4E98-BF04-5373A5AFB7A5}" srcOrd="1" destOrd="0" presId="urn:microsoft.com/office/officeart/2005/8/layout/target3"/>
    <dgm:cxn modelId="{D241AD8B-A5AE-46FA-A3E2-42912DF42C13}" type="presParOf" srcId="{1CFF16B4-4999-4693-9F2E-4ED58D359ACB}" destId="{BA1A4C10-49E0-4C0E-B360-BF808A2ABF58}" srcOrd="2" destOrd="0" presId="urn:microsoft.com/office/officeart/2005/8/layout/target3"/>
    <dgm:cxn modelId="{A8E941E6-8BF9-4966-B5B9-81951D22E256}" type="presParOf" srcId="{1CFF16B4-4999-4693-9F2E-4ED58D359ACB}" destId="{40D8434F-845D-401D-9555-A90F458EA2C8}" srcOrd="3" destOrd="0" presId="urn:microsoft.com/office/officeart/2005/8/layout/target3"/>
    <dgm:cxn modelId="{8D7D1C95-7CEA-4C8A-9CF3-C054096B3A15}" type="presParOf" srcId="{1CFF16B4-4999-4693-9F2E-4ED58D359ACB}" destId="{851620B9-2E66-49A3-95AB-3ACFEC5506A7}" srcOrd="4" destOrd="0" presId="urn:microsoft.com/office/officeart/2005/8/layout/target3"/>
    <dgm:cxn modelId="{294CA205-3D63-410A-A658-E8F59D7FB8B6}" type="presParOf" srcId="{1CFF16B4-4999-4693-9F2E-4ED58D359ACB}" destId="{37C207E7-4256-446C-9EBC-FB49957C099A}" srcOrd="5" destOrd="0" presId="urn:microsoft.com/office/officeart/2005/8/layout/target3"/>
    <dgm:cxn modelId="{606EADE7-7BB8-4EAA-A1BA-DDC5AA47B0DC}" type="presParOf" srcId="{1CFF16B4-4999-4693-9F2E-4ED58D359ACB}" destId="{6032F52E-6CD2-4C40-921B-283D6534F06C}" srcOrd="6" destOrd="0" presId="urn:microsoft.com/office/officeart/2005/8/layout/target3"/>
    <dgm:cxn modelId="{7DF4A02C-B400-40CD-9F79-2294B6906ABF}" type="presParOf" srcId="{1CFF16B4-4999-4693-9F2E-4ED58D359ACB}" destId="{94F4BD5C-D452-47BF-B8C7-0637C7A108B0}" srcOrd="7" destOrd="0" presId="urn:microsoft.com/office/officeart/2005/8/layout/target3"/>
    <dgm:cxn modelId="{F2AC9E5D-068D-4AA3-9DDF-13EFFA9E42D1}" type="presParOf" srcId="{1CFF16B4-4999-4693-9F2E-4ED58D359ACB}" destId="{8CC595D9-7EA8-47D0-8231-2687A95D80BB}" srcOrd="8" destOrd="0" presId="urn:microsoft.com/office/officeart/2005/8/layout/target3"/>
    <dgm:cxn modelId="{EED0041B-596B-4580-BC4A-5257723A6430}" type="presParOf" srcId="{1CFF16B4-4999-4693-9F2E-4ED58D359ACB}" destId="{87B85170-43C8-436F-BFCF-5EC0125B9F67}" srcOrd="9" destOrd="0" presId="urn:microsoft.com/office/officeart/2005/8/layout/target3"/>
    <dgm:cxn modelId="{E916C339-F9A6-4AB5-9C55-11037F656563}" type="presParOf" srcId="{1CFF16B4-4999-4693-9F2E-4ED58D359ACB}" destId="{92AEC5A2-385F-4644-AA9D-7A8E52A34E88}" srcOrd="10" destOrd="0" presId="urn:microsoft.com/office/officeart/2005/8/layout/target3"/>
    <dgm:cxn modelId="{FE31BCEA-CC09-4FDB-97E3-925843F01F7C}" type="presParOf" srcId="{1CFF16B4-4999-4693-9F2E-4ED58D359ACB}" destId="{E9EEA2BF-DC42-4EFD-A63C-9796A0838A27}" srcOrd="11" destOrd="0" presId="urn:microsoft.com/office/officeart/2005/8/layout/target3"/>
    <dgm:cxn modelId="{93B8207C-169F-4421-B172-FB083BB39485}" type="presParOf" srcId="{1CFF16B4-4999-4693-9F2E-4ED58D359ACB}" destId="{B4D13899-2253-4177-991C-449814A8046F}" srcOrd="12" destOrd="0" presId="urn:microsoft.com/office/officeart/2005/8/layout/target3"/>
    <dgm:cxn modelId="{DEEF56EA-72A6-44A4-9A8F-03E9C2991DCD}" type="presParOf" srcId="{1CFF16B4-4999-4693-9F2E-4ED58D359ACB}" destId="{1F5ED7EE-6711-47DA-9F24-5617BF9ED074}" srcOrd="13" destOrd="0" presId="urn:microsoft.com/office/officeart/2005/8/layout/target3"/>
    <dgm:cxn modelId="{31267C33-3AB7-4DA3-B363-59373D467036}" type="presParOf" srcId="{1CFF16B4-4999-4693-9F2E-4ED58D359ACB}" destId="{D75192D8-AE58-4BAC-BC2D-6666BFAE8B56}" srcOrd="14" destOrd="0" presId="urn:microsoft.com/office/officeart/2005/8/layout/target3"/>
    <dgm:cxn modelId="{A46BB5A3-0F69-452C-817C-01A9AC79140E}" type="presParOf" srcId="{1CFF16B4-4999-4693-9F2E-4ED58D359ACB}" destId="{E778AEBB-3750-42E6-B500-0AA1BEA46548}" srcOrd="15" destOrd="0" presId="urn:microsoft.com/office/officeart/2005/8/layout/target3"/>
    <dgm:cxn modelId="{077153EC-21A6-4130-B5AE-04675563879A}" type="presParOf" srcId="{1CFF16B4-4999-4693-9F2E-4ED58D359ACB}" destId="{5D7E236E-9B75-41EA-9303-435387A75944}" srcOrd="16" destOrd="0" presId="urn:microsoft.com/office/officeart/2005/8/layout/target3"/>
    <dgm:cxn modelId="{6BB86613-E551-453F-B402-55A68DC27DC8}" type="presParOf" srcId="{1CFF16B4-4999-4693-9F2E-4ED58D359ACB}" destId="{DB6E5EA3-5CDF-47EB-A4B8-B4AE3019652D}" srcOrd="17" destOrd="0" presId="urn:microsoft.com/office/officeart/2005/8/layout/target3"/>
    <dgm:cxn modelId="{44B7164B-F3BB-43F5-B20B-27C056700E91}" type="presParOf" srcId="{1CFF16B4-4999-4693-9F2E-4ED58D359ACB}" destId="{2E0E6802-FD93-4668-90FF-3C5F9EDEFC0B}" srcOrd="18" destOrd="0" presId="urn:microsoft.com/office/officeart/2005/8/layout/target3"/>
    <dgm:cxn modelId="{275DBB42-E8BD-4596-B3FB-63AD83DBD715}" type="presParOf" srcId="{1CFF16B4-4999-4693-9F2E-4ED58D359ACB}" destId="{0D321CE5-62F7-422B-BF46-6680018B07B8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47413-E1B0-41CF-9F84-A5EE90F51EDA}">
      <dsp:nvSpPr>
        <dsp:cNvPr id="0" name=""/>
        <dsp:cNvSpPr/>
      </dsp:nvSpPr>
      <dsp:spPr>
        <a:xfrm>
          <a:off x="0" y="159411"/>
          <a:ext cx="4937760" cy="49377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1A4C10-49E0-4C0E-B360-BF808A2ABF58}">
      <dsp:nvSpPr>
        <dsp:cNvPr id="0" name=""/>
        <dsp:cNvSpPr/>
      </dsp:nvSpPr>
      <dsp:spPr>
        <a:xfrm>
          <a:off x="2468880" y="159411"/>
          <a:ext cx="5760719" cy="49377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smtClean="0"/>
            <a:t>1)</a:t>
          </a:r>
          <a:r>
            <a:rPr lang="en-US" sz="2300" kern="1200" smtClean="0"/>
            <a:t> </a:t>
          </a:r>
          <a:r>
            <a:rPr lang="uk-UA" sz="2300" kern="1200" smtClean="0"/>
            <a:t>уведення та виведення матриць;</a:t>
          </a:r>
          <a:endParaRPr lang="uk-UA" sz="2300" kern="1200"/>
        </a:p>
      </dsp:txBody>
      <dsp:txXfrm>
        <a:off x="2468880" y="159411"/>
        <a:ext cx="5760719" cy="790041"/>
      </dsp:txXfrm>
    </dsp:sp>
    <dsp:sp modelId="{851620B9-2E66-49A3-95AB-3ACFEC5506A7}">
      <dsp:nvSpPr>
        <dsp:cNvPr id="0" name=""/>
        <dsp:cNvSpPr/>
      </dsp:nvSpPr>
      <dsp:spPr>
        <a:xfrm>
          <a:off x="518464" y="831180"/>
          <a:ext cx="3900830" cy="413737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-13013"/>
                <a:lumOff val="211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-13013"/>
                <a:lumOff val="211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-13013"/>
                <a:lumOff val="211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C207E7-4256-446C-9EBC-FB49957C099A}">
      <dsp:nvSpPr>
        <dsp:cNvPr id="0" name=""/>
        <dsp:cNvSpPr/>
      </dsp:nvSpPr>
      <dsp:spPr>
        <a:xfrm>
          <a:off x="2468880" y="831180"/>
          <a:ext cx="5760719" cy="41373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0"/>
              <a:satOff val="-12648"/>
              <a:lumOff val="190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smtClean="0"/>
            <a:t>2)створення нової матриці за заданим алгоритмом;</a:t>
          </a:r>
          <a:endParaRPr lang="uk-UA" sz="2300" kern="1200"/>
        </a:p>
      </dsp:txBody>
      <dsp:txXfrm>
        <a:off x="2468880" y="831180"/>
        <a:ext cx="5760719" cy="837949"/>
      </dsp:txXfrm>
    </dsp:sp>
    <dsp:sp modelId="{94F4BD5C-D452-47BF-B8C7-0637C7A108B0}">
      <dsp:nvSpPr>
        <dsp:cNvPr id="0" name=""/>
        <dsp:cNvSpPr/>
      </dsp:nvSpPr>
      <dsp:spPr>
        <a:xfrm>
          <a:off x="1036929" y="1518359"/>
          <a:ext cx="2863900" cy="330617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-26026"/>
                <a:lumOff val="422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-26026"/>
                <a:lumOff val="422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-26026"/>
                <a:lumOff val="422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C595D9-7EA8-47D0-8231-2687A95D80BB}">
      <dsp:nvSpPr>
        <dsp:cNvPr id="0" name=""/>
        <dsp:cNvSpPr/>
      </dsp:nvSpPr>
      <dsp:spPr>
        <a:xfrm>
          <a:off x="2468880" y="1518359"/>
          <a:ext cx="5760719" cy="33061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0"/>
              <a:satOff val="-25296"/>
              <a:lumOff val="3819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 smtClean="0"/>
            <a:t>3)пошук елементів матриці за певним критерієм;</a:t>
          </a:r>
          <a:endParaRPr lang="uk-UA" sz="2300" kern="1200" dirty="0"/>
        </a:p>
      </dsp:txBody>
      <dsp:txXfrm>
        <a:off x="2468880" y="1518359"/>
        <a:ext cx="5760719" cy="912047"/>
      </dsp:txXfrm>
    </dsp:sp>
    <dsp:sp modelId="{92AEC5A2-385F-4644-AA9D-7A8E52A34E88}">
      <dsp:nvSpPr>
        <dsp:cNvPr id="0" name=""/>
        <dsp:cNvSpPr/>
      </dsp:nvSpPr>
      <dsp:spPr>
        <a:xfrm>
          <a:off x="1584169" y="2448273"/>
          <a:ext cx="1826971" cy="218695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-26026"/>
                <a:lumOff val="422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-26026"/>
                <a:lumOff val="422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-26026"/>
                <a:lumOff val="422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EEA2BF-DC42-4EFD-A63C-9796A0838A27}">
      <dsp:nvSpPr>
        <dsp:cNvPr id="0" name=""/>
        <dsp:cNvSpPr/>
      </dsp:nvSpPr>
      <dsp:spPr>
        <a:xfrm>
          <a:off x="2468880" y="2448273"/>
          <a:ext cx="5760719" cy="21869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0"/>
              <a:satOff val="-25296"/>
              <a:lumOff val="3819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 smtClean="0"/>
            <a:t>4)визначення, чи задовольняє матриця або окремі її елементи певній властивості;</a:t>
          </a:r>
          <a:endParaRPr lang="uk-UA" sz="2300" kern="1200" dirty="0"/>
        </a:p>
      </dsp:txBody>
      <dsp:txXfrm>
        <a:off x="2468880" y="2448273"/>
        <a:ext cx="5760719" cy="945711"/>
      </dsp:txXfrm>
    </dsp:sp>
    <dsp:sp modelId="{1F5ED7EE-6711-47DA-9F24-5617BF9ED074}">
      <dsp:nvSpPr>
        <dsp:cNvPr id="0" name=""/>
        <dsp:cNvSpPr/>
      </dsp:nvSpPr>
      <dsp:spPr>
        <a:xfrm>
          <a:off x="1944213" y="3240356"/>
          <a:ext cx="1049333" cy="109249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-13013"/>
                <a:lumOff val="211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-13013"/>
                <a:lumOff val="211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-13013"/>
                <a:lumOff val="211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5192D8-AE58-4BAC-BC2D-6666BFAE8B56}">
      <dsp:nvSpPr>
        <dsp:cNvPr id="0" name=""/>
        <dsp:cNvSpPr/>
      </dsp:nvSpPr>
      <dsp:spPr>
        <a:xfrm>
          <a:off x="2468880" y="3240364"/>
          <a:ext cx="5760719" cy="10924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0"/>
              <a:satOff val="-12648"/>
              <a:lumOff val="190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 smtClean="0"/>
            <a:t>5)виконання певних операцій над компонентами матриць (переставлян­ня рядків і стовпців, множення матриць тощо).</a:t>
          </a:r>
          <a:endParaRPr lang="uk-UA" sz="2300" kern="1200" dirty="0"/>
        </a:p>
      </dsp:txBody>
      <dsp:txXfrm>
        <a:off x="2468880" y="3240364"/>
        <a:ext cx="5760719" cy="1092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C6F97F6-18A1-4F3A-8978-FD7046D860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0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138F6-CD1D-402C-A521-EA8306CE875A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372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uk-UA" altLang="ru-RU"/>
          </a:p>
        </p:txBody>
      </p:sp>
      <p:sp>
        <p:nvSpPr>
          <p:cNvPr id="137220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D1509EE-5935-4FA0-BACD-8FBA6A0153A0}" type="slidenum">
              <a:rPr lang="uk-UA" altLang="ru-RU" sz="1200"/>
              <a:pPr algn="r"/>
              <a:t>7</a:t>
            </a:fld>
            <a:endParaRPr lang="uk-UA" altLang="ru-RU" sz="1200"/>
          </a:p>
        </p:txBody>
      </p:sp>
    </p:spTree>
    <p:extLst>
      <p:ext uri="{BB962C8B-B14F-4D97-AF65-F5344CB8AC3E}">
        <p14:creationId xmlns:p14="http://schemas.microsoft.com/office/powerpoint/2010/main" val="4465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55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50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1" name="Object 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47292782"/>
              </p:ext>
            </p:extLst>
          </p:nvPr>
        </p:nvGraphicFramePr>
        <p:xfrm>
          <a:off x="0" y="-18585"/>
          <a:ext cx="9144000" cy="686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Точечный рисунок" r:id="rId6" imgW="6428571" imgH="4828571" progId="Paint.Picture">
                  <p:embed/>
                </p:oleObj>
              </mc:Choice>
              <mc:Fallback>
                <p:oleObj name="Точечный рисунок" r:id="rId6" imgW="6428571" imgH="482857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8585"/>
                        <a:ext cx="9144000" cy="686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 userDrawn="1"/>
        </p:nvSpPr>
        <p:spPr bwMode="auto">
          <a:xfrm>
            <a:off x="2195736" y="6453614"/>
            <a:ext cx="44912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1200" dirty="0" err="1"/>
              <a:t>Ковалюк</a:t>
            </a:r>
            <a:r>
              <a:rPr lang="uk-UA" altLang="ru-RU" sz="1200" dirty="0"/>
              <a:t> Т.В. </a:t>
            </a:r>
            <a:r>
              <a:rPr lang="uk-UA" altLang="ru-RU" sz="1200" dirty="0" smtClean="0"/>
              <a:t>Основи  </a:t>
            </a:r>
            <a:r>
              <a:rPr lang="uk-UA" altLang="ru-RU" sz="1200" dirty="0"/>
              <a:t>програмування </a:t>
            </a:r>
            <a:r>
              <a:rPr lang="uk-UA" altLang="ru-RU" sz="1200" dirty="0" smtClean="0"/>
              <a:t>КНУ ім. Тараса Шевченка„</a:t>
            </a:r>
            <a:endParaRPr lang="ru-RU" altLang="ru-RU" sz="1200" dirty="0"/>
          </a:p>
        </p:txBody>
      </p:sp>
      <p:sp>
        <p:nvSpPr>
          <p:cNvPr id="11273" name="Line 9"/>
          <p:cNvSpPr>
            <a:spLocks noChangeShapeType="1"/>
          </p:cNvSpPr>
          <p:nvPr userDrawn="1"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extBox 1"/>
          <p:cNvSpPr txBox="1"/>
          <p:nvPr userDrawn="1"/>
        </p:nvSpPr>
        <p:spPr>
          <a:xfrm>
            <a:off x="323528" y="640744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BEF18FF-57D9-482E-84D7-C5FC043BEB4C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1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7_14.cpp" TargetMode="External"/><Relationship Id="rId2" Type="http://schemas.openxmlformats.org/officeDocument/2006/relationships/hyperlink" Target="../example/ex5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example/ex5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hyperlink" Target="examples_semestr1/ex7_15.c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7_15.cpp" TargetMode="External"/><Relationship Id="rId2" Type="http://schemas.openxmlformats.org/officeDocument/2006/relationships/hyperlink" Target="../example/ex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7_15.cpp" TargetMode="External"/><Relationship Id="rId2" Type="http://schemas.openxmlformats.org/officeDocument/2006/relationships/hyperlink" Target="../example/ex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7_15.cpp" TargetMode="External"/><Relationship Id="rId2" Type="http://schemas.openxmlformats.org/officeDocument/2006/relationships/hyperlink" Target="../example/ex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7_16.cpp" TargetMode="External"/><Relationship Id="rId2" Type="http://schemas.openxmlformats.org/officeDocument/2006/relationships/hyperlink" Target="../example/ex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7_16.cpp" TargetMode="External"/><Relationship Id="rId2" Type="http://schemas.openxmlformats.org/officeDocument/2006/relationships/hyperlink" Target="../example/ex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7_16.cpp" TargetMode="External"/><Relationship Id="rId2" Type="http://schemas.openxmlformats.org/officeDocument/2006/relationships/hyperlink" Target="../example/ex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7_16.cpp" TargetMode="External"/><Relationship Id="rId2" Type="http://schemas.openxmlformats.org/officeDocument/2006/relationships/hyperlink" Target="../example/ex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example/ex53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hyperlink" Target="examples_semestr1/ex7_17.cp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7_17.cpp" TargetMode="External"/><Relationship Id="rId2" Type="http://schemas.openxmlformats.org/officeDocument/2006/relationships/hyperlink" Target="../example/ex5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7_17.cpp" TargetMode="External"/><Relationship Id="rId2" Type="http://schemas.openxmlformats.org/officeDocument/2006/relationships/hyperlink" Target="../example/ex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7_17.cpp" TargetMode="External"/><Relationship Id="rId2" Type="http://schemas.openxmlformats.org/officeDocument/2006/relationships/hyperlink" Target="../example/ex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7_17.cpp" TargetMode="External"/><Relationship Id="rId2" Type="http://schemas.openxmlformats.org/officeDocument/2006/relationships/hyperlink" Target="../example/ex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../example/ex53" TargetMode="Externa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hyperlink" Target="examples_semestr1/ex7_17.cpp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example/ex5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hyperlink" Target="examples_semestr1/ex7_14.c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7_14.cpp" TargetMode="External"/><Relationship Id="rId2" Type="http://schemas.openxmlformats.org/officeDocument/2006/relationships/hyperlink" Target="../example/ex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0" y="-6350"/>
          <a:ext cx="9144000" cy="686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Точечный рисунок" r:id="rId3" imgW="6428571" imgH="4828571" progId="Paint.Picture">
                  <p:embed/>
                </p:oleObj>
              </mc:Choice>
              <mc:Fallback>
                <p:oleObj name="Точечный рисунок" r:id="rId3" imgW="6428571" imgH="482857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6350"/>
                        <a:ext cx="9144000" cy="686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>
            <a:off x="900113" y="1484313"/>
            <a:ext cx="7416800" cy="2733675"/>
          </a:xfrm>
          <a:prstGeom prst="rect">
            <a:avLst/>
          </a:prstGeom>
          <a:effectLst>
            <a:outerShdw blurRad="50800" dist="50800" dir="5400000" algn="ctr" rotWithShape="0">
              <a:srgbClr val="FFFF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effectLst>
                  <a:outerShdw dist="81320" dir="2319588" algn="ctr" rotWithShape="0">
                    <a:srgbClr val="FFFF00">
                      <a:alpha val="80000"/>
                    </a:srgbClr>
                  </a:outerShdw>
                </a:effectLst>
              </a:rPr>
              <a:t>Розділ</a:t>
            </a:r>
            <a:r>
              <a:rPr lang="ru-RU" sz="3600" kern="10" dirty="0">
                <a:effectLst>
                  <a:outerShdw dist="81320" dir="2319588" algn="ctr" rotWithShape="0">
                    <a:srgbClr val="FFFF00">
                      <a:alpha val="80000"/>
                    </a:srgbClr>
                  </a:outerShdw>
                </a:effectLst>
              </a:rPr>
              <a:t> 7</a:t>
            </a:r>
          </a:p>
          <a:p>
            <a:pPr algn="ctr"/>
            <a:r>
              <a:rPr lang="uk-UA" altLang="ru-RU" sz="3600" b="1" dirty="0"/>
              <a:t>Багатовимірні масиви</a:t>
            </a:r>
            <a:endParaRPr lang="ru-RU" sz="3600" kern="10" dirty="0">
              <a:effectLst>
                <a:outerShdw dist="81320" dir="2319588" algn="ctr" rotWithShape="0">
                  <a:srgbClr val="FFFF00">
                    <a:alpha val="8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Пошук значення та індексів максимального елемента</a:t>
            </a:r>
            <a:endParaRPr lang="en-US" altLang="ru-RU" sz="3200" b="1"/>
          </a:p>
        </p:txBody>
      </p:sp>
      <p:sp>
        <p:nvSpPr>
          <p:cNvPr id="6" name="Скругленный прямоугольник 5">
            <a:hlinkClick r:id="rId2" action="ppaction://hlinkfile"/>
          </p:cNvPr>
          <p:cNvSpPr/>
          <p:nvPr/>
        </p:nvSpPr>
        <p:spPr>
          <a:xfrm>
            <a:off x="69840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ex7_1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4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" y="9252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0" y="981075"/>
            <a:ext cx="6462713" cy="47815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80322" dir="1106097" algn="ctr" rotWithShape="0">
              <a:srgbClr val="000099"/>
            </a:outerShdw>
          </a:effectLst>
        </p:spPr>
        <p:txBody>
          <a:bodyPr>
            <a:spAutoFit/>
          </a:bodyPr>
          <a:lstStyle/>
          <a:p>
            <a:r>
              <a:rPr lang="en-GB" altLang="ru-RU" sz="1400" noProof="1"/>
              <a:t>//========= search max ===============</a:t>
            </a:r>
          </a:p>
          <a:p>
            <a:r>
              <a:rPr lang="en-GB" altLang="ru-RU" sz="1400" noProof="1"/>
              <a:t>void SearchMax(){</a:t>
            </a:r>
          </a:p>
          <a:p>
            <a:r>
              <a:rPr lang="en-GB" altLang="ru-RU" sz="1400" noProof="1"/>
              <a:t>maxim=a[0][0]; //</a:t>
            </a:r>
            <a:r>
              <a:rPr lang="ru-RU" altLang="ru-RU" sz="1400" noProof="1"/>
              <a:t>початкове значення максимального елемента </a:t>
            </a:r>
          </a:p>
          <a:p>
            <a:r>
              <a:rPr lang="en-GB" altLang="ru-RU" sz="1400" noProof="1"/>
              <a:t>   for( int i=0;i&lt;n;i++) </a:t>
            </a:r>
          </a:p>
          <a:p>
            <a:r>
              <a:rPr lang="en-GB" altLang="ru-RU" sz="1400" noProof="1"/>
              <a:t>     for( int j=0;j&lt;n;j++) </a:t>
            </a:r>
          </a:p>
          <a:p>
            <a:r>
              <a:rPr lang="en-GB" altLang="ru-RU" sz="1400" noProof="1"/>
              <a:t>       if ( maxim &lt; a[i][j]) </a:t>
            </a:r>
          </a:p>
          <a:p>
            <a:r>
              <a:rPr lang="en-GB" altLang="ru-RU" sz="1400" noProof="1"/>
              <a:t>        { </a:t>
            </a:r>
          </a:p>
          <a:p>
            <a:r>
              <a:rPr lang="en-GB" altLang="ru-RU" sz="1400" noProof="1"/>
              <a:t>           maxim=a[i][j];  //</a:t>
            </a:r>
            <a:r>
              <a:rPr lang="ru-RU" altLang="ru-RU" sz="1400" noProof="1"/>
              <a:t>запам’ятати максимальний елемент </a:t>
            </a:r>
          </a:p>
          <a:p>
            <a:r>
              <a:rPr lang="en-GB" altLang="ru-RU" sz="1400" noProof="1"/>
              <a:t>           imax=i;                        //</a:t>
            </a:r>
            <a:r>
              <a:rPr lang="ru-RU" altLang="ru-RU" sz="1400" noProof="1"/>
              <a:t>та його індекси </a:t>
            </a:r>
          </a:p>
          <a:p>
            <a:r>
              <a:rPr lang="en-GB" altLang="ru-RU" sz="1400" noProof="1"/>
              <a:t>           jmax=j; </a:t>
            </a:r>
          </a:p>
          <a:p>
            <a:r>
              <a:rPr lang="en-GB" altLang="ru-RU" sz="1400" noProof="1"/>
              <a:t>        } </a:t>
            </a:r>
          </a:p>
          <a:p>
            <a:r>
              <a:rPr lang="en-GB" altLang="ru-RU" sz="1400" noProof="1"/>
              <a:t>}</a:t>
            </a:r>
          </a:p>
          <a:p>
            <a:r>
              <a:rPr lang="en-GB" altLang="ru-RU" sz="1400" noProof="1"/>
              <a:t>//========</a:t>
            </a:r>
            <a:r>
              <a:rPr lang="ru-RU" altLang="ru-RU" sz="1400" noProof="1"/>
              <a:t>головна функція ==========</a:t>
            </a:r>
          </a:p>
          <a:p>
            <a:r>
              <a:rPr lang="en-GB" altLang="ru-RU" sz="1400" noProof="1"/>
              <a:t>int main() { </a:t>
            </a:r>
          </a:p>
          <a:p>
            <a:r>
              <a:rPr lang="en-GB" altLang="ru-RU" sz="1400" noProof="1"/>
              <a:t>	cout&lt;&lt;"Search maximum in the generated matrix "&lt;&lt;endl;</a:t>
            </a:r>
          </a:p>
          <a:p>
            <a:r>
              <a:rPr lang="en-GB" altLang="ru-RU" sz="1400" noProof="1"/>
              <a:t>    create();</a:t>
            </a:r>
          </a:p>
          <a:p>
            <a:r>
              <a:rPr lang="en-GB" altLang="ru-RU" sz="1400" noProof="1"/>
              <a:t>    cout&lt;&lt;"generated matrix"&lt;&lt;endl; </a:t>
            </a:r>
          </a:p>
          <a:p>
            <a:r>
              <a:rPr lang="en-GB" altLang="ru-RU" sz="1400" noProof="1"/>
              <a:t>    output(); </a:t>
            </a:r>
          </a:p>
          <a:p>
            <a:r>
              <a:rPr lang="en-GB" altLang="ru-RU" sz="1400" noProof="1"/>
              <a:t>    SearchMax();</a:t>
            </a:r>
          </a:p>
          <a:p>
            <a:r>
              <a:rPr lang="en-GB" altLang="ru-RU" sz="1400" noProof="1"/>
              <a:t>    cout&lt;&lt;"max="&lt;&lt;maxim&lt;&lt;" imax="&lt;&lt;imax+1&lt;&lt;" jmax="&lt;&lt;jmax+1&lt;&lt;endl; </a:t>
            </a:r>
          </a:p>
          <a:p>
            <a:r>
              <a:rPr lang="en-GB" altLang="ru-RU" sz="1400" noProof="1"/>
              <a:t>    system("pause"); </a:t>
            </a:r>
          </a:p>
          <a:p>
            <a:r>
              <a:rPr lang="en-GB" altLang="ru-RU" sz="1400" noProof="1"/>
              <a:t>}</a:t>
            </a:r>
            <a:endParaRPr lang="ru-RU" altLang="ru-RU" sz="1400"/>
          </a:p>
        </p:txBody>
      </p:sp>
      <p:pic>
        <p:nvPicPr>
          <p:cNvPr id="14541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4662488"/>
            <a:ext cx="478155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415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300663"/>
            <a:ext cx="936625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Вставка та видалення рядків та стовпців</a:t>
            </a:r>
            <a:endParaRPr lang="en-US" altLang="ru-RU" sz="3200" b="1"/>
          </a:p>
        </p:txBody>
      </p:sp>
      <p:pic>
        <p:nvPicPr>
          <p:cNvPr id="5" name="Скругленный прямоугольник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7200900" cy="46085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Скругленный прямоугольник 5">
            <a:hlinkClick r:id="rId3" action="ppaction://hlinkfile"/>
          </p:cNvPr>
          <p:cNvSpPr/>
          <p:nvPr/>
        </p:nvSpPr>
        <p:spPr>
          <a:xfrm>
            <a:off x="6843311" y="992188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Код </a:t>
            </a:r>
            <a:r>
              <a:rPr lang="en-US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ex7_1</a:t>
            </a:r>
            <a:r>
              <a:rPr lang="uk-UA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5</a:t>
            </a:r>
            <a:endParaRPr lang="uk-UA" altLang="ru-RU" sz="2400" b="1" u="sng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" y="198165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41328" name="Picture 16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300663"/>
            <a:ext cx="936625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Вставка та видалення рядків та стовпців</a:t>
            </a:r>
            <a:endParaRPr lang="en-US" altLang="ru-RU" sz="3200" b="1"/>
          </a:p>
        </p:txBody>
      </p:sp>
      <p:sp>
        <p:nvSpPr>
          <p:cNvPr id="6" name="Скругленный прямоугольник 5">
            <a:hlinkClick r:id="rId2" action="ppaction://hlinkfile"/>
          </p:cNvPr>
          <p:cNvSpPr/>
          <p:nvPr/>
        </p:nvSpPr>
        <p:spPr>
          <a:xfrm>
            <a:off x="3924979" y="5045151"/>
            <a:ext cx="2083605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ex7_1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5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" y="198165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47464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300663"/>
            <a:ext cx="936625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468313" y="1064687"/>
            <a:ext cx="7991475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400" dirty="0">
                <a:latin typeface="Arial" panose="020B0604020202020204" pitchFamily="34" charset="0"/>
              </a:rPr>
              <a:t>Цикл видалення </a:t>
            </a:r>
            <a:r>
              <a:rPr lang="uk-UA" altLang="ru-RU" sz="2400" i="1" dirty="0">
                <a:latin typeface="Arial" panose="020B0604020202020204" pitchFamily="34" charset="0"/>
              </a:rPr>
              <a:t>k</a:t>
            </a:r>
            <a:r>
              <a:rPr lang="uk-UA" altLang="ru-RU" sz="2400" dirty="0">
                <a:latin typeface="Arial" panose="020B0604020202020204" pitchFamily="34" charset="0"/>
              </a:rPr>
              <a:t>-го рядка працює так: </a:t>
            </a:r>
          </a:p>
          <a:p>
            <a:pPr marL="800100" lvl="1" indent="-342900"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altLang="ru-RU" sz="2400" dirty="0">
                <a:latin typeface="Arial" panose="020B0604020202020204" pitchFamily="34" charset="0"/>
              </a:rPr>
              <a:t>на місце </a:t>
            </a:r>
            <a:r>
              <a:rPr lang="uk-UA" altLang="ru-RU" sz="2400" i="1" dirty="0">
                <a:latin typeface="Arial" panose="020B0604020202020204" pitchFamily="34" charset="0"/>
              </a:rPr>
              <a:t>k</a:t>
            </a:r>
            <a:r>
              <a:rPr lang="uk-UA" altLang="ru-RU" sz="2400" dirty="0">
                <a:latin typeface="Arial" panose="020B0604020202020204" pitchFamily="34" charset="0"/>
              </a:rPr>
              <a:t>-го рядка записують рядок </a:t>
            </a:r>
            <a:r>
              <a:rPr lang="uk-UA" altLang="ru-RU" sz="2400" i="1" dirty="0">
                <a:latin typeface="Arial" panose="020B0604020202020204" pitchFamily="34" charset="0"/>
              </a:rPr>
              <a:t>k </a:t>
            </a:r>
            <a:r>
              <a:rPr lang="uk-UA" altLang="ru-RU" sz="2400" dirty="0">
                <a:latin typeface="Arial" panose="020B0604020202020204" pitchFamily="34" charset="0"/>
              </a:rPr>
              <a:t>+ 1, </a:t>
            </a:r>
          </a:p>
          <a:p>
            <a:pPr marL="800100" lvl="1" indent="-342900"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altLang="ru-RU" sz="2400" dirty="0">
                <a:latin typeface="Arial" panose="020B0604020202020204" pitchFamily="34" charset="0"/>
              </a:rPr>
              <a:t>на місце (</a:t>
            </a:r>
            <a:r>
              <a:rPr lang="uk-UA" altLang="ru-RU" sz="2400" i="1" dirty="0">
                <a:latin typeface="Arial" panose="020B0604020202020204" pitchFamily="34" charset="0"/>
              </a:rPr>
              <a:t>k</a:t>
            </a:r>
            <a:r>
              <a:rPr lang="uk-UA" altLang="ru-RU" sz="2400" dirty="0">
                <a:latin typeface="Arial" panose="020B0604020202020204" pitchFamily="34" charset="0"/>
              </a:rPr>
              <a:t> + 1)-го рядка — рядок </a:t>
            </a:r>
            <a:r>
              <a:rPr lang="uk-UA" altLang="ru-RU" sz="2400" i="1" dirty="0">
                <a:latin typeface="Arial" panose="020B0604020202020204" pitchFamily="34" charset="0"/>
              </a:rPr>
              <a:t>k</a:t>
            </a:r>
            <a:r>
              <a:rPr lang="uk-UA" altLang="ru-RU" sz="2400" dirty="0">
                <a:latin typeface="Arial" panose="020B0604020202020204" pitchFamily="34" charset="0"/>
              </a:rPr>
              <a:t> + 2 і т. д., </a:t>
            </a:r>
          </a:p>
          <a:p>
            <a:pPr marL="800100" lvl="1" indent="-342900"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uk-UA" altLang="ru-RU" sz="2400" dirty="0">
                <a:latin typeface="Arial" panose="020B0604020202020204" pitchFamily="34" charset="0"/>
              </a:rPr>
              <a:t>доки не буде вичерпано всі рядки. </a:t>
            </a:r>
          </a:p>
          <a:p>
            <a:r>
              <a:rPr lang="uk-UA" altLang="ru-RU" sz="2400" dirty="0">
                <a:latin typeface="Arial" panose="020B0604020202020204" pitchFamily="34" charset="0"/>
              </a:rPr>
              <a:t>Оскільки обсяг пам’яті, що виділена під масив під час його обробки не змінюється, то при видаленні будь-якого елемента масиву </a:t>
            </a:r>
            <a:r>
              <a:rPr lang="uk-UA" altLang="ru-RU" sz="2400" b="1" dirty="0">
                <a:latin typeface="Arial" panose="020B0604020202020204" pitchFamily="34" charset="0"/>
              </a:rPr>
              <a:t>останній елемент буде дублюватися</a:t>
            </a:r>
            <a:r>
              <a:rPr lang="uk-UA" altLang="ru-RU" sz="2400" dirty="0">
                <a:latin typeface="Arial" panose="020B0604020202020204" pitchFamily="34" charset="0"/>
              </a:rPr>
              <a:t>.</a:t>
            </a:r>
          </a:p>
          <a:p>
            <a:r>
              <a:rPr lang="uk-UA" altLang="ru-RU" sz="2400" dirty="0">
                <a:latin typeface="Arial" panose="020B0604020202020204" pitchFamily="34" charset="0"/>
              </a:rPr>
              <a:t> Тому по завершенні циклу видалення </a:t>
            </a:r>
            <a:r>
              <a:rPr lang="uk-UA" altLang="ru-RU" sz="2400" b="1" dirty="0">
                <a:latin typeface="Arial" panose="020B0604020202020204" pitchFamily="34" charset="0"/>
              </a:rPr>
              <a:t>слід зменшити на одиницю задану раніше кількість рядків</a:t>
            </a:r>
            <a:r>
              <a:rPr lang="uk-UA" altLang="ru-RU" sz="2400" dirty="0"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>
            <a:hlinkClick r:id="rId2" action="ppaction://hlinkfile"/>
          </p:cNvPr>
          <p:cNvSpPr/>
          <p:nvPr/>
        </p:nvSpPr>
        <p:spPr>
          <a:xfrm>
            <a:off x="71999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ex7_1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5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" y="198165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46440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300663"/>
            <a:ext cx="936625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79388" y="715630"/>
            <a:ext cx="7214860" cy="610936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107763" dir="2700000" algn="ctr" rotWithShape="0">
              <a:srgbClr val="000099"/>
            </a:outerShdw>
          </a:effectLst>
        </p:spPr>
        <p:txBody>
          <a:bodyPr wrap="none" anchor="ctr">
            <a:spAutoFit/>
          </a:bodyPr>
          <a:lstStyle/>
          <a:p>
            <a:r>
              <a:rPr lang="uk-UA" altLang="ru-RU" sz="1700" dirty="0"/>
              <a:t>//ex7_15.cpp. Видалення заданого рядка матриці</a:t>
            </a:r>
            <a:br>
              <a:rPr lang="uk-UA" altLang="ru-RU" sz="1700" dirty="0"/>
            </a:br>
            <a:r>
              <a:rPr lang="uk-UA" altLang="ru-RU" sz="1700" dirty="0"/>
              <a:t>#</a:t>
            </a:r>
            <a:r>
              <a:rPr lang="uk-UA" altLang="ru-RU" sz="1700" dirty="0" err="1"/>
              <a:t>include</a:t>
            </a:r>
            <a:r>
              <a:rPr lang="uk-UA" altLang="ru-RU" sz="1700" dirty="0"/>
              <a:t>&lt;</a:t>
            </a:r>
            <a:r>
              <a:rPr lang="uk-UA" altLang="ru-RU" sz="1700" dirty="0" err="1"/>
              <a:t>iostream</a:t>
            </a:r>
            <a:r>
              <a:rPr lang="uk-UA" altLang="ru-RU" sz="1700" dirty="0"/>
              <a:t>&gt;</a:t>
            </a:r>
            <a:br>
              <a:rPr lang="uk-UA" altLang="ru-RU" sz="1700" dirty="0"/>
            </a:br>
            <a:r>
              <a:rPr lang="uk-UA" altLang="ru-RU" sz="1700" dirty="0"/>
              <a:t>#</a:t>
            </a:r>
            <a:r>
              <a:rPr lang="uk-UA" altLang="ru-RU" sz="1700" dirty="0" err="1"/>
              <a:t>include</a:t>
            </a:r>
            <a:r>
              <a:rPr lang="uk-UA" altLang="ru-RU" sz="1700" dirty="0"/>
              <a:t>&lt;</a:t>
            </a:r>
            <a:r>
              <a:rPr lang="uk-UA" altLang="ru-RU" sz="1700" dirty="0" err="1"/>
              <a:t>stdlib.h</a:t>
            </a:r>
            <a:r>
              <a:rPr lang="uk-UA" altLang="ru-RU" sz="1700" dirty="0"/>
              <a:t>&gt;</a:t>
            </a:r>
            <a:br>
              <a:rPr lang="uk-UA" altLang="ru-RU" sz="1700" dirty="0"/>
            </a:br>
            <a:r>
              <a:rPr lang="uk-UA" altLang="ru-RU" sz="1700" dirty="0"/>
              <a:t>#</a:t>
            </a:r>
            <a:r>
              <a:rPr lang="uk-UA" altLang="ru-RU" sz="1700" dirty="0" err="1"/>
              <a:t>include</a:t>
            </a:r>
            <a:r>
              <a:rPr lang="uk-UA" altLang="ru-RU" sz="1700" dirty="0"/>
              <a:t>&lt;</a:t>
            </a:r>
            <a:r>
              <a:rPr lang="uk-UA" altLang="ru-RU" sz="1700" dirty="0" err="1"/>
              <a:t>time.h</a:t>
            </a:r>
            <a:r>
              <a:rPr lang="uk-UA" altLang="ru-RU" sz="1700" dirty="0"/>
              <a:t>&gt;</a:t>
            </a:r>
            <a:br>
              <a:rPr lang="uk-UA" altLang="ru-RU" sz="1700" dirty="0"/>
            </a:br>
            <a:r>
              <a:rPr lang="uk-UA" altLang="ru-RU" sz="1700" dirty="0" err="1"/>
              <a:t>using</a:t>
            </a:r>
            <a:r>
              <a:rPr lang="uk-UA" altLang="ru-RU" sz="1700" dirty="0"/>
              <a:t> </a:t>
            </a:r>
            <a:r>
              <a:rPr lang="uk-UA" altLang="ru-RU" sz="1700" dirty="0" err="1"/>
              <a:t>namespace</a:t>
            </a:r>
            <a:r>
              <a:rPr lang="uk-UA" altLang="ru-RU" sz="1700" dirty="0"/>
              <a:t> </a:t>
            </a:r>
            <a:r>
              <a:rPr lang="uk-UA" altLang="ru-RU" sz="1700" dirty="0" err="1"/>
              <a:t>std</a:t>
            </a:r>
            <a:r>
              <a:rPr lang="uk-UA" altLang="ru-RU" sz="1700" dirty="0"/>
              <a:t>;</a:t>
            </a:r>
            <a:br>
              <a:rPr lang="uk-UA" altLang="ru-RU" sz="1700" dirty="0"/>
            </a:br>
            <a:r>
              <a:rPr lang="uk-UA" altLang="ru-RU" sz="1700" dirty="0" err="1"/>
              <a:t>int</a:t>
            </a:r>
            <a:r>
              <a:rPr lang="uk-UA" altLang="ru-RU" sz="1700" dirty="0"/>
              <a:t> </a:t>
            </a:r>
            <a:r>
              <a:rPr lang="uk-UA" altLang="ru-RU" sz="1700" dirty="0" err="1"/>
              <a:t>n,m</a:t>
            </a:r>
            <a:r>
              <a:rPr lang="uk-UA" altLang="ru-RU" sz="1700" dirty="0"/>
              <a:t>;               //кількість рядків і стовпчиків матриці</a:t>
            </a:r>
            <a:br>
              <a:rPr lang="uk-UA" altLang="ru-RU" sz="1700" dirty="0"/>
            </a:br>
            <a:r>
              <a:rPr lang="uk-UA" altLang="ru-RU" sz="1700" dirty="0" err="1"/>
              <a:t>int</a:t>
            </a:r>
            <a:r>
              <a:rPr lang="uk-UA" altLang="ru-RU" sz="1700" dirty="0"/>
              <a:t> a[5][5];                                 //вихідна матриця</a:t>
            </a:r>
            <a:br>
              <a:rPr lang="uk-UA" altLang="ru-RU" sz="1700" dirty="0"/>
            </a:br>
            <a:r>
              <a:rPr lang="uk-UA" altLang="ru-RU" sz="1700" dirty="0"/>
              <a:t>//============== генерація матриці ===========================</a:t>
            </a:r>
            <a:br>
              <a:rPr lang="uk-UA" altLang="ru-RU" sz="1700" dirty="0"/>
            </a:br>
            <a:r>
              <a:rPr lang="uk-UA" altLang="ru-RU" sz="1700" dirty="0" err="1"/>
              <a:t>void</a:t>
            </a:r>
            <a:r>
              <a:rPr lang="uk-UA" altLang="ru-RU" sz="1700" dirty="0"/>
              <a:t> </a:t>
            </a:r>
            <a:r>
              <a:rPr lang="uk-UA" altLang="ru-RU" sz="1700" dirty="0" err="1"/>
              <a:t>input</a:t>
            </a:r>
            <a:r>
              <a:rPr lang="uk-UA" altLang="ru-RU" sz="1700" dirty="0"/>
              <a:t>(){</a:t>
            </a:r>
            <a:br>
              <a:rPr lang="uk-UA" altLang="ru-RU" sz="1700" dirty="0"/>
            </a:br>
            <a:r>
              <a:rPr lang="uk-UA" altLang="ru-RU" sz="1700" dirty="0"/>
              <a:t>  </a:t>
            </a:r>
            <a:r>
              <a:rPr lang="uk-UA" altLang="ru-RU" sz="1700" dirty="0" err="1"/>
              <a:t>srand</a:t>
            </a:r>
            <a:r>
              <a:rPr lang="uk-UA" altLang="ru-RU" sz="1700" dirty="0"/>
              <a:t>((</a:t>
            </a:r>
            <a:r>
              <a:rPr lang="uk-UA" altLang="ru-RU" sz="1700" dirty="0" err="1"/>
              <a:t>unsigned</a:t>
            </a:r>
            <a:r>
              <a:rPr lang="uk-UA" altLang="ru-RU" sz="1700" dirty="0"/>
              <a:t>)(</a:t>
            </a:r>
            <a:r>
              <a:rPr lang="uk-UA" altLang="ru-RU" sz="1700" dirty="0" err="1"/>
              <a:t>time</a:t>
            </a:r>
            <a:r>
              <a:rPr lang="uk-UA" altLang="ru-RU" sz="1700" dirty="0"/>
              <a:t>(NULL)));</a:t>
            </a:r>
            <a:br>
              <a:rPr lang="uk-UA" altLang="ru-RU" sz="1700" dirty="0"/>
            </a:br>
            <a:r>
              <a:rPr lang="uk-UA" altLang="ru-RU" sz="1700" dirty="0"/>
              <a:t>  </a:t>
            </a:r>
            <a:r>
              <a:rPr lang="uk-UA" altLang="ru-RU" sz="1700" dirty="0" err="1"/>
              <a:t>for</a:t>
            </a:r>
            <a:r>
              <a:rPr lang="uk-UA" altLang="ru-RU" sz="1700" dirty="0"/>
              <a:t>( </a:t>
            </a:r>
            <a:r>
              <a:rPr lang="uk-UA" altLang="ru-RU" sz="1700" dirty="0" err="1"/>
              <a:t>int</a:t>
            </a:r>
            <a:r>
              <a:rPr lang="uk-UA" altLang="ru-RU" sz="1700" dirty="0"/>
              <a:t> i=0;i&lt;</a:t>
            </a:r>
            <a:r>
              <a:rPr lang="uk-UA" altLang="ru-RU" sz="1700" dirty="0" err="1"/>
              <a:t>n;i</a:t>
            </a:r>
            <a:r>
              <a:rPr lang="uk-UA" altLang="ru-RU" sz="1700" dirty="0"/>
              <a:t>++)</a:t>
            </a:r>
            <a:br>
              <a:rPr lang="uk-UA" altLang="ru-RU" sz="1700" dirty="0"/>
            </a:br>
            <a:r>
              <a:rPr lang="uk-UA" altLang="ru-RU" sz="1700" dirty="0"/>
              <a:t>    </a:t>
            </a:r>
            <a:r>
              <a:rPr lang="uk-UA" altLang="ru-RU" sz="1700" dirty="0" err="1"/>
              <a:t>for</a:t>
            </a:r>
            <a:r>
              <a:rPr lang="uk-UA" altLang="ru-RU" sz="1700" dirty="0"/>
              <a:t>(</a:t>
            </a:r>
            <a:r>
              <a:rPr lang="uk-UA" altLang="ru-RU" sz="1700" dirty="0" err="1"/>
              <a:t>int</a:t>
            </a:r>
            <a:r>
              <a:rPr lang="uk-UA" altLang="ru-RU" sz="1700" dirty="0"/>
              <a:t> j=0;j&lt;</a:t>
            </a:r>
            <a:r>
              <a:rPr lang="uk-UA" altLang="ru-RU" sz="1700" dirty="0" err="1"/>
              <a:t>m;j</a:t>
            </a:r>
            <a:r>
              <a:rPr lang="uk-UA" altLang="ru-RU" sz="1700" dirty="0"/>
              <a:t>++)</a:t>
            </a:r>
            <a:br>
              <a:rPr lang="uk-UA" altLang="ru-RU" sz="1700" dirty="0"/>
            </a:br>
            <a:r>
              <a:rPr lang="uk-UA" altLang="ru-RU" sz="1700" dirty="0"/>
              <a:t>       a[i][j]=</a:t>
            </a:r>
            <a:r>
              <a:rPr lang="uk-UA" altLang="ru-RU" sz="1700" dirty="0" err="1"/>
              <a:t>rand</a:t>
            </a:r>
            <a:r>
              <a:rPr lang="uk-UA" altLang="ru-RU" sz="1700" dirty="0"/>
              <a:t>()%20;                 //генерувати матрицю</a:t>
            </a:r>
            <a:br>
              <a:rPr lang="uk-UA" altLang="ru-RU" sz="1700" dirty="0"/>
            </a:br>
            <a:r>
              <a:rPr lang="uk-UA" altLang="ru-RU" sz="1700" dirty="0"/>
              <a:t>}</a:t>
            </a:r>
            <a:br>
              <a:rPr lang="uk-UA" altLang="ru-RU" sz="1700" dirty="0"/>
            </a:br>
            <a:r>
              <a:rPr lang="uk-UA" altLang="ru-RU" sz="1700" dirty="0"/>
              <a:t>//=============== виведення матриці ==========================</a:t>
            </a:r>
            <a:br>
              <a:rPr lang="uk-UA" altLang="ru-RU" sz="1700" dirty="0"/>
            </a:br>
            <a:r>
              <a:rPr lang="uk-UA" altLang="ru-RU" sz="1700" dirty="0" err="1"/>
              <a:t>void</a:t>
            </a:r>
            <a:r>
              <a:rPr lang="uk-UA" altLang="ru-RU" sz="1700" dirty="0"/>
              <a:t> </a:t>
            </a:r>
            <a:r>
              <a:rPr lang="uk-UA" altLang="ru-RU" sz="1700" dirty="0" err="1"/>
              <a:t>output</a:t>
            </a:r>
            <a:r>
              <a:rPr lang="uk-UA" altLang="ru-RU" sz="1700" dirty="0"/>
              <a:t>() </a:t>
            </a:r>
            <a:r>
              <a:rPr lang="en-US" altLang="ru-RU" sz="1700" dirty="0"/>
              <a:t>{</a:t>
            </a:r>
            <a:r>
              <a:rPr lang="uk-UA" altLang="ru-RU" sz="1700" dirty="0"/>
              <a:t>          //функція виведення елементів матриці</a:t>
            </a:r>
            <a:br>
              <a:rPr lang="uk-UA" altLang="ru-RU" sz="1700" dirty="0"/>
            </a:br>
            <a:r>
              <a:rPr lang="uk-UA" altLang="ru-RU" sz="1700" dirty="0"/>
              <a:t> </a:t>
            </a:r>
            <a:r>
              <a:rPr lang="uk-UA" altLang="ru-RU" sz="1700" dirty="0" err="1"/>
              <a:t>for</a:t>
            </a:r>
            <a:r>
              <a:rPr lang="uk-UA" altLang="ru-RU" sz="1700" dirty="0"/>
              <a:t>(</a:t>
            </a:r>
            <a:r>
              <a:rPr lang="uk-UA" altLang="ru-RU" sz="1700" dirty="0" err="1"/>
              <a:t>int</a:t>
            </a:r>
            <a:r>
              <a:rPr lang="uk-UA" altLang="ru-RU" sz="1700" dirty="0"/>
              <a:t> i=0;i&lt;</a:t>
            </a:r>
            <a:r>
              <a:rPr lang="uk-UA" altLang="ru-RU" sz="1700" dirty="0" err="1"/>
              <a:t>n;i</a:t>
            </a:r>
            <a:r>
              <a:rPr lang="uk-UA" altLang="ru-RU" sz="1700" dirty="0"/>
              <a:t>++)  </a:t>
            </a:r>
            <a:br>
              <a:rPr lang="uk-UA" altLang="ru-RU" sz="1700" dirty="0"/>
            </a:br>
            <a:r>
              <a:rPr lang="uk-UA" altLang="ru-RU" sz="1700" dirty="0"/>
              <a:t>   {</a:t>
            </a:r>
            <a:br>
              <a:rPr lang="uk-UA" altLang="ru-RU" sz="1700" dirty="0"/>
            </a:br>
            <a:r>
              <a:rPr lang="uk-UA" altLang="ru-RU" sz="1700" dirty="0"/>
              <a:t>    </a:t>
            </a:r>
            <a:r>
              <a:rPr lang="uk-UA" altLang="ru-RU" sz="1700" dirty="0" err="1"/>
              <a:t>for</a:t>
            </a:r>
            <a:r>
              <a:rPr lang="uk-UA" altLang="ru-RU" sz="1700" dirty="0"/>
              <a:t>(</a:t>
            </a:r>
            <a:r>
              <a:rPr lang="uk-UA" altLang="ru-RU" sz="1700" dirty="0" err="1"/>
              <a:t>int</a:t>
            </a:r>
            <a:r>
              <a:rPr lang="uk-UA" altLang="ru-RU" sz="1700" dirty="0"/>
              <a:t> j=0;j&lt;</a:t>
            </a:r>
            <a:r>
              <a:rPr lang="uk-UA" altLang="ru-RU" sz="1700" dirty="0" err="1"/>
              <a:t>m;j</a:t>
            </a:r>
            <a:r>
              <a:rPr lang="uk-UA" altLang="ru-RU" sz="1700" dirty="0"/>
              <a:t>++)</a:t>
            </a:r>
            <a:br>
              <a:rPr lang="uk-UA" altLang="ru-RU" sz="1700" dirty="0"/>
            </a:br>
            <a:r>
              <a:rPr lang="uk-UA" altLang="ru-RU" sz="1700" dirty="0"/>
              <a:t>      </a:t>
            </a:r>
            <a:r>
              <a:rPr lang="uk-UA" altLang="ru-RU" sz="1700" dirty="0" err="1"/>
              <a:t>cout</a:t>
            </a:r>
            <a:r>
              <a:rPr lang="uk-UA" altLang="ru-RU" sz="1700" dirty="0"/>
              <a:t>&lt;&lt;a[i][j]&lt;&lt;" ";             //вивести елементи рядка</a:t>
            </a:r>
            <a:br>
              <a:rPr lang="uk-UA" altLang="ru-RU" sz="1700" dirty="0"/>
            </a:br>
            <a:r>
              <a:rPr lang="uk-UA" altLang="ru-RU" sz="1700" dirty="0"/>
              <a:t>    </a:t>
            </a:r>
            <a:r>
              <a:rPr lang="uk-UA" altLang="ru-RU" sz="1700" dirty="0" err="1"/>
              <a:t>cout</a:t>
            </a:r>
            <a:r>
              <a:rPr lang="uk-UA" altLang="ru-RU" sz="1700" dirty="0"/>
              <a:t>&lt;&lt;</a:t>
            </a:r>
            <a:r>
              <a:rPr lang="uk-UA" altLang="ru-RU" sz="1700" dirty="0" err="1"/>
              <a:t>endl</a:t>
            </a:r>
            <a:r>
              <a:rPr lang="uk-UA" altLang="ru-RU" sz="1700" dirty="0"/>
              <a:t>;              //перевести курсор на новий рядок</a:t>
            </a:r>
            <a:br>
              <a:rPr lang="uk-UA" altLang="ru-RU" sz="1700" dirty="0"/>
            </a:br>
            <a:r>
              <a:rPr lang="uk-UA" altLang="ru-RU" sz="1700" dirty="0"/>
              <a:t>   } </a:t>
            </a:r>
            <a:br>
              <a:rPr lang="uk-UA" altLang="ru-RU" sz="1700" dirty="0"/>
            </a:br>
            <a:r>
              <a:rPr lang="uk-UA" altLang="ru-RU" sz="1700" dirty="0"/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619672" y="-129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 dirty="0"/>
              <a:t>Вставка та </a:t>
            </a:r>
            <a:r>
              <a:rPr lang="ru-RU" altLang="ru-RU" sz="3200" b="1" dirty="0" err="1"/>
              <a:t>видалення</a:t>
            </a:r>
            <a:r>
              <a:rPr lang="ru-RU" altLang="ru-RU" sz="3200" b="1" dirty="0"/>
              <a:t> </a:t>
            </a:r>
            <a:r>
              <a:rPr lang="ru-RU" altLang="ru-RU" sz="3200" b="1" dirty="0" err="1"/>
              <a:t>рядків</a:t>
            </a:r>
            <a:r>
              <a:rPr lang="ru-RU" altLang="ru-RU" sz="3200" b="1" dirty="0"/>
              <a:t> та </a:t>
            </a:r>
            <a:r>
              <a:rPr lang="ru-RU" altLang="ru-RU" sz="3200" b="1" dirty="0" err="1"/>
              <a:t>стовпців</a:t>
            </a:r>
            <a:endParaRPr lang="en-US" altLang="ru-RU" sz="32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Вставка та видалення рядків та стовпців</a:t>
            </a:r>
            <a:endParaRPr lang="en-US" altLang="ru-RU" sz="3200" b="1"/>
          </a:p>
        </p:txBody>
      </p:sp>
      <p:sp>
        <p:nvSpPr>
          <p:cNvPr id="6" name="Скругленный прямоугольник 5">
            <a:hlinkClick r:id="rId2" action="ppaction://hlinkfile"/>
          </p:cNvPr>
          <p:cNvSpPr/>
          <p:nvPr/>
        </p:nvSpPr>
        <p:spPr>
          <a:xfrm>
            <a:off x="71999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ex7_1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5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" y="198165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48487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300663"/>
            <a:ext cx="936625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323850" y="1196975"/>
            <a:ext cx="6840538" cy="4886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35921" dir="2700000" algn="ctr" rotWithShape="0">
              <a:srgbClr val="000099"/>
            </a:outerShdw>
          </a:effectLst>
        </p:spPr>
        <p:txBody>
          <a:bodyPr anchor="ctr">
            <a:spAutoFit/>
          </a:bodyPr>
          <a:lstStyle/>
          <a:p>
            <a:r>
              <a:rPr lang="uk-UA" altLang="ru-RU" sz="1400"/>
              <a:t>//=============== головна функція ============================</a:t>
            </a:r>
            <a:br>
              <a:rPr lang="uk-UA" altLang="ru-RU" sz="1400"/>
            </a:br>
            <a:r>
              <a:rPr lang="uk-UA" altLang="ru-RU" sz="2000"/>
              <a:t>int main() </a:t>
            </a:r>
            <a:r>
              <a:rPr lang="en-US" altLang="ru-RU" sz="2000"/>
              <a:t>{</a:t>
            </a:r>
            <a:r>
              <a:rPr lang="uk-UA" altLang="ru-RU" sz="2000"/>
              <a:t>                                  //головна функція</a:t>
            </a:r>
            <a:br>
              <a:rPr lang="uk-UA" altLang="ru-RU" sz="2000"/>
            </a:br>
            <a:r>
              <a:rPr lang="uk-UA" altLang="ru-RU" sz="2000"/>
              <a:t>   int k;                        //номер рядка, що видаляється</a:t>
            </a:r>
            <a:br>
              <a:rPr lang="uk-UA" altLang="ru-RU" sz="2000"/>
            </a:br>
            <a:r>
              <a:rPr lang="uk-UA" altLang="ru-RU" sz="2000"/>
              <a:t>   cout&lt;&lt;"введіть кількість рядків та стовпців &lt;= 5"&lt;&lt;endl;</a:t>
            </a:r>
            <a:br>
              <a:rPr lang="uk-UA" altLang="ru-RU" sz="2000"/>
            </a:br>
            <a:r>
              <a:rPr lang="uk-UA" altLang="ru-RU" sz="2000"/>
              <a:t>   cin&gt;&gt;n&gt;&gt;m;</a:t>
            </a:r>
            <a:br>
              <a:rPr lang="uk-UA" altLang="ru-RU" sz="2000"/>
            </a:br>
            <a:r>
              <a:rPr lang="uk-UA" altLang="ru-RU" sz="2000"/>
              <a:t>   input();                               //генерувати матрицю</a:t>
            </a:r>
            <a:br>
              <a:rPr lang="uk-UA" altLang="ru-RU" sz="2000"/>
            </a:br>
            <a:r>
              <a:rPr lang="uk-UA" altLang="ru-RU" sz="2000"/>
              <a:t>   output();                     //вивести згенеровану матрицю</a:t>
            </a:r>
            <a:br>
              <a:rPr lang="uk-UA" altLang="ru-RU" sz="2000"/>
            </a:br>
            <a:r>
              <a:rPr lang="uk-UA" altLang="ru-RU" sz="2000"/>
              <a:t>   cout&lt;&lt;"Введіть номер рядка для видалення"&lt;&lt;endl;</a:t>
            </a:r>
            <a:br>
              <a:rPr lang="uk-UA" altLang="ru-RU" sz="2000"/>
            </a:br>
            <a:r>
              <a:rPr lang="uk-UA" altLang="ru-RU" sz="2000"/>
              <a:t>   cin&gt;&gt;k;</a:t>
            </a:r>
            <a:br>
              <a:rPr lang="uk-UA" altLang="ru-RU" sz="2000"/>
            </a:br>
            <a:r>
              <a:rPr lang="uk-UA" altLang="ru-RU" sz="2000"/>
              <a:t>   </a:t>
            </a:r>
            <a:r>
              <a:rPr lang="uk-UA" altLang="ru-RU" sz="2000">
                <a:solidFill>
                  <a:srgbClr val="000099"/>
                </a:solidFill>
              </a:rPr>
              <a:t>for(int i=k;i&lt;n-1;i++)                 //видалити k-й рядок</a:t>
            </a:r>
            <a:br>
              <a:rPr lang="uk-UA" altLang="ru-RU" sz="2000">
                <a:solidFill>
                  <a:srgbClr val="000099"/>
                </a:solidFill>
              </a:rPr>
            </a:br>
            <a:r>
              <a:rPr lang="uk-UA" altLang="ru-RU" sz="2000">
                <a:solidFill>
                  <a:srgbClr val="000099"/>
                </a:solidFill>
              </a:rPr>
              <a:t>     for(int j=0;j&lt;m;j++)</a:t>
            </a:r>
            <a:br>
              <a:rPr lang="uk-UA" altLang="ru-RU" sz="2000">
                <a:solidFill>
                  <a:srgbClr val="000099"/>
                </a:solidFill>
              </a:rPr>
            </a:br>
            <a:r>
              <a:rPr lang="uk-UA" altLang="ru-RU" sz="2000">
                <a:solidFill>
                  <a:srgbClr val="000099"/>
                </a:solidFill>
              </a:rPr>
              <a:t>       a[i][j]=a[i+1][j];                        //зсув рядків</a:t>
            </a:r>
            <a:br>
              <a:rPr lang="uk-UA" altLang="ru-RU" sz="2000">
                <a:solidFill>
                  <a:srgbClr val="000099"/>
                </a:solidFill>
              </a:rPr>
            </a:br>
            <a:r>
              <a:rPr lang="uk-UA" altLang="ru-RU" sz="2000">
                <a:solidFill>
                  <a:srgbClr val="000099"/>
                </a:solidFill>
              </a:rPr>
              <a:t>   n--;                   </a:t>
            </a:r>
            <a:r>
              <a:rPr lang="en-US" altLang="ru-RU" sz="2000">
                <a:solidFill>
                  <a:srgbClr val="000099"/>
                </a:solidFill>
              </a:rPr>
              <a:t>             </a:t>
            </a:r>
            <a:r>
              <a:rPr lang="uk-UA" altLang="ru-RU" sz="2000">
                <a:solidFill>
                  <a:srgbClr val="000099"/>
                </a:solidFill>
              </a:rPr>
              <a:t>//зменшити загальну кількість рядків</a:t>
            </a:r>
            <a:r>
              <a:rPr lang="uk-UA" altLang="ru-RU" sz="2000"/>
              <a:t/>
            </a:r>
            <a:br>
              <a:rPr lang="uk-UA" altLang="ru-RU" sz="2000"/>
            </a:br>
            <a:r>
              <a:rPr lang="uk-UA" altLang="ru-RU" sz="2000"/>
              <a:t>   output();</a:t>
            </a:r>
            <a:br>
              <a:rPr lang="uk-UA" altLang="ru-RU" sz="2000"/>
            </a:br>
            <a:r>
              <a:rPr lang="uk-UA" altLang="ru-RU" sz="2000"/>
              <a:t>   system("pause");</a:t>
            </a:r>
            <a:br>
              <a:rPr lang="uk-UA" altLang="ru-RU" sz="2000"/>
            </a:br>
            <a:r>
              <a:rPr lang="uk-UA" altLang="ru-RU" sz="2000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05263"/>
            <a:ext cx="8315325" cy="136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-15875"/>
            <a:ext cx="91440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Двовимірні масиви в задачах лінійної алгебри</a:t>
            </a:r>
            <a:endParaRPr lang="en-US" altLang="ru-RU" sz="3200" b="1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250825" y="1557338"/>
            <a:ext cx="8893175" cy="2343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r>
              <a:rPr lang="uk-UA" altLang="ru-RU" sz="2400"/>
              <a:t>1. Операція множення матриць </a:t>
            </a:r>
            <a:r>
              <a:rPr lang="uk-UA" altLang="ru-RU" sz="2400" i="1"/>
              <a:t>A</a:t>
            </a:r>
            <a:r>
              <a:rPr lang="uk-UA" altLang="ru-RU" sz="2400"/>
              <a:t></a:t>
            </a:r>
            <a:r>
              <a:rPr lang="uk-UA" altLang="ru-RU" sz="2400">
                <a:sym typeface="Symbol" panose="05050102010706020507" pitchFamily="18" charset="2"/>
              </a:rPr>
              <a:t></a:t>
            </a:r>
            <a:r>
              <a:rPr lang="uk-UA" altLang="ru-RU" sz="2400"/>
              <a:t></a:t>
            </a:r>
            <a:r>
              <a:rPr lang="uk-UA" altLang="ru-RU" sz="2400" i="1">
                <a:sym typeface="Symbol" panose="05050102010706020507" pitchFamily="18" charset="2"/>
              </a:rPr>
              <a:t>B</a:t>
            </a:r>
            <a:r>
              <a:rPr lang="uk-UA" altLang="ru-RU" sz="2400">
                <a:sym typeface="Symbol" panose="05050102010706020507" pitchFamily="18" charset="2"/>
              </a:rPr>
              <a:t> визначена тільки тоді, коли кількість стовпців матриці </a:t>
            </a:r>
            <a:r>
              <a:rPr lang="uk-UA" altLang="ru-RU" sz="2400" i="1">
                <a:sym typeface="Symbol" panose="05050102010706020507" pitchFamily="18" charset="2"/>
              </a:rPr>
              <a:t>A</a:t>
            </a:r>
            <a:r>
              <a:rPr lang="uk-UA" altLang="ru-RU" sz="2400">
                <a:sym typeface="Symbol" panose="05050102010706020507" pitchFamily="18" charset="2"/>
              </a:rPr>
              <a:t> дорівнює кількості рядків матриці </a:t>
            </a:r>
            <a:r>
              <a:rPr lang="uk-UA" altLang="ru-RU" sz="2400" i="1">
                <a:sym typeface="Symbol" panose="05050102010706020507" pitchFamily="18" charset="2"/>
              </a:rPr>
              <a:t>B</a:t>
            </a:r>
            <a:r>
              <a:rPr lang="uk-UA" altLang="ru-RU" sz="2400">
                <a:sym typeface="Symbol" panose="05050102010706020507" pitchFamily="18" charset="2"/>
              </a:rPr>
              <a:t>. </a:t>
            </a:r>
          </a:p>
          <a:p>
            <a:r>
              <a:rPr lang="uk-UA" altLang="ru-RU" sz="2400">
                <a:sym typeface="Symbol" panose="05050102010706020507" pitchFamily="18" charset="2"/>
              </a:rPr>
              <a:t>2. Добутком матриці </a:t>
            </a:r>
            <a:r>
              <a:rPr lang="uk-UA" altLang="ru-RU" sz="2400" i="1">
                <a:sym typeface="Symbol" panose="05050102010706020507" pitchFamily="18" charset="2"/>
              </a:rPr>
              <a:t>A</a:t>
            </a:r>
            <a:r>
              <a:rPr lang="uk-UA" altLang="ru-RU" sz="2400">
                <a:sym typeface="Symbol" panose="05050102010706020507" pitchFamily="18" charset="2"/>
              </a:rPr>
              <a:t> та матриці </a:t>
            </a:r>
            <a:r>
              <a:rPr lang="uk-UA" altLang="ru-RU" sz="2400" i="1">
                <a:sym typeface="Symbol" panose="05050102010706020507" pitchFamily="18" charset="2"/>
              </a:rPr>
              <a:t>B</a:t>
            </a:r>
            <a:r>
              <a:rPr lang="uk-UA" altLang="ru-RU" sz="2400">
                <a:sym typeface="Symbol" panose="05050102010706020507" pitchFamily="18" charset="2"/>
              </a:rPr>
              <a:t> називається матриця </a:t>
            </a:r>
            <a:r>
              <a:rPr lang="uk-UA" altLang="ru-RU" sz="2400" i="1">
                <a:sym typeface="Symbol" panose="05050102010706020507" pitchFamily="18" charset="2"/>
              </a:rPr>
              <a:t>С</a:t>
            </a:r>
            <a:r>
              <a:rPr lang="uk-UA" altLang="ru-RU" sz="2400">
                <a:sym typeface="Symbol" panose="05050102010706020507" pitchFamily="18" charset="2"/>
              </a:rPr>
              <a:t>, елемент якої </a:t>
            </a:r>
            <a:r>
              <a:rPr lang="uk-UA" altLang="ru-RU" sz="2400" i="1">
                <a:sym typeface="Symbol" panose="05050102010706020507" pitchFamily="18" charset="2"/>
              </a:rPr>
              <a:t>c</a:t>
            </a:r>
            <a:r>
              <a:rPr lang="uk-UA" altLang="ru-RU" sz="2400" i="1" baseline="-25000">
                <a:sym typeface="Symbol" panose="05050102010706020507" pitchFamily="18" charset="2"/>
              </a:rPr>
              <a:t>ij</a:t>
            </a:r>
            <a:r>
              <a:rPr lang="uk-UA" altLang="ru-RU" sz="2400">
                <a:sym typeface="Symbol" panose="05050102010706020507" pitchFamily="18" charset="2"/>
              </a:rPr>
              <a:t> дорівнює скалярному добутку </a:t>
            </a:r>
            <a:r>
              <a:rPr lang="uk-UA" altLang="ru-RU" sz="2400" i="1">
                <a:sym typeface="Symbol" panose="05050102010706020507" pitchFamily="18" charset="2"/>
              </a:rPr>
              <a:t>i</a:t>
            </a:r>
            <a:r>
              <a:rPr lang="uk-UA" altLang="ru-RU" sz="2400">
                <a:sym typeface="Symbol" panose="05050102010706020507" pitchFamily="18" charset="2"/>
              </a:rPr>
              <a:t>-го вектор-рядка матриці </a:t>
            </a:r>
            <a:r>
              <a:rPr lang="uk-UA" altLang="ru-RU" sz="2400" i="1">
                <a:sym typeface="Symbol" panose="05050102010706020507" pitchFamily="18" charset="2"/>
              </a:rPr>
              <a:t>А</a:t>
            </a:r>
            <a:r>
              <a:rPr lang="uk-UA" altLang="ru-RU" sz="2400">
                <a:sym typeface="Symbol" panose="05050102010706020507" pitchFamily="18" charset="2"/>
              </a:rPr>
              <a:t> та </a:t>
            </a:r>
            <a:r>
              <a:rPr lang="uk-UA" altLang="ru-RU" sz="2400" i="1">
                <a:sym typeface="Symbol" panose="05050102010706020507" pitchFamily="18" charset="2"/>
              </a:rPr>
              <a:t>j</a:t>
            </a:r>
            <a:r>
              <a:rPr lang="uk-UA" altLang="ru-RU" sz="2400">
                <a:sym typeface="Symbol" panose="05050102010706020507" pitchFamily="18" charset="2"/>
              </a:rPr>
              <a:t>-го вектор-стовпця матриці </a:t>
            </a:r>
            <a:r>
              <a:rPr lang="uk-UA" altLang="ru-RU" sz="2400" i="1">
                <a:sym typeface="Symbol" panose="05050102010706020507" pitchFamily="18" charset="2"/>
              </a:rPr>
              <a:t>B</a:t>
            </a:r>
            <a:r>
              <a:rPr lang="uk-UA" altLang="ru-RU" sz="2400">
                <a:sym typeface="Symbol" panose="05050102010706020507" pitchFamily="18" charset="2"/>
              </a:rPr>
              <a:t>. </a:t>
            </a:r>
          </a:p>
          <a:p>
            <a:r>
              <a:rPr lang="uk-UA" altLang="ru-RU" sz="2400">
                <a:sym typeface="Symbol" panose="05050102010706020507" pitchFamily="18" charset="2"/>
              </a:rPr>
              <a:t>3. Це означення можна записати у вигляді рівності </a:t>
            </a:r>
            <a:r>
              <a:rPr lang="uk-UA" altLang="ru-RU" sz="2400" i="1">
                <a:sym typeface="Symbol" panose="05050102010706020507" pitchFamily="18" charset="2"/>
              </a:rPr>
              <a:t>C</a:t>
            </a:r>
            <a:r>
              <a:rPr lang="uk-UA" altLang="ru-RU" sz="2400">
                <a:sym typeface="Symbol" panose="05050102010706020507" pitchFamily="18" charset="2"/>
              </a:rPr>
              <a:t> = </a:t>
            </a:r>
            <a:r>
              <a:rPr lang="uk-UA" altLang="ru-RU" sz="2400" i="1">
                <a:sym typeface="Symbol" panose="05050102010706020507" pitchFamily="18" charset="2"/>
              </a:rPr>
              <a:t>AB</a:t>
            </a:r>
            <a:r>
              <a:rPr lang="uk-UA" altLang="ru-RU" sz="2400">
                <a:sym typeface="Symbol" panose="05050102010706020507" pitchFamily="18" charset="2"/>
              </a:rPr>
              <a:t>, де 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3276600" y="981075"/>
            <a:ext cx="295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1">
                <a:latin typeface="Arial" panose="020B0604020202020204" pitchFamily="34" charset="0"/>
              </a:rPr>
              <a:t>Множення матриць</a:t>
            </a:r>
            <a:endParaRPr lang="ru-RU" altLang="ru-RU" sz="2400" b="1">
              <a:latin typeface="Arial" panose="020B0604020202020204" pitchFamily="34" charset="0"/>
            </a:endParaRPr>
          </a:p>
        </p:txBody>
      </p:sp>
      <p:sp>
        <p:nvSpPr>
          <p:cNvPr id="150535" name="Line 7"/>
          <p:cNvSpPr>
            <a:spLocks noChangeShapeType="1"/>
          </p:cNvSpPr>
          <p:nvPr/>
        </p:nvSpPr>
        <p:spPr bwMode="auto">
          <a:xfrm>
            <a:off x="6877050" y="43656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50539" name="Group 11"/>
          <p:cNvGrpSpPr>
            <a:grpSpLocks/>
          </p:cNvGrpSpPr>
          <p:nvPr/>
        </p:nvGrpSpPr>
        <p:grpSpPr bwMode="auto">
          <a:xfrm>
            <a:off x="468313" y="4005263"/>
            <a:ext cx="8315325" cy="1368425"/>
            <a:chOff x="295" y="2523"/>
            <a:chExt cx="5238" cy="862"/>
          </a:xfrm>
        </p:grpSpPr>
        <p:pic>
          <p:nvPicPr>
            <p:cNvPr id="15053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523"/>
              <a:ext cx="5238" cy="8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</p:pic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>
              <a:off x="3334" y="2750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0536" name="Line 8"/>
            <p:cNvSpPr>
              <a:spLocks noChangeShapeType="1"/>
            </p:cNvSpPr>
            <p:nvPr/>
          </p:nvSpPr>
          <p:spPr bwMode="auto">
            <a:xfrm>
              <a:off x="4286" y="275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0538" name="Line 10"/>
            <p:cNvSpPr>
              <a:spLocks noChangeShapeType="1"/>
            </p:cNvSpPr>
            <p:nvPr/>
          </p:nvSpPr>
          <p:spPr bwMode="auto">
            <a:xfrm>
              <a:off x="5193" y="275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-15875"/>
            <a:ext cx="91440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endParaRPr lang="en-US" altLang="ru-RU" sz="3200" b="1"/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3059113" y="233363"/>
            <a:ext cx="3875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>
                <a:latin typeface="Arial" panose="020B0604020202020204" pitchFamily="34" charset="0"/>
              </a:rPr>
              <a:t>Множення матриць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179388" y="1379538"/>
            <a:ext cx="82057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2400"/>
              <a:t>Множення двох матриць можна зобразити такою схемою:</a:t>
            </a:r>
            <a:endParaRPr lang="ru-RU" altLang="ru-RU" sz="2400"/>
          </a:p>
        </p:txBody>
      </p:sp>
      <p:graphicFrame>
        <p:nvGraphicFramePr>
          <p:cNvPr id="142356" name="Object 20"/>
          <p:cNvGraphicFramePr>
            <a:graphicFrameLocks noChangeAspect="1"/>
          </p:cNvGraphicFramePr>
          <p:nvPr/>
        </p:nvGraphicFramePr>
        <p:xfrm>
          <a:off x="539750" y="2060575"/>
          <a:ext cx="8316913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0" name="Формула" r:id="rId3" imgW="3365500" imgH="736600" progId="Equation.3">
                  <p:embed/>
                </p:oleObj>
              </mc:Choice>
              <mc:Fallback>
                <p:oleObj name="Формула" r:id="rId3" imgW="3365500" imgH="736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8316913" cy="146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8" name="Rectangle 22"/>
          <p:cNvSpPr>
            <a:spLocks noChangeArrowheads="1"/>
          </p:cNvSpPr>
          <p:nvPr/>
        </p:nvSpPr>
        <p:spPr bwMode="auto">
          <a:xfrm>
            <a:off x="468313" y="3860800"/>
            <a:ext cx="5307012" cy="191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altLang="ru-RU" sz="2400">
                <a:latin typeface="Arial" panose="020B0604020202020204" pitchFamily="34" charset="0"/>
              </a:rPr>
              <a:t>Тут </a:t>
            </a:r>
          </a:p>
          <a:p>
            <a:r>
              <a:rPr lang="uk-UA" altLang="ru-RU" sz="2400" i="1">
                <a:latin typeface="Arial" panose="020B0604020202020204" pitchFamily="34" charset="0"/>
              </a:rPr>
              <a:t>A </a:t>
            </a:r>
            <a:r>
              <a:rPr lang="uk-UA" altLang="ru-RU" sz="2400">
                <a:latin typeface="Arial" panose="020B0604020202020204" pitchFamily="34" charset="0"/>
              </a:rPr>
              <a:t>— (</a:t>
            </a:r>
            <a:r>
              <a:rPr lang="uk-UA" altLang="ru-RU" sz="2400" i="1">
                <a:latin typeface="Arial" panose="020B0604020202020204" pitchFamily="34" charset="0"/>
              </a:rPr>
              <a:t>m</a:t>
            </a:r>
            <a:r>
              <a:rPr lang="uk-UA" altLang="ru-RU" sz="2400">
                <a:latin typeface="Arial" panose="020B0604020202020204" pitchFamily="34" charset="0"/>
              </a:rPr>
              <a:t> </a:t>
            </a:r>
            <a:r>
              <a:rPr lang="uk-UA" altLang="ru-RU" sz="2400">
                <a:sym typeface="Symbol" panose="05050102010706020507" pitchFamily="18" charset="2"/>
              </a:rPr>
              <a:t></a:t>
            </a:r>
            <a:r>
              <a:rPr lang="uk-UA" altLang="ru-RU" sz="2400"/>
              <a:t> </a:t>
            </a:r>
            <a:r>
              <a:rPr lang="uk-UA" altLang="ru-RU" sz="2400" i="1">
                <a:sym typeface="Symbol" panose="05050102010706020507" pitchFamily="18" charset="2"/>
              </a:rPr>
              <a:t>n</a:t>
            </a:r>
            <a:r>
              <a:rPr lang="uk-UA" altLang="ru-RU" sz="2400">
                <a:sym typeface="Symbol" panose="05050102010706020507" pitchFamily="18" charset="2"/>
              </a:rPr>
              <a:t>)-матриця; </a:t>
            </a:r>
          </a:p>
          <a:p>
            <a:r>
              <a:rPr lang="uk-UA" altLang="ru-RU" sz="2400" i="1">
                <a:sym typeface="Symbol" panose="05050102010706020507" pitchFamily="18" charset="2"/>
              </a:rPr>
              <a:t>B</a:t>
            </a:r>
            <a:r>
              <a:rPr lang="uk-UA" altLang="ru-RU" sz="2400">
                <a:sym typeface="Symbol" panose="05050102010706020507" pitchFamily="18" charset="2"/>
              </a:rPr>
              <a:t> — (</a:t>
            </a:r>
            <a:r>
              <a:rPr lang="uk-UA" altLang="ru-RU" sz="2400" i="1">
                <a:sym typeface="Symbol" panose="05050102010706020507" pitchFamily="18" charset="2"/>
              </a:rPr>
              <a:t>n</a:t>
            </a:r>
            <a:r>
              <a:rPr lang="uk-UA" altLang="ru-RU" sz="2400">
                <a:sym typeface="Symbol" panose="05050102010706020507" pitchFamily="18" charset="2"/>
              </a:rPr>
              <a:t> </a:t>
            </a:r>
            <a:r>
              <a:rPr lang="uk-UA" altLang="ru-RU" sz="2400"/>
              <a:t> l)-матриця; </a:t>
            </a:r>
          </a:p>
          <a:p>
            <a:r>
              <a:rPr lang="uk-UA" altLang="ru-RU" sz="2400" i="1">
                <a:sym typeface="Symbol" panose="05050102010706020507" pitchFamily="18" charset="2"/>
              </a:rPr>
              <a:t>a</a:t>
            </a:r>
            <a:r>
              <a:rPr lang="uk-UA" altLang="ru-RU" sz="2400" i="1" baseline="-30000">
                <a:sym typeface="Symbol" panose="05050102010706020507" pitchFamily="18" charset="2"/>
              </a:rPr>
              <a:t>i</a:t>
            </a:r>
            <a:r>
              <a:rPr lang="uk-UA" altLang="ru-RU" sz="2400" i="1" baseline="30000">
                <a:sym typeface="Symbol" panose="05050102010706020507" pitchFamily="18" charset="2"/>
              </a:rPr>
              <a:t>T</a:t>
            </a:r>
            <a:r>
              <a:rPr lang="uk-UA" altLang="ru-RU" sz="2400">
                <a:sym typeface="Symbol" panose="05050102010706020507" pitchFamily="18" charset="2"/>
              </a:rPr>
              <a:t>—  </a:t>
            </a:r>
            <a:r>
              <a:rPr lang="uk-UA" altLang="ru-RU" sz="2400" i="1">
                <a:sym typeface="Symbol" panose="05050102010706020507" pitchFamily="18" charset="2"/>
              </a:rPr>
              <a:t>i</a:t>
            </a:r>
            <a:r>
              <a:rPr lang="uk-UA" altLang="ru-RU" sz="2400">
                <a:sym typeface="Symbol" panose="05050102010706020507" pitchFamily="18" charset="2"/>
              </a:rPr>
              <a:t>-й вектор-рядок матриці </a:t>
            </a:r>
            <a:r>
              <a:rPr lang="uk-UA" altLang="ru-RU" sz="2400" i="1">
                <a:sym typeface="Symbol" panose="05050102010706020507" pitchFamily="18" charset="2"/>
              </a:rPr>
              <a:t>А</a:t>
            </a:r>
            <a:r>
              <a:rPr lang="uk-UA" altLang="ru-RU" sz="2400">
                <a:sym typeface="Symbol" panose="05050102010706020507" pitchFamily="18" charset="2"/>
              </a:rPr>
              <a:t>;    </a:t>
            </a:r>
          </a:p>
          <a:p>
            <a:r>
              <a:rPr lang="uk-UA" altLang="ru-RU" sz="2400" i="1">
                <a:sym typeface="Symbol" panose="05050102010706020507" pitchFamily="18" charset="2"/>
              </a:rPr>
              <a:t>b</a:t>
            </a:r>
            <a:r>
              <a:rPr lang="uk-UA" altLang="ru-RU" sz="2400" i="1" baseline="-30000">
                <a:sym typeface="Symbol" panose="05050102010706020507" pitchFamily="18" charset="2"/>
              </a:rPr>
              <a:t>j</a:t>
            </a:r>
            <a:r>
              <a:rPr lang="uk-UA" altLang="ru-RU" sz="2400" i="1">
                <a:sym typeface="Symbol" panose="05050102010706020507" pitchFamily="18" charset="2"/>
              </a:rPr>
              <a:t> </a:t>
            </a:r>
            <a:r>
              <a:rPr lang="uk-UA" altLang="ru-RU" sz="2400">
                <a:sym typeface="Symbol" panose="05050102010706020507" pitchFamily="18" charset="2"/>
              </a:rPr>
              <a:t>— </a:t>
            </a:r>
            <a:r>
              <a:rPr lang="uk-UA" altLang="ru-RU" sz="2400" i="1">
                <a:sym typeface="Symbol" panose="05050102010706020507" pitchFamily="18" charset="2"/>
              </a:rPr>
              <a:t>j</a:t>
            </a:r>
            <a:r>
              <a:rPr lang="uk-UA" altLang="ru-RU" sz="2400">
                <a:sym typeface="Symbol" panose="05050102010706020507" pitchFamily="18" charset="2"/>
              </a:rPr>
              <a:t>-й вектор-стовпець матриці </a:t>
            </a:r>
            <a:r>
              <a:rPr lang="uk-UA" altLang="ru-RU" sz="2400" i="1">
                <a:sym typeface="Symbol" panose="05050102010706020507" pitchFamily="18" charset="2"/>
              </a:rPr>
              <a:t>B</a:t>
            </a:r>
            <a:r>
              <a:rPr lang="uk-UA" altLang="ru-RU" sz="240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uk-UA" altLang="ru-RU" sz="3200" b="1"/>
              <a:t>Множення двох матриць</a:t>
            </a:r>
            <a:endParaRPr lang="en-US" altLang="ru-RU" sz="3200" b="1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53055" y="1286793"/>
            <a:ext cx="5862429" cy="2880320"/>
          </a:xfrm>
          <a:prstGeom prst="roundRect">
            <a:avLst/>
          </a:prstGeom>
          <a:solidFill>
            <a:srgbClr val="851F5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uk-UA" sz="2200" dirty="0">
                <a:solidFill>
                  <a:schemeClr val="tx1"/>
                </a:solidFill>
              </a:rPr>
              <a:t>Наведемо програму, що обчислює добуток двох матриць. Розмірність і значення елементів матриць уводить користувач. У програмі передбачено обробку ситуації невідповідності матриць.(56) </a:t>
            </a:r>
          </a:p>
        </p:txBody>
      </p:sp>
      <p:sp>
        <p:nvSpPr>
          <p:cNvPr id="6" name="Скругленный прямоугольник 5">
            <a:hlinkClick r:id="rId2" action="ppaction://hlinkfile"/>
          </p:cNvPr>
          <p:cNvSpPr/>
          <p:nvPr/>
        </p:nvSpPr>
        <p:spPr>
          <a:xfrm>
            <a:off x="68062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ex7_1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6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8" y="198165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49512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445125"/>
            <a:ext cx="936625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uk-UA" altLang="ru-RU" sz="3200" b="1"/>
              <a:t>Множення двох матриць</a:t>
            </a:r>
            <a:endParaRPr lang="en-US" altLang="ru-RU" sz="3200" b="1"/>
          </a:p>
        </p:txBody>
      </p:sp>
      <p:sp>
        <p:nvSpPr>
          <p:cNvPr id="6" name="Скругленный прямоугольник 5">
            <a:hlinkClick r:id="rId2" action="ppaction://hlinkfile"/>
          </p:cNvPr>
          <p:cNvSpPr/>
          <p:nvPr/>
        </p:nvSpPr>
        <p:spPr>
          <a:xfrm>
            <a:off x="68062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ex7_1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6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8" y="198165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51560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445125"/>
            <a:ext cx="936625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179388" y="1012825"/>
            <a:ext cx="6462712" cy="58451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35921" dir="2700000" algn="ctr" rotWithShape="0">
              <a:srgbClr val="000099"/>
            </a:outerShdw>
          </a:effectLst>
        </p:spPr>
        <p:txBody>
          <a:bodyPr>
            <a:spAutoFit/>
          </a:bodyPr>
          <a:lstStyle/>
          <a:p>
            <a:r>
              <a:rPr lang="en-GB" altLang="ru-RU" sz="1400" noProof="1"/>
              <a:t>//ex7_16.cpp. </a:t>
            </a:r>
            <a:r>
              <a:rPr lang="ru-RU" altLang="ru-RU" sz="1400" noProof="1"/>
              <a:t>Множення матриць  </a:t>
            </a:r>
          </a:p>
          <a:p>
            <a:r>
              <a:rPr lang="en-GB" altLang="ru-RU" sz="1400" noProof="1"/>
              <a:t>#include&lt;iostream&gt; </a:t>
            </a:r>
          </a:p>
          <a:p>
            <a:r>
              <a:rPr lang="en-GB" altLang="ru-RU" sz="1400" noProof="1"/>
              <a:t>using namespace std; </a:t>
            </a:r>
          </a:p>
          <a:p>
            <a:r>
              <a:rPr lang="en-GB" altLang="ru-RU" sz="1400" noProof="1"/>
              <a:t>typedef float Matrix[10][10];                    //</a:t>
            </a:r>
            <a:r>
              <a:rPr lang="ru-RU" altLang="ru-RU" sz="1400" noProof="1"/>
              <a:t>тип матриці </a:t>
            </a:r>
          </a:p>
          <a:p>
            <a:r>
              <a:rPr lang="en-GB" altLang="ru-RU" sz="1400" noProof="1"/>
              <a:t>int i,j;                                   //</a:t>
            </a:r>
            <a:r>
              <a:rPr lang="ru-RU" altLang="ru-RU" sz="1400" noProof="1"/>
              <a:t>індекси елементів </a:t>
            </a:r>
          </a:p>
          <a:p>
            <a:r>
              <a:rPr lang="en-GB" altLang="ru-RU" sz="1400" noProof="1"/>
              <a:t>Matrix A,B;                                   //</a:t>
            </a:r>
            <a:r>
              <a:rPr lang="ru-RU" altLang="ru-RU" sz="1400" noProof="1"/>
              <a:t>вхідні матриці </a:t>
            </a:r>
          </a:p>
          <a:p>
            <a:r>
              <a:rPr lang="en-GB" altLang="ru-RU" sz="1400" noProof="1"/>
              <a:t>Matrix C;                        //</a:t>
            </a:r>
            <a:r>
              <a:rPr lang="ru-RU" altLang="ru-RU" sz="1400" noProof="1"/>
              <a:t>матриця результату множення </a:t>
            </a:r>
          </a:p>
          <a:p>
            <a:r>
              <a:rPr lang="en-GB" altLang="ru-RU" sz="1400" noProof="1"/>
              <a:t>int row1,row2;              //</a:t>
            </a:r>
            <a:r>
              <a:rPr lang="ru-RU" altLang="ru-RU" sz="1400" noProof="1"/>
              <a:t>кількість рядків вхідних матриць </a:t>
            </a:r>
          </a:p>
          <a:p>
            <a:r>
              <a:rPr lang="en-GB" altLang="ru-RU" sz="1400" noProof="1"/>
              <a:t>int col1,col2;            //</a:t>
            </a:r>
            <a:r>
              <a:rPr lang="ru-RU" altLang="ru-RU" sz="1400" noProof="1"/>
              <a:t>кількість стовпців вхідних матриць </a:t>
            </a:r>
          </a:p>
          <a:p>
            <a:r>
              <a:rPr lang="ru-RU" altLang="ru-RU" sz="1400" noProof="1"/>
              <a:t>//=================== функція уведення матриці =============== </a:t>
            </a:r>
          </a:p>
          <a:p>
            <a:r>
              <a:rPr lang="en-GB" altLang="ru-RU" sz="1400" noProof="1"/>
              <a:t>void input(Matrix Mas,int&amp; line, int&amp; kol)  {  </a:t>
            </a:r>
          </a:p>
          <a:p>
            <a:r>
              <a:rPr lang="en-GB" altLang="ru-RU" sz="1400" noProof="1"/>
              <a:t>                      //Mas — </a:t>
            </a:r>
            <a:r>
              <a:rPr lang="ru-RU" altLang="ru-RU" sz="1400" noProof="1"/>
              <a:t>покажчик на матрицю, яку вводять </a:t>
            </a:r>
          </a:p>
          <a:p>
            <a:r>
              <a:rPr lang="en-GB" altLang="ru-RU" sz="1400" noProof="1"/>
              <a:t>                      //line,kol — </a:t>
            </a:r>
            <a:r>
              <a:rPr lang="ru-RU" altLang="ru-RU" sz="1400" noProof="1"/>
              <a:t>кількість рядків і стовпців </a:t>
            </a:r>
          </a:p>
          <a:p>
            <a:r>
              <a:rPr lang="en-GB" altLang="ru-RU" sz="1400" noProof="1"/>
              <a:t>  do{ </a:t>
            </a:r>
          </a:p>
          <a:p>
            <a:r>
              <a:rPr lang="en-GB" altLang="ru-RU" sz="1400" noProof="1"/>
              <a:t>     cout&lt;&lt;"input numbers of rows &gt;=1  "; </a:t>
            </a:r>
          </a:p>
          <a:p>
            <a:r>
              <a:rPr lang="en-GB" altLang="ru-RU" sz="1400" noProof="1"/>
              <a:t>     cin&gt;&gt;line;</a:t>
            </a:r>
            <a:endParaRPr lang="uk-UA" altLang="ru-RU" sz="1400"/>
          </a:p>
          <a:p>
            <a:r>
              <a:rPr lang="uk-UA" altLang="ru-RU" sz="1400"/>
              <a:t>     </a:t>
            </a:r>
            <a:r>
              <a:rPr lang="en-GB" altLang="ru-RU" sz="1400" noProof="1"/>
              <a:t>cout&lt;&lt;"input numbers of columns &gt;=1  "; </a:t>
            </a:r>
          </a:p>
          <a:p>
            <a:r>
              <a:rPr lang="en-GB" altLang="ru-RU" sz="1400" noProof="1"/>
              <a:t>     cin&gt;&gt;kol; </a:t>
            </a:r>
          </a:p>
          <a:p>
            <a:r>
              <a:rPr lang="en-GB" altLang="ru-RU" sz="1400" noProof="1"/>
              <a:t>     if ((line&lt;1) || (kol&lt;1)) //</a:t>
            </a:r>
            <a:r>
              <a:rPr lang="ru-RU" altLang="ru-RU" sz="1400" noProof="1"/>
              <a:t>контроль правильності введення </a:t>
            </a:r>
          </a:p>
          <a:p>
            <a:r>
              <a:rPr lang="en-GB" altLang="ru-RU" sz="1400" noProof="1"/>
              <a:t>       cout&lt;&lt;"it’’s few, input more"&lt;&lt;endl; </a:t>
            </a:r>
          </a:p>
          <a:p>
            <a:r>
              <a:rPr lang="en-GB" altLang="ru-RU" sz="1400" noProof="1"/>
              <a:t>    } </a:t>
            </a:r>
          </a:p>
          <a:p>
            <a:r>
              <a:rPr lang="en-GB" altLang="ru-RU" sz="1400" noProof="1"/>
              <a:t>   while ((line&lt;=1)&amp;&amp; (kol&lt;=1)); //</a:t>
            </a:r>
            <a:r>
              <a:rPr lang="ru-RU" altLang="ru-RU" sz="1400" noProof="1"/>
              <a:t>перевірка коректності даних </a:t>
            </a:r>
          </a:p>
          <a:p>
            <a:r>
              <a:rPr lang="ru-RU" altLang="ru-RU" sz="1400" noProof="1"/>
              <a:t>  </a:t>
            </a:r>
            <a:r>
              <a:rPr lang="uk-UA" altLang="ru-RU" sz="1400"/>
              <a:t> </a:t>
            </a:r>
            <a:r>
              <a:rPr lang="en-GB" altLang="ru-RU" sz="1400" noProof="1"/>
              <a:t>cout&lt;&lt;"input matrix:"&lt;&lt;endl; </a:t>
            </a:r>
          </a:p>
          <a:p>
            <a:r>
              <a:rPr lang="en-GB" altLang="ru-RU" sz="1400" noProof="1"/>
              <a:t>  </a:t>
            </a:r>
            <a:r>
              <a:rPr lang="uk-UA" altLang="ru-RU" sz="1400"/>
              <a:t>  </a:t>
            </a:r>
            <a:r>
              <a:rPr lang="en-GB" altLang="ru-RU" sz="1400" noProof="1"/>
              <a:t>for(int i=0;i&lt;line;i++) </a:t>
            </a:r>
          </a:p>
          <a:p>
            <a:r>
              <a:rPr lang="en-GB" altLang="ru-RU" sz="1400" noProof="1"/>
              <a:t>   </a:t>
            </a:r>
            <a:r>
              <a:rPr lang="uk-UA" altLang="ru-RU" sz="1400"/>
              <a:t>    </a:t>
            </a:r>
            <a:r>
              <a:rPr lang="en-GB" altLang="ru-RU" sz="1400" noProof="1"/>
              <a:t> for( int j=0;j&lt;kol;j++)   </a:t>
            </a:r>
          </a:p>
          <a:p>
            <a:r>
              <a:rPr lang="en-GB" altLang="ru-RU" sz="1400" noProof="1"/>
              <a:t>       </a:t>
            </a:r>
            <a:r>
              <a:rPr lang="uk-UA" altLang="ru-RU" sz="1400"/>
              <a:t>     </a:t>
            </a:r>
            <a:r>
              <a:rPr lang="en-GB" altLang="ru-RU" sz="1400" noProof="1"/>
              <a:t>cin&gt;&gt;Mas[i][j];  </a:t>
            </a:r>
          </a:p>
          <a:p>
            <a:r>
              <a:rPr lang="en-GB" altLang="ru-RU" sz="1400" noProof="1"/>
              <a:t>}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uk-UA" altLang="ru-RU" sz="3200" b="1"/>
              <a:t>Множення двох матриць</a:t>
            </a:r>
            <a:endParaRPr lang="en-US" altLang="ru-RU" sz="3200" b="1"/>
          </a:p>
        </p:txBody>
      </p:sp>
      <p:sp>
        <p:nvSpPr>
          <p:cNvPr id="6" name="Скругленный прямоугольник 5">
            <a:hlinkClick r:id="rId2" action="ppaction://hlinkfile"/>
          </p:cNvPr>
          <p:cNvSpPr/>
          <p:nvPr/>
        </p:nvSpPr>
        <p:spPr>
          <a:xfrm>
            <a:off x="68062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ex7_1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6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8" y="198165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52583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445125"/>
            <a:ext cx="936625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179388" y="1012825"/>
            <a:ext cx="6462712" cy="58451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35921" dir="2700000" algn="ctr" rotWithShape="0">
              <a:srgbClr val="000099"/>
            </a:outerShdw>
          </a:effectLst>
        </p:spPr>
        <p:txBody>
          <a:bodyPr>
            <a:spAutoFit/>
          </a:bodyPr>
          <a:lstStyle/>
          <a:p>
            <a:r>
              <a:rPr lang="ru-RU" altLang="ru-RU" sz="1400" noProof="1"/>
              <a:t>//=========== процедура виведення матриці ==================== </a:t>
            </a:r>
          </a:p>
          <a:p>
            <a:r>
              <a:rPr lang="en-GB" altLang="ru-RU" sz="1400" noProof="1"/>
              <a:t>void output(Matrix Mas,int line, int kol) </a:t>
            </a:r>
          </a:p>
          <a:p>
            <a:r>
              <a:rPr lang="en-GB" altLang="ru-RU" sz="1400" noProof="1"/>
              <a:t>{                                  //Mas — </a:t>
            </a:r>
            <a:r>
              <a:rPr lang="ru-RU" altLang="ru-RU" sz="1400" noProof="1"/>
              <a:t>покажчик на матрицю </a:t>
            </a:r>
          </a:p>
          <a:p>
            <a:r>
              <a:rPr lang="uk-UA" altLang="ru-RU" sz="1400"/>
              <a:t>     </a:t>
            </a:r>
            <a:r>
              <a:rPr lang="en-GB" altLang="ru-RU" sz="1400" noProof="1"/>
              <a:t>                      //line,kol — </a:t>
            </a:r>
            <a:r>
              <a:rPr lang="ru-RU" altLang="ru-RU" sz="1400" noProof="1"/>
              <a:t>кількість рядків і стовпців </a:t>
            </a:r>
          </a:p>
          <a:p>
            <a:r>
              <a:rPr lang="en-GB" altLang="ru-RU" sz="1400" noProof="1"/>
              <a:t>  for(int i=0;i&lt;line;i++)           //</a:t>
            </a:r>
            <a:r>
              <a:rPr lang="ru-RU" altLang="ru-RU" sz="1400" noProof="1"/>
              <a:t>вивести елементи матриці </a:t>
            </a:r>
          </a:p>
          <a:p>
            <a:r>
              <a:rPr lang="ru-RU" altLang="ru-RU" sz="1400" noProof="1"/>
              <a:t>   { </a:t>
            </a:r>
          </a:p>
          <a:p>
            <a:r>
              <a:rPr lang="en-GB" altLang="ru-RU" sz="1400" noProof="1"/>
              <a:t>    for(int j=0;j&lt;kol;j++) </a:t>
            </a:r>
          </a:p>
          <a:p>
            <a:r>
              <a:rPr lang="en-GB" altLang="ru-RU" sz="1400" noProof="1"/>
              <a:t>      cout&lt;&lt;Mas[i][j]&lt;&lt;" ";           //</a:t>
            </a:r>
            <a:r>
              <a:rPr lang="ru-RU" altLang="ru-RU" sz="1400" noProof="1"/>
              <a:t>вивести елементи рядка </a:t>
            </a:r>
          </a:p>
          <a:p>
            <a:r>
              <a:rPr lang="en-GB" altLang="ru-RU" sz="1400" noProof="1"/>
              <a:t>    cout&lt;&lt;endl;              //</a:t>
            </a:r>
            <a:r>
              <a:rPr lang="ru-RU" altLang="ru-RU" sz="1400" noProof="1"/>
              <a:t>перевести курсор на новий рядок </a:t>
            </a:r>
          </a:p>
          <a:p>
            <a:r>
              <a:rPr lang="ru-RU" altLang="ru-RU" sz="1400" noProof="1"/>
              <a:t>   }  </a:t>
            </a:r>
          </a:p>
          <a:p>
            <a:r>
              <a:rPr lang="ru-RU" altLang="ru-RU" sz="1400" noProof="1"/>
              <a:t>} </a:t>
            </a:r>
          </a:p>
          <a:p>
            <a:r>
              <a:rPr lang="ru-RU" altLang="ru-RU" sz="1400" noProof="1"/>
              <a:t>//================== множення матриць ======================== </a:t>
            </a:r>
          </a:p>
          <a:p>
            <a:r>
              <a:rPr lang="en-GB" altLang="ru-RU" sz="1400" noProof="1"/>
              <a:t>void mult()  </a:t>
            </a:r>
          </a:p>
          <a:p>
            <a:r>
              <a:rPr lang="en-GB" altLang="ru-RU" sz="1400" noProof="1"/>
              <a:t>{                    //</a:t>
            </a:r>
            <a:r>
              <a:rPr lang="ru-RU" altLang="ru-RU" sz="1400" noProof="1"/>
              <a:t>використовуються глобальні змінні</a:t>
            </a:r>
            <a:r>
              <a:rPr lang="en-GB" altLang="ru-RU" sz="1400" noProof="1"/>
              <a:t> A,B,C  </a:t>
            </a:r>
          </a:p>
          <a:p>
            <a:r>
              <a:rPr lang="en-GB" altLang="ru-RU" sz="1400" noProof="1"/>
              <a:t>  int k;         //</a:t>
            </a:r>
            <a:r>
              <a:rPr lang="ru-RU" altLang="ru-RU" sz="1400" noProof="1"/>
              <a:t>індекс елемента скалярного добутку векторів </a:t>
            </a:r>
          </a:p>
          <a:p>
            <a:r>
              <a:rPr lang="en-GB" altLang="ru-RU" sz="1400" noProof="1"/>
              <a:t>  if (col1!=row2)            //</a:t>
            </a:r>
            <a:r>
              <a:rPr lang="ru-RU" altLang="ru-RU" sz="1400" noProof="1"/>
              <a:t>перевірка відповідності матриць </a:t>
            </a:r>
          </a:p>
          <a:p>
            <a:r>
              <a:rPr lang="en-GB" altLang="ru-RU" sz="1400" noProof="1"/>
              <a:t>     cout&lt;&lt;"multiplication is impossible — matrix are  unconformable"&lt;&lt;endl;           </a:t>
            </a:r>
          </a:p>
          <a:p>
            <a:r>
              <a:rPr lang="en-GB" altLang="ru-RU" sz="1400" noProof="1"/>
              <a:t>   else   { </a:t>
            </a:r>
          </a:p>
          <a:p>
            <a:r>
              <a:rPr lang="en-GB" altLang="ru-RU" sz="1400" noProof="1"/>
              <a:t>     for (int i=0;i&lt;row1;i++)       //</a:t>
            </a:r>
            <a:r>
              <a:rPr lang="ru-RU" altLang="ru-RU" sz="1400" noProof="1"/>
              <a:t>вибрати</a:t>
            </a:r>
            <a:r>
              <a:rPr lang="en-GB" altLang="ru-RU" sz="1400" noProof="1"/>
              <a:t> i-</a:t>
            </a:r>
            <a:r>
              <a:rPr lang="ru-RU" altLang="ru-RU" sz="1400" noProof="1"/>
              <a:t>й вектор-рядок </a:t>
            </a:r>
          </a:p>
          <a:p>
            <a:r>
              <a:rPr lang="en-GB" altLang="ru-RU" sz="1400" noProof="1"/>
              <a:t>      for(int j=0;j&lt;col2;j++)    //</a:t>
            </a:r>
            <a:r>
              <a:rPr lang="ru-RU" altLang="ru-RU" sz="1400" noProof="1"/>
              <a:t>вибрати</a:t>
            </a:r>
            <a:r>
              <a:rPr lang="en-GB" altLang="ru-RU" sz="1400" noProof="1"/>
              <a:t> j-</a:t>
            </a:r>
            <a:r>
              <a:rPr lang="ru-RU" altLang="ru-RU" sz="1400" noProof="1"/>
              <a:t>й вектор-стовпець </a:t>
            </a:r>
          </a:p>
          <a:p>
            <a:r>
              <a:rPr lang="ru-RU" altLang="ru-RU" sz="1400" noProof="1"/>
              <a:t>      {  </a:t>
            </a:r>
          </a:p>
          <a:p>
            <a:r>
              <a:rPr lang="en-GB" altLang="ru-RU" sz="1400" noProof="1"/>
              <a:t>        C[i][j]=0; </a:t>
            </a:r>
          </a:p>
          <a:p>
            <a:r>
              <a:rPr lang="en-GB" altLang="ru-RU" sz="1400" noProof="1"/>
              <a:t>        for (k=0;k&lt;col1;k++) </a:t>
            </a:r>
          </a:p>
          <a:p>
            <a:r>
              <a:rPr lang="en-GB" altLang="ru-RU" sz="1400" noProof="1"/>
              <a:t>          C[i][j]=C[i][j]+A[i][k]*B[k][j]; //</a:t>
            </a:r>
            <a:r>
              <a:rPr lang="ru-RU" altLang="ru-RU" sz="1400" noProof="1"/>
              <a:t>скалярне множення векторів </a:t>
            </a:r>
          </a:p>
          <a:p>
            <a:r>
              <a:rPr lang="uk-UA" altLang="ru-RU" sz="1400"/>
              <a:t>       </a:t>
            </a:r>
            <a:r>
              <a:rPr lang="uk-UA" altLang="ru-RU" sz="1400" noProof="1"/>
              <a:t>}  </a:t>
            </a:r>
          </a:p>
          <a:p>
            <a:r>
              <a:rPr lang="uk-UA" altLang="ru-RU" sz="1400" noProof="1"/>
              <a:t>   }  </a:t>
            </a:r>
          </a:p>
          <a:p>
            <a:r>
              <a:rPr lang="uk-UA" altLang="ru-RU" sz="1400" noProof="1"/>
              <a:t>}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441325" y="2168475"/>
            <a:ext cx="82343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b="1" dirty="0">
                <a:latin typeface="Times New Roman" panose="02020603050405020304" pitchFamily="18" charset="0"/>
              </a:rPr>
              <a:t>Розділ 7 Масиви</a:t>
            </a:r>
            <a:endParaRPr lang="ru-RU" altLang="ru-RU" sz="2400" b="1" dirty="0">
              <a:latin typeface="Times New Roman" panose="02020603050405020304" pitchFamily="18" charset="0"/>
            </a:endParaRPr>
          </a:p>
          <a:p>
            <a:r>
              <a:rPr lang="uk-UA" altLang="ru-RU" sz="2400" b="1" dirty="0" smtClean="0">
                <a:latin typeface="Times New Roman" panose="02020603050405020304" pitchFamily="18" charset="0"/>
              </a:rPr>
              <a:t>7.2</a:t>
            </a:r>
            <a:r>
              <a:rPr lang="uk-UA" altLang="ru-RU" sz="2400" b="1" dirty="0">
                <a:latin typeface="Times New Roman" panose="02020603050405020304" pitchFamily="18" charset="0"/>
              </a:rPr>
              <a:t>. Багатовимірні масиви</a:t>
            </a:r>
            <a:endParaRPr lang="ru-RU" altLang="ru-RU" sz="2400" b="1" dirty="0">
              <a:latin typeface="Times New Roman" panose="02020603050405020304" pitchFamily="18" charset="0"/>
            </a:endParaRPr>
          </a:p>
          <a:p>
            <a:r>
              <a:rPr lang="uk-UA" altLang="ru-RU" sz="2400" b="1" dirty="0">
                <a:latin typeface="Times New Roman" panose="02020603050405020304" pitchFamily="18" charset="0"/>
              </a:rPr>
              <a:t>7.2.1. Оголошення багатовимірних масивів.  Доступ до елементів</a:t>
            </a:r>
            <a:endParaRPr lang="ru-RU" altLang="ru-RU" sz="2400" b="1" dirty="0">
              <a:latin typeface="Times New Roman" panose="02020603050405020304" pitchFamily="18" charset="0"/>
            </a:endParaRPr>
          </a:p>
          <a:p>
            <a:r>
              <a:rPr lang="uk-UA" altLang="ru-RU" sz="2400" b="1" dirty="0">
                <a:latin typeface="Times New Roman" panose="02020603050405020304" pitchFamily="18" charset="0"/>
              </a:rPr>
              <a:t>7.2.2. Базові операції обробки двовимірних масивів</a:t>
            </a:r>
          </a:p>
          <a:p>
            <a:r>
              <a:rPr lang="uk-UA" altLang="ru-RU" sz="2400" b="1" dirty="0">
                <a:latin typeface="Times New Roman" panose="02020603050405020304" pitchFamily="18" charset="0"/>
              </a:rPr>
              <a:t>7.2.3. Двовимірні масиви в задачах лінійної алгебри</a:t>
            </a:r>
            <a:r>
              <a:rPr lang="ru-RU" altLang="ru-RU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492500" y="0"/>
            <a:ext cx="1290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 b="1"/>
              <a:t>Зміст</a:t>
            </a:r>
            <a:endParaRPr lang="ru-RU" altLang="ru-RU" sz="3600" b="1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uk-UA" altLang="ru-RU" sz="3200" b="1"/>
              <a:t>Множення двох матриць</a:t>
            </a:r>
            <a:endParaRPr lang="en-US" altLang="ru-RU" sz="3200" b="1"/>
          </a:p>
        </p:txBody>
      </p:sp>
      <p:sp>
        <p:nvSpPr>
          <p:cNvPr id="6" name="Скругленный прямоугольник 5">
            <a:hlinkClick r:id="rId2" action="ppaction://hlinkfile"/>
          </p:cNvPr>
          <p:cNvSpPr/>
          <p:nvPr/>
        </p:nvSpPr>
        <p:spPr>
          <a:xfrm>
            <a:off x="68062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ex7_1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6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8" y="198165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53607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445125"/>
            <a:ext cx="936625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179388" y="1268413"/>
            <a:ext cx="6462712" cy="4495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35921" dir="2700000" algn="ctr" rotWithShape="0">
              <a:srgbClr val="000099"/>
            </a:outerShdw>
          </a:effectLst>
        </p:spPr>
        <p:txBody>
          <a:bodyPr>
            <a:spAutoFit/>
          </a:bodyPr>
          <a:lstStyle/>
          <a:p>
            <a:r>
              <a:rPr lang="ru-RU" altLang="ru-RU" noProof="1"/>
              <a:t>//================== головна функція ===========</a:t>
            </a:r>
          </a:p>
          <a:p>
            <a:r>
              <a:rPr lang="en-GB" altLang="ru-RU" noProof="1"/>
              <a:t>int main() </a:t>
            </a:r>
          </a:p>
          <a:p>
            <a:r>
              <a:rPr lang="en-GB" altLang="ru-RU" noProof="1"/>
              <a:t>{ </a:t>
            </a:r>
          </a:p>
          <a:p>
            <a:r>
              <a:rPr lang="en-GB" altLang="ru-RU" noProof="1"/>
              <a:t>  cout&lt;&lt;"input matrix A: "&lt;&lt;endl; </a:t>
            </a:r>
          </a:p>
          <a:p>
            <a:r>
              <a:rPr lang="en-GB" altLang="ru-RU" noProof="1"/>
              <a:t>  input(A,row1,col1);                       //</a:t>
            </a:r>
            <a:r>
              <a:rPr lang="ru-RU" altLang="ru-RU" noProof="1"/>
              <a:t>увести матрицю А </a:t>
            </a:r>
          </a:p>
          <a:p>
            <a:r>
              <a:rPr lang="en-GB" altLang="ru-RU" noProof="1"/>
              <a:t>    cout&lt;&lt;"input matrix B: "&lt;&lt;endl; </a:t>
            </a:r>
          </a:p>
          <a:p>
            <a:r>
              <a:rPr lang="en-GB" altLang="ru-RU" noProof="1"/>
              <a:t>  input(B,row2,col2);                       //</a:t>
            </a:r>
            <a:r>
              <a:rPr lang="ru-RU" altLang="ru-RU" noProof="1"/>
              <a:t>увести матрицю В </a:t>
            </a:r>
          </a:p>
          <a:p>
            <a:r>
              <a:rPr lang="en-GB" altLang="ru-RU" noProof="1"/>
              <a:t>  cout&lt;&lt;"matrix A :"&lt;&lt;endl; </a:t>
            </a:r>
          </a:p>
          <a:p>
            <a:r>
              <a:rPr lang="en-GB" altLang="ru-RU" noProof="1"/>
              <a:t>  output(A,row1,col1);                     //</a:t>
            </a:r>
            <a:r>
              <a:rPr lang="ru-RU" altLang="ru-RU" noProof="1"/>
              <a:t>вивести матрицю А </a:t>
            </a:r>
          </a:p>
          <a:p>
            <a:r>
              <a:rPr lang="en-GB" altLang="ru-RU" noProof="1"/>
              <a:t>  cout&lt;&lt;"matrix B :"&lt;&lt;endl; </a:t>
            </a:r>
          </a:p>
          <a:p>
            <a:r>
              <a:rPr lang="en-GB" altLang="ru-RU" noProof="1"/>
              <a:t>  output(B,row2,col2);                     //</a:t>
            </a:r>
            <a:r>
              <a:rPr lang="ru-RU" altLang="ru-RU" noProof="1"/>
              <a:t>вивести матрицю В </a:t>
            </a:r>
          </a:p>
          <a:p>
            <a:r>
              <a:rPr lang="en-GB" altLang="ru-RU" noProof="1"/>
              <a:t>  mult();                                </a:t>
            </a:r>
            <a:r>
              <a:rPr lang="uk-UA" altLang="ru-RU"/>
              <a:t>           </a:t>
            </a:r>
            <a:r>
              <a:rPr lang="uk-UA" altLang="ru-RU" noProof="1"/>
              <a:t> //перемножити</a:t>
            </a:r>
            <a:r>
              <a:rPr lang="en-GB" altLang="ru-RU" noProof="1"/>
              <a:t> A </a:t>
            </a:r>
            <a:r>
              <a:rPr lang="ru-RU" altLang="ru-RU" noProof="1"/>
              <a:t>та</a:t>
            </a:r>
            <a:r>
              <a:rPr lang="en-GB" altLang="ru-RU" noProof="1"/>
              <a:t> B </a:t>
            </a:r>
          </a:p>
          <a:p>
            <a:r>
              <a:rPr lang="en-GB" altLang="ru-RU" noProof="1"/>
              <a:t>  cout&lt;&lt;"result of multiplication :"&lt;&lt;endl;     </a:t>
            </a:r>
          </a:p>
          <a:p>
            <a:r>
              <a:rPr lang="en-GB" altLang="ru-RU" noProof="1"/>
              <a:t>  output(C,row1,col2);                     //</a:t>
            </a:r>
            <a:r>
              <a:rPr lang="ru-RU" altLang="ru-RU" noProof="1"/>
              <a:t>вивести матрицю</a:t>
            </a:r>
            <a:r>
              <a:rPr lang="en-GB" altLang="ru-RU" noProof="1"/>
              <a:t> C </a:t>
            </a:r>
          </a:p>
          <a:p>
            <a:r>
              <a:rPr lang="en-GB" altLang="ru-RU" noProof="1"/>
              <a:t>   system("pause"); </a:t>
            </a:r>
          </a:p>
          <a:p>
            <a:r>
              <a:rPr lang="en-GB" altLang="ru-RU" noProof="1"/>
              <a:t>}</a:t>
            </a:r>
            <a:endParaRPr lang="ru-RU" altLang="ru-RU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6" name="Text Box 26"/>
          <p:cNvSpPr txBox="1">
            <a:spLocks noChangeArrowheads="1"/>
          </p:cNvSpPr>
          <p:nvPr/>
        </p:nvSpPr>
        <p:spPr bwMode="auto">
          <a:xfrm>
            <a:off x="6300788" y="1196975"/>
            <a:ext cx="2663825" cy="2843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uk-UA" altLang="ru-RU"/>
          </a:p>
          <a:p>
            <a:pPr>
              <a:spcBef>
                <a:spcPct val="50000"/>
              </a:spcBef>
            </a:pPr>
            <a:endParaRPr lang="uk-UA" altLang="ru-RU"/>
          </a:p>
          <a:p>
            <a:pPr>
              <a:spcBef>
                <a:spcPct val="50000"/>
              </a:spcBef>
            </a:pPr>
            <a:endParaRPr lang="uk-UA" altLang="ru-RU"/>
          </a:p>
          <a:p>
            <a:pPr>
              <a:spcBef>
                <a:spcPct val="50000"/>
              </a:spcBef>
            </a:pPr>
            <a:endParaRPr lang="uk-UA" altLang="ru-RU"/>
          </a:p>
          <a:p>
            <a:pPr>
              <a:spcBef>
                <a:spcPct val="50000"/>
              </a:spcBef>
            </a:pPr>
            <a:endParaRPr lang="uk-UA" altLang="ru-RU"/>
          </a:p>
          <a:p>
            <a:pPr>
              <a:spcBef>
                <a:spcPct val="50000"/>
              </a:spcBef>
            </a:pPr>
            <a:endParaRPr lang="uk-UA" altLang="ru-RU"/>
          </a:p>
          <a:p>
            <a:pPr>
              <a:spcBef>
                <a:spcPct val="50000"/>
              </a:spcBef>
            </a:pPr>
            <a:endParaRPr lang="ru-RU" altLang="ru-RU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Обчислення визначника квадратної матриці</a:t>
            </a:r>
            <a:endParaRPr lang="en-US" altLang="ru-RU" sz="3200" b="1"/>
          </a:p>
        </p:txBody>
      </p:sp>
      <p:sp>
        <p:nvSpPr>
          <p:cNvPr id="143377" name="Rectangle 17"/>
          <p:cNvSpPr>
            <a:spLocks noChangeArrowheads="1"/>
          </p:cNvSpPr>
          <p:nvPr/>
        </p:nvSpPr>
        <p:spPr bwMode="auto">
          <a:xfrm>
            <a:off x="179388" y="1130300"/>
            <a:ext cx="5905500" cy="5176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200"/>
              <a:t>  Поняття визначника застосовне лише до квадратних матриць.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200"/>
              <a:t>  Матриця називається </a:t>
            </a:r>
            <a:r>
              <a:rPr lang="uk-UA" altLang="ru-RU" sz="2200" i="1"/>
              <a:t>квадратною</a:t>
            </a:r>
            <a:r>
              <a:rPr lang="uk-UA" altLang="ru-RU" sz="2200"/>
              <a:t>, якщо кількість її рядків дорівнює кількості стовпців.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200"/>
              <a:t>  Квадратна матриця має дві діагоналі.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200"/>
              <a:t>  Діагональ, яка проходить від лівого верхнього кута матриці до її правого нижнього кута, називається </a:t>
            </a:r>
            <a:r>
              <a:rPr lang="uk-UA" altLang="ru-RU" sz="2200" b="1" i="1">
                <a:solidFill>
                  <a:srgbClr val="000099"/>
                </a:solidFill>
              </a:rPr>
              <a:t>головною</a:t>
            </a:r>
            <a:r>
              <a:rPr lang="uk-UA" altLang="ru-RU" sz="2200"/>
              <a:t>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200"/>
              <a:t>  Елементи матриці, що мають рівні індекси рядків і стовпців, розташовані на головній діагоналі і називаються </a:t>
            </a:r>
            <a:r>
              <a:rPr lang="uk-UA" altLang="ru-RU" sz="2200" b="1" i="1">
                <a:solidFill>
                  <a:srgbClr val="000099"/>
                </a:solidFill>
              </a:rPr>
              <a:t>діагональними</a:t>
            </a:r>
            <a:r>
              <a:rPr lang="uk-UA" altLang="ru-RU" sz="2200"/>
              <a:t>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200"/>
              <a:t>  Інша діагональ проходить із правого верхнього кута матриці до її лівого нижнього кута. Така діагональ називається </a:t>
            </a:r>
            <a:r>
              <a:rPr lang="uk-UA" altLang="ru-RU" sz="2200" b="1" i="1">
                <a:solidFill>
                  <a:srgbClr val="000099"/>
                </a:solidFill>
              </a:rPr>
              <a:t>побічною</a:t>
            </a:r>
            <a:r>
              <a:rPr lang="uk-UA" altLang="ru-RU" sz="2200"/>
              <a:t>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endParaRPr lang="ru-RU" altLang="ru-RU" sz="2200"/>
          </a:p>
        </p:txBody>
      </p:sp>
      <p:grpSp>
        <p:nvGrpSpPr>
          <p:cNvPr id="143383" name="Group 23"/>
          <p:cNvGrpSpPr>
            <a:grpSpLocks/>
          </p:cNvGrpSpPr>
          <p:nvPr/>
        </p:nvGrpSpPr>
        <p:grpSpPr bwMode="auto">
          <a:xfrm>
            <a:off x="6516688" y="1341438"/>
            <a:ext cx="2219325" cy="2584450"/>
            <a:chOff x="4105" y="845"/>
            <a:chExt cx="1398" cy="1628"/>
          </a:xfrm>
        </p:grpSpPr>
        <p:graphicFrame>
          <p:nvGraphicFramePr>
            <p:cNvPr id="143378" name="Object 18"/>
            <p:cNvGraphicFramePr>
              <a:graphicFrameLocks noChangeAspect="1"/>
            </p:cNvGraphicFramePr>
            <p:nvPr/>
          </p:nvGraphicFramePr>
          <p:xfrm>
            <a:off x="4377" y="1162"/>
            <a:ext cx="960" cy="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0" name="Точечный рисунок" r:id="rId3" imgW="1523810" imgH="1428949" progId="Paint.Picture">
                    <p:embed/>
                  </p:oleObj>
                </mc:Choice>
                <mc:Fallback>
                  <p:oleObj name="Точечный рисунок" r:id="rId3" imgW="1523810" imgH="1428949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162"/>
                          <a:ext cx="960" cy="9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79" name="Object 19"/>
            <p:cNvGraphicFramePr>
              <a:graphicFrameLocks noChangeAspect="1"/>
            </p:cNvGraphicFramePr>
            <p:nvPr/>
          </p:nvGraphicFramePr>
          <p:xfrm>
            <a:off x="4105" y="845"/>
            <a:ext cx="139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1" name="Точечный рисунок" r:id="rId5" imgW="2219635" imgH="257007" progId="Paint.Picture">
                    <p:embed/>
                  </p:oleObj>
                </mc:Choice>
                <mc:Fallback>
                  <p:oleObj name="Точечный рисунок" r:id="rId5" imgW="2219635" imgH="257007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845"/>
                          <a:ext cx="1398" cy="1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80" name="Line 20"/>
            <p:cNvSpPr>
              <a:spLocks noChangeShapeType="1"/>
            </p:cNvSpPr>
            <p:nvPr/>
          </p:nvSpPr>
          <p:spPr bwMode="auto">
            <a:xfrm flipH="1">
              <a:off x="4694" y="981"/>
              <a:ext cx="273" cy="4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143381" name="Object 21"/>
            <p:cNvGraphicFramePr>
              <a:graphicFrameLocks noChangeAspect="1"/>
            </p:cNvGraphicFramePr>
            <p:nvPr/>
          </p:nvGraphicFramePr>
          <p:xfrm>
            <a:off x="4195" y="2251"/>
            <a:ext cx="125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2" name="Точечный рисунок" r:id="rId7" imgW="1991003" imgH="352474" progId="Paint.Picture">
                    <p:embed/>
                  </p:oleObj>
                </mc:Choice>
                <mc:Fallback>
                  <p:oleObj name="Точечный рисунок" r:id="rId7" imgW="1991003" imgH="352474" progId="Paint.Picture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251"/>
                          <a:ext cx="1254" cy="22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82" name="Line 22"/>
            <p:cNvSpPr>
              <a:spLocks noChangeShapeType="1"/>
            </p:cNvSpPr>
            <p:nvPr/>
          </p:nvSpPr>
          <p:spPr bwMode="auto">
            <a:xfrm flipH="1" flipV="1">
              <a:off x="4649" y="1797"/>
              <a:ext cx="318" cy="45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Обчислення визначника квадратної матриці</a:t>
            </a:r>
            <a:endParaRPr lang="en-US" altLang="ru-RU" sz="3200" b="1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539750" y="1052513"/>
            <a:ext cx="8137525" cy="307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/>
              <a:t>  Індекси елементів побічної діагоналі відповідають такій функціональній залежності:  </a:t>
            </a:r>
          </a:p>
          <a:p>
            <a:pPr algn="ctr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uk-UA" altLang="ru-RU" sz="2400" b="1" i="1">
                <a:solidFill>
                  <a:srgbClr val="000099"/>
                </a:solidFill>
              </a:rPr>
              <a:t>j</a:t>
            </a:r>
            <a:r>
              <a:rPr lang="uk-UA" altLang="ru-RU" sz="2400" b="1">
                <a:solidFill>
                  <a:srgbClr val="000099"/>
                </a:solidFill>
              </a:rPr>
              <a:t> = </a:t>
            </a:r>
            <a:r>
              <a:rPr lang="uk-UA" altLang="ru-RU" sz="2400" b="1" i="1">
                <a:solidFill>
                  <a:srgbClr val="000099"/>
                </a:solidFill>
              </a:rPr>
              <a:t>n</a:t>
            </a:r>
            <a:r>
              <a:rPr lang="uk-UA" altLang="ru-RU" sz="2400" b="1">
                <a:solidFill>
                  <a:srgbClr val="000099"/>
                </a:solidFill>
              </a:rPr>
              <a:t> – </a:t>
            </a:r>
            <a:r>
              <a:rPr lang="uk-UA" altLang="ru-RU" sz="2400" b="1" i="1">
                <a:solidFill>
                  <a:srgbClr val="000099"/>
                </a:solidFill>
              </a:rPr>
              <a:t>i </a:t>
            </a:r>
            <a:r>
              <a:rPr lang="uk-UA" altLang="ru-RU" sz="2400" b="1">
                <a:solidFill>
                  <a:srgbClr val="000099"/>
                </a:solidFill>
              </a:rPr>
              <a:t>– 1</a:t>
            </a:r>
            <a:r>
              <a:rPr lang="uk-UA" altLang="ru-RU" sz="2400"/>
              <a:t>,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uk-UA" altLang="ru-RU" sz="2400"/>
              <a:t>де </a:t>
            </a:r>
            <a:r>
              <a:rPr lang="uk-UA" altLang="ru-RU" sz="2400" i="1"/>
              <a:t>i</a:t>
            </a:r>
            <a:r>
              <a:rPr lang="uk-UA" altLang="ru-RU" sz="2400"/>
              <a:t> — номер рядка,  </a:t>
            </a:r>
            <a:r>
              <a:rPr lang="uk-UA" altLang="ru-RU" sz="2400" i="1"/>
              <a:t>j </a:t>
            </a:r>
            <a:r>
              <a:rPr lang="uk-UA" altLang="ru-RU" sz="2400"/>
              <a:t>— номер стовпця, а </a:t>
            </a:r>
            <a:r>
              <a:rPr lang="uk-UA" altLang="ru-RU" sz="2400" i="1"/>
              <a:t>n </a:t>
            </a:r>
            <a:r>
              <a:rPr lang="uk-UA" altLang="ru-RU" sz="2400"/>
              <a:t>– розмірність матриці. 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/>
              <a:t>  Матриця називається </a:t>
            </a:r>
            <a:r>
              <a:rPr lang="uk-UA" altLang="ru-RU" sz="2400" b="1" i="1">
                <a:solidFill>
                  <a:srgbClr val="000099"/>
                </a:solidFill>
              </a:rPr>
              <a:t>верхньою трикутною</a:t>
            </a:r>
            <a:r>
              <a:rPr lang="uk-UA" altLang="ru-RU" sz="2400"/>
              <a:t>, якщо значення всіх її елементів, що розташовані під головною діагоналлю, дорівнюють нулю. </a:t>
            </a:r>
            <a:endParaRPr lang="ru-RU" altLang="ru-RU" sz="2400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268538" y="4508500"/>
            <a:ext cx="619283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71842" dir="2700000" algn="ctr" rotWithShape="0">
              <a:schemeClr val="hlink"/>
            </a:outerShdw>
          </a:effectLst>
        </p:spPr>
        <p:txBody>
          <a:bodyPr>
            <a:spAutoFit/>
          </a:bodyPr>
          <a:lstStyle/>
          <a:p>
            <a:r>
              <a:rPr lang="uk-UA" altLang="ru-RU" sz="2400" b="1"/>
              <a:t>Визначник трикутної матриці дорівнює добутку всіх її діагональних елементів.</a:t>
            </a:r>
            <a:endParaRPr lang="ru-RU" altLang="ru-RU" sz="2400" b="1"/>
          </a:p>
        </p:txBody>
      </p:sp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395288" y="4292600"/>
          <a:ext cx="16097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3" name="Точечный рисунок" r:id="rId3" imgW="1609524" imgH="1409897" progId="Paint.Picture">
                  <p:embed/>
                </p:oleObj>
              </mc:Choice>
              <mc:Fallback>
                <p:oleObj name="Точечный рисунок" r:id="rId3" imgW="1609524" imgH="140989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92600"/>
                        <a:ext cx="160972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uk-UA" altLang="ru-RU" sz="3200" b="1">
                <a:latin typeface="Times New Roman" panose="02020603050405020304" pitchFamily="18" charset="0"/>
              </a:rPr>
              <a:t>Алгоритм зведення матриці до трикутного вигляду</a:t>
            </a:r>
            <a:endParaRPr lang="en-US" altLang="ru-RU" sz="3200" b="1">
              <a:latin typeface="Times New Roman" panose="02020603050405020304" pitchFamily="18" charset="0"/>
            </a:endParaRP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395288" y="948983"/>
            <a:ext cx="8785225" cy="57553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r>
              <a:rPr lang="uk-UA" altLang="ru-RU" sz="2400" dirty="0"/>
              <a:t>1. На першому кроці алгоритму отримують нульові значення всіх елементів першого стовпця матриці, починаючи з другого елемента. </a:t>
            </a:r>
          </a:p>
          <a:p>
            <a:r>
              <a:rPr lang="uk-UA" altLang="ru-RU" sz="2400" dirty="0"/>
              <a:t>Для цього визначаються </a:t>
            </a:r>
            <a:r>
              <a:rPr lang="uk-UA" altLang="ru-RU" sz="2400" b="1" dirty="0"/>
              <a:t>коефіцієнти виключення</a:t>
            </a:r>
            <a:r>
              <a:rPr lang="uk-UA" altLang="ru-RU" sz="2400" dirty="0"/>
              <a:t> за формулою </a:t>
            </a:r>
          </a:p>
          <a:p>
            <a:pPr algn="ctr"/>
            <a:r>
              <a:rPr lang="uk-UA" altLang="ru-RU" sz="2800" i="1" dirty="0" err="1" smtClean="0"/>
              <a:t>k</a:t>
            </a:r>
            <a:r>
              <a:rPr lang="uk-UA" altLang="ru-RU" sz="2800" i="1" baseline="-25000" dirty="0" err="1" smtClean="0"/>
              <a:t>i</a:t>
            </a:r>
            <a:r>
              <a:rPr lang="uk-UA" altLang="ru-RU" sz="2800" dirty="0" smtClean="0"/>
              <a:t> =</a:t>
            </a:r>
            <a:r>
              <a:rPr lang="uk-UA" altLang="ru-RU" sz="2800" dirty="0"/>
              <a:t> –</a:t>
            </a:r>
            <a:r>
              <a:rPr lang="uk-UA" altLang="ru-RU" sz="2800" i="1" dirty="0"/>
              <a:t>а</a:t>
            </a:r>
            <a:r>
              <a:rPr lang="uk-UA" altLang="ru-RU" sz="2800" i="1" baseline="-25000" dirty="0"/>
              <a:t>і</a:t>
            </a:r>
            <a:r>
              <a:rPr lang="uk-UA" altLang="ru-RU" sz="2800" baseline="-25000" dirty="0"/>
              <a:t>1</a:t>
            </a:r>
            <a:r>
              <a:rPr lang="uk-UA" altLang="ru-RU" sz="2800" dirty="0"/>
              <a:t> / </a:t>
            </a:r>
            <a:r>
              <a:rPr lang="uk-UA" altLang="ru-RU" sz="2800" i="1" dirty="0"/>
              <a:t>а</a:t>
            </a:r>
            <a:r>
              <a:rPr lang="uk-UA" altLang="ru-RU" sz="2800" baseline="-25000" dirty="0"/>
              <a:t>11</a:t>
            </a:r>
            <a:r>
              <a:rPr lang="uk-UA" altLang="ru-RU" sz="2800" dirty="0"/>
              <a:t> </a:t>
            </a:r>
          </a:p>
          <a:p>
            <a:r>
              <a:rPr lang="uk-UA" altLang="ru-RU" sz="2400" dirty="0"/>
              <a:t>і до елементів і-го рядка додаються відповідні елементи першого рядка, помножені на </a:t>
            </a:r>
            <a:r>
              <a:rPr lang="uk-UA" altLang="ru-RU" sz="2400" i="1" dirty="0" err="1"/>
              <a:t>k</a:t>
            </a:r>
            <a:r>
              <a:rPr lang="uk-UA" altLang="ru-RU" sz="2400" i="1" baseline="-25000" dirty="0" err="1"/>
              <a:t>i</a:t>
            </a:r>
            <a:r>
              <a:rPr lang="uk-UA" altLang="ru-RU" sz="2400" i="1" dirty="0"/>
              <a:t>.</a:t>
            </a:r>
            <a:r>
              <a:rPr lang="uk-UA" altLang="ru-RU" sz="2400" dirty="0"/>
              <a:t> </a:t>
            </a:r>
          </a:p>
          <a:p>
            <a:r>
              <a:rPr lang="uk-UA" altLang="ru-RU" sz="2400" dirty="0"/>
              <a:t>2. На другому кроці алгоритму аналогічним чином отримують нульові значення всіх елементів другого стовпця матриці, починаючи з його третього елемента. </a:t>
            </a:r>
          </a:p>
          <a:p>
            <a:r>
              <a:rPr lang="uk-UA" altLang="ru-RU" sz="2400" b="1" dirty="0"/>
              <a:t>Коефіцієнти виключення</a:t>
            </a:r>
            <a:r>
              <a:rPr lang="uk-UA" altLang="ru-RU" sz="2400" dirty="0"/>
              <a:t> визначатимуться як</a:t>
            </a:r>
          </a:p>
          <a:p>
            <a:pPr algn="ctr"/>
            <a:r>
              <a:rPr lang="uk-UA" altLang="ru-RU" sz="2400" dirty="0"/>
              <a:t> </a:t>
            </a:r>
            <a:r>
              <a:rPr lang="uk-UA" altLang="ru-RU" sz="2400" i="1" dirty="0" err="1" smtClean="0"/>
              <a:t>k</a:t>
            </a:r>
            <a:r>
              <a:rPr lang="uk-UA" altLang="ru-RU" sz="2400" i="1" baseline="-25000" dirty="0" err="1" smtClean="0"/>
              <a:t>i</a:t>
            </a:r>
            <a:r>
              <a:rPr lang="en-US" altLang="ru-RU" sz="2400" dirty="0"/>
              <a:t> </a:t>
            </a:r>
            <a:r>
              <a:rPr lang="uk-UA" altLang="ru-RU" sz="2400" dirty="0" smtClean="0"/>
              <a:t>=</a:t>
            </a:r>
            <a:r>
              <a:rPr lang="uk-UA" altLang="ru-RU" sz="2400" dirty="0"/>
              <a:t> </a:t>
            </a:r>
            <a:r>
              <a:rPr lang="uk-UA" altLang="ru-RU" sz="2400" dirty="0" smtClean="0"/>
              <a:t>–</a:t>
            </a:r>
            <a:r>
              <a:rPr lang="uk-UA" altLang="ru-RU" sz="2400" i="1" dirty="0"/>
              <a:t>а</a:t>
            </a:r>
            <a:r>
              <a:rPr lang="uk-UA" altLang="ru-RU" sz="2400" i="1" baseline="-25000" dirty="0"/>
              <a:t>і</a:t>
            </a:r>
            <a:r>
              <a:rPr lang="uk-UA" altLang="ru-RU" sz="2400" baseline="-25000" dirty="0"/>
              <a:t>2</a:t>
            </a:r>
            <a:r>
              <a:rPr lang="uk-UA" altLang="ru-RU" sz="2400" dirty="0"/>
              <a:t> / </a:t>
            </a:r>
            <a:r>
              <a:rPr lang="uk-UA" altLang="ru-RU" sz="2400" i="1" dirty="0"/>
              <a:t>а</a:t>
            </a:r>
            <a:r>
              <a:rPr lang="uk-UA" altLang="ru-RU" sz="2400" baseline="-25000" dirty="0"/>
              <a:t>22</a:t>
            </a:r>
            <a:r>
              <a:rPr lang="uk-UA" altLang="ru-RU" sz="2400" dirty="0"/>
              <a:t> . </a:t>
            </a:r>
          </a:p>
          <a:p>
            <a:r>
              <a:rPr lang="uk-UA" altLang="ru-RU" sz="2400" dirty="0"/>
              <a:t>На ці коефіцієнти множитимуться елементи другого рядка, і отримані результати додаватимуться до елементів інших рядків. 3. Процес триватиме </a:t>
            </a:r>
            <a:r>
              <a:rPr lang="uk-UA" altLang="ru-RU" sz="2400" b="1" i="1" dirty="0"/>
              <a:t>n</a:t>
            </a:r>
            <a:r>
              <a:rPr lang="uk-UA" altLang="ru-RU" sz="2400" b="1" dirty="0"/>
              <a:t>–1</a:t>
            </a:r>
            <a:r>
              <a:rPr lang="uk-UA" altLang="ru-RU" sz="2400" dirty="0"/>
              <a:t> кроків. </a:t>
            </a:r>
            <a:endParaRPr lang="ru-RU" altLang="ru-RU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uk-UA" altLang="ru-RU" sz="3200" b="1">
                <a:latin typeface="Times New Roman" panose="02020603050405020304" pitchFamily="18" charset="0"/>
              </a:rPr>
              <a:t>Алгоритм зведення матриці до трикутного вигляду</a:t>
            </a:r>
            <a:endParaRPr lang="en-US" altLang="ru-RU" sz="3200" b="1">
              <a:latin typeface="Times New Roman" panose="02020603050405020304" pitchFamily="18" charset="0"/>
            </a:endParaRP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358775" y="2598738"/>
            <a:ext cx="8785225" cy="416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r>
              <a:rPr lang="uk-UA" altLang="ru-RU" sz="2400"/>
              <a:t>Тут елемент </a:t>
            </a:r>
            <a:r>
              <a:rPr lang="uk-UA" altLang="ru-RU" sz="2400" i="1"/>
              <a:t>a</a:t>
            </a:r>
            <a:r>
              <a:rPr lang="uk-UA" altLang="ru-RU" sz="2400" i="1" baseline="-25000"/>
              <a:t>kk</a:t>
            </a:r>
            <a:r>
              <a:rPr lang="uk-UA" altLang="ru-RU" sz="2400"/>
              <a:t> — опорний елемент; </a:t>
            </a:r>
            <a:r>
              <a:rPr lang="uk-UA" altLang="ru-RU" sz="2400" i="1"/>
              <a:t>i, j, k </a:t>
            </a:r>
            <a:r>
              <a:rPr lang="uk-UA" altLang="ru-RU" sz="2400"/>
              <a:t>— індекси рядків і стовпців (</a:t>
            </a:r>
            <a:r>
              <a:rPr lang="uk-UA" altLang="ru-RU" sz="2400" i="1"/>
              <a:t>i</a:t>
            </a:r>
            <a:r>
              <a:rPr lang="uk-UA" altLang="ru-RU" sz="2400"/>
              <a:t> = 1, 2, …, </a:t>
            </a:r>
            <a:r>
              <a:rPr lang="uk-UA" altLang="ru-RU" sz="2400" i="1"/>
              <a:t>n,  j </a:t>
            </a:r>
            <a:r>
              <a:rPr lang="uk-UA" altLang="ru-RU" sz="2400"/>
              <a:t>= 1, 2, …, </a:t>
            </a:r>
            <a:r>
              <a:rPr lang="uk-UA" altLang="ru-RU" sz="2400" i="1"/>
              <a:t>n; k </a:t>
            </a:r>
            <a:r>
              <a:rPr lang="uk-UA" altLang="ru-RU" sz="2400"/>
              <a:t>= 1, 2, …, </a:t>
            </a:r>
            <a:r>
              <a:rPr lang="uk-UA" altLang="ru-RU" sz="2400" i="1"/>
              <a:t>n</a:t>
            </a:r>
            <a:r>
              <a:rPr lang="uk-UA" altLang="ru-RU" sz="2400"/>
              <a:t>); </a:t>
            </a:r>
            <a:r>
              <a:rPr lang="uk-UA" altLang="ru-RU" sz="2400" i="1"/>
              <a:t>n</a:t>
            </a:r>
            <a:r>
              <a:rPr lang="uk-UA" altLang="ru-RU" sz="2400"/>
              <a:t> — вимірність матриці. </a:t>
            </a:r>
          </a:p>
          <a:p>
            <a:r>
              <a:rPr lang="uk-UA" altLang="ru-RU" sz="2400"/>
              <a:t>Отже, на кожній ітерації алгоритму </a:t>
            </a:r>
            <a:r>
              <a:rPr lang="uk-UA" altLang="ru-RU" sz="2400" b="1"/>
              <a:t>опорними є діагональні елементи.</a:t>
            </a:r>
            <a:r>
              <a:rPr lang="uk-UA" altLang="ru-RU" sz="2400"/>
              <a:t> </a:t>
            </a:r>
          </a:p>
          <a:p>
            <a:r>
              <a:rPr lang="uk-UA" altLang="ru-RU" sz="2400"/>
              <a:t>Це дільники, тому їх значення </a:t>
            </a:r>
            <a:r>
              <a:rPr lang="uk-UA" altLang="ru-RU" sz="2400" b="1"/>
              <a:t>не повинні дорівнювати нулю</a:t>
            </a:r>
            <a:r>
              <a:rPr lang="uk-UA" altLang="ru-RU" sz="2400"/>
              <a:t>. Якщо </a:t>
            </a:r>
            <a:r>
              <a:rPr lang="uk-UA" altLang="ru-RU" sz="2400" i="1"/>
              <a:t>r</a:t>
            </a:r>
            <a:r>
              <a:rPr lang="uk-UA" altLang="ru-RU" sz="2400"/>
              <a:t>-й опорний елемент дорівнює нулю, то </a:t>
            </a:r>
            <a:r>
              <a:rPr lang="uk-UA" altLang="ru-RU" sz="2400" i="1"/>
              <a:t>r</a:t>
            </a:r>
            <a:r>
              <a:rPr lang="uk-UA" altLang="ru-RU" sz="2400"/>
              <a:t>-й і будь-який інший рядок, в </a:t>
            </a:r>
            <a:r>
              <a:rPr lang="uk-UA" altLang="ru-RU" sz="2400" i="1"/>
              <a:t>r</a:t>
            </a:r>
            <a:r>
              <a:rPr lang="uk-UA" altLang="ru-RU" sz="2400"/>
              <a:t>-му стовпці якого міститься ненульовий елемент, треба поміняти місцями. </a:t>
            </a:r>
          </a:p>
          <a:p>
            <a:r>
              <a:rPr lang="uk-UA" altLang="ru-RU" sz="2400"/>
              <a:t>Внаслідок такої перестановки рядків </a:t>
            </a:r>
            <a:r>
              <a:rPr lang="uk-UA" altLang="ru-RU" sz="2400" b="1"/>
              <a:t>визначник змінює знак</a:t>
            </a:r>
            <a:r>
              <a:rPr lang="uk-UA" altLang="ru-RU" sz="2400"/>
              <a:t>. </a:t>
            </a:r>
          </a:p>
          <a:p>
            <a:r>
              <a:rPr lang="uk-UA" altLang="ru-RU" sz="2400"/>
              <a:t>Усі інші дії алгоритму не змінюють значення визначника.</a:t>
            </a:r>
            <a:endParaRPr lang="ru-RU" altLang="ru-RU" sz="2400"/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285750" y="908050"/>
            <a:ext cx="885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/>
              <a:t>Значення елементів трикутної матриці визначаються за формулою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1692275" y="1341438"/>
          <a:ext cx="4392613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0" name="Формула" r:id="rId3" imgW="1002865" imgH="393529" progId="Equation.3">
                  <p:embed/>
                </p:oleObj>
              </mc:Choice>
              <mc:Fallback>
                <p:oleObj name="Формула" r:id="rId3" imgW="1002865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341438"/>
                        <a:ext cx="4392613" cy="1258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Обчислення визначника квадратної матриці</a:t>
            </a:r>
            <a:endParaRPr lang="en-US" altLang="ru-RU" sz="3200" b="1"/>
          </a:p>
        </p:txBody>
      </p:sp>
      <p:pic>
        <p:nvPicPr>
          <p:cNvPr id="5" name="Скругленный прямоугольник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4100"/>
            <a:ext cx="8064500" cy="41220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кругленный прямоугольник 5">
            <a:hlinkClick r:id="rId3" action="ppaction://hlinkfile"/>
          </p:cNvPr>
          <p:cNvSpPr/>
          <p:nvPr/>
        </p:nvSpPr>
        <p:spPr>
          <a:xfrm>
            <a:off x="3385735" y="5861695"/>
            <a:ext cx="2083605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Код </a:t>
            </a:r>
            <a:r>
              <a:rPr lang="en-US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ex7_1</a:t>
            </a:r>
            <a:r>
              <a:rPr lang="uk-UA" altLang="ru-RU" sz="2400" b="1" u="sng" dirty="0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7</a:t>
            </a:r>
            <a:endParaRPr lang="uk-UA" altLang="ru-RU" sz="2400" b="1" u="sng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" y="198165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54632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445125"/>
            <a:ext cx="936625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Обчислення визначника квадратної матриці</a:t>
            </a:r>
            <a:endParaRPr lang="en-US" altLang="ru-RU" sz="3200" b="1"/>
          </a:p>
        </p:txBody>
      </p:sp>
      <p:sp>
        <p:nvSpPr>
          <p:cNvPr id="6" name="Скругленный прямоугольник 5">
            <a:hlinkClick r:id="rId2" action="ppaction://hlinkfile"/>
          </p:cNvPr>
          <p:cNvSpPr/>
          <p:nvPr/>
        </p:nvSpPr>
        <p:spPr>
          <a:xfrm>
            <a:off x="68062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Код </a:t>
            </a:r>
            <a:r>
              <a:rPr lang="en-US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ex7_1</a:t>
            </a:r>
            <a:r>
              <a:rPr lang="uk-UA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7</a:t>
            </a:r>
            <a:endParaRPr lang="uk-UA" altLang="ru-RU" sz="2400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59752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445125"/>
            <a:ext cx="936625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179512" y="969492"/>
            <a:ext cx="6336704" cy="558614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56796" dir="1593903" algn="ctr" rotWithShape="0">
              <a:srgbClr val="000099"/>
            </a:outerShdw>
          </a:effectLst>
        </p:spPr>
        <p:txBody>
          <a:bodyPr wrap="square">
            <a:spAutoFit/>
          </a:bodyPr>
          <a:lstStyle/>
          <a:p>
            <a:r>
              <a:rPr lang="en-GB" altLang="ru-RU" sz="1700" noProof="1"/>
              <a:t>/ex7_17.cpp.                      O</a:t>
            </a:r>
            <a:r>
              <a:rPr lang="ru-RU" altLang="ru-RU" sz="1700" noProof="1"/>
              <a:t>бчислити визначник матриці </a:t>
            </a:r>
          </a:p>
          <a:p>
            <a:r>
              <a:rPr lang="en-GB" altLang="ru-RU" sz="1700" noProof="1"/>
              <a:t>#include&lt;iostream&gt; </a:t>
            </a:r>
          </a:p>
          <a:p>
            <a:r>
              <a:rPr lang="en-GB" altLang="ru-RU" sz="1700" noProof="1"/>
              <a:t>#include&lt;iomanip&gt; </a:t>
            </a:r>
          </a:p>
          <a:p>
            <a:r>
              <a:rPr lang="en-GB" altLang="ru-RU" sz="1700" noProof="1"/>
              <a:t>using namespace std; </a:t>
            </a:r>
          </a:p>
          <a:p>
            <a:r>
              <a:rPr lang="en-GB" altLang="ru-RU" sz="1700" noProof="1"/>
              <a:t>float det;                       //</a:t>
            </a:r>
            <a:r>
              <a:rPr lang="ru-RU" altLang="ru-RU" sz="1700" noProof="1"/>
              <a:t>значення визначника матриці </a:t>
            </a:r>
          </a:p>
          <a:p>
            <a:r>
              <a:rPr lang="en-GB" altLang="ru-RU" sz="1700" noProof="1"/>
              <a:t>int   n;                                 //</a:t>
            </a:r>
            <a:r>
              <a:rPr lang="ru-RU" altLang="ru-RU" sz="1700" noProof="1"/>
              <a:t>розмірність матриці </a:t>
            </a:r>
          </a:p>
          <a:p>
            <a:r>
              <a:rPr lang="en-GB" altLang="ru-RU" sz="1700" noProof="1"/>
              <a:t>float a[5][5];                              //</a:t>
            </a:r>
            <a:r>
              <a:rPr lang="ru-RU" altLang="ru-RU" sz="1700" noProof="1"/>
              <a:t>елементи матриці </a:t>
            </a:r>
          </a:p>
          <a:p>
            <a:r>
              <a:rPr lang="en-GB" altLang="ru-RU" sz="1700" noProof="1"/>
              <a:t>int   sign;                    //</a:t>
            </a:r>
            <a:r>
              <a:rPr lang="ru-RU" altLang="ru-RU" sz="1700" noProof="1"/>
              <a:t>ознака зміни знаку визначника </a:t>
            </a:r>
          </a:p>
          <a:p>
            <a:r>
              <a:rPr lang="ru-RU" altLang="ru-RU" sz="1700" noProof="1"/>
              <a:t>//=============== уведення елементів матриці=========</a:t>
            </a:r>
          </a:p>
          <a:p>
            <a:r>
              <a:rPr lang="en-GB" altLang="ru-RU" sz="1700" noProof="1"/>
              <a:t>void input() </a:t>
            </a:r>
          </a:p>
          <a:p>
            <a:r>
              <a:rPr lang="en-GB" altLang="ru-RU" sz="1700" noProof="1"/>
              <a:t>{ </a:t>
            </a:r>
          </a:p>
          <a:p>
            <a:r>
              <a:rPr lang="en-GB" altLang="ru-RU" sz="1700" noProof="1"/>
              <a:t>  cout&lt;&lt;"input size of matrix"&lt;&lt;endl; </a:t>
            </a:r>
          </a:p>
          <a:p>
            <a:r>
              <a:rPr lang="en-GB" altLang="ru-RU" sz="1700" noProof="1"/>
              <a:t>    cin&gt;&gt;n;         //</a:t>
            </a:r>
            <a:r>
              <a:rPr lang="ru-RU" altLang="ru-RU" sz="1700" noProof="1"/>
              <a:t>увести кількість рядків і стовпців матриці</a:t>
            </a:r>
          </a:p>
          <a:p>
            <a:r>
              <a:rPr lang="en-GB" altLang="ru-RU" sz="1700" noProof="1"/>
              <a:t>  cout&lt;&lt;"input components of matrix"&lt;&lt;endl; </a:t>
            </a:r>
          </a:p>
          <a:p>
            <a:r>
              <a:rPr lang="en-GB" altLang="ru-RU" sz="1700" noProof="1"/>
              <a:t>  for(int i=0;i&lt;n;i++)              //</a:t>
            </a:r>
            <a:r>
              <a:rPr lang="ru-RU" altLang="ru-RU" sz="1700" noProof="1"/>
              <a:t>перебрати індекси рядків </a:t>
            </a:r>
          </a:p>
          <a:p>
            <a:r>
              <a:rPr lang="en-GB" altLang="ru-RU" sz="1700" noProof="1"/>
              <a:t>    for(int j=0;j&lt;n;j++)          //</a:t>
            </a:r>
            <a:r>
              <a:rPr lang="ru-RU" altLang="ru-RU" sz="1700" noProof="1"/>
              <a:t>перебрати індекси стовпців </a:t>
            </a:r>
          </a:p>
          <a:p>
            <a:r>
              <a:rPr lang="ru-RU" altLang="ru-RU" sz="1700" noProof="1"/>
              <a:t>    { </a:t>
            </a:r>
          </a:p>
          <a:p>
            <a:r>
              <a:rPr lang="en-GB" altLang="ru-RU" sz="1700" noProof="1"/>
              <a:t>      cout&lt;&lt;"a["&lt;&lt;i&lt;&lt;"]["&lt;&lt;j&lt;&lt;"]="; </a:t>
            </a:r>
          </a:p>
          <a:p>
            <a:r>
              <a:rPr lang="en-GB" altLang="ru-RU" sz="1700" noProof="1"/>
              <a:t>      cin&gt;&gt;a[i][j]; </a:t>
            </a:r>
          </a:p>
          <a:p>
            <a:r>
              <a:rPr lang="en-GB" altLang="ru-RU" sz="1700" noProof="1"/>
              <a:t>    } </a:t>
            </a:r>
          </a:p>
          <a:p>
            <a:r>
              <a:rPr lang="en-GB" altLang="ru-RU" sz="1700" noProof="1"/>
              <a:t>}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Обчислення визначника квадратної матриці</a:t>
            </a:r>
            <a:endParaRPr lang="en-US" altLang="ru-RU" sz="3200" b="1"/>
          </a:p>
        </p:txBody>
      </p:sp>
      <p:sp>
        <p:nvSpPr>
          <p:cNvPr id="6" name="Скругленный прямоугольник 5">
            <a:hlinkClick r:id="rId2" action="ppaction://hlinkfile"/>
          </p:cNvPr>
          <p:cNvSpPr/>
          <p:nvPr/>
        </p:nvSpPr>
        <p:spPr>
          <a:xfrm>
            <a:off x="68062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Код </a:t>
            </a:r>
            <a:r>
              <a:rPr lang="en-US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ex7_1</a:t>
            </a:r>
            <a:r>
              <a:rPr lang="uk-UA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7</a:t>
            </a:r>
            <a:endParaRPr lang="uk-UA" altLang="ru-RU" sz="2400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" y="198165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61799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445125"/>
            <a:ext cx="936625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298014" y="937251"/>
            <a:ext cx="6552728" cy="6370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rgbClr val="000099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ru-RU" altLang="ru-RU" sz="1700" noProof="1"/>
              <a:t>//=========== виведення значень елементів матриці =======</a:t>
            </a:r>
          </a:p>
          <a:p>
            <a:r>
              <a:rPr lang="en-GB" altLang="ru-RU" sz="1700" noProof="1"/>
              <a:t>void output() </a:t>
            </a:r>
          </a:p>
          <a:p>
            <a:r>
              <a:rPr lang="en-GB" altLang="ru-RU" sz="1700" noProof="1"/>
              <a:t>{ </a:t>
            </a:r>
          </a:p>
          <a:p>
            <a:r>
              <a:rPr lang="en-GB" altLang="ru-RU" sz="1700" noProof="1"/>
              <a:t>  for(int i=0;i&lt;n;i++)    </a:t>
            </a:r>
          </a:p>
          <a:p>
            <a:r>
              <a:rPr lang="en-GB" altLang="ru-RU" sz="1700" noProof="1"/>
              <a:t>  { </a:t>
            </a:r>
          </a:p>
          <a:p>
            <a:r>
              <a:rPr lang="en-GB" altLang="ru-RU" sz="1700" noProof="1"/>
              <a:t>    for(int j=0;j&lt;n;j++)   </a:t>
            </a:r>
          </a:p>
          <a:p>
            <a:r>
              <a:rPr lang="en-GB" altLang="ru-RU" sz="1700" noProof="1"/>
              <a:t>     { </a:t>
            </a:r>
          </a:p>
          <a:p>
            <a:r>
              <a:rPr lang="en-GB" altLang="ru-RU" sz="1700" noProof="1"/>
              <a:t>       cout&lt;&lt;fixed;              //</a:t>
            </a:r>
            <a:r>
              <a:rPr lang="ru-RU" altLang="ru-RU" sz="1700" noProof="1"/>
              <a:t>установити формат виведення </a:t>
            </a:r>
          </a:p>
          <a:p>
            <a:r>
              <a:rPr lang="en-GB" altLang="ru-RU" sz="1700" noProof="1"/>
              <a:t>       cout&lt;&lt;setw(10)&lt;&lt;setprecision(2)&lt;&lt;a[i][j]&lt;&lt;" "; </a:t>
            </a:r>
          </a:p>
          <a:p>
            <a:r>
              <a:rPr lang="en-GB" altLang="ru-RU" sz="1700" noProof="1"/>
              <a:t>     } </a:t>
            </a:r>
          </a:p>
          <a:p>
            <a:r>
              <a:rPr lang="en-GB" altLang="ru-RU" sz="1700" noProof="1"/>
              <a:t>    cout&lt;&lt;endl; </a:t>
            </a:r>
          </a:p>
          <a:p>
            <a:r>
              <a:rPr lang="en-GB" altLang="ru-RU" sz="1700" noProof="1"/>
              <a:t>  } </a:t>
            </a:r>
          </a:p>
          <a:p>
            <a:r>
              <a:rPr lang="en-GB" altLang="ru-RU" sz="1700" noProof="1"/>
              <a:t> } </a:t>
            </a:r>
          </a:p>
          <a:p>
            <a:r>
              <a:rPr lang="en-GB" altLang="ru-RU" sz="1700" noProof="1"/>
              <a:t>//============ </a:t>
            </a:r>
            <a:r>
              <a:rPr lang="ru-RU" altLang="ru-RU" sz="1700" noProof="1"/>
              <a:t>обчислення трикутної матриці ===========</a:t>
            </a:r>
          </a:p>
          <a:p>
            <a:r>
              <a:rPr lang="en-GB" altLang="ru-RU" sz="1700" noProof="1"/>
              <a:t>void triangular(int k)  </a:t>
            </a:r>
          </a:p>
          <a:p>
            <a:r>
              <a:rPr lang="en-GB" altLang="ru-RU" sz="1700" noProof="1"/>
              <a:t>{                           //k — </a:t>
            </a:r>
            <a:r>
              <a:rPr lang="ru-RU" altLang="ru-RU" sz="1700" noProof="1"/>
              <a:t>номер рядка, що обчислюється </a:t>
            </a:r>
          </a:p>
          <a:p>
            <a:r>
              <a:rPr lang="en-GB" altLang="ru-RU" sz="1700" noProof="1"/>
              <a:t>  float koef;               //</a:t>
            </a:r>
            <a:r>
              <a:rPr lang="ru-RU" altLang="ru-RU" sz="1700" noProof="1"/>
              <a:t>коефіцієнт "виключення" елемента </a:t>
            </a:r>
          </a:p>
          <a:p>
            <a:r>
              <a:rPr lang="en-GB" altLang="ru-RU" sz="1700" noProof="1"/>
              <a:t>  for(int l=k+1;l&lt;n;l++)             //</a:t>
            </a:r>
            <a:r>
              <a:rPr lang="ru-RU" altLang="ru-RU" sz="1700" noProof="1"/>
              <a:t>вибрати наступний рядок </a:t>
            </a:r>
          </a:p>
          <a:p>
            <a:r>
              <a:rPr lang="ru-RU" altLang="ru-RU" sz="1700" noProof="1"/>
              <a:t>  { </a:t>
            </a:r>
          </a:p>
          <a:p>
            <a:r>
              <a:rPr lang="en-GB" altLang="ru-RU" sz="1700" noProof="1"/>
              <a:t>    koef=a[l][k]/a[k][k];   //</a:t>
            </a:r>
            <a:r>
              <a:rPr lang="ru-RU" altLang="ru-RU" sz="1700" noProof="1"/>
              <a:t>обчислити коефіцієнт "виключення" </a:t>
            </a:r>
          </a:p>
          <a:p>
            <a:r>
              <a:rPr lang="en-GB" altLang="ru-RU" sz="1700" noProof="1"/>
              <a:t>    for(int j=0;j&lt;n;j++) //</a:t>
            </a:r>
            <a:r>
              <a:rPr lang="ru-RU" altLang="ru-RU" sz="1700" noProof="1"/>
              <a:t>обчислити елементи у вибраному рядку </a:t>
            </a:r>
          </a:p>
          <a:p>
            <a:r>
              <a:rPr lang="en-GB" altLang="ru-RU" sz="1700" noProof="1"/>
              <a:t>      a[l][j]-=a[k][j]*koef; </a:t>
            </a:r>
          </a:p>
          <a:p>
            <a:r>
              <a:rPr lang="en-GB" altLang="ru-RU" sz="1700" noProof="1"/>
              <a:t>  } </a:t>
            </a:r>
          </a:p>
          <a:p>
            <a:r>
              <a:rPr lang="en-GB" altLang="ru-RU" sz="1700" noProof="1"/>
              <a:t>}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Обчислення визначника квадратної матриці</a:t>
            </a:r>
            <a:endParaRPr lang="en-US" altLang="ru-RU" sz="3200" b="1"/>
          </a:p>
        </p:txBody>
      </p:sp>
      <p:sp>
        <p:nvSpPr>
          <p:cNvPr id="6" name="Скругленный прямоугольник 5">
            <a:hlinkClick r:id="rId2" action="ppaction://hlinkfile"/>
          </p:cNvPr>
          <p:cNvSpPr/>
          <p:nvPr/>
        </p:nvSpPr>
        <p:spPr>
          <a:xfrm>
            <a:off x="68062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Код </a:t>
            </a:r>
            <a:r>
              <a:rPr lang="en-US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ex7_1</a:t>
            </a:r>
            <a:r>
              <a:rPr lang="uk-UA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7</a:t>
            </a:r>
            <a:endParaRPr lang="uk-UA" altLang="ru-RU" sz="2400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" y="198165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62823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445125"/>
            <a:ext cx="936625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210061" y="992188"/>
            <a:ext cx="6336382" cy="5062924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35921" dir="2700000" algn="ctr" rotWithShape="0">
              <a:srgbClr val="000099"/>
            </a:outerShdw>
          </a:effectLst>
        </p:spPr>
        <p:txBody>
          <a:bodyPr wrap="square">
            <a:spAutoFit/>
          </a:bodyPr>
          <a:lstStyle/>
          <a:p>
            <a:r>
              <a:rPr lang="ru-RU" altLang="ru-RU" sz="1700" noProof="1"/>
              <a:t>//=================== переставляння рядків ==========</a:t>
            </a:r>
          </a:p>
          <a:p>
            <a:r>
              <a:rPr lang="en-GB" altLang="ru-RU" sz="1700" noProof="1"/>
              <a:t>void change(int row) </a:t>
            </a:r>
          </a:p>
          <a:p>
            <a:r>
              <a:rPr lang="en-GB" altLang="ru-RU" sz="1700" noProof="1"/>
              <a:t>{                     //row — </a:t>
            </a:r>
            <a:r>
              <a:rPr lang="ru-RU" altLang="ru-RU" sz="1700" noProof="1"/>
              <a:t>номер рядка, що міняється місцем  </a:t>
            </a:r>
          </a:p>
          <a:p>
            <a:r>
              <a:rPr lang="ru-RU" altLang="ru-RU" sz="1700" noProof="1"/>
              <a:t>                                    //з будь-яким іншим рядком </a:t>
            </a:r>
          </a:p>
          <a:p>
            <a:r>
              <a:rPr lang="en-GB" altLang="ru-RU" sz="1700" noProof="1"/>
              <a:t>  float tmp;    //</a:t>
            </a:r>
            <a:r>
              <a:rPr lang="ru-RU" altLang="ru-RU" sz="1700" noProof="1"/>
              <a:t>тимчасова змінна для переставляння елементів </a:t>
            </a:r>
          </a:p>
          <a:p>
            <a:r>
              <a:rPr lang="en-GB" altLang="ru-RU" sz="1700" noProof="1"/>
              <a:t>  sign=1;        //</a:t>
            </a:r>
            <a:r>
              <a:rPr lang="ru-RU" altLang="ru-RU" sz="1700" noProof="1"/>
              <a:t>ініціалізація ознаки зміни знаку визначника </a:t>
            </a:r>
          </a:p>
          <a:p>
            <a:r>
              <a:rPr lang="en-GB" altLang="ru-RU" sz="1700" noProof="1"/>
              <a:t>  for (int j=0;j&lt;n-row;j++)         //</a:t>
            </a:r>
            <a:r>
              <a:rPr lang="ru-RU" altLang="ru-RU" sz="1700" noProof="1"/>
              <a:t>пошук рядка з ненульовим </a:t>
            </a:r>
          </a:p>
          <a:p>
            <a:r>
              <a:rPr lang="ru-RU" altLang="ru-RU" sz="1700" noProof="1"/>
              <a:t>                                           //опорним елементом </a:t>
            </a:r>
          </a:p>
          <a:p>
            <a:r>
              <a:rPr lang="en-GB" altLang="ru-RU" sz="1700" noProof="1"/>
              <a:t>    if (a[row+j][row]!=0)   //</a:t>
            </a:r>
            <a:r>
              <a:rPr lang="ru-RU" altLang="ru-RU" sz="1700" noProof="1"/>
              <a:t>якщо шуканий елемент ненульовий, </a:t>
            </a:r>
          </a:p>
          <a:p>
            <a:r>
              <a:rPr lang="ru-RU" altLang="ru-RU" sz="1700" noProof="1"/>
              <a:t>     { </a:t>
            </a:r>
          </a:p>
          <a:p>
            <a:r>
              <a:rPr lang="en-GB" altLang="ru-RU" sz="1700" noProof="1"/>
              <a:t>       for(int k=0;k&lt;n;k++)            //</a:t>
            </a:r>
            <a:r>
              <a:rPr lang="ru-RU" altLang="ru-RU" sz="1700" noProof="1"/>
              <a:t>рядки переставляються </a:t>
            </a:r>
          </a:p>
          <a:p>
            <a:r>
              <a:rPr lang="ru-RU" altLang="ru-RU" sz="1700" noProof="1"/>
              <a:t>        { </a:t>
            </a:r>
          </a:p>
          <a:p>
            <a:r>
              <a:rPr lang="en-GB" altLang="ru-RU" sz="1700" noProof="1"/>
              <a:t>            tmp=a[row][k]; </a:t>
            </a:r>
          </a:p>
          <a:p>
            <a:r>
              <a:rPr lang="en-GB" altLang="ru-RU" sz="1700" noProof="1"/>
              <a:t>            a[row][k]=a[row+j][k];</a:t>
            </a:r>
          </a:p>
          <a:p>
            <a:r>
              <a:rPr lang="en-GB" altLang="ru-RU" sz="1700" noProof="1"/>
              <a:t>			            a[row+j][k]=tmp; </a:t>
            </a:r>
          </a:p>
          <a:p>
            <a:r>
              <a:rPr lang="en-GB" altLang="ru-RU" sz="1700" noProof="1"/>
              <a:t>        } </a:t>
            </a:r>
          </a:p>
          <a:p>
            <a:r>
              <a:rPr lang="en-GB" altLang="ru-RU" sz="1700" noProof="1"/>
              <a:t>       sign=-sign;             //</a:t>
            </a:r>
            <a:r>
              <a:rPr lang="ru-RU" altLang="ru-RU" sz="1700" noProof="1"/>
              <a:t>ознака зміни знаку визначника </a:t>
            </a:r>
          </a:p>
          <a:p>
            <a:r>
              <a:rPr lang="ru-RU" altLang="ru-RU" sz="1700" noProof="1"/>
              <a:t>    } </a:t>
            </a:r>
          </a:p>
          <a:p>
            <a:r>
              <a:rPr lang="ru-RU" altLang="ru-RU" sz="1700" noProof="1"/>
              <a:t>}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Обчислення визначника квадратної матриці</a:t>
            </a:r>
            <a:endParaRPr lang="en-US" altLang="ru-RU" sz="3200" b="1"/>
          </a:p>
        </p:txBody>
      </p:sp>
      <p:sp>
        <p:nvSpPr>
          <p:cNvPr id="6" name="Скругленный прямоугольник 5">
            <a:hlinkClick r:id="rId2" action="ppaction://hlinkfile"/>
          </p:cNvPr>
          <p:cNvSpPr/>
          <p:nvPr/>
        </p:nvSpPr>
        <p:spPr>
          <a:xfrm>
            <a:off x="68062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Код </a:t>
            </a:r>
            <a:r>
              <a:rPr lang="en-US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ex7_1</a:t>
            </a:r>
            <a:r>
              <a:rPr lang="uk-UA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7</a:t>
            </a:r>
            <a:endParaRPr lang="uk-UA" altLang="ru-RU" sz="2400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" y="198165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63847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445125"/>
            <a:ext cx="936625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178197" y="836712"/>
            <a:ext cx="6627187" cy="62478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56796" dir="1593903" algn="ctr" rotWithShape="0">
              <a:srgbClr val="000099"/>
            </a:outerShdw>
          </a:effectLst>
        </p:spPr>
        <p:txBody>
          <a:bodyPr wrap="square">
            <a:spAutoFit/>
          </a:bodyPr>
          <a:lstStyle/>
          <a:p>
            <a:r>
              <a:rPr lang="ru-RU" altLang="ru-RU" sz="1600" noProof="1"/>
              <a:t>//=================== обчислити визначник ========== </a:t>
            </a:r>
          </a:p>
          <a:p>
            <a:r>
              <a:rPr lang="en-GB" altLang="ru-RU" sz="1600" noProof="1"/>
              <a:t>void determinant() { </a:t>
            </a:r>
          </a:p>
          <a:p>
            <a:r>
              <a:rPr lang="en-GB" altLang="ru-RU" sz="1600" noProof="1"/>
              <a:t>  for(int i=0;i&lt;n;i++) </a:t>
            </a:r>
          </a:p>
          <a:p>
            <a:r>
              <a:rPr lang="en-GB" altLang="ru-RU" sz="1600" noProof="1"/>
              <a:t>  { </a:t>
            </a:r>
          </a:p>
          <a:p>
            <a:r>
              <a:rPr lang="en-GB" altLang="ru-RU" sz="1600" noProof="1"/>
              <a:t>      if (a[i][i]==0)     //</a:t>
            </a:r>
            <a:r>
              <a:rPr lang="ru-RU" altLang="ru-RU" sz="1600" noProof="1"/>
              <a:t>якщо опорний елемент дорівнює нулю, </a:t>
            </a:r>
          </a:p>
          <a:p>
            <a:r>
              <a:rPr lang="en-GB" altLang="ru-RU" sz="1600" noProof="1"/>
              <a:t>        change(i);               //i-</a:t>
            </a:r>
            <a:r>
              <a:rPr lang="ru-RU" altLang="ru-RU" sz="1600" noProof="1"/>
              <a:t>й рядок поміняти на інший </a:t>
            </a:r>
          </a:p>
          <a:p>
            <a:r>
              <a:rPr lang="en-GB" altLang="ru-RU" sz="1600" noProof="1"/>
              <a:t>      triangular(i);    //</a:t>
            </a:r>
            <a:r>
              <a:rPr lang="ru-RU" altLang="ru-RU" sz="1600" noProof="1"/>
              <a:t>обчислити стовпець трикутної матриці </a:t>
            </a:r>
          </a:p>
          <a:p>
            <a:r>
              <a:rPr lang="ru-RU" altLang="ru-RU" sz="1600" noProof="1"/>
              <a:t>  } </a:t>
            </a:r>
          </a:p>
          <a:p>
            <a:r>
              <a:rPr lang="en-GB" altLang="ru-RU" sz="1600" noProof="1"/>
              <a:t>  det=1; </a:t>
            </a:r>
          </a:p>
          <a:p>
            <a:r>
              <a:rPr lang="en-GB" altLang="ru-RU" sz="1600" noProof="1"/>
              <a:t>  for(int i=0;i&lt;n;i++)      //</a:t>
            </a:r>
            <a:r>
              <a:rPr lang="ru-RU" altLang="ru-RU" sz="1600" noProof="1"/>
              <a:t>перемножити діагональні елементи </a:t>
            </a:r>
          </a:p>
          <a:p>
            <a:r>
              <a:rPr lang="en-GB" altLang="ru-RU" sz="1600" noProof="1"/>
              <a:t>    det*=a[i][i];   </a:t>
            </a:r>
          </a:p>
          <a:p>
            <a:r>
              <a:rPr lang="en-GB" altLang="ru-RU" sz="1600" noProof="1"/>
              <a:t>  if (sign&lt;0) det=-det;              //</a:t>
            </a:r>
            <a:r>
              <a:rPr lang="ru-RU" altLang="ru-RU" sz="1600" noProof="1"/>
              <a:t>змінити знак визначника </a:t>
            </a:r>
          </a:p>
          <a:p>
            <a:r>
              <a:rPr lang="ru-RU" altLang="ru-RU" sz="1600" noProof="1"/>
              <a:t>} </a:t>
            </a:r>
          </a:p>
          <a:p>
            <a:r>
              <a:rPr lang="ru-RU" altLang="ru-RU" sz="1600" noProof="1"/>
              <a:t>//===================головна функція ===============</a:t>
            </a:r>
          </a:p>
          <a:p>
            <a:r>
              <a:rPr lang="en-GB" altLang="ru-RU" sz="1600" noProof="1"/>
              <a:t>int main() { </a:t>
            </a:r>
          </a:p>
          <a:p>
            <a:r>
              <a:rPr lang="en-GB" altLang="ru-RU" sz="1600" noProof="1"/>
              <a:t>  cout&lt;&lt;"determinant of matrix"&lt;&lt;endl; </a:t>
            </a:r>
          </a:p>
          <a:p>
            <a:r>
              <a:rPr lang="en-GB" altLang="ru-RU" sz="1600" noProof="1"/>
              <a:t>  input();                                    //</a:t>
            </a:r>
            <a:r>
              <a:rPr lang="ru-RU" altLang="ru-RU" sz="1600" noProof="1"/>
              <a:t>увести матрицю </a:t>
            </a:r>
          </a:p>
          <a:p>
            <a:r>
              <a:rPr lang="en-GB" altLang="ru-RU" sz="1600" noProof="1"/>
              <a:t>  cout&lt;&lt;"initial matrix"&lt;&lt;endl; </a:t>
            </a:r>
          </a:p>
          <a:p>
            <a:r>
              <a:rPr lang="en-GB" altLang="ru-RU" sz="1600" noProof="1"/>
              <a:t>  output();                        //</a:t>
            </a:r>
            <a:r>
              <a:rPr lang="ru-RU" altLang="ru-RU" sz="1600" noProof="1"/>
              <a:t>вивести початкову матрицю </a:t>
            </a:r>
          </a:p>
          <a:p>
            <a:r>
              <a:rPr lang="en-GB" altLang="ru-RU" sz="1600" noProof="1"/>
              <a:t>  determinant();                         //</a:t>
            </a:r>
            <a:r>
              <a:rPr lang="ru-RU" altLang="ru-RU" sz="1600" noProof="1"/>
              <a:t>обчислити визначник </a:t>
            </a:r>
          </a:p>
          <a:p>
            <a:r>
              <a:rPr lang="en-GB" altLang="ru-RU" sz="1600" noProof="1"/>
              <a:t>  cout&lt;&lt;"triangular matrix"&lt;&lt;endl; </a:t>
            </a:r>
          </a:p>
          <a:p>
            <a:r>
              <a:rPr lang="en-GB" altLang="ru-RU" sz="1600" noProof="1"/>
              <a:t>  output();                         //</a:t>
            </a:r>
            <a:r>
              <a:rPr lang="ru-RU" altLang="ru-RU" sz="1600" noProof="1"/>
              <a:t>вивести трикутну матрицю </a:t>
            </a:r>
          </a:p>
          <a:p>
            <a:r>
              <a:rPr lang="en-GB" altLang="ru-RU" sz="1600" noProof="1"/>
              <a:t>  cout&lt;&lt;"det="&lt;&lt;det&lt;&lt;endl;       //</a:t>
            </a:r>
            <a:r>
              <a:rPr lang="ru-RU" altLang="ru-RU" sz="1600" noProof="1"/>
              <a:t>вивести значення визначника </a:t>
            </a:r>
          </a:p>
          <a:p>
            <a:r>
              <a:rPr lang="en-GB" altLang="ru-RU" sz="1600" noProof="1"/>
              <a:t>  system("pause"); </a:t>
            </a:r>
          </a:p>
          <a:p>
            <a:r>
              <a:rPr lang="en-GB" altLang="ru-RU" sz="1600" noProof="1"/>
              <a:t>}</a:t>
            </a:r>
            <a:endParaRPr lang="ru-RU" altLang="ru-RU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Рисунок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716338"/>
            <a:ext cx="266382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7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476375" y="188913"/>
            <a:ext cx="6718300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600" b="1">
                <a:solidFill>
                  <a:schemeClr val="tx1"/>
                </a:solidFill>
              </a:rPr>
              <a:t>Багатовимірні масиви </a:t>
            </a:r>
          </a:p>
        </p:txBody>
      </p:sp>
      <p:sp>
        <p:nvSpPr>
          <p:cNvPr id="134148" name="Объект 2"/>
          <p:cNvSpPr>
            <a:spLocks noGrp="1"/>
          </p:cNvSpPr>
          <p:nvPr>
            <p:ph idx="4294967295"/>
          </p:nvPr>
        </p:nvSpPr>
        <p:spPr bwMode="auto">
          <a:xfrm>
            <a:off x="395288" y="981075"/>
            <a:ext cx="8302625" cy="252095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/>
              <a:t>  В</a:t>
            </a:r>
            <a:r>
              <a:rPr lang="ru-RU" altLang="ru-RU" sz="2400"/>
              <a:t>иникають ситуації, коли дані потрібно подати у вигляді таблиці або матриці. </a:t>
            </a: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ru-RU" altLang="ru-RU" sz="2400"/>
              <a:t>  Для цього використовують багатовимірні масиви. </a:t>
            </a: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uk-UA" altLang="ru-RU" sz="2400" b="1" i="1"/>
              <a:t>  Багатовимірними</a:t>
            </a:r>
            <a:r>
              <a:rPr lang="uk-UA" altLang="ru-RU" sz="2400" b="1"/>
              <a:t> називаються масиви, елементами яких є одновимірні масиви.</a:t>
            </a:r>
            <a:r>
              <a:rPr lang="ru-RU" altLang="ru-RU" sz="2400" b="1"/>
              <a:t> </a:t>
            </a:r>
          </a:p>
          <a:p>
            <a:pPr marL="0" indent="0">
              <a:buClr>
                <a:schemeClr val="hlink"/>
              </a:buClr>
              <a:buFont typeface="Wingdings" panose="05000000000000000000" pitchFamily="2" charset="2"/>
              <a:buChar char="q"/>
            </a:pPr>
            <a:r>
              <a:rPr lang="ru-RU" altLang="ru-RU" sz="2400"/>
              <a:t>  Найпоширенішими є двовимірні масиви — матриці. </a:t>
            </a:r>
          </a:p>
        </p:txBody>
      </p:sp>
      <p:pic>
        <p:nvPicPr>
          <p:cNvPr id="134149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16338"/>
            <a:ext cx="5111750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5735638" y="5949950"/>
            <a:ext cx="3408362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000"/>
              <a:t>Зображення  тривимірного </a:t>
            </a:r>
          </a:p>
          <a:p>
            <a:pPr algn="ctr"/>
            <a:r>
              <a:rPr lang="uk-UA" altLang="ru-RU" sz="2000"/>
              <a:t>масиву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Обчислення визначника квадратної матриці</a:t>
            </a:r>
            <a:endParaRPr lang="en-US" altLang="ru-RU" sz="3200" b="1"/>
          </a:p>
        </p:txBody>
      </p:sp>
      <p:sp>
        <p:nvSpPr>
          <p:cNvPr id="6" name="Скругленный прямоугольник 5">
            <a:hlinkClick r:id="rId3" action="ppaction://hlinkfile"/>
          </p:cNvPr>
          <p:cNvSpPr/>
          <p:nvPr/>
        </p:nvSpPr>
        <p:spPr>
          <a:xfrm>
            <a:off x="68062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Код </a:t>
            </a:r>
            <a:r>
              <a:rPr lang="en-US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ex7_1</a:t>
            </a:r>
            <a:r>
              <a:rPr lang="uk-UA" altLang="ru-RU" sz="2400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7</a:t>
            </a:r>
            <a:endParaRPr lang="uk-UA" altLang="ru-RU" sz="2400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" y="198165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64871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445125"/>
            <a:ext cx="936625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4876" name="Object 12"/>
          <p:cNvGraphicFramePr>
            <a:graphicFrameLocks noChangeAspect="1"/>
          </p:cNvGraphicFramePr>
          <p:nvPr/>
        </p:nvGraphicFramePr>
        <p:xfrm>
          <a:off x="468313" y="1125538"/>
          <a:ext cx="5580062" cy="487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8" name="Точечный рисунок" r:id="rId7" imgW="4247619" imgH="3715269" progId="Paint.Picture">
                  <p:embed/>
                </p:oleObj>
              </mc:Choice>
              <mc:Fallback>
                <p:oleObj name="Точечный рисунок" r:id="rId7" imgW="4247619" imgH="3715269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25538"/>
                        <a:ext cx="5580062" cy="487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4213" y="1454150"/>
            <a:ext cx="7991475" cy="4692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uk-UA" altLang="ru-RU" sz="2400" dirty="0"/>
              <a:t>1. Ввести значення елементів одновимірного масиву, задавши попередньо їх кількість. Визначити кількість входжень до масиву значення кожного з його елементів.</a:t>
            </a:r>
            <a:endParaRPr lang="ru-RU" altLang="ru-RU" sz="2400" dirty="0"/>
          </a:p>
          <a:p>
            <a:pPr>
              <a:spcBef>
                <a:spcPct val="20000"/>
              </a:spcBef>
            </a:pPr>
            <a:r>
              <a:rPr lang="uk-UA" altLang="ru-RU" sz="2400" dirty="0"/>
              <a:t>2.В одновимірному масиві обчислити кількість елементів у найдовшій серії. Серія — це послідовність однакових елементів, розташованих поряд.</a:t>
            </a:r>
            <a:endParaRPr lang="ru-RU" altLang="ru-RU" sz="2400" dirty="0"/>
          </a:p>
          <a:p>
            <a:pPr>
              <a:spcBef>
                <a:spcPct val="20000"/>
              </a:spcBef>
            </a:pPr>
            <a:r>
              <a:rPr lang="uk-UA" altLang="ru-RU" sz="2400" dirty="0"/>
              <a:t>3. Знайти добуток довільної кількості матриць довільної розмірності. Кількість матриць, які треба перемножити, їх розмірність і вміст вводяться з клавіатури</a:t>
            </a:r>
            <a:endParaRPr lang="ru-RU" altLang="ru-RU" sz="2400" dirty="0"/>
          </a:p>
          <a:p>
            <a:pPr>
              <a:spcBef>
                <a:spcPct val="20000"/>
              </a:spcBef>
            </a:pPr>
            <a:r>
              <a:rPr lang="uk-UA" altLang="ru-RU" sz="2400" dirty="0"/>
              <a:t>4. Здійснити обхід матриці по спіралі за годинниковою стрілкою, починаючи від її лівого верхнього кута. Вивести елементи матриці у порядку їх обходу.</a:t>
            </a:r>
          </a:p>
        </p:txBody>
      </p:sp>
      <p:pic>
        <p:nvPicPr>
          <p:cNvPr id="76803" name="Picture 3" descr="ANd9GcQp2EngoVy2C7KfXBJFiSMbrA79a4wclNq4Cj-cRuAwVWqtGhLa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03350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679700" y="182563"/>
            <a:ext cx="3687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200" b="1"/>
              <a:t>Домашнє завдання</a:t>
            </a:r>
            <a:endParaRPr lang="ru-RU" altLang="ru-RU" sz="3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476375" y="188913"/>
            <a:ext cx="6718300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altLang="ru-RU" sz="3600" b="1">
                <a:solidFill>
                  <a:schemeClr val="tx1"/>
                </a:solidFill>
              </a:rPr>
              <a:t>Багатовимірні масиви </a:t>
            </a:r>
          </a:p>
        </p:txBody>
      </p:sp>
      <p:pic>
        <p:nvPicPr>
          <p:cNvPr id="139269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1075"/>
            <a:ext cx="590391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179388" y="3284538"/>
            <a:ext cx="855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uk-UA" altLang="ru-RU" sz="2400" b="1">
                <a:latin typeface="Arial" panose="020B0604020202020204" pitchFamily="34" charset="0"/>
              </a:rPr>
              <a:t>Зображення в оперативній пам’яті двовимірного масиву</a:t>
            </a:r>
          </a:p>
          <a:p>
            <a:pPr algn="ctr"/>
            <a:r>
              <a:rPr lang="uk-UA" altLang="ru-RU" sz="2400" b="1">
                <a:latin typeface="Arial" panose="020B0604020202020204" pitchFamily="34" charset="0"/>
              </a:rPr>
              <a:t> </a:t>
            </a:r>
            <a:r>
              <a:rPr lang="uk-UA" altLang="ru-RU" sz="2400" b="1">
                <a:solidFill>
                  <a:srgbClr val="800000"/>
                </a:solidFill>
                <a:latin typeface="Arial" panose="020B0604020202020204" pitchFamily="34" charset="0"/>
              </a:rPr>
              <a:t>int a[4][4].</a:t>
            </a:r>
            <a:r>
              <a:rPr lang="uk-UA" altLang="ru-RU" sz="2400" b="1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39477" name="Group 213"/>
          <p:cNvGraphicFramePr>
            <a:graphicFrameLocks noGrp="1"/>
          </p:cNvGraphicFramePr>
          <p:nvPr/>
        </p:nvGraphicFramePr>
        <p:xfrm>
          <a:off x="468313" y="4292600"/>
          <a:ext cx="8243887" cy="853440"/>
        </p:xfrm>
        <a:graphic>
          <a:graphicData uri="http://schemas.openxmlformats.org/drawingml/2006/table">
            <a:tbl>
              <a:tblPr/>
              <a:tblGrid>
                <a:gridCol w="515937"/>
                <a:gridCol w="512763"/>
                <a:gridCol w="517525"/>
                <a:gridCol w="515937"/>
                <a:gridCol w="512763"/>
                <a:gridCol w="517525"/>
                <a:gridCol w="514350"/>
                <a:gridCol w="515937"/>
                <a:gridCol w="514350"/>
                <a:gridCol w="514350"/>
                <a:gridCol w="517525"/>
                <a:gridCol w="512763"/>
                <a:gridCol w="515937"/>
                <a:gridCol w="517525"/>
                <a:gridCol w="512763"/>
                <a:gridCol w="515937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uk-UA" altLang="ru-RU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1-й рядок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2-й рядок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3-й рядок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4-й рядок</a:t>
                      </a:r>
                      <a:endParaRPr kumimoji="0" lang="uk-UA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Объект 2"/>
          <p:cNvSpPr>
            <a:spLocks noGrp="1"/>
          </p:cNvSpPr>
          <p:nvPr>
            <p:ph idx="4294967295"/>
          </p:nvPr>
        </p:nvSpPr>
        <p:spPr bwMode="auto">
          <a:xfrm>
            <a:off x="2627313" y="981075"/>
            <a:ext cx="4392612" cy="490538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uk-UA" altLang="ru-RU" sz="2400" b="1"/>
              <a:t>Синтаксис оголошення :</a:t>
            </a:r>
          </a:p>
        </p:txBody>
      </p:sp>
      <p:pic>
        <p:nvPicPr>
          <p:cNvPr id="4" name="Скругленный прямоугольник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2875"/>
            <a:ext cx="8693150" cy="609600"/>
          </a:xfrm>
          <a:prstGeom prst="rect">
            <a:avLst/>
          </a:prstGeom>
          <a:solidFill>
            <a:schemeClr val="bg1"/>
          </a:solidFill>
          <a:effectLst>
            <a:outerShdw dist="68392" dir="1308085" algn="ctr" rotWithShape="0">
              <a:schemeClr val="hlink"/>
            </a:outerShdw>
          </a:effectLst>
        </p:spPr>
      </p:pic>
      <p:sp>
        <p:nvSpPr>
          <p:cNvPr id="135173" name="Объект 2"/>
          <p:cNvSpPr txBox="1">
            <a:spLocks/>
          </p:cNvSpPr>
          <p:nvPr/>
        </p:nvSpPr>
        <p:spPr bwMode="auto">
          <a:xfrm>
            <a:off x="179388" y="2133600"/>
            <a:ext cx="8751887" cy="2303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uk-UA" altLang="ru-RU" sz="2200"/>
              <a:t>Тут </a:t>
            </a:r>
            <a:r>
              <a:rPr lang="uk-UA" altLang="ru-RU" sz="2200" b="1"/>
              <a:t>&lt;тип елементів&gt; </a:t>
            </a:r>
            <a:r>
              <a:rPr lang="uk-UA" altLang="ru-RU" sz="2200"/>
              <a:t>— будь-­який тип даних, окрім файлового; 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uk-UA" altLang="ru-RU" sz="2200" b="1"/>
              <a:t>&lt;ім’я матриці&gt; </a:t>
            </a:r>
            <a:r>
              <a:rPr lang="uk-UA" altLang="ru-RU" sz="2200"/>
              <a:t>— деякий ідентифікатор; 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uk-UA" altLang="ru-RU" sz="2200" b="1"/>
              <a:t>&lt;кількість рядків&gt; </a:t>
            </a:r>
            <a:r>
              <a:rPr lang="uk-UA" altLang="ru-RU" sz="2200"/>
              <a:t>і </a:t>
            </a:r>
            <a:r>
              <a:rPr lang="uk-UA" altLang="ru-RU" sz="2200" b="1"/>
              <a:t>&lt;кількість стовпців&gt; </a:t>
            </a:r>
            <a:r>
              <a:rPr lang="uk-UA" altLang="ru-RU" sz="2200"/>
              <a:t>— константи, що визначають розмірність матриці. 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uk-UA" altLang="ru-RU" sz="2200"/>
              <a:t>Масиви, що мають більше двох вимірів, оголошують в аналогічний спосіб.</a:t>
            </a: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</a:pPr>
            <a:endParaRPr lang="uk-UA" altLang="ru-RU" sz="2200"/>
          </a:p>
        </p:txBody>
      </p:sp>
      <p:sp>
        <p:nvSpPr>
          <p:cNvPr id="135176" name="Заголовок 1"/>
          <p:cNvSpPr>
            <a:spLocks/>
          </p:cNvSpPr>
          <p:nvPr/>
        </p:nvSpPr>
        <p:spPr bwMode="auto">
          <a:xfrm>
            <a:off x="1476375" y="188913"/>
            <a:ext cx="671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uk-UA" altLang="ru-RU" sz="3600" b="1">
                <a:solidFill>
                  <a:schemeClr val="tx1"/>
                </a:solidFill>
              </a:rPr>
              <a:t>Багатовимірні масиви </a:t>
            </a: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1763713" y="4652963"/>
            <a:ext cx="7127875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uk-UA" altLang="ru-RU" sz="2400">
                <a:latin typeface="Arial" panose="020B0604020202020204" pitchFamily="34" charset="0"/>
              </a:rPr>
              <a:t>Межі діапазону допустимих значень індексів рядків і стовпців визначаються значеннями </a:t>
            </a:r>
          </a:p>
          <a:p>
            <a:pPr algn="ctr"/>
            <a:r>
              <a:rPr lang="uk-UA" altLang="ru-RU" sz="2400">
                <a:latin typeface="Arial" panose="020B0604020202020204" pitchFamily="34" charset="0"/>
              </a:rPr>
              <a:t>від 0 до  &lt;кількість рядків&gt;–1 та </a:t>
            </a:r>
          </a:p>
          <a:p>
            <a:pPr algn="ctr"/>
            <a:r>
              <a:rPr lang="uk-UA" altLang="ru-RU" sz="2400">
                <a:latin typeface="Arial" panose="020B0604020202020204" pitchFamily="34" charset="0"/>
              </a:rPr>
              <a:t>від 0 до &lt;кількість стовпців&gt;–1. </a:t>
            </a:r>
          </a:p>
        </p:txBody>
      </p:sp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179388" y="4652963"/>
          <a:ext cx="16097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0" name="Точечный рисунок" r:id="rId4" imgW="1609524" imgH="1409897" progId="Paint.Picture">
                  <p:embed/>
                </p:oleObj>
              </mc:Choice>
              <mc:Fallback>
                <p:oleObj name="Точечный рисунок" r:id="rId4" imgW="1609524" imgH="1409897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652963"/>
                        <a:ext cx="160972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Объект 2"/>
          <p:cNvSpPr txBox="1">
            <a:spLocks/>
          </p:cNvSpPr>
          <p:nvPr/>
        </p:nvSpPr>
        <p:spPr bwMode="auto">
          <a:xfrm>
            <a:off x="250825" y="1196975"/>
            <a:ext cx="8680450" cy="1079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200"/>
              <a:t>Доступ до елементів матриці здійснюється операцією індексування [] за двома індексами, які визначають номер рядка та номер стовпця елемента. </a:t>
            </a:r>
            <a:endParaRPr lang="uk-UA" altLang="ru-RU" sz="2200"/>
          </a:p>
        </p:txBody>
      </p:sp>
      <p:pic>
        <p:nvPicPr>
          <p:cNvPr id="6" name="Скругленный прямоугольник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13100"/>
            <a:ext cx="6759575" cy="6413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8246" name="Объект 2"/>
          <p:cNvSpPr txBox="1">
            <a:spLocks/>
          </p:cNvSpPr>
          <p:nvPr/>
        </p:nvSpPr>
        <p:spPr bwMode="auto">
          <a:xfrm>
            <a:off x="1547813" y="2420938"/>
            <a:ext cx="561657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b="1"/>
              <a:t>Синтаксис операції індексування: </a:t>
            </a:r>
          </a:p>
        </p:txBody>
      </p:sp>
      <p:sp>
        <p:nvSpPr>
          <p:cNvPr id="138247" name="Заголовок 1"/>
          <p:cNvSpPr>
            <a:spLocks/>
          </p:cNvSpPr>
          <p:nvPr/>
        </p:nvSpPr>
        <p:spPr bwMode="auto">
          <a:xfrm>
            <a:off x="1476375" y="188913"/>
            <a:ext cx="671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uk-UA" altLang="ru-RU" sz="3600" b="1">
                <a:solidFill>
                  <a:schemeClr val="tx1"/>
                </a:solidFill>
              </a:rPr>
              <a:t>Багатовимірні масиви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88913"/>
            <a:ext cx="8769350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altLang="ru-RU" sz="3200" b="1">
                <a:solidFill>
                  <a:schemeClr val="tx1"/>
                </a:solidFill>
              </a:rPr>
              <a:t>Базові операції обробки двовимірних масивів</a:t>
            </a:r>
            <a:endParaRPr lang="uk-UA" altLang="ru-RU" sz="3200" b="1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4294967295"/>
          </p:nvPr>
        </p:nvGraphicFramePr>
        <p:xfrm>
          <a:off x="377056" y="1049809"/>
          <a:ext cx="82296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Пошук значення та індексів максимального елемента</a:t>
            </a:r>
            <a:endParaRPr lang="en-US" altLang="ru-RU" sz="3200" b="1"/>
          </a:p>
        </p:txBody>
      </p:sp>
      <p:pic>
        <p:nvPicPr>
          <p:cNvPr id="5" name="Скругленный прямоугольник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5864225" cy="34210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Скругленный прямоугольник 5">
            <a:hlinkClick r:id="rId3" action="ppaction://hlinkfile"/>
          </p:cNvPr>
          <p:cNvSpPr/>
          <p:nvPr/>
        </p:nvSpPr>
        <p:spPr>
          <a:xfrm>
            <a:off x="68062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ex7_1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4" action="ppaction://hlinkfile"/>
              </a:rPr>
              <a:t>4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" y="9252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40304" name="Picture 16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589588"/>
            <a:ext cx="936625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352550" y="-15875"/>
            <a:ext cx="77914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altLang="ru-RU" sz="3200" b="1"/>
              <a:t>Пошук значення та індексів максимального елемента</a:t>
            </a:r>
            <a:endParaRPr lang="en-US" altLang="ru-RU" sz="3200" b="1"/>
          </a:p>
        </p:txBody>
      </p:sp>
      <p:sp>
        <p:nvSpPr>
          <p:cNvPr id="6" name="Скругленный прямоугольник 5">
            <a:hlinkClick r:id="rId2" action="ppaction://hlinkfile"/>
          </p:cNvPr>
          <p:cNvSpPr/>
          <p:nvPr/>
        </p:nvSpPr>
        <p:spPr>
          <a:xfrm>
            <a:off x="6806292" y="1300239"/>
            <a:ext cx="2083604" cy="5760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37000">
                <a:schemeClr val="accent2">
                  <a:lumMod val="20000"/>
                  <a:lumOff val="80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Код </a:t>
            </a:r>
            <a:r>
              <a:rPr lang="en-US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ex7_1</a:t>
            </a:r>
            <a:r>
              <a:rPr lang="uk-UA" altLang="ru-RU" sz="2400" b="1" u="sng">
                <a:solidFill>
                  <a:srgbClr val="C00000"/>
                </a:solidFill>
                <a:latin typeface="Calibri" panose="020F0502020204030204" pitchFamily="34" charset="0"/>
                <a:hlinkClick r:id="rId3" action="ppaction://hlinkfile"/>
              </a:rPr>
              <a:t>4</a:t>
            </a:r>
            <a:endParaRPr lang="uk-UA" altLang="ru-RU" sz="2400" b="1" u="sng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1" y="9252"/>
            <a:ext cx="1224535" cy="5250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44392" name="Picture 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589588"/>
            <a:ext cx="936625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250825" y="1012825"/>
            <a:ext cx="6462713" cy="58451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68392" dir="1308085" algn="ctr" rotWithShape="0">
              <a:srgbClr val="000099"/>
            </a:outerShdw>
          </a:effectLst>
        </p:spPr>
        <p:txBody>
          <a:bodyPr>
            <a:spAutoFit/>
          </a:bodyPr>
          <a:lstStyle/>
          <a:p>
            <a:r>
              <a:rPr lang="en-GB" altLang="ru-RU" sz="1400" noProof="1"/>
              <a:t>//ex7_14.cpp. </a:t>
            </a:r>
            <a:r>
              <a:rPr lang="ru-RU" altLang="ru-RU" sz="1400" noProof="1"/>
              <a:t>Пошук максимального елемента матриці </a:t>
            </a:r>
          </a:p>
          <a:p>
            <a:r>
              <a:rPr lang="en-GB" altLang="ru-RU" sz="1400" noProof="1"/>
              <a:t>#include&lt;iostream&gt; </a:t>
            </a:r>
          </a:p>
          <a:p>
            <a:r>
              <a:rPr lang="en-GB" altLang="ru-RU" sz="1400" noProof="1"/>
              <a:t>#include&lt;stdlib.h&gt; </a:t>
            </a:r>
          </a:p>
          <a:p>
            <a:r>
              <a:rPr lang="en-GB" altLang="ru-RU" sz="1400" noProof="1"/>
              <a:t>#include&lt;time.h&gt; </a:t>
            </a:r>
          </a:p>
          <a:p>
            <a:r>
              <a:rPr lang="en-GB" altLang="ru-RU" sz="1400" noProof="1"/>
              <a:t>using namespace std; </a:t>
            </a:r>
          </a:p>
          <a:p>
            <a:r>
              <a:rPr lang="en-GB" altLang="ru-RU" sz="1400" noProof="1"/>
              <a:t>int n=5;           //</a:t>
            </a:r>
            <a:r>
              <a:rPr lang="ru-RU" altLang="ru-RU" sz="1400" noProof="1"/>
              <a:t>кількість рядків і стовпців матриці </a:t>
            </a:r>
          </a:p>
          <a:p>
            <a:r>
              <a:rPr lang="en-GB" altLang="ru-RU" sz="1400" noProof="1"/>
              <a:t>int a[5][5];                           //</a:t>
            </a:r>
            <a:r>
              <a:rPr lang="ru-RU" altLang="ru-RU" sz="1400" noProof="1"/>
              <a:t>вихідна матриця </a:t>
            </a:r>
          </a:p>
          <a:p>
            <a:r>
              <a:rPr lang="en-GB" altLang="ru-RU" sz="1400" noProof="1"/>
              <a:t>int maxim;                          //</a:t>
            </a:r>
            <a:r>
              <a:rPr lang="ru-RU" altLang="ru-RU" sz="1400" noProof="1"/>
              <a:t>максимальне значення </a:t>
            </a:r>
          </a:p>
          <a:p>
            <a:r>
              <a:rPr lang="en-GB" altLang="ru-RU" sz="1400" noProof="1"/>
              <a:t>int imax,jmax;          //</a:t>
            </a:r>
            <a:r>
              <a:rPr lang="ru-RU" altLang="ru-RU" sz="1400" noProof="1"/>
              <a:t>індекси максимального елемента </a:t>
            </a:r>
          </a:p>
          <a:p>
            <a:r>
              <a:rPr lang="ru-RU" altLang="ru-RU" sz="1400" noProof="1"/>
              <a:t>//=============== гкнкрація матриці============</a:t>
            </a:r>
          </a:p>
          <a:p>
            <a:r>
              <a:rPr lang="en-GB" altLang="ru-RU" sz="1400" noProof="1"/>
              <a:t>void create()</a:t>
            </a:r>
          </a:p>
          <a:p>
            <a:r>
              <a:rPr lang="en-GB" altLang="ru-RU" sz="1400" noProof="1"/>
              <a:t>{</a:t>
            </a:r>
          </a:p>
          <a:p>
            <a:r>
              <a:rPr lang="en-GB" altLang="ru-RU" sz="1400" noProof="1"/>
              <a:t>   srand((unsigned)(time(NULL))); </a:t>
            </a:r>
          </a:p>
          <a:p>
            <a:r>
              <a:rPr lang="en-GB" altLang="ru-RU" sz="1400" noProof="1"/>
              <a:t>   for(int i=0;i&lt;n;i++)               //</a:t>
            </a:r>
            <a:r>
              <a:rPr lang="ru-RU" altLang="ru-RU" sz="1400" noProof="1"/>
              <a:t>згенерувати матрицю </a:t>
            </a:r>
          </a:p>
          <a:p>
            <a:r>
              <a:rPr lang="en-GB" altLang="ru-RU" sz="1400" noProof="1"/>
              <a:t>      for(int j=0;j&lt;n;j++) </a:t>
            </a:r>
          </a:p>
          <a:p>
            <a:r>
              <a:rPr lang="en-GB" altLang="ru-RU" sz="1400" noProof="1"/>
              <a:t>       a[i][j]=rand()%20; </a:t>
            </a:r>
          </a:p>
          <a:p>
            <a:r>
              <a:rPr lang="en-GB" altLang="ru-RU" sz="1400" noProof="1"/>
              <a:t>}</a:t>
            </a:r>
          </a:p>
          <a:p>
            <a:r>
              <a:rPr lang="en-GB" altLang="ru-RU" sz="1400" noProof="1"/>
              <a:t>//===== </a:t>
            </a:r>
            <a:r>
              <a:rPr lang="ru-RU" altLang="ru-RU" sz="1400" noProof="1"/>
              <a:t>виведння матриці============</a:t>
            </a:r>
          </a:p>
          <a:p>
            <a:r>
              <a:rPr lang="en-GB" altLang="ru-RU" sz="1400" noProof="1"/>
              <a:t>void output()</a:t>
            </a:r>
          </a:p>
          <a:p>
            <a:r>
              <a:rPr lang="en-GB" altLang="ru-RU" sz="1400" noProof="1"/>
              <a:t>{</a:t>
            </a:r>
          </a:p>
          <a:p>
            <a:r>
              <a:rPr lang="en-GB" altLang="ru-RU" sz="1400" noProof="1"/>
              <a:t>  for(int i=0;i&lt;n;i++)          //</a:t>
            </a:r>
            <a:r>
              <a:rPr lang="ru-RU" altLang="ru-RU" sz="1400" noProof="1"/>
              <a:t>вивести елементи матриці </a:t>
            </a:r>
          </a:p>
          <a:p>
            <a:r>
              <a:rPr lang="ru-RU" altLang="ru-RU" sz="1400" noProof="1"/>
              <a:t>   { </a:t>
            </a:r>
          </a:p>
          <a:p>
            <a:r>
              <a:rPr lang="en-GB" altLang="ru-RU" sz="1400" noProof="1"/>
              <a:t>      for(int j=0;j&lt;n;j++) </a:t>
            </a:r>
          </a:p>
          <a:p>
            <a:r>
              <a:rPr lang="en-GB" altLang="ru-RU" sz="1400" noProof="1"/>
              <a:t>        cout&lt;&lt;a[i][j]&lt;&lt;" ";        //</a:t>
            </a:r>
            <a:r>
              <a:rPr lang="ru-RU" altLang="ru-RU" sz="1400" noProof="1"/>
              <a:t>вивести елементи рядка </a:t>
            </a:r>
          </a:p>
          <a:p>
            <a:r>
              <a:rPr lang="en-GB" altLang="ru-RU" sz="1400" noProof="1"/>
              <a:t>      cout&lt;&lt;endl;         //</a:t>
            </a:r>
            <a:r>
              <a:rPr lang="ru-RU" altLang="ru-RU" sz="1400" noProof="1"/>
              <a:t>перевести курсор на новий рядок </a:t>
            </a:r>
          </a:p>
          <a:p>
            <a:r>
              <a:rPr lang="ru-RU" altLang="ru-RU" sz="1400" noProof="1"/>
              <a:t>   }  </a:t>
            </a:r>
          </a:p>
          <a:p>
            <a:r>
              <a:rPr lang="ru-RU" altLang="ru-RU" sz="1400" noProof="1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омпьютер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A50021"/>
      </a:hlink>
      <a:folHlink>
        <a:srgbClr val="0000CC"/>
      </a:folHlink>
    </a:clrScheme>
    <a:fontScheme name="компьютер2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компьютер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омпьютер2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омпьютер2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A50021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компьютер2</Template>
  <TotalTime>1653</TotalTime>
  <Words>2203</Words>
  <Application>Microsoft Office PowerPoint</Application>
  <PresentationFormat>Экран (4:3)</PresentationFormat>
  <Paragraphs>360</Paragraphs>
  <Slides>31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Wingdings</vt:lpstr>
      <vt:lpstr>компьютер2</vt:lpstr>
      <vt:lpstr>Точечный рисунок</vt:lpstr>
      <vt:lpstr>Формула</vt:lpstr>
      <vt:lpstr>Презентация PowerPoint</vt:lpstr>
      <vt:lpstr>Презентация PowerPoint</vt:lpstr>
      <vt:lpstr>Багатовимірні масиви </vt:lpstr>
      <vt:lpstr>Багатовимірні масиви </vt:lpstr>
      <vt:lpstr>Презентация PowerPoint</vt:lpstr>
      <vt:lpstr>Презентация PowerPoint</vt:lpstr>
      <vt:lpstr>Базові операції обробки двовимірних масивів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58</cp:revision>
  <dcterms:created xsi:type="dcterms:W3CDTF">2012-11-05T21:24:46Z</dcterms:created>
  <dcterms:modified xsi:type="dcterms:W3CDTF">2020-11-04T20:22:45Z</dcterms:modified>
</cp:coreProperties>
</file>