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2"/>
  </p:sldMasterIdLst>
  <p:notesMasterIdLst>
    <p:notesMasterId r:id="rId48"/>
  </p:notesMasterIdLst>
  <p:handoutMasterIdLst>
    <p:handoutMasterId r:id="rId49"/>
  </p:handoutMasterIdLst>
  <p:sldIdLst>
    <p:sldId id="365" r:id="rId3"/>
    <p:sldId id="384" r:id="rId4"/>
    <p:sldId id="378" r:id="rId5"/>
    <p:sldId id="379" r:id="rId6"/>
    <p:sldId id="380" r:id="rId7"/>
    <p:sldId id="382" r:id="rId8"/>
    <p:sldId id="375" r:id="rId9"/>
    <p:sldId id="381" r:id="rId10"/>
    <p:sldId id="374" r:id="rId11"/>
    <p:sldId id="366" r:id="rId12"/>
    <p:sldId id="342" r:id="rId13"/>
    <p:sldId id="383" r:id="rId14"/>
    <p:sldId id="264" r:id="rId15"/>
    <p:sldId id="343" r:id="rId16"/>
    <p:sldId id="292" r:id="rId17"/>
    <p:sldId id="262" r:id="rId18"/>
    <p:sldId id="367" r:id="rId19"/>
    <p:sldId id="283" r:id="rId20"/>
    <p:sldId id="303" r:id="rId21"/>
    <p:sldId id="368" r:id="rId22"/>
    <p:sldId id="304" r:id="rId23"/>
    <p:sldId id="369" r:id="rId24"/>
    <p:sldId id="371" r:id="rId25"/>
    <p:sldId id="297" r:id="rId26"/>
    <p:sldId id="298" r:id="rId27"/>
    <p:sldId id="266" r:id="rId28"/>
    <p:sldId id="344" r:id="rId29"/>
    <p:sldId id="345" r:id="rId30"/>
    <p:sldId id="372" r:id="rId31"/>
    <p:sldId id="347" r:id="rId32"/>
    <p:sldId id="348" r:id="rId33"/>
    <p:sldId id="349" r:id="rId34"/>
    <p:sldId id="350" r:id="rId35"/>
    <p:sldId id="351" r:id="rId36"/>
    <p:sldId id="354" r:id="rId37"/>
    <p:sldId id="352" r:id="rId38"/>
    <p:sldId id="355" r:id="rId39"/>
    <p:sldId id="353" r:id="rId40"/>
    <p:sldId id="356" r:id="rId41"/>
    <p:sldId id="357" r:id="rId42"/>
    <p:sldId id="268" r:id="rId43"/>
    <p:sldId id="269" r:id="rId44"/>
    <p:sldId id="320" r:id="rId45"/>
    <p:sldId id="359" r:id="rId46"/>
    <p:sldId id="376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CC"/>
    <a:srgbClr val="FF0000"/>
    <a:srgbClr val="C5E2FF"/>
    <a:srgbClr val="FCE8C8"/>
    <a:srgbClr val="FADEB0"/>
    <a:srgbClr val="FFFFCC"/>
    <a:srgbClr val="CC0099"/>
    <a:srgbClr val="800000"/>
    <a:srgbClr val="E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Помірний стиль 1 –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Помірний стиль 3 –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510" autoAdjust="0"/>
  </p:normalViewPr>
  <p:slideViewPr>
    <p:cSldViewPr>
      <p:cViewPr varScale="1">
        <p:scale>
          <a:sx n="68" d="100"/>
          <a:sy n="68" d="100"/>
        </p:scale>
        <p:origin x="4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216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91D5-30BA-403C-8594-6F4C0F7021F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86888AA-A9F3-4F13-A5D2-D9A27E3683D7}">
      <dgm:prSet phldrT="[Текст]" custT="1"/>
      <dgm:spPr/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1. Поняття алгоритму та програми</a:t>
          </a:r>
          <a:endParaRPr lang="ru-RU" sz="2000" dirty="0">
            <a:solidFill>
              <a:schemeClr val="bg1"/>
            </a:solidFill>
          </a:endParaRPr>
        </a:p>
      </dgm:t>
    </dgm:pt>
    <dgm:pt modelId="{17D518C9-646C-4B84-B59C-65D813B8D2A2}" type="parTrans" cxnId="{5490CAD6-8C41-46FF-A603-F276ED874000}">
      <dgm:prSet/>
      <dgm:spPr/>
      <dgm:t>
        <a:bodyPr/>
        <a:lstStyle/>
        <a:p>
          <a:endParaRPr lang="ru-RU" sz="2000"/>
        </a:p>
      </dgm:t>
    </dgm:pt>
    <dgm:pt modelId="{7611BBCB-AEEF-435F-9565-1CA878719E37}" type="sibTrans" cxnId="{5490CAD6-8C41-46FF-A603-F276ED874000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B6CE1A85-FAD1-464D-B5E8-191FDF6568E9}">
      <dgm:prSet phldrT="[Текст]" custT="1"/>
      <dgm:spPr>
        <a:solidFill>
          <a:srgbClr val="009900"/>
        </a:solidFill>
      </dgm:spPr>
      <dgm:t>
        <a:bodyPr/>
        <a:lstStyle/>
        <a:p>
          <a:pPr>
            <a:lnSpc>
              <a:spcPct val="100000"/>
            </a:lnSpc>
          </a:pPr>
          <a:r>
            <a:rPr lang="uk-UA" sz="2000" b="1" dirty="0" smtClean="0">
              <a:solidFill>
                <a:schemeClr val="bg1"/>
              </a:solidFill>
            </a:rPr>
            <a:t>3 Функції в С</a:t>
          </a:r>
          <a:r>
            <a:rPr lang="en-US" sz="2000" b="1" dirty="0" smtClean="0">
              <a:solidFill>
                <a:schemeClr val="bg1"/>
              </a:solidFill>
            </a:rPr>
            <a:t>/C+</a:t>
          </a:r>
          <a:r>
            <a:rPr lang="uk-UA" sz="2000" b="1" dirty="0" smtClean="0">
              <a:solidFill>
                <a:schemeClr val="bg1"/>
              </a:solidFill>
            </a:rPr>
            <a:t>+</a:t>
          </a:r>
          <a:r>
            <a:rPr lang="en-US" sz="2000" b="1" dirty="0" smtClean="0">
              <a:solidFill>
                <a:schemeClr val="bg1"/>
              </a:solidFill>
            </a:rPr>
            <a:t>/Python</a:t>
          </a:r>
          <a:endParaRPr lang="ru-RU" sz="2000" dirty="0">
            <a:solidFill>
              <a:schemeClr val="bg1"/>
            </a:solidFill>
          </a:endParaRPr>
        </a:p>
      </dgm:t>
    </dgm:pt>
    <dgm:pt modelId="{2CD4907F-0A82-45D3-8AC2-F5D6625E926F}" type="parTrans" cxnId="{9A0D0F52-15C6-412A-AB92-078BD3E5E97E}">
      <dgm:prSet/>
      <dgm:spPr/>
      <dgm:t>
        <a:bodyPr/>
        <a:lstStyle/>
        <a:p>
          <a:endParaRPr lang="ru-RU" sz="2000"/>
        </a:p>
      </dgm:t>
    </dgm:pt>
    <dgm:pt modelId="{CD9EC68B-AF98-4B90-9816-8FCBCA695E2F}" type="sibTrans" cxnId="{9A0D0F52-15C6-412A-AB92-078BD3E5E97E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E67216DF-177C-44BA-91C7-BD7829B1E88E}">
      <dgm:prSet phldrT="[Текст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4 Покажчики та посилання</a:t>
          </a:r>
          <a:endParaRPr lang="ru-RU" sz="2000" b="1" dirty="0">
            <a:solidFill>
              <a:schemeClr val="bg1"/>
            </a:solidFill>
          </a:endParaRPr>
        </a:p>
      </dgm:t>
    </dgm:pt>
    <dgm:pt modelId="{5B36C4BA-BBBF-42FE-983A-600151FCD974}" type="parTrans" cxnId="{528FC410-6DB5-4701-B92B-6C4AB2BEDBD9}">
      <dgm:prSet/>
      <dgm:spPr/>
      <dgm:t>
        <a:bodyPr/>
        <a:lstStyle/>
        <a:p>
          <a:endParaRPr lang="ru-RU" sz="2000"/>
        </a:p>
      </dgm:t>
    </dgm:pt>
    <dgm:pt modelId="{82BAADEF-8DA2-4973-BAAC-0AD533D506C7}" type="sibTrans" cxnId="{528FC410-6DB5-4701-B92B-6C4AB2BEDBD9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5F228C48-FC75-4A89-9D86-0ED0382E1BF0}">
      <dgm:prSet phldrT="[Текст]" custT="1"/>
      <dgm:spPr>
        <a:solidFill>
          <a:srgbClr val="CC3300"/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5 Структури даних</a:t>
          </a:r>
          <a:endParaRPr lang="ru-RU" sz="2000" dirty="0">
            <a:solidFill>
              <a:schemeClr val="bg1"/>
            </a:solidFill>
          </a:endParaRPr>
        </a:p>
      </dgm:t>
    </dgm:pt>
    <dgm:pt modelId="{8D4446E0-5731-428E-AE98-EE1B0BBE129E}" type="parTrans" cxnId="{93D3A8F1-755F-4BB4-B7A8-9FADC11FBEDE}">
      <dgm:prSet/>
      <dgm:spPr/>
      <dgm:t>
        <a:bodyPr/>
        <a:lstStyle/>
        <a:p>
          <a:endParaRPr lang="ru-RU" sz="2000"/>
        </a:p>
      </dgm:t>
    </dgm:pt>
    <dgm:pt modelId="{FDF0D45E-9D7E-4023-8190-20849FE77B38}" type="sibTrans" cxnId="{93D3A8F1-755F-4BB4-B7A8-9FADC11FBEDE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D16124F6-F77F-4357-A641-DCE505B85CFE}">
      <dgm:prSet phldrT="[Текст]" custT="1"/>
      <dgm:spPr>
        <a:solidFill>
          <a:srgbClr val="990099"/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6 Фундамент альні алгоритми</a:t>
          </a:r>
          <a:endParaRPr lang="ru-RU" sz="2000" dirty="0">
            <a:solidFill>
              <a:schemeClr val="bg1"/>
            </a:solidFill>
          </a:endParaRPr>
        </a:p>
      </dgm:t>
    </dgm:pt>
    <dgm:pt modelId="{A3E2C045-C3EA-469C-A4AC-6CAC3F536026}" type="parTrans" cxnId="{039F20A6-4386-4488-9099-4BE8BAA96CAD}">
      <dgm:prSet/>
      <dgm:spPr/>
      <dgm:t>
        <a:bodyPr/>
        <a:lstStyle/>
        <a:p>
          <a:endParaRPr lang="ru-RU" sz="2000"/>
        </a:p>
      </dgm:t>
    </dgm:pt>
    <dgm:pt modelId="{12325DE7-DD6B-4CF2-80AC-AF7374DF4925}" type="sibTrans" cxnId="{039F20A6-4386-4488-9099-4BE8BAA96CAD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23AA38C0-6510-41E8-9E53-025163CFAB90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uk-UA" sz="2000" b="1" dirty="0" smtClean="0">
              <a:solidFill>
                <a:srgbClr val="0000CC"/>
              </a:solidFill>
            </a:rPr>
            <a:t>2 Оператори мов С / С++/</a:t>
          </a:r>
          <a:r>
            <a:rPr lang="en-US" sz="2000" b="1" dirty="0" smtClean="0">
              <a:solidFill>
                <a:srgbClr val="0000CC"/>
              </a:solidFill>
            </a:rPr>
            <a:t>Python</a:t>
          </a:r>
          <a:endParaRPr lang="ru-RU" sz="2000" b="1" dirty="0">
            <a:solidFill>
              <a:srgbClr val="0000CC"/>
            </a:solidFill>
          </a:endParaRPr>
        </a:p>
      </dgm:t>
    </dgm:pt>
    <dgm:pt modelId="{C4CD4CB8-2F9A-4E0E-A42D-0BD25A1A506C}" type="parTrans" cxnId="{4EE9F32B-38D1-4046-9EE2-9F00202D5799}">
      <dgm:prSet/>
      <dgm:spPr/>
      <dgm:t>
        <a:bodyPr/>
        <a:lstStyle/>
        <a:p>
          <a:endParaRPr lang="ru-RU" sz="2000"/>
        </a:p>
      </dgm:t>
    </dgm:pt>
    <dgm:pt modelId="{972EC1D1-E29E-45A1-900B-83ECD54D4FBE}" type="sibTrans" cxnId="{4EE9F32B-38D1-4046-9EE2-9F00202D5799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E94F02CD-BB46-409B-86C7-60F833C7D9C7}" type="pres">
      <dgm:prSet presAssocID="{0F5B91D5-30BA-403C-8594-6F4C0F7021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78EE354-F355-43A7-B632-1EF97DCB17EA}" type="pres">
      <dgm:prSet presAssocID="{486888AA-A9F3-4F13-A5D2-D9A27E3683D7}" presName="node" presStyleLbl="node1" presStyleIdx="0" presStyleCnt="6" custScaleX="186679" custRadScaleRad="131260" custRadScaleInc="-43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28B06E-A614-4664-8320-D5F0E7C8C197}" type="pres">
      <dgm:prSet presAssocID="{7611BBCB-AEEF-435F-9565-1CA878719E37}" presName="sibTrans" presStyleLbl="sibTrans2D1" presStyleIdx="0" presStyleCnt="6"/>
      <dgm:spPr/>
      <dgm:t>
        <a:bodyPr/>
        <a:lstStyle/>
        <a:p>
          <a:endParaRPr lang="ru-RU"/>
        </a:p>
      </dgm:t>
    </dgm:pt>
    <dgm:pt modelId="{491E0ABB-DBF3-4517-9702-BC07102246E9}" type="pres">
      <dgm:prSet presAssocID="{7611BBCB-AEEF-435F-9565-1CA878719E37}" presName="connectorText" presStyleLbl="sibTrans2D1" presStyleIdx="0" presStyleCnt="6"/>
      <dgm:spPr/>
      <dgm:t>
        <a:bodyPr/>
        <a:lstStyle/>
        <a:p>
          <a:endParaRPr lang="ru-RU"/>
        </a:p>
      </dgm:t>
    </dgm:pt>
    <dgm:pt modelId="{CA6928F4-44AF-4FF5-A45F-2D938C62525E}" type="pres">
      <dgm:prSet presAssocID="{23AA38C0-6510-41E8-9E53-025163CFAB90}" presName="node" presStyleLbl="node1" presStyleIdx="1" presStyleCnt="6" custScaleX="186679" custRadScaleRad="149431" custRadScaleInc="419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3629C7-D163-40CC-9821-87401879FCFA}" type="pres">
      <dgm:prSet presAssocID="{972EC1D1-E29E-45A1-900B-83ECD54D4FBE}" presName="sibTrans" presStyleLbl="sibTrans2D1" presStyleIdx="1" presStyleCnt="6"/>
      <dgm:spPr/>
      <dgm:t>
        <a:bodyPr/>
        <a:lstStyle/>
        <a:p>
          <a:endParaRPr lang="ru-RU"/>
        </a:p>
      </dgm:t>
    </dgm:pt>
    <dgm:pt modelId="{EC6B20F6-FAA7-4920-8096-17C7CDF168D4}" type="pres">
      <dgm:prSet presAssocID="{972EC1D1-E29E-45A1-900B-83ECD54D4FBE}" presName="connectorText" presStyleLbl="sibTrans2D1" presStyleIdx="1" presStyleCnt="6"/>
      <dgm:spPr/>
      <dgm:t>
        <a:bodyPr/>
        <a:lstStyle/>
        <a:p>
          <a:endParaRPr lang="ru-RU"/>
        </a:p>
      </dgm:t>
    </dgm:pt>
    <dgm:pt modelId="{3C2CE0AC-06A9-40D6-B2CB-0BBB20C59CEB}" type="pres">
      <dgm:prSet presAssocID="{B6CE1A85-FAD1-464D-B5E8-191FDF6568E9}" presName="node" presStyleLbl="node1" presStyleIdx="2" presStyleCnt="6" custScaleX="195663" custRadScaleRad="145438" custRadScaleInc="-273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5FD827-DECA-452F-A67A-70FA90FE14A0}" type="pres">
      <dgm:prSet presAssocID="{CD9EC68B-AF98-4B90-9816-8FCBCA695E2F}" presName="sibTrans" presStyleLbl="sibTrans2D1" presStyleIdx="2" presStyleCnt="6" custScaleX="133019"/>
      <dgm:spPr/>
      <dgm:t>
        <a:bodyPr/>
        <a:lstStyle/>
        <a:p>
          <a:endParaRPr lang="ru-RU"/>
        </a:p>
      </dgm:t>
    </dgm:pt>
    <dgm:pt modelId="{12756C36-B5E7-40BE-9813-C058C6AB2C28}" type="pres">
      <dgm:prSet presAssocID="{CD9EC68B-AF98-4B90-9816-8FCBCA695E2F}" presName="connectorText" presStyleLbl="sibTrans2D1" presStyleIdx="2" presStyleCnt="6"/>
      <dgm:spPr/>
      <dgm:t>
        <a:bodyPr/>
        <a:lstStyle/>
        <a:p>
          <a:endParaRPr lang="ru-RU"/>
        </a:p>
      </dgm:t>
    </dgm:pt>
    <dgm:pt modelId="{C13A45E8-C816-4449-B176-39A2DC9351AF}" type="pres">
      <dgm:prSet presAssocID="{E67216DF-177C-44BA-91C7-BD7829B1E88E}" presName="node" presStyleLbl="node1" presStyleIdx="3" presStyleCnt="6" custScaleX="186679" custRadScaleRad="96853" custRadScaleInc="-19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5EBC2C-E570-410F-9846-F7E9B91C3A30}" type="pres">
      <dgm:prSet presAssocID="{82BAADEF-8DA2-4973-BAAC-0AD533D506C7}" presName="sibTrans" presStyleLbl="sibTrans2D1" presStyleIdx="3" presStyleCnt="6" custScaleX="205117"/>
      <dgm:spPr/>
      <dgm:t>
        <a:bodyPr/>
        <a:lstStyle/>
        <a:p>
          <a:endParaRPr lang="ru-RU"/>
        </a:p>
      </dgm:t>
    </dgm:pt>
    <dgm:pt modelId="{988D0DB1-71E9-4AED-BD89-3A65E6CEEAE3}" type="pres">
      <dgm:prSet presAssocID="{82BAADEF-8DA2-4973-BAAC-0AD533D506C7}" presName="connectorText" presStyleLbl="sibTrans2D1" presStyleIdx="3" presStyleCnt="6"/>
      <dgm:spPr/>
      <dgm:t>
        <a:bodyPr/>
        <a:lstStyle/>
        <a:p>
          <a:endParaRPr lang="ru-RU"/>
        </a:p>
      </dgm:t>
    </dgm:pt>
    <dgm:pt modelId="{C864E6D6-A967-4878-9073-4325557D929E}" type="pres">
      <dgm:prSet presAssocID="{5F228C48-FC75-4A89-9D86-0ED0382E1BF0}" presName="node" presStyleLbl="node1" presStyleIdx="4" presStyleCnt="6" custScaleX="186679" custRadScaleRad="130459" custRadScaleInc="32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7DDEBF-DE34-4985-BFC1-72B45298DE51}" type="pres">
      <dgm:prSet presAssocID="{FDF0D45E-9D7E-4023-8190-20849FE77B38}" presName="sibTrans" presStyleLbl="sibTrans2D1" presStyleIdx="4" presStyleCnt="6"/>
      <dgm:spPr/>
      <dgm:t>
        <a:bodyPr/>
        <a:lstStyle/>
        <a:p>
          <a:endParaRPr lang="ru-RU"/>
        </a:p>
      </dgm:t>
    </dgm:pt>
    <dgm:pt modelId="{2B6A18D7-960E-480C-8E12-6F2600EC7596}" type="pres">
      <dgm:prSet presAssocID="{FDF0D45E-9D7E-4023-8190-20849FE77B38}" presName="connectorText" presStyleLbl="sibTrans2D1" presStyleIdx="4" presStyleCnt="6"/>
      <dgm:spPr/>
      <dgm:t>
        <a:bodyPr/>
        <a:lstStyle/>
        <a:p>
          <a:endParaRPr lang="ru-RU"/>
        </a:p>
      </dgm:t>
    </dgm:pt>
    <dgm:pt modelId="{1C11D8FB-CF6F-4E28-B811-F0947C4BB23F}" type="pres">
      <dgm:prSet presAssocID="{D16124F6-F77F-4357-A641-DCE505B85CFE}" presName="node" presStyleLbl="node1" presStyleIdx="5" presStyleCnt="6" custScaleX="186679" custRadScaleRad="152852" custRadScaleInc="-376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CB6DD-495C-4151-8D3A-81D498070B70}" type="pres">
      <dgm:prSet presAssocID="{12325DE7-DD6B-4CF2-80AC-AF7374DF4925}" presName="sibTrans" presStyleLbl="sibTrans2D1" presStyleIdx="5" presStyleCnt="6" custScaleX="108018"/>
      <dgm:spPr/>
      <dgm:t>
        <a:bodyPr/>
        <a:lstStyle/>
        <a:p>
          <a:endParaRPr lang="ru-RU"/>
        </a:p>
      </dgm:t>
    </dgm:pt>
    <dgm:pt modelId="{52F67B09-3F47-4019-94C2-7AAA9A09D5AE}" type="pres">
      <dgm:prSet presAssocID="{12325DE7-DD6B-4CF2-80AC-AF7374DF4925}" presName="connectorText" presStyleLbl="sibTrans2D1" presStyleIdx="5" presStyleCnt="6"/>
      <dgm:spPr/>
      <dgm:t>
        <a:bodyPr/>
        <a:lstStyle/>
        <a:p>
          <a:endParaRPr lang="ru-RU"/>
        </a:p>
      </dgm:t>
    </dgm:pt>
  </dgm:ptLst>
  <dgm:cxnLst>
    <dgm:cxn modelId="{5490CAD6-8C41-46FF-A603-F276ED874000}" srcId="{0F5B91D5-30BA-403C-8594-6F4C0F7021FC}" destId="{486888AA-A9F3-4F13-A5D2-D9A27E3683D7}" srcOrd="0" destOrd="0" parTransId="{17D518C9-646C-4B84-B59C-65D813B8D2A2}" sibTransId="{7611BBCB-AEEF-435F-9565-1CA878719E37}"/>
    <dgm:cxn modelId="{927E8B19-7416-4772-A1B9-2886BAF1DBD7}" type="presOf" srcId="{0F5B91D5-30BA-403C-8594-6F4C0F7021FC}" destId="{E94F02CD-BB46-409B-86C7-60F833C7D9C7}" srcOrd="0" destOrd="0" presId="urn:microsoft.com/office/officeart/2005/8/layout/cycle2"/>
    <dgm:cxn modelId="{93D3A8F1-755F-4BB4-B7A8-9FADC11FBEDE}" srcId="{0F5B91D5-30BA-403C-8594-6F4C0F7021FC}" destId="{5F228C48-FC75-4A89-9D86-0ED0382E1BF0}" srcOrd="4" destOrd="0" parTransId="{8D4446E0-5731-428E-AE98-EE1B0BBE129E}" sibTransId="{FDF0D45E-9D7E-4023-8190-20849FE77B38}"/>
    <dgm:cxn modelId="{71D8314D-CA2D-4899-B1B4-289E7FBF7FC9}" type="presOf" srcId="{82BAADEF-8DA2-4973-BAAC-0AD533D506C7}" destId="{3C5EBC2C-E570-410F-9846-F7E9B91C3A30}" srcOrd="0" destOrd="0" presId="urn:microsoft.com/office/officeart/2005/8/layout/cycle2"/>
    <dgm:cxn modelId="{4030A429-B7FF-4A6E-AE48-A1B17F127957}" type="presOf" srcId="{12325DE7-DD6B-4CF2-80AC-AF7374DF4925}" destId="{52F67B09-3F47-4019-94C2-7AAA9A09D5AE}" srcOrd="1" destOrd="0" presId="urn:microsoft.com/office/officeart/2005/8/layout/cycle2"/>
    <dgm:cxn modelId="{46241303-20F6-4DF0-96D3-7E45D2E3BCF7}" type="presOf" srcId="{FDF0D45E-9D7E-4023-8190-20849FE77B38}" destId="{2B6A18D7-960E-480C-8E12-6F2600EC7596}" srcOrd="1" destOrd="0" presId="urn:microsoft.com/office/officeart/2005/8/layout/cycle2"/>
    <dgm:cxn modelId="{C4FC2934-FDCF-45FE-808D-BCC1C20700DD}" type="presOf" srcId="{7611BBCB-AEEF-435F-9565-1CA878719E37}" destId="{491E0ABB-DBF3-4517-9702-BC07102246E9}" srcOrd="1" destOrd="0" presId="urn:microsoft.com/office/officeart/2005/8/layout/cycle2"/>
    <dgm:cxn modelId="{68728929-11CB-40D6-B9CA-A16A96C7AD80}" type="presOf" srcId="{82BAADEF-8DA2-4973-BAAC-0AD533D506C7}" destId="{988D0DB1-71E9-4AED-BD89-3A65E6CEEAE3}" srcOrd="1" destOrd="0" presId="urn:microsoft.com/office/officeart/2005/8/layout/cycle2"/>
    <dgm:cxn modelId="{4EE9F32B-38D1-4046-9EE2-9F00202D5799}" srcId="{0F5B91D5-30BA-403C-8594-6F4C0F7021FC}" destId="{23AA38C0-6510-41E8-9E53-025163CFAB90}" srcOrd="1" destOrd="0" parTransId="{C4CD4CB8-2F9A-4E0E-A42D-0BD25A1A506C}" sibTransId="{972EC1D1-E29E-45A1-900B-83ECD54D4FBE}"/>
    <dgm:cxn modelId="{DE584C12-6301-43B5-B313-985A7ABAED33}" type="presOf" srcId="{D16124F6-F77F-4357-A641-DCE505B85CFE}" destId="{1C11D8FB-CF6F-4E28-B811-F0947C4BB23F}" srcOrd="0" destOrd="0" presId="urn:microsoft.com/office/officeart/2005/8/layout/cycle2"/>
    <dgm:cxn modelId="{9207F069-B306-4A01-9A8E-96BB120591A2}" type="presOf" srcId="{7611BBCB-AEEF-435F-9565-1CA878719E37}" destId="{5728B06E-A614-4664-8320-D5F0E7C8C197}" srcOrd="0" destOrd="0" presId="urn:microsoft.com/office/officeart/2005/8/layout/cycle2"/>
    <dgm:cxn modelId="{6EC93B5E-FEEC-4519-A7FE-5A217BE7E032}" type="presOf" srcId="{12325DE7-DD6B-4CF2-80AC-AF7374DF4925}" destId="{203CB6DD-495C-4151-8D3A-81D498070B70}" srcOrd="0" destOrd="0" presId="urn:microsoft.com/office/officeart/2005/8/layout/cycle2"/>
    <dgm:cxn modelId="{E54A3A9E-5918-4836-8049-66AF5B4FF13F}" type="presOf" srcId="{E67216DF-177C-44BA-91C7-BD7829B1E88E}" destId="{C13A45E8-C816-4449-B176-39A2DC9351AF}" srcOrd="0" destOrd="0" presId="urn:microsoft.com/office/officeart/2005/8/layout/cycle2"/>
    <dgm:cxn modelId="{4EAEF597-D7CA-4442-879F-E43CD0668CA9}" type="presOf" srcId="{486888AA-A9F3-4F13-A5D2-D9A27E3683D7}" destId="{978EE354-F355-43A7-B632-1EF97DCB17EA}" srcOrd="0" destOrd="0" presId="urn:microsoft.com/office/officeart/2005/8/layout/cycle2"/>
    <dgm:cxn modelId="{9A0D0F52-15C6-412A-AB92-078BD3E5E97E}" srcId="{0F5B91D5-30BA-403C-8594-6F4C0F7021FC}" destId="{B6CE1A85-FAD1-464D-B5E8-191FDF6568E9}" srcOrd="2" destOrd="0" parTransId="{2CD4907F-0A82-45D3-8AC2-F5D6625E926F}" sibTransId="{CD9EC68B-AF98-4B90-9816-8FCBCA695E2F}"/>
    <dgm:cxn modelId="{284269B8-2B43-4F68-8391-EB188D9E7970}" type="presOf" srcId="{CD9EC68B-AF98-4B90-9816-8FCBCA695E2F}" destId="{12756C36-B5E7-40BE-9813-C058C6AB2C28}" srcOrd="1" destOrd="0" presId="urn:microsoft.com/office/officeart/2005/8/layout/cycle2"/>
    <dgm:cxn modelId="{DA855A24-D6B6-4B53-8053-1ABA000A5BAB}" type="presOf" srcId="{B6CE1A85-FAD1-464D-B5E8-191FDF6568E9}" destId="{3C2CE0AC-06A9-40D6-B2CB-0BBB20C59CEB}" srcOrd="0" destOrd="0" presId="urn:microsoft.com/office/officeart/2005/8/layout/cycle2"/>
    <dgm:cxn modelId="{E2EF5E99-4AD4-4763-BCF5-CA4DE06187AD}" type="presOf" srcId="{23AA38C0-6510-41E8-9E53-025163CFAB90}" destId="{CA6928F4-44AF-4FF5-A45F-2D938C62525E}" srcOrd="0" destOrd="0" presId="urn:microsoft.com/office/officeart/2005/8/layout/cycle2"/>
    <dgm:cxn modelId="{1532B7C4-410A-438C-9B20-D30457CC00C8}" type="presOf" srcId="{CD9EC68B-AF98-4B90-9816-8FCBCA695E2F}" destId="{635FD827-DECA-452F-A67A-70FA90FE14A0}" srcOrd="0" destOrd="0" presId="urn:microsoft.com/office/officeart/2005/8/layout/cycle2"/>
    <dgm:cxn modelId="{039F20A6-4386-4488-9099-4BE8BAA96CAD}" srcId="{0F5B91D5-30BA-403C-8594-6F4C0F7021FC}" destId="{D16124F6-F77F-4357-A641-DCE505B85CFE}" srcOrd="5" destOrd="0" parTransId="{A3E2C045-C3EA-469C-A4AC-6CAC3F536026}" sibTransId="{12325DE7-DD6B-4CF2-80AC-AF7374DF4925}"/>
    <dgm:cxn modelId="{151B52D1-2E5E-4925-8BFC-2711F4191806}" type="presOf" srcId="{972EC1D1-E29E-45A1-900B-83ECD54D4FBE}" destId="{443629C7-D163-40CC-9821-87401879FCFA}" srcOrd="0" destOrd="0" presId="urn:microsoft.com/office/officeart/2005/8/layout/cycle2"/>
    <dgm:cxn modelId="{F0AB47BC-2FBE-48B1-8B17-31F2ED53FA27}" type="presOf" srcId="{972EC1D1-E29E-45A1-900B-83ECD54D4FBE}" destId="{EC6B20F6-FAA7-4920-8096-17C7CDF168D4}" srcOrd="1" destOrd="0" presId="urn:microsoft.com/office/officeart/2005/8/layout/cycle2"/>
    <dgm:cxn modelId="{71A04B66-E6DE-4A5F-A794-BE0E001E88FA}" type="presOf" srcId="{5F228C48-FC75-4A89-9D86-0ED0382E1BF0}" destId="{C864E6D6-A967-4878-9073-4325557D929E}" srcOrd="0" destOrd="0" presId="urn:microsoft.com/office/officeart/2005/8/layout/cycle2"/>
    <dgm:cxn modelId="{528FC410-6DB5-4701-B92B-6C4AB2BEDBD9}" srcId="{0F5B91D5-30BA-403C-8594-6F4C0F7021FC}" destId="{E67216DF-177C-44BA-91C7-BD7829B1E88E}" srcOrd="3" destOrd="0" parTransId="{5B36C4BA-BBBF-42FE-983A-600151FCD974}" sibTransId="{82BAADEF-8DA2-4973-BAAC-0AD533D506C7}"/>
    <dgm:cxn modelId="{0E52186D-57E1-4215-BB5E-958FDD2B493A}" type="presOf" srcId="{FDF0D45E-9D7E-4023-8190-20849FE77B38}" destId="{0A7DDEBF-DE34-4985-BFC1-72B45298DE51}" srcOrd="0" destOrd="0" presId="urn:microsoft.com/office/officeart/2005/8/layout/cycle2"/>
    <dgm:cxn modelId="{AFB69C83-A1ED-4487-BBA8-68A3C7087A27}" type="presParOf" srcId="{E94F02CD-BB46-409B-86C7-60F833C7D9C7}" destId="{978EE354-F355-43A7-B632-1EF97DCB17EA}" srcOrd="0" destOrd="0" presId="urn:microsoft.com/office/officeart/2005/8/layout/cycle2"/>
    <dgm:cxn modelId="{41A273E5-1C88-4995-B816-ECF0CCA005FB}" type="presParOf" srcId="{E94F02CD-BB46-409B-86C7-60F833C7D9C7}" destId="{5728B06E-A614-4664-8320-D5F0E7C8C197}" srcOrd="1" destOrd="0" presId="urn:microsoft.com/office/officeart/2005/8/layout/cycle2"/>
    <dgm:cxn modelId="{F24025C3-73C8-4C58-A338-4ADB242D4A1D}" type="presParOf" srcId="{5728B06E-A614-4664-8320-D5F0E7C8C197}" destId="{491E0ABB-DBF3-4517-9702-BC07102246E9}" srcOrd="0" destOrd="0" presId="urn:microsoft.com/office/officeart/2005/8/layout/cycle2"/>
    <dgm:cxn modelId="{086CA3DB-6715-46E5-B813-5E5CCE46FB89}" type="presParOf" srcId="{E94F02CD-BB46-409B-86C7-60F833C7D9C7}" destId="{CA6928F4-44AF-4FF5-A45F-2D938C62525E}" srcOrd="2" destOrd="0" presId="urn:microsoft.com/office/officeart/2005/8/layout/cycle2"/>
    <dgm:cxn modelId="{3BA86B03-2656-483B-8795-487C5CBB4EE1}" type="presParOf" srcId="{E94F02CD-BB46-409B-86C7-60F833C7D9C7}" destId="{443629C7-D163-40CC-9821-87401879FCFA}" srcOrd="3" destOrd="0" presId="urn:microsoft.com/office/officeart/2005/8/layout/cycle2"/>
    <dgm:cxn modelId="{7E6C9160-9122-48C9-B6E1-1019186EE1DF}" type="presParOf" srcId="{443629C7-D163-40CC-9821-87401879FCFA}" destId="{EC6B20F6-FAA7-4920-8096-17C7CDF168D4}" srcOrd="0" destOrd="0" presId="urn:microsoft.com/office/officeart/2005/8/layout/cycle2"/>
    <dgm:cxn modelId="{49C22136-F61F-48D5-9CA7-5820F6A24ACC}" type="presParOf" srcId="{E94F02CD-BB46-409B-86C7-60F833C7D9C7}" destId="{3C2CE0AC-06A9-40D6-B2CB-0BBB20C59CEB}" srcOrd="4" destOrd="0" presId="urn:microsoft.com/office/officeart/2005/8/layout/cycle2"/>
    <dgm:cxn modelId="{FD9AFF25-CE68-45D3-AB38-31A847AFABF2}" type="presParOf" srcId="{E94F02CD-BB46-409B-86C7-60F833C7D9C7}" destId="{635FD827-DECA-452F-A67A-70FA90FE14A0}" srcOrd="5" destOrd="0" presId="urn:microsoft.com/office/officeart/2005/8/layout/cycle2"/>
    <dgm:cxn modelId="{4B8A2259-0762-4876-88AF-B1E0617C9CB0}" type="presParOf" srcId="{635FD827-DECA-452F-A67A-70FA90FE14A0}" destId="{12756C36-B5E7-40BE-9813-C058C6AB2C28}" srcOrd="0" destOrd="0" presId="urn:microsoft.com/office/officeart/2005/8/layout/cycle2"/>
    <dgm:cxn modelId="{774FDD5C-6567-4DE7-9E3A-0D83E0025838}" type="presParOf" srcId="{E94F02CD-BB46-409B-86C7-60F833C7D9C7}" destId="{C13A45E8-C816-4449-B176-39A2DC9351AF}" srcOrd="6" destOrd="0" presId="urn:microsoft.com/office/officeart/2005/8/layout/cycle2"/>
    <dgm:cxn modelId="{9AFDA890-90CD-4216-ACCC-8F9C892BE2D7}" type="presParOf" srcId="{E94F02CD-BB46-409B-86C7-60F833C7D9C7}" destId="{3C5EBC2C-E570-410F-9846-F7E9B91C3A30}" srcOrd="7" destOrd="0" presId="urn:microsoft.com/office/officeart/2005/8/layout/cycle2"/>
    <dgm:cxn modelId="{B96C9DC7-4245-42B0-AA34-E3F02FF8FB7C}" type="presParOf" srcId="{3C5EBC2C-E570-410F-9846-F7E9B91C3A30}" destId="{988D0DB1-71E9-4AED-BD89-3A65E6CEEAE3}" srcOrd="0" destOrd="0" presId="urn:microsoft.com/office/officeart/2005/8/layout/cycle2"/>
    <dgm:cxn modelId="{574C0075-62E4-4317-9BF9-89A48DA0BC1C}" type="presParOf" srcId="{E94F02CD-BB46-409B-86C7-60F833C7D9C7}" destId="{C864E6D6-A967-4878-9073-4325557D929E}" srcOrd="8" destOrd="0" presId="urn:microsoft.com/office/officeart/2005/8/layout/cycle2"/>
    <dgm:cxn modelId="{F6512104-D36D-4771-99AB-F8EC52DCAA07}" type="presParOf" srcId="{E94F02CD-BB46-409B-86C7-60F833C7D9C7}" destId="{0A7DDEBF-DE34-4985-BFC1-72B45298DE51}" srcOrd="9" destOrd="0" presId="urn:microsoft.com/office/officeart/2005/8/layout/cycle2"/>
    <dgm:cxn modelId="{ED7E3463-DE79-4F09-9C25-8D35B3974FC0}" type="presParOf" srcId="{0A7DDEBF-DE34-4985-BFC1-72B45298DE51}" destId="{2B6A18D7-960E-480C-8E12-6F2600EC7596}" srcOrd="0" destOrd="0" presId="urn:microsoft.com/office/officeart/2005/8/layout/cycle2"/>
    <dgm:cxn modelId="{ABDE9F24-D4EA-480E-B6B6-4A8965B98E73}" type="presParOf" srcId="{E94F02CD-BB46-409B-86C7-60F833C7D9C7}" destId="{1C11D8FB-CF6F-4E28-B811-F0947C4BB23F}" srcOrd="10" destOrd="0" presId="urn:microsoft.com/office/officeart/2005/8/layout/cycle2"/>
    <dgm:cxn modelId="{2F1CC2FD-038E-4509-8AB2-8DAE8F13DE32}" type="presParOf" srcId="{E94F02CD-BB46-409B-86C7-60F833C7D9C7}" destId="{203CB6DD-495C-4151-8D3A-81D498070B70}" srcOrd="11" destOrd="0" presId="urn:microsoft.com/office/officeart/2005/8/layout/cycle2"/>
    <dgm:cxn modelId="{42147584-6C2F-4488-9AB8-7704F6C3B6C2}" type="presParOf" srcId="{203CB6DD-495C-4151-8D3A-81D498070B70}" destId="{52F67B09-3F47-4019-94C2-7AAA9A09D5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07E70-DCAA-4489-A6E9-F056F8CE6920}" type="doc">
      <dgm:prSet loTypeId="urn:microsoft.com/office/officeart/2005/8/layout/default#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4F8AFDE2-F9CD-4562-80E7-03C78B2FFFB0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Використання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/>
          </a:r>
          <a:br>
            <a:rPr lang="en-US" sz="2200" b="1" dirty="0" smtClean="0">
              <a:latin typeface="Arial" pitchFamily="34" charset="0"/>
              <a:cs typeface="Arial" pitchFamily="34" charset="0"/>
            </a:rPr>
          </a:br>
          <a:r>
            <a:rPr lang="uk-UA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двійкової системи числення</a:t>
          </a:r>
          <a:r>
            <a: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/>
          </a:r>
          <a:br>
            <a: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</a:br>
          <a:r>
            <a:rPr lang="uk-UA" sz="2200" b="1" dirty="0" smtClean="0">
              <a:latin typeface="Arial" pitchFamily="34" charset="0"/>
              <a:cs typeface="Arial" pitchFamily="34" charset="0"/>
            </a:rPr>
            <a:t>для кодування інформації у комп'ютері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1C0FC36D-8061-4619-BEF2-6FFBA25E6F29}" type="parTrans" cxnId="{39820FC8-0F3B-4573-91E2-0098BF5A8BB8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07C149B4-53D2-4A68-AB79-DEE1C44B405D}" type="sibTrans" cxnId="{39820FC8-0F3B-4573-91E2-0098BF5A8BB8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8839F0C5-6DD8-43BC-B327-F207C1435288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Програмне керування роботою комп'ютера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25817B00-7D79-480D-BCAC-A26066A4FBEA}" type="parTrans" cxnId="{BFD9733F-745D-4A02-AAE4-9E32CED2A70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193AF5E1-BEEF-4258-A17D-DB70AAE8BDFC}" type="sibTrans" cxnId="{BFD9733F-745D-4A02-AAE4-9E32CED2A70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3027CCF0-F540-4E03-83E5-AAC061C3DAE8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Принцип однорідності 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пам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dirty="0" smtClean="0">
              <a:latin typeface="Arial" pitchFamily="34" charset="0"/>
              <a:cs typeface="Arial" pitchFamily="34" charset="0"/>
            </a:rPr>
            <a:t>яті 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комп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ютера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032D462A-DC3E-453D-BE45-1C6E0573232F}" type="parTrans" cxnId="{5132562D-A5E8-499D-AD00-D03E847F81B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B9397F61-C205-4DB2-9CB0-0B25AAF7A1A9}" type="sibTrans" cxnId="{5132562D-A5E8-499D-AD00-D03E847F81B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AF8255C9-23A2-450C-BBAF-F43B4552B7CA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Адресація пам'яті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EDE2E18E-228D-4A3A-A7C4-103585AC6CC0}" type="sibTrans" cxnId="{B0346CFA-CA1B-4E4A-9A13-39FE1EA7D9D6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66ACC137-7921-4D53-AAE1-834C2DA9E285}" type="parTrans" cxnId="{B0346CFA-CA1B-4E4A-9A13-39FE1EA7D9D6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44DD686C-DF23-4AD0-B589-61A4ABEB8287}" type="pres">
      <dgm:prSet presAssocID="{FA507E70-DCAA-4489-A6E9-F056F8CE69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837B8DC1-48EA-4A86-8E4A-F81ABC87E3E8}" type="pres">
      <dgm:prSet presAssocID="{4F8AFDE2-F9CD-4562-80E7-03C78B2FFFB0}" presName="node" presStyleLbl="node1" presStyleIdx="0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B61752C-9059-47DD-9B7C-52EBD4553D95}" type="pres">
      <dgm:prSet presAssocID="{07C149B4-53D2-4A68-AB79-DEE1C44B405D}" presName="sibTrans" presStyleCnt="0"/>
      <dgm:spPr/>
    </dgm:pt>
    <dgm:pt modelId="{7FCDAD0E-8162-425E-87DD-C2E3DB9951C9}" type="pres">
      <dgm:prSet presAssocID="{8839F0C5-6DD8-43BC-B327-F207C1435288}" presName="node" presStyleLbl="node1" presStyleIdx="1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0445C66-E599-44A4-8C29-E20AB65BEB9E}" type="pres">
      <dgm:prSet presAssocID="{193AF5E1-BEEF-4258-A17D-DB70AAE8BDFC}" presName="sibTrans" presStyleCnt="0"/>
      <dgm:spPr/>
    </dgm:pt>
    <dgm:pt modelId="{D533588A-8A31-4694-9053-680E2EBA1DB9}" type="pres">
      <dgm:prSet presAssocID="{3027CCF0-F540-4E03-83E5-AAC061C3DAE8}" presName="node" presStyleLbl="node1" presStyleIdx="2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9ED47D4-D10D-4C00-88EC-E5E1DA262FD9}" type="pres">
      <dgm:prSet presAssocID="{B9397F61-C205-4DB2-9CB0-0B25AAF7A1A9}" presName="sibTrans" presStyleCnt="0"/>
      <dgm:spPr/>
    </dgm:pt>
    <dgm:pt modelId="{930D6D9A-2E99-4025-9974-50506BB7EEA8}" type="pres">
      <dgm:prSet presAssocID="{AF8255C9-23A2-450C-BBAF-F43B4552B7CA}" presName="node" presStyleLbl="node1" presStyleIdx="3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8665A1DE-E4B4-4642-AF77-754EE3212614}" type="presOf" srcId="{8839F0C5-6DD8-43BC-B327-F207C1435288}" destId="{7FCDAD0E-8162-425E-87DD-C2E3DB9951C9}" srcOrd="0" destOrd="0" presId="urn:microsoft.com/office/officeart/2005/8/layout/default#2"/>
    <dgm:cxn modelId="{10DB08DD-9564-40E8-8461-8E39037C3D3A}" type="presOf" srcId="{4F8AFDE2-F9CD-4562-80E7-03C78B2FFFB0}" destId="{837B8DC1-48EA-4A86-8E4A-F81ABC87E3E8}" srcOrd="0" destOrd="0" presId="urn:microsoft.com/office/officeart/2005/8/layout/default#2"/>
    <dgm:cxn modelId="{39820FC8-0F3B-4573-91E2-0098BF5A8BB8}" srcId="{FA507E70-DCAA-4489-A6E9-F056F8CE6920}" destId="{4F8AFDE2-F9CD-4562-80E7-03C78B2FFFB0}" srcOrd="0" destOrd="0" parTransId="{1C0FC36D-8061-4619-BEF2-6FFBA25E6F29}" sibTransId="{07C149B4-53D2-4A68-AB79-DEE1C44B405D}"/>
    <dgm:cxn modelId="{93ABBB21-E9BC-46D2-95CB-C46A0E125A59}" type="presOf" srcId="{3027CCF0-F540-4E03-83E5-AAC061C3DAE8}" destId="{D533588A-8A31-4694-9053-680E2EBA1DB9}" srcOrd="0" destOrd="0" presId="urn:microsoft.com/office/officeart/2005/8/layout/default#2"/>
    <dgm:cxn modelId="{5132562D-A5E8-499D-AD00-D03E847F81BE}" srcId="{FA507E70-DCAA-4489-A6E9-F056F8CE6920}" destId="{3027CCF0-F540-4E03-83E5-AAC061C3DAE8}" srcOrd="2" destOrd="0" parTransId="{032D462A-DC3E-453D-BE45-1C6E0573232F}" sibTransId="{B9397F61-C205-4DB2-9CB0-0B25AAF7A1A9}"/>
    <dgm:cxn modelId="{C9B6C510-E314-4700-9BF2-70EBAE0B4552}" type="presOf" srcId="{AF8255C9-23A2-450C-BBAF-F43B4552B7CA}" destId="{930D6D9A-2E99-4025-9974-50506BB7EEA8}" srcOrd="0" destOrd="0" presId="urn:microsoft.com/office/officeart/2005/8/layout/default#2"/>
    <dgm:cxn modelId="{BFD9733F-745D-4A02-AAE4-9E32CED2A70E}" srcId="{FA507E70-DCAA-4489-A6E9-F056F8CE6920}" destId="{8839F0C5-6DD8-43BC-B327-F207C1435288}" srcOrd="1" destOrd="0" parTransId="{25817B00-7D79-480D-BCAC-A26066A4FBEA}" sibTransId="{193AF5E1-BEEF-4258-A17D-DB70AAE8BDFC}"/>
    <dgm:cxn modelId="{BA03A320-0894-48FE-B8F3-32B5C6FCDA32}" type="presOf" srcId="{FA507E70-DCAA-4489-A6E9-F056F8CE6920}" destId="{44DD686C-DF23-4AD0-B589-61A4ABEB8287}" srcOrd="0" destOrd="0" presId="urn:microsoft.com/office/officeart/2005/8/layout/default#2"/>
    <dgm:cxn modelId="{B0346CFA-CA1B-4E4A-9A13-39FE1EA7D9D6}" srcId="{FA507E70-DCAA-4489-A6E9-F056F8CE6920}" destId="{AF8255C9-23A2-450C-BBAF-F43B4552B7CA}" srcOrd="3" destOrd="0" parTransId="{66ACC137-7921-4D53-AAE1-834C2DA9E285}" sibTransId="{EDE2E18E-228D-4A3A-A7C4-103585AC6CC0}"/>
    <dgm:cxn modelId="{250B6FA1-7BB4-4D82-AC33-D7871BB5C052}" type="presParOf" srcId="{44DD686C-DF23-4AD0-B589-61A4ABEB8287}" destId="{837B8DC1-48EA-4A86-8E4A-F81ABC87E3E8}" srcOrd="0" destOrd="0" presId="urn:microsoft.com/office/officeart/2005/8/layout/default#2"/>
    <dgm:cxn modelId="{4469B053-57F2-4524-A8C0-3A7FAA672437}" type="presParOf" srcId="{44DD686C-DF23-4AD0-B589-61A4ABEB8287}" destId="{FB61752C-9059-47DD-9B7C-52EBD4553D95}" srcOrd="1" destOrd="0" presId="urn:microsoft.com/office/officeart/2005/8/layout/default#2"/>
    <dgm:cxn modelId="{D0AB5D31-AB2E-4F46-BE83-49531C8139D8}" type="presParOf" srcId="{44DD686C-DF23-4AD0-B589-61A4ABEB8287}" destId="{7FCDAD0E-8162-425E-87DD-C2E3DB9951C9}" srcOrd="2" destOrd="0" presId="urn:microsoft.com/office/officeart/2005/8/layout/default#2"/>
    <dgm:cxn modelId="{5CA4A1D8-AE67-4A49-86D7-3B4410A2DC9A}" type="presParOf" srcId="{44DD686C-DF23-4AD0-B589-61A4ABEB8287}" destId="{A0445C66-E599-44A4-8C29-E20AB65BEB9E}" srcOrd="3" destOrd="0" presId="urn:microsoft.com/office/officeart/2005/8/layout/default#2"/>
    <dgm:cxn modelId="{0C82928B-D5B8-4D94-9BAA-DABFE4C30DD8}" type="presParOf" srcId="{44DD686C-DF23-4AD0-B589-61A4ABEB8287}" destId="{D533588A-8A31-4694-9053-680E2EBA1DB9}" srcOrd="4" destOrd="0" presId="urn:microsoft.com/office/officeart/2005/8/layout/default#2"/>
    <dgm:cxn modelId="{D3AFD4A1-AEFF-487C-8B3C-1FC50898C013}" type="presParOf" srcId="{44DD686C-DF23-4AD0-B589-61A4ABEB8287}" destId="{29ED47D4-D10D-4C00-88EC-E5E1DA262FD9}" srcOrd="5" destOrd="0" presId="urn:microsoft.com/office/officeart/2005/8/layout/default#2"/>
    <dgm:cxn modelId="{D383BE32-625B-4611-998F-3522DC576934}" type="presParOf" srcId="{44DD686C-DF23-4AD0-B589-61A4ABEB8287}" destId="{930D6D9A-2E99-4025-9974-50506BB7EEA8}" srcOrd="6" destOrd="0" presId="urn:microsoft.com/office/officeart/2005/8/layout/default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EE354-F355-43A7-B632-1EF97DCB17EA}">
      <dsp:nvSpPr>
        <dsp:cNvPr id="0" name=""/>
        <dsp:cNvSpPr/>
      </dsp:nvSpPr>
      <dsp:spPr>
        <a:xfrm>
          <a:off x="2832800" y="0"/>
          <a:ext cx="2493653" cy="133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1. Поняття алгоритму та програми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3197987" y="195623"/>
        <a:ext cx="1763279" cy="944551"/>
      </dsp:txXfrm>
    </dsp:sp>
    <dsp:sp modelId="{5728B06E-A614-4664-8320-D5F0E7C8C197}">
      <dsp:nvSpPr>
        <dsp:cNvPr id="0" name=""/>
        <dsp:cNvSpPr/>
      </dsp:nvSpPr>
      <dsp:spPr>
        <a:xfrm rot="1248620">
          <a:off x="5275741" y="992932"/>
          <a:ext cx="504336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5280153" y="1059073"/>
        <a:ext cx="369087" cy="270499"/>
      </dsp:txXfrm>
    </dsp:sp>
    <dsp:sp modelId="{CA6928F4-44AF-4FF5-A45F-2D938C62525E}">
      <dsp:nvSpPr>
        <dsp:cNvPr id="0" name=""/>
        <dsp:cNvSpPr/>
      </dsp:nvSpPr>
      <dsp:spPr>
        <a:xfrm>
          <a:off x="5756049" y="1111041"/>
          <a:ext cx="2493653" cy="1335797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rgbClr val="0000CC"/>
              </a:solidFill>
            </a:rPr>
            <a:t>2 Оператори мов С / С++/</a:t>
          </a:r>
          <a:r>
            <a:rPr lang="en-US" sz="2000" b="1" kern="1200" dirty="0" smtClean="0">
              <a:solidFill>
                <a:srgbClr val="0000CC"/>
              </a:solidFill>
            </a:rPr>
            <a:t>Python</a:t>
          </a:r>
          <a:endParaRPr lang="ru-RU" sz="2000" b="1" kern="1200" dirty="0">
            <a:solidFill>
              <a:srgbClr val="0000CC"/>
            </a:solidFill>
          </a:endParaRPr>
        </a:p>
      </dsp:txBody>
      <dsp:txXfrm>
        <a:off x="6121236" y="1306664"/>
        <a:ext cx="1763279" cy="944551"/>
      </dsp:txXfrm>
    </dsp:sp>
    <dsp:sp modelId="{443629C7-D163-40CC-9821-87401879FCFA}">
      <dsp:nvSpPr>
        <dsp:cNvPr id="0" name=""/>
        <dsp:cNvSpPr/>
      </dsp:nvSpPr>
      <dsp:spPr>
        <a:xfrm rot="5662165">
          <a:off x="6755923" y="2534708"/>
          <a:ext cx="343963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6811448" y="2573429"/>
        <a:ext cx="240774" cy="270499"/>
      </dsp:txXfrm>
    </dsp:sp>
    <dsp:sp modelId="{3C2CE0AC-06A9-40D6-B2CB-0BBB20C59CEB}">
      <dsp:nvSpPr>
        <dsp:cNvPr id="0" name=""/>
        <dsp:cNvSpPr/>
      </dsp:nvSpPr>
      <dsp:spPr>
        <a:xfrm>
          <a:off x="5544616" y="3092872"/>
          <a:ext cx="2613661" cy="1335797"/>
        </a:xfrm>
        <a:prstGeom prst="ellipse">
          <a:avLst/>
        </a:prstGeom>
        <a:solidFill>
          <a:srgbClr val="00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3 Функції в С</a:t>
          </a:r>
          <a:r>
            <a:rPr lang="en-US" sz="2000" b="1" kern="1200" dirty="0" smtClean="0">
              <a:solidFill>
                <a:schemeClr val="bg1"/>
              </a:solidFill>
            </a:rPr>
            <a:t>/C+</a:t>
          </a:r>
          <a:r>
            <a:rPr lang="uk-UA" sz="2000" b="1" kern="1200" dirty="0" smtClean="0">
              <a:solidFill>
                <a:schemeClr val="bg1"/>
              </a:solidFill>
            </a:rPr>
            <a:t>+</a:t>
          </a:r>
          <a:r>
            <a:rPr lang="en-US" sz="2000" b="1" kern="1200" dirty="0" smtClean="0">
              <a:solidFill>
                <a:schemeClr val="bg1"/>
              </a:solidFill>
            </a:rPr>
            <a:t>/Python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5927378" y="3288495"/>
        <a:ext cx="1848137" cy="944551"/>
      </dsp:txXfrm>
    </dsp:sp>
    <dsp:sp modelId="{635FD827-DECA-452F-A67A-70FA90FE14A0}">
      <dsp:nvSpPr>
        <dsp:cNvPr id="0" name=""/>
        <dsp:cNvSpPr/>
      </dsp:nvSpPr>
      <dsp:spPr>
        <a:xfrm rot="9736488">
          <a:off x="5305070" y="3968974"/>
          <a:ext cx="379455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5416204" y="4041811"/>
        <a:ext cx="265619" cy="270499"/>
      </dsp:txXfrm>
    </dsp:sp>
    <dsp:sp modelId="{C13A45E8-C816-4449-B176-39A2DC9351AF}">
      <dsp:nvSpPr>
        <dsp:cNvPr id="0" name=""/>
        <dsp:cNvSpPr/>
      </dsp:nvSpPr>
      <dsp:spPr>
        <a:xfrm>
          <a:off x="2913226" y="3953110"/>
          <a:ext cx="2493653" cy="1335797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4 Покажчики та посилання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3278413" y="4148733"/>
        <a:ext cx="1763279" cy="944551"/>
      </dsp:txXfrm>
    </dsp:sp>
    <dsp:sp modelId="{3C5EBC2C-E570-410F-9846-F7E9B91C3A30}">
      <dsp:nvSpPr>
        <dsp:cNvPr id="0" name=""/>
        <dsp:cNvSpPr/>
      </dsp:nvSpPr>
      <dsp:spPr>
        <a:xfrm rot="12157582">
          <a:off x="2632006" y="3883040"/>
          <a:ext cx="596630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2762050" y="3999223"/>
        <a:ext cx="461381" cy="270499"/>
      </dsp:txXfrm>
    </dsp:sp>
    <dsp:sp modelId="{C864E6D6-A967-4878-9073-4325557D929E}">
      <dsp:nvSpPr>
        <dsp:cNvPr id="0" name=""/>
        <dsp:cNvSpPr/>
      </dsp:nvSpPr>
      <dsp:spPr>
        <a:xfrm>
          <a:off x="438565" y="2921671"/>
          <a:ext cx="2493653" cy="1335797"/>
        </a:xfrm>
        <a:prstGeom prst="ellipse">
          <a:avLst/>
        </a:prstGeom>
        <a:solidFill>
          <a:srgbClr val="CC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5 Структури даних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803752" y="3117294"/>
        <a:ext cx="1763279" cy="944551"/>
      </dsp:txXfrm>
    </dsp:sp>
    <dsp:sp modelId="{0A7DDEBF-DE34-4985-BFC1-72B45298DE51}">
      <dsp:nvSpPr>
        <dsp:cNvPr id="0" name=""/>
        <dsp:cNvSpPr/>
      </dsp:nvSpPr>
      <dsp:spPr>
        <a:xfrm rot="15419276">
          <a:off x="1312481" y="2423829"/>
          <a:ext cx="311222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1369676" y="2559480"/>
        <a:ext cx="217855" cy="270499"/>
      </dsp:txXfrm>
    </dsp:sp>
    <dsp:sp modelId="{1C11D8FB-CF6F-4E28-B811-F0947C4BB23F}">
      <dsp:nvSpPr>
        <dsp:cNvPr id="0" name=""/>
        <dsp:cNvSpPr/>
      </dsp:nvSpPr>
      <dsp:spPr>
        <a:xfrm>
          <a:off x="0" y="1023858"/>
          <a:ext cx="2493653" cy="1335797"/>
        </a:xfrm>
        <a:prstGeom prst="ellipse">
          <a:avLst/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6 Фундамент альні алгоритми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365187" y="1219481"/>
        <a:ext cx="1763279" cy="944551"/>
      </dsp:txXfrm>
    </dsp:sp>
    <dsp:sp modelId="{203CB6DD-495C-4151-8D3A-81D498070B70}">
      <dsp:nvSpPr>
        <dsp:cNvPr id="0" name=""/>
        <dsp:cNvSpPr/>
      </dsp:nvSpPr>
      <dsp:spPr>
        <a:xfrm rot="20407718">
          <a:off x="2418696" y="958563"/>
          <a:ext cx="466091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2422722" y="1071715"/>
        <a:ext cx="330842" cy="270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fld id="{EBEE966E-1287-44D2-80BD-CB42014E6CDB}" type="datetimeFigureOut">
              <a:rPr lang="ru-RU"/>
              <a:pPr>
                <a:defRPr/>
              </a:pPr>
              <a:t>11.09.2020</a:t>
            </a:fld>
            <a:endParaRPr lang="ru-RU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SzPct val="75000"/>
              <a:buFont typeface="Wingdings" pitchFamily="2" charset="2"/>
              <a:buNone/>
              <a:defRPr sz="1200"/>
            </a:lvl1pPr>
          </a:lstStyle>
          <a:p>
            <a:fld id="{077D26DA-FBFB-4756-AB9E-32DC9073046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55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fld id="{90651000-B9F2-413D-801B-109058C99A64}" type="datetimeFigureOut">
              <a:rPr lang="ru-RU"/>
              <a:pPr>
                <a:defRPr/>
              </a:pPr>
              <a:t>11.09.2020</a:t>
            </a:fld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SzPct val="75000"/>
              <a:buFont typeface="Wingdings" pitchFamily="2" charset="2"/>
              <a:buNone/>
              <a:defRPr sz="1200"/>
            </a:lvl1pPr>
          </a:lstStyle>
          <a:p>
            <a:fld id="{53DCF214-AFD9-4F39-9BBC-72D37A04E47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635896" y="6502384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Т.В. </a:t>
            </a:r>
            <a:r>
              <a:rPr lang="uk-UA" sz="1200" dirty="0" err="1" smtClean="0"/>
              <a:t>Ковалюк</a:t>
            </a:r>
            <a:r>
              <a:rPr lang="uk-UA" sz="1200" dirty="0" smtClean="0"/>
              <a:t> Основи програмування. КНУ ім. Тараса Шевченка</a:t>
            </a:r>
            <a:endParaRPr lang="ru-RU" sz="1200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271477" y="6502384"/>
            <a:ext cx="720080" cy="276999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‹#›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57DF8-8A78-4838-87BA-BAFC8AD77BD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омер слайда 2"/>
          <p:cNvSpPr txBox="1">
            <a:spLocks/>
          </p:cNvSpPr>
          <p:nvPr userDrawn="1"/>
        </p:nvSpPr>
        <p:spPr bwMode="auto">
          <a:xfrm>
            <a:off x="8271477" y="65023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‹#›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3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1_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8C6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457200" y="0"/>
            <a:ext cx="8686800" cy="98425"/>
            <a:chOff x="288" y="0"/>
            <a:chExt cx="5472" cy="62"/>
          </a:xfrm>
        </p:grpSpPr>
        <p:grpSp>
          <p:nvGrpSpPr>
            <p:cNvPr id="1167" name="Group 6"/>
            <p:cNvGrpSpPr>
              <a:grpSpLocks/>
            </p:cNvGrpSpPr>
            <p:nvPr userDrawn="1"/>
          </p:nvGrpSpPr>
          <p:grpSpPr bwMode="auto">
            <a:xfrm>
              <a:off x="288" y="0"/>
              <a:ext cx="1440" cy="62"/>
              <a:chOff x="288" y="0"/>
              <a:chExt cx="1440" cy="62"/>
            </a:xfrm>
          </p:grpSpPr>
          <p:grpSp>
            <p:nvGrpSpPr>
              <p:cNvPr id="1198" name="Group 7"/>
              <p:cNvGrpSpPr>
                <a:grpSpLocks/>
              </p:cNvGrpSpPr>
              <p:nvPr userDrawn="1"/>
            </p:nvGrpSpPr>
            <p:grpSpPr bwMode="auto">
              <a:xfrm>
                <a:off x="288" y="0"/>
                <a:ext cx="480" cy="62"/>
                <a:chOff x="288" y="0"/>
                <a:chExt cx="480" cy="62"/>
              </a:xfrm>
            </p:grpSpPr>
            <p:pic>
              <p:nvPicPr>
                <p:cNvPr id="1205" name="Picture 8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06" name="Picture 9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99" name="Group 10"/>
              <p:cNvGrpSpPr>
                <a:grpSpLocks/>
              </p:cNvGrpSpPr>
              <p:nvPr userDrawn="1"/>
            </p:nvGrpSpPr>
            <p:grpSpPr bwMode="auto">
              <a:xfrm>
                <a:off x="768" y="0"/>
                <a:ext cx="480" cy="62"/>
                <a:chOff x="288" y="0"/>
                <a:chExt cx="480" cy="62"/>
              </a:xfrm>
            </p:grpSpPr>
            <p:pic>
              <p:nvPicPr>
                <p:cNvPr id="1203" name="Picture 11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04" name="Picture 12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200" name="Group 13"/>
              <p:cNvGrpSpPr>
                <a:grpSpLocks/>
              </p:cNvGrpSpPr>
              <p:nvPr userDrawn="1"/>
            </p:nvGrpSpPr>
            <p:grpSpPr bwMode="auto">
              <a:xfrm>
                <a:off x="1248" y="0"/>
                <a:ext cx="480" cy="62"/>
                <a:chOff x="288" y="0"/>
                <a:chExt cx="480" cy="62"/>
              </a:xfrm>
            </p:grpSpPr>
            <p:pic>
              <p:nvPicPr>
                <p:cNvPr id="1201" name="Picture 14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02" name="Picture 15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8" name="Group 16"/>
            <p:cNvGrpSpPr>
              <a:grpSpLocks/>
            </p:cNvGrpSpPr>
            <p:nvPr userDrawn="1"/>
          </p:nvGrpSpPr>
          <p:grpSpPr bwMode="auto">
            <a:xfrm>
              <a:off x="1728" y="0"/>
              <a:ext cx="1440" cy="62"/>
              <a:chOff x="288" y="0"/>
              <a:chExt cx="1440" cy="62"/>
            </a:xfrm>
          </p:grpSpPr>
          <p:grpSp>
            <p:nvGrpSpPr>
              <p:cNvPr id="1189" name="Group 17"/>
              <p:cNvGrpSpPr>
                <a:grpSpLocks/>
              </p:cNvGrpSpPr>
              <p:nvPr userDrawn="1"/>
            </p:nvGrpSpPr>
            <p:grpSpPr bwMode="auto">
              <a:xfrm>
                <a:off x="288" y="0"/>
                <a:ext cx="480" cy="62"/>
                <a:chOff x="288" y="0"/>
                <a:chExt cx="480" cy="62"/>
              </a:xfrm>
            </p:grpSpPr>
            <p:pic>
              <p:nvPicPr>
                <p:cNvPr id="1196" name="Picture 18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7" name="Picture 19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90" name="Group 20"/>
              <p:cNvGrpSpPr>
                <a:grpSpLocks/>
              </p:cNvGrpSpPr>
              <p:nvPr userDrawn="1"/>
            </p:nvGrpSpPr>
            <p:grpSpPr bwMode="auto">
              <a:xfrm>
                <a:off x="768" y="0"/>
                <a:ext cx="480" cy="62"/>
                <a:chOff x="288" y="0"/>
                <a:chExt cx="480" cy="62"/>
              </a:xfrm>
            </p:grpSpPr>
            <p:pic>
              <p:nvPicPr>
                <p:cNvPr id="1194" name="Picture 21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5" name="Picture 22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91" name="Group 23"/>
              <p:cNvGrpSpPr>
                <a:grpSpLocks/>
              </p:cNvGrpSpPr>
              <p:nvPr userDrawn="1"/>
            </p:nvGrpSpPr>
            <p:grpSpPr bwMode="auto">
              <a:xfrm>
                <a:off x="1248" y="0"/>
                <a:ext cx="480" cy="62"/>
                <a:chOff x="288" y="0"/>
                <a:chExt cx="480" cy="62"/>
              </a:xfrm>
            </p:grpSpPr>
            <p:pic>
              <p:nvPicPr>
                <p:cNvPr id="1192" name="Picture 24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3" name="Picture 25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9" name="Group 26"/>
            <p:cNvGrpSpPr>
              <a:grpSpLocks/>
            </p:cNvGrpSpPr>
            <p:nvPr userDrawn="1"/>
          </p:nvGrpSpPr>
          <p:grpSpPr bwMode="auto">
            <a:xfrm>
              <a:off x="3168" y="0"/>
              <a:ext cx="1440" cy="62"/>
              <a:chOff x="288" y="0"/>
              <a:chExt cx="1440" cy="62"/>
            </a:xfrm>
          </p:grpSpPr>
          <p:grpSp>
            <p:nvGrpSpPr>
              <p:cNvPr id="1180" name="Group 27"/>
              <p:cNvGrpSpPr>
                <a:grpSpLocks/>
              </p:cNvGrpSpPr>
              <p:nvPr userDrawn="1"/>
            </p:nvGrpSpPr>
            <p:grpSpPr bwMode="auto">
              <a:xfrm>
                <a:off x="288" y="0"/>
                <a:ext cx="480" cy="62"/>
                <a:chOff x="288" y="0"/>
                <a:chExt cx="480" cy="62"/>
              </a:xfrm>
            </p:grpSpPr>
            <p:pic>
              <p:nvPicPr>
                <p:cNvPr id="1187" name="Picture 28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" name="Picture 29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81" name="Group 30"/>
              <p:cNvGrpSpPr>
                <a:grpSpLocks/>
              </p:cNvGrpSpPr>
              <p:nvPr userDrawn="1"/>
            </p:nvGrpSpPr>
            <p:grpSpPr bwMode="auto">
              <a:xfrm>
                <a:off x="768" y="0"/>
                <a:ext cx="480" cy="62"/>
                <a:chOff x="288" y="0"/>
                <a:chExt cx="480" cy="62"/>
              </a:xfrm>
            </p:grpSpPr>
            <p:pic>
              <p:nvPicPr>
                <p:cNvPr id="1185" name="Picture 31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6" name="Picture 32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82" name="Group 33"/>
              <p:cNvGrpSpPr>
                <a:grpSpLocks/>
              </p:cNvGrpSpPr>
              <p:nvPr userDrawn="1"/>
            </p:nvGrpSpPr>
            <p:grpSpPr bwMode="auto">
              <a:xfrm>
                <a:off x="1248" y="0"/>
                <a:ext cx="480" cy="62"/>
                <a:chOff x="288" y="0"/>
                <a:chExt cx="480" cy="62"/>
              </a:xfrm>
            </p:grpSpPr>
            <p:pic>
              <p:nvPicPr>
                <p:cNvPr id="1183" name="Picture 34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4" name="Picture 35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70" name="Group 36"/>
            <p:cNvGrpSpPr>
              <a:grpSpLocks/>
            </p:cNvGrpSpPr>
            <p:nvPr userDrawn="1"/>
          </p:nvGrpSpPr>
          <p:grpSpPr bwMode="auto">
            <a:xfrm>
              <a:off x="4320" y="0"/>
              <a:ext cx="1440" cy="62"/>
              <a:chOff x="288" y="0"/>
              <a:chExt cx="1440" cy="62"/>
            </a:xfrm>
          </p:grpSpPr>
          <p:grpSp>
            <p:nvGrpSpPr>
              <p:cNvPr id="1171" name="Group 37"/>
              <p:cNvGrpSpPr>
                <a:grpSpLocks/>
              </p:cNvGrpSpPr>
              <p:nvPr userDrawn="1"/>
            </p:nvGrpSpPr>
            <p:grpSpPr bwMode="auto">
              <a:xfrm>
                <a:off x="288" y="0"/>
                <a:ext cx="480" cy="62"/>
                <a:chOff x="288" y="0"/>
                <a:chExt cx="480" cy="62"/>
              </a:xfrm>
            </p:grpSpPr>
            <p:pic>
              <p:nvPicPr>
                <p:cNvPr id="1178" name="Picture 38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79" name="Picture 39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72" name="Group 40"/>
              <p:cNvGrpSpPr>
                <a:grpSpLocks/>
              </p:cNvGrpSpPr>
              <p:nvPr userDrawn="1"/>
            </p:nvGrpSpPr>
            <p:grpSpPr bwMode="auto">
              <a:xfrm>
                <a:off x="768" y="0"/>
                <a:ext cx="480" cy="62"/>
                <a:chOff x="288" y="0"/>
                <a:chExt cx="480" cy="62"/>
              </a:xfrm>
            </p:grpSpPr>
            <p:pic>
              <p:nvPicPr>
                <p:cNvPr id="1176" name="Picture 41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77" name="Picture 42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73" name="Group 43"/>
              <p:cNvGrpSpPr>
                <a:grpSpLocks/>
              </p:cNvGrpSpPr>
              <p:nvPr userDrawn="1"/>
            </p:nvGrpSpPr>
            <p:grpSpPr bwMode="auto">
              <a:xfrm>
                <a:off x="1248" y="0"/>
                <a:ext cx="480" cy="62"/>
                <a:chOff x="288" y="0"/>
                <a:chExt cx="480" cy="62"/>
              </a:xfrm>
            </p:grpSpPr>
            <p:pic>
              <p:nvPicPr>
                <p:cNvPr id="1174" name="Picture 44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75" name="Picture 45" descr="p11_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" y="0"/>
                  <a:ext cx="240" cy="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1030" name="Group 46"/>
          <p:cNvGrpSpPr>
            <a:grpSpLocks/>
          </p:cNvGrpSpPr>
          <p:nvPr/>
        </p:nvGrpSpPr>
        <p:grpSpPr bwMode="auto">
          <a:xfrm>
            <a:off x="9043988" y="95250"/>
            <a:ext cx="100012" cy="6762750"/>
            <a:chOff x="5697" y="60"/>
            <a:chExt cx="63" cy="4260"/>
          </a:xfrm>
        </p:grpSpPr>
        <p:grpSp>
          <p:nvGrpSpPr>
            <p:cNvPr id="1159" name="Group 47"/>
            <p:cNvGrpSpPr>
              <a:grpSpLocks/>
            </p:cNvGrpSpPr>
            <p:nvPr userDrawn="1"/>
          </p:nvGrpSpPr>
          <p:grpSpPr bwMode="auto">
            <a:xfrm>
              <a:off x="5697" y="60"/>
              <a:ext cx="63" cy="1860"/>
              <a:chOff x="5697" y="60"/>
              <a:chExt cx="63" cy="1860"/>
            </a:xfrm>
          </p:grpSpPr>
          <p:pic>
            <p:nvPicPr>
              <p:cNvPr id="1164" name="Picture 48" descr="p12_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7" y="60"/>
                <a:ext cx="63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5" name="Picture 49" descr="p12_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7" y="672"/>
                <a:ext cx="63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6" name="Picture 50" descr="p12_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7" y="1296"/>
                <a:ext cx="63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60" name="Picture 51" descr="p12_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" y="1920"/>
              <a:ext cx="6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1" name="Picture 52" descr="p12_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" y="2532"/>
              <a:ext cx="6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2" name="Picture 53" descr="p12_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" y="3156"/>
              <a:ext cx="6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3" name="Picture 54" descr="p12_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" y="3696"/>
              <a:ext cx="6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1" name="Group 55"/>
          <p:cNvGrpSpPr>
            <a:grpSpLocks/>
          </p:cNvGrpSpPr>
          <p:nvPr/>
        </p:nvGrpSpPr>
        <p:grpSpPr bwMode="auto">
          <a:xfrm>
            <a:off x="457200" y="6451600"/>
            <a:ext cx="8699500" cy="406400"/>
            <a:chOff x="288" y="4064"/>
            <a:chExt cx="5480" cy="256"/>
          </a:xfrm>
        </p:grpSpPr>
        <p:grpSp>
          <p:nvGrpSpPr>
            <p:cNvPr id="1033" name="Group 56"/>
            <p:cNvGrpSpPr>
              <a:grpSpLocks/>
            </p:cNvGrpSpPr>
            <p:nvPr userDrawn="1"/>
          </p:nvGrpSpPr>
          <p:grpSpPr bwMode="auto">
            <a:xfrm>
              <a:off x="288" y="4064"/>
              <a:ext cx="2944" cy="256"/>
              <a:chOff x="288" y="4064"/>
              <a:chExt cx="2944" cy="256"/>
            </a:xfrm>
          </p:grpSpPr>
          <p:grpSp>
            <p:nvGrpSpPr>
              <p:cNvPr id="1097" name="Group 57"/>
              <p:cNvGrpSpPr>
                <a:grpSpLocks/>
              </p:cNvGrpSpPr>
              <p:nvPr userDrawn="1"/>
            </p:nvGrpSpPr>
            <p:grpSpPr bwMode="auto">
              <a:xfrm>
                <a:off x="288" y="4064"/>
                <a:ext cx="1472" cy="256"/>
                <a:chOff x="288" y="4064"/>
                <a:chExt cx="1472" cy="256"/>
              </a:xfrm>
            </p:grpSpPr>
            <p:grpSp>
              <p:nvGrpSpPr>
                <p:cNvPr id="1129" name="Group 58"/>
                <p:cNvGrpSpPr>
                  <a:grpSpLocks/>
                </p:cNvGrpSpPr>
                <p:nvPr userDrawn="1"/>
              </p:nvGrpSpPr>
              <p:grpSpPr bwMode="auto">
                <a:xfrm>
                  <a:off x="288" y="4064"/>
                  <a:ext cx="736" cy="256"/>
                  <a:chOff x="288" y="4064"/>
                  <a:chExt cx="736" cy="256"/>
                </a:xfrm>
              </p:grpSpPr>
              <p:grpSp>
                <p:nvGrpSpPr>
                  <p:cNvPr id="1145" name="Group 59"/>
                  <p:cNvGrpSpPr>
                    <a:grpSpLocks/>
                  </p:cNvGrpSpPr>
                  <p:nvPr userDrawn="1"/>
                </p:nvGrpSpPr>
                <p:grpSpPr bwMode="auto">
                  <a:xfrm>
                    <a:off x="288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153" name="Group 60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57" name="Picture 61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58" name="Picture 62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154" name="Group 63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55" name="Picture 64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56" name="Picture 65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1146" name="Group 66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56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147" name="Group 67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51" name="Picture 68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52" name="Picture 69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148" name="Group 70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49" name="Picture 71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50" name="Picture 72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1130" name="Group 73"/>
                <p:cNvGrpSpPr>
                  <a:grpSpLocks/>
                </p:cNvGrpSpPr>
                <p:nvPr userDrawn="1"/>
              </p:nvGrpSpPr>
              <p:grpSpPr bwMode="auto">
                <a:xfrm>
                  <a:off x="1024" y="4064"/>
                  <a:ext cx="736" cy="256"/>
                  <a:chOff x="288" y="4064"/>
                  <a:chExt cx="736" cy="256"/>
                </a:xfrm>
              </p:grpSpPr>
              <p:grpSp>
                <p:nvGrpSpPr>
                  <p:cNvPr id="1131" name="Group 74"/>
                  <p:cNvGrpSpPr>
                    <a:grpSpLocks/>
                  </p:cNvGrpSpPr>
                  <p:nvPr userDrawn="1"/>
                </p:nvGrpSpPr>
                <p:grpSpPr bwMode="auto">
                  <a:xfrm>
                    <a:off x="288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139" name="Group 75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43" name="Picture 76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44" name="Picture 77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140" name="Group 78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41" name="Picture 79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42" name="Picture 80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1132" name="Group 81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56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133" name="Group 8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37" name="Picture 83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38" name="Picture 84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134" name="Group 85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35" name="Picture 86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36" name="Picture 87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</p:grpSp>
          <p:grpSp>
            <p:nvGrpSpPr>
              <p:cNvPr id="1098" name="Group 88"/>
              <p:cNvGrpSpPr>
                <a:grpSpLocks/>
              </p:cNvGrpSpPr>
              <p:nvPr userDrawn="1"/>
            </p:nvGrpSpPr>
            <p:grpSpPr bwMode="auto">
              <a:xfrm>
                <a:off x="1760" y="4064"/>
                <a:ext cx="1472" cy="256"/>
                <a:chOff x="288" y="4064"/>
                <a:chExt cx="1472" cy="256"/>
              </a:xfrm>
            </p:grpSpPr>
            <p:grpSp>
              <p:nvGrpSpPr>
                <p:cNvPr id="1099" name="Group 89"/>
                <p:cNvGrpSpPr>
                  <a:grpSpLocks/>
                </p:cNvGrpSpPr>
                <p:nvPr userDrawn="1"/>
              </p:nvGrpSpPr>
              <p:grpSpPr bwMode="auto">
                <a:xfrm>
                  <a:off x="288" y="4064"/>
                  <a:ext cx="736" cy="256"/>
                  <a:chOff x="288" y="4064"/>
                  <a:chExt cx="736" cy="256"/>
                </a:xfrm>
              </p:grpSpPr>
              <p:grpSp>
                <p:nvGrpSpPr>
                  <p:cNvPr id="1115" name="Group 9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288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123" name="Group 91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27" name="Picture 92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28" name="Picture 93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124" name="Group 94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25" name="Picture 95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26" name="Picture 96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1116" name="Group 97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56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117" name="Group 98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21" name="Picture 99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22" name="Picture 100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118" name="Group 101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19" name="Picture 102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20" name="Picture 103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1100" name="Group 104"/>
                <p:cNvGrpSpPr>
                  <a:grpSpLocks/>
                </p:cNvGrpSpPr>
                <p:nvPr userDrawn="1"/>
              </p:nvGrpSpPr>
              <p:grpSpPr bwMode="auto">
                <a:xfrm>
                  <a:off x="1024" y="4064"/>
                  <a:ext cx="736" cy="256"/>
                  <a:chOff x="288" y="4064"/>
                  <a:chExt cx="736" cy="256"/>
                </a:xfrm>
              </p:grpSpPr>
              <p:grpSp>
                <p:nvGrpSpPr>
                  <p:cNvPr id="1101" name="Group 105"/>
                  <p:cNvGrpSpPr>
                    <a:grpSpLocks/>
                  </p:cNvGrpSpPr>
                  <p:nvPr userDrawn="1"/>
                </p:nvGrpSpPr>
                <p:grpSpPr bwMode="auto">
                  <a:xfrm>
                    <a:off x="288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109" name="Group 106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13" name="Picture 107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14" name="Picture 108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110" name="Group 109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11" name="Picture 110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12" name="Picture 111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1102" name="Group 112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56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103" name="Group 113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07" name="Picture 114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08" name="Picture 115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104" name="Group 116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105" name="Picture 117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106" name="Picture 118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</p:grpSp>
        </p:grpSp>
        <p:grpSp>
          <p:nvGrpSpPr>
            <p:cNvPr id="1034" name="Group 119"/>
            <p:cNvGrpSpPr>
              <a:grpSpLocks/>
            </p:cNvGrpSpPr>
            <p:nvPr userDrawn="1"/>
          </p:nvGrpSpPr>
          <p:grpSpPr bwMode="auto">
            <a:xfrm>
              <a:off x="2824" y="4064"/>
              <a:ext cx="2944" cy="256"/>
              <a:chOff x="288" y="4064"/>
              <a:chExt cx="2944" cy="256"/>
            </a:xfrm>
          </p:grpSpPr>
          <p:grpSp>
            <p:nvGrpSpPr>
              <p:cNvPr id="1035" name="Group 120"/>
              <p:cNvGrpSpPr>
                <a:grpSpLocks/>
              </p:cNvGrpSpPr>
              <p:nvPr userDrawn="1"/>
            </p:nvGrpSpPr>
            <p:grpSpPr bwMode="auto">
              <a:xfrm>
                <a:off x="288" y="4064"/>
                <a:ext cx="1472" cy="256"/>
                <a:chOff x="288" y="4064"/>
                <a:chExt cx="1472" cy="256"/>
              </a:xfrm>
            </p:grpSpPr>
            <p:grpSp>
              <p:nvGrpSpPr>
                <p:cNvPr id="1067" name="Group 121"/>
                <p:cNvGrpSpPr>
                  <a:grpSpLocks/>
                </p:cNvGrpSpPr>
                <p:nvPr userDrawn="1"/>
              </p:nvGrpSpPr>
              <p:grpSpPr bwMode="auto">
                <a:xfrm>
                  <a:off x="288" y="4064"/>
                  <a:ext cx="736" cy="256"/>
                  <a:chOff x="288" y="4064"/>
                  <a:chExt cx="736" cy="256"/>
                </a:xfrm>
              </p:grpSpPr>
              <p:grpSp>
                <p:nvGrpSpPr>
                  <p:cNvPr id="1083" name="Group 122"/>
                  <p:cNvGrpSpPr>
                    <a:grpSpLocks/>
                  </p:cNvGrpSpPr>
                  <p:nvPr userDrawn="1"/>
                </p:nvGrpSpPr>
                <p:grpSpPr bwMode="auto">
                  <a:xfrm>
                    <a:off x="288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091" name="Group 123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95" name="Picture 124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96" name="Picture 125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092" name="Group 126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93" name="Picture 127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94" name="Picture 128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1084" name="Group 129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56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085" name="Group 130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89" name="Picture 131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90" name="Picture 132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086" name="Group 133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87" name="Picture 134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88" name="Picture 135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1068" name="Group 136"/>
                <p:cNvGrpSpPr>
                  <a:grpSpLocks/>
                </p:cNvGrpSpPr>
                <p:nvPr userDrawn="1"/>
              </p:nvGrpSpPr>
              <p:grpSpPr bwMode="auto">
                <a:xfrm>
                  <a:off x="1024" y="4064"/>
                  <a:ext cx="736" cy="256"/>
                  <a:chOff x="288" y="4064"/>
                  <a:chExt cx="736" cy="256"/>
                </a:xfrm>
              </p:grpSpPr>
              <p:grpSp>
                <p:nvGrpSpPr>
                  <p:cNvPr id="1069" name="Group 137"/>
                  <p:cNvGrpSpPr>
                    <a:grpSpLocks/>
                  </p:cNvGrpSpPr>
                  <p:nvPr userDrawn="1"/>
                </p:nvGrpSpPr>
                <p:grpSpPr bwMode="auto">
                  <a:xfrm>
                    <a:off x="288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077" name="Group 138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81" name="Picture 139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82" name="Picture 140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078" name="Group 141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79" name="Picture 142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80" name="Picture 143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1070" name="Group 144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56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071" name="Group 145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75" name="Picture 146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76" name="Picture 147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072" name="Group 148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73" name="Picture 149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74" name="Picture 150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</p:grpSp>
          <p:grpSp>
            <p:nvGrpSpPr>
              <p:cNvPr id="1036" name="Group 151"/>
              <p:cNvGrpSpPr>
                <a:grpSpLocks/>
              </p:cNvGrpSpPr>
              <p:nvPr userDrawn="1"/>
            </p:nvGrpSpPr>
            <p:grpSpPr bwMode="auto">
              <a:xfrm>
                <a:off x="1760" y="4064"/>
                <a:ext cx="1472" cy="256"/>
                <a:chOff x="288" y="4064"/>
                <a:chExt cx="1472" cy="256"/>
              </a:xfrm>
            </p:grpSpPr>
            <p:grpSp>
              <p:nvGrpSpPr>
                <p:cNvPr id="1037" name="Group 152"/>
                <p:cNvGrpSpPr>
                  <a:grpSpLocks/>
                </p:cNvGrpSpPr>
                <p:nvPr userDrawn="1"/>
              </p:nvGrpSpPr>
              <p:grpSpPr bwMode="auto">
                <a:xfrm>
                  <a:off x="288" y="4064"/>
                  <a:ext cx="736" cy="256"/>
                  <a:chOff x="288" y="4064"/>
                  <a:chExt cx="736" cy="256"/>
                </a:xfrm>
              </p:grpSpPr>
              <p:grpSp>
                <p:nvGrpSpPr>
                  <p:cNvPr id="1053" name="Group 153"/>
                  <p:cNvGrpSpPr>
                    <a:grpSpLocks/>
                  </p:cNvGrpSpPr>
                  <p:nvPr userDrawn="1"/>
                </p:nvGrpSpPr>
                <p:grpSpPr bwMode="auto">
                  <a:xfrm>
                    <a:off x="288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061" name="Group 154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65" name="Picture 155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66" name="Picture 156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062" name="Group 157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63" name="Picture 158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64" name="Picture 159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1054" name="Group 16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56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055" name="Group 161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59" name="Picture 162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60" name="Picture 163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056" name="Group 164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57" name="Picture 165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58" name="Picture 166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1038" name="Group 167"/>
                <p:cNvGrpSpPr>
                  <a:grpSpLocks/>
                </p:cNvGrpSpPr>
                <p:nvPr userDrawn="1"/>
              </p:nvGrpSpPr>
              <p:grpSpPr bwMode="auto">
                <a:xfrm>
                  <a:off x="1024" y="4064"/>
                  <a:ext cx="736" cy="256"/>
                  <a:chOff x="288" y="4064"/>
                  <a:chExt cx="736" cy="256"/>
                </a:xfrm>
              </p:grpSpPr>
              <p:grpSp>
                <p:nvGrpSpPr>
                  <p:cNvPr id="1039" name="Group 168"/>
                  <p:cNvGrpSpPr>
                    <a:grpSpLocks/>
                  </p:cNvGrpSpPr>
                  <p:nvPr userDrawn="1"/>
                </p:nvGrpSpPr>
                <p:grpSpPr bwMode="auto">
                  <a:xfrm>
                    <a:off x="288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047" name="Group 169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51" name="Picture 170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52" name="Picture 171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048" name="Group 17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49" name="Picture 173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50" name="Picture 174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grpSp>
                <p:nvGrpSpPr>
                  <p:cNvPr id="1040" name="Group 175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56" y="4064"/>
                    <a:ext cx="368" cy="256"/>
                    <a:chOff x="288" y="4064"/>
                    <a:chExt cx="368" cy="256"/>
                  </a:xfrm>
                </p:grpSpPr>
                <p:grpSp>
                  <p:nvGrpSpPr>
                    <p:cNvPr id="1041" name="Group 176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288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45" name="Picture 177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46" name="Picture 178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1042" name="Group 179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470" y="4064"/>
                      <a:ext cx="186" cy="256"/>
                      <a:chOff x="288" y="4064"/>
                      <a:chExt cx="186" cy="256"/>
                    </a:xfrm>
                  </p:grpSpPr>
                  <p:pic>
                    <p:nvPicPr>
                      <p:cNvPr id="1043" name="Picture 180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064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44" name="Picture 181" descr="p21_"/>
                      <p:cNvPicPr>
                        <a:picLocks noChangeAspect="1" noChangeArrowheads="1"/>
                      </p:cNvPicPr>
                      <p:nvPr userDrawn="1"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" y="4152"/>
                        <a:ext cx="186" cy="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</p:grpSp>
        </p:grpSp>
      </p:grpSp>
      <p:sp>
        <p:nvSpPr>
          <p:cNvPr id="75958" name="Rectangle 18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053" y="6459602"/>
            <a:ext cx="891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SzTx/>
              <a:buFontTx/>
              <a:buNone/>
              <a:defRPr sz="12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ru-RU" smtClean="0"/>
              <a:t>                                 НТУУ «КПІ»                    Алгоритмізація та програмування                               Ковалюк Т.В.                                 </a:t>
            </a:r>
            <a:endParaRPr lang="ru-RU" b="1"/>
          </a:p>
        </p:txBody>
      </p:sp>
      <p:sp>
        <p:nvSpPr>
          <p:cNvPr id="181" name="Номер слайда 2"/>
          <p:cNvSpPr txBox="1">
            <a:spLocks/>
          </p:cNvSpPr>
          <p:nvPr userDrawn="1"/>
        </p:nvSpPr>
        <p:spPr>
          <a:xfrm>
            <a:off x="8271477" y="6502384"/>
            <a:ext cx="720080" cy="276999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‹#›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87350" indent="-38735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3600" indent="-285750" algn="l" rtl="0" eaLnBrk="0" fontAlgn="base" hangingPunct="0">
        <a:spcBef>
          <a:spcPct val="20000"/>
        </a:spcBef>
        <a:spcAft>
          <a:spcPct val="0"/>
        </a:spcAft>
        <a:buSzPct val="13000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827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ile:///C:\Documents%20and%20Settings\sigma\&#1056;&#1072;&#1073;&#1086;&#1095;&#1080;&#1081;%20&#1089;&#1090;&#1086;&#1083;\tetyana\picture&amp;animation\AddressContent.htm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2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1476375" y="333375"/>
            <a:ext cx="6767513" cy="32400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Алгоритмізація </a:t>
            </a:r>
          </a:p>
          <a:p>
            <a:pPr algn="ctr"/>
            <a:r>
              <a:rPr lang="uk-UA" sz="3600" kern="10" dirty="0" smtClean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програмування</a:t>
            </a:r>
            <a:endParaRPr lang="uk-UA" sz="3600" kern="10" dirty="0">
              <a:gradFill rotWithShape="1">
                <a:gsLst>
                  <a:gs pos="0">
                    <a:srgbClr val="000099"/>
                  </a:gs>
                  <a:gs pos="100000">
                    <a:srgbClr val="000047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611188" y="4797425"/>
            <a:ext cx="778192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395537" y="188912"/>
            <a:ext cx="8000752" cy="324008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Основи </a:t>
            </a:r>
            <a:b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uk-UA" sz="3600" kern="10" dirty="0">
              <a:solidFill>
                <a:schemeClr val="bg1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935695" y="4662599"/>
            <a:ext cx="7848872" cy="187158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endParaRPr lang="ru-RU" sz="3600" b="1" kern="10" dirty="0" smtClean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uk-UA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00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42" y="53622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51520" y="260648"/>
            <a:ext cx="8554343" cy="1800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uk-UA" sz="5400" b="1" dirty="0" smtClean="0">
                <a:solidFill>
                  <a:srgbClr val="690710"/>
                </a:solidFill>
              </a:rPr>
              <a:t>Частина 1. Процедурне програмування</a:t>
            </a:r>
            <a:endParaRPr lang="en-US" sz="5400" dirty="0" smtClean="0">
              <a:solidFill>
                <a:srgbClr val="333333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55576" y="2780928"/>
            <a:ext cx="7260007" cy="3672408"/>
          </a:xfrm>
          <a:prstGeom prst="rect">
            <a:avLst/>
          </a:prstGeom>
        </p:spPr>
        <p:txBody>
          <a:bodyPr/>
          <a:lstStyle>
            <a:lvl1pPr marL="38735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36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2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20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</a:pPr>
            <a:r>
              <a:rPr lang="uk-UA" sz="6000" b="1" dirty="0" smtClean="0">
                <a:solidFill>
                  <a:srgbClr val="690710"/>
                </a:solidFill>
              </a:rPr>
              <a:t>Розділ 1</a:t>
            </a:r>
            <a:r>
              <a:rPr lang="ru-RU" sz="6000" b="1" dirty="0" smtClean="0">
                <a:solidFill>
                  <a:srgbClr val="690710"/>
                </a:solidFill>
              </a:rPr>
              <a:t/>
            </a:r>
            <a:br>
              <a:rPr lang="ru-RU" sz="6000" b="1" dirty="0" smtClean="0">
                <a:solidFill>
                  <a:srgbClr val="690710"/>
                </a:solidFill>
              </a:rPr>
            </a:br>
            <a:r>
              <a:rPr lang="uk-UA" sz="6000" b="1" dirty="0" smtClean="0">
                <a:solidFill>
                  <a:srgbClr val="690710"/>
                </a:solidFill>
              </a:rPr>
              <a:t>Основні поняття та означення в мові С</a:t>
            </a:r>
            <a:r>
              <a:rPr lang="en-US" sz="6000" b="1" dirty="0" smtClean="0">
                <a:solidFill>
                  <a:srgbClr val="690710"/>
                </a:solidFill>
              </a:rPr>
              <a:t>/C++</a:t>
            </a: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327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684213" y="1061262"/>
            <a:ext cx="8027987" cy="517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buFont typeface="Wingdings" pitchFamily="2" charset="2"/>
              <a:buNone/>
              <a:tabLst>
                <a:tab pos="228600" algn="l"/>
                <a:tab pos="630238" algn="l"/>
              </a:tabLst>
            </a:pPr>
            <a:r>
              <a:rPr lang="uk-UA" b="1" dirty="0"/>
              <a:t>1.1. Поняття архітектури комп’ютера </a:t>
            </a:r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buFont typeface="Wingdings" pitchFamily="2" charset="2"/>
              <a:buNone/>
              <a:tabLst>
                <a:tab pos="228600" algn="l"/>
                <a:tab pos="630238" algn="l"/>
              </a:tabLst>
            </a:pPr>
            <a:r>
              <a:rPr lang="uk-UA" b="1" dirty="0"/>
              <a:t>1.2. Архітектура комп’ютерів фон </a:t>
            </a:r>
            <a:r>
              <a:rPr lang="uk-UA" b="1" dirty="0" err="1"/>
              <a:t>Неймана</a:t>
            </a:r>
            <a:endParaRPr lang="uk-UA" b="1" dirty="0"/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buFont typeface="Wingdings" pitchFamily="2" charset="2"/>
              <a:buNone/>
              <a:tabLst>
                <a:tab pos="228600" algn="l"/>
                <a:tab pos="630238" algn="l"/>
              </a:tabLst>
            </a:pPr>
            <a:r>
              <a:rPr lang="uk-UA" b="1" dirty="0"/>
              <a:t>1.3. Архітектура системи команд</a:t>
            </a:r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buFont typeface="Wingdings" pitchFamily="2" charset="2"/>
              <a:buNone/>
              <a:tabLst>
                <a:tab pos="228600" algn="l"/>
                <a:tab pos="630238" algn="l"/>
              </a:tabLst>
            </a:pPr>
            <a:r>
              <a:rPr lang="uk-UA" b="1" dirty="0"/>
              <a:t>1.4. Інформація в пам’яті комп’ютера</a:t>
            </a:r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buFont typeface="Wingdings" pitchFamily="2" charset="2"/>
              <a:buNone/>
              <a:tabLst>
                <a:tab pos="228600" algn="l"/>
                <a:tab pos="630238" algn="l"/>
              </a:tabLst>
            </a:pPr>
            <a:r>
              <a:rPr lang="uk-UA" b="1" dirty="0"/>
              <a:t>1.5. Типи комп’ютерів</a:t>
            </a:r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buFont typeface="Wingdings" pitchFamily="2" charset="2"/>
              <a:buNone/>
              <a:tabLst>
                <a:tab pos="228600" algn="l"/>
                <a:tab pos="630238" algn="l"/>
              </a:tabLst>
            </a:pPr>
            <a:r>
              <a:rPr lang="uk-UA" b="1" dirty="0"/>
              <a:t>1.6. Програмне забезпечення</a:t>
            </a:r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buFont typeface="Wingdings" pitchFamily="2" charset="2"/>
              <a:buNone/>
              <a:tabLst>
                <a:tab pos="228600" algn="l"/>
                <a:tab pos="630238" algn="l"/>
              </a:tabLst>
            </a:pPr>
            <a:r>
              <a:rPr lang="uk-UA" b="1" dirty="0"/>
              <a:t>1.7. Засоби створення програм</a:t>
            </a:r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buFont typeface="Wingdings" pitchFamily="2" charset="2"/>
              <a:buNone/>
              <a:tabLst>
                <a:tab pos="228600" algn="l"/>
                <a:tab pos="630238" algn="l"/>
              </a:tabLst>
            </a:pPr>
            <a:r>
              <a:rPr lang="uk-UA" b="1" dirty="0"/>
              <a:t>1.8. Поняття алгоритму й </a:t>
            </a:r>
            <a:r>
              <a:rPr lang="uk-UA" b="1" dirty="0" smtClean="0"/>
              <a:t>основні</a:t>
            </a:r>
            <a:br>
              <a:rPr lang="uk-UA" b="1" dirty="0" smtClean="0"/>
            </a:br>
            <a:r>
              <a:rPr lang="uk-UA" b="1" dirty="0" smtClean="0"/>
              <a:t>             алгоритмічні </a:t>
            </a:r>
            <a:r>
              <a:rPr lang="uk-UA" b="1" dirty="0"/>
              <a:t>структури</a:t>
            </a:r>
            <a:endParaRPr lang="ru-RU" b="1" dirty="0"/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buFont typeface="Wingdings" pitchFamily="2" charset="2"/>
              <a:buNone/>
              <a:tabLst>
                <a:tab pos="228600" algn="l"/>
                <a:tab pos="630238" algn="l"/>
              </a:tabLst>
            </a:pPr>
            <a:r>
              <a:rPr lang="uk-UA" b="1" dirty="0"/>
              <a:t>Висновки</a:t>
            </a:r>
            <a:endParaRPr lang="ru-RU" dirty="0"/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543300" y="142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635375" y="14288"/>
            <a:ext cx="1800721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200" b="1" dirty="0" smtClean="0">
                <a:solidFill>
                  <a:schemeClr val="bg1"/>
                </a:solidFill>
                <a:latin typeface="Comic Sans MS" pitchFamily="66" charset="0"/>
              </a:rPr>
              <a:t>Зміст</a:t>
            </a:r>
            <a:endParaRPr lang="en-US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0"/>
            <a:ext cx="7154716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Результати опанування лекції 1   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377" y="980728"/>
            <a:ext cx="82947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Знання</a:t>
            </a:r>
            <a:r>
              <a:rPr lang="uk-UA" dirty="0" smtClean="0"/>
              <a:t>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dirty="0" smtClean="0"/>
              <a:t>Принципи організації комп’ютера фон </a:t>
            </a:r>
            <a:r>
              <a:rPr lang="uk-UA" dirty="0" err="1" smtClean="0"/>
              <a:t>Неймана</a:t>
            </a:r>
            <a:endParaRPr lang="uk-UA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uk-UA" dirty="0" smtClean="0"/>
              <a:t>Формати зображення даних в пам’яті ПК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dirty="0" smtClean="0"/>
              <a:t>Означення алгоритму та його властивості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dirty="0" smtClean="0"/>
              <a:t>Основні алгоритмічні структури </a:t>
            </a:r>
          </a:p>
          <a:p>
            <a:endParaRPr lang="uk-UA" dirty="0"/>
          </a:p>
          <a:p>
            <a:r>
              <a:rPr lang="uk-UA" b="1" dirty="0" smtClean="0">
                <a:solidFill>
                  <a:srgbClr val="0000CC"/>
                </a:solidFill>
              </a:rPr>
              <a:t>Уміння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dirty="0" smtClean="0">
                <a:solidFill>
                  <a:srgbClr val="0000CC"/>
                </a:solidFill>
              </a:rPr>
              <a:t>Розробляти та представляти алгоритми обчислень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dirty="0" smtClean="0">
                <a:solidFill>
                  <a:srgbClr val="0000CC"/>
                </a:solidFill>
              </a:rPr>
              <a:t>Представляти дані в різних системах числення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dirty="0" smtClean="0">
                <a:solidFill>
                  <a:srgbClr val="0000CC"/>
                </a:solidFill>
              </a:rPr>
              <a:t>Представляти дані в форматах з фіксованою та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dirty="0" smtClean="0">
                <a:solidFill>
                  <a:srgbClr val="0000CC"/>
                </a:solidFill>
              </a:rPr>
              <a:t>плаваючою комами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74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5" descr="fon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9461"/>
            <a:ext cx="32861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052513"/>
            <a:ext cx="5040312" cy="20161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uk-UA" dirty="0" smtClean="0"/>
              <a:t>Поняття архітектури обчислювальних систем є одним з основних для програмування</a:t>
            </a: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611188" y="3284538"/>
            <a:ext cx="500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/>
              <a:t>.</a:t>
            </a:r>
          </a:p>
        </p:txBody>
      </p: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468312" y="2997200"/>
            <a:ext cx="5367337" cy="2850011"/>
          </a:xfrm>
          <a:prstGeom prst="rect">
            <a:avLst/>
          </a:prstGeom>
          <a:gradFill>
            <a:gsLst>
              <a:gs pos="60000">
                <a:srgbClr val="FCE8C8"/>
              </a:gs>
              <a:gs pos="11000">
                <a:srgbClr val="FFFFCC"/>
              </a:gs>
              <a:gs pos="86000">
                <a:srgbClr val="C5E2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 dirty="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/>
              <a:t>Під </a:t>
            </a:r>
            <a:r>
              <a:rPr lang="uk-UA" b="1" dirty="0"/>
              <a:t>архітектурою комп'ютера</a:t>
            </a:r>
            <a:r>
              <a:rPr lang="uk-UA" dirty="0"/>
              <a:t> розуміють </a:t>
            </a:r>
            <a:r>
              <a:rPr lang="uk-UA" b="1" dirty="0"/>
              <a:t>логічну</a:t>
            </a:r>
            <a:r>
              <a:rPr lang="uk-UA" dirty="0"/>
              <a:t> структуру в сукупності з </a:t>
            </a:r>
            <a:r>
              <a:rPr lang="uk-UA" b="1" dirty="0"/>
              <a:t>фізичною</a:t>
            </a:r>
            <a:r>
              <a:rPr lang="uk-UA" dirty="0"/>
              <a:t> структурною організацією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1187" y="57125"/>
            <a:ext cx="8399065" cy="70788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Поняття архітектури комп'ютера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611188" y="3284538"/>
            <a:ext cx="500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/>
              <a:t>.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700338" y="754076"/>
            <a:ext cx="5903912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/>
              <a:t>В основу архітектури сучасних комп’ютерів покладено принципи, сформульовані в 1946</a:t>
            </a:r>
            <a:r>
              <a:rPr lang="en-US" dirty="0"/>
              <a:t> </a:t>
            </a:r>
            <a:r>
              <a:rPr lang="uk-UA" dirty="0"/>
              <a:t>р. американським математиком та фізиком </a:t>
            </a:r>
            <a:r>
              <a:rPr lang="uk-UA" b="1" dirty="0"/>
              <a:t>Джоном фон </a:t>
            </a:r>
            <a:r>
              <a:rPr lang="uk-UA" b="1" dirty="0" err="1"/>
              <a:t>Нейманом</a:t>
            </a:r>
            <a:r>
              <a:rPr lang="uk-UA" b="1" dirty="0"/>
              <a:t>.</a:t>
            </a: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/>
              <a:t> </a:t>
            </a:r>
            <a:endParaRPr lang="uk-UA" dirty="0" smtClean="0"/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 smtClean="0"/>
              <a:t>Усі </a:t>
            </a:r>
            <a:r>
              <a:rPr lang="uk-UA" dirty="0"/>
              <a:t>комп’ютери, побудовані згідно з цими принципами, відомі як </a:t>
            </a:r>
            <a:r>
              <a:rPr lang="uk-UA" b="1" dirty="0"/>
              <a:t>комп’ютери з</a:t>
            </a:r>
            <a:r>
              <a:rPr lang="uk-UA" dirty="0"/>
              <a:t> </a:t>
            </a:r>
            <a:r>
              <a:rPr lang="uk-UA" b="1" dirty="0" err="1"/>
              <a:t>фоннейманівською</a:t>
            </a:r>
            <a:r>
              <a:rPr lang="uk-UA" b="1" dirty="0"/>
              <a:t> архітектурою. 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177482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83420" y="116632"/>
            <a:ext cx="8237051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Поняття архітектури комп'ютера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61865717"/>
              </p:ext>
            </p:extLst>
          </p:nvPr>
        </p:nvGraphicFramePr>
        <p:xfrm>
          <a:off x="611560" y="908050"/>
          <a:ext cx="8280920" cy="5401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23850" y="-32313"/>
            <a:ext cx="8712646" cy="50898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Принципи </a:t>
            </a:r>
            <a:r>
              <a:rPr lang="uk-UA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Фоннейманівської</a:t>
            </a:r>
            <a:r>
              <a:rPr lang="uk-UA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архітектури 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0523" y="1052736"/>
            <a:ext cx="8027987" cy="9366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uk-UA" sz="2400" dirty="0" smtClean="0">
                <a:latin typeface="Arial" charset="0"/>
              </a:rPr>
              <a:t>Інформація (команди і дані) у комп'ютері кодуються у</a:t>
            </a:r>
            <a:r>
              <a:rPr lang="uk-UA" sz="2400" i="1" dirty="0" smtClean="0">
                <a:latin typeface="Arial" charset="0"/>
              </a:rPr>
              <a:t> </a:t>
            </a:r>
            <a:r>
              <a:rPr lang="uk-UA" sz="2400" b="1" i="1" dirty="0" smtClean="0">
                <a:solidFill>
                  <a:srgbClr val="000099"/>
                </a:solidFill>
                <a:latin typeface="Arial" charset="0"/>
              </a:rPr>
              <a:t>двійковій системі числення</a:t>
            </a:r>
            <a:r>
              <a:rPr lang="uk-UA" sz="2400" b="1" i="1" dirty="0" smtClean="0">
                <a:latin typeface="Arial" charset="0"/>
              </a:rPr>
              <a:t>.</a:t>
            </a:r>
            <a:r>
              <a:rPr lang="uk-UA" sz="2400" i="1" dirty="0" smtClean="0">
                <a:latin typeface="Arial" charset="0"/>
              </a:rPr>
              <a:t> </a:t>
            </a:r>
            <a:endParaRPr lang="en-US" sz="2400" dirty="0" smtClean="0">
              <a:latin typeface="Arial" charset="0"/>
            </a:endParaRPr>
          </a:p>
        </p:txBody>
      </p:sp>
      <p:grpSp>
        <p:nvGrpSpPr>
          <p:cNvPr id="10244" name="Прямоугольник 5"/>
          <p:cNvGrpSpPr>
            <a:grpSpLocks/>
          </p:cNvGrpSpPr>
          <p:nvPr/>
        </p:nvGrpSpPr>
        <p:grpSpPr bwMode="auto">
          <a:xfrm>
            <a:off x="283371" y="2060848"/>
            <a:ext cx="8281987" cy="922000"/>
            <a:chOff x="526" y="1724"/>
            <a:chExt cx="5000" cy="1210"/>
          </a:xfrm>
        </p:grpSpPr>
        <p:pic>
          <p:nvPicPr>
            <p:cNvPr id="10246" name="Прямоугольник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" y="1724"/>
              <a:ext cx="500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800" y="1752"/>
              <a:ext cx="4718" cy="952"/>
            </a:xfrm>
            <a:prstGeom prst="rect">
              <a:avLst/>
            </a:prstGeom>
            <a:solidFill>
              <a:srgbClr val="FFFFCC"/>
            </a:solidFill>
            <a:ln w="57150" cmpd="thickThin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200" b="1" i="1" dirty="0">
                  <a:latin typeface="Arial" charset="0"/>
                </a:rPr>
                <a:t>Система </a:t>
              </a:r>
              <a:r>
                <a:rPr lang="uk-UA" sz="2200" b="1" i="1" dirty="0" smtClean="0">
                  <a:latin typeface="Arial" charset="0"/>
                </a:rPr>
                <a:t>числення</a:t>
              </a:r>
              <a:r>
                <a:rPr lang="uk-UA" sz="2200" b="1" dirty="0" smtClean="0">
                  <a:latin typeface="Arial" charset="0"/>
                </a:rPr>
                <a:t> — </a:t>
              </a:r>
              <a:r>
                <a:rPr lang="uk-UA" sz="2200" b="1" dirty="0">
                  <a:latin typeface="Arial" charset="0"/>
                </a:rPr>
                <a:t>це система позначення чисел. </a:t>
              </a: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0" y="0"/>
            <a:ext cx="9144000" cy="53860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uk-UA" sz="2900" b="1" dirty="0" smtClean="0">
                <a:solidFill>
                  <a:schemeClr val="bg1"/>
                </a:solidFill>
              </a:rPr>
              <a:t>Принцип використання двійкової системи числення</a:t>
            </a:r>
            <a:endParaRPr lang="ru-RU" sz="2900" dirty="0">
              <a:solidFill>
                <a:schemeClr val="bg1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48" y="3215463"/>
            <a:ext cx="1464370" cy="299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64883" y="3645024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99"/>
              </a:buClr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У двійковій системі числення використовують дві цифри: </a:t>
            </a:r>
            <a:r>
              <a:rPr lang="uk-UA" sz="2400" b="1" dirty="0" smtClean="0">
                <a:latin typeface="Arial" pitchFamily="34" charset="0"/>
                <a:cs typeface="Arial" pitchFamily="34" charset="0"/>
              </a:rPr>
              <a:t>0 та 1.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uk-UA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15117" y="980728"/>
            <a:ext cx="5281019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Одну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двійкову цифру називають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бітом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(від англ.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binary digit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— двійкова цифра).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uk-UA" sz="24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uk-UA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що складається з восьми бітів,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називають </a:t>
            </a:r>
            <a:r>
              <a:rPr lang="uk-UA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байтом.</a:t>
            </a:r>
            <a:r>
              <a:rPr lang="uk-UA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 За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допомогою одного байта можна закодувати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uk-UA" sz="2400" b="1" baseline="30000" dirty="0">
                <a:latin typeface="Arial" pitchFamily="34" charset="0"/>
                <a:cs typeface="Arial" pitchFamily="34" charset="0"/>
              </a:rPr>
              <a:t>8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 = 256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різних повідомлень і зобразити значення цілих чисел із діапазону від </a:t>
            </a:r>
            <a:r>
              <a:rPr lang="uk-UA" sz="2400" b="1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до 255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24744"/>
            <a:ext cx="3068758" cy="329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00482" y="116632"/>
            <a:ext cx="8743518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Принцип використання двійкової системи числення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16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/>
          </a:blip>
          <a:stretch>
            <a:fillRect/>
          </a:stretch>
        </p:blipFill>
        <p:spPr>
          <a:xfrm>
            <a:off x="2987824" y="5301207"/>
            <a:ext cx="3861318" cy="1558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39968" y="836712"/>
            <a:ext cx="8136488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uk-UA" sz="2400" dirty="0" smtClean="0"/>
              <a:t>Байт є одиницею обсягу пам'яті. </a:t>
            </a:r>
          </a:p>
          <a:p>
            <a:pPr eaLnBrk="1" hangingPunct="1">
              <a:spcBef>
                <a:spcPct val="20000"/>
              </a:spcBef>
            </a:pPr>
            <a:r>
              <a:rPr lang="uk-UA" sz="2400" dirty="0" smtClean="0"/>
              <a:t>Для позначення тисяч,  мільйонів  та більше байтів використовують такі одиниці: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0482" y="116632"/>
            <a:ext cx="8743518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Принцип використання двійкової системи числення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64411"/>
              </p:ext>
            </p:extLst>
          </p:nvPr>
        </p:nvGraphicFramePr>
        <p:xfrm>
          <a:off x="539968" y="2127810"/>
          <a:ext cx="8352512" cy="3173396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555308"/>
                <a:gridCol w="973073"/>
                <a:gridCol w="1395215"/>
                <a:gridCol w="1394321"/>
                <a:gridCol w="3034595"/>
              </a:tblGrid>
              <a:tr h="813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>
                          <a:effectLst/>
                        </a:rPr>
                        <a:t>Назва</a:t>
                      </a:r>
                      <a:r>
                        <a:rPr lang="ru-RU" sz="2200" dirty="0">
                          <a:effectLst/>
                        </a:rPr>
                        <a:t> </a:t>
                      </a:r>
                      <a:r>
                        <a:rPr lang="uk-UA" sz="2200" dirty="0">
                          <a:effectLst/>
                        </a:rPr>
                        <a:t>одиниці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 err="1" smtClean="0">
                          <a:effectLst/>
                        </a:rPr>
                        <a:t>Позна</a:t>
                      </a:r>
                      <a:r>
                        <a:rPr lang="uk-UA" sz="2200" dirty="0" smtClean="0">
                          <a:effectLst/>
                        </a:rPr>
                        <a:t/>
                      </a:r>
                      <a:br>
                        <a:rPr lang="uk-UA" sz="2200" dirty="0" smtClean="0">
                          <a:effectLst/>
                        </a:rPr>
                      </a:br>
                      <a:r>
                        <a:rPr lang="uk-UA" sz="2200" dirty="0" err="1" smtClean="0">
                          <a:effectLst/>
                        </a:rPr>
                        <a:t>чення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>
                          <a:effectLst/>
                        </a:rPr>
                        <a:t>Значення в 10 с.с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>
                          <a:effectLst/>
                        </a:rPr>
                        <a:t>Значення в 2 с.с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>
                          <a:effectLst/>
                        </a:rPr>
                        <a:t>Значення в байтах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-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 smtClean="0">
                          <a:effectLst/>
                        </a:rPr>
                        <a:t>Кілобайт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>
                          <a:effectLst/>
                        </a:rPr>
                        <a:t>kB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3</a:t>
                      </a: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1024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Мегабайт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MB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10</a:t>
                      </a:r>
                      <a:r>
                        <a:rPr lang="ru-RU" sz="2200" baseline="30000" dirty="0">
                          <a:effectLst/>
                        </a:rPr>
                        <a:t>6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20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1 048 576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 smtClean="0">
                          <a:effectLst/>
                        </a:rPr>
                        <a:t>Гігабайт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GB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10</a:t>
                      </a:r>
                      <a:r>
                        <a:rPr lang="ru-RU" sz="2200" baseline="30000" dirty="0">
                          <a:effectLst/>
                        </a:rPr>
                        <a:t>9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2</a:t>
                      </a:r>
                      <a:r>
                        <a:rPr lang="ru-RU" sz="2200" baseline="30000" dirty="0">
                          <a:effectLst/>
                        </a:rPr>
                        <a:t>30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1 073 741 824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Терабайт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TB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12</a:t>
                      </a: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40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1 099 511 627 776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Петабайт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PB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15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50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1 125 899 906 842 624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10"/>
          <p:cNvGrpSpPr>
            <a:grpSpLocks/>
          </p:cNvGrpSpPr>
          <p:nvPr/>
        </p:nvGrpSpPr>
        <p:grpSpPr bwMode="auto">
          <a:xfrm>
            <a:off x="687363" y="1270001"/>
            <a:ext cx="8208911" cy="1239838"/>
            <a:chOff x="699" y="1204"/>
            <a:chExt cx="4769" cy="781"/>
          </a:xfrm>
        </p:grpSpPr>
        <p:sp>
          <p:nvSpPr>
            <p:cNvPr id="2" name="Скругленный прямоугольник 3"/>
            <p:cNvSpPr/>
            <p:nvPr/>
          </p:nvSpPr>
          <p:spPr>
            <a:xfrm>
              <a:off x="699" y="1204"/>
              <a:ext cx="4769" cy="781"/>
            </a:xfrm>
            <a:prstGeom prst="round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uk-UA" sz="2400" b="1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endParaRPr>
            </a:p>
          </p:txBody>
        </p:sp>
        <p:sp>
          <p:nvSpPr>
            <p:cNvPr id="12303" name="Rectangle 5"/>
            <p:cNvSpPr>
              <a:spLocks noChangeArrowheads="1"/>
            </p:cNvSpPr>
            <p:nvPr/>
          </p:nvSpPr>
          <p:spPr bwMode="auto">
            <a:xfrm>
              <a:off x="748" y="1204"/>
              <a:ext cx="458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uk-UA" sz="2400" dirty="0">
                  <a:latin typeface="Arial" pitchFamily="34" charset="0"/>
                  <a:cs typeface="Arial" pitchFamily="34" charset="0"/>
                </a:rPr>
                <a:t>Команди програми та дані, над якими виконуються дії, зберігаються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одній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і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самій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і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зовні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невиразні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92" name="Group 17"/>
          <p:cNvGrpSpPr>
            <a:grpSpLocks/>
          </p:cNvGrpSpPr>
          <p:nvPr/>
        </p:nvGrpSpPr>
        <p:grpSpPr bwMode="auto">
          <a:xfrm>
            <a:off x="688045" y="2768201"/>
            <a:ext cx="8207564" cy="1294662"/>
            <a:chOff x="867" y="2003"/>
            <a:chExt cx="4983" cy="780"/>
          </a:xfrm>
        </p:grpSpPr>
        <p:sp>
          <p:nvSpPr>
            <p:cNvPr id="5" name="Скругленный прямоугольник 3"/>
            <p:cNvSpPr/>
            <p:nvPr/>
          </p:nvSpPr>
          <p:spPr bwMode="auto">
            <a:xfrm>
              <a:off x="867" y="2003"/>
              <a:ext cx="4983" cy="780"/>
            </a:xfrm>
            <a:prstGeom prst="round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Розпізнати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і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дані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можна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тільки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за способом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використання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Це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дозволяє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проводити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над командами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самі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операції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що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і над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даними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(числами)</a:t>
              </a:r>
              <a:endParaRPr lang="uk-UA" sz="24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299" name="Rectangle 16"/>
            <p:cNvSpPr>
              <a:spLocks noChangeArrowheads="1"/>
            </p:cNvSpPr>
            <p:nvPr/>
          </p:nvSpPr>
          <p:spPr bwMode="auto">
            <a:xfrm>
              <a:off x="1066" y="2115"/>
              <a:ext cx="453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12293" name="Group 18"/>
          <p:cNvGrpSpPr>
            <a:grpSpLocks/>
          </p:cNvGrpSpPr>
          <p:nvPr/>
        </p:nvGrpSpPr>
        <p:grpSpPr bwMode="auto">
          <a:xfrm>
            <a:off x="658150" y="4300664"/>
            <a:ext cx="8171301" cy="1580554"/>
            <a:chOff x="949" y="2021"/>
            <a:chExt cx="4769" cy="885"/>
          </a:xfrm>
        </p:grpSpPr>
        <p:grpSp>
          <p:nvGrpSpPr>
            <p:cNvPr id="12294" name="Group 19"/>
            <p:cNvGrpSpPr>
              <a:grpSpLocks/>
            </p:cNvGrpSpPr>
            <p:nvPr/>
          </p:nvGrpSpPr>
          <p:grpSpPr bwMode="auto">
            <a:xfrm>
              <a:off x="949" y="2021"/>
              <a:ext cx="4769" cy="885"/>
              <a:chOff x="699" y="1204"/>
              <a:chExt cx="4769" cy="885"/>
            </a:xfrm>
          </p:grpSpPr>
          <p:sp>
            <p:nvSpPr>
              <p:cNvPr id="4" name="Скругленный прямоугольник 3"/>
              <p:cNvSpPr/>
              <p:nvPr/>
            </p:nvSpPr>
            <p:spPr>
              <a:xfrm>
                <a:off x="699" y="1204"/>
                <a:ext cx="4769" cy="885"/>
              </a:xfrm>
              <a:prstGeom prst="round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uk-UA" sz="2400" b="1" smtClean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2297" name="Rectangle 5"/>
              <p:cNvSpPr>
                <a:spLocks noChangeArrowheads="1"/>
              </p:cNvSpPr>
              <p:nvPr/>
            </p:nvSpPr>
            <p:spPr bwMode="auto">
              <a:xfrm>
                <a:off x="748" y="1456"/>
                <a:ext cx="458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ru-RU" sz="2400">
                  <a:latin typeface="Arial" charset="0"/>
                </a:endParaRPr>
              </a:p>
            </p:txBody>
          </p:sp>
        </p:grpSp>
        <p:sp>
          <p:nvSpPr>
            <p:cNvPr id="12295" name="Rectangle 24"/>
            <p:cNvSpPr>
              <a:spLocks noChangeArrowheads="1"/>
            </p:cNvSpPr>
            <p:nvPr/>
          </p:nvSpPr>
          <p:spPr bwMode="auto">
            <a:xfrm>
              <a:off x="1043" y="2027"/>
              <a:ext cx="4536" cy="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Наслідок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принципу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однорідності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–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однієї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можуть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бути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отримані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як результат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виконання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іншої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.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Ця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можливість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лежить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основі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трансляції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0" y="0"/>
            <a:ext cx="8856984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b="1" dirty="0" smtClean="0">
                <a:solidFill>
                  <a:schemeClr val="bg1"/>
                </a:solidFill>
                <a:latin typeface="Comic Sans MS" pitchFamily="66" charset="0"/>
              </a:rPr>
              <a:t>Принцип однорідності </a:t>
            </a:r>
            <a:r>
              <a:rPr lang="uk-UA" b="1" dirty="0" err="1" smtClean="0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b="1" dirty="0" smtClean="0">
                <a:solidFill>
                  <a:schemeClr val="bg1"/>
                </a:solidFill>
                <a:latin typeface="Comic Sans MS" pitchFamily="66" charset="0"/>
              </a:rPr>
              <a:t>яті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2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1476375" y="333375"/>
            <a:ext cx="6767513" cy="32400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Алгоритмізація </a:t>
            </a:r>
          </a:p>
          <a:p>
            <a:pPr algn="ctr"/>
            <a:r>
              <a:rPr lang="uk-UA" sz="3600" kern="10" dirty="0" smtClean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програмування</a:t>
            </a:r>
            <a:endParaRPr lang="uk-UA" sz="3600" kern="10" dirty="0">
              <a:gradFill rotWithShape="1">
                <a:gsLst>
                  <a:gs pos="0">
                    <a:srgbClr val="000099"/>
                  </a:gs>
                  <a:gs pos="100000">
                    <a:srgbClr val="000047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611188" y="4797425"/>
            <a:ext cx="778192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1742804" y="188640"/>
            <a:ext cx="5760641" cy="118871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Лекція 1</a:t>
            </a:r>
            <a:endParaRPr lang="uk-UA" sz="3600" kern="10" dirty="0">
              <a:solidFill>
                <a:schemeClr val="bg1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" name="WordArt 4"/>
          <p:cNvSpPr>
            <a:spLocks noChangeArrowheads="1" noChangeShapeType="1" noTextEdit="1"/>
          </p:cNvSpPr>
          <p:nvPr/>
        </p:nvSpPr>
        <p:spPr bwMode="auto">
          <a:xfrm>
            <a:off x="306240" y="2276872"/>
            <a:ext cx="8568952" cy="171687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Вимоги до компетентностей студента з ІПЗ.</a:t>
            </a:r>
          </a:p>
          <a:p>
            <a:pPr algn="ctr"/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Основні поняття програмування</a:t>
            </a:r>
            <a:endParaRPr lang="uk-UA" sz="3600" kern="10" dirty="0">
              <a:solidFill>
                <a:schemeClr val="bg1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WordArt 5"/>
          <p:cNvSpPr>
            <a:spLocks noChangeArrowheads="1" noChangeShapeType="1" noTextEdit="1"/>
          </p:cNvSpPr>
          <p:nvPr/>
        </p:nvSpPr>
        <p:spPr bwMode="auto">
          <a:xfrm>
            <a:off x="179512" y="4797425"/>
            <a:ext cx="9117863" cy="1439267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uk-UA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28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6681" y="0"/>
            <a:ext cx="8338543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solidFill>
                  <a:schemeClr val="bg1"/>
                </a:solidFill>
                <a:latin typeface="Comic Sans MS" pitchFamily="66" charset="0"/>
              </a:rPr>
              <a:t>Принцип програмного керування</a:t>
            </a:r>
            <a:endParaRPr lang="en-US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4" name="Групувати 3"/>
          <p:cNvGrpSpPr/>
          <p:nvPr/>
        </p:nvGrpSpPr>
        <p:grpSpPr>
          <a:xfrm>
            <a:off x="446680" y="939801"/>
            <a:ext cx="8589816" cy="5679478"/>
            <a:chOff x="446680" y="939801"/>
            <a:chExt cx="8338545" cy="5679478"/>
          </a:xfrm>
        </p:grpSpPr>
        <p:grpSp>
          <p:nvGrpSpPr>
            <p:cNvPr id="13315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939801"/>
              <a:ext cx="8316912" cy="1409080"/>
              <a:chOff x="1255776" y="1731264"/>
              <a:chExt cx="7699248" cy="1371600"/>
            </a:xfrm>
          </p:grpSpPr>
          <p:pic>
            <p:nvPicPr>
              <p:cNvPr id="13329" name="Скругленный прямоугольник 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1731264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0" name="Text Box 19"/>
              <p:cNvSpPr txBox="1">
                <a:spLocks noChangeArrowheads="1"/>
              </p:cNvSpPr>
              <p:nvPr/>
            </p:nvSpPr>
            <p:spPr bwMode="auto">
              <a:xfrm>
                <a:off x="1386087" y="1900437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694100" y="1268760"/>
              <a:ext cx="785608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charset="0"/>
                  <a:cs typeface="Arial" charset="0"/>
                </a:rPr>
                <a:t>Усі обчислення, що виконує комп’ютер, зображені </a:t>
              </a:r>
              <a:r>
                <a:rPr lang="uk-UA" sz="2400" dirty="0" smtClean="0">
                  <a:latin typeface="Arial" charset="0"/>
                  <a:cs typeface="Arial" charset="0"/>
                </a:rPr>
                <a:t>в </a:t>
              </a:r>
              <a:r>
                <a:rPr lang="uk-UA" sz="2400" dirty="0">
                  <a:latin typeface="Arial" charset="0"/>
                  <a:cs typeface="Arial" charset="0"/>
                </a:rPr>
                <a:t>пам’яті </a:t>
              </a:r>
              <a:r>
                <a:rPr lang="uk-UA" sz="2400" dirty="0" err="1" smtClean="0">
                  <a:latin typeface="Arial" charset="0"/>
                  <a:cs typeface="Arial" charset="0"/>
                </a:rPr>
                <a:t>комп</a:t>
              </a:r>
              <a:r>
                <a:rPr lang="en-US" sz="2400" dirty="0" smtClean="0">
                  <a:latin typeface="Arial" charset="0"/>
                  <a:cs typeface="Arial" charset="0"/>
                </a:rPr>
                <a:t>’</a:t>
              </a:r>
              <a:r>
                <a:rPr lang="uk-UA" sz="2400" dirty="0" err="1" smtClean="0">
                  <a:latin typeface="Arial" charset="0"/>
                  <a:cs typeface="Arial" charset="0"/>
                </a:rPr>
                <a:t>ютера</a:t>
              </a:r>
              <a:r>
                <a:rPr lang="uk-UA" sz="2400" dirty="0" smtClean="0">
                  <a:latin typeface="Arial" charset="0"/>
                  <a:cs typeface="Arial" charset="0"/>
                </a:rPr>
                <a:t> у </a:t>
              </a:r>
              <a:r>
                <a:rPr lang="uk-UA" sz="2400" dirty="0">
                  <a:latin typeface="Arial" charset="0"/>
                  <a:cs typeface="Arial" charset="0"/>
                </a:rPr>
                <a:t>вигляді </a:t>
              </a:r>
              <a:r>
                <a:rPr lang="uk-UA" sz="2400" b="1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програм</a:t>
              </a:r>
              <a:r>
                <a:rPr lang="uk-UA" sz="2400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.</a:t>
              </a:r>
              <a:endParaRPr lang="ru-RU" sz="2400" i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3325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2371570"/>
              <a:ext cx="8338544" cy="1245244"/>
              <a:chOff x="1188720" y="3169920"/>
              <a:chExt cx="7699248" cy="1371600"/>
            </a:xfrm>
          </p:grpSpPr>
          <p:pic>
            <p:nvPicPr>
              <p:cNvPr id="13327" name="Скругленный прямоугольник 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720" y="3169920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8" name="Text Box 15"/>
              <p:cNvSpPr txBox="1">
                <a:spLocks noChangeArrowheads="1"/>
              </p:cNvSpPr>
              <p:nvPr/>
            </p:nvSpPr>
            <p:spPr bwMode="auto">
              <a:xfrm>
                <a:off x="1314649" y="3340299"/>
                <a:ext cx="7449740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18" name="Rectangle 14"/>
            <p:cNvSpPr>
              <a:spLocks noChangeArrowheads="1"/>
            </p:cNvSpPr>
            <p:nvPr/>
          </p:nvSpPr>
          <p:spPr bwMode="auto">
            <a:xfrm>
              <a:off x="663910" y="2618616"/>
              <a:ext cx="788627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charset="0"/>
                  <a:cs typeface="Arial" charset="0"/>
                </a:rPr>
                <a:t>Програма </a:t>
              </a:r>
              <a:r>
                <a:rPr lang="uk-UA" sz="2400" dirty="0" smtClean="0">
                  <a:latin typeface="Arial" charset="0"/>
                  <a:cs typeface="Arial" charset="0"/>
                </a:rPr>
                <a:t>складається </a:t>
              </a:r>
              <a:r>
                <a:rPr lang="uk-UA" sz="2400" dirty="0">
                  <a:latin typeface="Arial" charset="0"/>
                  <a:cs typeface="Arial" charset="0"/>
                </a:rPr>
                <a:t>з </a:t>
              </a:r>
              <a:r>
                <a:rPr lang="uk-UA" sz="2400" dirty="0" smtClean="0">
                  <a:latin typeface="Arial" charset="0"/>
                  <a:cs typeface="Arial" charset="0"/>
                </a:rPr>
                <a:t>послідовності </a:t>
              </a:r>
              <a:r>
                <a:rPr lang="uk-UA" sz="2400" b="1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інструкцій – команд</a:t>
              </a:r>
              <a:r>
                <a:rPr lang="uk-UA" sz="2400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.</a:t>
              </a:r>
              <a:endParaRPr lang="uk-UA" sz="2400" i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3321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3621954"/>
              <a:ext cx="8316046" cy="1306023"/>
              <a:chOff x="1255776" y="4681728"/>
              <a:chExt cx="7699248" cy="1371600"/>
            </a:xfrm>
          </p:grpSpPr>
          <p:pic>
            <p:nvPicPr>
              <p:cNvPr id="13323" name="Скругленный прямоугольник 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4681728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4" name="Text Box 9"/>
              <p:cNvSpPr txBox="1">
                <a:spLocks noChangeArrowheads="1"/>
              </p:cNvSpPr>
              <p:nvPr/>
            </p:nvSpPr>
            <p:spPr bwMode="auto">
              <a:xfrm>
                <a:off x="1386087" y="4851599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20" name="Rectangle 21"/>
            <p:cNvSpPr>
              <a:spLocks noChangeArrowheads="1"/>
            </p:cNvSpPr>
            <p:nvPr/>
          </p:nvSpPr>
          <p:spPr bwMode="auto">
            <a:xfrm>
              <a:off x="694100" y="3900854"/>
              <a:ext cx="785608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Кожна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команда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наказує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деяку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операцію</a:t>
              </a:r>
              <a:r>
                <a:rPr lang="ru-RU" sz="2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з набору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операцій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реалізованих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обчислювальною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машиною.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  <p:grpSp>
          <p:nvGrpSpPr>
            <p:cNvPr id="20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0" y="4927976"/>
              <a:ext cx="8338543" cy="1691303"/>
              <a:chOff x="1255776" y="4681727"/>
              <a:chExt cx="7699248" cy="1371601"/>
            </a:xfrm>
          </p:grpSpPr>
          <p:pic>
            <p:nvPicPr>
              <p:cNvPr id="21" name="Скругленный прямоугольник 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4681727"/>
                <a:ext cx="7699248" cy="1371601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1386087" y="4851599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94100" y="5257703"/>
              <a:ext cx="7856085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зберігаються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послідовних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комірках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комп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uk-UA" sz="2400" dirty="0" err="1" smtClean="0">
                  <a:latin typeface="Arial" pitchFamily="34" charset="0"/>
                  <a:cs typeface="Arial" pitchFamily="34" charset="0"/>
                </a:rPr>
                <a:t>ютера</a:t>
              </a:r>
              <a:r>
                <a:rPr lang="uk-UA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і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виконуються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b="1" i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порядку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їх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положення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b="1" i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програмі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3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6681" y="116632"/>
            <a:ext cx="8338543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b="1" dirty="0" smtClean="0">
                <a:solidFill>
                  <a:schemeClr val="bg1"/>
                </a:solidFill>
                <a:latin typeface="Comic Sans MS" pitchFamily="66" charset="0"/>
              </a:rPr>
              <a:t>Принцип програмного керування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38543" cy="298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1052736"/>
            <a:ext cx="495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керує</a:t>
            </a:r>
            <a:r>
              <a:rPr lang="ru-RU" dirty="0" smtClean="0"/>
              <a:t> комп</a:t>
            </a:r>
            <a:r>
              <a:rPr lang="en-US" dirty="0" smtClean="0"/>
              <a:t>’</a:t>
            </a:r>
            <a:r>
              <a:rPr lang="ru-RU" dirty="0" err="1" smtClean="0"/>
              <a:t>ютером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21933" y="1124744"/>
            <a:ext cx="78851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b="1" dirty="0">
                <a:latin typeface="Arial" charset="0"/>
              </a:rPr>
              <a:t>Основна пам’ять</a:t>
            </a:r>
            <a:r>
              <a:rPr lang="uk-UA" sz="2400" dirty="0">
                <a:latin typeface="Arial" charset="0"/>
              </a:rPr>
              <a:t> – це послідовність комірок, кожна з яких має свій номер – </a:t>
            </a:r>
            <a:r>
              <a:rPr lang="uk-UA" sz="2400" b="1" dirty="0">
                <a:solidFill>
                  <a:srgbClr val="C00000"/>
                </a:solidFill>
                <a:latin typeface="Arial" charset="0"/>
                <a:hlinkClick r:id="rId2" action="ppaction://hlinkfile"/>
              </a:rPr>
              <a:t>адресу</a:t>
            </a:r>
            <a:r>
              <a:rPr lang="uk-UA" sz="2400" dirty="0">
                <a:latin typeface="Arial" charset="0"/>
              </a:rPr>
              <a:t>. </a:t>
            </a:r>
            <a:endParaRPr lang="uk-UA" sz="2400" dirty="0" smtClean="0">
              <a:latin typeface="Arial" charset="0"/>
            </a:endParaRPr>
          </a:p>
          <a:p>
            <a:pPr eaLnBrk="1" hangingPunct="1"/>
            <a:r>
              <a:rPr lang="uk-UA" sz="2400" dirty="0" smtClean="0">
                <a:latin typeface="Arial" charset="0"/>
              </a:rPr>
              <a:t>За адресою зберігаються певні дані (</a:t>
            </a:r>
            <a:r>
              <a:rPr lang="uk-UA" sz="2400" b="1" u="sng" dirty="0" smtClean="0">
                <a:latin typeface="Arial" charset="0"/>
                <a:hlinkClick r:id="rId2" action="ppaction://hlinkfile"/>
              </a:rPr>
              <a:t>вміст адреси</a:t>
            </a:r>
            <a:r>
              <a:rPr lang="uk-UA" sz="2400" dirty="0" smtClean="0">
                <a:latin typeface="Arial" charset="0"/>
              </a:rPr>
              <a:t>)</a:t>
            </a:r>
            <a:r>
              <a:rPr lang="ru-RU" sz="2400" dirty="0" smtClean="0">
                <a:latin typeface="Arial" charset="0"/>
              </a:rPr>
              <a:t> </a:t>
            </a:r>
            <a:endParaRPr lang="ru-RU" sz="2400" dirty="0"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solidFill>
                  <a:schemeClr val="bg1"/>
                </a:solidFill>
                <a:latin typeface="Comic Sans MS" pitchFamily="66" charset="0"/>
              </a:rPr>
              <a:t>Принцип адресації </a:t>
            </a:r>
            <a:r>
              <a:rPr lang="uk-UA" sz="3600" b="1" dirty="0" err="1" smtClean="0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sz="3600" b="1" dirty="0" smtClean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 smtClean="0">
                <a:solidFill>
                  <a:schemeClr val="bg1"/>
                </a:solidFill>
                <a:latin typeface="Comic Sans MS" pitchFamily="66" charset="0"/>
              </a:rPr>
              <a:t>яті</a:t>
            </a:r>
            <a:endParaRPr lang="en-US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38" y="2924944"/>
            <a:ext cx="5413219" cy="258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8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555775" y="2560070"/>
            <a:ext cx="71287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 smtClean="0">
                <a:latin typeface="Arial" charset="0"/>
              </a:rPr>
              <a:t>Мінімальний розмір </a:t>
            </a:r>
            <a:r>
              <a:rPr lang="uk-UA" sz="2400" dirty="0">
                <a:latin typeface="Arial" charset="0"/>
              </a:rPr>
              <a:t>комірки дорівнює восьми двійковим розрядам –</a:t>
            </a:r>
            <a:r>
              <a:rPr lang="uk-UA" sz="2400" b="1" dirty="0">
                <a:latin typeface="Arial" charset="0"/>
              </a:rPr>
              <a:t> </a:t>
            </a:r>
            <a:r>
              <a:rPr lang="uk-UA" sz="2400" b="1" dirty="0" smtClean="0">
                <a:latin typeface="Arial" charset="0"/>
              </a:rPr>
              <a:t>одному байту</a:t>
            </a:r>
            <a:r>
              <a:rPr lang="uk-UA" sz="2400" dirty="0">
                <a:latin typeface="Arial" charset="0"/>
              </a:rPr>
              <a:t>.</a:t>
            </a:r>
            <a:r>
              <a:rPr lang="ru-RU" sz="2400" dirty="0">
                <a:latin typeface="Arial" charset="0"/>
              </a:rPr>
              <a:t> </a:t>
            </a:r>
          </a:p>
        </p:txBody>
      </p:sp>
      <p:sp>
        <p:nvSpPr>
          <p:cNvPr id="14368" name="Line 39"/>
          <p:cNvSpPr>
            <a:spLocks noChangeShapeType="1"/>
          </p:cNvSpPr>
          <p:nvPr/>
        </p:nvSpPr>
        <p:spPr bwMode="auto">
          <a:xfrm flipH="1">
            <a:off x="1115616" y="2557005"/>
            <a:ext cx="2664296" cy="834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0633" y="116632"/>
            <a:ext cx="848603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b="1" dirty="0" smtClean="0">
                <a:solidFill>
                  <a:schemeClr val="bg1"/>
                </a:solidFill>
                <a:latin typeface="Comic Sans MS" pitchFamily="66" charset="0"/>
              </a:rPr>
              <a:t>Принцип адресації </a:t>
            </a:r>
            <a:r>
              <a:rPr lang="uk-UA" b="1" dirty="0" err="1" smtClean="0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b="1" dirty="0" smtClean="0">
                <a:solidFill>
                  <a:schemeClr val="bg1"/>
                </a:solidFill>
                <a:latin typeface="Comic Sans MS" pitchFamily="66" charset="0"/>
              </a:rPr>
              <a:t>яті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64237" y="987345"/>
            <a:ext cx="8572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Двійкові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коди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команд і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поділяються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на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одиниці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інформації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звані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словами, і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в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комірках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пам'яті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а для доступу до них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номери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відповідних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комірок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адреси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7" y="3391067"/>
            <a:ext cx="815658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5576" y="7101408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000000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00000011   0000010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00000101</a:t>
            </a:r>
            <a:endParaRPr lang="ru-RU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617117" y="950913"/>
            <a:ext cx="7993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Адресою числа вважається </a:t>
            </a:r>
            <a:r>
              <a:rPr lang="uk-UA" sz="2400" b="1" dirty="0">
                <a:latin typeface="Arial" charset="0"/>
              </a:rPr>
              <a:t>адреса першого байта</a:t>
            </a:r>
            <a:r>
              <a:rPr lang="uk-UA" sz="2400" dirty="0">
                <a:latin typeface="Arial" charset="0"/>
              </a:rPr>
              <a:t> області пам’яті, відведеної для збереження числа</a:t>
            </a:r>
            <a:r>
              <a:rPr lang="ru-RU" sz="2400" dirty="0">
                <a:latin typeface="Arial" charset="0"/>
              </a:rPr>
              <a:t> </a:t>
            </a:r>
          </a:p>
        </p:txBody>
      </p:sp>
      <p:sp>
        <p:nvSpPr>
          <p:cNvPr id="15363" name="Text Box 9"/>
          <p:cNvSpPr txBox="1">
            <a:spLocks noChangeArrowheads="1"/>
          </p:cNvSpPr>
          <p:nvPr/>
        </p:nvSpPr>
        <p:spPr bwMode="auto">
          <a:xfrm>
            <a:off x="1174329" y="1617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uk-UA" sz="1800">
              <a:latin typeface="Arial" charset="0"/>
            </a:endParaRPr>
          </a:p>
        </p:txBody>
      </p:sp>
      <p:grpSp>
        <p:nvGrpSpPr>
          <p:cNvPr id="15364" name="Group 23"/>
          <p:cNvGrpSpPr>
            <a:grpSpLocks/>
          </p:cNvGrpSpPr>
          <p:nvPr/>
        </p:nvGrpSpPr>
        <p:grpSpPr bwMode="auto">
          <a:xfrm>
            <a:off x="1174329" y="2895602"/>
            <a:ext cx="6277991" cy="719138"/>
            <a:chOff x="1475" y="2342"/>
            <a:chExt cx="2585" cy="453"/>
          </a:xfrm>
        </p:grpSpPr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1475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0" name="Rectangle 6"/>
            <p:cNvSpPr>
              <a:spLocks noChangeArrowheads="1"/>
            </p:cNvSpPr>
            <p:nvPr/>
          </p:nvSpPr>
          <p:spPr bwMode="auto">
            <a:xfrm>
              <a:off x="2121" y="2342"/>
              <a:ext cx="647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1" name="Rectangle 7"/>
            <p:cNvSpPr>
              <a:spLocks noChangeArrowheads="1"/>
            </p:cNvSpPr>
            <p:nvPr/>
          </p:nvSpPr>
          <p:spPr bwMode="auto">
            <a:xfrm>
              <a:off x="2768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2" name="Rectangle 8"/>
            <p:cNvSpPr>
              <a:spLocks noChangeArrowheads="1"/>
            </p:cNvSpPr>
            <p:nvPr/>
          </p:nvSpPr>
          <p:spPr bwMode="auto">
            <a:xfrm>
              <a:off x="3414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>
              <a:off x="2121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4" name="Line 10"/>
            <p:cNvSpPr>
              <a:spLocks noChangeShapeType="1"/>
            </p:cNvSpPr>
            <p:nvPr/>
          </p:nvSpPr>
          <p:spPr bwMode="auto">
            <a:xfrm>
              <a:off x="2768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>
              <a:off x="3414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6" name="Line 12"/>
            <p:cNvSpPr>
              <a:spLocks noChangeShapeType="1"/>
            </p:cNvSpPr>
            <p:nvPr/>
          </p:nvSpPr>
          <p:spPr bwMode="auto">
            <a:xfrm>
              <a:off x="1475" y="2342"/>
              <a:ext cx="0" cy="45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7" name="Line 13"/>
            <p:cNvSpPr>
              <a:spLocks noChangeShapeType="1"/>
            </p:cNvSpPr>
            <p:nvPr/>
          </p:nvSpPr>
          <p:spPr bwMode="auto">
            <a:xfrm>
              <a:off x="4060" y="2342"/>
              <a:ext cx="0" cy="45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8" name="Line 14"/>
            <p:cNvSpPr>
              <a:spLocks noChangeShapeType="1"/>
            </p:cNvSpPr>
            <p:nvPr/>
          </p:nvSpPr>
          <p:spPr bwMode="auto">
            <a:xfrm>
              <a:off x="1475" y="2342"/>
              <a:ext cx="258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9" name="Line 15"/>
            <p:cNvSpPr>
              <a:spLocks noChangeShapeType="1"/>
            </p:cNvSpPr>
            <p:nvPr/>
          </p:nvSpPr>
          <p:spPr bwMode="auto">
            <a:xfrm>
              <a:off x="1475" y="2795"/>
              <a:ext cx="258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5" name="Line 25"/>
          <p:cNvSpPr>
            <a:spLocks noChangeShapeType="1"/>
          </p:cNvSpPr>
          <p:nvPr/>
        </p:nvSpPr>
        <p:spPr bwMode="auto">
          <a:xfrm flipH="1">
            <a:off x="2706267" y="1382713"/>
            <a:ext cx="24479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67" name="AutoShape 21"/>
          <p:cNvSpPr>
            <a:spLocks/>
          </p:cNvSpPr>
          <p:nvPr/>
        </p:nvSpPr>
        <p:spPr bwMode="auto">
          <a:xfrm rot="16200000">
            <a:off x="4081863" y="994544"/>
            <a:ext cx="649288" cy="6464349"/>
          </a:xfrm>
          <a:prstGeom prst="leftBrace">
            <a:avLst>
              <a:gd name="adj1" fmla="val 563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sp>
        <p:nvSpPr>
          <p:cNvPr id="15368" name="Text Box 22"/>
          <p:cNvSpPr txBox="1">
            <a:spLocks noChangeArrowheads="1"/>
          </p:cNvSpPr>
          <p:nvPr/>
        </p:nvSpPr>
        <p:spPr bwMode="auto">
          <a:xfrm>
            <a:off x="2345904" y="4743450"/>
            <a:ext cx="383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>
                <a:latin typeface="Arial" charset="0"/>
              </a:rPr>
              <a:t>4 байти для одного числа</a:t>
            </a:r>
            <a:endParaRPr lang="ru-RU" sz="2400">
              <a:latin typeface="Arial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70633" y="116632"/>
            <a:ext cx="848603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b="1" dirty="0" smtClean="0">
                <a:solidFill>
                  <a:schemeClr val="bg1"/>
                </a:solidFill>
                <a:latin typeface="Comic Sans MS" pitchFamily="66" charset="0"/>
              </a:rPr>
              <a:t>Принцип адресації </a:t>
            </a:r>
            <a:r>
              <a:rPr lang="uk-UA" b="1" dirty="0" err="1" smtClean="0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b="1" dirty="0" smtClean="0">
                <a:solidFill>
                  <a:schemeClr val="bg1"/>
                </a:solidFill>
                <a:latin typeface="Comic Sans MS" pitchFamily="66" charset="0"/>
              </a:rPr>
              <a:t>яті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013943" y="210264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000000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00000011   0000010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00000101</a:t>
            </a:r>
            <a:endParaRPr lang="ru-RU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25067" y="936625"/>
            <a:ext cx="77771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>
                <a:latin typeface="Arial" charset="0"/>
              </a:rPr>
              <a:t>Процесор у будь-який момент може отримати доступ до будь-якої комірки пам’яті. </a:t>
            </a:r>
          </a:p>
          <a:p>
            <a:pPr eaLnBrk="1" hangingPunct="1"/>
            <a:r>
              <a:rPr lang="uk-UA" sz="2400">
                <a:latin typeface="Arial" charset="0"/>
              </a:rPr>
              <a:t>Така пам’ять називається </a:t>
            </a:r>
            <a:r>
              <a:rPr lang="uk-UA" sz="2400" i="1">
                <a:solidFill>
                  <a:srgbClr val="FF0000"/>
                </a:solidFill>
                <a:latin typeface="Arial" charset="0"/>
              </a:rPr>
              <a:t>пам’яттю з довільним доступом (</a:t>
            </a:r>
            <a:r>
              <a:rPr lang="en-US" sz="2400" i="1">
                <a:solidFill>
                  <a:srgbClr val="FF0000"/>
                </a:solidFill>
                <a:latin typeface="Arial" charset="0"/>
              </a:rPr>
              <a:t>RAM - </a:t>
            </a:r>
            <a:r>
              <a:rPr lang="uk-UA" sz="2400" i="1">
                <a:latin typeface="Arial" charset="0"/>
              </a:rPr>
              <a:t>random-access memory</a:t>
            </a:r>
            <a:r>
              <a:rPr lang="uk-UA" sz="2400" i="1">
                <a:solidFill>
                  <a:srgbClr val="FF0000"/>
                </a:solidFill>
                <a:latin typeface="Arial" charset="0"/>
              </a:rPr>
              <a:t>)</a:t>
            </a:r>
            <a:r>
              <a:rPr lang="uk-UA" sz="2400">
                <a:latin typeface="Arial" charset="0"/>
              </a:rPr>
              <a:t>.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993354" y="166370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uk-UA" sz="1800">
              <a:latin typeface="Arial" charset="0"/>
            </a:endParaRPr>
          </a:p>
        </p:txBody>
      </p:sp>
      <p:sp>
        <p:nvSpPr>
          <p:cNvPr id="16388" name="Rectangle 19"/>
          <p:cNvSpPr>
            <a:spLocks noChangeArrowheads="1"/>
          </p:cNvSpPr>
          <p:nvPr/>
        </p:nvSpPr>
        <p:spPr bwMode="auto">
          <a:xfrm>
            <a:off x="796504" y="3805237"/>
            <a:ext cx="15843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uk-UA" sz="2400" b="1">
                <a:latin typeface="Arial" charset="0"/>
              </a:rPr>
              <a:t>процесор</a:t>
            </a:r>
            <a:endParaRPr lang="ru-RU" sz="2400" b="1">
              <a:latin typeface="Arial" charset="0"/>
            </a:endParaRP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30907"/>
              </p:ext>
            </p:extLst>
          </p:nvPr>
        </p:nvGraphicFramePr>
        <p:xfrm>
          <a:off x="4181054" y="3373437"/>
          <a:ext cx="2111375" cy="1371600"/>
        </p:xfrm>
        <a:graphic>
          <a:graphicData uri="http://schemas.openxmlformats.org/drawingml/2006/table">
            <a:tbl>
              <a:tblPr/>
              <a:tblGrid>
                <a:gridCol w="422275"/>
                <a:gridCol w="422275"/>
                <a:gridCol w="422275"/>
                <a:gridCol w="422275"/>
                <a:gridCol w="42227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</a:tbl>
          </a:graphicData>
        </a:graphic>
      </p:graphicFrame>
      <p:sp>
        <p:nvSpPr>
          <p:cNvPr id="16415" name="Text Box 58"/>
          <p:cNvSpPr txBox="1">
            <a:spLocks noChangeArrowheads="1"/>
          </p:cNvSpPr>
          <p:nvPr/>
        </p:nvSpPr>
        <p:spPr bwMode="auto">
          <a:xfrm>
            <a:off x="4757317" y="272415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>
                <a:latin typeface="Arial" charset="0"/>
              </a:rPr>
              <a:t>RAM</a:t>
            </a:r>
            <a:endParaRPr lang="ru-RU" sz="2400" b="1">
              <a:latin typeface="Arial" charset="0"/>
            </a:endParaRPr>
          </a:p>
        </p:txBody>
      </p:sp>
      <p:sp>
        <p:nvSpPr>
          <p:cNvPr id="16416" name="Line 59"/>
          <p:cNvSpPr>
            <a:spLocks noChangeShapeType="1"/>
          </p:cNvSpPr>
          <p:nvPr/>
        </p:nvSpPr>
        <p:spPr bwMode="auto">
          <a:xfrm flipV="1">
            <a:off x="2380829" y="3660775"/>
            <a:ext cx="20161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7" name="Line 60"/>
          <p:cNvSpPr>
            <a:spLocks noChangeShapeType="1"/>
          </p:cNvSpPr>
          <p:nvPr/>
        </p:nvSpPr>
        <p:spPr bwMode="auto">
          <a:xfrm flipV="1">
            <a:off x="2380829" y="4092575"/>
            <a:ext cx="25209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8" name="Line 61"/>
          <p:cNvSpPr>
            <a:spLocks noChangeShapeType="1"/>
          </p:cNvSpPr>
          <p:nvPr/>
        </p:nvSpPr>
        <p:spPr bwMode="auto">
          <a:xfrm>
            <a:off x="2380829" y="4452937"/>
            <a:ext cx="338455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70633" y="116632"/>
            <a:ext cx="848603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b="1" dirty="0" smtClean="0">
                <a:solidFill>
                  <a:schemeClr val="bg1"/>
                </a:solidFill>
                <a:latin typeface="Comic Sans MS" pitchFamily="66" charset="0"/>
              </a:rPr>
              <a:t>Принцип адресації </a:t>
            </a:r>
            <a:r>
              <a:rPr lang="uk-UA" b="1" dirty="0" err="1" smtClean="0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b="1" dirty="0" smtClean="0">
                <a:solidFill>
                  <a:schemeClr val="bg1"/>
                </a:solidFill>
                <a:latin typeface="Comic Sans MS" pitchFamily="66" charset="0"/>
              </a:rPr>
              <a:t>яті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23850" y="938084"/>
            <a:ext cx="884582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uk-UA" sz="2100" dirty="0">
                <a:latin typeface="Arial" charset="0"/>
                <a:cs typeface="Arial" charset="0"/>
              </a:rPr>
              <a:t>Типова </a:t>
            </a:r>
            <a:r>
              <a:rPr lang="uk-UA" sz="2100" dirty="0" err="1">
                <a:latin typeface="Arial" charset="0"/>
                <a:cs typeface="Arial" charset="0"/>
              </a:rPr>
              <a:t>фоннейманівська</a:t>
            </a:r>
            <a:r>
              <a:rPr lang="uk-UA" sz="2100" dirty="0">
                <a:latin typeface="Arial" charset="0"/>
                <a:cs typeface="Arial" charset="0"/>
              </a:rPr>
              <a:t> обчислювальна машина має такі складові</a:t>
            </a:r>
            <a:r>
              <a:rPr lang="uk-UA" sz="2100" b="1" dirty="0">
                <a:latin typeface="Arial" charset="0"/>
                <a:cs typeface="Arial" charset="0"/>
              </a:rPr>
              <a:t>: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арифметико-логічний пристрій,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пристрій керування,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</a:t>
            </a:r>
            <a:r>
              <a:rPr lang="uk-UA" sz="2100" b="1" i="1" dirty="0" smtClean="0">
                <a:latin typeface="Arial" charset="0"/>
                <a:cs typeface="Arial" charset="0"/>
              </a:rPr>
              <a:t>оперативна пам'ять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пристрої введення-виведення.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16632"/>
            <a:ext cx="8568952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+mj-lt"/>
              </a:rPr>
              <a:t>Архітектура комп'ютерів Джона фон </a:t>
            </a:r>
            <a:r>
              <a:rPr lang="uk-UA" b="1" dirty="0" err="1" smtClean="0">
                <a:solidFill>
                  <a:schemeClr val="bg1"/>
                </a:solidFill>
                <a:latin typeface="+mj-lt"/>
              </a:rPr>
              <a:t>Неймана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675608"/>
            <a:ext cx="7560840" cy="370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8675687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137410"/>
            <a:ext cx="5750292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chemeClr val="bg1"/>
                </a:solidFill>
                <a:latin typeface="+mj-lt"/>
              </a:rPr>
              <a:t>Фантазії на тему «</a:t>
            </a:r>
            <a:r>
              <a:rPr lang="uk-UA" b="1" dirty="0" err="1" smtClean="0">
                <a:solidFill>
                  <a:schemeClr val="bg1"/>
                </a:solidFill>
                <a:latin typeface="+mj-lt"/>
              </a:rPr>
              <a:t>Комп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’</a:t>
            </a:r>
            <a:r>
              <a:rPr lang="uk-UA" b="1" dirty="0" err="1" smtClean="0">
                <a:solidFill>
                  <a:schemeClr val="bg1"/>
                </a:solidFill>
                <a:latin typeface="+mj-lt"/>
              </a:rPr>
              <a:t>ютер</a:t>
            </a:r>
            <a:r>
              <a:rPr lang="uk-UA" b="1" dirty="0" smtClean="0">
                <a:solidFill>
                  <a:schemeClr val="bg1"/>
                </a:solidFill>
                <a:latin typeface="+mj-lt"/>
              </a:rPr>
              <a:t>» </a:t>
            </a:r>
            <a:endParaRPr lang="ru-RU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11" name="Picture 55" descr="Результат пошуку зображень за запитом &quot;схема компьютера с  usb порт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9385"/>
            <a:ext cx="9143999" cy="566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4305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Функціональна схема комп’ютера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64096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7544" y="116632"/>
            <a:ext cx="8568952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latin typeface="+mj-lt"/>
              </a:rPr>
              <a:t>Архітектура комп'ютера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5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02"/>
            <a:ext cx="9143999" cy="683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4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42177" y="239346"/>
            <a:ext cx="7559675" cy="51911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>
                <a:solidFill>
                  <a:schemeClr val="bg1"/>
                </a:solidFill>
                <a:latin typeface="Comic Sans MS" pitchFamily="66" charset="0"/>
              </a:rPr>
              <a:t>Арифметико-логічний пристрій (АЛП).</a:t>
            </a:r>
            <a:r>
              <a:rPr lang="uk-UA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ru-RU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2411413" y="1419225"/>
            <a:ext cx="597693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uk-UA" sz="2400" dirty="0"/>
              <a:t>1. Виконання арифметичних,  логічних та команд зсуву. </a:t>
            </a:r>
          </a:p>
          <a:p>
            <a:pPr marL="387350" indent="-387350" eaLnBrk="1" hangingPunct="1"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uk-UA" sz="2400" dirty="0"/>
              <a:t>2. Забезпечення обробки вхідних даних та</a:t>
            </a:r>
          </a:p>
          <a:p>
            <a:pPr marL="387350" indent="-387350" eaLnBrk="1" hangingPunct="1"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uk-UA" sz="2400" dirty="0"/>
              <a:t>    формування результату.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075"/>
            <a:ext cx="1247775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3995738" y="905363"/>
            <a:ext cx="2212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Функції АЛП</a:t>
            </a:r>
            <a:endParaRPr lang="ru-RU" sz="2600" b="1" dirty="0"/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2267744" y="3706813"/>
            <a:ext cx="63738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     АЛП — це група операційних пристроїв для реалізації певних підмножин операцій</a:t>
            </a:r>
            <a:endParaRPr lang="ru-RU" sz="2400" dirty="0"/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3563888" y="3140075"/>
            <a:ext cx="25130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Конструктивно</a:t>
            </a:r>
            <a:endParaRPr 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684213" y="260350"/>
            <a:ext cx="7559675" cy="51911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>
                <a:solidFill>
                  <a:schemeClr val="bg1"/>
                </a:solidFill>
                <a:latin typeface="Comic Sans MS" pitchFamily="66" charset="0"/>
              </a:rPr>
              <a:t>Пристрій керування (ПК)</a:t>
            </a:r>
            <a:endParaRPr lang="ru-RU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827088" y="1322388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1. Координація роботи всіх пристроїв комп’ютера.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2. Формування сигналів для вибирання команд із пам’яті в порядку, що задається програмою.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3. Виконання команд програми.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4. Формування сигналів для синхронізації та координації дій зовнішніх і внутрішніх пристроїв комп’ютера. 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3995738" y="833438"/>
            <a:ext cx="1968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Функції ПК</a:t>
            </a:r>
            <a:endParaRPr lang="ru-RU" sz="2600" b="1" dirty="0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3419474" y="3658278"/>
            <a:ext cx="2513013" cy="488950"/>
          </a:xfrm>
          <a:prstGeom prst="rect">
            <a:avLst/>
          </a:prstGeom>
          <a:solidFill>
            <a:srgbClr val="DD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Конструктивно</a:t>
            </a:r>
            <a:endParaRPr lang="ru-RU" sz="2600" b="1" dirty="0"/>
          </a:p>
        </p:txBody>
      </p:sp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58278"/>
            <a:ext cx="13684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2339752" y="4158585"/>
            <a:ext cx="6552728" cy="1196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    АЛП і ПК тісно взаємодіють між собою, і їх реалізують єдиним пристроєм, відомим як </a:t>
            </a:r>
            <a:r>
              <a:rPr lang="uk-UA" sz="2400" b="1" dirty="0"/>
              <a:t>центральний процесор</a:t>
            </a:r>
            <a:r>
              <a:rPr lang="uk-UA" sz="2400" dirty="0"/>
              <a:t>, чи просто </a:t>
            </a:r>
            <a:r>
              <a:rPr lang="uk-UA" sz="2400" b="1" dirty="0">
                <a:solidFill>
                  <a:srgbClr val="FF0000"/>
                </a:solidFill>
              </a:rPr>
              <a:t>процесор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84213" y="260350"/>
            <a:ext cx="7559675" cy="51911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err="1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b="1" dirty="0">
                <a:solidFill>
                  <a:schemeClr val="bg1"/>
                </a:solidFill>
                <a:latin typeface="Comic Sans MS" pitchFamily="66" charset="0"/>
              </a:rPr>
              <a:t>ять </a:t>
            </a:r>
            <a:r>
              <a:rPr lang="uk-UA" b="1" dirty="0" err="1">
                <a:solidFill>
                  <a:schemeClr val="bg1"/>
                </a:solidFill>
                <a:latin typeface="Comic Sans MS" pitchFamily="66" charset="0"/>
              </a:rPr>
              <a:t>комп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b="1" dirty="0" err="1">
                <a:solidFill>
                  <a:schemeClr val="bg1"/>
                </a:solidFill>
                <a:latin typeface="Comic Sans MS" pitchFamily="66" charset="0"/>
              </a:rPr>
              <a:t>ютера</a:t>
            </a:r>
            <a:r>
              <a:rPr lang="uk-UA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ru-RU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547664" y="3398838"/>
            <a:ext cx="640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Збереження інформації й оперативний обмін нею з іншими компонентами комп’ютера. 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166269" y="2885099"/>
            <a:ext cx="25955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Функції </a:t>
            </a:r>
            <a:r>
              <a:rPr lang="uk-UA" sz="2600" b="1" dirty="0" err="1"/>
              <a:t>пам</a:t>
            </a:r>
            <a:r>
              <a:rPr lang="en-US" sz="2600" b="1" dirty="0"/>
              <a:t>’</a:t>
            </a:r>
            <a:r>
              <a:rPr lang="uk-UA" sz="2600" b="1" dirty="0"/>
              <a:t>яті</a:t>
            </a:r>
            <a:endParaRPr lang="ru-RU" sz="2600" b="1" dirty="0"/>
          </a:p>
        </p:txBody>
      </p:sp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25538"/>
            <a:ext cx="302418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EC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81075"/>
            <a:ext cx="2478088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15843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3419475" y="1023938"/>
            <a:ext cx="25130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Види </a:t>
            </a:r>
            <a:r>
              <a:rPr lang="uk-UA" sz="2600" b="1" dirty="0" err="1"/>
              <a:t>пам</a:t>
            </a:r>
            <a:r>
              <a:rPr lang="en-US" sz="2600" b="1" dirty="0"/>
              <a:t>’</a:t>
            </a:r>
            <a:r>
              <a:rPr lang="uk-UA" sz="2600" b="1" dirty="0"/>
              <a:t>яті</a:t>
            </a:r>
            <a:endParaRPr lang="ru-RU" sz="2600" b="1" dirty="0"/>
          </a:p>
        </p:txBody>
      </p:sp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971600" y="1700808"/>
            <a:ext cx="7704856" cy="3168650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/>
              <a:t>Внутрішня пам’ять</a:t>
            </a:r>
            <a:r>
              <a:rPr lang="uk-UA" sz="2400"/>
              <a:t> складається з регістрів процесора, основної пам’яті та кеш-пам’яті. </a:t>
            </a:r>
            <a:endParaRPr lang="uk-UA" sz="2400" i="1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/>
              <a:t>Регістри процесора </a:t>
            </a:r>
            <a:r>
              <a:rPr lang="uk-UA" sz="2400"/>
              <a:t>— це найбільш швидкодіючий, але найменший за обсягом різновид пам’яті комп’ютера. Регістри залежно від свого призначення можуть мати обсяг від 1 до 10 байт. </a:t>
            </a:r>
            <a:endParaRPr lang="uk-UA" sz="2400" i="1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/>
              <a:t>Основна пам’ять</a:t>
            </a:r>
            <a:r>
              <a:rPr lang="uk-UA" sz="2400"/>
              <a:t> може включати пам’ять двох типів — </a:t>
            </a:r>
            <a:r>
              <a:rPr lang="uk-UA" sz="2400" i="1"/>
              <a:t>постійну</a:t>
            </a:r>
            <a:r>
              <a:rPr lang="uk-UA" sz="2400"/>
              <a:t> й </a:t>
            </a:r>
            <a:r>
              <a:rPr lang="uk-UA" sz="2400" i="1"/>
              <a:t>оперативну</a:t>
            </a:r>
            <a:r>
              <a:rPr lang="uk-UA" sz="2400"/>
              <a:t>.</a:t>
            </a:r>
            <a:endParaRPr lang="ru-RU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260350"/>
            <a:ext cx="7559675" cy="51911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err="1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b="1" dirty="0">
                <a:solidFill>
                  <a:schemeClr val="bg1"/>
                </a:solidFill>
                <a:latin typeface="Comic Sans MS" pitchFamily="66" charset="0"/>
              </a:rPr>
              <a:t>ять </a:t>
            </a:r>
            <a:r>
              <a:rPr lang="uk-UA" b="1" dirty="0" err="1">
                <a:solidFill>
                  <a:schemeClr val="bg1"/>
                </a:solidFill>
                <a:latin typeface="Comic Sans MS" pitchFamily="66" charset="0"/>
              </a:rPr>
              <a:t>комп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b="1" dirty="0" err="1">
                <a:solidFill>
                  <a:schemeClr val="bg1"/>
                </a:solidFill>
                <a:latin typeface="Comic Sans MS" pitchFamily="66" charset="0"/>
              </a:rPr>
              <a:t>ютера</a:t>
            </a:r>
            <a:r>
              <a:rPr lang="uk-UA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ru-RU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449261" y="793"/>
            <a:ext cx="8459787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ru-RU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422649" y="937418"/>
            <a:ext cx="251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/>
              <a:t>Види </a:t>
            </a:r>
            <a:r>
              <a:rPr lang="uk-UA" b="1" dirty="0" err="1"/>
              <a:t>пам</a:t>
            </a:r>
            <a:r>
              <a:rPr lang="en-US" b="1" dirty="0"/>
              <a:t>’</a:t>
            </a:r>
            <a:r>
              <a:rPr lang="uk-UA" b="1" dirty="0"/>
              <a:t>яті</a:t>
            </a:r>
            <a:endParaRPr lang="ru-RU" sz="2600" b="1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87450" y="1700808"/>
            <a:ext cx="7343775" cy="2000250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/>
              <a:t>Постійна пам’ять (ROM)</a:t>
            </a:r>
            <a:r>
              <a:rPr lang="uk-UA" sz="2400"/>
              <a:t> реалізується у вигляді постійного запам’ятовуючого пристрою. </a:t>
            </a:r>
            <a:endParaRPr lang="en-US" sz="240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/>
              <a:t>Призначення ROM</a:t>
            </a:r>
            <a:r>
              <a:rPr lang="uk-UA" sz="2400"/>
              <a:t> — підтримання процедур початкового завантаження операційної системи та обслуговування переривань. </a:t>
            </a:r>
            <a:endParaRPr lang="ru-RU" sz="2400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00" y="4005064"/>
            <a:ext cx="2951163" cy="123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419475" y="938639"/>
            <a:ext cx="251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/>
              <a:t>Види </a:t>
            </a:r>
            <a:r>
              <a:rPr lang="uk-UA" b="1" dirty="0" err="1"/>
              <a:t>пам</a:t>
            </a:r>
            <a:r>
              <a:rPr lang="en-US" b="1" dirty="0"/>
              <a:t>’</a:t>
            </a:r>
            <a:r>
              <a:rPr lang="uk-UA" b="1" dirty="0"/>
              <a:t>яті</a:t>
            </a:r>
            <a:endParaRPr lang="ru-RU" sz="2600" b="1" dirty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37050"/>
            <a:ext cx="37449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EC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1039812" y="1457752"/>
            <a:ext cx="7420620" cy="2657475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/>
              <a:t>Оперативна пам’ять (RAM)</a:t>
            </a:r>
            <a:r>
              <a:rPr lang="uk-UA" sz="2400" dirty="0"/>
              <a:t> використовується і для читання, і для запису інформації. </a:t>
            </a:r>
            <a:endParaRPr lang="en-US" sz="2400" dirty="0"/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Під час роботи комп’ютера в </a:t>
            </a:r>
            <a:r>
              <a:rPr lang="uk-UA" sz="2400" i="1" dirty="0"/>
              <a:t>RAM </a:t>
            </a:r>
            <a:r>
              <a:rPr lang="uk-UA" sz="2400" dirty="0" smtClean="0"/>
              <a:t>зберігаються </a:t>
            </a:r>
            <a:r>
              <a:rPr lang="uk-UA" sz="2400" dirty="0"/>
              <a:t>програми та дані</a:t>
            </a:r>
            <a:r>
              <a:rPr lang="en-US" sz="2400" dirty="0"/>
              <a:t>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Оперативна пам’ять комп’ютера організована у вигляді множини байтів, або комірок, у яких зберігаються числові та символьні значення</a:t>
            </a:r>
            <a:endParaRPr lang="ru-RU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261" y="793"/>
            <a:ext cx="8459787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ru-RU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348038" y="836712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/>
              <a:t>Види </a:t>
            </a:r>
            <a:r>
              <a:rPr lang="uk-UA" b="1" dirty="0" err="1"/>
              <a:t>пам</a:t>
            </a:r>
            <a:r>
              <a:rPr lang="en-US" b="1" dirty="0"/>
              <a:t>’</a:t>
            </a:r>
            <a:r>
              <a:rPr lang="uk-UA" b="1" dirty="0"/>
              <a:t>яті</a:t>
            </a:r>
            <a:endParaRPr lang="ru-RU" sz="2600" b="1" dirty="0">
              <a:solidFill>
                <a:schemeClr val="accent2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323850" y="1299815"/>
            <a:ext cx="8820150" cy="4117975"/>
          </a:xfrm>
          <a:prstGeom prst="rect">
            <a:avLst/>
          </a:prstGeom>
          <a:solidFill>
            <a:srgbClr val="FEFCE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/>
              <a:t>Кеш-пам'ять</a:t>
            </a:r>
            <a:r>
              <a:rPr lang="uk-UA" sz="2400" dirty="0"/>
              <a:t> – це високошвидкісна пам'ять довільного доступу для тимчасового зберігання та </a:t>
            </a:r>
            <a:r>
              <a:rPr lang="en-US" sz="2400" dirty="0"/>
              <a:t> </a:t>
            </a:r>
            <a:r>
              <a:rPr lang="uk-UA" sz="2400" dirty="0"/>
              <a:t>прискорення</a:t>
            </a:r>
            <a:r>
              <a:rPr lang="en-US" sz="2400" dirty="0"/>
              <a:t> </a:t>
            </a:r>
            <a:r>
              <a:rPr lang="uk-UA" sz="2400" dirty="0"/>
              <a:t>обміну даними між процесором і </a:t>
            </a:r>
            <a:r>
              <a:rPr lang="en-US" sz="2400" dirty="0"/>
              <a:t>RAM</a:t>
            </a:r>
            <a:r>
              <a:rPr lang="uk-UA" sz="2400" dirty="0"/>
              <a:t> завдяки зменшенню кількості звертань до неї процесора.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/>
              <a:t>Кеш-пам'ять першого рівня</a:t>
            </a:r>
            <a:r>
              <a:rPr lang="uk-UA" sz="2400" dirty="0"/>
              <a:t> </a:t>
            </a:r>
            <a:r>
              <a:rPr lang="uk-UA" sz="2400" dirty="0" smtClean="0"/>
              <a:t>реалізується на </a:t>
            </a:r>
            <a:r>
              <a:rPr lang="uk-UA" sz="2400" b="1" dirty="0"/>
              <a:t>одному кристалі з процесором</a:t>
            </a:r>
            <a:r>
              <a:rPr lang="uk-UA" sz="2400" dirty="0"/>
              <a:t> і має об'єм </a:t>
            </a:r>
            <a:r>
              <a:rPr lang="uk-UA" sz="2400" dirty="0" smtClean="0"/>
              <a:t>в декілька </a:t>
            </a:r>
            <a:r>
              <a:rPr lang="uk-UA" sz="2400" dirty="0"/>
              <a:t>десятків </a:t>
            </a:r>
            <a:r>
              <a:rPr lang="uk-UA" sz="2400" dirty="0" err="1"/>
              <a:t>Кбайт</a:t>
            </a:r>
            <a:r>
              <a:rPr lang="uk-UA" sz="2400" dirty="0"/>
              <a:t>,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/>
              <a:t>Кеш-пам'ять</a:t>
            </a:r>
            <a:r>
              <a:rPr lang="uk-UA" sz="2400" dirty="0"/>
              <a:t> </a:t>
            </a:r>
            <a:r>
              <a:rPr lang="uk-UA" sz="2400" i="1" dirty="0"/>
              <a:t>другого рівня</a:t>
            </a:r>
            <a:r>
              <a:rPr lang="uk-UA" sz="2400" dirty="0"/>
              <a:t> реалізується на </a:t>
            </a:r>
            <a:r>
              <a:rPr lang="uk-UA" sz="2400" b="1" dirty="0"/>
              <a:t>окремому кристалі</a:t>
            </a:r>
            <a:r>
              <a:rPr lang="uk-UA" sz="2400" dirty="0"/>
              <a:t>, але в межах процесора, з об'ємом в сто і більше </a:t>
            </a:r>
            <a:r>
              <a:rPr lang="uk-UA" sz="2400" dirty="0" err="1"/>
              <a:t>Кбайт</a:t>
            </a:r>
            <a:endParaRPr lang="uk-UA" sz="2400" dirty="0"/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/>
              <a:t>Кеш-пам'ять</a:t>
            </a:r>
            <a:r>
              <a:rPr lang="uk-UA" sz="2400" dirty="0"/>
              <a:t> </a:t>
            </a:r>
            <a:r>
              <a:rPr lang="uk-UA" sz="2400" i="1" dirty="0"/>
              <a:t>третього рівня</a:t>
            </a:r>
            <a:r>
              <a:rPr lang="uk-UA" sz="2400" dirty="0"/>
              <a:t> реалізується </a:t>
            </a:r>
            <a:r>
              <a:rPr lang="uk-UA" sz="2400" b="1" dirty="0"/>
              <a:t>на окремих </a:t>
            </a:r>
            <a:r>
              <a:rPr lang="uk-UA" sz="2400" b="1" dirty="0" err="1"/>
              <a:t>швидкодійних</a:t>
            </a:r>
            <a:r>
              <a:rPr lang="uk-UA" sz="2400" b="1" dirty="0"/>
              <a:t> мікросхемах </a:t>
            </a:r>
            <a:r>
              <a:rPr lang="uk-UA" sz="2400" dirty="0"/>
              <a:t>із розташуванням на материнській платі і має обсяг один і більше Мбайт. </a:t>
            </a:r>
            <a:endParaRPr lang="ru-RU" sz="2400" dirty="0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441950"/>
            <a:ext cx="2592388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261" y="793"/>
            <a:ext cx="8459787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ru-RU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348038" y="779463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/>
              <a:t>Види </a:t>
            </a:r>
            <a:r>
              <a:rPr lang="uk-UA" b="1" dirty="0" err="1"/>
              <a:t>пам</a:t>
            </a:r>
            <a:r>
              <a:rPr lang="en-US" b="1" dirty="0"/>
              <a:t>’</a:t>
            </a:r>
            <a:r>
              <a:rPr lang="uk-UA" b="1" dirty="0" smtClean="0"/>
              <a:t>яті</a:t>
            </a:r>
            <a:endParaRPr lang="ru-RU" sz="2600" b="1" dirty="0">
              <a:solidFill>
                <a:schemeClr val="accent2"/>
              </a:solidFill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989805" y="1321313"/>
            <a:ext cx="7488237" cy="2365375"/>
          </a:xfrm>
          <a:prstGeom prst="rect">
            <a:avLst/>
          </a:prstGeom>
          <a:solidFill>
            <a:srgbClr val="FEFB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/>
              <a:t>Зовнішня пам’ять</a:t>
            </a:r>
            <a:r>
              <a:rPr lang="uk-UA" sz="2400"/>
              <a:t> призначена для довгострокового збереження великого обсягу даних.</a:t>
            </a:r>
            <a:endParaRPr lang="en-US" sz="240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/>
              <a:t>Склад зовнішньої пам’яті</a:t>
            </a:r>
            <a:r>
              <a:rPr lang="uk-UA" sz="2400"/>
              <a:t>: накопичувачі на жорстких і гнучких магнітних дисках, пристрої на касетній магнітній стрічці (стримери), накопичувачі на оптичних дисках CD</a:t>
            </a:r>
            <a:r>
              <a:rPr lang="en-US" sz="2400"/>
              <a:t>, DVD</a:t>
            </a:r>
            <a:r>
              <a:rPr lang="uk-UA" sz="2400"/>
              <a:t>-ROM</a:t>
            </a:r>
            <a:r>
              <a:rPr lang="en-US" sz="2400"/>
              <a:t>/RW</a:t>
            </a:r>
            <a:r>
              <a:rPr lang="uk-UA" sz="2400"/>
              <a:t> тощо.</a:t>
            </a:r>
          </a:p>
        </p:txBody>
      </p: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719932" y="3954830"/>
            <a:ext cx="8135938" cy="1290637"/>
            <a:chOff x="839" y="3022"/>
            <a:chExt cx="5125" cy="813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022"/>
              <a:ext cx="1361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3022"/>
              <a:ext cx="1179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3334" y="3022"/>
            <a:ext cx="1224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6" name="Точечный рисунок" r:id="rId5" imgW="1600000" imgH="1009791" progId="PBrush">
                    <p:embed/>
                  </p:oleObj>
                </mc:Choice>
                <mc:Fallback>
                  <p:oleObj name="Точечный рисунок" r:id="rId5" imgW="1600000" imgH="1009791" progId="PBrush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022"/>
                          <a:ext cx="1224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65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067"/>
              <a:ext cx="1406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9261" y="793"/>
            <a:ext cx="8459787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ru-RU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483768" y="881566"/>
            <a:ext cx="5472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Взаємодія типів </a:t>
            </a:r>
            <a:r>
              <a:rPr lang="uk-UA" b="1" dirty="0" err="1" smtClean="0"/>
              <a:t>пам</a:t>
            </a:r>
            <a:r>
              <a:rPr lang="en-US" b="1" dirty="0" smtClean="0"/>
              <a:t>’</a:t>
            </a:r>
            <a:r>
              <a:rPr lang="uk-UA" b="1" dirty="0" smtClean="0"/>
              <a:t>яті</a:t>
            </a:r>
            <a:endParaRPr lang="ru-RU" sz="2600" b="1" dirty="0">
              <a:solidFill>
                <a:schemeClr val="accent2"/>
              </a:solidFill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911510" y="1556792"/>
            <a:ext cx="7161038" cy="1569660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 smtClean="0"/>
              <a:t>Інформація</a:t>
            </a:r>
            <a:r>
              <a:rPr lang="uk-UA" sz="2400" dirty="0" smtClean="0"/>
              <a:t>, яка зберігається у </a:t>
            </a:r>
            <a:r>
              <a:rPr lang="uk-UA" sz="2400" b="1" i="1" dirty="0" smtClean="0"/>
              <a:t>зовнішній пам’яті</a:t>
            </a:r>
            <a:r>
              <a:rPr lang="en-US" sz="2400" b="1" i="1" dirty="0" smtClean="0"/>
              <a:t> (external memory)</a:t>
            </a:r>
            <a:r>
              <a:rPr lang="uk-UA" sz="2400" dirty="0" smtClean="0"/>
              <a:t>, стане доступною для </a:t>
            </a:r>
            <a:r>
              <a:rPr lang="uk-UA" sz="2400" b="1" i="1" dirty="0" smtClean="0"/>
              <a:t>процесора</a:t>
            </a:r>
            <a:r>
              <a:rPr lang="uk-UA" sz="2400" dirty="0" smtClean="0"/>
              <a:t>  (СР) тільки після того, як буде переписана в </a:t>
            </a:r>
            <a:r>
              <a:rPr lang="uk-UA" sz="2400" b="1" i="1" dirty="0" smtClean="0"/>
              <a:t>основну пам’ять (</a:t>
            </a:r>
            <a:r>
              <a:rPr lang="en-US" sz="2400" b="1" i="1" dirty="0" smtClean="0"/>
              <a:t>RAM</a:t>
            </a:r>
            <a:r>
              <a:rPr lang="uk-UA" sz="2400" b="1" i="1" dirty="0" smtClean="0"/>
              <a:t>)</a:t>
            </a:r>
            <a:r>
              <a:rPr lang="en-US" sz="2400" b="1" i="1" dirty="0"/>
              <a:t>.</a:t>
            </a:r>
            <a:endParaRPr lang="ru-RU" sz="2400" i="1" dirty="0"/>
          </a:p>
        </p:txBody>
      </p:sp>
      <p:pic>
        <p:nvPicPr>
          <p:cNvPr id="2869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2" y="3429000"/>
            <a:ext cx="47339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9261" y="793"/>
            <a:ext cx="8459787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ru-RU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850" y="116632"/>
            <a:ext cx="8820150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Пристрої введення-виведення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27881" y="908720"/>
            <a:ext cx="7920583" cy="1196975"/>
          </a:xfrm>
          <a:prstGeom prst="rect">
            <a:avLst/>
          </a:prstGeom>
          <a:solidFill>
            <a:srgbClr val="FEFB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Забезпечують взаємодію комп'ютера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з навколишнім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середовищем, користувачами, об'єктами керування та іншими комп'ютерами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Овал 1"/>
          <p:cNvSpPr/>
          <p:nvPr/>
        </p:nvSpPr>
        <p:spPr bwMode="auto">
          <a:xfrm>
            <a:off x="5580112" y="2249711"/>
            <a:ext cx="504056" cy="53121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 bwMode="auto">
          <a:xfrm>
            <a:off x="989806" y="2780928"/>
            <a:ext cx="845890" cy="64807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827584" y="4005064"/>
            <a:ext cx="720080" cy="4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7" name="Групувати 6"/>
          <p:cNvGrpSpPr/>
          <p:nvPr/>
        </p:nvGrpSpPr>
        <p:grpSpPr>
          <a:xfrm>
            <a:off x="1673585" y="2365429"/>
            <a:ext cx="6120680" cy="3119397"/>
            <a:chOff x="1673585" y="2365429"/>
            <a:chExt cx="6120680" cy="3119397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525" y="3290689"/>
              <a:ext cx="150495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673585" y="2365429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dirty="0" smtClean="0">
                  <a:latin typeface="Arial" pitchFamily="34" charset="0"/>
                  <a:cs typeface="Arial" pitchFamily="34" charset="0"/>
                </a:rPr>
                <a:t>Монітор, принтер, дисковод, флеш пам'ять, модем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25489" y="5023161"/>
              <a:ext cx="5832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400" dirty="0" smtClean="0">
                  <a:latin typeface="Arial" pitchFamily="34" charset="0"/>
                  <a:cs typeface="Arial" pitchFamily="34" charset="0"/>
                </a:rPr>
                <a:t>Клавіатура, мишка, сканер …..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116013" y="3175"/>
            <a:ext cx="7740650" cy="5842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solidFill>
                  <a:schemeClr val="bg1"/>
                </a:solidFill>
                <a:latin typeface="+mn-lt"/>
              </a:rPr>
              <a:t>Професійні ІТ-стандарти для України</a:t>
            </a:r>
            <a:endParaRPr lang="ru-RU" sz="3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772" name="Группа 16"/>
          <p:cNvGrpSpPr>
            <a:grpSpLocks/>
          </p:cNvGrpSpPr>
          <p:nvPr/>
        </p:nvGrpSpPr>
        <p:grpSpPr bwMode="auto">
          <a:xfrm>
            <a:off x="355600" y="1474788"/>
            <a:ext cx="8659813" cy="4984750"/>
            <a:chOff x="332290" y="836712"/>
            <a:chExt cx="8659811" cy="4984109"/>
          </a:xfrm>
        </p:grpSpPr>
        <p:grpSp>
          <p:nvGrpSpPr>
            <p:cNvPr id="32774" name="Группа 10"/>
            <p:cNvGrpSpPr>
              <a:grpSpLocks/>
            </p:cNvGrpSpPr>
            <p:nvPr/>
          </p:nvGrpSpPr>
          <p:grpSpPr bwMode="auto">
            <a:xfrm>
              <a:off x="332290" y="836712"/>
              <a:ext cx="8642350" cy="4984109"/>
              <a:chOff x="251520" y="2406650"/>
              <a:chExt cx="8641655" cy="4983694"/>
            </a:xfrm>
          </p:grpSpPr>
          <p:sp>
            <p:nvSpPr>
              <p:cNvPr id="32776" name="Freeform 4"/>
              <p:cNvSpPr>
                <a:spLocks/>
              </p:cNvSpPr>
              <p:nvPr/>
            </p:nvSpPr>
            <p:spPr bwMode="auto">
              <a:xfrm rot="2482666">
                <a:off x="3431762" y="3856079"/>
                <a:ext cx="2551343" cy="2691036"/>
              </a:xfrm>
              <a:custGeom>
                <a:avLst/>
                <a:gdLst>
                  <a:gd name="T0" fmla="*/ 0 w 2078"/>
                  <a:gd name="T1" fmla="*/ 0 h 1277"/>
                  <a:gd name="T2" fmla="*/ 2147483647 w 2078"/>
                  <a:gd name="T3" fmla="*/ 2147483647 h 1277"/>
                  <a:gd name="T4" fmla="*/ 1651076207 w 2078"/>
                  <a:gd name="T5" fmla="*/ 2147483647 h 1277"/>
                  <a:gd name="T6" fmla="*/ 0 w 2078"/>
                  <a:gd name="T7" fmla="*/ 0 h 127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78" h="1277">
                    <a:moveTo>
                      <a:pt x="0" y="0"/>
                    </a:moveTo>
                    <a:lnTo>
                      <a:pt x="2078" y="686"/>
                    </a:lnTo>
                    <a:lnTo>
                      <a:pt x="749" y="1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B800"/>
              </a:solidFill>
              <a:ln w="19050" cap="sq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7" name="Freeform 4"/>
              <p:cNvSpPr>
                <a:spLocks/>
              </p:cNvSpPr>
              <p:nvPr/>
            </p:nvSpPr>
            <p:spPr bwMode="auto">
              <a:xfrm>
                <a:off x="4645366" y="3839858"/>
                <a:ext cx="3589049" cy="1733183"/>
              </a:xfrm>
              <a:custGeom>
                <a:avLst/>
                <a:gdLst>
                  <a:gd name="T0" fmla="*/ 0 w 2078"/>
                  <a:gd name="T1" fmla="*/ 0 h 1277"/>
                  <a:gd name="T2" fmla="*/ 3589049 w 2078"/>
                  <a:gd name="T3" fmla="*/ 931060 h 1277"/>
                  <a:gd name="T4" fmla="*/ 1293647 w 2078"/>
                  <a:gd name="T5" fmla="*/ 1733183 h 1277"/>
                  <a:gd name="T6" fmla="*/ 0 w 2078"/>
                  <a:gd name="T7" fmla="*/ 0 h 127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78" h="1277">
                    <a:moveTo>
                      <a:pt x="0" y="0"/>
                    </a:moveTo>
                    <a:lnTo>
                      <a:pt x="2078" y="686"/>
                    </a:lnTo>
                    <a:lnTo>
                      <a:pt x="749" y="1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6D6D"/>
              </a:solidFill>
              <a:ln w="19050" cap="sq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8" name="Freeform 5"/>
              <p:cNvSpPr>
                <a:spLocks/>
              </p:cNvSpPr>
              <p:nvPr/>
            </p:nvSpPr>
            <p:spPr bwMode="auto">
              <a:xfrm>
                <a:off x="1034095" y="3870015"/>
                <a:ext cx="3569999" cy="1703026"/>
              </a:xfrm>
              <a:custGeom>
                <a:avLst/>
                <a:gdLst>
                  <a:gd name="T0" fmla="*/ 0 w 2165"/>
                  <a:gd name="T1" fmla="*/ 907017 h 1258"/>
                  <a:gd name="T2" fmla="*/ 3569999 w 2165"/>
                  <a:gd name="T3" fmla="*/ 0 h 1258"/>
                  <a:gd name="T4" fmla="*/ 2221149 w 2165"/>
                  <a:gd name="T5" fmla="*/ 1703026 h 1258"/>
                  <a:gd name="T6" fmla="*/ 0 w 2165"/>
                  <a:gd name="T7" fmla="*/ 907017 h 12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5" h="1258">
                    <a:moveTo>
                      <a:pt x="0" y="670"/>
                    </a:moveTo>
                    <a:lnTo>
                      <a:pt x="2165" y="0"/>
                    </a:lnTo>
                    <a:lnTo>
                      <a:pt x="1347" y="1258"/>
                    </a:lnTo>
                    <a:lnTo>
                      <a:pt x="0" y="670"/>
                    </a:lnTo>
                    <a:close/>
                  </a:path>
                </a:pathLst>
              </a:custGeom>
              <a:solidFill>
                <a:srgbClr val="003300"/>
              </a:solidFill>
              <a:ln w="19050" cap="sq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666002" y="2551081"/>
                <a:ext cx="2066758" cy="1288777"/>
              </a:xfrm>
              <a:custGeom>
                <a:avLst/>
                <a:gdLst>
                  <a:gd name="T0" fmla="*/ 0 w 1261"/>
                  <a:gd name="T1" fmla="*/ 628 h 628"/>
                  <a:gd name="T2" fmla="*/ 1177 w 1261"/>
                  <a:gd name="T3" fmla="*/ 0 h 628"/>
                  <a:gd name="T4" fmla="*/ 1261 w 1261"/>
                  <a:gd name="T5" fmla="*/ 594 h 628"/>
                  <a:gd name="T6" fmla="*/ 0 w 1261"/>
                  <a:gd name="T7" fmla="*/ 628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1" h="628">
                    <a:moveTo>
                      <a:pt x="0" y="628"/>
                    </a:moveTo>
                    <a:lnTo>
                      <a:pt x="1177" y="0"/>
                    </a:lnTo>
                    <a:lnTo>
                      <a:pt x="1261" y="594"/>
                    </a:lnTo>
                    <a:lnTo>
                      <a:pt x="0" y="6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path path="rect">
                  <a:fillToRect l="50000" t="50000" r="50000" b="50000"/>
                </a:path>
              </a:gradFill>
              <a:ln w="19050" cap="sq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latin typeface="+mn-lt"/>
                </a:endParaRPr>
              </a:p>
            </p:txBody>
          </p:sp>
          <p:sp>
            <p:nvSpPr>
              <p:cNvPr id="32780" name="Freeform 7"/>
              <p:cNvSpPr>
                <a:spLocks/>
              </p:cNvSpPr>
              <p:nvPr/>
            </p:nvSpPr>
            <p:spPr bwMode="auto">
              <a:xfrm>
                <a:off x="2556384" y="2551081"/>
                <a:ext cx="2068346" cy="1309411"/>
              </a:xfrm>
              <a:custGeom>
                <a:avLst/>
                <a:gdLst>
                  <a:gd name="T0" fmla="*/ 0 w 1317"/>
                  <a:gd name="T1" fmla="*/ 1212034 h 632"/>
                  <a:gd name="T2" fmla="*/ 122499 w 1317"/>
                  <a:gd name="T3" fmla="*/ 0 h 632"/>
                  <a:gd name="T4" fmla="*/ 2068346 w 1317"/>
                  <a:gd name="T5" fmla="*/ 1309411 h 632"/>
                  <a:gd name="T6" fmla="*/ 0 w 1317"/>
                  <a:gd name="T7" fmla="*/ 1212034 h 6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17" h="632">
                    <a:moveTo>
                      <a:pt x="0" y="585"/>
                    </a:moveTo>
                    <a:lnTo>
                      <a:pt x="78" y="0"/>
                    </a:lnTo>
                    <a:lnTo>
                      <a:pt x="1317" y="632"/>
                    </a:lnTo>
                    <a:lnTo>
                      <a:pt x="0" y="585"/>
                    </a:lnTo>
                    <a:close/>
                  </a:path>
                </a:pathLst>
              </a:custGeom>
              <a:solidFill>
                <a:srgbClr val="D6A300"/>
              </a:solidFill>
              <a:ln w="19050" cap="sq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1" name="AutoShape 8"/>
              <p:cNvSpPr>
                <a:spLocks noChangeArrowheads="1"/>
              </p:cNvSpPr>
              <p:nvPr/>
            </p:nvSpPr>
            <p:spPr bwMode="auto">
              <a:xfrm>
                <a:off x="251520" y="2479675"/>
                <a:ext cx="2448818" cy="1331912"/>
              </a:xfrm>
              <a:prstGeom prst="roundRect">
                <a:avLst>
                  <a:gd name="adj" fmla="val 16667"/>
                </a:avLst>
              </a:prstGeom>
              <a:solidFill>
                <a:srgbClr val="FAD882"/>
              </a:solidFill>
              <a:ln w="19050" cap="sq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uk-UA" sz="2000" b="1">
                    <a:solidFill>
                      <a:srgbClr val="000099"/>
                    </a:solidFill>
                    <a:latin typeface="Arial" pitchFamily="34" charset="0"/>
                  </a:rPr>
                  <a:t>Фахівець з </a:t>
                </a:r>
              </a:p>
              <a:p>
                <a:pPr algn="ctr"/>
                <a:r>
                  <a:rPr lang="uk-UA" sz="2000" b="1">
                    <a:solidFill>
                      <a:srgbClr val="000099"/>
                    </a:solidFill>
                    <a:latin typeface="Arial" pitchFamily="34" charset="0"/>
                  </a:rPr>
                  <a:t>інформаційних </a:t>
                </a:r>
              </a:p>
              <a:p>
                <a:pPr algn="ctr"/>
                <a:r>
                  <a:rPr lang="uk-UA" sz="2000" b="1">
                    <a:solidFill>
                      <a:srgbClr val="000099"/>
                    </a:solidFill>
                    <a:latin typeface="Arial" pitchFamily="34" charset="0"/>
                  </a:rPr>
                  <a:t>систем</a:t>
                </a:r>
                <a:endParaRPr lang="ru-RU" sz="2000" b="1">
                  <a:solidFill>
                    <a:srgbClr val="000099"/>
                  </a:solidFill>
                  <a:latin typeface="Arial" pitchFamily="34" charset="0"/>
                </a:endParaRPr>
              </a:p>
            </p:txBody>
          </p:sp>
          <p:sp>
            <p:nvSpPr>
              <p:cNvPr id="32782" name="AutoShape 9"/>
              <p:cNvSpPr>
                <a:spLocks noChangeArrowheads="1"/>
              </p:cNvSpPr>
              <p:nvPr/>
            </p:nvSpPr>
            <p:spPr bwMode="auto">
              <a:xfrm>
                <a:off x="684213" y="4762879"/>
                <a:ext cx="2627312" cy="1291758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19050" cap="sq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uk-UA" sz="2000" b="1">
                    <a:solidFill>
                      <a:schemeClr val="bg1"/>
                    </a:solidFill>
                    <a:latin typeface="Arial" pitchFamily="34" charset="0"/>
                  </a:rPr>
                  <a:t>Керівник проектів </a:t>
                </a:r>
              </a:p>
              <a:p>
                <a:pPr algn="ctr"/>
                <a:r>
                  <a:rPr lang="uk-UA" sz="2000" b="1">
                    <a:solidFill>
                      <a:schemeClr val="bg1"/>
                    </a:solidFill>
                    <a:latin typeface="Arial" pitchFamily="34" charset="0"/>
                  </a:rPr>
                  <a:t>в області </a:t>
                </a:r>
              </a:p>
              <a:p>
                <a:pPr algn="ctr"/>
                <a:r>
                  <a:rPr lang="uk-UA" sz="2000" b="1">
                    <a:solidFill>
                      <a:schemeClr val="bg1"/>
                    </a:solidFill>
                    <a:latin typeface="Arial" pitchFamily="34" charset="0"/>
                  </a:rPr>
                  <a:t>інформаційних </a:t>
                </a:r>
              </a:p>
              <a:p>
                <a:pPr algn="ctr"/>
                <a:r>
                  <a:rPr lang="uk-UA" sz="2000" b="1">
                    <a:solidFill>
                      <a:schemeClr val="bg1"/>
                    </a:solidFill>
                    <a:latin typeface="Arial" pitchFamily="34" charset="0"/>
                  </a:rPr>
                  <a:t>технологій</a:t>
                </a:r>
                <a:endParaRPr lang="ru-RU" sz="2000" b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  <p:sp>
            <p:nvSpPr>
              <p:cNvPr id="32783" name="AutoShape 10"/>
              <p:cNvSpPr>
                <a:spLocks noChangeArrowheads="1"/>
              </p:cNvSpPr>
              <p:nvPr/>
            </p:nvSpPr>
            <p:spPr bwMode="auto">
              <a:xfrm>
                <a:off x="6300788" y="2406650"/>
                <a:ext cx="2592387" cy="1439862"/>
              </a:xfrm>
              <a:prstGeom prst="roundRect">
                <a:avLst>
                  <a:gd name="adj" fmla="val 16667"/>
                </a:avLst>
              </a:prstGeom>
              <a:solidFill>
                <a:srgbClr val="BDDEFF"/>
              </a:solidFill>
              <a:ln w="19050" cap="sq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uk-UA" altLang="ko-KR" sz="2000" b="1">
                  <a:latin typeface="Arial" pitchFamily="34" charset="0"/>
                </a:endParaRPr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>
                <a:off x="5832720" y="4706450"/>
                <a:ext cx="2762027" cy="1291951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sq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000" b="1" dirty="0">
                    <a:solidFill>
                      <a:srgbClr val="000099"/>
                    </a:solidFill>
                    <a:latin typeface="+mn-lt"/>
                  </a:rPr>
                  <a:t>Фахівець з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000" b="1" dirty="0">
                    <a:solidFill>
                      <a:srgbClr val="000099"/>
                    </a:solidFill>
                    <a:latin typeface="+mn-lt"/>
                  </a:rPr>
                  <a:t>інформаційних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000" b="1" dirty="0">
                    <a:solidFill>
                      <a:srgbClr val="000099"/>
                    </a:solidFill>
                    <a:latin typeface="+mn-lt"/>
                  </a:rPr>
                  <a:t>ресурсів</a:t>
                </a:r>
                <a:endParaRPr lang="ru-RU" sz="2000" b="1" dirty="0">
                  <a:solidFill>
                    <a:srgbClr val="000099"/>
                  </a:solidFill>
                  <a:latin typeface="+mn-lt"/>
                </a:endParaRPr>
              </a:p>
            </p:txBody>
          </p:sp>
          <p:sp>
            <p:nvSpPr>
              <p:cNvPr id="32785" name="AutoShape 15"/>
              <p:cNvSpPr>
                <a:spLocks noChangeArrowheads="1"/>
              </p:cNvSpPr>
              <p:nvPr/>
            </p:nvSpPr>
            <p:spPr bwMode="auto">
              <a:xfrm>
                <a:off x="2700338" y="3135560"/>
                <a:ext cx="3671887" cy="1692275"/>
              </a:xfrm>
              <a:prstGeom prst="star16">
                <a:avLst>
                  <a:gd name="adj" fmla="val 37500"/>
                </a:avLst>
              </a:prstGeom>
              <a:solidFill>
                <a:srgbClr val="FFFF00"/>
              </a:solidFill>
              <a:ln w="19050" cap="sq" algn="ctr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uk-UA" sz="2400" b="1">
                    <a:latin typeface="Arial" pitchFamily="34" charset="0"/>
                  </a:rPr>
                  <a:t>Професійні</a:t>
                </a:r>
              </a:p>
              <a:p>
                <a:pPr algn="ctr" eaLnBrk="0" hangingPunct="0"/>
                <a:r>
                  <a:rPr kumimoji="1" lang="uk-UA" sz="2400" b="1">
                    <a:latin typeface="Arial" pitchFamily="34" charset="0"/>
                  </a:rPr>
                  <a:t>ІТ- стандарти</a:t>
                </a:r>
                <a:endParaRPr kumimoji="1" lang="ru-RU" sz="2400" b="1">
                  <a:latin typeface="Arial" pitchFamily="34" charset="0"/>
                </a:endParaRPr>
              </a:p>
            </p:txBody>
          </p:sp>
          <p:sp>
            <p:nvSpPr>
              <p:cNvPr id="32786" name="AutoShape 9"/>
              <p:cNvSpPr>
                <a:spLocks noChangeArrowheads="1"/>
              </p:cNvSpPr>
              <p:nvPr/>
            </p:nvSpPr>
            <p:spPr bwMode="auto">
              <a:xfrm>
                <a:off x="3275806" y="5983471"/>
                <a:ext cx="2520951" cy="1406873"/>
              </a:xfrm>
              <a:prstGeom prst="roundRect">
                <a:avLst>
                  <a:gd name="adj" fmla="val 16667"/>
                </a:avLst>
              </a:prstGeom>
              <a:solidFill>
                <a:srgbClr val="CCFF66"/>
              </a:solidFill>
              <a:ln w="19050" cap="sq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uk-UA" sz="2000" b="1" dirty="0">
                    <a:solidFill>
                      <a:srgbClr val="FF0000"/>
                    </a:solidFill>
                    <a:latin typeface="Arial" pitchFamily="34" charset="0"/>
                  </a:rPr>
                  <a:t>Фахівець з </a:t>
                </a:r>
              </a:p>
              <a:p>
                <a:pPr algn="ctr"/>
                <a:r>
                  <a:rPr lang="uk-UA" sz="2000" b="1" dirty="0">
                    <a:solidFill>
                      <a:srgbClr val="FF0000"/>
                    </a:solidFill>
                    <a:latin typeface="Arial" pitchFamily="34" charset="0"/>
                  </a:rPr>
                  <a:t>розробки</a:t>
                </a:r>
              </a:p>
              <a:p>
                <a:pPr algn="ctr"/>
                <a:r>
                  <a:rPr lang="uk-UA" sz="2000" b="1" dirty="0">
                    <a:solidFill>
                      <a:srgbClr val="FF0000"/>
                    </a:solidFill>
                    <a:latin typeface="Arial" pitchFamily="34" charset="0"/>
                  </a:rPr>
                  <a:t> програмного </a:t>
                </a:r>
              </a:p>
              <a:p>
                <a:pPr algn="ctr"/>
                <a:r>
                  <a:rPr lang="uk-UA" sz="2000" b="1" dirty="0">
                    <a:solidFill>
                      <a:srgbClr val="FF0000"/>
                    </a:solidFill>
                    <a:latin typeface="Arial" pitchFamily="34" charset="0"/>
                  </a:rPr>
                  <a:t>забезпечення</a:t>
                </a:r>
                <a:endParaRPr lang="ru-RU" sz="20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2775" name="Прямоугольник 1"/>
            <p:cNvSpPr>
              <a:spLocks noChangeArrowheads="1"/>
            </p:cNvSpPr>
            <p:nvPr/>
          </p:nvSpPr>
          <p:spPr bwMode="auto">
            <a:xfrm>
              <a:off x="6382044" y="999625"/>
              <a:ext cx="2610057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uk-UA" sz="2000" b="1">
                  <a:solidFill>
                    <a:srgbClr val="000099"/>
                  </a:solidFill>
                  <a:latin typeface="Arial" pitchFamily="34" charset="0"/>
                </a:rPr>
                <a:t>Менеджер продуктів у сфері інформаційних технологій</a:t>
              </a:r>
              <a:endParaRPr lang="ru-RU" sz="2000" b="1">
                <a:solidFill>
                  <a:srgbClr val="000099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3307"/>
            <a:ext cx="60483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3307"/>
            <a:ext cx="6840389" cy="462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16632"/>
            <a:ext cx="8820150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Пристрої введення-виведення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ъект 2"/>
          <p:cNvSpPr>
            <a:spLocks noGrp="1"/>
          </p:cNvSpPr>
          <p:nvPr>
            <p:ph idx="4294967295"/>
          </p:nvPr>
        </p:nvSpPr>
        <p:spPr>
          <a:xfrm>
            <a:off x="395288" y="981075"/>
            <a:ext cx="8424862" cy="223202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uk-UA" sz="2400" smtClean="0"/>
              <a:t>Сигнали синхронізації дій усіх пристроїв передаються керуючими лініями — </a:t>
            </a:r>
            <a:r>
              <a:rPr lang="uk-UA" sz="2400" b="1" i="1" smtClean="0"/>
              <a:t>шинами</a:t>
            </a:r>
            <a:r>
              <a:rPr lang="uk-UA" sz="2400" smtClean="0"/>
              <a:t>.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uk-UA" sz="2400" smtClean="0"/>
              <a:t>Можна виокремити три функціональні групи:</a:t>
            </a:r>
            <a:r>
              <a:rPr lang="uk-UA" sz="2400" i="1" smtClean="0"/>
              <a:t> </a:t>
            </a:r>
          </a:p>
          <a:p>
            <a:pPr marL="1143000" lvl="2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uk-UA" sz="2400" b="1" i="1" smtClean="0"/>
              <a:t>шина адреси, </a:t>
            </a:r>
          </a:p>
          <a:p>
            <a:pPr marL="1143000" lvl="2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uk-UA" sz="2400" b="1" i="1" smtClean="0"/>
              <a:t>шина даних</a:t>
            </a:r>
          </a:p>
          <a:p>
            <a:pPr marL="1143000" lvl="2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uk-UA" sz="2400" b="1" i="1" smtClean="0"/>
              <a:t>шина керування.</a:t>
            </a:r>
            <a:r>
              <a:rPr lang="uk-UA" sz="1800" i="1" smtClean="0"/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uk-UA" sz="2400" smtClean="0"/>
              <a:t>Шини забезпечують передавання інформації між:</a:t>
            </a:r>
            <a:endParaRPr lang="ru-RU" sz="240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34219" y="5694710"/>
            <a:ext cx="7985084" cy="648072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3) </a:t>
            </a:r>
            <a:r>
              <a:rPr lang="uk-UA" sz="2200" dirty="0">
                <a:solidFill>
                  <a:schemeClr val="tx1"/>
                </a:solidFill>
                <a:latin typeface="+mj-lt"/>
              </a:rPr>
              <a:t>Процесором та оперативною пам'яттю (шина «процесор-пам'ять»);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3409" y="3761854"/>
            <a:ext cx="7985083" cy="618372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1) </a:t>
            </a:r>
            <a:r>
              <a:rPr lang="uk-UA" sz="2200" dirty="0">
                <a:solidFill>
                  <a:schemeClr val="tx1"/>
                </a:solidFill>
                <a:latin typeface="+mj-lt"/>
              </a:rPr>
              <a:t>Процесором і портами введення-виведення зовнішніх пристроїв;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33409" y="4686721"/>
            <a:ext cx="7985083" cy="648072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2) </a:t>
            </a:r>
            <a:r>
              <a:rPr lang="uk-UA" sz="2200" dirty="0">
                <a:solidFill>
                  <a:schemeClr val="tx1"/>
                </a:solidFill>
                <a:latin typeface="+mj-lt"/>
              </a:rPr>
              <a:t>Процесором і портами введення-виведення зовнішніх пристроїв.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850" y="116632"/>
            <a:ext cx="8820150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Пристрої введення-виведення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ъект 2"/>
          <p:cNvSpPr>
            <a:spLocks noGrp="1"/>
          </p:cNvSpPr>
          <p:nvPr>
            <p:ph idx="4294967295"/>
          </p:nvPr>
        </p:nvSpPr>
        <p:spPr>
          <a:xfrm>
            <a:off x="539750" y="836613"/>
            <a:ext cx="8172450" cy="8636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00000"/>
                </a:solidFill>
              </a:rPr>
              <a:t>Повний перелік команд, які здатен виконати певний комп'ютер, називають його</a:t>
            </a:r>
            <a:r>
              <a:rPr lang="uk-UA" sz="2400" i="1" dirty="0" smtClean="0">
                <a:solidFill>
                  <a:srgbClr val="000000"/>
                </a:solidFill>
              </a:rPr>
              <a:t> </a:t>
            </a:r>
            <a:r>
              <a:rPr lang="uk-UA" sz="2400" b="1" i="1" dirty="0" smtClean="0">
                <a:solidFill>
                  <a:srgbClr val="000000"/>
                </a:solidFill>
              </a:rPr>
              <a:t>системою команд.</a:t>
            </a:r>
            <a:endParaRPr lang="uk-UA" sz="2400" dirty="0" smtClean="0"/>
          </a:p>
        </p:txBody>
      </p:sp>
      <p:sp>
        <p:nvSpPr>
          <p:cNvPr id="4" name="Блок-схема: знак завершения 3"/>
          <p:cNvSpPr/>
          <p:nvPr/>
        </p:nvSpPr>
        <p:spPr>
          <a:xfrm>
            <a:off x="1117294" y="2317530"/>
            <a:ext cx="6688716" cy="432048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smtClean="0"/>
              <a:t>Операцію, яку слід виконати</a:t>
            </a: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1139709" y="2961616"/>
            <a:ext cx="6707863" cy="720080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smtClean="0"/>
              <a:t>Адреси даних (операндів), над якими має бути виконана операція;</a:t>
            </a: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1116063" y="4043982"/>
            <a:ext cx="6688359" cy="720080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smtClean="0"/>
              <a:t>Адресу пам'яті, де потрібно зберегти результат виконання операції.</a:t>
            </a:r>
          </a:p>
        </p:txBody>
      </p:sp>
      <p:sp>
        <p:nvSpPr>
          <p:cNvPr id="32781" name="Rectangle 17"/>
          <p:cNvSpPr>
            <a:spLocks noChangeArrowheads="1"/>
          </p:cNvSpPr>
          <p:nvPr/>
        </p:nvSpPr>
        <p:spPr bwMode="auto">
          <a:xfrm>
            <a:off x="2300332" y="1700213"/>
            <a:ext cx="3611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>
                <a:solidFill>
                  <a:srgbClr val="000000"/>
                </a:solidFill>
              </a:rPr>
              <a:t>Типова команда задає: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3278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474965"/>
              </p:ext>
            </p:extLst>
          </p:nvPr>
        </p:nvGraphicFramePr>
        <p:xfrm>
          <a:off x="684213" y="5084763"/>
          <a:ext cx="7848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r:id="rId3" imgW="4183920" imgH="436680" progId="CorelDRAW.Graphic.12">
                  <p:embed/>
                </p:oleObj>
              </mc:Choice>
              <mc:Fallback>
                <p:oleObj r:id="rId3" imgW="4183920" imgH="436680" progId="CorelDRAW.Graphic.12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84763"/>
                        <a:ext cx="7848600" cy="8159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55576" y="116632"/>
            <a:ext cx="7848872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>
                <a:solidFill>
                  <a:schemeClr val="bg1"/>
                </a:solidFill>
                <a:latin typeface="Comic Sans MS" pitchFamily="66" charset="0"/>
              </a:rPr>
              <a:t>Архітектура системи команд</a:t>
            </a:r>
            <a:endParaRPr lang="ru-RU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3"/>
          <p:cNvGrpSpPr>
            <a:grpSpLocks/>
          </p:cNvGrpSpPr>
          <p:nvPr/>
        </p:nvGrpSpPr>
        <p:grpSpPr bwMode="auto">
          <a:xfrm>
            <a:off x="539750" y="908050"/>
            <a:ext cx="8012113" cy="1485900"/>
            <a:chOff x="657" y="650"/>
            <a:chExt cx="4730" cy="936"/>
          </a:xfrm>
        </p:grpSpPr>
        <p:sp>
          <p:nvSpPr>
            <p:cNvPr id="33826" name="Text Box 6"/>
            <p:cNvSpPr txBox="1">
              <a:spLocks noChangeArrowheads="1"/>
            </p:cNvSpPr>
            <p:nvPr/>
          </p:nvSpPr>
          <p:spPr bwMode="auto">
            <a:xfrm>
              <a:off x="1474" y="650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87350" indent="-387350"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r>
                <a:rPr lang="uk-UA" sz="2400"/>
                <a:t>Обчислити значення виразу</a:t>
              </a:r>
              <a:endParaRPr lang="ru-RU" sz="2400"/>
            </a:p>
          </p:txBody>
        </p:sp>
        <p:graphicFrame>
          <p:nvGraphicFramePr>
            <p:cNvPr id="33827" name="Object 7"/>
            <p:cNvGraphicFramePr>
              <a:graphicFrameLocks noChangeAspect="1"/>
            </p:cNvGraphicFramePr>
            <p:nvPr/>
          </p:nvGraphicFramePr>
          <p:xfrm>
            <a:off x="2154" y="935"/>
            <a:ext cx="149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5" name="Точечный рисунок" r:id="rId3" imgW="1552792" imgH="323981" progId="PBrush">
                    <p:embed/>
                  </p:oleObj>
                </mc:Choice>
                <mc:Fallback>
                  <p:oleObj name="Точечный рисунок" r:id="rId3" imgW="1552792" imgH="323981" progId="PBrush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935"/>
                          <a:ext cx="149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Text Box 8"/>
            <p:cNvSpPr txBox="1">
              <a:spLocks noChangeArrowheads="1"/>
            </p:cNvSpPr>
            <p:nvPr/>
          </p:nvSpPr>
          <p:spPr bwMode="auto">
            <a:xfrm>
              <a:off x="657" y="1298"/>
              <a:ext cx="4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87350" indent="-387350"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r>
                <a:rPr lang="uk-UA" sz="2400"/>
                <a:t>	Значення змінних, </a:t>
              </a:r>
              <a:r>
                <a:rPr lang="uk-UA" sz="2400" i="1"/>
                <a:t>а,</a:t>
              </a:r>
              <a:r>
                <a:rPr lang="en-US" sz="2400" i="1"/>
                <a:t>b,c,d</a:t>
              </a:r>
              <a:r>
                <a:rPr lang="en-US" sz="2400"/>
                <a:t> </a:t>
              </a:r>
              <a:r>
                <a:rPr lang="ru-RU" sz="2400"/>
                <a:t>збер</a:t>
              </a:r>
              <a:r>
                <a:rPr lang="uk-UA" sz="2400"/>
                <a:t>і</a:t>
              </a:r>
              <a:r>
                <a:rPr lang="ru-RU" sz="2400"/>
                <a:t>гається в адресах пам</a:t>
              </a:r>
              <a:r>
                <a:rPr lang="en-US" sz="2400"/>
                <a:t>’</a:t>
              </a:r>
              <a:r>
                <a:rPr lang="ru-RU" sz="2400"/>
                <a:t>яті</a:t>
              </a:r>
            </a:p>
          </p:txBody>
        </p:sp>
      </p:grpSp>
      <p:graphicFrame>
        <p:nvGraphicFramePr>
          <p:cNvPr id="209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65892"/>
              </p:ext>
            </p:extLst>
          </p:nvPr>
        </p:nvGraphicFramePr>
        <p:xfrm>
          <a:off x="556445" y="2393950"/>
          <a:ext cx="8135937" cy="3041650"/>
        </p:xfrm>
        <a:graphic>
          <a:graphicData uri="http://schemas.openxmlformats.org/drawingml/2006/table">
            <a:tbl>
              <a:tblPr/>
              <a:tblGrid>
                <a:gridCol w="2016125"/>
                <a:gridCol w="3096815"/>
                <a:gridCol w="3022997"/>
              </a:tblGrid>
              <a:tr h="70167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Ідентифікатор змінної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Призначення змінної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Адреса комірки оперативної пам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’</a:t>
                      </a: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яті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Результат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Проміжний результат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106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5" name="Rectangle 40"/>
          <p:cNvSpPr>
            <a:spLocks noChangeArrowheads="1"/>
          </p:cNvSpPr>
          <p:nvPr/>
        </p:nvSpPr>
        <p:spPr bwMode="auto">
          <a:xfrm>
            <a:off x="765968" y="15699"/>
            <a:ext cx="7559675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Приклад машинної програми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35185"/>
              </p:ext>
            </p:extLst>
          </p:nvPr>
        </p:nvGraphicFramePr>
        <p:xfrm>
          <a:off x="395536" y="952500"/>
          <a:ext cx="8748464" cy="5371828"/>
        </p:xfrm>
        <a:graphic>
          <a:graphicData uri="http://schemas.openxmlformats.org/drawingml/2006/table">
            <a:tbl>
              <a:tblPr/>
              <a:tblGrid>
                <a:gridCol w="792088"/>
                <a:gridCol w="709032"/>
                <a:gridCol w="752174"/>
                <a:gridCol w="675101"/>
                <a:gridCol w="5820069"/>
              </a:tblGrid>
              <a:tr h="396262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А2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А3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Примітка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101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102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103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086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Додати значення змінних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результат помістити в комірку з адресою 106,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яка відповідає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змінній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Помножити значення змінних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помістити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у комірку з адресою 100 (у змінну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 комірки, що має адресу 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обчислень (адреси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операндів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результату не потрібні)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765968" y="15699"/>
            <a:ext cx="7559675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Приклад машинної програми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539552" y="1340768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uk-UA" dirty="0">
                <a:latin typeface="+mn-lt"/>
              </a:rPr>
              <a:t> Опрацювати розділ 1 підручника </a:t>
            </a:r>
            <a:r>
              <a:rPr lang="uk-UA" dirty="0" err="1" smtClean="0">
                <a:latin typeface="+mn-lt"/>
              </a:rPr>
              <a:t>Ковалюк</a:t>
            </a:r>
            <a:r>
              <a:rPr lang="uk-UA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Т.В. «Алгоритмізація та програмування»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uk-UA" dirty="0" smtClean="0">
                <a:latin typeface="+mn-lt"/>
              </a:rPr>
              <a:t>Намалювати структурну </a:t>
            </a:r>
            <a:r>
              <a:rPr lang="uk-UA" dirty="0">
                <a:latin typeface="+mn-lt"/>
              </a:rPr>
              <a:t>схему </a:t>
            </a:r>
            <a:r>
              <a:rPr lang="uk-UA" dirty="0" smtClean="0">
                <a:latin typeface="+mn-lt"/>
              </a:rPr>
              <a:t>домашнього </a:t>
            </a:r>
            <a:r>
              <a:rPr lang="uk-UA" dirty="0" err="1" smtClean="0">
                <a:latin typeface="+mn-lt"/>
              </a:rPr>
              <a:t>комп</a:t>
            </a:r>
            <a:r>
              <a:rPr lang="en-US" dirty="0">
                <a:latin typeface="+mn-lt"/>
              </a:rPr>
              <a:t>’</a:t>
            </a:r>
            <a:r>
              <a:rPr lang="uk-UA" dirty="0" err="1" smtClean="0">
                <a:latin typeface="+mn-lt"/>
              </a:rPr>
              <a:t>ютера</a:t>
            </a:r>
            <a:r>
              <a:rPr lang="uk-UA" dirty="0" smtClean="0">
                <a:latin typeface="+mn-lt"/>
              </a:rPr>
              <a:t> зі специфікацією комплектуючих</a:t>
            </a:r>
          </a:p>
          <a:p>
            <a:pPr eaLnBrk="1" hangingPunct="1"/>
            <a:endParaRPr lang="uk-UA" dirty="0">
              <a:latin typeface="+mn-lt"/>
            </a:endParaRPr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chemeClr val="bg1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1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8450" y="-171400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uk-UA" sz="3200" b="1" dirty="0">
                <a:solidFill>
                  <a:schemeClr val="bg1"/>
                </a:solidFill>
              </a:rPr>
              <a:t>Базові </a:t>
            </a:r>
            <a:r>
              <a:rPr lang="uk-UA" sz="3200" b="1" dirty="0" smtClean="0">
                <a:solidFill>
                  <a:schemeClr val="bg1"/>
                </a:solidFill>
              </a:rPr>
              <a:t>знання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sz="3200" b="1" dirty="0" err="1" smtClean="0">
                <a:solidFill>
                  <a:schemeClr val="bg1"/>
                </a:solidFill>
              </a:rPr>
              <a:t>фахівця</a:t>
            </a:r>
            <a:r>
              <a:rPr lang="ru-RU" sz="3200" b="1" dirty="0" smtClean="0">
                <a:solidFill>
                  <a:schemeClr val="bg1"/>
                </a:solidFill>
              </a:rPr>
              <a:t> з </a:t>
            </a:r>
            <a:r>
              <a:rPr lang="ru-RU" sz="3200" b="1" dirty="0" err="1" smtClean="0">
                <a:solidFill>
                  <a:schemeClr val="bg1"/>
                </a:solidFill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програмного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забезпечення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75" y="1052736"/>
            <a:ext cx="5616623" cy="507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28658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Загальні компетентності  випускника з ІПЗ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0" y="836712"/>
            <a:ext cx="91440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до абстрактного мислення, аналізу та синтезу.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Здатність застосовувати знання у практичних ситуаціях.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9900"/>
                </a:solidFill>
              </a:rPr>
              <a:t>Знання та розуміння предметної області та розуміння професійної діяльності.</a:t>
            </a:r>
            <a:endParaRPr lang="ru-RU" sz="2200" dirty="0">
              <a:solidFill>
                <a:srgbClr val="0099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спілкуватися державною мовою як усно, так і письмово.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спілкуватися іноземною мовою. 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FF0000"/>
                </a:solidFill>
              </a:rPr>
              <a:t>Здатність вчитися і оволодівати сучасними знаннями</a:t>
            </a:r>
            <a:r>
              <a:rPr lang="uk-UA" sz="2200" dirty="0"/>
              <a:t>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9900"/>
                </a:solidFill>
              </a:rPr>
              <a:t>Здатність до пошуку, оброблення та аналізу інформації з різних джерел.</a:t>
            </a:r>
            <a:endParaRPr lang="ru-RU" sz="2200" dirty="0">
              <a:solidFill>
                <a:srgbClr val="0099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генерувати нові ідеї (креативність).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працювати в команді.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Здатність бути критичним і самокритичним.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9900"/>
                </a:solidFill>
              </a:rPr>
              <a:t>Здатність розробляти та управляти проектами. </a:t>
            </a:r>
            <a:endParaRPr lang="ru-RU" sz="2200" dirty="0">
              <a:solidFill>
                <a:srgbClr val="0099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приймати обґрунтовані рішення.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оцінювати та забезпечувати якість виконуваних робіт.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Визначеність і наполегливість щодо поставлених завдань і взятих обов’язків</a:t>
            </a:r>
            <a:r>
              <a:rPr lang="uk-UA" sz="2200" dirty="0"/>
              <a:t>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9900"/>
                </a:solidFill>
              </a:rPr>
              <a:t>Здатність діяти на основі етичних міркувань</a:t>
            </a:r>
            <a:endParaRPr lang="ru-RU" sz="22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23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2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4788025" y="1340768"/>
            <a:ext cx="3893120" cy="12955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endParaRPr lang="ru-RU" sz="3600" kern="10" dirty="0" smtClean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2" y="458177"/>
            <a:ext cx="3456384" cy="478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08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2" y="610577"/>
            <a:ext cx="3456384" cy="478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4603617" y="3573016"/>
            <a:ext cx="4229928" cy="12955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Лектор, автор </a:t>
            </a: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02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увати 7"/>
          <p:cNvGrpSpPr/>
          <p:nvPr/>
        </p:nvGrpSpPr>
        <p:grpSpPr>
          <a:xfrm>
            <a:off x="539552" y="932375"/>
            <a:ext cx="8340588" cy="5353290"/>
            <a:chOff x="755576" y="1156100"/>
            <a:chExt cx="8040216" cy="5353290"/>
          </a:xfrm>
        </p:grpSpPr>
        <p:graphicFrame>
          <p:nvGraphicFramePr>
            <p:cNvPr id="6" name="Схема 5"/>
            <p:cNvGraphicFramePr/>
            <p:nvPr>
              <p:custDataLst>
                <p:custData r:id="rId1"/>
              </p:custDataLst>
              <p:extLst>
                <p:ext uri="{D42A27DB-BD31-4B8C-83A1-F6EECF244321}">
                  <p14:modId xmlns:p14="http://schemas.microsoft.com/office/powerpoint/2010/main" val="1845728049"/>
                </p:ext>
              </p:extLst>
            </p:nvPr>
          </p:nvGraphicFramePr>
          <p:xfrm>
            <a:off x="755576" y="1156100"/>
            <a:ext cx="8040216" cy="53532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Шестикутник 6"/>
            <p:cNvSpPr/>
            <p:nvPr/>
          </p:nvSpPr>
          <p:spPr>
            <a:xfrm>
              <a:off x="3563888" y="3212976"/>
              <a:ext cx="2650478" cy="1080120"/>
            </a:xfrm>
            <a:prstGeom prst="hexagon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2000" b="1" dirty="0" smtClean="0">
                  <a:solidFill>
                    <a:schemeClr val="bg1"/>
                  </a:solidFill>
                </a:rPr>
                <a:t>Основи програмування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Пряма зі стрілкою 3"/>
          <p:cNvCxnSpPr/>
          <p:nvPr/>
        </p:nvCxnSpPr>
        <p:spPr>
          <a:xfrm flipV="1">
            <a:off x="4860032" y="2204864"/>
            <a:ext cx="0" cy="760732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зі стрілкою 9"/>
          <p:cNvCxnSpPr/>
          <p:nvPr/>
        </p:nvCxnSpPr>
        <p:spPr>
          <a:xfrm>
            <a:off x="4860032" y="4149080"/>
            <a:ext cx="0" cy="72008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 зі стрілкою 11"/>
          <p:cNvCxnSpPr/>
          <p:nvPr/>
        </p:nvCxnSpPr>
        <p:spPr>
          <a:xfrm flipV="1">
            <a:off x="6214615" y="3078400"/>
            <a:ext cx="353423" cy="42725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/>
          <p:cNvCxnSpPr/>
          <p:nvPr/>
        </p:nvCxnSpPr>
        <p:spPr>
          <a:xfrm>
            <a:off x="6214615" y="3609020"/>
            <a:ext cx="353423" cy="43669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7" idx="3"/>
          </p:cNvCxnSpPr>
          <p:nvPr/>
        </p:nvCxnSpPr>
        <p:spPr>
          <a:xfrm flipH="1" flipV="1">
            <a:off x="2975484" y="2989251"/>
            <a:ext cx="477295" cy="54006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/>
          <p:cNvCxnSpPr>
            <a:stCxn id="7" idx="3"/>
          </p:cNvCxnSpPr>
          <p:nvPr/>
        </p:nvCxnSpPr>
        <p:spPr>
          <a:xfrm flipH="1">
            <a:off x="3161674" y="3529311"/>
            <a:ext cx="291105" cy="54006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5776" y="21608"/>
            <a:ext cx="3721275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Структура курсу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6054" y="980728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400" b="1" dirty="0" err="1" smtClean="0"/>
              <a:t>Ковалюк</a:t>
            </a:r>
            <a:r>
              <a:rPr lang="uk-UA" sz="2400" b="1" dirty="0" smtClean="0"/>
              <a:t> </a:t>
            </a:r>
            <a:r>
              <a:rPr lang="uk-UA" sz="2400" b="1" dirty="0"/>
              <a:t>Т.В. </a:t>
            </a:r>
            <a:r>
              <a:rPr lang="uk-UA" sz="2400" dirty="0"/>
              <a:t>Алгоритмізація та програмування. – </a:t>
            </a:r>
            <a:r>
              <a:rPr lang="en-US" sz="2400" dirty="0" err="1"/>
              <a:t>Ль</a:t>
            </a:r>
            <a:r>
              <a:rPr lang="ru-RU" sz="2400" dirty="0"/>
              <a:t>в</a:t>
            </a:r>
            <a:r>
              <a:rPr lang="uk-UA" sz="2400" dirty="0"/>
              <a:t>і</a:t>
            </a:r>
            <a:r>
              <a:rPr lang="ru-RU" sz="2400" dirty="0"/>
              <a:t>в</a:t>
            </a:r>
            <a:r>
              <a:rPr lang="uk-UA" sz="2400" dirty="0"/>
              <a:t>.: «Магнолія 2006», </a:t>
            </a:r>
            <a:r>
              <a:rPr lang="uk-UA" sz="2400" dirty="0" smtClean="0"/>
              <a:t>201</a:t>
            </a:r>
            <a:r>
              <a:rPr lang="en-US" sz="2400" dirty="0" smtClean="0"/>
              <a:t>5</a:t>
            </a:r>
            <a:r>
              <a:rPr lang="uk-UA" sz="2400" dirty="0" smtClean="0"/>
              <a:t>. </a:t>
            </a:r>
            <a:r>
              <a:rPr lang="uk-UA" sz="2400" dirty="0"/>
              <a:t>– 400 с.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b="1" dirty="0" err="1" smtClean="0"/>
              <a:t>Вирт</a:t>
            </a:r>
            <a:r>
              <a:rPr lang="uk-UA" sz="2400" b="1" dirty="0" smtClean="0"/>
              <a:t> </a:t>
            </a:r>
            <a:r>
              <a:rPr lang="uk-UA" sz="2400" b="1" dirty="0"/>
              <a:t>Н. </a:t>
            </a:r>
            <a:r>
              <a:rPr lang="uk-UA" sz="2400" dirty="0" err="1"/>
              <a:t>Алгоритмы</a:t>
            </a:r>
            <a:r>
              <a:rPr lang="uk-UA" sz="2400" dirty="0"/>
              <a:t> + </a:t>
            </a:r>
            <a:r>
              <a:rPr lang="uk-UA" sz="2400" dirty="0" err="1"/>
              <a:t>структуры</a:t>
            </a:r>
            <a:r>
              <a:rPr lang="uk-UA" sz="2400" dirty="0"/>
              <a:t> </a:t>
            </a:r>
            <a:r>
              <a:rPr lang="uk-UA" sz="2400" dirty="0" err="1"/>
              <a:t>данных</a:t>
            </a:r>
            <a:r>
              <a:rPr lang="uk-UA" sz="2400" dirty="0"/>
              <a:t> = </a:t>
            </a:r>
            <a:r>
              <a:rPr lang="uk-UA" sz="2400" dirty="0" err="1"/>
              <a:t>программы.—</a:t>
            </a:r>
            <a:r>
              <a:rPr lang="uk-UA" sz="2400" dirty="0"/>
              <a:t> М.: Мир, 1985. — 406 с.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b="1" dirty="0" err="1"/>
              <a:t>Дейтел</a:t>
            </a:r>
            <a:r>
              <a:rPr lang="uk-UA" sz="2400" b="1" dirty="0"/>
              <a:t> Х. М., </a:t>
            </a:r>
            <a:r>
              <a:rPr lang="uk-UA" sz="2400" b="1" dirty="0" err="1"/>
              <a:t>Дейтел</a:t>
            </a:r>
            <a:r>
              <a:rPr lang="uk-UA" sz="2400" b="1" dirty="0"/>
              <a:t> П. Дж. </a:t>
            </a:r>
            <a:r>
              <a:rPr lang="uk-UA" sz="2400" dirty="0" err="1"/>
              <a:t>Как</a:t>
            </a:r>
            <a:r>
              <a:rPr lang="uk-UA" sz="2400" dirty="0"/>
              <a:t> </a:t>
            </a:r>
            <a:r>
              <a:rPr lang="uk-UA" sz="2400" dirty="0" err="1"/>
              <a:t>программировать</a:t>
            </a:r>
            <a:r>
              <a:rPr lang="uk-UA" sz="2400" dirty="0"/>
              <a:t> на С++.  — М.: ЗАО «</a:t>
            </a:r>
            <a:r>
              <a:rPr lang="uk-UA" sz="2400" dirty="0" err="1"/>
              <a:t>Издательство</a:t>
            </a:r>
            <a:r>
              <a:rPr lang="uk-UA" sz="2400" dirty="0"/>
              <a:t> БИНОМ», </a:t>
            </a:r>
            <a:r>
              <a:rPr lang="uk-UA" sz="2400" dirty="0" smtClean="0"/>
              <a:t>200</a:t>
            </a:r>
            <a:r>
              <a:rPr lang="en-US" sz="2400" dirty="0"/>
              <a:t>9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b="1" dirty="0" err="1"/>
              <a:t>Кёниг</a:t>
            </a:r>
            <a:r>
              <a:rPr lang="uk-UA" sz="2400" b="1" dirty="0"/>
              <a:t>, Э., </a:t>
            </a:r>
            <a:r>
              <a:rPr lang="uk-UA" sz="2400" b="1" dirty="0" err="1"/>
              <a:t>My</a:t>
            </a:r>
            <a:r>
              <a:rPr lang="uk-UA" sz="2400" b="1" dirty="0"/>
              <a:t> Б. </a:t>
            </a:r>
            <a:r>
              <a:rPr lang="uk-UA" sz="2400" dirty="0" err="1"/>
              <a:t>Эффективное</a:t>
            </a:r>
            <a:r>
              <a:rPr lang="uk-UA" sz="2400" dirty="0"/>
              <a:t> </a:t>
            </a:r>
            <a:r>
              <a:rPr lang="uk-UA" sz="2400" dirty="0" err="1"/>
              <a:t>программирование</a:t>
            </a:r>
            <a:r>
              <a:rPr lang="uk-UA" sz="2400" dirty="0"/>
              <a:t> на C++.  — М. : </a:t>
            </a:r>
            <a:r>
              <a:rPr lang="uk-UA" sz="2400" dirty="0" err="1"/>
              <a:t>Издательский</a:t>
            </a:r>
            <a:r>
              <a:rPr lang="uk-UA" sz="2400" dirty="0"/>
              <a:t> </a:t>
            </a:r>
            <a:r>
              <a:rPr lang="uk-UA" sz="2400" dirty="0" err="1"/>
              <a:t>дом</a:t>
            </a:r>
            <a:r>
              <a:rPr lang="uk-UA" sz="2400" dirty="0"/>
              <a:t>  «</a:t>
            </a:r>
            <a:r>
              <a:rPr lang="uk-UA" sz="2400" dirty="0" err="1"/>
              <a:t>Вильямс</a:t>
            </a:r>
            <a:r>
              <a:rPr lang="uk-UA" sz="2400" dirty="0"/>
              <a:t>», </a:t>
            </a:r>
            <a:r>
              <a:rPr lang="uk-UA" sz="2400" dirty="0" smtClean="0"/>
              <a:t>2007. </a:t>
            </a:r>
            <a:r>
              <a:rPr lang="uk-UA" sz="2400" dirty="0"/>
              <a:t>— 384 с. 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b="1" dirty="0" err="1" smtClean="0"/>
              <a:t>Седжвик</a:t>
            </a:r>
            <a:r>
              <a:rPr lang="uk-UA" sz="2400" b="1" dirty="0" smtClean="0"/>
              <a:t> </a:t>
            </a:r>
            <a:r>
              <a:rPr lang="uk-UA" sz="2400" b="1" dirty="0"/>
              <a:t>Р. </a:t>
            </a:r>
            <a:r>
              <a:rPr lang="uk-UA" sz="2400" dirty="0"/>
              <a:t>Фундаментальне </a:t>
            </a:r>
            <a:r>
              <a:rPr lang="uk-UA" sz="2400" dirty="0" err="1"/>
              <a:t>алгоритмы</a:t>
            </a:r>
            <a:r>
              <a:rPr lang="uk-UA" sz="2400" dirty="0"/>
              <a:t> на С++. — К.: </a:t>
            </a:r>
            <a:r>
              <a:rPr lang="uk-UA" sz="2400" dirty="0" err="1"/>
              <a:t>Издательство</a:t>
            </a:r>
            <a:r>
              <a:rPr lang="uk-UA" sz="2400" dirty="0"/>
              <a:t> «</a:t>
            </a:r>
            <a:r>
              <a:rPr lang="uk-UA" sz="2400" dirty="0" err="1"/>
              <a:t>ДиаСофт</a:t>
            </a:r>
            <a:r>
              <a:rPr lang="uk-UA" sz="2400" dirty="0"/>
              <a:t>», </a:t>
            </a:r>
            <a:r>
              <a:rPr lang="uk-UA" sz="2400" dirty="0" smtClean="0"/>
              <a:t>200</a:t>
            </a:r>
            <a:r>
              <a:rPr lang="en-US" sz="2400" dirty="0" smtClean="0"/>
              <a:t>7</a:t>
            </a:r>
            <a:r>
              <a:rPr lang="uk-UA" sz="2400" dirty="0" smtClean="0"/>
              <a:t>. </a:t>
            </a:r>
            <a:r>
              <a:rPr lang="uk-UA" sz="2400" dirty="0"/>
              <a:t>– 688 с.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b="1" dirty="0" err="1"/>
              <a:t>Шилдт</a:t>
            </a:r>
            <a:r>
              <a:rPr lang="uk-UA" sz="2400" b="1" dirty="0"/>
              <a:t> Г. </a:t>
            </a:r>
            <a:r>
              <a:rPr lang="uk-UA" sz="2400" dirty="0"/>
              <a:t>Самоучитель C++. — </a:t>
            </a:r>
            <a:r>
              <a:rPr lang="uk-UA" sz="2400" dirty="0" err="1"/>
              <a:t>СПб</a:t>
            </a:r>
            <a:r>
              <a:rPr lang="uk-UA" sz="2400" dirty="0"/>
              <a:t>.: </a:t>
            </a:r>
            <a:r>
              <a:rPr lang="uk-UA" sz="2400" dirty="0" err="1"/>
              <a:t>БХВ-Петербург</a:t>
            </a:r>
            <a:r>
              <a:rPr lang="uk-UA" sz="2400" dirty="0"/>
              <a:t>, 2003. – 687 с</a:t>
            </a:r>
            <a:r>
              <a:rPr lang="uk-UA" sz="2400" dirty="0" smtClean="0"/>
              <a:t>.</a:t>
            </a:r>
            <a:r>
              <a:rPr lang="uk-UA" sz="2400" dirty="0"/>
              <a:t> 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68524" y="244334"/>
            <a:ext cx="5067772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uk-UA" sz="3200" b="1" dirty="0">
                <a:solidFill>
                  <a:schemeClr val="bg1"/>
                </a:solidFill>
                <a:latin typeface="+mj-lt"/>
              </a:rPr>
              <a:t>Основна література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00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скрепка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00000"/>
      </a:folHlink>
    </a:clrScheme>
    <a:fontScheme name="шаблон скрепка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87350" marR="0" indent="-3873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anose="05000000000000000000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87350" marR="0" indent="-3873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anose="05000000000000000000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шаблон скрепка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скрепка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скрепка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скрепка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скрепка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скрепка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скрепка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dbe937c-e42a-440d-a72e-62cf255cd384" Revision="1" Stencil="System.MyShapes" StencilVersion="1.0"/>
</Control>
</file>

<file path=customXml/itemProps1.xml><?xml version="1.0" encoding="utf-8"?>
<ds:datastoreItem xmlns:ds="http://schemas.openxmlformats.org/officeDocument/2006/customXml" ds:itemID="{7B33FDCB-B3BD-44ED-8262-81B667A795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1775</Words>
  <Application>Microsoft Office PowerPoint</Application>
  <PresentationFormat>Экран (4:3)</PresentationFormat>
  <Paragraphs>330</Paragraphs>
  <Slides>45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54" baseType="lpstr">
      <vt:lpstr>Arial Unicode MS</vt:lpstr>
      <vt:lpstr>Arial</vt:lpstr>
      <vt:lpstr>Calibri</vt:lpstr>
      <vt:lpstr>Comic Sans MS</vt:lpstr>
      <vt:lpstr>Times New Roman</vt:lpstr>
      <vt:lpstr>Wingdings</vt:lpstr>
      <vt:lpstr>шаблон скрепка</vt:lpstr>
      <vt:lpstr>Точечный рисунок</vt:lpstr>
      <vt:lpstr>CorelDRAW.Graphic.12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Vision</dc:title>
  <dc:creator>Yennifer</dc:creator>
  <cp:lastModifiedBy>Tetyana Kovalyuk</cp:lastModifiedBy>
  <cp:revision>210</cp:revision>
  <dcterms:created xsi:type="dcterms:W3CDTF">2011-03-28T19:38:53Z</dcterms:created>
  <dcterms:modified xsi:type="dcterms:W3CDTF">2020-09-11T15:41:08Z</dcterms:modified>
</cp:coreProperties>
</file>