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4"/>
  </p:notesMasterIdLst>
  <p:sldIdLst>
    <p:sldId id="412" r:id="rId2"/>
    <p:sldId id="260" r:id="rId3"/>
    <p:sldId id="306" r:id="rId4"/>
    <p:sldId id="361" r:id="rId5"/>
    <p:sldId id="362" r:id="rId6"/>
    <p:sldId id="363" r:id="rId7"/>
    <p:sldId id="364" r:id="rId8"/>
    <p:sldId id="366" r:id="rId9"/>
    <p:sldId id="365" r:id="rId10"/>
    <p:sldId id="303" r:id="rId11"/>
    <p:sldId id="369" r:id="rId12"/>
    <p:sldId id="370" r:id="rId13"/>
    <p:sldId id="367" r:id="rId14"/>
    <p:sldId id="387" r:id="rId15"/>
    <p:sldId id="371" r:id="rId16"/>
    <p:sldId id="372" r:id="rId17"/>
    <p:sldId id="373" r:id="rId18"/>
    <p:sldId id="374" r:id="rId19"/>
    <p:sldId id="310" r:id="rId20"/>
    <p:sldId id="378" r:id="rId21"/>
    <p:sldId id="379" r:id="rId22"/>
    <p:sldId id="377" r:id="rId23"/>
    <p:sldId id="375" r:id="rId24"/>
    <p:sldId id="380" r:id="rId25"/>
    <p:sldId id="381" r:id="rId26"/>
    <p:sldId id="385" r:id="rId27"/>
    <p:sldId id="389" r:id="rId28"/>
    <p:sldId id="386" r:id="rId29"/>
    <p:sldId id="382" r:id="rId30"/>
    <p:sldId id="388" r:id="rId31"/>
    <p:sldId id="305" r:id="rId32"/>
    <p:sldId id="390" r:id="rId33"/>
    <p:sldId id="391" r:id="rId34"/>
    <p:sldId id="307" r:id="rId35"/>
    <p:sldId id="392" r:id="rId36"/>
    <p:sldId id="405" r:id="rId37"/>
    <p:sldId id="393" r:id="rId38"/>
    <p:sldId id="406" r:id="rId39"/>
    <p:sldId id="407" r:id="rId40"/>
    <p:sldId id="395" r:id="rId41"/>
    <p:sldId id="408" r:id="rId42"/>
    <p:sldId id="396" r:id="rId43"/>
    <p:sldId id="397" r:id="rId44"/>
    <p:sldId id="398" r:id="rId45"/>
    <p:sldId id="409" r:id="rId46"/>
    <p:sldId id="399" r:id="rId47"/>
    <p:sldId id="400" r:id="rId48"/>
    <p:sldId id="410" r:id="rId49"/>
    <p:sldId id="402" r:id="rId50"/>
    <p:sldId id="411" r:id="rId51"/>
    <p:sldId id="403" r:id="rId52"/>
    <p:sldId id="404" r:id="rId5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FF"/>
    <a:srgbClr val="339933"/>
    <a:srgbClr val="CCFFFF"/>
    <a:srgbClr val="0000CC"/>
    <a:srgbClr val="FFFF00"/>
    <a:srgbClr val="00CC00"/>
    <a:srgbClr val="0099C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32" autoAdjust="0"/>
  </p:normalViewPr>
  <p:slideViewPr>
    <p:cSldViewPr>
      <p:cViewPr varScale="1">
        <p:scale>
          <a:sx n="72" d="100"/>
          <a:sy n="72" d="100"/>
        </p:scale>
        <p:origin x="13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8E2EA-8E51-4C50-8A34-B51E42BA8931}" type="doc">
      <dgm:prSet loTypeId="urn:microsoft.com/office/officeart/2005/8/layout/gear1" loCatId="relationship" qsTypeId="urn:microsoft.com/office/officeart/2005/8/quickstyle/simple5" qsCatId="simple" csTypeId="urn:microsoft.com/office/officeart/2005/8/colors/accent1_1" csCatId="accent1" phldr="1"/>
      <dgm:spPr/>
    </dgm:pt>
    <dgm:pt modelId="{C1BC32BE-B7EC-4DF5-A1CA-D0CF251FF2AF}">
      <dgm:prSet phldrT="[Текст]" custT="1"/>
      <dgm:spPr/>
      <dgm:t>
        <a:bodyPr/>
        <a:lstStyle/>
        <a:p>
          <a:r>
            <a:rPr lang="uk-UA" sz="2000" b="1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Декларативна частина (оголошення використаних у програмі ідентифікаторів) </a:t>
          </a:r>
          <a:endParaRPr lang="uk-UA" sz="2000" b="1" dirty="0"/>
        </a:p>
      </dgm:t>
    </dgm:pt>
    <dgm:pt modelId="{4144457B-4E9C-4D21-9C1B-872BCFDF8D90}" type="parTrans" cxnId="{5B4D56C7-8B87-4FED-BF8A-197F4D03FE5A}">
      <dgm:prSet/>
      <dgm:spPr/>
      <dgm:t>
        <a:bodyPr/>
        <a:lstStyle/>
        <a:p>
          <a:endParaRPr lang="uk-UA"/>
        </a:p>
      </dgm:t>
    </dgm:pt>
    <dgm:pt modelId="{B6B81238-8C7A-4398-9988-7221D5E8FC0F}" type="sibTrans" cxnId="{5B4D56C7-8B87-4FED-BF8A-197F4D03FE5A}">
      <dgm:prSet/>
      <dgm:spPr/>
      <dgm:t>
        <a:bodyPr/>
        <a:lstStyle/>
        <a:p>
          <a:endParaRPr lang="uk-UA"/>
        </a:p>
      </dgm:t>
    </dgm:pt>
    <dgm:pt modelId="{43805278-C5D9-4783-A3E0-DB27F279474D}">
      <dgm:prSet phldrT="[Текст]" custT="1"/>
      <dgm:spPr/>
      <dgm:t>
        <a:bodyPr/>
        <a:lstStyle/>
        <a:p>
          <a:r>
            <a:rPr lang="uk-UA" sz="1800" b="1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Функції (іменовані частини програми, де опи­сано виконувані дії). </a:t>
          </a:r>
          <a:endParaRPr lang="uk-UA" sz="1800" b="1" dirty="0"/>
        </a:p>
      </dgm:t>
    </dgm:pt>
    <dgm:pt modelId="{652E016A-387E-4C10-9EBF-C851D0AA0D60}" type="parTrans" cxnId="{4B613357-84F6-4E47-96B8-068F0E46C4A2}">
      <dgm:prSet/>
      <dgm:spPr/>
      <dgm:t>
        <a:bodyPr/>
        <a:lstStyle/>
        <a:p>
          <a:endParaRPr lang="uk-UA"/>
        </a:p>
      </dgm:t>
    </dgm:pt>
    <dgm:pt modelId="{908B25A3-F501-4226-A83E-BB061C755B4C}" type="sibTrans" cxnId="{4B613357-84F6-4E47-96B8-068F0E46C4A2}">
      <dgm:prSet/>
      <dgm:spPr/>
      <dgm:t>
        <a:bodyPr/>
        <a:lstStyle/>
        <a:p>
          <a:endParaRPr lang="uk-UA"/>
        </a:p>
      </dgm:t>
    </dgm:pt>
    <dgm:pt modelId="{846C6F31-B8DB-46E3-BC98-DB0A6AF5AD77}">
      <dgm:prSet phldrT="[Текст]" custT="1"/>
      <dgm:spPr/>
      <dgm:t>
        <a:bodyPr/>
        <a:lstStyle/>
        <a:p>
          <a:r>
            <a:rPr lang="uk-UA" sz="2000" b="1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Ди­рективи препроцесора. </a:t>
          </a:r>
          <a:endParaRPr lang="uk-UA" sz="2000" b="1" dirty="0"/>
        </a:p>
      </dgm:t>
    </dgm:pt>
    <dgm:pt modelId="{C4804345-C90C-4D18-A487-EE0FF85BE14E}" type="parTrans" cxnId="{C39CFC9A-BD87-43BF-B4C8-7A8268C16D19}">
      <dgm:prSet/>
      <dgm:spPr/>
      <dgm:t>
        <a:bodyPr/>
        <a:lstStyle/>
        <a:p>
          <a:endParaRPr lang="uk-UA"/>
        </a:p>
      </dgm:t>
    </dgm:pt>
    <dgm:pt modelId="{AB66DAC0-CF2C-4CF7-8995-61CF9E898963}" type="sibTrans" cxnId="{C39CFC9A-BD87-43BF-B4C8-7A8268C16D19}">
      <dgm:prSet/>
      <dgm:spPr/>
      <dgm:t>
        <a:bodyPr/>
        <a:lstStyle/>
        <a:p>
          <a:endParaRPr lang="uk-UA"/>
        </a:p>
      </dgm:t>
    </dgm:pt>
    <dgm:pt modelId="{0148B4BB-EFF7-497B-ABE4-745EB302B5F2}" type="pres">
      <dgm:prSet presAssocID="{1648E2EA-8E51-4C50-8A34-B51E42BA893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4E654F5-B3D1-422B-90D9-7BBDF6BD439A}" type="pres">
      <dgm:prSet presAssocID="{C1BC32BE-B7EC-4DF5-A1CA-D0CF251FF2AF}" presName="gear1" presStyleLbl="node1" presStyleIdx="0" presStyleCnt="3" custScaleX="117433" custScaleY="106037" custLinFactNeighborX="2344" custLinFactNeighborY="-6999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63273F2-B147-4AB1-9A26-FC957AA5EF08}" type="pres">
      <dgm:prSet presAssocID="{C1BC32BE-B7EC-4DF5-A1CA-D0CF251FF2AF}" presName="gear1srcNode" presStyleLbl="node1" presStyleIdx="0" presStyleCnt="3"/>
      <dgm:spPr/>
      <dgm:t>
        <a:bodyPr/>
        <a:lstStyle/>
        <a:p>
          <a:endParaRPr lang="uk-UA"/>
        </a:p>
      </dgm:t>
    </dgm:pt>
    <dgm:pt modelId="{07934761-E887-4377-ABE9-1D69579132B5}" type="pres">
      <dgm:prSet presAssocID="{C1BC32BE-B7EC-4DF5-A1CA-D0CF251FF2AF}" presName="gear1dstNode" presStyleLbl="node1" presStyleIdx="0" presStyleCnt="3"/>
      <dgm:spPr/>
      <dgm:t>
        <a:bodyPr/>
        <a:lstStyle/>
        <a:p>
          <a:endParaRPr lang="uk-UA"/>
        </a:p>
      </dgm:t>
    </dgm:pt>
    <dgm:pt modelId="{150FC9FB-82BB-4DC4-B50B-22618D2B4287}" type="pres">
      <dgm:prSet presAssocID="{43805278-C5D9-4783-A3E0-DB27F279474D}" presName="gear2" presStyleLbl="node1" presStyleIdx="1" presStyleCnt="3" custAng="0" custScaleX="156209" custScaleY="128693" custLinFactNeighborX="7846" custLinFactNeighborY="-47016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A536729-99BE-4068-9022-BED4BE69E48F}" type="pres">
      <dgm:prSet presAssocID="{43805278-C5D9-4783-A3E0-DB27F279474D}" presName="gear2srcNode" presStyleLbl="node1" presStyleIdx="1" presStyleCnt="3"/>
      <dgm:spPr/>
      <dgm:t>
        <a:bodyPr/>
        <a:lstStyle/>
        <a:p>
          <a:endParaRPr lang="uk-UA"/>
        </a:p>
      </dgm:t>
    </dgm:pt>
    <dgm:pt modelId="{C121C098-FC23-454C-B422-1F0810A1AC79}" type="pres">
      <dgm:prSet presAssocID="{43805278-C5D9-4783-A3E0-DB27F279474D}" presName="gear2dstNode" presStyleLbl="node1" presStyleIdx="1" presStyleCnt="3"/>
      <dgm:spPr/>
      <dgm:t>
        <a:bodyPr/>
        <a:lstStyle/>
        <a:p>
          <a:endParaRPr lang="uk-UA"/>
        </a:p>
      </dgm:t>
    </dgm:pt>
    <dgm:pt modelId="{9CD25AEE-3325-42E8-BC91-1E55A33EA0B5}" type="pres">
      <dgm:prSet presAssocID="{846C6F31-B8DB-46E3-BC98-DB0A6AF5AD77}" presName="gear3" presStyleLbl="node1" presStyleIdx="2" presStyleCnt="3" custScaleX="119023" custScaleY="119724" custLinFactNeighborX="46912" custLinFactNeighborY="-2905"/>
      <dgm:spPr/>
      <dgm:t>
        <a:bodyPr/>
        <a:lstStyle/>
        <a:p>
          <a:endParaRPr lang="uk-UA"/>
        </a:p>
      </dgm:t>
    </dgm:pt>
    <dgm:pt modelId="{947A0524-0AE7-4DEC-AE79-6059FEA6DD96}" type="pres">
      <dgm:prSet presAssocID="{846C6F31-B8DB-46E3-BC98-DB0A6AF5AD7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4C77785-1B12-4410-ABB4-764954B91872}" type="pres">
      <dgm:prSet presAssocID="{846C6F31-B8DB-46E3-BC98-DB0A6AF5AD77}" presName="gear3srcNode" presStyleLbl="node1" presStyleIdx="2" presStyleCnt="3"/>
      <dgm:spPr/>
      <dgm:t>
        <a:bodyPr/>
        <a:lstStyle/>
        <a:p>
          <a:endParaRPr lang="uk-UA"/>
        </a:p>
      </dgm:t>
    </dgm:pt>
    <dgm:pt modelId="{EC3EAFF3-C380-4160-9DF7-432D148BD5C9}" type="pres">
      <dgm:prSet presAssocID="{846C6F31-B8DB-46E3-BC98-DB0A6AF5AD77}" presName="gear3dstNode" presStyleLbl="node1" presStyleIdx="2" presStyleCnt="3"/>
      <dgm:spPr/>
      <dgm:t>
        <a:bodyPr/>
        <a:lstStyle/>
        <a:p>
          <a:endParaRPr lang="uk-UA"/>
        </a:p>
      </dgm:t>
    </dgm:pt>
    <dgm:pt modelId="{135D7D5D-966A-4544-BB92-92A3EF5BE88A}" type="pres">
      <dgm:prSet presAssocID="{B6B81238-8C7A-4398-9988-7221D5E8FC0F}" presName="connector1" presStyleLbl="sibTrans2D1" presStyleIdx="0" presStyleCnt="3" custAng="12580913" custFlipVert="1" custFlipHor="1" custScaleX="12036" custScaleY="1270" custLinFactNeighborX="48681" custLinFactNeighborY="-68860"/>
      <dgm:spPr/>
      <dgm:t>
        <a:bodyPr/>
        <a:lstStyle/>
        <a:p>
          <a:endParaRPr lang="uk-UA"/>
        </a:p>
      </dgm:t>
    </dgm:pt>
    <dgm:pt modelId="{7A6A6BBB-E419-4177-A56A-624D5CBDC9B1}" type="pres">
      <dgm:prSet presAssocID="{908B25A3-F501-4226-A83E-BB061C755B4C}" presName="connector2" presStyleLbl="sibTrans2D1" presStyleIdx="1" presStyleCnt="3" custFlipVert="0" custFlipHor="0" custScaleX="1686" custScaleY="24005" custLinFactX="5530" custLinFactNeighborX="100000" custLinFactNeighborY="-86085"/>
      <dgm:spPr/>
      <dgm:t>
        <a:bodyPr/>
        <a:lstStyle/>
        <a:p>
          <a:endParaRPr lang="uk-UA"/>
        </a:p>
      </dgm:t>
    </dgm:pt>
    <dgm:pt modelId="{E6364E29-EAF8-46EC-964E-301C2CC5F94A}" type="pres">
      <dgm:prSet presAssocID="{AB66DAC0-CF2C-4CF7-8995-61CF9E898963}" presName="connector3" presStyleLbl="sibTrans2D1" presStyleIdx="2" presStyleCnt="3" custFlipVert="1" custFlipHor="0" custScaleX="3404" custScaleY="2798" custLinFactNeighborX="45824" custLinFactNeighborY="-3046"/>
      <dgm:spPr/>
      <dgm:t>
        <a:bodyPr/>
        <a:lstStyle/>
        <a:p>
          <a:endParaRPr lang="uk-UA"/>
        </a:p>
      </dgm:t>
    </dgm:pt>
  </dgm:ptLst>
  <dgm:cxnLst>
    <dgm:cxn modelId="{086F5154-71BD-4D7C-8937-02FA104FC5A1}" type="presOf" srcId="{846C6F31-B8DB-46E3-BC98-DB0A6AF5AD77}" destId="{14C77785-1B12-4410-ABB4-764954B91872}" srcOrd="2" destOrd="0" presId="urn:microsoft.com/office/officeart/2005/8/layout/gear1"/>
    <dgm:cxn modelId="{D80DE61E-48BD-4693-8880-6BB1EDFC975B}" type="presOf" srcId="{43805278-C5D9-4783-A3E0-DB27F279474D}" destId="{EA536729-99BE-4068-9022-BED4BE69E48F}" srcOrd="1" destOrd="0" presId="urn:microsoft.com/office/officeart/2005/8/layout/gear1"/>
    <dgm:cxn modelId="{7D075CA9-64AA-412E-A6BC-BECA4B11630F}" type="presOf" srcId="{1648E2EA-8E51-4C50-8A34-B51E42BA8931}" destId="{0148B4BB-EFF7-497B-ABE4-745EB302B5F2}" srcOrd="0" destOrd="0" presId="urn:microsoft.com/office/officeart/2005/8/layout/gear1"/>
    <dgm:cxn modelId="{B3ADEA5E-0546-4B29-AE1A-8173E2501DCB}" type="presOf" srcId="{43805278-C5D9-4783-A3E0-DB27F279474D}" destId="{150FC9FB-82BB-4DC4-B50B-22618D2B4287}" srcOrd="0" destOrd="0" presId="urn:microsoft.com/office/officeart/2005/8/layout/gear1"/>
    <dgm:cxn modelId="{C39CFC9A-BD87-43BF-B4C8-7A8268C16D19}" srcId="{1648E2EA-8E51-4C50-8A34-B51E42BA8931}" destId="{846C6F31-B8DB-46E3-BC98-DB0A6AF5AD77}" srcOrd="2" destOrd="0" parTransId="{C4804345-C90C-4D18-A487-EE0FF85BE14E}" sibTransId="{AB66DAC0-CF2C-4CF7-8995-61CF9E898963}"/>
    <dgm:cxn modelId="{23A01BD7-E905-41FB-A7CB-3A54E2F67489}" type="presOf" srcId="{846C6F31-B8DB-46E3-BC98-DB0A6AF5AD77}" destId="{947A0524-0AE7-4DEC-AE79-6059FEA6DD96}" srcOrd="1" destOrd="0" presId="urn:microsoft.com/office/officeart/2005/8/layout/gear1"/>
    <dgm:cxn modelId="{BD3026C5-4292-49D6-A4D3-EE09CF6E4229}" type="presOf" srcId="{C1BC32BE-B7EC-4DF5-A1CA-D0CF251FF2AF}" destId="{54E654F5-B3D1-422B-90D9-7BBDF6BD439A}" srcOrd="0" destOrd="0" presId="urn:microsoft.com/office/officeart/2005/8/layout/gear1"/>
    <dgm:cxn modelId="{790D1A47-9EBC-45E5-80AF-3DEA3AF0759D}" type="presOf" srcId="{43805278-C5D9-4783-A3E0-DB27F279474D}" destId="{C121C098-FC23-454C-B422-1F0810A1AC79}" srcOrd="2" destOrd="0" presId="urn:microsoft.com/office/officeart/2005/8/layout/gear1"/>
    <dgm:cxn modelId="{0F867528-C59E-4B4F-9DD9-E926E128AEAA}" type="presOf" srcId="{C1BC32BE-B7EC-4DF5-A1CA-D0CF251FF2AF}" destId="{07934761-E887-4377-ABE9-1D69579132B5}" srcOrd="2" destOrd="0" presId="urn:microsoft.com/office/officeart/2005/8/layout/gear1"/>
    <dgm:cxn modelId="{F3357225-A99C-4A77-A080-A0A7987CB9B3}" type="presOf" srcId="{846C6F31-B8DB-46E3-BC98-DB0A6AF5AD77}" destId="{9CD25AEE-3325-42E8-BC91-1E55A33EA0B5}" srcOrd="0" destOrd="0" presId="urn:microsoft.com/office/officeart/2005/8/layout/gear1"/>
    <dgm:cxn modelId="{482503E9-A0BA-47D8-8C31-AA04B8981B50}" type="presOf" srcId="{B6B81238-8C7A-4398-9988-7221D5E8FC0F}" destId="{135D7D5D-966A-4544-BB92-92A3EF5BE88A}" srcOrd="0" destOrd="0" presId="urn:microsoft.com/office/officeart/2005/8/layout/gear1"/>
    <dgm:cxn modelId="{0FBFAA63-54C7-4E0A-AE7E-95313FE18877}" type="presOf" srcId="{908B25A3-F501-4226-A83E-BB061C755B4C}" destId="{7A6A6BBB-E419-4177-A56A-624D5CBDC9B1}" srcOrd="0" destOrd="0" presId="urn:microsoft.com/office/officeart/2005/8/layout/gear1"/>
    <dgm:cxn modelId="{0235E315-2D06-46C2-A9D4-7782E8244034}" type="presOf" srcId="{846C6F31-B8DB-46E3-BC98-DB0A6AF5AD77}" destId="{EC3EAFF3-C380-4160-9DF7-432D148BD5C9}" srcOrd="3" destOrd="0" presId="urn:microsoft.com/office/officeart/2005/8/layout/gear1"/>
    <dgm:cxn modelId="{B530E0E0-82E8-4565-B4AD-C96CAC3880D9}" type="presOf" srcId="{C1BC32BE-B7EC-4DF5-A1CA-D0CF251FF2AF}" destId="{963273F2-B147-4AB1-9A26-FC957AA5EF08}" srcOrd="1" destOrd="0" presId="urn:microsoft.com/office/officeart/2005/8/layout/gear1"/>
    <dgm:cxn modelId="{4B613357-84F6-4E47-96B8-068F0E46C4A2}" srcId="{1648E2EA-8E51-4C50-8A34-B51E42BA8931}" destId="{43805278-C5D9-4783-A3E0-DB27F279474D}" srcOrd="1" destOrd="0" parTransId="{652E016A-387E-4C10-9EBF-C851D0AA0D60}" sibTransId="{908B25A3-F501-4226-A83E-BB061C755B4C}"/>
    <dgm:cxn modelId="{609DFAC7-AEB7-4CDF-837D-5124EBD8F6FC}" type="presOf" srcId="{AB66DAC0-CF2C-4CF7-8995-61CF9E898963}" destId="{E6364E29-EAF8-46EC-964E-301C2CC5F94A}" srcOrd="0" destOrd="0" presId="urn:microsoft.com/office/officeart/2005/8/layout/gear1"/>
    <dgm:cxn modelId="{5B4D56C7-8B87-4FED-BF8A-197F4D03FE5A}" srcId="{1648E2EA-8E51-4C50-8A34-B51E42BA8931}" destId="{C1BC32BE-B7EC-4DF5-A1CA-D0CF251FF2AF}" srcOrd="0" destOrd="0" parTransId="{4144457B-4E9C-4D21-9C1B-872BCFDF8D90}" sibTransId="{B6B81238-8C7A-4398-9988-7221D5E8FC0F}"/>
    <dgm:cxn modelId="{2EE857C6-BADB-4526-BE8E-08B991FCB216}" type="presParOf" srcId="{0148B4BB-EFF7-497B-ABE4-745EB302B5F2}" destId="{54E654F5-B3D1-422B-90D9-7BBDF6BD439A}" srcOrd="0" destOrd="0" presId="urn:microsoft.com/office/officeart/2005/8/layout/gear1"/>
    <dgm:cxn modelId="{5E32A492-EEEC-40CD-A7DD-4ADD77F21BA5}" type="presParOf" srcId="{0148B4BB-EFF7-497B-ABE4-745EB302B5F2}" destId="{963273F2-B147-4AB1-9A26-FC957AA5EF08}" srcOrd="1" destOrd="0" presId="urn:microsoft.com/office/officeart/2005/8/layout/gear1"/>
    <dgm:cxn modelId="{62A57C04-F075-48EE-910B-372DCF15D652}" type="presParOf" srcId="{0148B4BB-EFF7-497B-ABE4-745EB302B5F2}" destId="{07934761-E887-4377-ABE9-1D69579132B5}" srcOrd="2" destOrd="0" presId="urn:microsoft.com/office/officeart/2005/8/layout/gear1"/>
    <dgm:cxn modelId="{8EEE7E57-A618-46E3-B32D-8FC8BE326AF8}" type="presParOf" srcId="{0148B4BB-EFF7-497B-ABE4-745EB302B5F2}" destId="{150FC9FB-82BB-4DC4-B50B-22618D2B4287}" srcOrd="3" destOrd="0" presId="urn:microsoft.com/office/officeart/2005/8/layout/gear1"/>
    <dgm:cxn modelId="{FC070995-72D7-42C2-A8E3-DB6682FF404E}" type="presParOf" srcId="{0148B4BB-EFF7-497B-ABE4-745EB302B5F2}" destId="{EA536729-99BE-4068-9022-BED4BE69E48F}" srcOrd="4" destOrd="0" presId="urn:microsoft.com/office/officeart/2005/8/layout/gear1"/>
    <dgm:cxn modelId="{F6AB8577-A076-40C8-8CAB-D8B4990EF95A}" type="presParOf" srcId="{0148B4BB-EFF7-497B-ABE4-745EB302B5F2}" destId="{C121C098-FC23-454C-B422-1F0810A1AC79}" srcOrd="5" destOrd="0" presId="urn:microsoft.com/office/officeart/2005/8/layout/gear1"/>
    <dgm:cxn modelId="{D9A054FC-EA84-40CB-9DE6-078339ED9EB4}" type="presParOf" srcId="{0148B4BB-EFF7-497B-ABE4-745EB302B5F2}" destId="{9CD25AEE-3325-42E8-BC91-1E55A33EA0B5}" srcOrd="6" destOrd="0" presId="urn:microsoft.com/office/officeart/2005/8/layout/gear1"/>
    <dgm:cxn modelId="{7EBAA21E-62DD-43C5-A305-7393E70DCCE4}" type="presParOf" srcId="{0148B4BB-EFF7-497B-ABE4-745EB302B5F2}" destId="{947A0524-0AE7-4DEC-AE79-6059FEA6DD96}" srcOrd="7" destOrd="0" presId="urn:microsoft.com/office/officeart/2005/8/layout/gear1"/>
    <dgm:cxn modelId="{7A54837B-EBC1-416E-A59A-E90E3F0AC709}" type="presParOf" srcId="{0148B4BB-EFF7-497B-ABE4-745EB302B5F2}" destId="{14C77785-1B12-4410-ABB4-764954B91872}" srcOrd="8" destOrd="0" presId="urn:microsoft.com/office/officeart/2005/8/layout/gear1"/>
    <dgm:cxn modelId="{1835779B-CF08-4722-A7C4-EA575FAE7C1A}" type="presParOf" srcId="{0148B4BB-EFF7-497B-ABE4-745EB302B5F2}" destId="{EC3EAFF3-C380-4160-9DF7-432D148BD5C9}" srcOrd="9" destOrd="0" presId="urn:microsoft.com/office/officeart/2005/8/layout/gear1"/>
    <dgm:cxn modelId="{0D611A3F-1B19-469B-8E66-DB702FE4D066}" type="presParOf" srcId="{0148B4BB-EFF7-497B-ABE4-745EB302B5F2}" destId="{135D7D5D-966A-4544-BB92-92A3EF5BE88A}" srcOrd="10" destOrd="0" presId="urn:microsoft.com/office/officeart/2005/8/layout/gear1"/>
    <dgm:cxn modelId="{32AB5359-17FA-4B77-A8D7-BFF60BA34D53}" type="presParOf" srcId="{0148B4BB-EFF7-497B-ABE4-745EB302B5F2}" destId="{7A6A6BBB-E419-4177-A56A-624D5CBDC9B1}" srcOrd="11" destOrd="0" presId="urn:microsoft.com/office/officeart/2005/8/layout/gear1"/>
    <dgm:cxn modelId="{C679035D-243D-41CD-ACA2-848662D7D309}" type="presParOf" srcId="{0148B4BB-EFF7-497B-ABE4-745EB302B5F2}" destId="{E6364E29-EAF8-46EC-964E-301C2CC5F94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54F5-B3D1-422B-90D9-7BBDF6BD439A}">
      <dsp:nvSpPr>
        <dsp:cNvPr id="0" name=""/>
        <dsp:cNvSpPr/>
      </dsp:nvSpPr>
      <dsp:spPr>
        <a:xfrm>
          <a:off x="3028418" y="2161685"/>
          <a:ext cx="3403093" cy="3072848"/>
        </a:xfrm>
        <a:prstGeom prst="gear9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Декларативна частина (оголошення використаних у програмі ідентифікаторів) </a:t>
          </a:r>
          <a:endParaRPr lang="uk-UA" sz="2000" b="1" kern="1200" dirty="0"/>
        </a:p>
      </dsp:txBody>
      <dsp:txXfrm>
        <a:off x="3687909" y="2881485"/>
        <a:ext cx="2084111" cy="1579507"/>
      </dsp:txXfrm>
    </dsp:sp>
    <dsp:sp modelId="{150FC9FB-82BB-4DC4-B50B-22618D2B4287}">
      <dsp:nvSpPr>
        <dsp:cNvPr id="0" name=""/>
        <dsp:cNvSpPr/>
      </dsp:nvSpPr>
      <dsp:spPr>
        <a:xfrm>
          <a:off x="1100074" y="473769"/>
          <a:ext cx="3292206" cy="2712288"/>
        </a:xfrm>
        <a:prstGeom prst="gear6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Функції (іменовані частини програми, де опи­сано виконувані дії). </a:t>
          </a:r>
          <a:endParaRPr lang="uk-UA" sz="1800" b="1" kern="1200" dirty="0"/>
        </a:p>
      </dsp:txBody>
      <dsp:txXfrm>
        <a:off x="1867198" y="1160723"/>
        <a:ext cx="1757958" cy="1338380"/>
      </dsp:txXfrm>
    </dsp:sp>
    <dsp:sp modelId="{9CD25AEE-3325-42E8-BC91-1E55A33EA0B5}">
      <dsp:nvSpPr>
        <dsp:cNvPr id="0" name=""/>
        <dsp:cNvSpPr/>
      </dsp:nvSpPr>
      <dsp:spPr>
        <a:xfrm rot="20700000">
          <a:off x="3700166" y="106721"/>
          <a:ext cx="2452507" cy="2477579"/>
        </a:xfrm>
        <a:prstGeom prst="gear6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Ди­рективи препроцесора. </a:t>
          </a:r>
          <a:endParaRPr lang="uk-UA" sz="2000" b="1" kern="1200" dirty="0"/>
        </a:p>
      </dsp:txBody>
      <dsp:txXfrm rot="-20700000">
        <a:off x="4236585" y="651614"/>
        <a:ext cx="1379668" cy="1387793"/>
      </dsp:txXfrm>
    </dsp:sp>
    <dsp:sp modelId="{135D7D5D-966A-4544-BB92-92A3EF5BE88A}">
      <dsp:nvSpPr>
        <dsp:cNvPr id="0" name=""/>
        <dsp:cNvSpPr/>
      </dsp:nvSpPr>
      <dsp:spPr>
        <a:xfrm rot="12580913" flipH="1" flipV="1">
          <a:off x="6439397" y="1284719"/>
          <a:ext cx="446453" cy="47108"/>
        </a:xfrm>
        <a:prstGeom prst="circularArrow">
          <a:avLst>
            <a:gd name="adj1" fmla="val 4688"/>
            <a:gd name="adj2" fmla="val 299029"/>
            <a:gd name="adj3" fmla="val 2536990"/>
            <a:gd name="adj4" fmla="val 15817124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6A6BBB-E419-4177-A56A-624D5CBDC9B1}">
      <dsp:nvSpPr>
        <dsp:cNvPr id="0" name=""/>
        <dsp:cNvSpPr/>
      </dsp:nvSpPr>
      <dsp:spPr>
        <a:xfrm>
          <a:off x="5322680" y="106"/>
          <a:ext cx="45438" cy="646946"/>
        </a:xfrm>
        <a:prstGeom prst="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364E29-EAF8-46EC-964E-301C2CC5F94A}">
      <dsp:nvSpPr>
        <dsp:cNvPr id="0" name=""/>
        <dsp:cNvSpPr/>
      </dsp:nvSpPr>
      <dsp:spPr>
        <a:xfrm flipV="1">
          <a:off x="4964837" y="1179838"/>
          <a:ext cx="98913" cy="81304"/>
        </a:xfrm>
        <a:prstGeom prst="left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FBD69-F01B-4867-97BC-8C8738164386}" type="datetimeFigureOut">
              <a:rPr lang="ru-RU" smtClean="0"/>
              <a:t>16.09.2020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17B1-20BC-4450-A3B2-212BE5E2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65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D17B1-20BC-4450-A3B2-212BE5E26EC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67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50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777767"/>
            <a:ext cx="9144001" cy="6093296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195735" y="6453336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Т.В. </a:t>
            </a:r>
            <a:r>
              <a:rPr lang="uk-UA" sz="1200" dirty="0" err="1" smtClean="0"/>
              <a:t>Ковалюк</a:t>
            </a:r>
            <a:r>
              <a:rPr lang="uk-UA" sz="1200" dirty="0" smtClean="0"/>
              <a:t> Основи програмування. КНУ ім. Тараса Шевченка</a:t>
            </a:r>
            <a:endParaRPr lang="ru-RU" sz="1200" dirty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423919" y="6453336"/>
            <a:ext cx="540569" cy="276999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‹#›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2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0" y="765175"/>
          <a:ext cx="9144000" cy="609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Точечный рисунок" r:id="rId5" imgW="247685" imgH="237969" progId="Paint.Picture">
                  <p:embed/>
                </p:oleObj>
              </mc:Choice>
              <mc:Fallback>
                <p:oleObj name="Точечный рисунок" r:id="rId5" imgW="247685" imgH="237969" progId="Paint.Picture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62000" contrast="-7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5175"/>
                        <a:ext cx="9144000" cy="609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0" y="0"/>
          <a:ext cx="9144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Точечный рисунок" r:id="rId7" imgW="6419048" imgH="771429" progId="Paint.Picture">
                  <p:embed/>
                </p:oleObj>
              </mc:Choice>
              <mc:Fallback>
                <p:oleObj name="Точечный рисунок" r:id="rId7" imgW="6419048" imgH="771429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152400" y="836613"/>
            <a:ext cx="8812213" cy="5761037"/>
          </a:xfrm>
          <a:prstGeom prst="roundRect">
            <a:avLst>
              <a:gd name="adj" fmla="val 13727"/>
            </a:avLst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 sz="2400">
              <a:latin typeface="Times New Roman" panose="02020603050405020304" pitchFamily="18" charset="0"/>
            </a:endParaRPr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107950" y="0"/>
          <a:ext cx="609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Точечный рисунок" r:id="rId9" imgW="609524" imgH="600159" progId="Paint.Picture">
                  <p:embed/>
                </p:oleObj>
              </mc:Choice>
              <mc:Fallback>
                <p:oleObj name="Точечный рисунок" r:id="rId9" imgW="609524" imgH="600159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0"/>
                        <a:ext cx="609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8604250" y="638175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sp>
        <p:nvSpPr>
          <p:cNvPr id="7195" name="Text Box 27"/>
          <p:cNvSpPr txBox="1">
            <a:spLocks noChangeArrowheads="1"/>
          </p:cNvSpPr>
          <p:nvPr userDrawn="1"/>
        </p:nvSpPr>
        <p:spPr bwMode="auto">
          <a:xfrm>
            <a:off x="5219700" y="6583363"/>
            <a:ext cx="3924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altLang="ru-RU" sz="1000"/>
              <a:t>Алгоритмізація та програмування Ковалюк Т.В. НТУУ „КПІ„</a:t>
            </a:r>
            <a:endParaRPr lang="ru-RU" altLang="ru-RU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s_semestr1" TargetMode="External"/><Relationship Id="rId4" Type="http://schemas.openxmlformats.org/officeDocument/2006/relationships/hyperlink" Target="&#1040;&#1080;&#1055;%20&#1050;&#1086;&#1074;&#1072;&#1083;&#1077;&#1074;&#1072;/example/ex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hyperlink" Target="&#1040;&#1080;&#1055;%20&#1050;&#1086;&#1074;&#1072;&#1083;&#1077;&#1074;&#1072;/ppt/example/ex3/ex3.sln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s_semestr1" TargetMode="External"/><Relationship Id="rId5" Type="http://schemas.openxmlformats.org/officeDocument/2006/relationships/image" Target="../media/image33.png"/><Relationship Id="rId4" Type="http://schemas.openxmlformats.org/officeDocument/2006/relationships/hyperlink" Target="../presentation%20ANSI%20C++/2012/&#1040;&#1080;&#1055;%20&#1050;&#1086;&#1074;&#1072;&#1083;&#1077;&#1074;&#1072;/ppt/&#1040;&#1080;&#1055;%20&#1050;&#1086;&#1074;&#1072;&#1083;&#1077;&#1074;&#1072;/example/ex2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examples_semestr1/ex2_3.cpp" TargetMode="External"/><Relationship Id="rId3" Type="http://schemas.openxmlformats.org/officeDocument/2006/relationships/oleObject" Target="../embeddings/oleObject5.bin"/><Relationship Id="rId7" Type="http://schemas.openxmlformats.org/officeDocument/2006/relationships/hyperlink" Target="&#1040;&#1080;&#1055;%20&#1050;&#1086;&#1074;&#1072;&#1083;&#1077;&#1074;&#1072;/example/ex3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png"/><Relationship Id="rId5" Type="http://schemas.openxmlformats.org/officeDocument/2006/relationships/hyperlink" Target="&#1040;&#1080;&#1055;%20&#1050;&#1086;&#1074;&#1072;&#1083;&#1077;&#1074;&#1072;/ppt/example/ex3/ex3.sln" TargetMode="External"/><Relationship Id="rId4" Type="http://schemas.openxmlformats.org/officeDocument/2006/relationships/image" Target="../media/image35.png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25" y="0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WordArt 4"/>
          <p:cNvSpPr>
            <a:spLocks noChangeArrowheads="1" noChangeShapeType="1" noTextEdit="1"/>
          </p:cNvSpPr>
          <p:nvPr/>
        </p:nvSpPr>
        <p:spPr bwMode="auto">
          <a:xfrm>
            <a:off x="1476375" y="333375"/>
            <a:ext cx="6767513" cy="32400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Алгоритмізація </a:t>
            </a:r>
          </a:p>
          <a:p>
            <a:pPr algn="ctr"/>
            <a:r>
              <a:rPr lang="uk-UA" sz="3600" kern="10" dirty="0" smtClean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та програмування</a:t>
            </a:r>
            <a:endParaRPr lang="uk-UA" sz="3600" kern="10" dirty="0">
              <a:gradFill rotWithShape="1">
                <a:gsLst>
                  <a:gs pos="0">
                    <a:srgbClr val="000099"/>
                  </a:gs>
                  <a:gs pos="100000">
                    <a:srgbClr val="000047"/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611188" y="4797425"/>
            <a:ext cx="7781925" cy="1079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395537" y="188912"/>
            <a:ext cx="8000752" cy="324008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Основи </a:t>
            </a:r>
            <a:br>
              <a:rPr lang="uk-UA" sz="3600" kern="10" dirty="0" smtClean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</a:br>
            <a:r>
              <a:rPr lang="uk-UA" sz="3600" kern="10" dirty="0" smtClean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uk-UA" sz="3600" kern="10" dirty="0">
              <a:solidFill>
                <a:schemeClr val="bg1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935695" y="4662599"/>
            <a:ext cx="7848872" cy="1871588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  <a:endParaRPr lang="ru-RU" sz="3600" b="1" kern="10" dirty="0" smtClean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uk-UA" sz="3600" b="1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к.т.н</a:t>
            </a:r>
            <a:r>
              <a:rPr lang="uk-UA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. доцент кафедри програмних систем і технологій  </a:t>
            </a:r>
          </a:p>
          <a:p>
            <a:pPr algn="ctr"/>
            <a:r>
              <a:rPr lang="uk-UA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КНУ ім. Тараса Шевченка</a:t>
            </a:r>
          </a:p>
          <a:p>
            <a:pPr algn="ctr"/>
            <a:r>
              <a:rPr lang="ru-RU" sz="3600" b="1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b="1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76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808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grpSp>
        <p:nvGrpSpPr>
          <p:cNvPr id="57364" name="Group 20"/>
          <p:cNvGrpSpPr>
            <a:grpSpLocks/>
          </p:cNvGrpSpPr>
          <p:nvPr/>
        </p:nvGrpSpPr>
        <p:grpSpPr bwMode="auto">
          <a:xfrm>
            <a:off x="539750" y="1281113"/>
            <a:ext cx="7777163" cy="5532437"/>
            <a:chOff x="340" y="770"/>
            <a:chExt cx="4899" cy="3485"/>
          </a:xfrm>
        </p:grpSpPr>
        <p:pic>
          <p:nvPicPr>
            <p:cNvPr id="573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770"/>
              <a:ext cx="4899" cy="3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359" name="Oval 15"/>
            <p:cNvSpPr>
              <a:spLocks noChangeArrowheads="1"/>
            </p:cNvSpPr>
            <p:nvPr/>
          </p:nvSpPr>
          <p:spPr bwMode="auto">
            <a:xfrm>
              <a:off x="476" y="1071"/>
              <a:ext cx="680" cy="273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7360" name="Oval 16"/>
            <p:cNvSpPr>
              <a:spLocks noChangeArrowheads="1"/>
            </p:cNvSpPr>
            <p:nvPr/>
          </p:nvSpPr>
          <p:spPr bwMode="auto">
            <a:xfrm>
              <a:off x="1791" y="1570"/>
              <a:ext cx="1270" cy="136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7361" name="Oval 17"/>
            <p:cNvSpPr>
              <a:spLocks noChangeArrowheads="1"/>
            </p:cNvSpPr>
            <p:nvPr/>
          </p:nvSpPr>
          <p:spPr bwMode="auto">
            <a:xfrm>
              <a:off x="1111" y="3113"/>
              <a:ext cx="816" cy="226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7362" name="Oval 18"/>
            <p:cNvSpPr>
              <a:spLocks noChangeArrowheads="1"/>
            </p:cNvSpPr>
            <p:nvPr/>
          </p:nvSpPr>
          <p:spPr bwMode="auto">
            <a:xfrm>
              <a:off x="385" y="3339"/>
              <a:ext cx="545" cy="182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7363" name="Oval 19"/>
            <p:cNvSpPr>
              <a:spLocks noChangeArrowheads="1"/>
            </p:cNvSpPr>
            <p:nvPr/>
          </p:nvSpPr>
          <p:spPr bwMode="auto">
            <a:xfrm>
              <a:off x="2971" y="3521"/>
              <a:ext cx="1179" cy="227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10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-13055"/>
            <a:ext cx="9144000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 smtClean="0">
                <a:solidFill>
                  <a:schemeClr val="bg1"/>
                </a:solidFill>
              </a:rPr>
              <a:t>Створення та виконання </a:t>
            </a:r>
            <a:r>
              <a:rPr lang="en-US" altLang="ru-RU" sz="3200" b="1" dirty="0" smtClean="0">
                <a:solidFill>
                  <a:schemeClr val="bg1"/>
                </a:solidFill>
              </a:rPr>
              <a:t/>
            </a:r>
            <a:br>
              <a:rPr lang="en-US" altLang="ru-RU" sz="3200" b="1" dirty="0" smtClean="0">
                <a:solidFill>
                  <a:schemeClr val="bg1"/>
                </a:solidFill>
              </a:rPr>
            </a:br>
            <a:r>
              <a:rPr lang="uk-UA" altLang="ru-RU" sz="3200" b="1" dirty="0" smtClean="0">
                <a:solidFill>
                  <a:schemeClr val="bg1"/>
                </a:solidFill>
              </a:rPr>
              <a:t>найпростішої програми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808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grpSp>
        <p:nvGrpSpPr>
          <p:cNvPr id="134152" name="Group 8"/>
          <p:cNvGrpSpPr>
            <a:grpSpLocks/>
          </p:cNvGrpSpPr>
          <p:nvPr/>
        </p:nvGrpSpPr>
        <p:grpSpPr bwMode="auto">
          <a:xfrm>
            <a:off x="0" y="981075"/>
            <a:ext cx="9144000" cy="5876925"/>
            <a:chOff x="0" y="618"/>
            <a:chExt cx="5760" cy="3702"/>
          </a:xfrm>
        </p:grpSpPr>
        <p:pic>
          <p:nvPicPr>
            <p:cNvPr id="13414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8"/>
              <a:ext cx="5760" cy="3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150" name="Oval 6"/>
            <p:cNvSpPr>
              <a:spLocks noChangeArrowheads="1"/>
            </p:cNvSpPr>
            <p:nvPr/>
          </p:nvSpPr>
          <p:spPr bwMode="auto">
            <a:xfrm>
              <a:off x="1701" y="2886"/>
              <a:ext cx="1360" cy="272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4151" name="Oval 7"/>
            <p:cNvSpPr>
              <a:spLocks noChangeArrowheads="1"/>
            </p:cNvSpPr>
            <p:nvPr/>
          </p:nvSpPr>
          <p:spPr bwMode="auto">
            <a:xfrm>
              <a:off x="1791" y="2069"/>
              <a:ext cx="1361" cy="227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11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-13055"/>
            <a:ext cx="9144000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 smtClean="0">
                <a:solidFill>
                  <a:schemeClr val="bg1"/>
                </a:solidFill>
              </a:rPr>
              <a:t>Створення та виконання </a:t>
            </a:r>
            <a:r>
              <a:rPr lang="en-US" altLang="ru-RU" sz="3200" b="1" dirty="0" smtClean="0">
                <a:solidFill>
                  <a:schemeClr val="bg1"/>
                </a:solidFill>
              </a:rPr>
              <a:t/>
            </a:r>
            <a:br>
              <a:rPr lang="en-US" altLang="ru-RU" sz="3200" b="1" dirty="0" smtClean="0">
                <a:solidFill>
                  <a:schemeClr val="bg1"/>
                </a:solidFill>
              </a:rPr>
            </a:br>
            <a:r>
              <a:rPr lang="uk-UA" altLang="ru-RU" sz="3200" b="1" dirty="0" smtClean="0">
                <a:solidFill>
                  <a:schemeClr val="bg1"/>
                </a:solidFill>
              </a:rPr>
              <a:t>найпростішої програми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808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pic>
        <p:nvPicPr>
          <p:cNvPr id="135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91440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12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-13055"/>
            <a:ext cx="9144000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 smtClean="0">
                <a:solidFill>
                  <a:schemeClr val="bg1"/>
                </a:solidFill>
              </a:rPr>
              <a:t>Створення та виконання </a:t>
            </a:r>
            <a:r>
              <a:rPr lang="en-US" altLang="ru-RU" sz="3200" b="1" dirty="0" smtClean="0">
                <a:solidFill>
                  <a:schemeClr val="bg1"/>
                </a:solidFill>
              </a:rPr>
              <a:t/>
            </a:r>
            <a:br>
              <a:rPr lang="en-US" altLang="ru-RU" sz="3200" b="1" dirty="0" smtClean="0">
                <a:solidFill>
                  <a:schemeClr val="bg1"/>
                </a:solidFill>
              </a:rPr>
            </a:br>
            <a:r>
              <a:rPr lang="uk-UA" altLang="ru-RU" sz="3200" b="1" dirty="0" smtClean="0">
                <a:solidFill>
                  <a:schemeClr val="bg1"/>
                </a:solidFill>
              </a:rPr>
              <a:t>найпростішої програми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808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pic>
        <p:nvPicPr>
          <p:cNvPr id="132101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484313"/>
            <a:ext cx="3128962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17" y="4524339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9" name="Скругленный прямоугольник 8"/>
          <p:cNvSpPr/>
          <p:nvPr/>
        </p:nvSpPr>
        <p:spPr>
          <a:xfrm>
            <a:off x="4057728" y="1376501"/>
            <a:ext cx="4198734" cy="2592287"/>
          </a:xfrm>
          <a:prstGeom prst="roundRect">
            <a:avLst/>
          </a:prstGeom>
          <a:gradFill flip="none" rotWithShape="1">
            <a:gsLst>
              <a:gs pos="3000">
                <a:srgbClr val="F8D29A"/>
              </a:gs>
              <a:gs pos="50000">
                <a:schemeClr val="accent6">
                  <a:lumMod val="20000"/>
                  <a:lumOff val="80000"/>
                </a:schemeClr>
              </a:gs>
              <a:gs pos="93000">
                <a:srgbClr val="D1E4ED"/>
              </a:gs>
              <a:gs pos="70000">
                <a:schemeClr val="bg1"/>
              </a:gs>
              <a:gs pos="100000">
                <a:schemeClr val="accent1"/>
              </a:gs>
            </a:gsLst>
            <a:lin ang="13800000" scaled="0"/>
            <a:tileRect/>
          </a:gra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50800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>
                <a:solidFill>
                  <a:srgbClr val="2222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Створимо програму, яка виводитиме на екран повідомлення “</a:t>
            </a:r>
            <a:r>
              <a:rPr lang="en-US" altLang="ru-RU" sz="2400" b="1">
                <a:solidFill>
                  <a:srgbClr val="2222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  <a:r>
              <a:rPr lang="uk-UA" altLang="ru-RU" sz="2400" b="1">
                <a:solidFill>
                  <a:srgbClr val="2222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ru-RU" sz="2400" b="1">
                <a:solidFill>
                  <a:srgbClr val="2222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</a:t>
            </a:r>
            <a:r>
              <a:rPr lang="uk-UA" altLang="ru-RU" sz="2400" b="1">
                <a:solidFill>
                  <a:srgbClr val="2222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2_</a:t>
            </a:r>
            <a:r>
              <a:rPr lang="en-US" altLang="ru-RU" sz="2400" b="1">
                <a:solidFill>
                  <a:srgbClr val="2222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1.cpp)</a:t>
            </a:r>
            <a:endParaRPr lang="uk-UA" altLang="ru-RU" sz="2400" b="1">
              <a:solidFill>
                <a:srgbClr val="2222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>
            <a:hlinkClick r:id="rId4" action="ppaction://hlinkfile"/>
          </p:cNvPr>
          <p:cNvSpPr/>
          <p:nvPr/>
        </p:nvSpPr>
        <p:spPr>
          <a:xfrm>
            <a:off x="5564733" y="5689912"/>
            <a:ext cx="2003679" cy="5613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rgbClr val="262673"/>
                </a:solidFill>
                <a:hlinkClick r:id="rId5" action="ppaction://hlinkfile"/>
              </a:rPr>
              <a:t>Код </a:t>
            </a:r>
            <a:r>
              <a:rPr lang="en-US" altLang="ru-RU" sz="2400" b="1" u="sng">
                <a:solidFill>
                  <a:srgbClr val="262673"/>
                </a:solidFill>
                <a:hlinkClick r:id="rId5" action="ppaction://hlinkfile"/>
              </a:rPr>
              <a:t>ex</a:t>
            </a:r>
            <a:r>
              <a:rPr lang="uk-UA" altLang="ru-RU" sz="2400" b="1" u="sng">
                <a:solidFill>
                  <a:srgbClr val="262673"/>
                </a:solidFill>
                <a:hlinkClick r:id="rId5" action="ppaction://hlinkfile"/>
              </a:rPr>
              <a:t>2_</a:t>
            </a:r>
            <a:r>
              <a:rPr lang="en-US" altLang="ru-RU" sz="2400" b="1" u="sng">
                <a:solidFill>
                  <a:srgbClr val="262673"/>
                </a:solidFill>
                <a:hlinkClick r:id="rId5" action="ppaction://hlinkfile"/>
              </a:rPr>
              <a:t>0</a:t>
            </a:r>
            <a:r>
              <a:rPr lang="uk-UA" altLang="ru-RU" sz="2400" b="1" u="sng">
                <a:solidFill>
                  <a:srgbClr val="262673"/>
                </a:solidFill>
                <a:hlinkClick r:id="rId5" action="ppaction://hlinkfile"/>
              </a:rPr>
              <a:t> </a:t>
            </a:r>
            <a:endParaRPr lang="uk-UA" altLang="ru-RU" sz="2400" b="1" u="sng">
              <a:solidFill>
                <a:srgbClr val="262673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13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-13055"/>
            <a:ext cx="9144000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 smtClean="0">
                <a:solidFill>
                  <a:schemeClr val="bg1"/>
                </a:solidFill>
              </a:rPr>
              <a:t>Створення та виконання </a:t>
            </a:r>
            <a:r>
              <a:rPr lang="en-US" altLang="ru-RU" sz="3200" b="1" dirty="0" smtClean="0">
                <a:solidFill>
                  <a:schemeClr val="bg1"/>
                </a:solidFill>
              </a:rPr>
              <a:t/>
            </a:r>
            <a:br>
              <a:rPr lang="en-US" altLang="ru-RU" sz="3200" b="1" dirty="0" smtClean="0">
                <a:solidFill>
                  <a:schemeClr val="bg1"/>
                </a:solidFill>
              </a:rPr>
            </a:br>
            <a:r>
              <a:rPr lang="uk-UA" altLang="ru-RU" sz="3200" b="1" dirty="0" smtClean="0">
                <a:solidFill>
                  <a:schemeClr val="bg1"/>
                </a:solidFill>
              </a:rPr>
              <a:t>найпростішої програми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0"/>
            <a:ext cx="6732588" cy="576263"/>
          </a:xfrm>
        </p:spPr>
        <p:txBody>
          <a:bodyPr/>
          <a:lstStyle/>
          <a:p>
            <a:r>
              <a:rPr lang="uk-UA" altLang="ru-RU" sz="3200" b="1">
                <a:solidFill>
                  <a:schemeClr val="bg1"/>
                </a:solidFill>
              </a:rPr>
              <a:t>Етапи створення С-програми</a:t>
            </a:r>
            <a:endParaRPr lang="ru-RU" altLang="ru-RU" sz="3200" b="1">
              <a:solidFill>
                <a:schemeClr val="bg1"/>
              </a:solidFill>
            </a:endParaRPr>
          </a:p>
        </p:txBody>
      </p:sp>
      <p:pic>
        <p:nvPicPr>
          <p:cNvPr id="1638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836613"/>
            <a:ext cx="9144000" cy="6021387"/>
          </a:xfrm>
          <a:noFill/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808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1128" y="1270137"/>
            <a:ext cx="8881642" cy="5409069"/>
          </a:xfrm>
          <a:prstGeom prst="roundRect">
            <a:avLst/>
          </a:prstGeom>
          <a:gradFill flip="none" rotWithShape="1">
            <a:gsLst>
              <a:gs pos="3000">
                <a:srgbClr val="F8D29A"/>
              </a:gs>
              <a:gs pos="50000">
                <a:schemeClr val="accent6">
                  <a:lumMod val="20000"/>
                  <a:lumOff val="80000"/>
                </a:schemeClr>
              </a:gs>
              <a:gs pos="93000">
                <a:srgbClr val="D1E4ED"/>
              </a:gs>
              <a:gs pos="70000">
                <a:schemeClr val="bg1"/>
              </a:gs>
              <a:gs pos="100000">
                <a:schemeClr val="accent1"/>
              </a:gs>
            </a:gsLst>
            <a:lin ang="13800000" scaled="0"/>
            <a:tileRect/>
          </a:gra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50800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uk-UA" altLang="ru-RU" sz="2400" b="1">
              <a:solidFill>
                <a:srgbClr val="2222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415681" y="2371720"/>
            <a:ext cx="8162925" cy="2657475"/>
          </a:xfrm>
          <a:prstGeom prst="rect">
            <a:avLst/>
          </a:prstGeom>
          <a:solidFill>
            <a:schemeClr val="bg1"/>
          </a:solidFill>
          <a:ln w="9525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5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dirty="0">
                <a:solidFill>
                  <a:srgbClr val="339933"/>
                </a:solidFill>
              </a:rPr>
              <a:t>//ex2_</a:t>
            </a:r>
            <a:r>
              <a:rPr lang="en-US" altLang="ru-RU" sz="2400" dirty="0">
                <a:solidFill>
                  <a:srgbClr val="339933"/>
                </a:solidFill>
              </a:rPr>
              <a:t>0,cpp</a:t>
            </a:r>
            <a:r>
              <a:rPr lang="uk-UA" altLang="ru-RU" sz="2400" dirty="0">
                <a:solidFill>
                  <a:srgbClr val="339933"/>
                </a:solidFill>
              </a:rPr>
              <a:t>                        коментар до програми</a:t>
            </a:r>
            <a:br>
              <a:rPr lang="uk-UA" altLang="ru-RU" sz="2400" dirty="0">
                <a:solidFill>
                  <a:srgbClr val="339933"/>
                </a:solidFill>
              </a:rPr>
            </a:br>
            <a:r>
              <a:rPr lang="uk-UA" altLang="ru-RU" sz="2400" dirty="0"/>
              <a:t>#</a:t>
            </a:r>
            <a:r>
              <a:rPr lang="uk-UA" altLang="ru-RU" sz="2400" dirty="0" err="1"/>
              <a:t>include</a:t>
            </a:r>
            <a:r>
              <a:rPr lang="uk-UA" altLang="ru-RU" sz="2400" dirty="0"/>
              <a:t> &lt;</a:t>
            </a:r>
            <a:r>
              <a:rPr lang="uk-UA" altLang="ru-RU" sz="2400" dirty="0" err="1"/>
              <a:t>iostream</a:t>
            </a:r>
            <a:r>
              <a:rPr lang="uk-UA" altLang="ru-RU" sz="2400" dirty="0"/>
              <a:t>&gt;  </a:t>
            </a:r>
            <a:r>
              <a:rPr lang="en-US" altLang="ru-RU" sz="2400" dirty="0"/>
              <a:t>    </a:t>
            </a:r>
            <a:r>
              <a:rPr lang="uk-UA" altLang="ru-RU" sz="2400" dirty="0"/>
              <a:t> </a:t>
            </a:r>
            <a:r>
              <a:rPr lang="uk-UA" altLang="ru-RU" sz="2400" dirty="0">
                <a:solidFill>
                  <a:srgbClr val="339933"/>
                </a:solidFill>
              </a:rPr>
              <a:t>//включення заголовних файлів</a:t>
            </a:r>
            <a:br>
              <a:rPr lang="uk-UA" altLang="ru-RU" sz="2400" dirty="0">
                <a:solidFill>
                  <a:srgbClr val="339933"/>
                </a:solidFill>
              </a:rPr>
            </a:br>
            <a:r>
              <a:rPr lang="uk-UA" altLang="ru-RU" sz="2400" dirty="0" err="1"/>
              <a:t>using</a:t>
            </a:r>
            <a:r>
              <a:rPr lang="uk-UA" altLang="ru-RU" sz="2400" dirty="0"/>
              <a:t> </a:t>
            </a:r>
            <a:r>
              <a:rPr lang="uk-UA" altLang="ru-RU" sz="2400" dirty="0" err="1"/>
              <a:t>namespace</a:t>
            </a:r>
            <a:r>
              <a:rPr lang="uk-UA" altLang="ru-RU" sz="2400" dirty="0"/>
              <a:t> </a:t>
            </a:r>
            <a:r>
              <a:rPr lang="uk-UA" altLang="ru-RU" sz="2400" dirty="0" err="1"/>
              <a:t>std</a:t>
            </a:r>
            <a:r>
              <a:rPr lang="uk-UA" altLang="ru-RU" sz="2400" dirty="0"/>
              <a:t>;     </a:t>
            </a:r>
            <a:r>
              <a:rPr lang="uk-UA" altLang="ru-RU" sz="2400" dirty="0">
                <a:solidFill>
                  <a:srgbClr val="339933"/>
                </a:solidFill>
              </a:rPr>
              <a:t>//визначення простору імен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 err="1"/>
              <a:t>int</a:t>
            </a:r>
            <a:r>
              <a:rPr lang="uk-UA" altLang="ru-RU" sz="2400" dirty="0"/>
              <a:t> </a:t>
            </a:r>
            <a:r>
              <a:rPr lang="uk-UA" altLang="ru-RU" sz="2400" dirty="0" err="1"/>
              <a:t>main</a:t>
            </a:r>
            <a:r>
              <a:rPr lang="uk-UA" altLang="ru-RU" sz="2400" dirty="0"/>
              <a:t>()            </a:t>
            </a:r>
            <a:r>
              <a:rPr lang="en-US" altLang="ru-RU" sz="2400" dirty="0"/>
              <a:t>             </a:t>
            </a:r>
            <a:r>
              <a:rPr lang="uk-UA" altLang="ru-RU" sz="2400" dirty="0"/>
              <a:t> </a:t>
            </a:r>
            <a:r>
              <a:rPr lang="uk-UA" altLang="ru-RU" sz="2400" dirty="0">
                <a:solidFill>
                  <a:srgbClr val="339933"/>
                </a:solidFill>
              </a:rPr>
              <a:t>//початок опису дій програми</a:t>
            </a:r>
            <a:br>
              <a:rPr lang="uk-UA" altLang="ru-RU" sz="2400" dirty="0">
                <a:solidFill>
                  <a:srgbClr val="339933"/>
                </a:solidFill>
              </a:rPr>
            </a:br>
            <a:r>
              <a:rPr lang="uk-UA" altLang="ru-RU" sz="2400" dirty="0"/>
              <a:t>{</a:t>
            </a:r>
            <a:br>
              <a:rPr lang="uk-UA" altLang="ru-RU" sz="2400" dirty="0"/>
            </a:br>
            <a:r>
              <a:rPr lang="en-US" altLang="ru-RU" sz="2400" dirty="0"/>
              <a:t>  </a:t>
            </a:r>
            <a:r>
              <a:rPr lang="uk-UA" altLang="ru-RU" sz="2400" dirty="0"/>
              <a:t> </a:t>
            </a:r>
            <a:r>
              <a:rPr lang="uk-UA" altLang="ru-RU" sz="2400" dirty="0" err="1"/>
              <a:t>cout</a:t>
            </a:r>
            <a:r>
              <a:rPr lang="uk-UA" altLang="ru-RU" sz="2400" dirty="0"/>
              <a:t>&lt;&lt;"</a:t>
            </a:r>
            <a:r>
              <a:rPr lang="uk-UA" altLang="ru-RU" sz="2400" dirty="0" err="1"/>
              <a:t>Hello</a:t>
            </a:r>
            <a:r>
              <a:rPr lang="uk-UA" altLang="ru-RU" sz="2400" dirty="0"/>
              <a:t>, </a:t>
            </a:r>
            <a:r>
              <a:rPr lang="uk-UA" altLang="ru-RU" sz="2400" dirty="0" err="1"/>
              <a:t>world</a:t>
            </a:r>
            <a:r>
              <a:rPr lang="uk-UA" altLang="ru-RU" sz="2400" dirty="0"/>
              <a:t>!"&lt;&lt;</a:t>
            </a:r>
            <a:r>
              <a:rPr lang="uk-UA" altLang="ru-RU" sz="2400" dirty="0" err="1"/>
              <a:t>endl</a:t>
            </a:r>
            <a:r>
              <a:rPr lang="uk-UA" altLang="ru-RU" sz="2400" dirty="0">
                <a:solidFill>
                  <a:srgbClr val="339933"/>
                </a:solidFill>
              </a:rPr>
              <a:t>;//вивести повідомлення</a:t>
            </a:r>
            <a:r>
              <a:rPr lang="uk-UA" altLang="ru-RU" sz="2400" dirty="0"/>
              <a:t/>
            </a:r>
            <a:br>
              <a:rPr lang="uk-UA" altLang="ru-RU" sz="2400" dirty="0"/>
            </a:br>
            <a:r>
              <a:rPr lang="uk-UA" altLang="ru-RU" sz="2400" dirty="0"/>
              <a:t>}                                 </a:t>
            </a:r>
            <a:r>
              <a:rPr lang="en-US" altLang="ru-RU" sz="2400" dirty="0"/>
              <a:t>           </a:t>
            </a:r>
            <a:r>
              <a:rPr lang="uk-UA" altLang="ru-RU" sz="2400" dirty="0">
                <a:solidFill>
                  <a:srgbClr val="339933"/>
                </a:solidFill>
              </a:rPr>
              <a:t>//кінець програми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7" y="1357277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15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4589" y="2282"/>
            <a:ext cx="8539411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 smtClean="0">
                <a:solidFill>
                  <a:schemeClr val="bg1"/>
                </a:solidFill>
              </a:rPr>
              <a:t>Створення та виконання </a:t>
            </a:r>
            <a:r>
              <a:rPr lang="en-US" altLang="ru-RU" sz="3200" b="1" dirty="0" smtClean="0">
                <a:solidFill>
                  <a:schemeClr val="bg1"/>
                </a:solidFill>
              </a:rPr>
              <a:t/>
            </a:r>
            <a:br>
              <a:rPr lang="en-US" altLang="ru-RU" sz="3200" b="1" dirty="0" smtClean="0">
                <a:solidFill>
                  <a:schemeClr val="bg1"/>
                </a:solidFill>
              </a:rPr>
            </a:br>
            <a:r>
              <a:rPr lang="uk-UA" altLang="ru-RU" sz="3200" b="1" dirty="0" smtClean="0">
                <a:solidFill>
                  <a:schemeClr val="bg1"/>
                </a:solidFill>
              </a:rPr>
              <a:t>найпростішої програми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808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54" y="5676864"/>
            <a:ext cx="2065963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38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9144000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2484438" y="1125538"/>
            <a:ext cx="4273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Блочна структура коду</a:t>
            </a:r>
            <a:endParaRPr lang="ru-RU" altLang="ru-RU" sz="2800" b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16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4589" y="2282"/>
            <a:ext cx="8539411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 smtClean="0">
                <a:solidFill>
                  <a:schemeClr val="bg1"/>
                </a:solidFill>
              </a:rPr>
              <a:t>Створення та виконання </a:t>
            </a:r>
            <a:r>
              <a:rPr lang="en-US" altLang="ru-RU" sz="3200" b="1" dirty="0" smtClean="0">
                <a:solidFill>
                  <a:schemeClr val="bg1"/>
                </a:solidFill>
              </a:rPr>
              <a:t/>
            </a:r>
            <a:br>
              <a:rPr lang="en-US" altLang="ru-RU" sz="3200" b="1" dirty="0" smtClean="0">
                <a:solidFill>
                  <a:schemeClr val="bg1"/>
                </a:solidFill>
              </a:rPr>
            </a:br>
            <a:r>
              <a:rPr lang="uk-UA" altLang="ru-RU" sz="3200" b="1" dirty="0" smtClean="0">
                <a:solidFill>
                  <a:schemeClr val="bg1"/>
                </a:solidFill>
              </a:rPr>
              <a:t>найпростішої програми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808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" y="1428714"/>
            <a:ext cx="2065963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39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8496300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2051050" y="1196975"/>
            <a:ext cx="536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Результати роботи програми</a:t>
            </a:r>
            <a:endParaRPr lang="ru-RU" altLang="ru-RU" sz="2800" b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17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4589" y="2282"/>
            <a:ext cx="8539411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 smtClean="0">
                <a:solidFill>
                  <a:schemeClr val="bg1"/>
                </a:solidFill>
              </a:rPr>
              <a:t>Створення та виконання </a:t>
            </a:r>
            <a:r>
              <a:rPr lang="en-US" altLang="ru-RU" sz="3200" b="1" dirty="0" smtClean="0">
                <a:solidFill>
                  <a:schemeClr val="bg1"/>
                </a:solidFill>
              </a:rPr>
              <a:t/>
            </a:r>
            <a:br>
              <a:rPr lang="en-US" altLang="ru-RU" sz="3200" b="1" dirty="0" smtClean="0">
                <a:solidFill>
                  <a:schemeClr val="bg1"/>
                </a:solidFill>
              </a:rPr>
            </a:br>
            <a:r>
              <a:rPr lang="uk-UA" altLang="ru-RU" sz="3200" b="1" dirty="0" smtClean="0">
                <a:solidFill>
                  <a:schemeClr val="bg1"/>
                </a:solidFill>
              </a:rPr>
              <a:t>найпростішої програми</a:t>
            </a:r>
            <a:endParaRPr lang="uk-UA" alt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808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730885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5" name="Oval 7"/>
          <p:cNvSpPr>
            <a:spLocks noChangeArrowheads="1"/>
          </p:cNvSpPr>
          <p:nvPr/>
        </p:nvSpPr>
        <p:spPr bwMode="auto">
          <a:xfrm>
            <a:off x="2411413" y="1412875"/>
            <a:ext cx="935037" cy="360363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7319963" y="4437063"/>
            <a:ext cx="1833562" cy="15621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/>
              <a:t>Debug</a:t>
            </a:r>
            <a:r>
              <a:rPr lang="uk-UA" altLang="ru-RU" sz="2400" b="1">
                <a:sym typeface="Webdings" panose="05030102010509060703" pitchFamily="18" charset="2"/>
              </a:rPr>
              <a:t></a:t>
            </a:r>
          </a:p>
          <a:p>
            <a:r>
              <a:rPr lang="uk-UA" altLang="ru-RU" sz="2400" b="1"/>
              <a:t>Windows</a:t>
            </a:r>
            <a:r>
              <a:rPr lang="uk-UA" altLang="ru-RU" sz="2400" b="1">
                <a:sym typeface="Webdings" panose="05030102010509060703" pitchFamily="18" charset="2"/>
              </a:rPr>
              <a:t></a:t>
            </a:r>
          </a:p>
          <a:p>
            <a:r>
              <a:rPr lang="uk-UA" altLang="ru-RU" sz="2400" b="1"/>
              <a:t>Watch</a:t>
            </a:r>
            <a:r>
              <a:rPr lang="uk-UA" altLang="ru-RU" sz="2400" b="1">
                <a:sym typeface="Webdings" panose="05030102010509060703" pitchFamily="18" charset="2"/>
              </a:rPr>
              <a:t></a:t>
            </a:r>
          </a:p>
          <a:p>
            <a:r>
              <a:rPr lang="uk-UA" altLang="ru-RU" sz="2400" b="1"/>
              <a:t>WatchX</a:t>
            </a:r>
            <a:r>
              <a:rPr lang="ru-RU" altLang="ru-RU" sz="2400" b="1"/>
              <a:t> </a:t>
            </a: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7164388" y="1196975"/>
            <a:ext cx="1717675" cy="26574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2400" b="1"/>
              <a:t>Debug</a:t>
            </a:r>
            <a:r>
              <a:rPr lang="uk-UA" altLang="ru-RU" sz="2400" b="1">
                <a:sym typeface="Webdings" panose="05030102010509060703" pitchFamily="18" charset="2"/>
              </a:rPr>
              <a:t></a:t>
            </a:r>
          </a:p>
          <a:p>
            <a:r>
              <a:rPr lang="uk-UA" altLang="ru-RU" sz="2400" b="1"/>
              <a:t> Step Into</a:t>
            </a:r>
            <a:r>
              <a:rPr lang="uk-UA" altLang="ru-RU" sz="2400" b="1">
                <a:sym typeface="Webdings" panose="05030102010509060703" pitchFamily="18" charset="2"/>
              </a:rPr>
              <a:t> </a:t>
            </a:r>
          </a:p>
          <a:p>
            <a:r>
              <a:rPr lang="uk-UA" altLang="ru-RU" sz="2400" b="1">
                <a:sym typeface="Webdings" panose="05030102010509060703" pitchFamily="18" charset="2"/>
              </a:rPr>
              <a:t>(F11)</a:t>
            </a:r>
          </a:p>
          <a:p>
            <a:r>
              <a:rPr lang="uk-UA" altLang="ru-RU" sz="2400" b="1">
                <a:sym typeface="Webdings" panose="05030102010509060703" pitchFamily="18" charset="2"/>
              </a:rPr>
              <a:t> чи </a:t>
            </a:r>
          </a:p>
          <a:p>
            <a:r>
              <a:rPr lang="uk-UA" altLang="ru-RU" sz="2400" b="1">
                <a:sym typeface="Webdings" panose="05030102010509060703" pitchFamily="18" charset="2"/>
              </a:rPr>
              <a:t>Debug</a:t>
            </a:r>
          </a:p>
          <a:p>
            <a:r>
              <a:rPr lang="uk-UA" altLang="ru-RU" sz="2400" b="1"/>
              <a:t> Step Over</a:t>
            </a:r>
          </a:p>
          <a:p>
            <a:r>
              <a:rPr lang="uk-UA" altLang="ru-RU" sz="2400" b="1">
                <a:sym typeface="Webdings" panose="05030102010509060703" pitchFamily="18" charset="2"/>
              </a:rPr>
              <a:t> (F10). </a:t>
            </a:r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3132138" y="1700213"/>
            <a:ext cx="4032250" cy="8651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0300" name="Line 12"/>
          <p:cNvSpPr>
            <a:spLocks noChangeShapeType="1"/>
          </p:cNvSpPr>
          <p:nvPr/>
        </p:nvSpPr>
        <p:spPr bwMode="auto">
          <a:xfrm>
            <a:off x="6804025" y="4581525"/>
            <a:ext cx="576263" cy="7191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18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4197"/>
            <a:ext cx="896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altLang="ru-RU" sz="3600" b="1" dirty="0" smtClean="0">
                <a:solidFill>
                  <a:schemeClr val="bg1"/>
                </a:solidFill>
              </a:rPr>
              <a:t>Налагодження програм</a:t>
            </a:r>
            <a:r>
              <a:rPr lang="ru-RU" altLang="ru-RU" sz="3600" b="1" dirty="0" smtClean="0">
                <a:solidFill>
                  <a:schemeClr val="bg1"/>
                </a:solidFill>
              </a:rPr>
              <a:t/>
            </a:r>
            <a:br>
              <a:rPr lang="ru-RU" altLang="ru-RU" sz="3600" b="1" dirty="0" smtClean="0">
                <a:solidFill>
                  <a:schemeClr val="bg1"/>
                </a:solidFill>
              </a:rPr>
            </a:b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0" y="4921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uk-UA" altLang="ru-RU" sz="3200" b="1">
                <a:solidFill>
                  <a:schemeClr val="tx2"/>
                </a:solidFill>
              </a:rPr>
              <a:t>2.2. Словник мови та структура </a:t>
            </a:r>
            <a:r>
              <a:rPr lang="uk-UA" altLang="ru-RU" sz="3200" b="1">
                <a:solidFill>
                  <a:schemeClr val="bg1"/>
                </a:solidFill>
              </a:rPr>
              <a:t>програми</a:t>
            </a:r>
            <a:endParaRPr lang="ru-RU" altLang="ru-RU" sz="3200" b="1">
              <a:solidFill>
                <a:schemeClr val="bg1"/>
              </a:solidFill>
            </a:endParaRPr>
          </a:p>
        </p:txBody>
      </p:sp>
      <p:grpSp>
        <p:nvGrpSpPr>
          <p:cNvPr id="6" name="Скругленный прямоугольник 5"/>
          <p:cNvGrpSpPr>
            <a:grpSpLocks/>
          </p:cNvGrpSpPr>
          <p:nvPr/>
        </p:nvGrpSpPr>
        <p:grpSpPr bwMode="auto">
          <a:xfrm>
            <a:off x="827088" y="836613"/>
            <a:ext cx="7416800" cy="1622425"/>
            <a:chOff x="-8" y="614"/>
            <a:chExt cx="4850" cy="799"/>
          </a:xfrm>
        </p:grpSpPr>
        <p:pic>
          <p:nvPicPr>
            <p:cNvPr id="67609" name="Скругленный прямоугольник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614"/>
              <a:ext cx="4850" cy="799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7610" name="Text Box 26"/>
            <p:cNvSpPr txBox="1">
              <a:spLocks noChangeArrowheads="1"/>
            </p:cNvSpPr>
            <p:nvPr/>
          </p:nvSpPr>
          <p:spPr bwMode="auto">
            <a:xfrm>
              <a:off x="74" y="727"/>
              <a:ext cx="4695" cy="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Алфавіт</a:t>
              </a:r>
              <a:r>
                <a:rPr lang="uk-UA" altLang="ru-RU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мови програмування — це кінцевий набір символів, які викори­стовують для записування ідентифікаторів, виразів і операторів мови. </a:t>
              </a:r>
              <a:endPara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214313" y="2462857"/>
            <a:ext cx="8642350" cy="3752850"/>
          </a:xfrm>
          <a:prstGeom prst="rect">
            <a:avLst/>
          </a:prstGeom>
          <a:solidFill>
            <a:schemeClr val="bg1"/>
          </a:solidFill>
          <a:ln w="9525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Times New Roman" panose="02020603050405020304" pitchFamily="18" charset="0"/>
              </a:rPr>
              <a:t>символи, що використовуються для складання ідентифікаторів:</a:t>
            </a:r>
          </a:p>
          <a:p>
            <a:pPr lvl="1">
              <a:buClr>
                <a:srgbClr val="3366CC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latin typeface="Times New Roman" panose="02020603050405020304" pitchFamily="18" charset="0"/>
              </a:rPr>
              <a:t> малі латинські літери з кодами ASCII від 97 до 122, </a:t>
            </a:r>
          </a:p>
          <a:p>
            <a:pPr lvl="1">
              <a:buClr>
                <a:srgbClr val="3366CC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latin typeface="Times New Roman" panose="02020603050405020304" pitchFamily="18" charset="0"/>
              </a:rPr>
              <a:t>великі латинські літери з кодами ASCII від 65 до 90,</a:t>
            </a:r>
          </a:p>
          <a:p>
            <a:pPr lvl="1">
              <a:buClr>
                <a:srgbClr val="3366CC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latin typeface="Times New Roman" panose="02020603050405020304" pitchFamily="18" charset="0"/>
              </a:rPr>
              <a:t> десяткові цифри від 0 до 9 з кодами ASCII від 48 до 57, </a:t>
            </a:r>
          </a:p>
          <a:p>
            <a:pPr lvl="1">
              <a:buClr>
                <a:srgbClr val="3366CC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latin typeface="Times New Roman" panose="02020603050405020304" pitchFamily="18" charset="0"/>
              </a:rPr>
              <a:t>символ підкреслення (_) із кодом ASCII 95);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Times New Roman" panose="02020603050405020304" pitchFamily="18" charset="0"/>
              </a:rPr>
              <a:t>розділовий символ пробілу, код ASCII 32;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Times New Roman" panose="02020603050405020304" pitchFamily="18" charset="0"/>
              </a:rPr>
              <a:t>спеціальні символи, які використовуються у процесі побудови конструкцій мови (+ – * / = &gt; &lt; . , ; : ' ( ) [ ] { } ^ @ $ #);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Times New Roman" panose="02020603050405020304" pitchFamily="18" charset="0"/>
              </a:rPr>
              <a:t>керуючі символи, що мають ASCII-коди від 0 до 31.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428297" y="6453336"/>
            <a:ext cx="540569" cy="276999"/>
          </a:xfrm>
        </p:spPr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19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2"/>
          <p:cNvSpPr>
            <a:spLocks noChangeArrowheads="1" noChangeShapeType="1" noTextEdit="1"/>
          </p:cNvSpPr>
          <p:nvPr/>
        </p:nvSpPr>
        <p:spPr bwMode="auto">
          <a:xfrm>
            <a:off x="755650" y="1700213"/>
            <a:ext cx="7488238" cy="22494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effectLst>
                  <a:outerShdw dist="45791" dir="2021404" algn="ctr" rotWithShape="0">
                    <a:srgbClr val="FFFF66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Розділ 2</a:t>
            </a:r>
          </a:p>
          <a:p>
            <a:pPr algn="ctr"/>
            <a:r>
              <a:rPr lang="ru-RU" sz="3600" kern="10">
                <a:effectLst>
                  <a:outerShdw dist="45791" dir="2021404" algn="ctr" rotWithShape="0">
                    <a:srgbClr val="FFFF66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мов C/C++</a:t>
            </a:r>
          </a:p>
        </p:txBody>
      </p:sp>
      <p:sp>
        <p:nvSpPr>
          <p:cNvPr id="9219" name="WordArt 3"/>
          <p:cNvSpPr>
            <a:spLocks noChangeArrowheads="1" noChangeShapeType="1" noTextEdit="1"/>
          </p:cNvSpPr>
          <p:nvPr/>
        </p:nvSpPr>
        <p:spPr bwMode="auto">
          <a:xfrm>
            <a:off x="1476375" y="5229225"/>
            <a:ext cx="602932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1">
                    <a:alpha val="50000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cs typeface="Arial" panose="020B0604020202020204" pitchFamily="34" charset="0"/>
              </a:rPr>
              <a:t>Лектор доцент Ковалюк Т.В.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0" y="4921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uk-UA" altLang="ru-RU" sz="3200" b="1">
                <a:solidFill>
                  <a:schemeClr val="tx2"/>
                </a:solidFill>
              </a:rPr>
              <a:t>2.2. Словник мови та структура </a:t>
            </a:r>
            <a:r>
              <a:rPr lang="uk-UA" altLang="ru-RU" sz="3200" b="1">
                <a:solidFill>
                  <a:schemeClr val="bg1"/>
                </a:solidFill>
              </a:rPr>
              <a:t>програми</a:t>
            </a:r>
            <a:endParaRPr lang="ru-RU" altLang="ru-RU" sz="3200" b="1">
              <a:solidFill>
                <a:schemeClr val="bg1"/>
              </a:solidFill>
            </a:endParaRPr>
          </a:p>
        </p:txBody>
      </p:sp>
      <p:grpSp>
        <p:nvGrpSpPr>
          <p:cNvPr id="6" name="Скругленный прямоугольник 5"/>
          <p:cNvGrpSpPr>
            <a:grpSpLocks/>
          </p:cNvGrpSpPr>
          <p:nvPr/>
        </p:nvGrpSpPr>
        <p:grpSpPr bwMode="auto">
          <a:xfrm>
            <a:off x="684213" y="765175"/>
            <a:ext cx="7200900" cy="1268413"/>
            <a:chOff x="-8" y="614"/>
            <a:chExt cx="4850" cy="799"/>
          </a:xfrm>
        </p:grpSpPr>
        <p:pic>
          <p:nvPicPr>
            <p:cNvPr id="144388" name="Скругленный прямоугольник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614"/>
              <a:ext cx="4850" cy="799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4389" name="Text Box 5"/>
            <p:cNvSpPr txBox="1">
              <a:spLocks noChangeArrowheads="1"/>
            </p:cNvSpPr>
            <p:nvPr/>
          </p:nvSpPr>
          <p:spPr bwMode="auto">
            <a:xfrm>
              <a:off x="74" y="727"/>
              <a:ext cx="4695" cy="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b="1">
                  <a:latin typeface="Times New Roman" panose="02020603050405020304" pitchFamily="18" charset="0"/>
                </a:rPr>
                <a:t>Л</a:t>
              </a:r>
              <a:r>
                <a:rPr lang="uk-UA" altLang="ru-RU" sz="2400" b="1" i="1">
                  <a:latin typeface="Times New Roman" panose="02020603050405020304" pitchFamily="18" charset="0"/>
                </a:rPr>
                <a:t>ексеми</a:t>
              </a:r>
              <a:r>
                <a:rPr lang="uk-UA" altLang="ru-RU" sz="2400">
                  <a:latin typeface="Times New Roman" panose="02020603050405020304" pitchFamily="18" charset="0"/>
                </a:rPr>
                <a:t> — мінімальні значущі одиниці в текстах програм, що складається із символів алфавіту</a:t>
              </a:r>
              <a:r>
                <a:rPr lang="ru-RU" altLang="ru-RU" sz="2400" b="1">
                  <a:latin typeface="Times New Roman" panose="02020603050405020304" pitchFamily="18" charset="0"/>
                </a:rPr>
                <a:t> </a:t>
              </a:r>
              <a:endParaRPr lang="en-US" altLang="ru-RU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1908175" y="2708275"/>
            <a:ext cx="4608513" cy="22923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>
                <a:latin typeface="Times New Roman" panose="02020603050405020304" pitchFamily="18" charset="0"/>
              </a:rPr>
              <a:t>спеціальні символи,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>
                <a:latin typeface="Times New Roman" panose="02020603050405020304" pitchFamily="18" charset="0"/>
              </a:rPr>
              <a:t>зарезервовані (ключові) слова,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>
                <a:latin typeface="Times New Roman" panose="02020603050405020304" pitchFamily="18" charset="0"/>
              </a:rPr>
              <a:t>ідентифікатори,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>
                <a:latin typeface="Times New Roman" panose="02020603050405020304" pitchFamily="18" charset="0"/>
              </a:rPr>
              <a:t>неіменовані константи,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>
                <a:latin typeface="Times New Roman" panose="02020603050405020304" pitchFamily="18" charset="0"/>
              </a:rPr>
              <a:t>Коментарі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>
                <a:latin typeface="Times New Roman" panose="02020603050405020304" pitchFamily="18" charset="0"/>
              </a:rPr>
              <a:t>директиви препроцесора.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44400" name="Rectangle 16"/>
          <p:cNvSpPr>
            <a:spLocks noChangeArrowheads="1"/>
          </p:cNvSpPr>
          <p:nvPr/>
        </p:nvSpPr>
        <p:spPr bwMode="auto">
          <a:xfrm>
            <a:off x="2682875" y="2070100"/>
            <a:ext cx="258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Види лексем:</a:t>
            </a:r>
            <a:endParaRPr lang="ru-RU" altLang="ru-RU" sz="2800" b="1"/>
          </a:p>
        </p:txBody>
      </p:sp>
      <p:grpSp>
        <p:nvGrpSpPr>
          <p:cNvPr id="2" name="Скругленный прямоугольник 5"/>
          <p:cNvGrpSpPr>
            <a:grpSpLocks/>
          </p:cNvGrpSpPr>
          <p:nvPr/>
        </p:nvGrpSpPr>
        <p:grpSpPr bwMode="auto">
          <a:xfrm>
            <a:off x="755650" y="5229225"/>
            <a:ext cx="7200900" cy="1268413"/>
            <a:chOff x="-8" y="614"/>
            <a:chExt cx="4850" cy="799"/>
          </a:xfrm>
        </p:grpSpPr>
        <p:pic>
          <p:nvPicPr>
            <p:cNvPr id="144402" name="Скругленный прямоугольник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614"/>
              <a:ext cx="4850" cy="799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74" y="727"/>
              <a:ext cx="4695" cy="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b="1" i="1">
                  <a:latin typeface="Times New Roman" panose="02020603050405020304" pitchFamily="18" charset="0"/>
                </a:rPr>
                <a:t>Словник</a:t>
              </a:r>
              <a:r>
                <a:rPr lang="uk-UA" altLang="ru-RU" sz="2400">
                  <a:latin typeface="Times New Roman" panose="02020603050405020304" pitchFamily="18" charset="0"/>
                </a:rPr>
                <a:t> мови програмування - множина всіх допустимих лексем називається</a:t>
              </a:r>
              <a:endParaRPr lang="en-US" altLang="ru-RU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20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0" y="4921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uk-UA" altLang="ru-RU" sz="3200" b="1">
                <a:solidFill>
                  <a:schemeClr val="tx2"/>
                </a:solidFill>
              </a:rPr>
              <a:t>2.2. Словник мови та структура </a:t>
            </a:r>
            <a:r>
              <a:rPr lang="uk-UA" altLang="ru-RU" sz="3200" b="1">
                <a:solidFill>
                  <a:schemeClr val="bg1"/>
                </a:solidFill>
              </a:rPr>
              <a:t>програми</a:t>
            </a:r>
            <a:endParaRPr lang="ru-RU" altLang="ru-RU" sz="3200" b="1">
              <a:solidFill>
                <a:schemeClr val="bg1"/>
              </a:solidFill>
            </a:endParaRPr>
          </a:p>
        </p:txBody>
      </p:sp>
      <p:grpSp>
        <p:nvGrpSpPr>
          <p:cNvPr id="7" name="Скругленный прямоугольник 6"/>
          <p:cNvGrpSpPr>
            <a:grpSpLocks/>
          </p:cNvGrpSpPr>
          <p:nvPr/>
        </p:nvGrpSpPr>
        <p:grpSpPr bwMode="auto">
          <a:xfrm>
            <a:off x="468313" y="1052513"/>
            <a:ext cx="7832725" cy="1736725"/>
            <a:chOff x="300" y="1398"/>
            <a:chExt cx="4934" cy="994"/>
          </a:xfrm>
        </p:grpSpPr>
        <p:pic>
          <p:nvPicPr>
            <p:cNvPr id="145415" name="Скругленный прямоугольник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1398"/>
              <a:ext cx="4934" cy="99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5416" name="Text Box 8"/>
            <p:cNvSpPr txBox="1">
              <a:spLocks noChangeArrowheads="1"/>
            </p:cNvSpPr>
            <p:nvPr/>
          </p:nvSpPr>
          <p:spPr bwMode="auto">
            <a:xfrm>
              <a:off x="379" y="1531"/>
              <a:ext cx="4775" cy="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Ідентифікатор</a:t>
              </a:r>
              <a:r>
                <a:rPr lang="uk-UA" altLang="ru-RU" sz="2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— це ім'я, значення якого може варіюватися від програми до програми або навіть у межах однієї програми. У мові С/С++ роз­різняють стандартні ідентифікатори та ідентифікатори користувача.</a:t>
              </a:r>
            </a:p>
          </p:txBody>
        </p:sp>
      </p:grpSp>
      <p:grpSp>
        <p:nvGrpSpPr>
          <p:cNvPr id="8" name="Скругленный прямоугольник 7"/>
          <p:cNvGrpSpPr>
            <a:grpSpLocks/>
          </p:cNvGrpSpPr>
          <p:nvPr/>
        </p:nvGrpSpPr>
        <p:grpSpPr bwMode="auto">
          <a:xfrm>
            <a:off x="1116013" y="2852738"/>
            <a:ext cx="7777162" cy="2043112"/>
            <a:chOff x="614" y="2365"/>
            <a:chExt cx="4939" cy="991"/>
          </a:xfrm>
        </p:grpSpPr>
        <p:pic>
          <p:nvPicPr>
            <p:cNvPr id="145418" name="Скругленный прямоугольник 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" y="2365"/>
              <a:ext cx="4939" cy="99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5419" name="Text Box 11"/>
            <p:cNvSpPr txBox="1">
              <a:spLocks noChangeArrowheads="1"/>
            </p:cNvSpPr>
            <p:nvPr/>
          </p:nvSpPr>
          <p:spPr bwMode="auto">
            <a:xfrm>
              <a:off x="699" y="2474"/>
              <a:ext cx="4770" cy="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Стандартними</a:t>
              </a:r>
              <a:r>
                <a:rPr lang="uk-UA" altLang="ru-RU" sz="2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uk-UA" altLang="ru-RU" sz="2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ідентифікаторами</a:t>
              </a:r>
              <a:r>
                <a:rPr lang="uk-UA" altLang="ru-RU" sz="2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є імена вбудованих у мову функцій, типів даних і специфікаторів </a:t>
              </a:r>
              <a:r>
                <a:rPr lang="en-US" altLang="ru-RU" sz="220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uk-UA" altLang="ru-RU" sz="220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Стандартні ідентифікатори можна переозначувати, після чого вони втрачають стандартний зміст у межах програми, де це було зроблено.</a:t>
              </a:r>
            </a:p>
          </p:txBody>
        </p:sp>
      </p:grpSp>
      <p:grpSp>
        <p:nvGrpSpPr>
          <p:cNvPr id="9" name="Скругленный прямоугольник 8"/>
          <p:cNvGrpSpPr>
            <a:grpSpLocks/>
          </p:cNvGrpSpPr>
          <p:nvPr/>
        </p:nvGrpSpPr>
        <p:grpSpPr bwMode="auto">
          <a:xfrm>
            <a:off x="684213" y="4868863"/>
            <a:ext cx="7596187" cy="1687512"/>
            <a:chOff x="933" y="3318"/>
            <a:chExt cx="4781" cy="948"/>
          </a:xfrm>
        </p:grpSpPr>
        <p:pic>
          <p:nvPicPr>
            <p:cNvPr id="145421" name="Скругленный прямоугольник 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" y="3318"/>
              <a:ext cx="4781" cy="94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1017" y="3427"/>
              <a:ext cx="4588" cy="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Ідентифікатор</a:t>
              </a:r>
              <a:r>
                <a:rPr lang="uk-UA" altLang="ru-RU" sz="2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uk-UA" altLang="ru-RU" sz="2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користувача</a:t>
              </a:r>
              <a:r>
                <a:rPr lang="uk-UA" altLang="ru-RU" sz="2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— ім'я, яким програміст позначає (ідентифі­кує) елементи програми (константи, змінні, типи даних, поля структур, функ­ції, модулі, програми). </a:t>
              </a:r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21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0" y="4921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uk-UA" altLang="ru-RU" sz="3200" b="1">
                <a:solidFill>
                  <a:schemeClr val="tx2"/>
                </a:solidFill>
              </a:rPr>
              <a:t>2.2. Словник мови та структура </a:t>
            </a:r>
            <a:r>
              <a:rPr lang="uk-UA" altLang="ru-RU" sz="3200" b="1">
                <a:solidFill>
                  <a:schemeClr val="bg1"/>
                </a:solidFill>
              </a:rPr>
              <a:t>програми</a:t>
            </a:r>
            <a:endParaRPr lang="ru-RU" altLang="ru-RU" sz="3200" b="1">
              <a:solidFill>
                <a:schemeClr val="bg1"/>
              </a:solidFill>
            </a:endParaRP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835150" y="981075"/>
            <a:ext cx="5668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/>
              <a:t>Вимоги до ідентифікаторів</a:t>
            </a:r>
            <a:endParaRPr lang="ru-RU" altLang="ru-RU" sz="3200" b="1"/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395288" y="1844675"/>
            <a:ext cx="8280400" cy="4117975"/>
          </a:xfrm>
          <a:prstGeom prst="rect">
            <a:avLst/>
          </a:prstGeom>
          <a:solidFill>
            <a:schemeClr val="bg1"/>
          </a:solidFill>
          <a:ln w="9525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3366CC"/>
              </a:buClr>
              <a:buFont typeface="Wingdings" panose="05000000000000000000" pitchFamily="2" charset="2"/>
              <a:buChar char="Ø"/>
            </a:pPr>
            <a:r>
              <a:rPr lang="uk-UA" altLang="ru-RU" sz="2400"/>
              <a:t>ідентифікатор починається буквою або символом підкреслення;</a:t>
            </a:r>
            <a:endParaRPr lang="ru-RU" altLang="ru-RU" sz="2400"/>
          </a:p>
          <a:p>
            <a:pPr>
              <a:buClr>
                <a:srgbClr val="3366CC"/>
              </a:buClr>
              <a:buFont typeface="Wingdings" panose="05000000000000000000" pitchFamily="2" charset="2"/>
              <a:buChar char="Ø"/>
            </a:pPr>
            <a:r>
              <a:rPr lang="uk-UA" altLang="ru-RU" sz="2400"/>
              <a:t>ідентифікатор може складатися із букв, цифр, символу підкреслення;</a:t>
            </a:r>
            <a:endParaRPr lang="ru-RU" altLang="ru-RU" sz="2400"/>
          </a:p>
          <a:p>
            <a:pPr>
              <a:buClr>
                <a:srgbClr val="3366CC"/>
              </a:buClr>
              <a:buFont typeface="Wingdings" panose="05000000000000000000" pitchFamily="2" charset="2"/>
              <a:buChar char="Ø"/>
            </a:pPr>
            <a:r>
              <a:rPr lang="uk-UA" altLang="ru-RU" sz="2400"/>
              <a:t>ідентифікатор може мати довільну довжину, але значущими є тільки перші 63 символи;</a:t>
            </a:r>
            <a:endParaRPr lang="ru-RU" altLang="ru-RU" sz="2400"/>
          </a:p>
          <a:p>
            <a:pPr>
              <a:buClr>
                <a:srgbClr val="3366CC"/>
              </a:buClr>
              <a:buFont typeface="Wingdings" panose="05000000000000000000" pitchFamily="2" charset="2"/>
              <a:buChar char="Ø"/>
            </a:pPr>
            <a:r>
              <a:rPr lang="uk-UA" altLang="ru-RU" sz="2400"/>
              <a:t>в ідентифікаторі неприпустимо використовувати символи пробілу, крапки та інші символи пунктуації; </a:t>
            </a:r>
            <a:endParaRPr lang="ru-RU" altLang="ru-RU" sz="2400"/>
          </a:p>
          <a:p>
            <a:pPr>
              <a:buClr>
                <a:srgbClr val="3366CC"/>
              </a:buClr>
              <a:buFont typeface="Wingdings" panose="05000000000000000000" pitchFamily="2" charset="2"/>
              <a:buChar char="Ø"/>
            </a:pPr>
            <a:r>
              <a:rPr lang="uk-UA" altLang="ru-RU" sz="2400"/>
              <a:t>малі та великі літери в ідентифікаторах розрізняються;</a:t>
            </a:r>
            <a:endParaRPr lang="ru-RU" altLang="ru-RU" sz="2400"/>
          </a:p>
          <a:p>
            <a:pPr>
              <a:buClr>
                <a:srgbClr val="3366CC"/>
              </a:buClr>
              <a:buFont typeface="Wingdings" panose="05000000000000000000" pitchFamily="2" charset="2"/>
              <a:buChar char="Ø"/>
            </a:pPr>
            <a:r>
              <a:rPr lang="ru-RU" altLang="ru-RU" sz="2400"/>
              <a:t>зарезервовані слова не можуть використовуватись як ідентифікатори</a:t>
            </a:r>
            <a:r>
              <a:rPr lang="ru-RU" altLang="ru-RU" sz="2400" b="1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22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0" y="4921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uk-UA" altLang="ru-RU" sz="3200" b="1">
                <a:solidFill>
                  <a:schemeClr val="tx2"/>
                </a:solidFill>
              </a:rPr>
              <a:t>2.2. Словник мови та структура </a:t>
            </a:r>
            <a:r>
              <a:rPr lang="uk-UA" altLang="ru-RU" sz="3200" b="1">
                <a:solidFill>
                  <a:schemeClr val="bg1"/>
                </a:solidFill>
              </a:rPr>
              <a:t>програми</a:t>
            </a:r>
            <a:endParaRPr lang="ru-RU" altLang="ru-RU" sz="3200" b="1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1225"/>
            <a:ext cx="2924175" cy="34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sp>
        <p:nvSpPr>
          <p:cNvPr id="141328" name="Текст 2"/>
          <p:cNvSpPr>
            <a:spLocks/>
          </p:cNvSpPr>
          <p:nvPr/>
        </p:nvSpPr>
        <p:spPr bwMode="auto">
          <a:xfrm>
            <a:off x="539750" y="1196975"/>
            <a:ext cx="7870825" cy="1584325"/>
          </a:xfrm>
          <a:prstGeom prst="rect">
            <a:avLst/>
          </a:prstGeom>
          <a:solidFill>
            <a:schemeClr val="bg1"/>
          </a:solidFill>
          <a:ln w="9525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— це фрагмент тексту програми, записаний між лексемами 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та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або після лексеми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uk-UA" altLang="ru-RU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Зарезервовані (ключові) слова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— ствого визначені в мові програмування слова, які не можна змінювати. </a:t>
            </a:r>
          </a:p>
        </p:txBody>
      </p:sp>
      <p:sp>
        <p:nvSpPr>
          <p:cNvPr id="141329" name="Текст 2"/>
          <p:cNvSpPr txBox="1">
            <a:spLocks/>
          </p:cNvSpPr>
          <p:nvPr/>
        </p:nvSpPr>
        <p:spPr bwMode="auto">
          <a:xfrm>
            <a:off x="3348038" y="3213100"/>
            <a:ext cx="5545137" cy="3219450"/>
          </a:xfrm>
          <a:prstGeom prst="rect">
            <a:avLst/>
          </a:prstGeom>
          <a:solidFill>
            <a:schemeClr val="bg1"/>
          </a:solidFill>
          <a:ln w="9525">
            <a:solidFill>
              <a:srgbClr val="33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  <a:buFontTx/>
              <a:buChar char="•"/>
            </a:pPr>
            <a:r>
              <a:rPr lang="uk-UA" altLang="ru-RU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Директива</a:t>
            </a:r>
            <a:r>
              <a:rPr lang="uk-UA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препроцесора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— це рядок, що починається символом «#». </a:t>
            </a:r>
          </a:p>
          <a:p>
            <a:pPr>
              <a:spcBef>
                <a:spcPct val="20000"/>
              </a:spcBef>
              <a:buSzPct val="200000"/>
              <a:buFontTx/>
              <a:buChar char="•"/>
            </a:pP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Лексеми</a:t>
            </a:r>
            <a:r>
              <a:rPr lang="uk-UA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спеціальних</a:t>
            </a:r>
            <a:r>
              <a:rPr lang="uk-UA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</a:t>
            </a:r>
            <a:r>
              <a:rPr lang="uk-UA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20000"/>
              </a:spcBef>
              <a:buSzPct val="200000"/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&lt;=, &gt;=, +=, *=, /*, */, ...</a:t>
            </a:r>
          </a:p>
          <a:p>
            <a:pPr>
              <a:spcBef>
                <a:spcPct val="20000"/>
              </a:spcBef>
              <a:buSzPct val="200000"/>
              <a:buFontTx/>
              <a:buChar char="•"/>
            </a:pPr>
            <a:r>
              <a:rPr lang="en-US" altLang="ru-RU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ESC</a:t>
            </a:r>
            <a:r>
              <a:rPr lang="uk-UA" altLang="ru-RU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послідовності:</a:t>
            </a:r>
          </a:p>
          <a:p>
            <a:pPr>
              <a:spcBef>
                <a:spcPct val="20000"/>
              </a:spcBef>
              <a:buSzPct val="200000"/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\n, \t, \0…..</a:t>
            </a:r>
            <a:endParaRPr lang="uk-UA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23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979613" y="0"/>
            <a:ext cx="4703762" cy="533400"/>
          </a:xfrm>
        </p:spPr>
        <p:txBody>
          <a:bodyPr/>
          <a:lstStyle/>
          <a:p>
            <a:pPr algn="ctr"/>
            <a:r>
              <a:rPr lang="uk-UA" altLang="ru-RU" sz="3200" b="1"/>
              <a:t>Структура</a:t>
            </a:r>
            <a:r>
              <a:rPr lang="uk-UA" altLang="ru-RU" sz="3200" u="sng"/>
              <a:t> </a:t>
            </a:r>
            <a:r>
              <a:rPr lang="uk-UA" altLang="ru-RU" sz="3200" b="1"/>
              <a:t>програми</a:t>
            </a:r>
          </a:p>
        </p:txBody>
      </p:sp>
      <p:sp>
        <p:nvSpPr>
          <p:cNvPr id="154630" name="Текст 2"/>
          <p:cNvSpPr txBox="1">
            <a:spLocks/>
          </p:cNvSpPr>
          <p:nvPr/>
        </p:nvSpPr>
        <p:spPr bwMode="auto">
          <a:xfrm>
            <a:off x="539750" y="1125538"/>
            <a:ext cx="8137525" cy="935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Записану мовами 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 можна поділити на три частини: </a:t>
            </a:r>
          </a:p>
        </p:txBody>
      </p:sp>
      <p:grpSp>
        <p:nvGrpSpPr>
          <p:cNvPr id="154634" name="Group 10"/>
          <p:cNvGrpSpPr>
            <a:grpSpLocks/>
          </p:cNvGrpSpPr>
          <p:nvPr/>
        </p:nvGrpSpPr>
        <p:grpSpPr bwMode="auto">
          <a:xfrm>
            <a:off x="468313" y="1457325"/>
            <a:ext cx="7516812" cy="5400675"/>
            <a:chOff x="567" y="918"/>
            <a:chExt cx="4735" cy="3402"/>
          </a:xfrm>
        </p:grpSpPr>
        <p:graphicFrame>
          <p:nvGraphicFramePr>
            <p:cNvPr id="6" name="Схема 5"/>
            <p:cNvGraphicFramePr/>
            <p:nvPr/>
          </p:nvGraphicFramePr>
          <p:xfrm>
            <a:off x="567" y="999"/>
            <a:ext cx="4539" cy="331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54631" name="Text Box 7"/>
            <p:cNvSpPr txBox="1">
              <a:spLocks noChangeArrowheads="1"/>
            </p:cNvSpPr>
            <p:nvPr/>
          </p:nvSpPr>
          <p:spPr bwMode="auto">
            <a:xfrm>
              <a:off x="3560" y="103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800" b="1">
                  <a:solidFill>
                    <a:srgbClr val="FF3300"/>
                  </a:solidFill>
                </a:rPr>
                <a:t>1</a:t>
              </a:r>
              <a:endParaRPr lang="ru-RU" altLang="ru-RU" sz="2800" b="1">
                <a:solidFill>
                  <a:srgbClr val="FF3300"/>
                </a:solidFill>
              </a:endParaRPr>
            </a:p>
          </p:txBody>
        </p:sp>
        <p:sp>
          <p:nvSpPr>
            <p:cNvPr id="154632" name="Text Box 8"/>
            <p:cNvSpPr txBox="1">
              <a:spLocks noChangeArrowheads="1"/>
            </p:cNvSpPr>
            <p:nvPr/>
          </p:nvSpPr>
          <p:spPr bwMode="auto">
            <a:xfrm>
              <a:off x="3606" y="240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800" b="1">
                  <a:solidFill>
                    <a:srgbClr val="FF3300"/>
                  </a:solidFill>
                </a:rPr>
                <a:t>2</a:t>
              </a:r>
              <a:endParaRPr lang="ru-RU" altLang="ru-RU" sz="2800" b="1">
                <a:solidFill>
                  <a:srgbClr val="FF3300"/>
                </a:solidFill>
              </a:endParaRPr>
            </a:p>
          </p:txBody>
        </p:sp>
        <p:sp>
          <p:nvSpPr>
            <p:cNvPr id="154633" name="Text Box 9"/>
            <p:cNvSpPr txBox="1">
              <a:spLocks noChangeArrowheads="1"/>
            </p:cNvSpPr>
            <p:nvPr/>
          </p:nvSpPr>
          <p:spPr bwMode="auto">
            <a:xfrm>
              <a:off x="2064" y="103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800" b="1">
                  <a:solidFill>
                    <a:srgbClr val="FF3300"/>
                  </a:solidFill>
                </a:rPr>
                <a:t>3</a:t>
              </a:r>
              <a:endParaRPr lang="ru-RU" altLang="ru-RU" sz="2800" b="1">
                <a:solidFill>
                  <a:srgbClr val="FF3300"/>
                </a:solidFill>
              </a:endParaRPr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24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39750" y="0"/>
            <a:ext cx="8351838" cy="576263"/>
          </a:xfrm>
        </p:spPr>
        <p:txBody>
          <a:bodyPr/>
          <a:lstStyle/>
          <a:p>
            <a:pPr algn="ctr"/>
            <a:r>
              <a:rPr lang="uk-UA" altLang="ru-RU" sz="3200" b="1">
                <a:solidFill>
                  <a:schemeClr val="bg1"/>
                </a:solidFill>
              </a:rPr>
              <a:t>Директиви препроцесора</a:t>
            </a:r>
          </a:p>
        </p:txBody>
      </p:sp>
      <p:grpSp>
        <p:nvGrpSpPr>
          <p:cNvPr id="155666" name="Group 18"/>
          <p:cNvGrpSpPr>
            <a:grpSpLocks/>
          </p:cNvGrpSpPr>
          <p:nvPr/>
        </p:nvGrpSpPr>
        <p:grpSpPr bwMode="auto">
          <a:xfrm>
            <a:off x="468313" y="1125538"/>
            <a:ext cx="7724775" cy="5040312"/>
            <a:chOff x="249" y="845"/>
            <a:chExt cx="4866" cy="3039"/>
          </a:xfrm>
        </p:grpSpPr>
        <p:pic>
          <p:nvPicPr>
            <p:cNvPr id="155656" name="Скругленный прямоугольник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1797"/>
              <a:ext cx="4037" cy="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657" name="Text Box 9"/>
            <p:cNvSpPr txBox="1">
              <a:spLocks noChangeArrowheads="1"/>
            </p:cNvSpPr>
            <p:nvPr/>
          </p:nvSpPr>
          <p:spPr bwMode="auto">
            <a:xfrm>
              <a:off x="612" y="1933"/>
              <a:ext cx="3839" cy="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ru-RU" altLang="ru-RU" sz="2400">
                  <a:solidFill>
                    <a:srgbClr val="4232B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r>
                <a:rPr lang="en-US" altLang="ru-RU" sz="2400">
                  <a:solidFill>
                    <a:srgbClr val="4232B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include </a:t>
              </a:r>
              <a:r>
                <a:rPr lang="uk-UA" altLang="ru-RU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&lt;ім'я заголовного файлу&gt;</a:t>
              </a:r>
              <a:r>
                <a:rPr lang="uk-UA" altLang="ru-RU" sz="240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ru-RU" altLang="ru-RU" sz="240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ru-RU" altLang="ru-RU" sz="2400">
                  <a:solidFill>
                    <a:srgbClr val="4232B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r>
                <a:rPr lang="en-US" altLang="ru-RU" sz="2400">
                  <a:solidFill>
                    <a:srgbClr val="4232B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include </a:t>
              </a:r>
              <a:r>
                <a:rPr lang="uk-UA" altLang="ru-RU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"ім'я заголовного файлу</a:t>
              </a:r>
              <a:r>
                <a:rPr lang="en-US" altLang="ru-RU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ru-RU" altLang="ru-RU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5659" name="Скругленный прямоугольник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3249"/>
              <a:ext cx="4355" cy="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</p:pic>
        <p:sp>
          <p:nvSpPr>
            <p:cNvPr id="155662" name="Text Box 14"/>
            <p:cNvSpPr txBox="1">
              <a:spLocks noChangeArrowheads="1"/>
            </p:cNvSpPr>
            <p:nvPr/>
          </p:nvSpPr>
          <p:spPr bwMode="auto">
            <a:xfrm>
              <a:off x="249" y="845"/>
              <a:ext cx="4866" cy="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None/>
              </a:pPr>
              <a:r>
                <a:rPr lang="uk-UA" altLang="ru-RU" sz="2400"/>
                <a:t>Директиви визначають режими роботи компілятора на стадії препроцесорної обробки. </a:t>
              </a:r>
              <a:endParaRPr lang="en-US" altLang="ru-RU" sz="2400"/>
            </a:p>
          </p:txBody>
        </p:sp>
        <p:sp>
          <p:nvSpPr>
            <p:cNvPr id="155664" name="Text Box 16"/>
            <p:cNvSpPr txBox="1">
              <a:spLocks noChangeArrowheads="1"/>
            </p:cNvSpPr>
            <p:nvPr/>
          </p:nvSpPr>
          <p:spPr bwMode="auto">
            <a:xfrm>
              <a:off x="1338" y="2795"/>
              <a:ext cx="3142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altLang="ru-RU" sz="2400" b="1"/>
                <a:t>Директиви означення констант </a:t>
              </a:r>
              <a:endParaRPr lang="ru-RU" altLang="ru-RU" sz="2400" b="1"/>
            </a:p>
          </p:txBody>
        </p:sp>
        <p:sp>
          <p:nvSpPr>
            <p:cNvPr id="155665" name="Text Box 17"/>
            <p:cNvSpPr txBox="1">
              <a:spLocks noChangeArrowheads="1"/>
            </p:cNvSpPr>
            <p:nvPr/>
          </p:nvSpPr>
          <p:spPr bwMode="auto">
            <a:xfrm>
              <a:off x="930" y="3294"/>
              <a:ext cx="4150" cy="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2400">
                  <a:solidFill>
                    <a:srgbClr val="0000CC"/>
                  </a:solidFill>
                  <a:latin typeface="Times New Roman" panose="02020603050405020304" pitchFamily="18" charset="0"/>
                </a:rPr>
                <a:t>#define</a:t>
              </a:r>
              <a:r>
                <a:rPr lang="en-US" altLang="ru-RU" sz="2400">
                  <a:latin typeface="Times New Roman" panose="02020603050405020304" pitchFamily="18" charset="0"/>
                </a:rPr>
                <a:t> &lt;</a:t>
              </a:r>
              <a:r>
                <a:rPr lang="uk-UA" altLang="ru-RU" sz="2400">
                  <a:latin typeface="Times New Roman" panose="02020603050405020304" pitchFamily="18" charset="0"/>
                </a:rPr>
                <a:t>ім</a:t>
              </a:r>
              <a:r>
                <a:rPr lang="en-US" altLang="ru-RU" sz="2400">
                  <a:latin typeface="Times New Roman" panose="02020603050405020304" pitchFamily="18" charset="0"/>
                </a:rPr>
                <a:t>’</a:t>
              </a:r>
              <a:r>
                <a:rPr lang="uk-UA" altLang="ru-RU" sz="2400">
                  <a:latin typeface="Times New Roman" panose="02020603050405020304" pitchFamily="18" charset="0"/>
                </a:rPr>
                <a:t>я константи</a:t>
              </a:r>
              <a:r>
                <a:rPr lang="en-US" altLang="ru-RU" sz="2400">
                  <a:latin typeface="Times New Roman" panose="02020603050405020304" pitchFamily="18" charset="0"/>
                </a:rPr>
                <a:t>&gt;</a:t>
              </a:r>
              <a:r>
                <a:rPr lang="uk-UA" altLang="ru-RU" sz="2400">
                  <a:latin typeface="Times New Roman" panose="02020603050405020304" pitchFamily="18" charset="0"/>
                </a:rPr>
                <a:t> </a:t>
              </a:r>
              <a:r>
                <a:rPr lang="en-US" altLang="ru-RU" sz="2400">
                  <a:latin typeface="Times New Roman" panose="02020603050405020304" pitchFamily="18" charset="0"/>
                </a:rPr>
                <a:t>&lt;</a:t>
              </a:r>
              <a:r>
                <a:rPr lang="uk-UA" altLang="ru-RU" sz="2400">
                  <a:latin typeface="Times New Roman" panose="02020603050405020304" pitchFamily="18" charset="0"/>
                </a:rPr>
                <a:t>значення константи</a:t>
              </a:r>
              <a:r>
                <a:rPr lang="en-US" altLang="ru-RU" sz="2400">
                  <a:latin typeface="Times New Roman" panose="02020603050405020304" pitchFamily="18" charset="0"/>
                </a:rPr>
                <a:t>&gt; </a:t>
              </a:r>
              <a:endParaRPr lang="ru-RU" altLang="ru-RU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55667" name="Rectangle 19"/>
          <p:cNvSpPr>
            <a:spLocks noChangeArrowheads="1"/>
          </p:cNvSpPr>
          <p:nvPr/>
        </p:nvSpPr>
        <p:spPr bwMode="auto">
          <a:xfrm>
            <a:off x="1042988" y="2205038"/>
            <a:ext cx="662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uk-UA" altLang="ru-RU" sz="2400" b="1"/>
              <a:t>Директиви додавання заголовних файлів</a:t>
            </a:r>
            <a:r>
              <a:rPr lang="uk-UA" altLang="ru-RU" sz="2400"/>
              <a:t>:</a:t>
            </a:r>
            <a:endParaRPr lang="ru-RU" altLang="ru-RU" sz="24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25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200" b="1">
                <a:solidFill>
                  <a:schemeClr val="bg1"/>
                </a:solidFill>
              </a:rPr>
              <a:t>Декларативна частина програми</a:t>
            </a:r>
          </a:p>
        </p:txBody>
      </p:sp>
      <p:sp>
        <p:nvSpPr>
          <p:cNvPr id="161801" name="Текст 2"/>
          <p:cNvSpPr>
            <a:spLocks/>
          </p:cNvSpPr>
          <p:nvPr/>
        </p:nvSpPr>
        <p:spPr bwMode="auto">
          <a:xfrm>
            <a:off x="827088" y="1484313"/>
            <a:ext cx="7416800" cy="32400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uk-UA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Декларації можна розміщувати в будь-якому місці програми, не забороненому синтаксисом мови.</a:t>
            </a:r>
          </a:p>
          <a:p>
            <a:pPr>
              <a:buFont typeface="Wingdings" panose="05000000000000000000" pitchFamily="2" charset="2"/>
              <a:buNone/>
            </a:pPr>
            <a:endParaRPr lang="uk-UA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uk-UA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Слід лише враховувати, що декларації мають </a:t>
            </a:r>
            <a:r>
              <a:rPr lang="uk-UA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передувати операторам, у яких вони застосовуються</a:t>
            </a:r>
            <a:r>
              <a:rPr lang="uk-UA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26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395288" y="908050"/>
            <a:ext cx="8497887" cy="5568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b="1" i="1"/>
              <a:t>Призначення</a:t>
            </a:r>
            <a:r>
              <a:rPr lang="ru-RU" altLang="ru-RU" sz="2400"/>
              <a:t>: </a:t>
            </a:r>
          </a:p>
          <a:p>
            <a:pPr lvl="1"/>
            <a:r>
              <a:rPr lang="ru-RU" altLang="ru-RU" sz="2400"/>
              <a:t>Для підтримки всіх типів в бібліотеках базових класів у гарно організованому вигляді в NET</a:t>
            </a:r>
          </a:p>
          <a:p>
            <a:endParaRPr lang="uk-UA" altLang="ru-RU" sz="2400"/>
          </a:p>
          <a:p>
            <a:r>
              <a:rPr lang="uk-UA" altLang="ru-RU" sz="2400" b="1" i="1"/>
              <a:t>Поняття</a:t>
            </a:r>
            <a:r>
              <a:rPr lang="uk-UA" altLang="ru-RU" sz="2400"/>
              <a:t>:</a:t>
            </a:r>
            <a:endParaRPr lang="ru-RU" altLang="ru-RU" sz="2400"/>
          </a:p>
          <a:p>
            <a:pPr lvl="1"/>
            <a:r>
              <a:rPr lang="ru-RU" altLang="ru-RU" sz="2400"/>
              <a:t>Під простором імен розуміється група пов'язаних між собою з семантичної точки зору типів, які містяться в збірці. </a:t>
            </a:r>
          </a:p>
          <a:p>
            <a:pPr lvl="1"/>
            <a:endParaRPr lang="ru-RU" altLang="ru-RU" sz="2400"/>
          </a:p>
          <a:p>
            <a:r>
              <a:rPr lang="ru-RU" altLang="ru-RU" sz="2400" b="1" i="1"/>
              <a:t>Приклад</a:t>
            </a:r>
            <a:r>
              <a:rPr lang="ru-RU" altLang="ru-RU" sz="2400"/>
              <a:t>:</a:t>
            </a:r>
          </a:p>
          <a:p>
            <a:pPr lvl="1"/>
            <a:r>
              <a:rPr lang="ru-RU" altLang="ru-RU" sz="2400"/>
              <a:t>У просторі імен </a:t>
            </a:r>
            <a:r>
              <a:rPr lang="ru-RU" altLang="ru-RU" sz="2400">
                <a:solidFill>
                  <a:srgbClr val="0000CC"/>
                </a:solidFill>
              </a:rPr>
              <a:t>System.ІО </a:t>
            </a:r>
            <a:r>
              <a:rPr lang="ru-RU" altLang="ru-RU" sz="2400"/>
              <a:t>містяться типи, що мають відношення до операцій введення-виведення,</a:t>
            </a:r>
          </a:p>
          <a:p>
            <a:pPr lvl="1"/>
            <a:r>
              <a:rPr lang="ru-RU" altLang="ru-RU" sz="2400"/>
              <a:t>в просторі імен </a:t>
            </a:r>
            <a:r>
              <a:rPr lang="ru-RU" altLang="ru-RU" sz="2400">
                <a:solidFill>
                  <a:srgbClr val="0000CC"/>
                </a:solidFill>
              </a:rPr>
              <a:t>System.Data</a:t>
            </a:r>
            <a:r>
              <a:rPr lang="ru-RU" altLang="ru-RU" sz="2400"/>
              <a:t> - основні типи для роботи з базами даних, </a:t>
            </a:r>
          </a:p>
          <a:p>
            <a:pPr lvl="1"/>
            <a:r>
              <a:rPr lang="ru-RU" altLang="ru-RU" sz="2400"/>
              <a:t>і т.д.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2627313" y="0"/>
            <a:ext cx="3078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3600" b="1">
                <a:solidFill>
                  <a:schemeClr val="bg1"/>
                </a:solidFill>
              </a:rPr>
              <a:t>Простір імен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27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23" name="Скругленный прямоугольник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13100"/>
            <a:ext cx="7559675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818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200" b="1">
                <a:solidFill>
                  <a:schemeClr val="bg1"/>
                </a:solidFill>
              </a:rPr>
              <a:t>Декларативна частина програми</a:t>
            </a:r>
          </a:p>
        </p:txBody>
      </p:sp>
      <p:pic>
        <p:nvPicPr>
          <p:cNvPr id="162819" name="Скругленный прямоугольник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292600"/>
            <a:ext cx="76327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971550" y="3357563"/>
            <a:ext cx="7045325" cy="454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b="1">
                <a:solidFill>
                  <a:srgbClr val="404040"/>
                </a:solidFill>
                <a:cs typeface="Times New Roman" panose="02020603050405020304" pitchFamily="18" charset="0"/>
              </a:rPr>
              <a:t>	</a:t>
            </a:r>
            <a:r>
              <a:rPr lang="en-US" altLang="ru-RU" sz="2400" b="1">
                <a:solidFill>
                  <a:srgbClr val="4232BC"/>
                </a:solidFill>
                <a:cs typeface="Times New Roman" panose="02020603050405020304" pitchFamily="18" charset="0"/>
              </a:rPr>
              <a:t>using namespace </a:t>
            </a:r>
            <a:r>
              <a:rPr lang="uk-UA" altLang="ru-RU" sz="2400" b="1">
                <a:solidFill>
                  <a:srgbClr val="FF0000"/>
                </a:solidFill>
                <a:cs typeface="Times New Roman" panose="02020603050405020304" pitchFamily="18" charset="0"/>
              </a:rPr>
              <a:t>&lt;ім'я простору імен&gt;;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755650" y="981075"/>
            <a:ext cx="7653338" cy="19272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400">
                <a:latin typeface="Times New Roman" panose="02020603050405020304" pitchFamily="18" charset="0"/>
              </a:rPr>
              <a:t>Кожну С++ програму можна поділити на деяку множину </a:t>
            </a:r>
            <a:r>
              <a:rPr lang="uk-UA" altLang="ru-RU" sz="2400" b="1" i="1">
                <a:latin typeface="Times New Roman" panose="02020603050405020304" pitchFamily="18" charset="0"/>
              </a:rPr>
              <a:t>просторів імен</a:t>
            </a:r>
            <a:r>
              <a:rPr lang="uk-UA" altLang="ru-RU" sz="2400" i="1">
                <a:latin typeface="Times New Roman" panose="02020603050405020304" pitchFamily="18" charset="0"/>
              </a:rPr>
              <a:t> </a:t>
            </a:r>
            <a:r>
              <a:rPr lang="uk-UA" altLang="ru-RU" sz="2400">
                <a:latin typeface="Times New Roman" panose="02020603050405020304" pitchFamily="18" charset="0"/>
              </a:rPr>
              <a:t>— областей програми, в яких розпізнається певна сукупність імен. </a:t>
            </a:r>
          </a:p>
          <a:p>
            <a:r>
              <a:rPr lang="uk-UA" altLang="ru-RU" sz="2400" b="1">
                <a:latin typeface="Times New Roman" panose="02020603050405020304" pitchFamily="18" charset="0"/>
              </a:rPr>
              <a:t>Ці імена невідомі за межами даного простору імен.</a:t>
            </a:r>
            <a:r>
              <a:rPr lang="uk-UA" altLang="ru-RU" sz="2400">
                <a:latin typeface="Times New Roman" panose="02020603050405020304" pitchFamily="18" charset="0"/>
              </a:rPr>
              <a:t> </a:t>
            </a:r>
          </a:p>
          <a:p>
            <a:r>
              <a:rPr lang="uk-UA" altLang="ru-RU" sz="2400">
                <a:latin typeface="Times New Roman" panose="02020603050405020304" pitchFamily="18" charset="0"/>
              </a:rPr>
              <a:t>Синтаксис директиви оголошення простору імен такий: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2268538" y="4557713"/>
            <a:ext cx="4967287" cy="155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altLang="ru-RU" sz="2400">
                <a:solidFill>
                  <a:srgbClr val="0000CC"/>
                </a:solidFill>
              </a:rPr>
              <a:t>Використовуватимемо</a:t>
            </a:r>
          </a:p>
          <a:p>
            <a:pPr algn="ctr"/>
            <a:r>
              <a:rPr lang="uk-UA" altLang="ru-RU" sz="2400">
                <a:solidFill>
                  <a:srgbClr val="0000CC"/>
                </a:solidFill>
              </a:rPr>
              <a:t> </a:t>
            </a:r>
            <a:r>
              <a:rPr lang="uk-UA" altLang="ru-RU" sz="2400" b="1">
                <a:solidFill>
                  <a:srgbClr val="0000CC"/>
                </a:solidFill>
              </a:rPr>
              <a:t>using  namespace</a:t>
            </a:r>
            <a:r>
              <a:rPr lang="uk-UA" altLang="ru-RU" sz="2400" b="1"/>
              <a:t> std ;</a:t>
            </a:r>
          </a:p>
          <a:p>
            <a:pPr algn="ctr"/>
            <a:r>
              <a:rPr lang="uk-UA" altLang="ru-RU" sz="2400"/>
              <a:t>замість</a:t>
            </a:r>
            <a:endParaRPr lang="ru-RU" altLang="ru-RU" sz="2400"/>
          </a:p>
          <a:p>
            <a:pPr algn="ctr"/>
            <a:r>
              <a:rPr lang="uk-UA" altLang="ru-RU" sz="2400"/>
              <a:t>std::cout&lt;&lt;</a:t>
            </a:r>
            <a:r>
              <a:rPr lang="uk-UA" altLang="ru-RU" sz="2400">
                <a:solidFill>
                  <a:srgbClr val="CC3300"/>
                </a:solidFill>
              </a:rPr>
              <a:t>“....";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3903663" y="3881438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>
                <a:latin typeface="Times New Roman" panose="02020603050405020304" pitchFamily="18" charset="0"/>
              </a:rPr>
              <a:t>Приклад</a:t>
            </a:r>
            <a:endParaRPr lang="ru-RU" altLang="ru-RU" sz="2400" b="1"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28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539750" y="5084763"/>
            <a:ext cx="7967663" cy="576262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 змінної має передувати її використанню:</a:t>
            </a:r>
            <a:endParaRPr lang="uk-UA" altLang="ru-RU" sz="2400">
              <a:latin typeface="Times New Roman" panose="02020603050405020304" pitchFamily="18" charset="0"/>
            </a:endParaRPr>
          </a:p>
        </p:txBody>
      </p:sp>
      <p:pic>
        <p:nvPicPr>
          <p:cNvPr id="156679" name="Блок-схема: знак завершения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893175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720725" y="4237038"/>
            <a:ext cx="7947025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 &lt;</a:t>
            </a:r>
            <a:r>
              <a:rPr lang="uk-UA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ідентифікатор константи&gt; &lt;значення виразу&gt;</a:t>
            </a:r>
          </a:p>
        </p:txBody>
      </p:sp>
      <p:pic>
        <p:nvPicPr>
          <p:cNvPr id="156682" name="Блок-схема: знак завершения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805488"/>
            <a:ext cx="78486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989013" y="5924550"/>
            <a:ext cx="69548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&lt;тип&gt; ідентифікатор змінної&gt;;</a:t>
            </a:r>
          </a:p>
        </p:txBody>
      </p:sp>
      <p:grpSp>
        <p:nvGrpSpPr>
          <p:cNvPr id="156690" name="Group 18"/>
          <p:cNvGrpSpPr>
            <a:grpSpLocks/>
          </p:cNvGrpSpPr>
          <p:nvPr/>
        </p:nvGrpSpPr>
        <p:grpSpPr bwMode="auto">
          <a:xfrm>
            <a:off x="0" y="2133600"/>
            <a:ext cx="9396413" cy="1152525"/>
            <a:chOff x="0" y="1344"/>
            <a:chExt cx="5919" cy="726"/>
          </a:xfrm>
        </p:grpSpPr>
        <p:pic>
          <p:nvPicPr>
            <p:cNvPr id="156685" name="Блок-схема: знак завершения 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44"/>
              <a:ext cx="5919" cy="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6686" name="Text Box 14"/>
            <p:cNvSpPr txBox="1">
              <a:spLocks noChangeArrowheads="1"/>
            </p:cNvSpPr>
            <p:nvPr/>
          </p:nvSpPr>
          <p:spPr bwMode="auto">
            <a:xfrm>
              <a:off x="314" y="1458"/>
              <a:ext cx="5291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u-RU" sz="23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 </a:t>
              </a:r>
              <a:r>
                <a:rPr lang="uk-UA" altLang="ru-RU" sz="23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&lt;тип&gt; ідентифікатор константи&gt; = &lt;значення виразу&gt;;</a:t>
              </a:r>
            </a:p>
          </p:txBody>
        </p:sp>
      </p:grpSp>
      <p:sp>
        <p:nvSpPr>
          <p:cNvPr id="156687" name="Заголовок 1"/>
          <p:cNvSpPr>
            <a:spLocks/>
          </p:cNvSpPr>
          <p:nvPr/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 b="1">
                <a:solidFill>
                  <a:schemeClr val="bg1"/>
                </a:solidFill>
              </a:rPr>
              <a:t>Декларативна частина програми</a:t>
            </a:r>
          </a:p>
        </p:txBody>
      </p:sp>
      <p:sp>
        <p:nvSpPr>
          <p:cNvPr id="156688" name="Rectangle 16"/>
          <p:cNvSpPr>
            <a:spLocks noChangeArrowheads="1"/>
          </p:cNvSpPr>
          <p:nvPr/>
        </p:nvSpPr>
        <p:spPr bwMode="auto">
          <a:xfrm>
            <a:off x="539750" y="1125538"/>
            <a:ext cx="8064500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400">
                <a:latin typeface="Times New Roman" panose="02020603050405020304" pitchFamily="18" charset="0"/>
              </a:rPr>
              <a:t>Під час оголошення</a:t>
            </a:r>
            <a:r>
              <a:rPr lang="uk-UA" altLang="ru-RU" sz="2400" i="1">
                <a:latin typeface="Times New Roman" panose="02020603050405020304" pitchFamily="18" charset="0"/>
              </a:rPr>
              <a:t> </a:t>
            </a:r>
            <a:r>
              <a:rPr lang="uk-UA" altLang="ru-RU" sz="2400" b="1" i="1">
                <a:latin typeface="Times New Roman" panose="02020603050405020304" pitchFamily="18" charset="0"/>
              </a:rPr>
              <a:t>іменованих констант</a:t>
            </a:r>
            <a:r>
              <a:rPr lang="uk-UA" altLang="ru-RU" sz="2400">
                <a:latin typeface="Times New Roman" panose="02020603050405020304" pitchFamily="18" charset="0"/>
              </a:rPr>
              <a:t> задають типи, ідентифікатори констант та їхні значення: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323850" y="3284538"/>
            <a:ext cx="8351838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uk-UA" altLang="ru-RU" sz="2400">
                <a:latin typeface="Times New Roman" panose="02020603050405020304" pitchFamily="18" charset="0"/>
              </a:rPr>
              <a:t>Константу можна також визначити за допомогою директиви препроцесора </a:t>
            </a:r>
            <a:r>
              <a:rPr lang="ru-RU" altLang="ru-RU" sz="2400">
                <a:latin typeface="Times New Roman" panose="02020603050405020304" pitchFamily="18" charset="0"/>
              </a:rPr>
              <a:t>#</a:t>
            </a:r>
            <a:r>
              <a:rPr lang="en-US" altLang="ru-RU" sz="2400">
                <a:latin typeface="Times New Roman" panose="02020603050405020304" pitchFamily="18" charset="0"/>
              </a:rPr>
              <a:t>define</a:t>
            </a:r>
            <a:r>
              <a:rPr lang="uk-UA" altLang="ru-RU" sz="240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29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3348038" y="0"/>
            <a:ext cx="1871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4000" b="1">
                <a:solidFill>
                  <a:schemeClr val="bg1"/>
                </a:solidFill>
              </a:rPr>
              <a:t>Зміст </a:t>
            </a:r>
            <a:endParaRPr lang="ru-RU" altLang="ru-RU" sz="4000" b="1">
              <a:solidFill>
                <a:schemeClr val="bg1"/>
              </a:solidFill>
            </a:endParaRP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250825" y="1624013"/>
            <a:ext cx="8642350" cy="3081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800" b="1"/>
              <a:t>2.1. Робота у середовищі Visual Studio .NET</a:t>
            </a:r>
            <a:endParaRPr lang="en-US" altLang="ru-RU" sz="2800" b="1"/>
          </a:p>
          <a:p>
            <a:r>
              <a:rPr lang="uk-UA" altLang="ru-RU" sz="2800" b="1"/>
              <a:t>2.2. Словник мови С</a:t>
            </a:r>
            <a:r>
              <a:rPr lang="en-US" altLang="ru-RU" sz="2800" b="1"/>
              <a:t>/C++ </a:t>
            </a:r>
            <a:r>
              <a:rPr lang="uk-UA" altLang="ru-RU" sz="2800" b="1"/>
              <a:t>та загальна структура програми</a:t>
            </a:r>
            <a:endParaRPr lang="en-US" altLang="ru-RU" sz="2800" b="1"/>
          </a:p>
          <a:p>
            <a:r>
              <a:rPr lang="uk-UA" altLang="ru-RU" sz="2800" b="1"/>
              <a:t>2.3. Прості типи даних</a:t>
            </a:r>
            <a:endParaRPr lang="en-US" altLang="ru-RU" sz="2800" b="1"/>
          </a:p>
          <a:p>
            <a:r>
              <a:rPr lang="uk-UA" altLang="ru-RU" sz="2800" b="1">
                <a:solidFill>
                  <a:srgbClr val="C0C0C0"/>
                </a:solidFill>
              </a:rPr>
              <a:t>2.4. Константи, змінні, вирази</a:t>
            </a:r>
            <a:endParaRPr lang="en-US" altLang="ru-RU" sz="2800" b="1">
              <a:solidFill>
                <a:srgbClr val="C0C0C0"/>
              </a:solidFill>
            </a:endParaRPr>
          </a:p>
          <a:p>
            <a:r>
              <a:rPr lang="uk-UA" altLang="ru-RU" sz="2800" b="1">
                <a:solidFill>
                  <a:srgbClr val="C0C0C0"/>
                </a:solidFill>
              </a:rPr>
              <a:t>2.5. Операції присвоєння та функції введення-виведення</a:t>
            </a:r>
            <a:endParaRPr lang="en-US" altLang="ru-RU" sz="2800" b="1">
              <a:solidFill>
                <a:srgbClr val="C0C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71" name="Group 7"/>
          <p:cNvGrpSpPr>
            <a:grpSpLocks/>
          </p:cNvGrpSpPr>
          <p:nvPr/>
        </p:nvGrpSpPr>
        <p:grpSpPr bwMode="auto">
          <a:xfrm>
            <a:off x="468313" y="4652963"/>
            <a:ext cx="8675687" cy="1152525"/>
            <a:chOff x="0" y="1344"/>
            <a:chExt cx="5919" cy="726"/>
          </a:xfrm>
        </p:grpSpPr>
        <p:pic>
          <p:nvPicPr>
            <p:cNvPr id="164872" name="Блок-схема: знак завершения 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44"/>
              <a:ext cx="5919" cy="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873" name="Text Box 9"/>
            <p:cNvSpPr txBox="1">
              <a:spLocks noChangeArrowheads="1"/>
            </p:cNvSpPr>
            <p:nvPr/>
          </p:nvSpPr>
          <p:spPr bwMode="auto">
            <a:xfrm>
              <a:off x="314" y="1458"/>
              <a:ext cx="5291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uk-UA" altLang="ru-RU" sz="23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874" name="Заголовок 1"/>
          <p:cNvSpPr>
            <a:spLocks/>
          </p:cNvSpPr>
          <p:nvPr/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 b="1">
                <a:solidFill>
                  <a:schemeClr val="bg1"/>
                </a:solidFill>
              </a:rPr>
              <a:t>Декларативна частина програми</a:t>
            </a:r>
          </a:p>
        </p:txBody>
      </p:sp>
      <p:sp>
        <p:nvSpPr>
          <p:cNvPr id="164877" name="Rectangle 13"/>
          <p:cNvSpPr>
            <a:spLocks noChangeArrowheads="1"/>
          </p:cNvSpPr>
          <p:nvPr/>
        </p:nvSpPr>
        <p:spPr bwMode="auto">
          <a:xfrm>
            <a:off x="684213" y="1263650"/>
            <a:ext cx="7921625" cy="3022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altLang="ru-RU" sz="2400"/>
              <a:t>Оголошення </a:t>
            </a:r>
            <a:r>
              <a:rPr lang="ru-RU" altLang="ru-RU" sz="2400" b="1"/>
              <a:t>типів даних</a:t>
            </a:r>
            <a:r>
              <a:rPr lang="ru-RU" altLang="ru-RU" sz="2400"/>
              <a:t> використовується тоді, коли користувач створює власні імена типів даних.</a:t>
            </a:r>
            <a:endParaRPr lang="en-US" altLang="ru-RU" sz="2400"/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altLang="ru-RU" sz="2400"/>
              <a:t>Створення нового імені типу не приводить до появи нового типу</a:t>
            </a:r>
            <a:r>
              <a:rPr lang="uk-UA" altLang="ru-RU" sz="2400"/>
              <a:t>.</a:t>
            </a:r>
            <a:endParaRPr lang="en-US" altLang="ru-RU" sz="2400"/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altLang="ru-RU" sz="2400"/>
              <a:t>Створення нового імені типу визначає тільки синонім для простих вбудованих або структурованих типів даних.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altLang="ru-RU" sz="2400"/>
              <a:t>Синтаксис оголошення синонімів типів даних такий: 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1692275" y="4941888"/>
            <a:ext cx="640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400" b="1">
                <a:solidFill>
                  <a:srgbClr val="0000CC"/>
                </a:solidFill>
              </a:rPr>
              <a:t>typedef</a:t>
            </a:r>
            <a:r>
              <a:rPr lang="ru-RU" altLang="ru-RU" sz="2400" b="1"/>
              <a:t> &lt;ідентифікатор типу&gt; &lt;синонім&gt;;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30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808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1258888" y="0"/>
            <a:ext cx="7062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3600" b="1">
                <a:solidFill>
                  <a:schemeClr val="bg1"/>
                </a:solidFill>
              </a:rPr>
              <a:t>Операційна частина програми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611188" y="981075"/>
            <a:ext cx="7777162" cy="22923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/>
              <a:t>Програма складається із функцій, тіла яких містять оператори мов С/C++, що визначають її дії.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/>
              <a:t>Одна з функцій має ім</a:t>
            </a:r>
            <a:r>
              <a:rPr lang="en-US" altLang="ru-RU" sz="2400"/>
              <a:t>’</a:t>
            </a:r>
            <a:r>
              <a:rPr lang="uk-UA" altLang="ru-RU" sz="2400"/>
              <a:t>я</a:t>
            </a:r>
            <a:r>
              <a:rPr lang="en-US" altLang="ru-RU" sz="2400"/>
              <a:t> main().</a:t>
            </a:r>
            <a:r>
              <a:rPr lang="uk-UA" altLang="ru-RU" sz="2400"/>
              <a:t>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/>
              <a:t>Оголошення функцій складається із: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uk-UA" altLang="ru-RU" sz="2400"/>
              <a:t> заголовка</a:t>
            </a:r>
            <a:r>
              <a:rPr lang="en-US" altLang="ru-RU" sz="2400"/>
              <a:t> </a:t>
            </a:r>
            <a:r>
              <a:rPr lang="uk-UA" altLang="ru-RU" sz="2400"/>
              <a:t>з круглими дужками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uk-UA" altLang="ru-RU" sz="2400"/>
              <a:t> тіла, яке оточується фігурними дужками {}.</a:t>
            </a:r>
            <a:r>
              <a:rPr lang="uk-UA" altLang="ru-RU" sz="2400" b="1"/>
              <a:t> </a:t>
            </a:r>
          </a:p>
        </p:txBody>
      </p:sp>
      <p:graphicFrame>
        <p:nvGraphicFramePr>
          <p:cNvPr id="594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011187"/>
              </p:ext>
            </p:extLst>
          </p:nvPr>
        </p:nvGraphicFramePr>
        <p:xfrm>
          <a:off x="468313" y="3357564"/>
          <a:ext cx="7488063" cy="2951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Visio" r:id="rId3" imgW="6703466" imgH="5034686" progId="Visio.Drawing.11">
                  <p:embed/>
                </p:oleObj>
              </mc:Choice>
              <mc:Fallback>
                <p:oleObj name="Visio" r:id="rId3" imgW="6703466" imgH="5034686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57564"/>
                        <a:ext cx="7488063" cy="2951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31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808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2081213" y="0"/>
            <a:ext cx="7062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3600" b="1">
                <a:solidFill>
                  <a:schemeClr val="bg1"/>
                </a:solidFill>
              </a:rPr>
              <a:t>Операційна частина програми</a:t>
            </a:r>
          </a:p>
        </p:txBody>
      </p:sp>
      <p:grpSp>
        <p:nvGrpSpPr>
          <p:cNvPr id="6" name="Скругленный прямоугольник 5"/>
          <p:cNvGrpSpPr>
            <a:grpSpLocks/>
          </p:cNvGrpSpPr>
          <p:nvPr/>
        </p:nvGrpSpPr>
        <p:grpSpPr bwMode="auto">
          <a:xfrm>
            <a:off x="2051050" y="1484313"/>
            <a:ext cx="4046538" cy="2089150"/>
            <a:chOff x="2826" y="730"/>
            <a:chExt cx="2370" cy="1501"/>
          </a:xfrm>
        </p:grpSpPr>
        <p:pic>
          <p:nvPicPr>
            <p:cNvPr id="166919" name="Скругленный прямоугольник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730"/>
              <a:ext cx="2370" cy="1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920" name="Text Box 8"/>
            <p:cNvSpPr txBox="1">
              <a:spLocks noChangeArrowheads="1"/>
            </p:cNvSpPr>
            <p:nvPr/>
          </p:nvSpPr>
          <p:spPr bwMode="auto">
            <a:xfrm>
              <a:off x="2934" y="823"/>
              <a:ext cx="2152" cy="1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 b="1">
                  <a:solidFill>
                    <a:srgbClr val="22226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Уведення двох чисел та визначення їхньої суми</a:t>
              </a:r>
            </a:p>
          </p:txBody>
        </p: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53" y="4149080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66924" name="Скругленный прямоугольник 8">
            <a:hlinkClick r:id="rId4" action="ppaction://hlinkfile"/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5157788"/>
            <a:ext cx="2860675" cy="67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5616575" y="5218113"/>
            <a:ext cx="264477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rgbClr val="262673"/>
                </a:solidFill>
                <a:hlinkClick r:id="rId6" action="ppaction://hlinkfile"/>
              </a:rPr>
              <a:t>Код </a:t>
            </a:r>
            <a:r>
              <a:rPr lang="en-US" altLang="ru-RU" sz="2400" b="1" u="sng">
                <a:solidFill>
                  <a:srgbClr val="262673"/>
                </a:solidFill>
                <a:hlinkClick r:id="rId6" action="ppaction://hlinkfile"/>
              </a:rPr>
              <a:t>ex</a:t>
            </a:r>
            <a:r>
              <a:rPr lang="uk-UA" altLang="ru-RU" sz="2400" b="1" u="sng">
                <a:solidFill>
                  <a:srgbClr val="262673"/>
                </a:solidFill>
                <a:hlinkClick r:id="rId6" action="ppaction://hlinkfile"/>
              </a:rPr>
              <a:t>2_1.срр</a:t>
            </a:r>
            <a:endParaRPr lang="uk-UA" altLang="ru-RU" sz="2400" b="1" u="sng">
              <a:solidFill>
                <a:srgbClr val="262673"/>
              </a:solidFill>
            </a:endParaRPr>
          </a:p>
        </p:txBody>
      </p:sp>
      <p:pic>
        <p:nvPicPr>
          <p:cNvPr id="2" name="Рисунок 5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7088" cy="8350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32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808038" y="712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1258888" y="0"/>
            <a:ext cx="7062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3600" b="1">
                <a:solidFill>
                  <a:schemeClr val="bg1"/>
                </a:solidFill>
              </a:rPr>
              <a:t>Операційна частина програми</a:t>
            </a:r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395288" y="669925"/>
            <a:ext cx="8235950" cy="6188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000">
                <a:solidFill>
                  <a:srgbClr val="339933"/>
                </a:solidFill>
              </a:rPr>
              <a:t>//ex2_1.cpp. Ввести два числа та визначити їх суму</a:t>
            </a:r>
            <a:r>
              <a:rPr lang="uk-UA" altLang="ru-RU" sz="2000"/>
              <a:t>                             </a:t>
            </a:r>
            <a:endParaRPr lang="en-US" altLang="ru-RU" sz="2000"/>
          </a:p>
          <a:p>
            <a:r>
              <a:rPr lang="uk-UA" altLang="ru-RU" sz="2000"/>
              <a:t>#include &lt;iostream&gt;       </a:t>
            </a:r>
            <a:r>
              <a:rPr lang="uk-UA" altLang="ru-RU" sz="2000">
                <a:solidFill>
                  <a:srgbClr val="339933"/>
                </a:solidFill>
              </a:rPr>
              <a:t>//включення заголовних файлів</a:t>
            </a:r>
            <a:r>
              <a:rPr lang="uk-UA" altLang="ru-RU" sz="2000"/>
              <a:t/>
            </a:r>
            <a:br>
              <a:rPr lang="uk-UA" altLang="ru-RU" sz="2000"/>
            </a:br>
            <a:r>
              <a:rPr lang="uk-UA" altLang="ru-RU" sz="2000"/>
              <a:t>using namespace std;         </a:t>
            </a:r>
            <a:r>
              <a:rPr lang="uk-UA" altLang="ru-RU" sz="2000">
                <a:solidFill>
                  <a:srgbClr val="339933"/>
                </a:solidFill>
              </a:rPr>
              <a:t>//визначення простору імен</a:t>
            </a:r>
            <a:r>
              <a:rPr lang="uk-UA" altLang="ru-RU" sz="2000"/>
              <a:t/>
            </a:r>
            <a:br>
              <a:rPr lang="uk-UA" altLang="ru-RU" sz="2000"/>
            </a:br>
            <a:r>
              <a:rPr lang="uk-UA" altLang="ru-RU" sz="2000"/>
              <a:t>                           </a:t>
            </a:r>
            <a:r>
              <a:rPr lang="uk-UA" altLang="ru-RU" sz="2000">
                <a:solidFill>
                  <a:srgbClr val="339933"/>
                </a:solidFill>
              </a:rPr>
              <a:t>//оголошення ідентифікаторів</a:t>
            </a:r>
            <a:br>
              <a:rPr lang="uk-UA" altLang="ru-RU" sz="2000">
                <a:solidFill>
                  <a:srgbClr val="339933"/>
                </a:solidFill>
              </a:rPr>
            </a:br>
            <a:r>
              <a:rPr lang="uk-UA" altLang="ru-RU" sz="2000"/>
              <a:t>#define N 5+9          </a:t>
            </a:r>
            <a:r>
              <a:rPr lang="uk-UA" altLang="ru-RU" sz="2000">
                <a:solidFill>
                  <a:srgbClr val="339933"/>
                </a:solidFill>
              </a:rPr>
              <a:t>//визначення іменованих констант</a:t>
            </a:r>
            <a:r>
              <a:rPr lang="uk-UA" altLang="ru-RU" sz="2000"/>
              <a:t/>
            </a:r>
            <a:br>
              <a:rPr lang="uk-UA" altLang="ru-RU" sz="2000"/>
            </a:br>
            <a:r>
              <a:rPr lang="uk-UA" altLang="ru-RU" sz="2000"/>
              <a:t>const int i=0;        </a:t>
            </a:r>
            <a:br>
              <a:rPr lang="uk-UA" altLang="ru-RU" sz="2000"/>
            </a:br>
            <a:r>
              <a:rPr lang="uk-UA" altLang="ru-RU" sz="2000"/>
              <a:t>int a;                             </a:t>
            </a:r>
            <a:r>
              <a:rPr lang="uk-UA" altLang="ru-RU" sz="2000">
                <a:solidFill>
                  <a:srgbClr val="339933"/>
                </a:solidFill>
              </a:rPr>
              <a:t>//оголошення змінних</a:t>
            </a:r>
            <a:br>
              <a:rPr lang="uk-UA" altLang="ru-RU" sz="2000">
                <a:solidFill>
                  <a:srgbClr val="339933"/>
                </a:solidFill>
              </a:rPr>
            </a:br>
            <a:r>
              <a:rPr lang="uk-UA" altLang="ru-RU" sz="2000"/>
              <a:t>float b;</a:t>
            </a:r>
            <a:br>
              <a:rPr lang="uk-UA" altLang="ru-RU" sz="2000"/>
            </a:br>
            <a:r>
              <a:rPr lang="uk-UA" altLang="ru-RU" sz="2000"/>
              <a:t>void input()                       </a:t>
            </a:r>
            <a:r>
              <a:rPr lang="uk-UA" altLang="ru-RU" sz="2000">
                <a:solidFill>
                  <a:srgbClr val="339933"/>
                </a:solidFill>
              </a:rPr>
              <a:t>//оголошення функції</a:t>
            </a:r>
            <a:br>
              <a:rPr lang="uk-UA" altLang="ru-RU" sz="2000">
                <a:solidFill>
                  <a:srgbClr val="339933"/>
                </a:solidFill>
              </a:rPr>
            </a:br>
            <a:r>
              <a:rPr lang="uk-UA" altLang="ru-RU" sz="2000"/>
              <a:t>{</a:t>
            </a:r>
            <a:br>
              <a:rPr lang="uk-UA" altLang="ru-RU" sz="2000"/>
            </a:br>
            <a:r>
              <a:rPr lang="uk-UA" altLang="ru-RU" sz="2000"/>
              <a:t>   cout&lt;&lt;"enter int a, float b"&lt;&lt;endl;</a:t>
            </a:r>
            <a:br>
              <a:rPr lang="uk-UA" altLang="ru-RU" sz="2000"/>
            </a:br>
            <a:r>
              <a:rPr lang="uk-UA" altLang="ru-RU" sz="2000"/>
              <a:t>   cin&gt;&gt;a&gt;&gt;b;</a:t>
            </a:r>
            <a:br>
              <a:rPr lang="uk-UA" altLang="ru-RU" sz="2000"/>
            </a:br>
            <a:r>
              <a:rPr lang="uk-UA" altLang="ru-RU" sz="2000"/>
              <a:t>}</a:t>
            </a:r>
            <a:br>
              <a:rPr lang="uk-UA" altLang="ru-RU" sz="2000"/>
            </a:br>
            <a:r>
              <a:rPr lang="uk-UA" altLang="ru-RU" sz="2000"/>
              <a:t>int main()         </a:t>
            </a:r>
            <a:r>
              <a:rPr lang="uk-UA" altLang="ru-RU" sz="2000">
                <a:solidFill>
                  <a:srgbClr val="339933"/>
                </a:solidFill>
              </a:rPr>
              <a:t>//початок опису дій головної функції</a:t>
            </a:r>
            <a:br>
              <a:rPr lang="uk-UA" altLang="ru-RU" sz="2000">
                <a:solidFill>
                  <a:srgbClr val="339933"/>
                </a:solidFill>
              </a:rPr>
            </a:br>
            <a:r>
              <a:rPr lang="uk-UA" altLang="ru-RU" sz="2000"/>
              <a:t>{                                  </a:t>
            </a:r>
            <a:r>
              <a:rPr lang="uk-UA" altLang="ru-RU" sz="2000">
                <a:solidFill>
                  <a:srgbClr val="339933"/>
                </a:solidFill>
              </a:rPr>
              <a:t>//оператори функції:</a:t>
            </a:r>
            <a:br>
              <a:rPr lang="uk-UA" altLang="ru-RU" sz="2000">
                <a:solidFill>
                  <a:srgbClr val="339933"/>
                </a:solidFill>
              </a:rPr>
            </a:br>
            <a:r>
              <a:rPr lang="uk-UA" altLang="ru-RU" sz="2000"/>
              <a:t> </a:t>
            </a:r>
            <a:r>
              <a:rPr lang="en-US" altLang="ru-RU" sz="2000"/>
              <a:t> </a:t>
            </a:r>
            <a:r>
              <a:rPr lang="uk-UA" altLang="ru-RU" sz="2000"/>
              <a:t>cout&lt;&lt;"Hello, world!"&lt;&lt;endl;           </a:t>
            </a:r>
            <a:r>
              <a:rPr lang="uk-UA" altLang="ru-RU" sz="2000">
                <a:solidFill>
                  <a:srgbClr val="339933"/>
                </a:solidFill>
              </a:rPr>
              <a:t>//вивести рядок</a:t>
            </a:r>
            <a:r>
              <a:rPr lang="uk-UA" altLang="ru-RU" sz="2000"/>
              <a:t/>
            </a:r>
            <a:br>
              <a:rPr lang="uk-UA" altLang="ru-RU" sz="2000"/>
            </a:br>
            <a:r>
              <a:rPr lang="uk-UA" altLang="ru-RU" sz="2000"/>
              <a:t> </a:t>
            </a:r>
            <a:r>
              <a:rPr lang="en-US" altLang="ru-RU" sz="2000"/>
              <a:t> </a:t>
            </a:r>
            <a:r>
              <a:rPr lang="uk-UA" altLang="ru-RU" sz="2000"/>
              <a:t>input();                           </a:t>
            </a:r>
            <a:r>
              <a:rPr lang="uk-UA" altLang="ru-RU" sz="2000">
                <a:solidFill>
                  <a:srgbClr val="339933"/>
                </a:solidFill>
              </a:rPr>
              <a:t>//викликати функцію</a:t>
            </a:r>
            <a:br>
              <a:rPr lang="uk-UA" altLang="ru-RU" sz="2000">
                <a:solidFill>
                  <a:srgbClr val="339933"/>
                </a:solidFill>
              </a:rPr>
            </a:br>
            <a:r>
              <a:rPr lang="uk-UA" altLang="ru-RU" sz="2000"/>
              <a:t> </a:t>
            </a:r>
            <a:r>
              <a:rPr lang="en-US" altLang="ru-RU" sz="2000"/>
              <a:t> </a:t>
            </a:r>
            <a:r>
              <a:rPr lang="uk-UA" altLang="ru-RU" sz="2000"/>
              <a:t>cout&lt;&lt;"a+b="&lt;&lt;a+b&lt;&lt;endl;  </a:t>
            </a:r>
            <a:r>
              <a:rPr lang="uk-UA" altLang="ru-RU" sz="2000">
                <a:solidFill>
                  <a:srgbClr val="339933"/>
                </a:solidFill>
              </a:rPr>
              <a:t>//вивести результат операції</a:t>
            </a:r>
            <a:r>
              <a:rPr lang="uk-UA" altLang="ru-RU" sz="2000"/>
              <a:t>      </a:t>
            </a:r>
            <a:br>
              <a:rPr lang="uk-UA" altLang="ru-RU" sz="2000"/>
            </a:br>
            <a:r>
              <a:rPr lang="uk-UA" altLang="ru-RU" sz="2000"/>
              <a:t> </a:t>
            </a:r>
            <a:r>
              <a:rPr lang="en-US" altLang="ru-RU" sz="2000"/>
              <a:t> </a:t>
            </a:r>
            <a:r>
              <a:rPr lang="uk-UA" altLang="ru-RU" sz="2000"/>
              <a:t>system(“</a:t>
            </a:r>
            <a:r>
              <a:rPr lang="en-US" altLang="ru-RU" sz="2000"/>
              <a:t>p</a:t>
            </a:r>
            <a:r>
              <a:rPr lang="uk-UA" altLang="ru-RU" sz="2000"/>
              <a:t>ause");        </a:t>
            </a:r>
            <a:r>
              <a:rPr lang="uk-UA" altLang="ru-RU" sz="2000">
                <a:solidFill>
                  <a:srgbClr val="339933"/>
                </a:solidFill>
              </a:rPr>
              <a:t>//викликати стандартну функцію </a:t>
            </a:r>
            <a:br>
              <a:rPr lang="uk-UA" altLang="ru-RU" sz="2000">
                <a:solidFill>
                  <a:srgbClr val="339933"/>
                </a:solidFill>
              </a:rPr>
            </a:br>
            <a:r>
              <a:rPr lang="uk-UA" altLang="ru-RU" sz="2000"/>
              <a:t>}</a:t>
            </a:r>
            <a:endParaRPr lang="ru-RU" altLang="ru-RU" sz="20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33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3" name="Object 23"/>
          <p:cNvGraphicFramePr>
            <a:graphicFrameLocks noChangeAspect="1"/>
          </p:cNvGraphicFramePr>
          <p:nvPr/>
        </p:nvGraphicFramePr>
        <p:xfrm>
          <a:off x="395288" y="2133600"/>
          <a:ext cx="513397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Фотография Photo Editor" r:id="rId3" imgW="8961905" imgH="7095238" progId="MSPhotoEd.3">
                  <p:embed/>
                </p:oleObj>
              </mc:Choice>
              <mc:Fallback>
                <p:oleObj name="Фотография Photo Editor" r:id="rId3" imgW="8961905" imgH="7095238" progId="MSPhotoEd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33600"/>
                        <a:ext cx="5133975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2555875" y="0"/>
            <a:ext cx="5545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4000" b="1">
                <a:solidFill>
                  <a:schemeClr val="bg1"/>
                </a:solidFill>
              </a:rPr>
              <a:t>Приклад </a:t>
            </a:r>
            <a:endParaRPr lang="ru-RU" altLang="ru-RU" sz="4000" b="1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7088" cy="8350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Скругленный прямоугольник 9">
            <a:hlinkClick r:id="rId7" action="ppaction://hlinkfile"/>
          </p:cNvPr>
          <p:cNvSpPr/>
          <p:nvPr/>
        </p:nvSpPr>
        <p:spPr>
          <a:xfrm>
            <a:off x="5936235" y="5188283"/>
            <a:ext cx="2432395" cy="56129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rgbClr val="262673"/>
                </a:solidFill>
                <a:latin typeface="Times New Roman" panose="02020603050405020304" pitchFamily="18" charset="0"/>
                <a:hlinkClick r:id="rId8" action="ppaction://hlinkfile"/>
              </a:rPr>
              <a:t>Код </a:t>
            </a:r>
            <a:r>
              <a:rPr lang="en-US" altLang="ru-RU" sz="2400" b="1" u="sng" dirty="0">
                <a:solidFill>
                  <a:srgbClr val="262673"/>
                </a:solidFill>
                <a:latin typeface="Times New Roman" panose="02020603050405020304" pitchFamily="18" charset="0"/>
                <a:hlinkClick r:id="rId8" action="ppaction://hlinkfile"/>
              </a:rPr>
              <a:t>ex2_2.cpp</a:t>
            </a:r>
            <a:r>
              <a:rPr lang="uk-UA" altLang="ru-RU" sz="2400" b="1" u="sng" dirty="0">
                <a:solidFill>
                  <a:srgbClr val="262673"/>
                </a:solidFill>
                <a:latin typeface="Times New Roman" panose="02020603050405020304" pitchFamily="18" charset="0"/>
                <a:hlinkClick r:id="rId8" action="ppaction://hlinkfile"/>
              </a:rPr>
              <a:t> </a:t>
            </a:r>
            <a:endParaRPr lang="uk-UA" altLang="ru-RU" sz="2400" b="1" u="sng" dirty="0">
              <a:solidFill>
                <a:srgbClr val="26267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Скругленный прямоугольник 4"/>
          <p:cNvGrpSpPr>
            <a:grpSpLocks/>
          </p:cNvGrpSpPr>
          <p:nvPr/>
        </p:nvGrpSpPr>
        <p:grpSpPr bwMode="auto">
          <a:xfrm>
            <a:off x="5084763" y="1133475"/>
            <a:ext cx="3644900" cy="1682750"/>
            <a:chOff x="3203" y="714"/>
            <a:chExt cx="2296" cy="1060"/>
          </a:xfrm>
        </p:grpSpPr>
        <p:pic>
          <p:nvPicPr>
            <p:cNvPr id="61452" name="Скругленный прямоугольник 4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" y="714"/>
              <a:ext cx="2296" cy="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453" name="Text Box 13"/>
            <p:cNvSpPr txBox="1">
              <a:spLocks noChangeArrowheads="1"/>
            </p:cNvSpPr>
            <p:nvPr/>
          </p:nvSpPr>
          <p:spPr bwMode="auto">
            <a:xfrm>
              <a:off x="3291" y="786"/>
              <a:ext cx="2120" cy="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uk-UA" altLang="ru-RU" sz="2400" b="1">
                  <a:solidFill>
                    <a:srgbClr val="222268"/>
                  </a:solidFill>
                </a:rPr>
                <a:t>Обчислення температури за шкалою Кельвіна</a:t>
              </a:r>
              <a:r>
                <a:rPr lang="en-US" altLang="ru-RU" sz="2400" b="1">
                  <a:solidFill>
                    <a:srgbClr val="222268"/>
                  </a:solidFill>
                </a:rPr>
                <a:t> </a:t>
              </a:r>
              <a:endParaRPr lang="uk-UA" altLang="ru-RU" sz="2400" b="1">
                <a:solidFill>
                  <a:srgbClr val="222268"/>
                </a:solidFill>
              </a:endParaRPr>
            </a:p>
          </p:txBody>
        </p:sp>
      </p:grpSp>
      <p:pic>
        <p:nvPicPr>
          <p:cNvPr id="2" name="Рисунок 5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005263"/>
            <a:ext cx="2097088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34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39750" y="0"/>
            <a:ext cx="8351838" cy="576263"/>
          </a:xfrm>
        </p:spPr>
        <p:txBody>
          <a:bodyPr/>
          <a:lstStyle/>
          <a:p>
            <a:pPr algn="ctr"/>
            <a:r>
              <a:rPr lang="uk-UA" altLang="ru-RU" sz="3200" b="1"/>
              <a:t>2.3. Прості типи даних</a:t>
            </a: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468313" y="2060575"/>
            <a:ext cx="8064500" cy="2881313"/>
            <a:chOff x="131" y="415"/>
            <a:chExt cx="5026" cy="1582"/>
          </a:xfrm>
        </p:grpSpPr>
        <p:pic>
          <p:nvPicPr>
            <p:cNvPr id="168966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" y="415"/>
              <a:ext cx="5026" cy="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244" y="555"/>
              <a:ext cx="4798" cy="1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800" b="1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даних визначає:</a:t>
              </a:r>
            </a:p>
            <a:p>
              <a:endParaRPr lang="uk-UA" altLang="ru-RU" sz="2800" b="1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SzPct val="100000"/>
                <a:buFont typeface="Wingdings" panose="05000000000000000000" pitchFamily="2" charset="2"/>
                <a:buChar char="Ø"/>
              </a:pPr>
              <a:r>
                <a:rPr lang="uk-UA" altLang="ru-RU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множину допустимих значень, яких може набувати змінна або константа зазначеного типу;</a:t>
              </a:r>
            </a:p>
            <a:p>
              <a:pPr>
                <a:buSzPct val="100000"/>
                <a:buFont typeface="Wingdings" panose="05000000000000000000" pitchFamily="2" charset="2"/>
                <a:buChar char="Ø"/>
              </a:pPr>
              <a:r>
                <a:rPr lang="uk-UA" altLang="ru-RU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множину допустимих операцій, що застосовуються до даних певного типу;</a:t>
              </a:r>
            </a:p>
            <a:p>
              <a:pPr>
                <a:buSzPct val="100000"/>
                <a:buFont typeface="Wingdings" panose="05000000000000000000" pitchFamily="2" charset="2"/>
                <a:buChar char="Ø"/>
              </a:pPr>
              <a:r>
                <a:rPr lang="uk-UA" altLang="ru-RU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спосіб зображення даних у пам'яті комп'ютера.</a:t>
              </a:r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35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200" b="1"/>
              <a:t>2.3. Прості типи даних</a:t>
            </a:r>
          </a:p>
        </p:txBody>
      </p:sp>
      <p:sp>
        <p:nvSpPr>
          <p:cNvPr id="182275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684213" y="1916113"/>
            <a:ext cx="7943850" cy="3817937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uk-UA" altLang="ru-RU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uk-UA" alt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— це дії, що виконуються над певними значеннями. </a:t>
            </a:r>
          </a:p>
          <a:p>
            <a:pPr marL="0" indent="0"/>
            <a:r>
              <a:rPr lang="uk-UA" alt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Значення, над яким здійснюється операція, називають її</a:t>
            </a:r>
            <a:r>
              <a:rPr lang="uk-UA" altLang="ru-RU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операндом.</a:t>
            </a:r>
          </a:p>
          <a:p>
            <a:pPr marL="0" indent="0"/>
            <a:r>
              <a:rPr lang="uk-UA" alt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 від типів операндів операції поділяють на </a:t>
            </a:r>
            <a:r>
              <a:rPr lang="uk-UA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арифметичні, логічні, посилальні, рядкові</a:t>
            </a:r>
            <a:r>
              <a:rPr lang="uk-UA" alt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/>
            <a:r>
              <a:rPr lang="uk-UA" alt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 до кількості операндів операції в мовах С/С++ поділяють на </a:t>
            </a:r>
            <a:r>
              <a:rPr lang="uk-UA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унарні та бінарні</a:t>
            </a:r>
            <a:r>
              <a:rPr lang="uk-UA" alt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altLang="ru-RU" sz="26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2276" name="Заголовок 1"/>
          <p:cNvSpPr txBox="1">
            <a:spLocks/>
          </p:cNvSpPr>
          <p:nvPr/>
        </p:nvSpPr>
        <p:spPr bwMode="auto">
          <a:xfrm>
            <a:off x="539750" y="1196975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 b="1">
                <a:solidFill>
                  <a:srgbClr val="336699"/>
                </a:solidFill>
                <a:latin typeface="Franklin Gothic Medium" panose="020B0603020102020204" pitchFamily="34" charset="0"/>
              </a:rPr>
              <a:t>Операції з даними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36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200" b="1"/>
              <a:t>Цілочислові типи даних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566738" y="836613"/>
            <a:ext cx="8577262" cy="1085850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uk-UA" altLang="ru-RU" sz="2200" b="1" i="1">
                <a:solidFill>
                  <a:srgbClr val="404040"/>
                </a:solidFill>
              </a:rPr>
              <a:t>Цілочислові типи</a:t>
            </a:r>
            <a:r>
              <a:rPr lang="uk-UA" altLang="ru-RU" sz="2200">
                <a:solidFill>
                  <a:srgbClr val="404040"/>
                </a:solidFill>
              </a:rPr>
              <a:t> </a:t>
            </a:r>
            <a:r>
              <a:rPr lang="uk-UA" altLang="ru-RU" sz="2200" b="1">
                <a:solidFill>
                  <a:srgbClr val="404040"/>
                </a:solidFill>
              </a:rPr>
              <a:t>— це типи даних, множини допустимих значень яких є множинами цілих чисел.</a:t>
            </a:r>
          </a:p>
        </p:txBody>
      </p:sp>
      <p:graphicFrame>
        <p:nvGraphicFramePr>
          <p:cNvPr id="170044" name="Group 60"/>
          <p:cNvGraphicFramePr>
            <a:graphicFrameLocks noGrp="1"/>
          </p:cNvGraphicFramePr>
          <p:nvPr/>
        </p:nvGraphicFramePr>
        <p:xfrm>
          <a:off x="0" y="1662113"/>
          <a:ext cx="9144000" cy="4846320"/>
        </p:xfrm>
        <a:graphic>
          <a:graphicData uri="http://schemas.openxmlformats.org/drawingml/2006/table">
            <a:tbl>
              <a:tblPr/>
              <a:tblGrid>
                <a:gridCol w="2268538"/>
                <a:gridCol w="1117600"/>
                <a:gridCol w="5757862"/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Ідентифікатор типу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 байтів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Діапазон значень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.. +127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char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 .. 255 (2</a:t>
                      </a:r>
                      <a:r>
                        <a:rPr kumimoji="0" lang="uk-UA" altLang="ru-RU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1)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–32 768 .. 32 767 (2</a:t>
                      </a:r>
                      <a:r>
                        <a:rPr kumimoji="0" lang="uk-UA" altLang="ru-RU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1)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short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0 .. 65 535 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–2 147 483 648 .. 2 147 483 647 (2</a:t>
                      </a:r>
                      <a:r>
                        <a:rPr kumimoji="0" lang="uk-UA" altLang="ru-RU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1)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0 .. 4 294 967 295 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–2 147 483 648 .. 2 147 483 647 (2</a:t>
                      </a:r>
                      <a:r>
                        <a:rPr kumimoji="0" lang="uk-UA" altLang="ru-RU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1)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long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0 .. 4 294 967 295 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37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200" b="1"/>
              <a:t>Операції над цілочисловими типами</a:t>
            </a:r>
          </a:p>
        </p:txBody>
      </p:sp>
      <p:graphicFrame>
        <p:nvGraphicFramePr>
          <p:cNvPr id="183381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68894"/>
              </p:ext>
            </p:extLst>
          </p:nvPr>
        </p:nvGraphicFramePr>
        <p:xfrm>
          <a:off x="0" y="765175"/>
          <a:ext cx="9144000" cy="5821680"/>
        </p:xfrm>
        <a:graphic>
          <a:graphicData uri="http://schemas.openxmlformats.org/drawingml/2006/table">
            <a:tbl>
              <a:tblPr/>
              <a:tblGrid>
                <a:gridCol w="1352462"/>
                <a:gridCol w="2355442"/>
                <a:gridCol w="5436096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Знак операції</a:t>
                      </a:r>
                      <a:endParaRPr kumimoji="0" lang="uk-UA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Зміст операції</a:t>
                      </a:r>
                      <a:endParaRPr kumimoji="0" lang="uk-UA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Приклади застосування та результати</a:t>
                      </a:r>
                      <a:endParaRPr kumimoji="0" lang="uk-UA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Додавання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+ 2 = 3; </a:t>
                      </a:r>
                      <a:b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+ 32 767 = –32 768 (переповнення комірки для типу </a:t>
                      </a: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 </a:t>
                      </a:r>
                      <a:b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–32 768 + (–32 768) = 0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kumimoji="0" lang="uk-UA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Віднімання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– 2 = –1; </a:t>
                      </a:r>
                      <a:b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–32 768 – 1 = 32 767; (переповнення комірки для типу </a:t>
                      </a: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b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32 768 – (–32 768) = 0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Множення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* 2 = 4; 256 * 128 = –32 768 (переповнення комірки для типу </a:t>
                      </a: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 </a:t>
                      </a:r>
                      <a:b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 * 256 = 0; 32 767 * 32 767 = 1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Визначення</a:t>
                      </a:r>
                      <a:b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цілої частини</a:t>
                      </a:r>
                      <a:b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 ділення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/ 3 = 2; –7 / 3 = –2; 7 / –3 = –2; –7 / –3 = 2</a:t>
                      </a:r>
                      <a:endParaRPr kumimoji="0" lang="uk-UA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38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200" b="1"/>
              <a:t>Операції над цілочисловими типами</a:t>
            </a:r>
          </a:p>
        </p:txBody>
      </p:sp>
      <p:graphicFrame>
        <p:nvGraphicFramePr>
          <p:cNvPr id="184359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08990"/>
              </p:ext>
            </p:extLst>
          </p:nvPr>
        </p:nvGraphicFramePr>
        <p:xfrm>
          <a:off x="250825" y="1268413"/>
          <a:ext cx="8893175" cy="2621280"/>
        </p:xfrm>
        <a:graphic>
          <a:graphicData uri="http://schemas.openxmlformats.org/drawingml/2006/table">
            <a:tbl>
              <a:tblPr/>
              <a:tblGrid>
                <a:gridCol w="1584871"/>
                <a:gridCol w="1831429"/>
                <a:gridCol w="5476875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Знак операції</a:t>
                      </a:r>
                      <a:endParaRPr kumimoji="0" lang="uk-UA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Зміст операції</a:t>
                      </a:r>
                      <a:endParaRPr kumimoji="0" lang="uk-UA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Приклади застосування та результати</a:t>
                      </a:r>
                      <a:endParaRPr kumimoji="0" lang="uk-UA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Визначення</a:t>
                      </a:r>
                      <a:b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остачі від ділення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7 % 3 = 1; –7 % 3 = –1; 7 % –3 = 1; –7 % –3 = –1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(унарний)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Зміна знаку числа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–(1) = –1; –(–32 768) = –32 768 (переповнення комірки для типу </a:t>
                      </a:r>
                      <a:r>
                        <a:rPr kumimoji="0" lang="uk-UA" altLang="ru-RU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r>
                        <a:rPr kumimoji="0" lang="uk-UA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uk-UA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39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684213" y="-49213"/>
            <a:ext cx="8132762" cy="64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600" b="1" dirty="0">
                <a:solidFill>
                  <a:schemeClr val="tx2"/>
                </a:solidFill>
              </a:rPr>
              <a:t>2.1. Робота у </a:t>
            </a:r>
            <a:r>
              <a:rPr lang="en-US" altLang="ru-RU" sz="3600" b="1" dirty="0">
                <a:solidFill>
                  <a:schemeClr val="tx2"/>
                </a:solidFill>
              </a:rPr>
              <a:t>IDE Visual Studio 20</a:t>
            </a:r>
            <a:r>
              <a:rPr lang="uk-UA" altLang="ru-RU" sz="3600" b="1" dirty="0" smtClean="0">
                <a:solidFill>
                  <a:schemeClr val="tx2"/>
                </a:solidFill>
              </a:rPr>
              <a:t>1</a:t>
            </a:r>
            <a:r>
              <a:rPr lang="en-US" altLang="ru-RU" sz="3600" b="1" dirty="0" smtClean="0">
                <a:solidFill>
                  <a:schemeClr val="tx2"/>
                </a:solidFill>
              </a:rPr>
              <a:t>9</a:t>
            </a:r>
            <a:endParaRPr lang="ru-RU" altLang="ru-RU" sz="3600" b="1" dirty="0">
              <a:solidFill>
                <a:schemeClr val="tx2"/>
              </a:solidFill>
            </a:endParaRPr>
          </a:p>
        </p:txBody>
      </p:sp>
      <p:grpSp>
        <p:nvGrpSpPr>
          <p:cNvPr id="125967" name="Group 15"/>
          <p:cNvGrpSpPr>
            <a:grpSpLocks/>
          </p:cNvGrpSpPr>
          <p:nvPr/>
        </p:nvGrpSpPr>
        <p:grpSpPr bwMode="auto">
          <a:xfrm>
            <a:off x="0" y="774700"/>
            <a:ext cx="9144000" cy="6083300"/>
            <a:chOff x="84" y="265"/>
            <a:chExt cx="5336" cy="3832"/>
          </a:xfrm>
        </p:grpSpPr>
        <p:pic>
          <p:nvPicPr>
            <p:cNvPr id="12596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383"/>
              <a:ext cx="4400" cy="3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Прямая со стрелкой 7"/>
            <p:cNvCxnSpPr>
              <a:stCxn id="9" idx="3"/>
            </p:cNvCxnSpPr>
            <p:nvPr/>
          </p:nvCxnSpPr>
          <p:spPr>
            <a:xfrm>
              <a:off x="819" y="504"/>
              <a:ext cx="586" cy="205"/>
            </a:xfrm>
            <a:prstGeom prst="straightConnector1">
              <a:avLst/>
            </a:prstGeom>
            <a:ln w="38100">
              <a:solidFill>
                <a:srgbClr val="EE8512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Скругленный прямоугольник 8"/>
            <p:cNvSpPr/>
            <p:nvPr/>
          </p:nvSpPr>
          <p:spPr>
            <a:xfrm>
              <a:off x="121" y="300"/>
              <a:ext cx="698" cy="409"/>
            </a:xfrm>
            <a:prstGeom prst="roundRect">
              <a:avLst/>
            </a:prstGeom>
            <a:gradFill flip="none" rotWithShape="1">
              <a:gsLst>
                <a:gs pos="0">
                  <a:srgbClr val="F9AC45">
                    <a:tint val="66000"/>
                    <a:satMod val="160000"/>
                  </a:srgbClr>
                </a:gs>
                <a:gs pos="50000">
                  <a:srgbClr val="F9AC45">
                    <a:tint val="44500"/>
                    <a:satMod val="160000"/>
                  </a:srgbClr>
                </a:gs>
                <a:gs pos="100000">
                  <a:srgbClr val="F9AC45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uk-UA" dirty="0">
                  <a:solidFill>
                    <a:srgbClr val="7B4713"/>
                  </a:solidFill>
                </a:rPr>
                <a:t>Рядок меню</a:t>
              </a:r>
            </a:p>
          </p:txBody>
        </p:sp>
        <p:cxnSp>
          <p:nvCxnSpPr>
            <p:cNvPr id="15" name="Прямая со стрелкой 14"/>
            <p:cNvCxnSpPr>
              <a:stCxn id="18" idx="3"/>
            </p:cNvCxnSpPr>
            <p:nvPr/>
          </p:nvCxnSpPr>
          <p:spPr>
            <a:xfrm flipV="1">
              <a:off x="819" y="888"/>
              <a:ext cx="359" cy="250"/>
            </a:xfrm>
            <a:prstGeom prst="straightConnector1">
              <a:avLst/>
            </a:prstGeom>
            <a:ln w="38100">
              <a:solidFill>
                <a:srgbClr val="EE8512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Скругленный прямоугольник 17"/>
            <p:cNvSpPr/>
            <p:nvPr/>
          </p:nvSpPr>
          <p:spPr>
            <a:xfrm>
              <a:off x="121" y="888"/>
              <a:ext cx="698" cy="501"/>
            </a:xfrm>
            <a:prstGeom prst="roundRect">
              <a:avLst/>
            </a:prstGeom>
            <a:gradFill flip="none" rotWithShape="1">
              <a:gsLst>
                <a:gs pos="0">
                  <a:srgbClr val="F9AC45">
                    <a:tint val="66000"/>
                    <a:satMod val="160000"/>
                  </a:srgbClr>
                </a:gs>
                <a:gs pos="50000">
                  <a:srgbClr val="F9AC45">
                    <a:tint val="44500"/>
                    <a:satMod val="160000"/>
                  </a:srgbClr>
                </a:gs>
                <a:gs pos="100000">
                  <a:srgbClr val="F9AC45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uk-UA" dirty="0">
                  <a:solidFill>
                    <a:srgbClr val="7B4713"/>
                  </a:solidFill>
                </a:rPr>
                <a:t>Панель інструментів</a:t>
              </a: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121" y="1616"/>
              <a:ext cx="751" cy="499"/>
            </a:xfrm>
            <a:prstGeom prst="roundRect">
              <a:avLst/>
            </a:prstGeom>
            <a:gradFill flip="none" rotWithShape="1">
              <a:gsLst>
                <a:gs pos="0">
                  <a:srgbClr val="F9AC45">
                    <a:tint val="66000"/>
                    <a:satMod val="160000"/>
                  </a:srgbClr>
                </a:gs>
                <a:gs pos="50000">
                  <a:srgbClr val="F9AC45">
                    <a:tint val="44500"/>
                    <a:satMod val="160000"/>
                  </a:srgbClr>
                </a:gs>
                <a:gs pos="100000">
                  <a:srgbClr val="F9AC45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uk-UA" dirty="0">
                  <a:solidFill>
                    <a:srgbClr val="7B4713"/>
                  </a:solidFill>
                </a:rPr>
                <a:t>Вікно оглядача рішень</a:t>
              </a:r>
            </a:p>
          </p:txBody>
        </p:sp>
        <p:cxnSp>
          <p:nvCxnSpPr>
            <p:cNvPr id="23" name="Прямая со стрелкой 22"/>
            <p:cNvCxnSpPr>
              <a:stCxn id="22" idx="3"/>
            </p:cNvCxnSpPr>
            <p:nvPr/>
          </p:nvCxnSpPr>
          <p:spPr>
            <a:xfrm flipV="1">
              <a:off x="872" y="1597"/>
              <a:ext cx="326" cy="268"/>
            </a:xfrm>
            <a:prstGeom prst="straightConnector1">
              <a:avLst/>
            </a:prstGeom>
            <a:ln w="38100">
              <a:solidFill>
                <a:srgbClr val="EE8512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Скругленный прямоугольник 35"/>
            <p:cNvSpPr/>
            <p:nvPr/>
          </p:nvSpPr>
          <p:spPr>
            <a:xfrm>
              <a:off x="121" y="3536"/>
              <a:ext cx="698" cy="502"/>
            </a:xfrm>
            <a:prstGeom prst="roundRect">
              <a:avLst/>
            </a:prstGeom>
            <a:gradFill flip="none" rotWithShape="1">
              <a:gsLst>
                <a:gs pos="0">
                  <a:srgbClr val="F9AC45">
                    <a:tint val="66000"/>
                    <a:satMod val="160000"/>
                  </a:srgbClr>
                </a:gs>
                <a:gs pos="50000">
                  <a:srgbClr val="F9AC45">
                    <a:tint val="44500"/>
                    <a:satMod val="160000"/>
                  </a:srgbClr>
                </a:gs>
                <a:gs pos="100000">
                  <a:srgbClr val="F9AC45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uk-UA" dirty="0">
                  <a:solidFill>
                    <a:srgbClr val="7B4713"/>
                  </a:solidFill>
                </a:rPr>
                <a:t>Рядок стану</a:t>
              </a:r>
            </a:p>
          </p:txBody>
        </p:sp>
        <p:cxnSp>
          <p:nvCxnSpPr>
            <p:cNvPr id="37" name="Прямая со стрелкой 36"/>
            <p:cNvCxnSpPr/>
            <p:nvPr/>
          </p:nvCxnSpPr>
          <p:spPr>
            <a:xfrm>
              <a:off x="824" y="3804"/>
              <a:ext cx="392" cy="80"/>
            </a:xfrm>
            <a:prstGeom prst="straightConnector1">
              <a:avLst/>
            </a:prstGeom>
            <a:ln w="38100">
              <a:solidFill>
                <a:srgbClr val="EE8512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Скругленный прямоугольник 38"/>
            <p:cNvSpPr/>
            <p:nvPr/>
          </p:nvSpPr>
          <p:spPr>
            <a:xfrm>
              <a:off x="121" y="2234"/>
              <a:ext cx="698" cy="502"/>
            </a:xfrm>
            <a:prstGeom prst="roundRect">
              <a:avLst/>
            </a:prstGeom>
            <a:gradFill flip="none" rotWithShape="1">
              <a:gsLst>
                <a:gs pos="0">
                  <a:srgbClr val="F9AC45">
                    <a:tint val="66000"/>
                    <a:satMod val="160000"/>
                  </a:srgbClr>
                </a:gs>
                <a:gs pos="50000">
                  <a:srgbClr val="F9AC45">
                    <a:tint val="44500"/>
                    <a:satMod val="160000"/>
                  </a:srgbClr>
                </a:gs>
                <a:gs pos="100000">
                  <a:srgbClr val="F9AC45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uk-UA" dirty="0">
                  <a:solidFill>
                    <a:srgbClr val="7B4713"/>
                  </a:solidFill>
                </a:rPr>
                <a:t>Робоча область</a:t>
              </a:r>
            </a:p>
          </p:txBody>
        </p:sp>
        <p:cxnSp>
          <p:nvCxnSpPr>
            <p:cNvPr id="40" name="Прямая со стрелкой 39"/>
            <p:cNvCxnSpPr/>
            <p:nvPr/>
          </p:nvCxnSpPr>
          <p:spPr>
            <a:xfrm>
              <a:off x="819" y="2465"/>
              <a:ext cx="1778" cy="103"/>
            </a:xfrm>
            <a:prstGeom prst="straightConnector1">
              <a:avLst/>
            </a:prstGeom>
            <a:ln w="38100">
              <a:solidFill>
                <a:srgbClr val="EE8512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Скругленный прямоугольник 41"/>
            <p:cNvSpPr/>
            <p:nvPr/>
          </p:nvSpPr>
          <p:spPr>
            <a:xfrm>
              <a:off x="147" y="2931"/>
              <a:ext cx="698" cy="501"/>
            </a:xfrm>
            <a:prstGeom prst="roundRect">
              <a:avLst/>
            </a:prstGeom>
            <a:gradFill flip="none" rotWithShape="1">
              <a:gsLst>
                <a:gs pos="0">
                  <a:srgbClr val="F9AC45">
                    <a:tint val="66000"/>
                    <a:satMod val="160000"/>
                  </a:srgbClr>
                </a:gs>
                <a:gs pos="50000">
                  <a:srgbClr val="F9AC45">
                    <a:tint val="44500"/>
                    <a:satMod val="160000"/>
                  </a:srgbClr>
                </a:gs>
                <a:gs pos="100000">
                  <a:srgbClr val="F9AC45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uk-UA" dirty="0">
                  <a:solidFill>
                    <a:srgbClr val="7B4713"/>
                  </a:solidFill>
                </a:rPr>
                <a:t>Лист помилок</a:t>
              </a:r>
            </a:p>
          </p:txBody>
        </p:sp>
        <p:cxnSp>
          <p:nvCxnSpPr>
            <p:cNvPr id="44" name="Прямая со стрелкой 43"/>
            <p:cNvCxnSpPr/>
            <p:nvPr/>
          </p:nvCxnSpPr>
          <p:spPr>
            <a:xfrm>
              <a:off x="845" y="3182"/>
              <a:ext cx="1805" cy="212"/>
            </a:xfrm>
            <a:prstGeom prst="straightConnector1">
              <a:avLst/>
            </a:prstGeom>
            <a:ln w="38100">
              <a:solidFill>
                <a:srgbClr val="EE8512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4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63" name="Group 31"/>
          <p:cNvGraphicFramePr>
            <a:graphicFrameLocks noGrp="1"/>
          </p:cNvGraphicFramePr>
          <p:nvPr/>
        </p:nvGraphicFramePr>
        <p:xfrm>
          <a:off x="395288" y="1125538"/>
          <a:ext cx="8496300" cy="5336223"/>
        </p:xfrm>
        <a:graphic>
          <a:graphicData uri="http://schemas.openxmlformats.org/drawingml/2006/table">
            <a:tbl>
              <a:tblPr/>
              <a:tblGrid>
                <a:gridCol w="1439862"/>
                <a:gridCol w="2366963"/>
                <a:gridCol w="4689475"/>
              </a:tblGrid>
              <a:tr h="958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Знак операції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Зміст операції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Приклади застосування та результати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1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 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Префіксний та постфіксний інкремент (збільшення)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a=1; a++; ++a; (результат а=2)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1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Префіксний та постфіксний декремент (зменшенння)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a=1; a– –; – –a; (результат а=0)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Зсув бітів ліворуч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2&lt;&lt;1 = 4; 1&lt;&lt;5 = 32;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Зсув бітів праворуч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2&gt;&gt;1 = 1; 8&gt;&gt;2 = 2;</a:t>
                      </a:r>
                      <a:endParaRPr kumimoji="0" lang="uk-UA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2061" name="Заголовок 1"/>
          <p:cNvSpPr>
            <a:spLocks/>
          </p:cNvSpPr>
          <p:nvPr/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200" b="1"/>
              <a:t>Операції над цілочисловими типами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40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200" b="1"/>
              <a:t>Дійсні типи даних</a:t>
            </a: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145232" y="932384"/>
            <a:ext cx="8784976" cy="45397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cs typeface="Arial" panose="020B0604020202020204" pitchFamily="34" charset="0"/>
              </a:rPr>
              <a:t>Множина допустимих значень будь-якого дійсного типу є </a:t>
            </a:r>
            <a:r>
              <a:rPr lang="uk-UA" altLang="ru-RU" sz="2400" b="1" dirty="0">
                <a:cs typeface="Arial" panose="020B0604020202020204" pitchFamily="34" charset="0"/>
              </a:rPr>
              <a:t>скінченною підмножиною множини раціональних чисел</a:t>
            </a:r>
            <a:r>
              <a:rPr lang="uk-UA" altLang="ru-RU" sz="2400" dirty="0">
                <a:cs typeface="Arial" panose="020B0604020202020204" pitchFamily="34" charset="0"/>
              </a:rPr>
              <a:t> і містить, зокрема, усі цілі числа типу </a:t>
            </a:r>
            <a:r>
              <a:rPr lang="uk-UA" altLang="ru-RU" sz="2400" dirty="0" err="1">
                <a:cs typeface="Arial" panose="020B0604020202020204" pitchFamily="34" charset="0"/>
              </a:rPr>
              <a:t>int</a:t>
            </a:r>
            <a:r>
              <a:rPr lang="uk-UA" altLang="ru-RU" sz="2400" dirty="0">
                <a:cs typeface="Arial" panose="020B0604020202020204" pitchFamily="34" charset="0"/>
              </a:rPr>
              <a:t>.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cs typeface="Arial" panose="020B0604020202020204" pitchFamily="34" charset="0"/>
              </a:rPr>
              <a:t>Для запису дійсних чисел в оперативній пам’яті використовується </a:t>
            </a:r>
            <a:r>
              <a:rPr lang="uk-UA" altLang="ru-RU" sz="2400" b="1" dirty="0">
                <a:cs typeface="Arial" panose="020B0604020202020204" pitchFamily="34" charset="0"/>
              </a:rPr>
              <a:t>формат з плаваючою комою</a:t>
            </a:r>
            <a:r>
              <a:rPr lang="uk-UA" altLang="ru-RU" sz="2400" dirty="0">
                <a:cs typeface="Arial" panose="020B0604020202020204" pitchFamily="34" charset="0"/>
              </a:rPr>
              <a:t>.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cs typeface="Arial" panose="020B0604020202020204" pitchFamily="34" charset="0"/>
              </a:rPr>
              <a:t>Дійсне число у форматі з плаваючою комою має  </a:t>
            </a:r>
            <a:r>
              <a:rPr lang="uk-UA" altLang="ru-RU" sz="2400" b="1" dirty="0">
                <a:cs typeface="Arial" panose="020B0604020202020204" pitchFamily="34" charset="0"/>
              </a:rPr>
              <a:t>мантису та порядок</a:t>
            </a:r>
            <a:r>
              <a:rPr lang="uk-UA" altLang="ru-RU" sz="2400" dirty="0"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cs typeface="Arial" panose="020B0604020202020204" pitchFamily="34" charset="0"/>
              </a:rPr>
              <a:t> Кількість цифр у мантисі характеризує </a:t>
            </a:r>
            <a:r>
              <a:rPr lang="uk-UA" altLang="ru-RU" sz="2400" b="1" dirty="0">
                <a:cs typeface="Arial" panose="020B0604020202020204" pitchFamily="34" charset="0"/>
              </a:rPr>
              <a:t>точність числа.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cs typeface="Arial" panose="020B0604020202020204" pitchFamily="34" charset="0"/>
              </a:rPr>
              <a:t>Чим більше цифр у мантисі, тим вище точність.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cs typeface="Arial" panose="020B0604020202020204" pitchFamily="34" charset="0"/>
              </a:rPr>
              <a:t>Порядок визначає величину числа, тобто справжнє </a:t>
            </a:r>
            <a:r>
              <a:rPr lang="uk-UA" altLang="ru-RU" sz="2400" b="1" dirty="0">
                <a:cs typeface="Arial" panose="020B0604020202020204" pitchFamily="34" charset="0"/>
              </a:rPr>
              <a:t>місцезнаходження десяткової точки</a:t>
            </a:r>
            <a:r>
              <a:rPr lang="uk-UA" altLang="ru-RU" sz="2400" dirty="0">
                <a:cs typeface="Arial" panose="020B0604020202020204" pitchFamily="34" charset="0"/>
              </a:rPr>
              <a:t> в числі.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41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200" b="1"/>
              <a:t>Дійсні типи даних</a:t>
            </a:r>
          </a:p>
        </p:txBody>
      </p:sp>
      <p:graphicFrame>
        <p:nvGraphicFramePr>
          <p:cNvPr id="173089" name="Group 33"/>
          <p:cNvGraphicFramePr>
            <a:graphicFrameLocks noGrp="1"/>
          </p:cNvGraphicFramePr>
          <p:nvPr/>
        </p:nvGraphicFramePr>
        <p:xfrm>
          <a:off x="395288" y="1484313"/>
          <a:ext cx="8424862" cy="2560320"/>
        </p:xfrm>
        <a:graphic>
          <a:graphicData uri="http://schemas.openxmlformats.org/drawingml/2006/table">
            <a:tbl>
              <a:tblPr/>
              <a:tblGrid>
                <a:gridCol w="1974850"/>
                <a:gridCol w="2171700"/>
                <a:gridCol w="2303462"/>
                <a:gridCol w="197485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uk-UA" alt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</a:t>
                      </a:r>
                      <a:endParaRPr kumimoji="0" lang="uk-UA" alt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 байтів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Найменше</a:t>
                      </a:r>
                      <a:b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 модулем число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Найбільше</a:t>
                      </a:r>
                      <a:b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 модулем число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kumimoji="0" lang="uk-UA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3,4·10</a:t>
                      </a:r>
                      <a:r>
                        <a:rPr kumimoji="0" lang="uk-UA" altLang="ru-R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–38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3,4·10</a:t>
                      </a:r>
                      <a:r>
                        <a:rPr kumimoji="0" lang="uk-UA" altLang="ru-R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</a:t>
                      </a:r>
                      <a:r>
                        <a:rPr kumimoji="0" lang="uk-UA" altLang="ru-R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–308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1,7·10</a:t>
                      </a:r>
                      <a:r>
                        <a:rPr kumimoji="0" lang="uk-UA" altLang="ru-R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double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3,4·10</a:t>
                      </a:r>
                      <a:r>
                        <a:rPr kumimoji="0" lang="uk-UA" altLang="ru-R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–4932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1,1·10</a:t>
                      </a:r>
                      <a:r>
                        <a:rPr kumimoji="0" lang="uk-UA" altLang="ru-R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4932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42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200" b="1"/>
              <a:t>Дійсні типи даних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755650" y="1420813"/>
            <a:ext cx="7451725" cy="44831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buFont typeface="Wingdings" panose="05000000000000000000" pitchFamily="2" charset="2"/>
              <a:buChar char="q"/>
            </a:pPr>
            <a:r>
              <a:rPr lang="uk-UA" altLang="ru-RU" sz="2400">
                <a:cs typeface="Arial" panose="020B0604020202020204" pitchFamily="34" charset="0"/>
              </a:rPr>
              <a:t>Для дійсних типів означено чотири арифметичні операції: </a:t>
            </a:r>
          </a:p>
          <a:p>
            <a:pPr lvl="1" eaLnBrk="0" hangingPunct="0">
              <a:buClr>
                <a:srgbClr val="481C10"/>
              </a:buClr>
              <a:buFont typeface="Wingdings" panose="05000000000000000000" pitchFamily="2" charset="2"/>
              <a:buChar char="Ø"/>
            </a:pPr>
            <a:r>
              <a:rPr lang="uk-UA" altLang="ru-RU" sz="2400">
                <a:cs typeface="Arial" panose="020B0604020202020204" pitchFamily="34" charset="0"/>
              </a:rPr>
              <a:t>додавання (+),</a:t>
            </a:r>
          </a:p>
          <a:p>
            <a:pPr lvl="1" eaLnBrk="0" hangingPunct="0">
              <a:buClr>
                <a:srgbClr val="481C10"/>
              </a:buClr>
              <a:buFont typeface="Wingdings" panose="05000000000000000000" pitchFamily="2" charset="2"/>
              <a:buChar char="Ø"/>
            </a:pPr>
            <a:r>
              <a:rPr lang="uk-UA" altLang="ru-RU" sz="2400">
                <a:cs typeface="Arial" panose="020B0604020202020204" pitchFamily="34" charset="0"/>
              </a:rPr>
              <a:t> віднімання (–),</a:t>
            </a:r>
          </a:p>
          <a:p>
            <a:pPr lvl="1" eaLnBrk="0" hangingPunct="0">
              <a:buClr>
                <a:srgbClr val="481C10"/>
              </a:buClr>
              <a:buFont typeface="Wingdings" panose="05000000000000000000" pitchFamily="2" charset="2"/>
              <a:buChar char="Ø"/>
            </a:pPr>
            <a:r>
              <a:rPr lang="uk-UA" altLang="ru-RU" sz="2400">
                <a:cs typeface="Arial" panose="020B0604020202020204" pitchFamily="34" charset="0"/>
              </a:rPr>
              <a:t> множення (*), </a:t>
            </a:r>
          </a:p>
          <a:p>
            <a:pPr lvl="1" eaLnBrk="0" hangingPunct="0">
              <a:buClr>
                <a:srgbClr val="481C10"/>
              </a:buClr>
              <a:buFont typeface="Wingdings" panose="05000000000000000000" pitchFamily="2" charset="2"/>
              <a:buChar char="Ø"/>
            </a:pPr>
            <a:r>
              <a:rPr lang="uk-UA" altLang="ru-RU" sz="2400">
                <a:cs typeface="Arial" panose="020B0604020202020204" pitchFamily="34" charset="0"/>
              </a:rPr>
              <a:t> ділення (/). </a:t>
            </a:r>
          </a:p>
          <a:p>
            <a:pPr eaLnBrk="0" hangingPunct="0">
              <a:buFont typeface="Wingdings" panose="05000000000000000000" pitchFamily="2" charset="2"/>
              <a:buChar char="q"/>
            </a:pPr>
            <a:r>
              <a:rPr lang="uk-UA" altLang="ru-RU" sz="2400">
                <a:cs typeface="Arial" panose="020B0604020202020204" pitchFamily="34" charset="0"/>
              </a:rPr>
              <a:t>  Виконання унарних операцій інкремента «++» та декремента «– –» збільшує або зменшує на одиницю значення цього числа. </a:t>
            </a:r>
          </a:p>
          <a:p>
            <a:pPr eaLnBrk="0" hangingPunct="0">
              <a:buFont typeface="Wingdings" panose="05000000000000000000" pitchFamily="2" charset="2"/>
              <a:buChar char="q"/>
            </a:pPr>
            <a:r>
              <a:rPr lang="uk-UA" altLang="ru-RU" sz="2400">
                <a:cs typeface="Arial" panose="020B0604020202020204" pitchFamily="34" charset="0"/>
              </a:rPr>
              <a:t>  Також над даними дійсних типів можна виконувати ті самі операції порівняння, що і над даними цілих типів.</a:t>
            </a:r>
            <a:r>
              <a:rPr lang="en-US" altLang="ru-RU" sz="24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43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Заголовок 1"/>
          <p:cNvSpPr txBox="1">
            <a:spLocks/>
          </p:cNvSpPr>
          <p:nvPr/>
        </p:nvSpPr>
        <p:spPr bwMode="auto">
          <a:xfrm>
            <a:off x="468313" y="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 b="1" u="sng">
                <a:solidFill>
                  <a:schemeClr val="bg1"/>
                </a:solidFill>
                <a:latin typeface="Times New Roman" panose="02020603050405020304" pitchFamily="18" charset="0"/>
              </a:rPr>
              <a:t>Булів тип даних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323850" y="765175"/>
            <a:ext cx="8424863" cy="22923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>
                <a:cs typeface="Arial" panose="020B0604020202020204" pitchFamily="34" charset="0"/>
              </a:rPr>
              <a:t>Множина допустимих значень булевого, або логічного, типу містить дві константи: </a:t>
            </a:r>
            <a:r>
              <a:rPr lang="uk-UA" altLang="ru-RU" sz="2400" b="1">
                <a:solidFill>
                  <a:srgbClr val="000099"/>
                </a:solidFill>
                <a:cs typeface="Arial" panose="020B0604020202020204" pitchFamily="34" charset="0"/>
              </a:rPr>
              <a:t>false</a:t>
            </a:r>
            <a:r>
              <a:rPr lang="uk-UA" altLang="ru-RU" sz="2400">
                <a:cs typeface="Arial" panose="020B0604020202020204" pitchFamily="34" charset="0"/>
              </a:rPr>
              <a:t> (хибність) і </a:t>
            </a:r>
            <a:r>
              <a:rPr lang="uk-UA" altLang="ru-RU" sz="2400" b="1">
                <a:solidFill>
                  <a:srgbClr val="000099"/>
                </a:solidFill>
                <a:cs typeface="Arial" panose="020B0604020202020204" pitchFamily="34" charset="0"/>
              </a:rPr>
              <a:t>true</a:t>
            </a:r>
            <a:r>
              <a:rPr lang="uk-UA" altLang="ru-RU" sz="2400">
                <a:cs typeface="Arial" panose="020B0604020202020204" pitchFamily="34" charset="0"/>
              </a:rPr>
              <a:t> (істина). </a:t>
            </a:r>
          </a:p>
          <a:p>
            <a:pPr eaLnBrk="0" hangingPunct="0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>
                <a:cs typeface="Arial" panose="020B0604020202020204" pitchFamily="34" charset="0"/>
              </a:rPr>
              <a:t>Ідентифікатором логічного типу є слово </a:t>
            </a:r>
            <a:r>
              <a:rPr lang="uk-UA" altLang="ru-RU" sz="2400" b="1">
                <a:solidFill>
                  <a:srgbClr val="000099"/>
                </a:solidFill>
                <a:cs typeface="Arial" panose="020B0604020202020204" pitchFamily="34" charset="0"/>
              </a:rPr>
              <a:t>bool</a:t>
            </a:r>
            <a:r>
              <a:rPr lang="uk-UA" altLang="ru-RU" sz="2400" b="1">
                <a:cs typeface="Arial" panose="020B0604020202020204" pitchFamily="34" charset="0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cs typeface="Arial" panose="020B0604020202020204" pitchFamily="34" charset="0"/>
              </a:rPr>
              <a:t>(для С++</a:t>
            </a:r>
            <a:r>
              <a:rPr lang="uk-UA" altLang="ru-RU" sz="2400" b="1">
                <a:cs typeface="Arial" panose="020B0604020202020204" pitchFamily="34" charset="0"/>
              </a:rPr>
              <a:t>)</a:t>
            </a:r>
            <a:r>
              <a:rPr lang="uk-UA" altLang="ru-RU" sz="2400">
                <a:cs typeface="Arial" panose="020B0604020202020204" pitchFamily="34" charset="0"/>
              </a:rPr>
              <a:t>. </a:t>
            </a:r>
          </a:p>
          <a:p>
            <a:pPr eaLnBrk="0" hangingPunct="0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>
                <a:cs typeface="Arial" panose="020B0604020202020204" pitchFamily="34" charset="0"/>
              </a:rPr>
              <a:t>Булевим може бути будь-яке арифметичне значення. </a:t>
            </a:r>
          </a:p>
          <a:p>
            <a:pPr eaLnBrk="0" hangingPunct="0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>
                <a:cs typeface="Arial" panose="020B0604020202020204" pitchFamily="34" charset="0"/>
              </a:rPr>
              <a:t>У С/С++ усе, що </a:t>
            </a:r>
            <a:r>
              <a:rPr lang="uk-UA" altLang="ru-RU" sz="2400" b="1">
                <a:solidFill>
                  <a:srgbClr val="000099"/>
                </a:solidFill>
                <a:cs typeface="Arial" panose="020B0604020202020204" pitchFamily="34" charset="0"/>
              </a:rPr>
              <a:t>відмінне від нуля</a:t>
            </a:r>
            <a:r>
              <a:rPr lang="uk-UA" altLang="ru-RU" sz="2400">
                <a:cs typeface="Arial" panose="020B0604020202020204" pitchFamily="34" charset="0"/>
              </a:rPr>
              <a:t>, вважається </a:t>
            </a:r>
            <a:r>
              <a:rPr lang="uk-UA" altLang="ru-RU" sz="2400" b="1">
                <a:solidFill>
                  <a:srgbClr val="000099"/>
                </a:solidFill>
                <a:cs typeface="Arial" panose="020B0604020202020204" pitchFamily="34" charset="0"/>
              </a:rPr>
              <a:t>істинним</a:t>
            </a:r>
            <a:r>
              <a:rPr lang="uk-UA" altLang="ru-RU" sz="240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2843213" y="3068638"/>
            <a:ext cx="266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uk-UA" altLang="ru-RU" sz="2800" b="1">
                <a:cs typeface="Times New Roman" panose="02020603050405020304" pitchFamily="18" charset="0"/>
              </a:rPr>
              <a:t>Булеві операції</a:t>
            </a:r>
            <a:endParaRPr lang="uk-UA" altLang="ru-RU" sz="2800" b="1"/>
          </a:p>
        </p:txBody>
      </p:sp>
      <p:graphicFrame>
        <p:nvGraphicFramePr>
          <p:cNvPr id="175150" name="Group 46"/>
          <p:cNvGraphicFramePr>
            <a:graphicFrameLocks noGrp="1"/>
          </p:cNvGraphicFramePr>
          <p:nvPr/>
        </p:nvGraphicFramePr>
        <p:xfrm>
          <a:off x="611188" y="3789363"/>
          <a:ext cx="7345362" cy="2286000"/>
        </p:xfrm>
        <a:graphic>
          <a:graphicData uri="http://schemas.openxmlformats.org/drawingml/2006/table">
            <a:tbl>
              <a:tblPr/>
              <a:tblGrid>
                <a:gridCol w="1314450"/>
                <a:gridCol w="1357312"/>
                <a:gridCol w="1666875"/>
                <a:gridCol w="1455738"/>
                <a:gridCol w="1550987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&amp;&amp; B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|| B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 A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44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Заголовок 1"/>
          <p:cNvSpPr txBox="1">
            <a:spLocks/>
          </p:cNvSpPr>
          <p:nvPr/>
        </p:nvSpPr>
        <p:spPr bwMode="auto">
          <a:xfrm>
            <a:off x="468313" y="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 b="1" u="sng">
                <a:solidFill>
                  <a:schemeClr val="bg1"/>
                </a:solidFill>
                <a:latin typeface="Times New Roman" panose="02020603050405020304" pitchFamily="18" charset="0"/>
              </a:rPr>
              <a:t>Булів тип даних</a:t>
            </a:r>
          </a:p>
        </p:txBody>
      </p:sp>
      <p:grpSp>
        <p:nvGrpSpPr>
          <p:cNvPr id="8" name="Скругленный прямоугольник 7"/>
          <p:cNvGrpSpPr>
            <a:grpSpLocks/>
          </p:cNvGrpSpPr>
          <p:nvPr/>
        </p:nvGrpSpPr>
        <p:grpSpPr bwMode="auto">
          <a:xfrm>
            <a:off x="684213" y="1484313"/>
            <a:ext cx="7920037" cy="3168650"/>
            <a:chOff x="84" y="3276"/>
            <a:chExt cx="5104" cy="979"/>
          </a:xfrm>
        </p:grpSpPr>
        <p:pic>
          <p:nvPicPr>
            <p:cNvPr id="186372" name="Скругленный прямоугольник 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" y="3276"/>
              <a:ext cx="5104" cy="979"/>
            </a:xfrm>
            <a:prstGeom prst="rect">
              <a:avLst/>
            </a:prstGeom>
            <a:noFill/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373" name="Text Box 5"/>
            <p:cNvSpPr txBox="1">
              <a:spLocks noChangeArrowheads="1"/>
            </p:cNvSpPr>
            <p:nvPr/>
          </p:nvSpPr>
          <p:spPr bwMode="auto">
            <a:xfrm>
              <a:off x="160" y="3336"/>
              <a:ext cx="4951" cy="7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uk-UA" altLang="ru-RU" sz="2400" b="1">
                  <a:solidFill>
                    <a:srgbClr val="2626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Обчислення виразу 6 &amp; 3. </a:t>
              </a:r>
            </a:p>
            <a:p>
              <a:r>
                <a:rPr lang="uk-UA" altLang="ru-RU" sz="2400">
                  <a:solidFill>
                    <a:srgbClr val="2626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 двійковій системі числа 6 та 3 мають відповідно вигляд 110 і 011. </a:t>
              </a:r>
            </a:p>
            <a:p>
              <a:r>
                <a:rPr lang="uk-UA" altLang="ru-RU" sz="2400">
                  <a:solidFill>
                    <a:srgbClr val="2626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До кожної пари розрядів цих операндів застосовано операцію &amp;: 110</a:t>
              </a:r>
              <a:r>
                <a:rPr lang="uk-UA" altLang="ru-RU" sz="2400" baseline="-25000">
                  <a:solidFill>
                    <a:srgbClr val="2626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uk-UA" altLang="ru-RU" sz="2400">
                  <a:solidFill>
                    <a:srgbClr val="2626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&amp; 011</a:t>
              </a:r>
              <a:r>
                <a:rPr lang="uk-UA" altLang="ru-RU" sz="2400" baseline="-25000">
                  <a:solidFill>
                    <a:srgbClr val="2626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uk-UA" altLang="ru-RU" sz="2400">
                  <a:solidFill>
                    <a:srgbClr val="2626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010</a:t>
              </a:r>
              <a:r>
                <a:rPr lang="uk-UA" altLang="ru-RU" sz="2400" baseline="-25000">
                  <a:solidFill>
                    <a:srgbClr val="2626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uk-UA" altLang="ru-RU" sz="2400">
                  <a:solidFill>
                    <a:srgbClr val="2626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  <a:p>
              <a:r>
                <a:rPr lang="uk-UA" altLang="ru-RU" sz="2400">
                  <a:solidFill>
                    <a:srgbClr val="2626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Двійковий результат 010 дорівнює десятковому числу 2.</a:t>
              </a:r>
            </a:p>
          </p:txBody>
        </p:sp>
      </p:grpSp>
      <p:sp>
        <p:nvSpPr>
          <p:cNvPr id="186414" name="Text Box 46"/>
          <p:cNvSpPr txBox="1">
            <a:spLocks noChangeArrowheads="1"/>
          </p:cNvSpPr>
          <p:nvPr/>
        </p:nvSpPr>
        <p:spPr bwMode="auto">
          <a:xfrm>
            <a:off x="1331913" y="908050"/>
            <a:ext cx="1703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Приклад</a:t>
            </a:r>
            <a:endParaRPr lang="ru-RU" altLang="ru-RU" sz="2800" b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45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9388" y="0"/>
            <a:ext cx="7848600" cy="533400"/>
          </a:xfrm>
        </p:spPr>
        <p:txBody>
          <a:bodyPr/>
          <a:lstStyle/>
          <a:p>
            <a:pPr algn="ctr"/>
            <a:r>
              <a:rPr lang="uk-UA" altLang="ru-RU" sz="3200" b="1"/>
              <a:t>Символьний тип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11188" y="1624013"/>
            <a:ext cx="7993062" cy="41179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>
                <a:cs typeface="Arial" panose="020B0604020202020204" pitchFamily="34" charset="0"/>
              </a:rPr>
              <a:t>Множина допустимих значень </a:t>
            </a:r>
            <a:r>
              <a:rPr lang="uk-UA" altLang="ru-RU" sz="2400" i="1">
                <a:solidFill>
                  <a:srgbClr val="000099"/>
                </a:solidFill>
                <a:cs typeface="Arial" panose="020B0604020202020204" pitchFamily="34" charset="0"/>
              </a:rPr>
              <a:t>символьного </a:t>
            </a:r>
            <a:r>
              <a:rPr lang="uk-UA" altLang="ru-RU" sz="2400">
                <a:cs typeface="Arial" panose="020B0604020202020204" pitchFamily="34" charset="0"/>
              </a:rPr>
              <a:t>(літерного) типу — це множина </a:t>
            </a:r>
            <a:r>
              <a:rPr lang="uk-UA" altLang="ru-RU" sz="2400" i="1">
                <a:solidFill>
                  <a:srgbClr val="000099"/>
                </a:solidFill>
                <a:cs typeface="Arial" panose="020B0604020202020204" pitchFamily="34" charset="0"/>
              </a:rPr>
              <a:t>цілих чисел</a:t>
            </a:r>
            <a:r>
              <a:rPr lang="uk-UA" altLang="ru-RU" sz="2400">
                <a:cs typeface="Arial" panose="020B0604020202020204" pitchFamily="34" charset="0"/>
              </a:rPr>
              <a:t> в діапазоні від –128 до 127. </a:t>
            </a:r>
          </a:p>
          <a:p>
            <a:pPr eaLnBrk="0" hangingPunct="0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>
                <a:cs typeface="Arial" panose="020B0604020202020204" pitchFamily="34" charset="0"/>
              </a:rPr>
              <a:t>Зберігання значення такого типу потребує </a:t>
            </a:r>
            <a:r>
              <a:rPr lang="uk-UA" altLang="ru-RU" sz="2400">
                <a:solidFill>
                  <a:srgbClr val="000099"/>
                </a:solidFill>
                <a:cs typeface="Arial" panose="020B0604020202020204" pitchFamily="34" charset="0"/>
              </a:rPr>
              <a:t>одного байта</a:t>
            </a:r>
            <a:r>
              <a:rPr lang="uk-UA" altLang="ru-RU" sz="2400">
                <a:cs typeface="Arial" panose="020B0604020202020204" pitchFamily="34" charset="0"/>
              </a:rPr>
              <a:t> оперативної пам’яті. </a:t>
            </a:r>
          </a:p>
          <a:p>
            <a:pPr eaLnBrk="0" hangingPunct="0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>
                <a:cs typeface="Arial" panose="020B0604020202020204" pitchFamily="34" charset="0"/>
              </a:rPr>
              <a:t>Найчастіше такий тип застосовується для зберігання символів кодової таблиці ASCII, а отже, даними цього типу є окремі символи. </a:t>
            </a:r>
          </a:p>
          <a:p>
            <a:pPr eaLnBrk="0" hangingPunct="0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>
                <a:cs typeface="Arial" panose="020B0604020202020204" pitchFamily="34" charset="0"/>
              </a:rPr>
              <a:t>Кожному символу відповідає ціле число (код) в діапазоні від 0 до 127. </a:t>
            </a:r>
          </a:p>
          <a:p>
            <a:pPr eaLnBrk="0" hangingPunct="0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>
                <a:cs typeface="Arial" panose="020B0604020202020204" pitchFamily="34" charset="0"/>
              </a:rPr>
              <a:t>Вони ідентичні на всіх IBM-сумісних комп’ютерах.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46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9388" y="0"/>
            <a:ext cx="7848600" cy="533400"/>
          </a:xfrm>
        </p:spPr>
        <p:txBody>
          <a:bodyPr/>
          <a:lstStyle/>
          <a:p>
            <a:pPr algn="ctr"/>
            <a:r>
              <a:rPr lang="uk-UA" altLang="ru-RU" sz="3800"/>
              <a:t>Символьний</a:t>
            </a:r>
            <a:r>
              <a:rPr lang="uk-UA" altLang="ru-RU" sz="3800" u="sng"/>
              <a:t> </a:t>
            </a:r>
            <a:r>
              <a:rPr lang="uk-UA" altLang="ru-RU" sz="3800"/>
              <a:t>тип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250825" y="1120775"/>
            <a:ext cx="8893175" cy="77152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uk-UA" altLang="ru-RU" sz="2200">
                <a:cs typeface="Arial" panose="020B0604020202020204" pitchFamily="34" charset="0"/>
              </a:rPr>
              <a:t>Символи з кодами від 0 до 31 належать до керуючих символів. </a:t>
            </a:r>
          </a:p>
          <a:p>
            <a:pPr eaLnBrk="0" hangingPunct="0"/>
            <a:r>
              <a:rPr lang="uk-UA" altLang="ru-RU" sz="2200">
                <a:cs typeface="Arial" panose="020B0604020202020204" pitchFamily="34" charset="0"/>
              </a:rPr>
              <a:t>Керуючі послідовності записують лексемою виду '\символ'</a:t>
            </a:r>
            <a:r>
              <a:rPr lang="en-US" altLang="ru-RU" sz="22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314325" y="1928813"/>
            <a:ext cx="7299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uk-UA" altLang="ru-RU" sz="2800" b="1">
                <a:cs typeface="Times New Roman" panose="02020603050405020304" pitchFamily="18" charset="0"/>
              </a:rPr>
              <a:t>Деякі керуючі символи таблиці ASCII кодів</a:t>
            </a:r>
            <a:endParaRPr lang="uk-UA" altLang="ru-RU" sz="2800" b="1"/>
          </a:p>
        </p:txBody>
      </p:sp>
      <p:graphicFrame>
        <p:nvGraphicFramePr>
          <p:cNvPr id="177192" name="Group 40"/>
          <p:cNvGraphicFramePr>
            <a:graphicFrameLocks noGrp="1"/>
          </p:cNvGraphicFramePr>
          <p:nvPr/>
        </p:nvGraphicFramePr>
        <p:xfrm>
          <a:off x="539750" y="2420938"/>
          <a:ext cx="7920038" cy="3566160"/>
        </p:xfrm>
        <a:graphic>
          <a:graphicData uri="http://schemas.openxmlformats.org/drawingml/2006/table">
            <a:tbl>
              <a:tblPr/>
              <a:tblGrid>
                <a:gridCol w="890588"/>
                <a:gridCol w="4818062"/>
                <a:gridCol w="2211388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 символу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 у програмі</a:t>
                      </a:r>
                      <a:endParaRPr kumimoji="0" lang="uk-UA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Звуковий сигнал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'\a'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Пробіл 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'\b'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Горизонтальна табуляція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'\t'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Переведення рядка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'\n'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Переведення сторінки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'\f'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Повернення каретки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anose="02020603050405020304" pitchFamily="18" charset="0"/>
                        </a:rPr>
                        <a:t>'\r'</a:t>
                      </a:r>
                      <a:endParaRPr kumimoji="0" lang="uk-UA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47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9388" y="0"/>
            <a:ext cx="8964612" cy="533400"/>
          </a:xfrm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uk-UA" altLang="ru-RU" sz="3200" b="1"/>
              <a:t>Операції над даними символьного типу</a:t>
            </a:r>
          </a:p>
        </p:txBody>
      </p:sp>
      <p:sp>
        <p:nvSpPr>
          <p:cNvPr id="187431" name="Rectangle 39"/>
          <p:cNvSpPr>
            <a:spLocks noChangeArrowheads="1"/>
          </p:cNvSpPr>
          <p:nvPr/>
        </p:nvSpPr>
        <p:spPr bwMode="auto">
          <a:xfrm>
            <a:off x="611188" y="908050"/>
            <a:ext cx="7993062" cy="484822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uk-UA" altLang="ru-RU" sz="2400">
                <a:cs typeface="Arial" panose="020B0604020202020204" pitchFamily="34" charset="0"/>
              </a:rPr>
              <a:t>1.</a:t>
            </a:r>
            <a:r>
              <a:rPr lang="uk-UA" altLang="ru-RU" sz="240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altLang="ru-RU" sz="2400" b="1">
                <a:cs typeface="Arial" panose="020B0604020202020204" pitchFamily="34" charset="0"/>
              </a:rPr>
              <a:t>О</a:t>
            </a:r>
            <a:r>
              <a:rPr lang="uk-UA" altLang="ru-RU" sz="2400" b="1">
                <a:cs typeface="Times New Roman" panose="02020603050405020304" pitchFamily="18" charset="0"/>
              </a:rPr>
              <a:t>перації порівняння.</a:t>
            </a:r>
            <a:r>
              <a:rPr lang="uk-UA" altLang="ru-RU" sz="2400">
                <a:cs typeface="Times New Roman" panose="02020603050405020304" pitchFamily="18" charset="0"/>
              </a:rPr>
              <a:t> </a:t>
            </a:r>
            <a:endParaRPr lang="uk-UA" altLang="ru-RU" sz="2400">
              <a:cs typeface="Arial" panose="020B0604020202020204" pitchFamily="34" charset="0"/>
            </a:endParaRPr>
          </a:p>
          <a:p>
            <a:pPr eaLnBrk="0" hangingPunct="0"/>
            <a:r>
              <a:rPr lang="uk-UA" altLang="ru-RU" sz="2400">
                <a:cs typeface="Times New Roman" panose="02020603050405020304" pitchFamily="18" charset="0"/>
              </a:rPr>
              <a:t>Символи вважають рівними, якщо рівні їх ASCII-коди. Один символ вважають більшим за інший, якщо його ASCII-код більший. Зокрема, </a:t>
            </a:r>
            <a:endParaRPr lang="en-US" altLang="ru-RU" sz="2400">
              <a:cs typeface="Times New Roman" panose="02020603050405020304" pitchFamily="18" charset="0"/>
            </a:endParaRPr>
          </a:p>
          <a:p>
            <a:pPr eaLnBrk="0" hangingPunct="0"/>
            <a:r>
              <a:rPr lang="uk-UA" altLang="ru-RU" sz="240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'0' &lt; '1' &lt; ... &lt; '9' &lt; 'A' &lt; 'B' &lt; ... &lt; 'Z' &lt; 'a' &lt; 'b' &lt; ... &lt; 'z'. </a:t>
            </a:r>
            <a:endParaRPr lang="uk-UA" altLang="ru-RU" sz="240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endParaRPr lang="en-US" altLang="ru-RU" sz="2400">
              <a:cs typeface="Arial" panose="020B0604020202020204" pitchFamily="34" charset="0"/>
            </a:endParaRPr>
          </a:p>
          <a:p>
            <a:pPr eaLnBrk="0" hangingPunct="0"/>
            <a:r>
              <a:rPr lang="uk-UA" altLang="ru-RU" sz="2400">
                <a:cs typeface="Times New Roman" panose="02020603050405020304" pitchFamily="18" charset="0"/>
              </a:rPr>
              <a:t>2. </a:t>
            </a:r>
            <a:r>
              <a:rPr lang="uk-UA" altLang="ru-RU" sz="2400" b="1">
                <a:cs typeface="Times New Roman" panose="02020603050405020304" pitchFamily="18" charset="0"/>
              </a:rPr>
              <a:t>Операції додавання та віднімання</a:t>
            </a:r>
            <a:r>
              <a:rPr lang="uk-UA" altLang="ru-RU" sz="2400">
                <a:cs typeface="Times New Roman" panose="02020603050405020304" pitchFamily="18" charset="0"/>
              </a:rPr>
              <a:t>., у результаті виконання яких утворюються нові символи. </a:t>
            </a:r>
          </a:p>
          <a:p>
            <a:pPr eaLnBrk="0" hangingPunct="0"/>
            <a:r>
              <a:rPr lang="uk-UA" altLang="ru-RU" sz="2400">
                <a:cs typeface="Times New Roman" panose="02020603050405020304" pitchFamily="18" charset="0"/>
              </a:rPr>
              <a:t>Ці операції позначають символами «</a:t>
            </a:r>
            <a:r>
              <a:rPr lang="uk-UA" altLang="ru-RU" sz="2400" b="1">
                <a:cs typeface="Times New Roman" panose="02020603050405020304" pitchFamily="18" charset="0"/>
              </a:rPr>
              <a:t>+</a:t>
            </a:r>
            <a:r>
              <a:rPr lang="uk-UA" altLang="ru-RU" sz="2400">
                <a:cs typeface="Times New Roman" panose="02020603050405020304" pitchFamily="18" charset="0"/>
              </a:rPr>
              <a:t>» та  </a:t>
            </a:r>
            <a:r>
              <a:rPr lang="uk-UA" altLang="ru-RU" sz="2400" b="1">
                <a:cs typeface="Times New Roman" panose="02020603050405020304" pitchFamily="18" charset="0"/>
              </a:rPr>
              <a:t>«–».</a:t>
            </a:r>
            <a:r>
              <a:rPr lang="uk-UA" altLang="ru-RU" sz="2400">
                <a:cs typeface="Times New Roman" panose="02020603050405020304" pitchFamily="18" charset="0"/>
              </a:rPr>
              <a:t> </a:t>
            </a:r>
          </a:p>
          <a:p>
            <a:pPr eaLnBrk="0" hangingPunct="0"/>
            <a:endParaRPr lang="uk-UA" altLang="ru-RU" sz="2400">
              <a:cs typeface="Times New Roman" panose="02020603050405020304" pitchFamily="18" charset="0"/>
            </a:endParaRPr>
          </a:p>
          <a:p>
            <a:pPr eaLnBrk="0" hangingPunct="0"/>
            <a:r>
              <a:rPr lang="uk-UA" altLang="ru-RU" sz="2400">
                <a:cs typeface="Times New Roman" panose="02020603050405020304" pitchFamily="18" charset="0"/>
              </a:rPr>
              <a:t>Наприклад, </a:t>
            </a:r>
            <a:r>
              <a:rPr lang="uk-UA" altLang="ru-RU" sz="2400">
                <a:solidFill>
                  <a:srgbClr val="800080"/>
                </a:solidFill>
                <a:latin typeface="Letter Gothic" charset="-52"/>
                <a:cs typeface="Times New Roman" panose="02020603050405020304" pitchFamily="18" charset="0"/>
              </a:rPr>
              <a:t>'1'+'2' = 'c'</a:t>
            </a:r>
            <a:r>
              <a:rPr lang="uk-UA" altLang="ru-RU" sz="2400">
                <a:cs typeface="Times New Roman" panose="02020603050405020304" pitchFamily="18" charset="0"/>
              </a:rPr>
              <a:t>, оскільки символ </a:t>
            </a:r>
            <a:r>
              <a:rPr lang="uk-UA" altLang="ru-RU" sz="2400">
                <a:solidFill>
                  <a:srgbClr val="800080"/>
                </a:solidFill>
                <a:latin typeface="Letter Gothic" charset="-52"/>
                <a:cs typeface="Times New Roman" panose="02020603050405020304" pitchFamily="18" charset="0"/>
              </a:rPr>
              <a:t>'1' </a:t>
            </a:r>
            <a:r>
              <a:rPr lang="uk-UA" altLang="ru-RU" sz="2400">
                <a:cs typeface="Times New Roman" panose="02020603050405020304" pitchFamily="18" charset="0"/>
              </a:rPr>
              <a:t>має код 49, символ </a:t>
            </a:r>
            <a:r>
              <a:rPr lang="uk-UA" altLang="ru-RU" sz="2400">
                <a:solidFill>
                  <a:srgbClr val="800080"/>
                </a:solidFill>
                <a:latin typeface="Letter Gothic" charset="-52"/>
                <a:cs typeface="Times New Roman" panose="02020603050405020304" pitchFamily="18" charset="0"/>
              </a:rPr>
              <a:t>'2'</a:t>
            </a:r>
            <a:r>
              <a:rPr lang="uk-UA" altLang="ru-RU" sz="2400">
                <a:cs typeface="Times New Roman" panose="02020603050405020304" pitchFamily="18" charset="0"/>
              </a:rPr>
              <a:t> — код 50, а символ </a:t>
            </a:r>
            <a:r>
              <a:rPr lang="uk-UA" altLang="ru-RU" sz="2400">
                <a:solidFill>
                  <a:srgbClr val="800080"/>
                </a:solidFill>
                <a:latin typeface="Letter Gothic" charset="-52"/>
                <a:cs typeface="Times New Roman" panose="02020603050405020304" pitchFamily="18" charset="0"/>
              </a:rPr>
              <a:t>'c'</a:t>
            </a:r>
            <a:r>
              <a:rPr lang="uk-UA" altLang="ru-RU" sz="2400">
                <a:cs typeface="Times New Roman" panose="02020603050405020304" pitchFamily="18" charset="0"/>
              </a:rPr>
              <a:t> —  код 99 (49+50). </a:t>
            </a:r>
            <a:endParaRPr lang="uk-UA" altLang="ru-RU" sz="24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48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200" b="1"/>
              <a:t>Перелічуваний тип даних</a:t>
            </a: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250825" y="1663700"/>
            <a:ext cx="8424863" cy="26574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>
                <a:cs typeface="Arial" panose="020B0604020202020204" pitchFamily="34" charset="0"/>
              </a:rPr>
              <a:t>Перелічуваний тип означується користувачем. </a:t>
            </a:r>
          </a:p>
          <a:p>
            <a:pPr eaLnBrk="0" hangingPunct="0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>
                <a:cs typeface="Arial" panose="020B0604020202020204" pitchFamily="34" charset="0"/>
              </a:rPr>
              <a:t>Такий тип задається переліком усіх елементів множини допустимих значень. </a:t>
            </a:r>
          </a:p>
          <a:p>
            <a:pPr eaLnBrk="0" hangingPunct="0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>
                <a:cs typeface="Arial" panose="020B0604020202020204" pitchFamily="34" charset="0"/>
              </a:rPr>
              <a:t>Кожне значення іменується певним ідентифікатором і зазначається у списку, який береться у фігурні дужки. </a:t>
            </a:r>
          </a:p>
          <a:p>
            <a:pPr eaLnBrk="0" hangingPunct="0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uk-UA" altLang="ru-RU" sz="2400">
                <a:cs typeface="Arial" panose="020B0604020202020204" pitchFamily="34" charset="0"/>
              </a:rPr>
              <a:t>Ідентифікатор перелічуваного типу треба оголосити у програмі з ключовим словом </a:t>
            </a:r>
            <a:r>
              <a:rPr lang="uk-UA" altLang="ru-RU" sz="2400" b="1">
                <a:cs typeface="Arial" panose="020B0604020202020204" pitchFamily="34" charset="0"/>
              </a:rPr>
              <a:t>enum</a:t>
            </a:r>
            <a:r>
              <a:rPr lang="uk-UA" altLang="ru-RU" sz="2400"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49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637370" y="0"/>
            <a:ext cx="84360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600" b="1" dirty="0">
                <a:solidFill>
                  <a:schemeClr val="tx2"/>
                </a:solidFill>
              </a:rPr>
              <a:t>2.1. Робота у </a:t>
            </a:r>
            <a:r>
              <a:rPr lang="en-US" altLang="ru-RU" sz="3600" b="1" dirty="0">
                <a:solidFill>
                  <a:schemeClr val="tx2"/>
                </a:solidFill>
              </a:rPr>
              <a:t>IDE Visual Studio 20</a:t>
            </a:r>
            <a:r>
              <a:rPr lang="uk-UA" altLang="ru-RU" sz="3600" b="1" dirty="0" smtClean="0">
                <a:solidFill>
                  <a:schemeClr val="tx2"/>
                </a:solidFill>
              </a:rPr>
              <a:t>1</a:t>
            </a:r>
            <a:r>
              <a:rPr lang="en-US" altLang="ru-RU" sz="3600" b="1" dirty="0" smtClean="0">
                <a:solidFill>
                  <a:schemeClr val="tx2"/>
                </a:solidFill>
              </a:rPr>
              <a:t>9</a:t>
            </a:r>
            <a:endParaRPr lang="ru-RU" altLang="ru-RU" sz="3600" b="1" dirty="0">
              <a:solidFill>
                <a:schemeClr val="tx2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37370" y="1373063"/>
            <a:ext cx="8453064" cy="175937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u-RU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— містить команди управління проектами, рішеннями та файлами: створення нових і завантаження наявних проектів і файлів, збереження проектів і файлів на дисках, закриття рішень, виведення вмісту файлу на принтер, вихід із середовища 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4070" y="3318266"/>
            <a:ext cx="8482840" cy="168949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u-RU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— дає можливість виконувати команди редагування тексту; відновлювати попередній варіант тексту, що редагується; шукати фрагменти тексту та замінювати їх новими фрагментами.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1519" y="5121194"/>
            <a:ext cx="8525555" cy="138623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u-RU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— дає змогу настроювати зовнішній вигляд робочої області, пане­лей інструментів, відображення бічних вікон, класів, ресурсів тощо.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79613" y="836613"/>
            <a:ext cx="49688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uk-UA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Призначення деяких меню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5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23850" y="0"/>
            <a:ext cx="8351838" cy="576263"/>
          </a:xfrm>
        </p:spPr>
        <p:txBody>
          <a:bodyPr/>
          <a:lstStyle/>
          <a:p>
            <a:pPr algn="ctr"/>
            <a:r>
              <a:rPr lang="uk-UA" altLang="ru-RU" sz="3200" b="1"/>
              <a:t>Перелічуваний тип даних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827088" y="836613"/>
            <a:ext cx="7777162" cy="6477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uk-UA" altLang="ru-RU" sz="2600" b="1">
                <a:solidFill>
                  <a:srgbClr val="262626"/>
                </a:solidFill>
              </a:rPr>
              <a:t>Синтаксис оголошення перелічуваного типу</a:t>
            </a:r>
            <a:r>
              <a:rPr lang="en-US" altLang="ru-RU" sz="2600" b="1">
                <a:solidFill>
                  <a:srgbClr val="262626"/>
                </a:solidFill>
              </a:rPr>
              <a:t>:</a:t>
            </a:r>
            <a:endParaRPr lang="uk-UA" altLang="ru-RU">
              <a:solidFill>
                <a:srgbClr val="262626"/>
              </a:solidFill>
            </a:endParaRPr>
          </a:p>
        </p:txBody>
      </p:sp>
      <p:grpSp>
        <p:nvGrpSpPr>
          <p:cNvPr id="5" name="Скругленный прямоугольник 4"/>
          <p:cNvGrpSpPr>
            <a:grpSpLocks/>
          </p:cNvGrpSpPr>
          <p:nvPr/>
        </p:nvGrpSpPr>
        <p:grpSpPr bwMode="auto">
          <a:xfrm>
            <a:off x="611188" y="1628775"/>
            <a:ext cx="7921625" cy="1511300"/>
            <a:chOff x="154" y="960"/>
            <a:chExt cx="4393" cy="699"/>
          </a:xfrm>
        </p:grpSpPr>
        <p:pic>
          <p:nvPicPr>
            <p:cNvPr id="188421" name="Скругленный прямоугольник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" y="960"/>
              <a:ext cx="4393" cy="699"/>
            </a:xfrm>
            <a:prstGeom prst="rect">
              <a:avLst/>
            </a:prstGeom>
            <a:noFill/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8422" name="Text Box 6"/>
            <p:cNvSpPr txBox="1">
              <a:spLocks noChangeArrowheads="1"/>
            </p:cNvSpPr>
            <p:nvPr/>
          </p:nvSpPr>
          <p:spPr bwMode="auto">
            <a:xfrm>
              <a:off x="234" y="1011"/>
              <a:ext cx="4248" cy="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 b="1">
                  <a:solidFill>
                    <a:srgbClr val="262626"/>
                  </a:solidFill>
                  <a:latin typeface="Times New Roman" panose="02020603050405020304" pitchFamily="18" charset="0"/>
                </a:rPr>
                <a:t>enum &lt;</a:t>
              </a:r>
              <a:r>
                <a:rPr lang="uk-UA" altLang="ru-RU" sz="2400" b="1">
                  <a:solidFill>
                    <a:srgbClr val="262626"/>
                  </a:solidFill>
                  <a:latin typeface="Times New Roman" panose="02020603050405020304" pitchFamily="18" charset="0"/>
                </a:rPr>
                <a:t>ідентифікатор типу&gt; </a:t>
              </a:r>
              <a:r>
                <a:rPr lang="en-US" altLang="ru-RU" sz="2400" b="1">
                  <a:solidFill>
                    <a:srgbClr val="262626"/>
                  </a:solidFill>
                  <a:latin typeface="Times New Roman" panose="02020603050405020304" pitchFamily="18" charset="0"/>
                </a:rPr>
                <a:t>{</a:t>
              </a:r>
              <a:r>
                <a:rPr lang="uk-UA" altLang="ru-RU" sz="2400" b="1">
                  <a:solidFill>
                    <a:srgbClr val="262626"/>
                  </a:solidFill>
                  <a:latin typeface="Times New Roman" panose="02020603050405020304" pitchFamily="18" charset="0"/>
                </a:rPr>
                <a:t>&lt;ідентифі катор_1&gt;, &lt;ідентифікатор_2&gt;</a:t>
              </a:r>
              <a:r>
                <a:rPr lang="en-US" altLang="ru-RU" sz="2400" b="1">
                  <a:solidFill>
                    <a:srgbClr val="262626"/>
                  </a:solidFill>
                  <a:latin typeface="Times New Roman" panose="02020603050405020304" pitchFamily="18" charset="0"/>
                </a:rPr>
                <a:t>,</a:t>
              </a:r>
              <a:r>
                <a:rPr lang="uk-UA" altLang="ru-RU" sz="2400" b="1">
                  <a:solidFill>
                    <a:srgbClr val="262626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ru-RU" sz="2400" b="1">
                  <a:solidFill>
                    <a:srgbClr val="262626"/>
                  </a:solidFill>
                  <a:latin typeface="Times New Roman" panose="02020603050405020304" pitchFamily="18" charset="0"/>
                </a:rPr>
                <a:t>…, </a:t>
              </a:r>
              <a:r>
                <a:rPr lang="uk-UA" altLang="ru-RU" sz="2400" b="1">
                  <a:solidFill>
                    <a:srgbClr val="262626"/>
                  </a:solidFill>
                  <a:latin typeface="Times New Roman" panose="02020603050405020304" pitchFamily="18" charset="0"/>
                </a:rPr>
                <a:t>ідентифікатор</a:t>
              </a:r>
              <a:r>
                <a:rPr lang="en-US" altLang="ru-RU" sz="2400" b="1">
                  <a:solidFill>
                    <a:srgbClr val="262626"/>
                  </a:solidFill>
                  <a:latin typeface="Times New Roman" panose="02020603050405020304" pitchFamily="18" charset="0"/>
                </a:rPr>
                <a:t> </a:t>
              </a:r>
              <a:r>
                <a:rPr lang="ru-RU" altLang="ru-RU" sz="2400" b="1">
                  <a:solidFill>
                    <a:srgbClr val="262626"/>
                  </a:solidFill>
                  <a:latin typeface="Times New Roman" panose="02020603050405020304" pitchFamily="18" charset="0"/>
                </a:rPr>
                <a:t>тип</a:t>
              </a:r>
              <a:r>
                <a:rPr lang="uk-UA" altLang="ru-RU" sz="2400" b="1">
                  <a:solidFill>
                    <a:srgbClr val="262626"/>
                  </a:solidFill>
                  <a:latin typeface="Times New Roman" panose="02020603050405020304" pitchFamily="18" charset="0"/>
                </a:rPr>
                <a:t>у_</a:t>
              </a:r>
              <a:r>
                <a:rPr lang="en-US" altLang="ru-RU" sz="2400" b="1">
                  <a:solidFill>
                    <a:srgbClr val="262626"/>
                  </a:solidFill>
                  <a:latin typeface="Times New Roman" panose="02020603050405020304" pitchFamily="18" charset="0"/>
                </a:rPr>
                <a:t>n}</a:t>
              </a:r>
              <a:r>
                <a:rPr lang="uk-UA" altLang="ru-RU" sz="2400" b="1">
                  <a:solidFill>
                    <a:srgbClr val="262626"/>
                  </a:solidFill>
                  <a:latin typeface="Times New Roman" panose="02020603050405020304" pitchFamily="18" charset="0"/>
                </a:rPr>
                <a:t>;</a:t>
              </a:r>
            </a:p>
          </p:txBody>
        </p:sp>
      </p:grpSp>
      <p:sp>
        <p:nvSpPr>
          <p:cNvPr id="6" name="Текст 2"/>
          <p:cNvSpPr txBox="1">
            <a:spLocks/>
          </p:cNvSpPr>
          <p:nvPr/>
        </p:nvSpPr>
        <p:spPr bwMode="auto">
          <a:xfrm>
            <a:off x="468313" y="3284538"/>
            <a:ext cx="8137525" cy="21605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uk-UA" altLang="ru-RU" sz="2400">
                <a:solidFill>
                  <a:srgbClr val="262626"/>
                </a:solidFill>
                <a:latin typeface="Times New Roman" panose="02020603050405020304" pitchFamily="18" charset="0"/>
              </a:rPr>
              <a:t>Тут </a:t>
            </a:r>
            <a:r>
              <a:rPr lang="uk-UA" altLang="ru-RU" sz="2400">
                <a:solidFill>
                  <a:srgbClr val="000099"/>
                </a:solidFill>
                <a:latin typeface="Times New Roman" panose="02020603050405020304" pitchFamily="18" charset="0"/>
              </a:rPr>
              <a:t>&lt;ідентифікатор типу&gt;</a:t>
            </a:r>
            <a:r>
              <a:rPr lang="uk-UA" altLang="ru-RU" sz="2400">
                <a:solidFill>
                  <a:srgbClr val="262626"/>
                </a:solidFill>
                <a:latin typeface="Times New Roman" panose="02020603050405020304" pitchFamily="18" charset="0"/>
              </a:rPr>
              <a:t> — рядок символів; </a:t>
            </a:r>
            <a:r>
              <a:rPr lang="uk-UA" altLang="ru-RU" sz="2400">
                <a:solidFill>
                  <a:srgbClr val="000099"/>
                </a:solidFill>
                <a:latin typeface="Times New Roman" panose="02020603050405020304" pitchFamily="18" charset="0"/>
              </a:rPr>
              <a:t>&lt;ідентифікатор_1&gt;, ..., </a:t>
            </a:r>
            <a:r>
              <a:rPr lang="en-US" altLang="ru-RU" sz="2400">
                <a:solidFill>
                  <a:srgbClr val="000099"/>
                </a:solidFill>
                <a:latin typeface="Times New Roman" panose="02020603050405020304" pitchFamily="18" charset="0"/>
              </a:rPr>
              <a:t>&lt;</a:t>
            </a:r>
            <a:r>
              <a:rPr lang="uk-UA" altLang="ru-RU" sz="2400">
                <a:solidFill>
                  <a:srgbClr val="000099"/>
                </a:solidFill>
                <a:latin typeface="Times New Roman" panose="02020603050405020304" pitchFamily="18" charset="0"/>
              </a:rPr>
              <a:t>ідентифікатор типу</a:t>
            </a:r>
            <a:r>
              <a:rPr lang="en-US" altLang="ru-RU" sz="2400">
                <a:solidFill>
                  <a:srgbClr val="000099"/>
                </a:solidFill>
                <a:latin typeface="Times New Roman" panose="02020603050405020304" pitchFamily="18" charset="0"/>
              </a:rPr>
              <a:t>_n&gt;</a:t>
            </a:r>
            <a:r>
              <a:rPr lang="uk-UA" altLang="ru-RU" sz="2400">
                <a:solidFill>
                  <a:srgbClr val="262626"/>
                </a:solidFill>
                <a:latin typeface="Times New Roman" panose="02020603050405020304" pitchFamily="18" charset="0"/>
              </a:rPr>
              <a:t> — допустимі значення перелічуваного типу, задані рядковими константами, які отримали назву</a:t>
            </a:r>
            <a:r>
              <a:rPr lang="uk-UA" altLang="ru-RU" sz="2400" i="1">
                <a:solidFill>
                  <a:srgbClr val="262626"/>
                </a:solidFill>
                <a:latin typeface="Times New Roman" panose="02020603050405020304" pitchFamily="18" charset="0"/>
              </a:rPr>
              <a:t> </a:t>
            </a:r>
            <a:r>
              <a:rPr lang="uk-UA" altLang="ru-RU" sz="2400" b="1" i="1">
                <a:solidFill>
                  <a:srgbClr val="262626"/>
                </a:solidFill>
                <a:latin typeface="Times New Roman" panose="02020603050405020304" pitchFamily="18" charset="0"/>
              </a:rPr>
              <a:t>констант перелічуваного типу</a:t>
            </a:r>
            <a:r>
              <a:rPr lang="uk-UA" altLang="ru-RU" sz="2400" i="1">
                <a:solidFill>
                  <a:srgbClr val="262626"/>
                </a:solidFill>
                <a:latin typeface="Times New Roman" panose="02020603050405020304" pitchFamily="18" charset="0"/>
              </a:rPr>
              <a:t>.</a:t>
            </a:r>
            <a:r>
              <a:rPr lang="uk-UA" altLang="ru-RU" sz="2400">
                <a:solidFill>
                  <a:srgbClr val="262626"/>
                </a:solidFill>
                <a:latin typeface="Times New Roman" panose="02020603050405020304" pitchFamily="18" charset="0"/>
              </a:rPr>
              <a:t> </a:t>
            </a:r>
            <a:endParaRPr lang="uk-UA" altLang="ru-RU" sz="2400" b="1">
              <a:solidFill>
                <a:srgbClr val="26262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50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Заголовок 4"/>
          <p:cNvSpPr>
            <a:spLocks noGrp="1"/>
          </p:cNvSpPr>
          <p:nvPr>
            <p:ph type="title" idx="4294967295"/>
          </p:nvPr>
        </p:nvSpPr>
        <p:spPr>
          <a:xfrm>
            <a:off x="228600" y="76200"/>
            <a:ext cx="7848600" cy="688975"/>
          </a:xfrm>
        </p:spPr>
        <p:txBody>
          <a:bodyPr/>
          <a:lstStyle/>
          <a:p>
            <a:pPr algn="ctr"/>
            <a:r>
              <a:rPr lang="uk-UA" altLang="ru-RU" sz="3200" b="1"/>
              <a:t>Перелічуваний тип даних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5288" y="836613"/>
            <a:ext cx="4572000" cy="519112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uk-UA" altLang="ru-RU" sz="2800" b="1">
                <a:solidFill>
                  <a:srgbClr val="262626"/>
                </a:solidFill>
              </a:rPr>
              <a:t>П</a:t>
            </a:r>
            <a:r>
              <a:rPr lang="uk-UA" altLang="ru-RU" sz="2800" b="1">
                <a:solidFill>
                  <a:srgbClr val="262626"/>
                </a:solidFill>
                <a:latin typeface="Times" panose="02020603050405020304" pitchFamily="18" charset="0"/>
              </a:rPr>
              <a:t>риклад:</a:t>
            </a: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900113" y="3213100"/>
            <a:ext cx="72739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uk-UA" altLang="ru-RU" sz="2800" b="1">
                <a:solidFill>
                  <a:srgbClr val="262626"/>
                </a:solidFill>
                <a:latin typeface="Times New Roman" panose="02020603050405020304" pitchFamily="18" charset="0"/>
              </a:rPr>
              <a:t>Оголошення змінної перелічуваного типу </a:t>
            </a:r>
          </a:p>
        </p:txBody>
      </p:sp>
      <p:grpSp>
        <p:nvGrpSpPr>
          <p:cNvPr id="10" name="Скругленный прямоугольник 9"/>
          <p:cNvGrpSpPr>
            <a:grpSpLocks/>
          </p:cNvGrpSpPr>
          <p:nvPr/>
        </p:nvGrpSpPr>
        <p:grpSpPr bwMode="auto">
          <a:xfrm>
            <a:off x="323850" y="1341438"/>
            <a:ext cx="8064500" cy="1620837"/>
            <a:chOff x="307" y="960"/>
            <a:chExt cx="4378" cy="1021"/>
          </a:xfrm>
        </p:grpSpPr>
        <p:pic>
          <p:nvPicPr>
            <p:cNvPr id="180230" name="Скругленный прямоугольник 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" y="960"/>
              <a:ext cx="4378" cy="1021"/>
            </a:xfrm>
            <a:prstGeom prst="rect">
              <a:avLst/>
            </a:prstGeom>
            <a:noFill/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0231" name="Text Box 7"/>
            <p:cNvSpPr txBox="1">
              <a:spLocks noChangeArrowheads="1"/>
            </p:cNvSpPr>
            <p:nvPr/>
          </p:nvSpPr>
          <p:spPr bwMode="auto">
            <a:xfrm>
              <a:off x="386" y="1027"/>
              <a:ext cx="4217" cy="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>
                  <a:solidFill>
                    <a:srgbClr val="4232BC"/>
                  </a:solidFill>
                </a:rPr>
                <a:t>enum</a:t>
              </a:r>
              <a:r>
                <a:rPr lang="en-US" altLang="ru-RU" sz="2400">
                  <a:solidFill>
                    <a:srgbClr val="262626"/>
                  </a:solidFill>
                </a:rPr>
                <a:t> WorkWeek</a:t>
              </a:r>
              <a:r>
                <a:rPr lang="uk-UA" altLang="ru-RU" sz="2400">
                  <a:solidFill>
                    <a:srgbClr val="262626"/>
                  </a:solidFill>
                </a:rPr>
                <a:t> {</a:t>
              </a:r>
              <a:r>
                <a:rPr lang="en-US" altLang="ru-RU" sz="2400">
                  <a:solidFill>
                    <a:srgbClr val="262626"/>
                  </a:solidFill>
                </a:rPr>
                <a:t>Mon</a:t>
              </a:r>
              <a:r>
                <a:rPr lang="uk-UA" altLang="ru-RU" sz="2400">
                  <a:solidFill>
                    <a:srgbClr val="262626"/>
                  </a:solidFill>
                </a:rPr>
                <a:t>, </a:t>
              </a:r>
              <a:r>
                <a:rPr lang="en-US" altLang="ru-RU" sz="2400">
                  <a:solidFill>
                    <a:srgbClr val="262626"/>
                  </a:solidFill>
                </a:rPr>
                <a:t>Tue</a:t>
              </a:r>
              <a:r>
                <a:rPr lang="uk-UA" altLang="ru-RU" sz="2400">
                  <a:solidFill>
                    <a:srgbClr val="262626"/>
                  </a:solidFill>
                </a:rPr>
                <a:t>, </a:t>
              </a:r>
              <a:r>
                <a:rPr lang="en-US" altLang="ru-RU" sz="2400">
                  <a:solidFill>
                    <a:srgbClr val="262626"/>
                  </a:solidFill>
                </a:rPr>
                <a:t>Wed</a:t>
              </a:r>
              <a:r>
                <a:rPr lang="uk-UA" altLang="ru-RU" sz="2400">
                  <a:solidFill>
                    <a:srgbClr val="262626"/>
                  </a:solidFill>
                </a:rPr>
                <a:t>, </a:t>
              </a:r>
              <a:r>
                <a:rPr lang="en-US" altLang="ru-RU" sz="2400">
                  <a:solidFill>
                    <a:srgbClr val="262626"/>
                  </a:solidFill>
                </a:rPr>
                <a:t>Thu</a:t>
              </a:r>
              <a:r>
                <a:rPr lang="uk-UA" altLang="ru-RU" sz="2400">
                  <a:solidFill>
                    <a:srgbClr val="262626"/>
                  </a:solidFill>
                </a:rPr>
                <a:t>, </a:t>
              </a:r>
              <a:r>
                <a:rPr lang="en-US" altLang="ru-RU" sz="2400">
                  <a:solidFill>
                    <a:srgbClr val="262626"/>
                  </a:solidFill>
                </a:rPr>
                <a:t>Fri</a:t>
              </a:r>
              <a:r>
                <a:rPr lang="uk-UA" altLang="ru-RU" sz="2400">
                  <a:solidFill>
                    <a:srgbClr val="262626"/>
                  </a:solidFill>
                </a:rPr>
                <a:t>, </a:t>
              </a:r>
              <a:r>
                <a:rPr lang="en-US" altLang="ru-RU" sz="2400">
                  <a:solidFill>
                    <a:srgbClr val="262626"/>
                  </a:solidFill>
                </a:rPr>
                <a:t>Sat</a:t>
              </a:r>
              <a:r>
                <a:rPr lang="uk-UA" altLang="ru-RU" sz="2400">
                  <a:solidFill>
                    <a:srgbClr val="262626"/>
                  </a:solidFill>
                </a:rPr>
                <a:t>, </a:t>
              </a:r>
              <a:r>
                <a:rPr lang="en-US" altLang="ru-RU" sz="2400">
                  <a:solidFill>
                    <a:srgbClr val="262626"/>
                  </a:solidFill>
                </a:rPr>
                <a:t>Sun </a:t>
              </a:r>
              <a:r>
                <a:rPr lang="uk-UA" altLang="ru-RU" sz="2400">
                  <a:solidFill>
                    <a:srgbClr val="262626"/>
                  </a:solidFill>
                </a:rPr>
                <a:t>};</a:t>
              </a:r>
            </a:p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>
                  <a:solidFill>
                    <a:srgbClr val="4232BC"/>
                  </a:solidFill>
                </a:rPr>
                <a:t>enum </a:t>
              </a:r>
              <a:r>
                <a:rPr lang="en-US" altLang="ru-RU" sz="2400">
                  <a:solidFill>
                    <a:srgbClr val="262626"/>
                  </a:solidFill>
                </a:rPr>
                <a:t>Color {red,green,blue};</a:t>
              </a:r>
              <a:endParaRPr lang="uk-UA" altLang="ru-RU" sz="2400">
                <a:solidFill>
                  <a:srgbClr val="262626"/>
                </a:solidFill>
              </a:endParaRPr>
            </a:p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>
                  <a:solidFill>
                    <a:srgbClr val="4232BC"/>
                  </a:solidFill>
                </a:rPr>
                <a:t>enum </a:t>
              </a:r>
              <a:r>
                <a:rPr lang="en-US" altLang="ru-RU" sz="2400">
                  <a:solidFill>
                    <a:srgbClr val="262626"/>
                  </a:solidFill>
                </a:rPr>
                <a:t>WinterMonth {December,January,February};</a:t>
              </a:r>
              <a:endParaRPr lang="uk-UA" altLang="ru-RU" sz="2400">
                <a:solidFill>
                  <a:srgbClr val="262626"/>
                </a:solidFill>
              </a:endParaRPr>
            </a:p>
          </p:txBody>
        </p:sp>
      </p:grpSp>
      <p:grpSp>
        <p:nvGrpSpPr>
          <p:cNvPr id="11" name="Скругленный прямоугольник 10"/>
          <p:cNvGrpSpPr>
            <a:grpSpLocks/>
          </p:cNvGrpSpPr>
          <p:nvPr/>
        </p:nvGrpSpPr>
        <p:grpSpPr bwMode="auto">
          <a:xfrm>
            <a:off x="1042988" y="4005263"/>
            <a:ext cx="7272337" cy="1439862"/>
            <a:chOff x="292" y="2865"/>
            <a:chExt cx="4393" cy="752"/>
          </a:xfrm>
        </p:grpSpPr>
        <p:pic>
          <p:nvPicPr>
            <p:cNvPr id="180233" name="Скругленный прямоугольник 1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" y="2865"/>
              <a:ext cx="4393" cy="752"/>
            </a:xfrm>
            <a:prstGeom prst="rect">
              <a:avLst/>
            </a:prstGeom>
            <a:noFill/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4" y="2919"/>
              <a:ext cx="4242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200000"/>
              </a:pPr>
              <a:r>
                <a:rPr lang="uk-UA" altLang="ru-RU" sz="2400" b="1">
                  <a:solidFill>
                    <a:srgbClr val="262626"/>
                  </a:solidFill>
                  <a:latin typeface="Times New Roman" panose="02020603050405020304" pitchFamily="18" charset="0"/>
                </a:rPr>
                <a:t>ідентифікатор типу&gt; &lt;ідентифікатор змінної&gt;;</a:t>
              </a:r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51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2627313" y="260350"/>
            <a:ext cx="357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uk-UA" altLang="ru-RU" sz="2800" b="1">
                <a:solidFill>
                  <a:schemeClr val="bg1"/>
                </a:solidFill>
              </a:rPr>
              <a:t>Домашнє завдання</a:t>
            </a:r>
            <a:endParaRPr lang="ru-RU" altLang="ru-RU" sz="2800" b="1">
              <a:solidFill>
                <a:schemeClr val="bg1"/>
              </a:solidFill>
            </a:endParaRPr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0" y="841375"/>
            <a:ext cx="9144000" cy="55530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uk-UA" altLang="ru-RU" sz="2100"/>
              <a:t>1.	Виразити операцію ^ через інші булеві операції.</a:t>
            </a:r>
            <a:endParaRPr lang="en-US" altLang="ru-RU" sz="2100"/>
          </a:p>
          <a:p>
            <a:pPr eaLnBrk="0" hangingPunct="0"/>
            <a:r>
              <a:rPr lang="uk-UA" altLang="ru-RU" sz="2100"/>
              <a:t>2.	Знайти найбільше натуральне число, квадрат якого належить діапазону значень типу long.</a:t>
            </a:r>
            <a:endParaRPr lang="en-US" altLang="ru-RU" sz="2100"/>
          </a:p>
          <a:p>
            <a:pPr eaLnBrk="0" hangingPunct="0"/>
            <a:r>
              <a:rPr lang="uk-UA" altLang="ru-RU" sz="2100"/>
              <a:t>3.	Обчислити значення виразів: </a:t>
            </a:r>
            <a:endParaRPr lang="en-US" altLang="ru-RU" sz="2100"/>
          </a:p>
          <a:p>
            <a:pPr lvl="1" eaLnBrk="0" hangingPunct="0"/>
            <a:r>
              <a:rPr lang="uk-UA" altLang="ru-RU" sz="2100"/>
              <a:t>а)	(2*2==4) &amp;&amp; true;</a:t>
            </a:r>
            <a:endParaRPr lang="en-US" altLang="ru-RU" sz="2100"/>
          </a:p>
          <a:p>
            <a:pPr lvl="1" eaLnBrk="0" hangingPunct="0"/>
            <a:r>
              <a:rPr lang="uk-UA" altLang="ru-RU" sz="2100"/>
              <a:t>б)	(2*2==4) || false;</a:t>
            </a:r>
            <a:endParaRPr lang="en-US" altLang="ru-RU" sz="2100"/>
          </a:p>
          <a:p>
            <a:pPr lvl="1" eaLnBrk="0" hangingPunct="0"/>
            <a:r>
              <a:rPr lang="uk-UA" altLang="ru-RU" sz="2100"/>
              <a:t>в) 	(!true) || false;</a:t>
            </a:r>
            <a:endParaRPr lang="en-US" altLang="ru-RU" sz="2100"/>
          </a:p>
          <a:p>
            <a:pPr lvl="1" eaLnBrk="0" hangingPunct="0"/>
            <a:r>
              <a:rPr lang="uk-UA" altLang="ru-RU" sz="2100"/>
              <a:t>г)	(true==1) ^ (false==0);</a:t>
            </a:r>
            <a:endParaRPr lang="en-US" altLang="ru-RU" sz="2100"/>
          </a:p>
          <a:p>
            <a:pPr lvl="1" eaLnBrk="0" hangingPunct="0"/>
            <a:r>
              <a:rPr lang="uk-UA" altLang="ru-RU" sz="2100"/>
              <a:t>д)	2*true+3*false;</a:t>
            </a:r>
            <a:endParaRPr lang="en-US" altLang="ru-RU" sz="2100"/>
          </a:p>
          <a:p>
            <a:pPr lvl="1" eaLnBrk="0" hangingPunct="0"/>
            <a:r>
              <a:rPr lang="uk-UA" altLang="ru-RU" sz="2100"/>
              <a:t>е)	false==true==false;</a:t>
            </a:r>
            <a:endParaRPr lang="en-US" altLang="ru-RU" sz="2100"/>
          </a:p>
          <a:p>
            <a:pPr lvl="1" eaLnBrk="0" hangingPunct="0"/>
            <a:r>
              <a:rPr lang="uk-UA" altLang="ru-RU" sz="2100"/>
              <a:t>є)	58 %13 / 10;</a:t>
            </a:r>
            <a:endParaRPr lang="en-US" altLang="ru-RU" sz="2100"/>
          </a:p>
          <a:p>
            <a:pPr lvl="1" eaLnBrk="0" hangingPunct="0"/>
            <a:r>
              <a:rPr lang="uk-UA" altLang="ru-RU" sz="2100"/>
              <a:t>ж)	9 % 5 * 12 / 16.</a:t>
            </a:r>
            <a:endParaRPr lang="en-US" altLang="ru-RU" sz="2100"/>
          </a:p>
          <a:p>
            <a:pPr eaLnBrk="0" hangingPunct="0"/>
            <a:r>
              <a:rPr lang="uk-UA" altLang="ru-RU" sz="2100"/>
              <a:t>4.	Якщо вказаний вираз коректний, обчислити його значення, а якщо ні, пояснити, чому:</a:t>
            </a:r>
            <a:endParaRPr lang="en-US" altLang="ru-RU" sz="2100"/>
          </a:p>
          <a:p>
            <a:pPr lvl="1" eaLnBrk="0" hangingPunct="0"/>
            <a:r>
              <a:rPr lang="uk-UA" altLang="ru-RU" sz="2100"/>
              <a:t>а)	1==2==3;</a:t>
            </a:r>
            <a:endParaRPr lang="en-US" altLang="ru-RU" sz="2100"/>
          </a:p>
          <a:p>
            <a:pPr lvl="1" eaLnBrk="0" hangingPunct="0"/>
            <a:r>
              <a:rPr lang="uk-UA" altLang="ru-RU" sz="2100"/>
              <a:t>б)	(true==false) &amp;&amp; (true==false).</a:t>
            </a:r>
            <a:endParaRPr lang="en-US" altLang="ru-RU" sz="2100"/>
          </a:p>
          <a:p>
            <a:pPr eaLnBrk="0" hangingPunct="0"/>
            <a:r>
              <a:rPr lang="uk-UA" altLang="ru-RU" sz="2100"/>
              <a:t>5.	Вказати різницю між записами 0 і '0', A і 'A'.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52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684213" y="-49213"/>
            <a:ext cx="8132762" cy="64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600" b="1" dirty="0">
                <a:solidFill>
                  <a:schemeClr val="tx2"/>
                </a:solidFill>
              </a:rPr>
              <a:t>2.1. Робота у </a:t>
            </a:r>
            <a:r>
              <a:rPr lang="en-US" altLang="ru-RU" sz="3600" b="1" dirty="0">
                <a:solidFill>
                  <a:schemeClr val="tx2"/>
                </a:solidFill>
              </a:rPr>
              <a:t>IDE Visual Studio 20</a:t>
            </a:r>
            <a:r>
              <a:rPr lang="uk-UA" altLang="ru-RU" sz="3600" b="1" dirty="0" smtClean="0">
                <a:solidFill>
                  <a:schemeClr val="tx2"/>
                </a:solidFill>
              </a:rPr>
              <a:t>1</a:t>
            </a:r>
            <a:r>
              <a:rPr lang="en-US" altLang="ru-RU" sz="3600" b="1" dirty="0" smtClean="0">
                <a:solidFill>
                  <a:schemeClr val="tx2"/>
                </a:solidFill>
              </a:rPr>
              <a:t>9</a:t>
            </a:r>
            <a:endParaRPr lang="ru-RU" altLang="ru-RU" sz="3600" b="1" dirty="0">
              <a:solidFill>
                <a:schemeClr val="tx2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07461" y="935831"/>
            <a:ext cx="8496944" cy="15841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 i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altLang="ru-RU" sz="24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містить команди підтримки проекту: додавання класів, ре­сурсів, файлів запропонованих шаблонів, нових каталогів, активізування проекту під час запуску рішення, якщо проект складається з кількох рішень.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5619" y="2740324"/>
            <a:ext cx="8554927" cy="211823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 i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US" altLang="ru-RU" sz="24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містить команди, які полегшують процес настроювання програми (встановлення точок переривання під час виконання програми, виведення вікна перегляду значень змінних, вікна вихідних резуль­татів тощо), а також команду, що здійснює запуск програми в ціло­му або виконує її покроково.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3974" y="5085184"/>
            <a:ext cx="8467569" cy="122413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 i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altLang="ru-RU" sz="24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надає можливість компіляції, компонування, конфігурування та розгортання рішень.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6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684213" y="-49213"/>
            <a:ext cx="8132762" cy="64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600" b="1" dirty="0">
                <a:solidFill>
                  <a:schemeClr val="tx2"/>
                </a:solidFill>
              </a:rPr>
              <a:t>2.1. Робота у </a:t>
            </a:r>
            <a:r>
              <a:rPr lang="en-US" altLang="ru-RU" sz="3600" b="1" dirty="0">
                <a:solidFill>
                  <a:schemeClr val="tx2"/>
                </a:solidFill>
              </a:rPr>
              <a:t>IDE Visual Studio 20</a:t>
            </a:r>
            <a:r>
              <a:rPr lang="uk-UA" altLang="ru-RU" sz="3600" b="1" dirty="0" smtClean="0">
                <a:solidFill>
                  <a:schemeClr val="tx2"/>
                </a:solidFill>
              </a:rPr>
              <a:t>1</a:t>
            </a:r>
            <a:r>
              <a:rPr lang="en-US" altLang="ru-RU" sz="3600" b="1" dirty="0" smtClean="0">
                <a:solidFill>
                  <a:schemeClr val="tx2"/>
                </a:solidFill>
              </a:rPr>
              <a:t>9</a:t>
            </a:r>
            <a:endParaRPr lang="ru-RU" altLang="ru-RU" sz="3600" b="1" dirty="0">
              <a:solidFill>
                <a:schemeClr val="tx2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64599" y="1124744"/>
            <a:ext cx="8496944" cy="20882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 i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altLang="ru-RU" sz="24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містить додаткові інструменти, що не потрапили до попередніх пунктів меню. Ці інструменти дають змогу підключатися до зовнішніх пристроїв, баз даних і сервера, налагоджувати панелі інструментів, працювати з макросами, установлювати параметри </a:t>
            </a:r>
            <a:r>
              <a:rPr lang="en-US" altLang="ru-RU" sz="24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Visual Studio</a:t>
            </a:r>
            <a:r>
              <a:rPr lang="uk-UA" altLang="ru-RU" sz="24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altLang="ru-RU" sz="24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</a:t>
            </a:r>
            <a:r>
              <a:rPr lang="uk-UA" altLang="ru-RU" sz="24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тощо.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93975" y="3429000"/>
            <a:ext cx="8496944" cy="10081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 i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altLang="ru-RU" sz="24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містить команди керування бічними вікнами.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4599" y="4653136"/>
            <a:ext cx="8467569" cy="122413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 i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altLang="ru-RU" sz="24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дає можливість отримувати довідкову інформацію з викорис­танням предметного покажчика, змісту, фільтрів тощо.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7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688975"/>
          </a:xfrm>
        </p:spPr>
        <p:txBody>
          <a:bodyPr/>
          <a:lstStyle/>
          <a:p>
            <a:r>
              <a:rPr lang="uk-UA" altLang="ru-RU" sz="3000" b="1">
                <a:solidFill>
                  <a:schemeClr val="bg1"/>
                </a:solidFill>
              </a:rPr>
              <a:t>Приклади контекстних меню</a:t>
            </a:r>
            <a:r>
              <a:rPr lang="en-US" altLang="ru-RU" sz="3000" b="1">
                <a:solidFill>
                  <a:schemeClr val="bg1"/>
                </a:solidFill>
              </a:rPr>
              <a:t> Visual Studio .NET</a:t>
            </a:r>
            <a:endParaRPr lang="uk-UA" altLang="ru-RU" sz="3000" b="1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2847975" cy="48942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18" y="1194346"/>
            <a:ext cx="3231558" cy="5258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52" y="3641644"/>
            <a:ext cx="3050230" cy="26292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79" y="1212814"/>
            <a:ext cx="2065963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8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684213" y="-49213"/>
            <a:ext cx="84360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600" b="1" dirty="0">
                <a:solidFill>
                  <a:schemeClr val="tx2"/>
                </a:solidFill>
              </a:rPr>
              <a:t>2.1. Робота у </a:t>
            </a:r>
            <a:r>
              <a:rPr lang="en-US" altLang="ru-RU" sz="3600" b="1" dirty="0">
                <a:solidFill>
                  <a:schemeClr val="tx2"/>
                </a:solidFill>
              </a:rPr>
              <a:t>IDE Visual Studio 20</a:t>
            </a:r>
            <a:r>
              <a:rPr lang="uk-UA" altLang="ru-RU" sz="3600" b="1" dirty="0" smtClean="0">
                <a:solidFill>
                  <a:schemeClr val="tx2"/>
                </a:solidFill>
              </a:rPr>
              <a:t>1</a:t>
            </a:r>
            <a:r>
              <a:rPr lang="en-US" altLang="ru-RU" sz="3600" b="1" dirty="0" smtClean="0">
                <a:solidFill>
                  <a:schemeClr val="tx2"/>
                </a:solidFill>
              </a:rPr>
              <a:t>9</a:t>
            </a:r>
            <a:endParaRPr lang="ru-RU" altLang="ru-RU" sz="3600" b="1" dirty="0">
              <a:solidFill>
                <a:schemeClr val="tx2"/>
              </a:solidFill>
            </a:endParaRPr>
          </a:p>
        </p:txBody>
      </p:sp>
      <p:sp>
        <p:nvSpPr>
          <p:cNvPr id="3" name="Текст 2"/>
          <p:cNvSpPr>
            <a:spLocks/>
          </p:cNvSpPr>
          <p:nvPr/>
        </p:nvSpPr>
        <p:spPr bwMode="auto">
          <a:xfrm>
            <a:off x="539750" y="908050"/>
            <a:ext cx="7777163" cy="3887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Файли у вікні оглядача рішень відображено у вигляді дерева і поділено за такими категоріями:</a:t>
            </a:r>
          </a:p>
          <a:p>
            <a:pPr>
              <a:lnSpc>
                <a:spcPct val="90000"/>
              </a:lnSpc>
            </a:pPr>
            <a:r>
              <a:rPr lang="en-US" altLang="ru-RU" i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Files </a:t>
            </a:r>
            <a:r>
              <a:rPr lang="uk-UA" altLang="ru-RU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файли вихідного коду (містять визначення функцій і методів програмного коду);</a:t>
            </a:r>
          </a:p>
          <a:p>
            <a:pPr>
              <a:lnSpc>
                <a:spcPct val="90000"/>
              </a:lnSpc>
            </a:pPr>
            <a:r>
              <a:rPr lang="en-US" altLang="ru-RU" i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Files</a:t>
            </a:r>
            <a:r>
              <a:rPr lang="en-US" altLang="ru-RU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заголовні файли (містять оголошення класів і прототи­пи функцій);</a:t>
            </a:r>
          </a:p>
          <a:p>
            <a:pPr>
              <a:lnSpc>
                <a:spcPct val="90000"/>
              </a:lnSpc>
            </a:pPr>
            <a:r>
              <a:rPr lang="en-US" altLang="ru-RU" i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Files </a:t>
            </a:r>
            <a:r>
              <a:rPr lang="uk-UA" altLang="ru-RU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файли ресурсів (містять описи діалогових вікон, піктограм, значків, елементів управління).</a:t>
            </a:r>
          </a:p>
        </p:txBody>
      </p:sp>
      <p:pic>
        <p:nvPicPr>
          <p:cNvPr id="130061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652963"/>
            <a:ext cx="3527425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9</a:t>
            </a:fld>
            <a:endParaRPr lang="ru-RU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1_NET+foundation C#">
  <a:themeElements>
    <a:clrScheme name="lec1_NET+foundation C# 1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000099"/>
      </a:hlink>
      <a:folHlink>
        <a:srgbClr val="990000"/>
      </a:folHlink>
    </a:clrScheme>
    <a:fontScheme name="lec1_NET+foundation C#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lec1_NET+foundation C#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1_NET+foundation C#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1_NET+foundation C#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1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0000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lec1_NET+foundation C#</Template>
  <TotalTime>2036</TotalTime>
  <Words>2557</Words>
  <Application>Microsoft Office PowerPoint</Application>
  <PresentationFormat>Экран (4:3)</PresentationFormat>
  <Paragraphs>454</Paragraphs>
  <Slides>52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52</vt:i4>
      </vt:variant>
    </vt:vector>
  </HeadingPairs>
  <TitlesOfParts>
    <vt:vector size="65" baseType="lpstr">
      <vt:lpstr>Arial</vt:lpstr>
      <vt:lpstr>Calibri</vt:lpstr>
      <vt:lpstr>Courier New</vt:lpstr>
      <vt:lpstr>Franklin Gothic Medium</vt:lpstr>
      <vt:lpstr>Letter Gothic</vt:lpstr>
      <vt:lpstr>Times</vt:lpstr>
      <vt:lpstr>Times New Roman</vt:lpstr>
      <vt:lpstr>Webdings</vt:lpstr>
      <vt:lpstr>Wingdings</vt:lpstr>
      <vt:lpstr>lec1_NET+foundation C#</vt:lpstr>
      <vt:lpstr>Точечный рисунок</vt:lpstr>
      <vt:lpstr>Visio</vt:lpstr>
      <vt:lpstr>Фотография Photo Editor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Приклади контекстних меню Visual Studio .NET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Етапи створення С-програми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програми</vt:lpstr>
      <vt:lpstr>Директиви препроцесора</vt:lpstr>
      <vt:lpstr>Декларативна частина програми</vt:lpstr>
      <vt:lpstr>Презентация PowerPoint</vt:lpstr>
      <vt:lpstr>Декларативна частина програми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2.3. Прості типи даних</vt:lpstr>
      <vt:lpstr>2.3. Прості типи даних</vt:lpstr>
      <vt:lpstr>Цілочислові типи даних</vt:lpstr>
      <vt:lpstr>Операції над цілочисловими типами</vt:lpstr>
      <vt:lpstr>Операції над цілочисловими типами</vt:lpstr>
      <vt:lpstr>Презентация PowerPoint</vt:lpstr>
      <vt:lpstr>Дійсні типи даних</vt:lpstr>
      <vt:lpstr>Дійсні типи даних</vt:lpstr>
      <vt:lpstr>Дійсні типи даних</vt:lpstr>
      <vt:lpstr>Презентация PowerPoint</vt:lpstr>
      <vt:lpstr>Презентация PowerPoint</vt:lpstr>
      <vt:lpstr>Символьний тип</vt:lpstr>
      <vt:lpstr>Символьний тип</vt:lpstr>
      <vt:lpstr>Операції над даними символьного типу</vt:lpstr>
      <vt:lpstr>Перелічуваний тип даних</vt:lpstr>
      <vt:lpstr>Перелічуваний тип даних</vt:lpstr>
      <vt:lpstr>Перелічуваний тип даних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Tetyana Kovalyuk</cp:lastModifiedBy>
  <cp:revision>71</cp:revision>
  <dcterms:created xsi:type="dcterms:W3CDTF">2012-01-23T21:27:18Z</dcterms:created>
  <dcterms:modified xsi:type="dcterms:W3CDTF">2020-09-17T06:01:09Z</dcterms:modified>
</cp:coreProperties>
</file>