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56"/>
  </p:notesMasterIdLst>
  <p:sldIdLst>
    <p:sldId id="323" r:id="rId3"/>
    <p:sldId id="256" r:id="rId4"/>
    <p:sldId id="257" r:id="rId5"/>
    <p:sldId id="267" r:id="rId6"/>
    <p:sldId id="264" r:id="rId7"/>
    <p:sldId id="288" r:id="rId8"/>
    <p:sldId id="265" r:id="rId9"/>
    <p:sldId id="289" r:id="rId10"/>
    <p:sldId id="266" r:id="rId11"/>
    <p:sldId id="291" r:id="rId12"/>
    <p:sldId id="292" r:id="rId13"/>
    <p:sldId id="311" r:id="rId14"/>
    <p:sldId id="268" r:id="rId15"/>
    <p:sldId id="269" r:id="rId16"/>
    <p:sldId id="293" r:id="rId17"/>
    <p:sldId id="294" r:id="rId18"/>
    <p:sldId id="312" r:id="rId19"/>
    <p:sldId id="270" r:id="rId20"/>
    <p:sldId id="296" r:id="rId21"/>
    <p:sldId id="271" r:id="rId22"/>
    <p:sldId id="313" r:id="rId23"/>
    <p:sldId id="272" r:id="rId24"/>
    <p:sldId id="299" r:id="rId25"/>
    <p:sldId id="297" r:id="rId26"/>
    <p:sldId id="273" r:id="rId27"/>
    <p:sldId id="314" r:id="rId28"/>
    <p:sldId id="274" r:id="rId29"/>
    <p:sldId id="275" r:id="rId30"/>
    <p:sldId id="301" r:id="rId31"/>
    <p:sldId id="316" r:id="rId32"/>
    <p:sldId id="276" r:id="rId33"/>
    <p:sldId id="303" r:id="rId34"/>
    <p:sldId id="277" r:id="rId35"/>
    <p:sldId id="304" r:id="rId36"/>
    <p:sldId id="317" r:id="rId37"/>
    <p:sldId id="278" r:id="rId38"/>
    <p:sldId id="279" r:id="rId39"/>
    <p:sldId id="318" r:id="rId40"/>
    <p:sldId id="280" r:id="rId41"/>
    <p:sldId id="281" r:id="rId42"/>
    <p:sldId id="319" r:id="rId43"/>
    <p:sldId id="282" r:id="rId44"/>
    <p:sldId id="283" r:id="rId45"/>
    <p:sldId id="306" r:id="rId46"/>
    <p:sldId id="284" r:id="rId47"/>
    <p:sldId id="320" r:id="rId48"/>
    <p:sldId id="285" r:id="rId49"/>
    <p:sldId id="309" r:id="rId50"/>
    <p:sldId id="286" r:id="rId51"/>
    <p:sldId id="310" r:id="rId52"/>
    <p:sldId id="287" r:id="rId53"/>
    <p:sldId id="262" r:id="rId54"/>
    <p:sldId id="322" r:id="rId5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4E9"/>
    <a:srgbClr val="009900"/>
    <a:srgbClr val="FFE2C5"/>
    <a:srgbClr val="CC3300"/>
    <a:srgbClr val="FFFF99"/>
    <a:srgbClr val="FFECD9"/>
    <a:srgbClr val="FFE5FF"/>
    <a:srgbClr val="DDF2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4136-8C90-4B5C-95D5-F510962CA146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DAFA-EC18-42EE-A623-E737F5B01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DAFA-EC18-42EE-A623-E737F5B0163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2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007769" y="6582977"/>
            <a:ext cx="61446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675" dirty="0">
                <a:solidFill>
                  <a:prstClr val="black"/>
                </a:solidFill>
                <a:latin typeface="Times New Roman" pitchFamily="18" charset="0"/>
              </a:rPr>
              <a:t>Т.В. </a:t>
            </a:r>
            <a:r>
              <a:rPr lang="uk-UA" sz="675" dirty="0" err="1">
                <a:solidFill>
                  <a:prstClr val="black"/>
                </a:solidFill>
                <a:latin typeface="Times New Roman" pitchFamily="18" charset="0"/>
              </a:rPr>
              <a:t>Ковалюк</a:t>
            </a:r>
            <a:r>
              <a:rPr lang="uk-UA" sz="675" dirty="0">
                <a:solidFill>
                  <a:prstClr val="black"/>
                </a:solidFill>
                <a:latin typeface="Times New Roman" pitchFamily="18" charset="0"/>
              </a:rPr>
              <a:t> Основи програмування. КНУ ім. Тараса Шевченка</a:t>
            </a:r>
            <a:endParaRPr lang="ru-RU" sz="675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A5B5-A950-42FE-86FD-4EB747B719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007769" y="6582978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prstClr val="black"/>
                </a:solidFill>
                <a:latin typeface="+mn-lt"/>
              </a:rPr>
              <a:t>Т.В. </a:t>
            </a:r>
            <a:r>
              <a:rPr lang="uk-UA" sz="1200" dirty="0" err="1">
                <a:solidFill>
                  <a:prstClr val="black"/>
                </a:solidFill>
                <a:latin typeface="+mn-lt"/>
              </a:rPr>
              <a:t>Ковалюк</a:t>
            </a:r>
            <a:r>
              <a:rPr lang="uk-UA" sz="1200" dirty="0">
                <a:solidFill>
                  <a:prstClr val="black"/>
                </a:solidFill>
                <a:latin typeface="+mn-lt"/>
              </a:rPr>
              <a:t> Основи програмування. КНУ ім. Тараса Шевченка</a:t>
            </a:r>
            <a:endParaRPr lang="ru-RU" sz="1200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598"/>
            <a:ext cx="12192000" cy="1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82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fld id="{1E5CF91B-BF8A-4067-B3BF-4B7A321AEDA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hangingPunct="0"/>
              <a:t>9/29/2021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2"/>
          <p:cNvSpPr txBox="1">
            <a:spLocks/>
          </p:cNvSpPr>
          <p:nvPr userDrawn="1"/>
        </p:nvSpPr>
        <p:spPr>
          <a:xfrm>
            <a:off x="11315904" y="6581005"/>
            <a:ext cx="876096" cy="27699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z="900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r>
              <a:rPr lang="en-US" sz="900" dirty="0" smtClean="0">
                <a:solidFill>
                  <a:srgbClr val="000066"/>
                </a:solidFill>
                <a:latin typeface="Arial" pitchFamily="34" charset="0"/>
              </a:rPr>
              <a:t>/55</a:t>
            </a:r>
            <a:endParaRPr lang="ru-RU" sz="900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1" y="249"/>
            <a:ext cx="12210601" cy="685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4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fld id="{1E5CF91B-BF8A-4067-B3BF-4B7A321AEDA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hangingPunct="0"/>
              <a:t>9/29/2021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/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2"/>
          <p:cNvSpPr txBox="1">
            <a:spLocks/>
          </p:cNvSpPr>
          <p:nvPr userDrawn="1"/>
        </p:nvSpPr>
        <p:spPr>
          <a:xfrm>
            <a:off x="11296523" y="6538914"/>
            <a:ext cx="876096" cy="27699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z="1400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r>
              <a:rPr lang="en-US" sz="1400" dirty="0" smtClean="0">
                <a:solidFill>
                  <a:srgbClr val="000066"/>
                </a:solidFill>
                <a:latin typeface="Arial" pitchFamily="34" charset="0"/>
              </a:rPr>
              <a:t>/</a:t>
            </a:r>
            <a:r>
              <a:rPr lang="uk-UA" sz="1400" dirty="0" smtClean="0">
                <a:solidFill>
                  <a:srgbClr val="000066"/>
                </a:solidFill>
                <a:latin typeface="Arial" pitchFamily="34" charset="0"/>
              </a:rPr>
              <a:t>53</a:t>
            </a:r>
            <a:endParaRPr lang="ru-RU" sz="1400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_semestr1/ex3_1.c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1.cpp" TargetMode="External"/><Relationship Id="rId2" Type="http://schemas.openxmlformats.org/officeDocument/2006/relationships/hyperlink" Target="../example/ex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hyperlink" Target="examples_semestr1/ex3_2.cpp" TargetMode="External"/><Relationship Id="rId5" Type="http://schemas.openxmlformats.org/officeDocument/2006/relationships/hyperlink" Target="../example/ex9" TargetMode="Externa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2.cpp" TargetMode="External"/><Relationship Id="rId2" Type="http://schemas.openxmlformats.org/officeDocument/2006/relationships/hyperlink" Target="../example/ex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3.cpp" TargetMode="External"/><Relationship Id="rId2" Type="http://schemas.openxmlformats.org/officeDocument/2006/relationships/hyperlink" Target="../example%202010/ex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3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_semestr1/ex3_4.cpp" TargetMode="External"/><Relationship Id="rId4" Type="http://schemas.openxmlformats.org/officeDocument/2006/relationships/hyperlink" Target="../example%202010/ex1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4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2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.5.exe" TargetMode="External"/><Relationship Id="rId4" Type="http://schemas.openxmlformats.org/officeDocument/2006/relationships/hyperlink" Target="../example%202010/ex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4" Type="http://schemas.openxmlformats.org/officeDocument/2006/relationships/hyperlink" Target="../example%202010/ex1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2" Type="http://schemas.openxmlformats.org/officeDocument/2006/relationships/hyperlink" Target="../example%202010/ex1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_semestr1/ex3_7.cpp" TargetMode="External"/><Relationship Id="rId4" Type="http://schemas.openxmlformats.org/officeDocument/2006/relationships/hyperlink" Target="../example%202010/ex14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7.cpp" TargetMode="External"/><Relationship Id="rId2" Type="http://schemas.openxmlformats.org/officeDocument/2006/relationships/hyperlink" Target="../example%202010/ex1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hyperlink" Target="example/ex15/ex15.sln" TargetMode="Externa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hyperlink" Target="examples_semestr1/ex3_8.cpp" TargetMode="External"/><Relationship Id="rId5" Type="http://schemas.openxmlformats.org/officeDocument/2006/relationships/hyperlink" Target="../example%202010/ex15" TargetMode="Externa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8.cpp" TargetMode="External"/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8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hyperlink" Target="example/ex16/ex16.sln" TargetMode="Externa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hyperlink" Target="examples_semestr1/ex3_9.cpp" TargetMode="External"/><Relationship Id="rId11" Type="http://schemas.openxmlformats.org/officeDocument/2006/relationships/image" Target="../media/image41.wmf"/><Relationship Id="rId5" Type="http://schemas.openxmlformats.org/officeDocument/2006/relationships/hyperlink" Target="../example%202010/ex16" TargetMode="Externa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png"/><Relationship Id="rId9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9.cpp" TargetMode="External"/><Relationship Id="rId2" Type="http://schemas.openxmlformats.org/officeDocument/2006/relationships/hyperlink" Target="../example%202010/ex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_semestr1/ex3_10.cpp" TargetMode="External"/><Relationship Id="rId4" Type="http://schemas.openxmlformats.org/officeDocument/2006/relationships/hyperlink" Target="../example%202010/ex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3_10.cpp" TargetMode="External"/><Relationship Id="rId2" Type="http://schemas.openxmlformats.org/officeDocument/2006/relationships/hyperlink" Target="../example%202010/ex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8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hyperlink" Target="examples_semestr1/ex3_1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143672" y="548680"/>
            <a:ext cx="6000564" cy="243006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2700" b="1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2700" b="1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2700" b="1" kern="10" dirty="0">
                <a:solidFill>
                  <a:prstClr val="white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2597814" y="4365104"/>
            <a:ext cx="7092280" cy="194677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/>
            <a:r>
              <a:rPr lang="uk-UA" sz="27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27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27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27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27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27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27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27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3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524000" y="-3561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52004"/>
              </p:ext>
            </p:extLst>
          </p:nvPr>
        </p:nvGraphicFramePr>
        <p:xfrm>
          <a:off x="1271464" y="899867"/>
          <a:ext cx="8568952" cy="584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r:id="rId3" imgW="5459040" imgH="7141680" progId="CorelDRAW.Graphic.12">
                  <p:embed/>
                </p:oleObj>
              </mc:Choice>
              <mc:Fallback>
                <p:oleObj r:id="rId3" imgW="5459040" imgH="7141680" progId="CorelDRAW.Graphic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899867"/>
                        <a:ext cx="8568952" cy="58466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464469" y="-35933"/>
            <a:ext cx="9263063" cy="609600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uk-UA" altLang="ru-RU" sz="3400" b="1" dirty="0">
                <a:solidFill>
                  <a:schemeClr val="bg1"/>
                </a:solidFill>
              </a:rPr>
              <a:t>Блок-схема програми обчислення функції</a:t>
            </a:r>
            <a:endParaRPr lang="ru-RU" altLang="ru-RU" sz="34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10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0" y="-3561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84313"/>
            <a:ext cx="66246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11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85725"/>
            <a:ext cx="12192000" cy="765175"/>
          </a:xfrm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Розгалужені процеси</a:t>
            </a:r>
            <a:endParaRPr lang="en-US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640014" y="981076"/>
            <a:ext cx="707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Результати виконання програми </a:t>
            </a:r>
            <a:r>
              <a:rPr lang="en-US" altLang="ru-RU" sz="2800" b="1"/>
              <a:t>ex3_1</a:t>
            </a:r>
            <a:endParaRPr lang="ru-RU" altLang="ru-RU" sz="2800" b="1"/>
          </a:p>
        </p:txBody>
      </p:sp>
      <p:sp>
        <p:nvSpPr>
          <p:cNvPr id="4" name="Скругленный прямоугольник 3">
            <a:hlinkClick r:id="rId3" action="ppaction://hlinkfile"/>
          </p:cNvPr>
          <p:cNvSpPr/>
          <p:nvPr/>
        </p:nvSpPr>
        <p:spPr>
          <a:xfrm>
            <a:off x="7095036" y="5664043"/>
            <a:ext cx="2536382" cy="8536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uk-UA" altLang="ru-RU" sz="2400" b="1" u="sng">
                <a:hlinkClick r:id="rId4" action="ppaction://hlinkfile"/>
              </a:rPr>
              <a:t>ex3_1.cpp</a:t>
            </a:r>
            <a:endParaRPr lang="uk-UA" altLang="ru-RU" sz="2400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588" y="671691"/>
            <a:ext cx="84870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//ex3_1.cpp. </a:t>
            </a:r>
            <a:r>
              <a:rPr lang="ru-RU" dirty="0" err="1">
                <a:solidFill>
                  <a:srgbClr val="00B050"/>
                </a:solidFill>
              </a:rPr>
              <a:t>Вкладені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розгалуження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операцій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введення</a:t>
            </a:r>
            <a:r>
              <a:rPr lang="ru-RU" dirty="0">
                <a:solidFill>
                  <a:srgbClr val="00B050"/>
                </a:solidFill>
              </a:rPr>
              <a:t> та </a:t>
            </a:r>
            <a:r>
              <a:rPr lang="ru-RU" dirty="0" err="1">
                <a:solidFill>
                  <a:srgbClr val="00B050"/>
                </a:solidFill>
              </a:rPr>
              <a:t>виведення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math.h</a:t>
            </a:r>
            <a:r>
              <a:rPr lang="en-GB" dirty="0"/>
              <a:t>&gt;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математичних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функцій</a:t>
            </a:r>
            <a:r>
              <a:rPr lang="ru-RU" dirty="0"/>
              <a:t>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>
                <a:solidFill>
                  <a:srgbClr val="00B050"/>
                </a:solidFill>
              </a:rPr>
              <a:t>;                         //</a:t>
            </a:r>
            <a:r>
              <a:rPr lang="ru-RU" dirty="0" err="1">
                <a:solidFill>
                  <a:srgbClr val="00B050"/>
                </a:solidFill>
              </a:rPr>
              <a:t>простір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стандартних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імен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float </a:t>
            </a:r>
            <a:r>
              <a:rPr lang="en-GB" dirty="0" err="1"/>
              <a:t>y,b,c,x</a:t>
            </a:r>
            <a:r>
              <a:rPr lang="en-GB" dirty="0">
                <a:solidFill>
                  <a:srgbClr val="00B050"/>
                </a:solidFill>
              </a:rPr>
              <a:t>;    //</a:t>
            </a:r>
            <a:r>
              <a:rPr lang="ru-RU" dirty="0" err="1">
                <a:solidFill>
                  <a:srgbClr val="00B050"/>
                </a:solidFill>
              </a:rPr>
              <a:t>змінні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зберігання</a:t>
            </a:r>
            <a:r>
              <a:rPr lang="ru-RU" dirty="0">
                <a:solidFill>
                  <a:srgbClr val="00B050"/>
                </a:solidFill>
              </a:rPr>
              <a:t> результату та </a:t>
            </a:r>
            <a:r>
              <a:rPr lang="ru-RU" dirty="0" err="1">
                <a:solidFill>
                  <a:srgbClr val="00B050"/>
                </a:solidFill>
              </a:rPr>
              <a:t>вхідних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даних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&lt;&lt;"define y: "&lt;&lt;</a:t>
            </a:r>
            <a:r>
              <a:rPr lang="en-GB" dirty="0" err="1"/>
              <a:t>endl</a:t>
            </a:r>
            <a:r>
              <a:rPr lang="en-GB" dirty="0"/>
              <a:t>;          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умова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задачі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x+c</a:t>
            </a:r>
            <a:r>
              <a:rPr lang="en-GB" dirty="0"/>
              <a:t>,    if x&lt;=-4"&lt;&lt;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sqr</a:t>
            </a:r>
            <a:r>
              <a:rPr lang="en-GB" dirty="0"/>
              <a:t>(x), if (x&lt;4)and(x&gt;-4)"&lt;&lt;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&lt;&lt;"y=b*x/c,    if (x&gt;-4)and(c&lt;&gt;0)"&lt;&lt;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&lt;&lt;"y=1,        if(c=0)and(x&gt;4)"&lt;&lt;</a:t>
            </a:r>
            <a:r>
              <a:rPr lang="en-GB" dirty="0" err="1"/>
              <a:t>endl</a:t>
            </a:r>
            <a:r>
              <a:rPr lang="en-GB" dirty="0"/>
              <a:t>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&lt;&lt;"input variables </a:t>
            </a:r>
            <a:r>
              <a:rPr lang="en-GB" dirty="0" err="1"/>
              <a:t>b,c,x</a:t>
            </a:r>
            <a:r>
              <a:rPr lang="en-GB" dirty="0"/>
              <a:t>: "; </a:t>
            </a:r>
          </a:p>
          <a:p>
            <a:r>
              <a:rPr lang="en-GB" dirty="0"/>
              <a:t>  </a:t>
            </a:r>
            <a:r>
              <a:rPr lang="en-GB" dirty="0" err="1"/>
              <a:t>cin</a:t>
            </a:r>
            <a:r>
              <a:rPr lang="en-GB" dirty="0"/>
              <a:t>&gt;&gt;b&gt;&gt;c&gt;&gt;x;                          </a:t>
            </a:r>
            <a:r>
              <a:rPr lang="en-GB" dirty="0">
                <a:solidFill>
                  <a:srgbClr val="00B050"/>
                </a:solidFill>
              </a:rPr>
              <a:t> //</a:t>
            </a:r>
            <a:r>
              <a:rPr lang="ru-RU" dirty="0">
                <a:solidFill>
                  <a:srgbClr val="00B050"/>
                </a:solidFill>
              </a:rPr>
              <a:t>увести </a:t>
            </a:r>
            <a:r>
              <a:rPr lang="ru-RU" dirty="0" err="1">
                <a:solidFill>
                  <a:srgbClr val="00B050"/>
                </a:solidFill>
              </a:rPr>
              <a:t>дані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розрахунків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if (x&lt;=-4) y=b*</a:t>
            </a:r>
            <a:r>
              <a:rPr lang="en-GB" dirty="0" err="1">
                <a:solidFill>
                  <a:srgbClr val="0000CC"/>
                </a:solidFill>
              </a:rPr>
              <a:t>x+c</a:t>
            </a:r>
            <a:r>
              <a:rPr lang="en-GB" dirty="0">
                <a:solidFill>
                  <a:srgbClr val="00B050"/>
                </a:solidFill>
              </a:rPr>
              <a:t>;                          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перший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else if </a:t>
            </a:r>
            <a:r>
              <a:rPr lang="en-GB" dirty="0">
                <a:solidFill>
                  <a:srgbClr val="0000CC"/>
                </a:solidFill>
              </a:rPr>
              <a:t>(x&gt;-</a:t>
            </a:r>
            <a:r>
              <a:rPr lang="en-GB" dirty="0" smtClean="0">
                <a:solidFill>
                  <a:srgbClr val="0000CC"/>
                </a:solidFill>
              </a:rPr>
              <a:t>4 &amp;&amp;</a:t>
            </a:r>
            <a:r>
              <a:rPr lang="en-GB" dirty="0">
                <a:solidFill>
                  <a:srgbClr val="0000CC"/>
                </a:solidFill>
              </a:rPr>
              <a:t>x&lt;4</a:t>
            </a:r>
            <a:r>
              <a:rPr lang="en-GB" dirty="0" smtClean="0">
                <a:solidFill>
                  <a:srgbClr val="0000CC"/>
                </a:solidFill>
              </a:rPr>
              <a:t>) </a:t>
            </a:r>
            <a:r>
              <a:rPr lang="en-GB" dirty="0">
                <a:solidFill>
                  <a:srgbClr val="0000CC"/>
                </a:solidFill>
              </a:rPr>
              <a:t>y=b*pow(x,2);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третій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   </a:t>
            </a:r>
            <a:r>
              <a:rPr lang="en-GB" dirty="0">
                <a:solidFill>
                  <a:srgbClr val="0000CC"/>
                </a:solidFill>
              </a:rPr>
              <a:t>else if (c!=0) y=b*x/c;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другий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</a:t>
            </a:r>
            <a:r>
              <a:rPr lang="en-GB" dirty="0">
                <a:solidFill>
                  <a:srgbClr val="0000CC"/>
                </a:solidFill>
              </a:rPr>
              <a:t>else y=1;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 b= "&lt;&lt;b&lt;&lt;" c= "&lt;&lt;c&lt;&lt;" x ="&lt;&lt;x&lt;&lt;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</a:t>
            </a:r>
            <a:r>
              <a:rPr lang="en-GB" dirty="0" err="1"/>
              <a:t>rezult</a:t>
            </a:r>
            <a:r>
              <a:rPr lang="en-GB" dirty="0"/>
              <a:t> : y= "&lt;&lt;y&lt;&lt;</a:t>
            </a:r>
            <a:r>
              <a:rPr lang="en-GB" dirty="0" err="1"/>
              <a:t>endl</a:t>
            </a:r>
            <a:r>
              <a:rPr lang="en-GB" dirty="0"/>
              <a:t>;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вивести</a:t>
            </a:r>
            <a:r>
              <a:rPr lang="ru-RU" dirty="0">
                <a:solidFill>
                  <a:srgbClr val="00B050"/>
                </a:solidFill>
              </a:rPr>
              <a:t> результат </a:t>
            </a:r>
          </a:p>
          <a:p>
            <a:r>
              <a:rPr lang="ru-RU" dirty="0"/>
              <a:t> </a:t>
            </a:r>
            <a:r>
              <a:rPr lang="en-GB" dirty="0"/>
              <a:t>system("pause");</a:t>
            </a:r>
          </a:p>
          <a:p>
            <a:r>
              <a:rPr lang="en-GB" dirty="0"/>
              <a:t>} 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9338841" y="2132856"/>
            <a:ext cx="2536382" cy="496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ahoma" panose="020B0604030504040204" pitchFamily="34" charset="0"/>
                <a:hlinkClick r:id="rId3" action="ppaction://hlinkfile"/>
              </a:rPr>
              <a:t>Код </a:t>
            </a:r>
            <a:r>
              <a:rPr lang="uk-UA" altLang="ru-RU" sz="2400" b="1" u="sng" dirty="0">
                <a:hlinkClick r:id="rId3" action="ppaction://hlinkfile"/>
              </a:rPr>
              <a:t>ex3_1.cpp</a:t>
            </a:r>
            <a:endParaRPr lang="uk-UA" alt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464469" y="-35933"/>
            <a:ext cx="7863756" cy="615553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uk-UA" altLang="ru-RU" sz="3400" b="1" dirty="0" smtClean="0">
                <a:solidFill>
                  <a:schemeClr val="bg1"/>
                </a:solidFill>
              </a:rPr>
              <a:t>Код </a:t>
            </a:r>
            <a:r>
              <a:rPr lang="uk-UA" altLang="ru-RU" sz="3400" b="1" dirty="0">
                <a:solidFill>
                  <a:schemeClr val="bg1"/>
                </a:solidFill>
              </a:rPr>
              <a:t>програми обчислення функції</a:t>
            </a:r>
            <a:endParaRPr lang="ru-RU" altLang="ru-RU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788"/>
            <a:ext cx="12192000" cy="792162"/>
          </a:xfrm>
        </p:spPr>
        <p:txBody>
          <a:bodyPr anchor="ctr"/>
          <a:lstStyle/>
          <a:p>
            <a:pPr algn="ctr"/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Операторний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блок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127500" y="2690925"/>
            <a:ext cx="8064500" cy="1023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Операторний блок може бути розташований у будь-якому місці програми, де це припускає синтаксис мови.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7608168" y="3897201"/>
            <a:ext cx="2520950" cy="1800225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{  &lt;оператор1;&gt; </a:t>
            </a:r>
          </a:p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... </a:t>
            </a:r>
          </a:p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&lt;оператор2;&gt; </a:t>
            </a:r>
          </a:p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1559496" y="1052512"/>
            <a:ext cx="9293026" cy="1257300"/>
            <a:chOff x="292" y="733"/>
            <a:chExt cx="4980" cy="707"/>
          </a:xfrm>
        </p:grpSpPr>
        <p:pic>
          <p:nvPicPr>
            <p:cNvPr id="17417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" y="733"/>
              <a:ext cx="4980" cy="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371" y="785"/>
              <a:ext cx="4837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ru-RU" altLang="ru-RU" sz="2400" b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Операторний</a:t>
              </a:r>
              <a:r>
                <a:rPr lang="ru-RU" altLang="ru-RU" sz="24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блок, </a:t>
              </a:r>
              <a:r>
                <a:rPr lang="ru-RU" altLang="ru-RU" sz="2400" b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або</a:t>
              </a:r>
              <a:r>
                <a:rPr lang="ru-RU" altLang="ru-RU" sz="24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складений</a:t>
              </a:r>
              <a:r>
                <a:rPr lang="ru-RU" altLang="ru-RU" sz="24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оператор,</a:t>
              </a:r>
              <a:r>
                <a:rPr lang="ru-RU" altLang="ru-RU" sz="2400" b="1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— </a:t>
              </a:r>
              <a:r>
                <a:rPr lang="ru-RU" altLang="ru-RU" sz="24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це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послідовність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операторів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, </a:t>
              </a:r>
              <a:r>
                <a:rPr lang="ru-RU" altLang="ru-RU" sz="24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оточених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фігурними</a:t>
              </a:r>
              <a:r>
                <a:rPr lang="ru-RU" altLang="ru-RU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дужками ({}).</a:t>
              </a:r>
              <a:endParaRPr lang="ru-RU" altLang="ru-RU" sz="2400" b="1" dirty="0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7419" name="Rectangle 3"/>
          <p:cNvSpPr txBox="1">
            <a:spLocks noChangeArrowheads="1"/>
          </p:cNvSpPr>
          <p:nvPr/>
        </p:nvSpPr>
        <p:spPr bwMode="auto">
          <a:xfrm>
            <a:off x="623392" y="4130787"/>
            <a:ext cx="5832972" cy="13144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 err="1">
                <a:cs typeface="Times New Roman" panose="02020603050405020304" pitchFamily="18" charset="0"/>
              </a:rPr>
              <a:t>Усередині</a:t>
            </a:r>
            <a:r>
              <a:rPr lang="ru-RU" altLang="ru-RU" sz="2400" dirty="0">
                <a:cs typeface="Times New Roman" panose="02020603050405020304" pitchFamily="18" charset="0"/>
              </a:rPr>
              <a:t> операторного блока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можуть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міститися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довільні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які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виконуються</a:t>
            </a:r>
            <a:r>
              <a:rPr lang="ru-RU" altLang="ru-RU" sz="2400" dirty="0">
                <a:cs typeface="Times New Roman" panose="02020603050405020304" pitchFamily="18" charset="0"/>
              </a:rPr>
              <a:t> у порядку </a:t>
            </a:r>
            <a:r>
              <a:rPr lang="ru-RU" altLang="ru-RU" sz="2400" dirty="0" err="1">
                <a:cs typeface="Times New Roman" panose="02020603050405020304" pitchFamily="18" charset="0"/>
              </a:rPr>
              <a:t>їх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записування</a:t>
            </a:r>
            <a:r>
              <a:rPr lang="ru-RU" altLang="ru-RU" sz="2400" dirty="0" smtClean="0">
                <a:cs typeface="Times New Roman" panose="02020603050405020304" pitchFamily="18" charset="0"/>
              </a:rPr>
              <a:t>.</a:t>
            </a:r>
            <a:endParaRPr lang="ru-RU" altLang="ru-RU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14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1271464" y="1268760"/>
            <a:ext cx="8281988" cy="1512888"/>
            <a:chOff x="0" y="935"/>
            <a:chExt cx="4785" cy="953"/>
          </a:xfrm>
        </p:grpSpPr>
        <p:pic>
          <p:nvPicPr>
            <p:cNvPr id="18444" name="Espace réservé du contenu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5"/>
              <a:ext cx="4785" cy="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742" y="1001"/>
              <a:ext cx="387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SzPct val="200000"/>
              </a:pPr>
              <a:r>
                <a:rPr lang="uk-UA" altLang="ru-RU" sz="2800" b="1">
                  <a:latin typeface="Times New Roman" panose="02020603050405020304" pitchFamily="18" charset="0"/>
                </a:rPr>
                <a:t>Програма обчислення коренів квадратного рівняння</a:t>
              </a:r>
              <a:endParaRPr lang="ru-RU" altLang="ru-RU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524000" y="3005007"/>
            <a:ext cx="8935808" cy="3046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uk-UA" altLang="ru-RU" sz="2400" dirty="0">
                <a:latin typeface="+mn-lt"/>
              </a:rPr>
              <a:t>Залежно від значень коефіцієнтів </a:t>
            </a:r>
            <a:r>
              <a:rPr lang="uk-UA" altLang="ru-RU" sz="2400" i="1" dirty="0">
                <a:latin typeface="+mn-lt"/>
              </a:rPr>
              <a:t>a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b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c</a:t>
            </a:r>
            <a:r>
              <a:rPr lang="uk-UA" altLang="ru-RU" sz="2400" dirty="0">
                <a:latin typeface="+mn-lt"/>
              </a:rPr>
              <a:t> та дискримінанта </a:t>
            </a:r>
            <a:r>
              <a:rPr lang="uk-UA" altLang="ru-RU" sz="2400" b="1" i="1" dirty="0">
                <a:latin typeface="+mn-lt"/>
              </a:rPr>
              <a:t>d</a:t>
            </a:r>
            <a:r>
              <a:rPr lang="uk-UA" altLang="ru-RU" sz="2400" b="1" dirty="0">
                <a:latin typeface="+mn-lt"/>
              </a:rPr>
              <a:t> = </a:t>
            </a:r>
            <a:r>
              <a:rPr lang="uk-UA" altLang="ru-RU" sz="2400" b="1" i="1" dirty="0">
                <a:latin typeface="+mn-lt"/>
              </a:rPr>
              <a:t>b</a:t>
            </a:r>
            <a:r>
              <a:rPr lang="uk-UA" altLang="ru-RU" sz="2400" b="1" baseline="30000" dirty="0">
                <a:latin typeface="+mn-lt"/>
              </a:rPr>
              <a:t>2</a:t>
            </a:r>
            <a:r>
              <a:rPr lang="uk-UA" altLang="ru-RU" sz="2400" b="1" dirty="0">
                <a:latin typeface="+mn-lt"/>
              </a:rPr>
              <a:t> 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</a:t>
            </a:r>
            <a:r>
              <a:rPr lang="uk-UA" altLang="ru-RU" sz="2400" b="1" dirty="0">
                <a:latin typeface="+mn-lt"/>
              </a:rPr>
              <a:t> 4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 можливі такі результати: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всі дійсні числа є коренями </a:t>
            </a:r>
            <a:r>
              <a:rPr lang="en-US" altLang="ru-RU" sz="2400" dirty="0">
                <a:latin typeface="+mn-lt"/>
                <a:sym typeface="Symbol" panose="05050102010706020507" pitchFamily="18" charset="2"/>
              </a:rPr>
              <a:t>		    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 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коренів немає </a:t>
            </a:r>
            <a:r>
              <a:rPr lang="en-US" altLang="ru-RU" sz="2400" dirty="0">
                <a:latin typeface="+mn-lt"/>
                <a:sym typeface="Symbol" panose="05050102010706020507" pitchFamily="18" charset="2"/>
              </a:rPr>
              <a:t>				    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один корінь </a:t>
            </a:r>
            <a:r>
              <a:rPr lang="en-US" altLang="ru-RU" sz="2400" dirty="0">
                <a:latin typeface="+mn-lt"/>
              </a:rPr>
              <a:t>				    </a:t>
            </a:r>
            <a:r>
              <a:rPr lang="uk-UA" altLang="ru-RU" sz="2400" dirty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два різних дійсних корені </a:t>
            </a:r>
            <a:r>
              <a:rPr lang="en-US" altLang="ru-RU" sz="2400" dirty="0">
                <a:latin typeface="+mn-lt"/>
              </a:rPr>
              <a:t>		     </a:t>
            </a:r>
            <a:r>
              <a:rPr lang="uk-UA" altLang="ru-RU" sz="2400" dirty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два дійсних корені збігаються </a:t>
            </a:r>
            <a:r>
              <a:rPr lang="en-US" altLang="ru-RU" sz="2400" dirty="0">
                <a:latin typeface="+mn-lt"/>
                <a:sym typeface="Symbol" panose="05050102010706020507" pitchFamily="18" charset="2"/>
              </a:rPr>
              <a:t>		     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існує два комплексно-спряжених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корені     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&lt;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0" y="77516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>
                <a:solidFill>
                  <a:schemeClr val="bg1"/>
                </a:solidFill>
                <a:latin typeface="+mn-lt"/>
              </a:rPr>
              <a:t>Операторний блок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19154" y="1330263"/>
            <a:ext cx="8820150" cy="2900734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800" b="1" i="1" dirty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</a:p>
          <a:p>
            <a:endParaRPr lang="ru-RU" altLang="ru-RU" sz="2800" b="1" i="1" dirty="0">
              <a:latin typeface="+mn-lt"/>
              <a:cs typeface="Times New Roman" panose="02020603050405020304" pitchFamily="18" charset="0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1.	Увести коефіцієнти квадратного рівняння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2.1–2.4.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2.1. 	Обчислити дискримінант за формулою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baseline="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– 4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2.2. 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корені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та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за наведеною нижче формулою та вивести їх.</a:t>
            </a:r>
            <a:endParaRPr lang="ru-RU" altLang="ru-RU" sz="2400" dirty="0">
              <a:latin typeface="+mn-lt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4295775" y="4652963"/>
          <a:ext cx="27003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652963"/>
                        <a:ext cx="2700338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519154" y="-70431"/>
            <a:ext cx="9148846" cy="98982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6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 в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текстовій  формі</a:t>
            </a:r>
            <a:endParaRPr lang="uk-UA" altLang="ru-RU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15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151313" y="3573463"/>
          <a:ext cx="27352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573463"/>
                        <a:ext cx="2735262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510150" y="1516660"/>
            <a:ext cx="8892480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&lt;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«Корені комплексні».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2.4.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про рівність двох коренів та обчислити їх значення за формулою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</a:rPr>
              <a:t>1,2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 = 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/ 2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 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3.1–3.3.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3.1.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й вивести значення 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c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/ 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«Коренів немає».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«Усі дійсні числа є коренями».</a:t>
            </a:r>
          </a:p>
        </p:txBody>
      </p:sp>
      <p:sp>
        <p:nvSpPr>
          <p:cNvPr id="6" name="Скругленный прямоугольник 5">
            <a:hlinkClick r:id="rId5" action="ppaction://hlinkfile"/>
          </p:cNvPr>
          <p:cNvSpPr/>
          <p:nvPr/>
        </p:nvSpPr>
        <p:spPr>
          <a:xfrm>
            <a:off x="6020105" y="5688967"/>
            <a:ext cx="2673933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imes New Roman" panose="02020603050405020304" pitchFamily="18" charset="0"/>
                <a:hlinkClick r:id="rId6" action="ppaction://hlinkfile"/>
              </a:rPr>
              <a:t>Код ex3_2.cpp</a:t>
            </a:r>
            <a:r>
              <a:rPr lang="ru-RU" altLang="ru-RU" sz="2400">
                <a:latin typeface="Times New Roman" panose="02020603050405020304" pitchFamily="18" charset="0"/>
                <a:hlinkClick r:id="rId6" action="ppaction://hlinkfile"/>
              </a:rPr>
              <a:t> 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10" y="5641546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16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19154" y="-70431"/>
            <a:ext cx="9148846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6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 в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текстовій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формі</a:t>
            </a:r>
            <a:endParaRPr lang="uk-UA" altLang="ru-RU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66992"/>
            <a:ext cx="9040311" cy="64910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//ex3_2.cpp. </a:t>
            </a:r>
            <a:r>
              <a:rPr lang="ru-RU" sz="1400" dirty="0" err="1"/>
              <a:t>Розв’язання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#</a:t>
            </a:r>
            <a:r>
              <a:rPr lang="en-GB" sz="1400" dirty="0"/>
              <a:t>include&lt;</a:t>
            </a:r>
            <a:r>
              <a:rPr lang="en-GB" sz="1400" dirty="0" err="1"/>
              <a:t>iostream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#include&lt;</a:t>
            </a:r>
            <a:r>
              <a:rPr lang="en-GB" sz="1400" dirty="0" err="1"/>
              <a:t>math.h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using namespace </a:t>
            </a:r>
            <a:r>
              <a:rPr lang="en-GB" sz="1400" dirty="0" err="1"/>
              <a:t>std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int</a:t>
            </a:r>
            <a:r>
              <a:rPr lang="en-GB" sz="1400" dirty="0"/>
              <a:t> main()          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float </a:t>
            </a:r>
            <a:r>
              <a:rPr lang="en-GB" sz="1400" dirty="0" err="1"/>
              <a:t>a,b,c,d</a:t>
            </a:r>
            <a:r>
              <a:rPr lang="en-GB" sz="1400" dirty="0"/>
              <a:t>;      //</a:t>
            </a:r>
            <a:r>
              <a:rPr lang="ru-RU" sz="1400" dirty="0" err="1"/>
              <a:t>коефіцієнти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та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/>
              <a:t>float x1,x2;                             //</a:t>
            </a:r>
            <a:r>
              <a:rPr lang="ru-RU" sz="1400" dirty="0" err="1"/>
              <a:t>корені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&lt;&lt;"solution of quadratic equation"&lt;&lt;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&lt;&lt;"enter </a:t>
            </a:r>
            <a:r>
              <a:rPr lang="en-GB" sz="1400" dirty="0" err="1"/>
              <a:t>koefficients</a:t>
            </a:r>
            <a:r>
              <a:rPr lang="en-GB" sz="1400" dirty="0"/>
              <a:t>: </a:t>
            </a:r>
            <a:r>
              <a:rPr lang="en-GB" sz="1400" dirty="0" err="1"/>
              <a:t>a,b,c</a:t>
            </a:r>
            <a:r>
              <a:rPr lang="en-GB" sz="1400" dirty="0"/>
              <a:t>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cin</a:t>
            </a:r>
            <a:r>
              <a:rPr lang="en-GB" sz="1400" dirty="0"/>
              <a:t>&gt;&gt;a&gt;&gt;b&gt;&gt;c;                           //</a:t>
            </a:r>
            <a:r>
              <a:rPr lang="ru-RU" sz="1400" dirty="0"/>
              <a:t>ввести </a:t>
            </a:r>
            <a:r>
              <a:rPr lang="ru-RU" sz="1400" dirty="0" err="1"/>
              <a:t>значення</a:t>
            </a:r>
            <a:r>
              <a:rPr lang="ru-RU" sz="1400" dirty="0"/>
              <a:t> </a:t>
            </a:r>
            <a:r>
              <a:rPr lang="ru-RU" sz="1400" dirty="0" err="1"/>
              <a:t>коефіцієнтів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en-GB" sz="1400" dirty="0">
                <a:solidFill>
                  <a:srgbClr val="0000CC"/>
                </a:solidFill>
              </a:rPr>
              <a:t>if (a!=0)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d=pow(b,2)-4*a*c;                          //</a:t>
            </a:r>
            <a:r>
              <a:rPr lang="ru-RU" sz="1400" dirty="0" err="1"/>
              <a:t>обчислити</a:t>
            </a:r>
            <a:r>
              <a:rPr lang="ru-RU" sz="1400" dirty="0"/>
              <a:t>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</a:t>
            </a:r>
            <a:r>
              <a:rPr lang="en-GB" sz="1400" dirty="0">
                <a:solidFill>
                  <a:srgbClr val="C00000"/>
                </a:solidFill>
              </a:rPr>
              <a:t>if (d&gt;0)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/>
              <a:t>  { </a:t>
            </a: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    x1=(-</a:t>
            </a:r>
            <a:r>
              <a:rPr lang="en-GB" sz="1400" dirty="0" err="1"/>
              <a:t>b+sqrt</a:t>
            </a:r>
            <a:r>
              <a:rPr lang="en-GB" sz="1400" dirty="0"/>
              <a:t>(d))/(2*a);            //</a:t>
            </a:r>
            <a:r>
              <a:rPr lang="ru-RU" sz="1400" dirty="0" err="1"/>
              <a:t>розрахувати</a:t>
            </a:r>
            <a:r>
              <a:rPr lang="ru-RU" sz="1400" dirty="0"/>
              <a:t> </a:t>
            </a:r>
            <a:r>
              <a:rPr lang="ru-RU" sz="1400" dirty="0" err="1"/>
              <a:t>корені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      </a:t>
            </a:r>
            <a:r>
              <a:rPr lang="en-GB" sz="1400" dirty="0"/>
              <a:t>x2=(-b-</a:t>
            </a:r>
            <a:r>
              <a:rPr lang="en-GB" sz="1400" dirty="0" err="1"/>
              <a:t>sqrt</a:t>
            </a:r>
            <a:r>
              <a:rPr lang="en-GB" sz="1400" dirty="0"/>
              <a:t>(d))/(2*a);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&lt;&lt;"x1= "&lt;&lt;x1&lt;&lt;" x2= "&lt;&lt;x2&lt;&lt;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/>
              <a:t>    </a:t>
            </a:r>
            <a:r>
              <a:rPr lang="en-GB" sz="1400" dirty="0"/>
              <a:t>}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C00000"/>
                </a:solidFill>
              </a:rPr>
              <a:t>    </a:t>
            </a:r>
            <a:r>
              <a:rPr lang="en-GB" sz="1400" dirty="0">
                <a:solidFill>
                  <a:srgbClr val="C00000"/>
                </a:solidFill>
              </a:rPr>
              <a:t> else  </a:t>
            </a:r>
            <a:endParaRPr lang="en-GB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if (d==0)  </a:t>
            </a:r>
            <a:r>
              <a:rPr lang="en-GB" sz="1400" dirty="0" err="1"/>
              <a:t>cout</a:t>
            </a:r>
            <a:r>
              <a:rPr lang="en-GB" sz="1400" dirty="0"/>
              <a:t>&lt;&lt;"roots are equal: x= "&lt;&lt;-b/(2*a)&lt;&lt;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else  </a:t>
            </a:r>
            <a:r>
              <a:rPr lang="en-GB" sz="1400" dirty="0"/>
              <a:t>      </a:t>
            </a:r>
            <a:r>
              <a:rPr lang="en-GB" sz="1400" dirty="0" err="1"/>
              <a:t>cout</a:t>
            </a:r>
            <a:r>
              <a:rPr lang="en-GB" sz="1400" dirty="0"/>
              <a:t>&lt;&lt;"complex roots"&lt;&lt;</a:t>
            </a:r>
            <a:r>
              <a:rPr lang="en-GB" sz="1400" dirty="0" err="1"/>
              <a:t>endl</a:t>
            </a:r>
            <a:r>
              <a:rPr lang="en-GB" sz="1400" dirty="0"/>
              <a:t>;            //</a:t>
            </a:r>
            <a:r>
              <a:rPr lang="ru-RU" sz="1400" dirty="0" err="1"/>
              <a:t>дискримінант</a:t>
            </a:r>
            <a:r>
              <a:rPr lang="ru-RU" sz="1400" dirty="0"/>
              <a:t> &lt; 0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}      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гілки</a:t>
            </a:r>
            <a:r>
              <a:rPr lang="ru-RU" sz="1400" dirty="0"/>
              <a:t> </a:t>
            </a:r>
            <a:r>
              <a:rPr lang="en-GB" sz="1400" dirty="0"/>
              <a:t>a!=0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>
                <a:solidFill>
                  <a:srgbClr val="0000CC"/>
                </a:solidFill>
              </a:rPr>
              <a:t>else </a:t>
            </a:r>
            <a:r>
              <a:rPr lang="en-GB" sz="1400" dirty="0"/>
              <a:t>                                                         //</a:t>
            </a:r>
            <a:r>
              <a:rPr lang="ru-RU" sz="1400" dirty="0"/>
              <a:t>а==0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if (b!=0)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&lt;&lt;"x= "&lt;&lt;-c/b&lt;&lt;</a:t>
            </a:r>
            <a:r>
              <a:rPr lang="en-GB" sz="1400" dirty="0" err="1"/>
              <a:t>endl</a:t>
            </a:r>
            <a:r>
              <a:rPr lang="en-GB" sz="1400" dirty="0"/>
              <a:t>;                    //</a:t>
            </a:r>
            <a:r>
              <a:rPr lang="ru-RU" sz="1400" dirty="0" err="1"/>
              <a:t>лінійне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else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</a:t>
            </a:r>
            <a:r>
              <a:rPr lang="en-GB" sz="1400" dirty="0">
                <a:solidFill>
                  <a:srgbClr val="009900"/>
                </a:solidFill>
              </a:rPr>
              <a:t>if (c!=0) </a:t>
            </a:r>
            <a:r>
              <a:rPr lang="en-GB" sz="1400" dirty="0" err="1"/>
              <a:t>cout</a:t>
            </a:r>
            <a:r>
              <a:rPr lang="en-GB" sz="1400" dirty="0"/>
              <a:t>&lt;&lt;"no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  <a:r>
              <a:rPr lang="en-GB" sz="1400" dirty="0">
                <a:solidFill>
                  <a:srgbClr val="009900"/>
                </a:solidFill>
              </a:rPr>
              <a:t>            </a:t>
            </a:r>
            <a:r>
              <a:rPr lang="en-GB" sz="1400" dirty="0"/>
              <a:t>//</a:t>
            </a:r>
            <a:r>
              <a:rPr lang="ru-RU" sz="1400" dirty="0" err="1"/>
              <a:t>рівняння</a:t>
            </a:r>
            <a:r>
              <a:rPr lang="ru-RU" sz="1400" dirty="0"/>
              <a:t> типу "</a:t>
            </a:r>
            <a:r>
              <a:rPr lang="ru-RU" sz="1400" dirty="0" err="1"/>
              <a:t>ненульове</a:t>
            </a:r>
            <a:r>
              <a:rPr lang="ru-RU" sz="1400" dirty="0"/>
              <a:t> число = 0” </a:t>
            </a:r>
          </a:p>
          <a:p>
            <a:pPr>
              <a:lnSpc>
                <a:spcPct val="90000"/>
              </a:lnSpc>
            </a:pPr>
            <a:r>
              <a:rPr lang="uk-UA" sz="1400" dirty="0">
                <a:solidFill>
                  <a:srgbClr val="009900"/>
                </a:solidFill>
              </a:rPr>
              <a:t>         </a:t>
            </a:r>
            <a:r>
              <a:rPr lang="en-GB" sz="1400" dirty="0">
                <a:solidFill>
                  <a:srgbClr val="009900"/>
                </a:solidFill>
              </a:rPr>
              <a:t>else</a:t>
            </a: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</a:t>
            </a:r>
            <a:r>
              <a:rPr lang="ru-RU" sz="1400" dirty="0"/>
              <a:t>а</a:t>
            </a:r>
            <a:r>
              <a:rPr lang="en-GB" sz="1400" dirty="0" err="1"/>
              <a:t>ll</a:t>
            </a:r>
            <a:r>
              <a:rPr lang="en-GB" sz="1400" dirty="0"/>
              <a:t> real numbers are the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  <a:r>
              <a:rPr lang="en-GB" sz="1400" dirty="0"/>
              <a:t>//</a:t>
            </a:r>
            <a:r>
              <a:rPr lang="ru-RU" sz="1400" dirty="0" err="1"/>
              <a:t>рівняння</a:t>
            </a:r>
            <a:r>
              <a:rPr lang="ru-RU" sz="1400" dirty="0"/>
              <a:t> типу 0 = 0 </a:t>
            </a:r>
          </a:p>
          <a:p>
            <a:pPr>
              <a:lnSpc>
                <a:spcPct val="90000"/>
              </a:lnSpc>
            </a:pPr>
            <a:r>
              <a:rPr lang="uk-UA" sz="1400" dirty="0"/>
              <a:t>    </a:t>
            </a:r>
            <a:r>
              <a:rPr lang="en-GB" sz="1400" dirty="0"/>
              <a:t>system</a:t>
            </a:r>
            <a:r>
              <a:rPr lang="en-GB" sz="1400" dirty="0"/>
              <a:t>("pause");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}   </a:t>
            </a:r>
            <a:r>
              <a:rPr lang="en-GB" sz="1400" dirty="0"/>
              <a:t>                                           </a:t>
            </a:r>
            <a:r>
              <a:rPr lang="en-GB" sz="1400" dirty="0"/>
              <a:t>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програми</a:t>
            </a:r>
            <a:endParaRPr lang="ru-RU" sz="1400" dirty="0"/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7994066" y="1674154"/>
            <a:ext cx="2673934" cy="2934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imes New Roman" panose="02020603050405020304" pitchFamily="18" charset="0"/>
                <a:hlinkClick r:id="rId3" action="ppaction://hlinkfile"/>
              </a:rPr>
              <a:t>Код ex3_2.cpp</a:t>
            </a:r>
            <a:r>
              <a:rPr lang="ru-RU" altLang="ru-RU" sz="2400" dirty="0">
                <a:latin typeface="Times New Roman" panose="02020603050405020304" pitchFamily="18" charset="0"/>
                <a:hlinkClick r:id="rId3" action="ppaction://hlinkfile"/>
              </a:rPr>
              <a:t> </a:t>
            </a:r>
            <a:endParaRPr lang="uk-UA" altLang="ru-RU" sz="2400" dirty="0"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17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-6547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Код для обчислення </a:t>
            </a:r>
            <a:r>
              <a:rPr lang="uk-UA" alt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коренів квадратного рівняння</a:t>
            </a:r>
            <a:endParaRPr lang="uk-UA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196511"/>
            <a:ext cx="4237987" cy="187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18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013"/>
            <a:ext cx="12192000" cy="792162"/>
          </a:xfrm>
        </p:spPr>
        <p:txBody>
          <a:bodyPr anchor="ctr"/>
          <a:lstStyle/>
          <a:p>
            <a:pPr algn="ctr"/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Поліваріантний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вибір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981075"/>
            <a:ext cx="12000656" cy="15118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b="1" dirty="0">
                <a:cs typeface="Times New Roman" panose="02020603050405020304" pitchFamily="18" charset="0"/>
              </a:rPr>
              <a:t>Алгоритмічна конструкція </a:t>
            </a:r>
            <a:r>
              <a:rPr lang="uk-UA" altLang="ru-RU" sz="2400" b="1" i="1" dirty="0" err="1">
                <a:cs typeface="Times New Roman" panose="02020603050405020304" pitchFamily="18" charset="0"/>
              </a:rPr>
              <a:t>поліваріантного</a:t>
            </a:r>
            <a:r>
              <a:rPr lang="uk-UA" altLang="ru-RU" sz="2400" b="1" i="1" dirty="0">
                <a:cs typeface="Times New Roman" panose="02020603050405020304" pitchFamily="18" charset="0"/>
              </a:rPr>
              <a:t> вибору</a:t>
            </a:r>
            <a:r>
              <a:rPr lang="uk-UA" altLang="ru-RU" sz="2400" dirty="0">
                <a:cs typeface="Times New Roman" panose="02020603050405020304" pitchFamily="18" charset="0"/>
              </a:rPr>
              <a:t> дає змогу виконувати одну з кількох алгоритмічних гілок залежно від значення деякого виразу. </a:t>
            </a:r>
          </a:p>
          <a:p>
            <a:pPr marL="0" indent="0"/>
            <a:r>
              <a:rPr lang="uk-UA" altLang="ru-RU" sz="2400" dirty="0">
                <a:cs typeface="Times New Roman" panose="02020603050405020304" pitchFamily="18" charset="0"/>
              </a:rPr>
              <a:t>У мовах С/С++ цю алгоритмічну конструкцію реалізовано </a:t>
            </a:r>
            <a:r>
              <a:rPr lang="uk-UA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оператором перемикання</a:t>
            </a:r>
            <a:r>
              <a:rPr lang="uk-UA" altLang="ru-RU" sz="2400" b="1" dirty="0">
                <a:cs typeface="Times New Roman" panose="02020603050405020304" pitchFamily="18" charset="0"/>
              </a:rPr>
              <a:t>.</a:t>
            </a:r>
            <a:r>
              <a:rPr lang="uk-UA" altLang="ru-RU" sz="2400" dirty="0"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1775520" y="3356123"/>
            <a:ext cx="8137526" cy="3097213"/>
            <a:chOff x="839" y="935"/>
            <a:chExt cx="5126" cy="1951"/>
          </a:xfrm>
        </p:grpSpPr>
        <p:pic>
          <p:nvPicPr>
            <p:cNvPr id="1946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935"/>
              <a:ext cx="5126" cy="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975" y="1071"/>
              <a:ext cx="4899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switch ( &lt; 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селектор &gt; )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{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констант1&gt;: &lt;оператор1;&gt;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констант2&gt;: &lt;оператор2;&gt;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....................................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default: 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оператор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N;&gt;  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19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0650"/>
            <a:ext cx="12192000" cy="792163"/>
          </a:xfrm>
        </p:spPr>
        <p:txBody>
          <a:bodyPr anchor="ctr"/>
          <a:lstStyle/>
          <a:p>
            <a:pPr algn="ctr"/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Поліваріантний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вибір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452776" y="972079"/>
            <a:ext cx="9755792" cy="5265233"/>
            <a:chOff x="-71225" y="972078"/>
            <a:chExt cx="9047743" cy="5616575"/>
          </a:xfrm>
        </p:grpSpPr>
        <p:graphicFrame>
          <p:nvGraphicFramePr>
            <p:cNvPr id="481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431387"/>
                </p:ext>
              </p:extLst>
            </p:nvPr>
          </p:nvGraphicFramePr>
          <p:xfrm>
            <a:off x="-71225" y="972078"/>
            <a:ext cx="9047743" cy="561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3" name="Visio" r:id="rId3" imgW="5434584" imgH="4354678" progId="Visio.Drawing.11">
                    <p:embed/>
                  </p:oleObj>
                </mc:Choice>
                <mc:Fallback>
                  <p:oleObj name="Visio" r:id="rId3" imgW="5434584" imgH="4354678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1225" y="972078"/>
                          <a:ext cx="9047743" cy="5616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Прямоугольник 2"/>
            <p:cNvSpPr/>
            <p:nvPr/>
          </p:nvSpPr>
          <p:spPr>
            <a:xfrm>
              <a:off x="5004228" y="3212976"/>
              <a:ext cx="3972290" cy="2664296"/>
            </a:xfrm>
            <a:prstGeom prst="rect">
              <a:avLst/>
            </a:prstGeom>
            <a:noFill/>
            <a:ln>
              <a:solidFill>
                <a:srgbClr val="CC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70916" y="2207029"/>
              <a:ext cx="6534376" cy="392061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2197374" y="1268761"/>
            <a:ext cx="7848872" cy="37441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4</a:t>
            </a:r>
            <a:endParaRPr lang="ru-RU" sz="3600" b="1" kern="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sz="3600" b="1" kern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порядком </a:t>
            </a: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endParaRPr lang="ru-RU" sz="3600" b="1" kern="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20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"/>
            <a:ext cx="9144000" cy="908050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   </a:t>
            </a:r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Поліваріантний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вибір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Скругленный прямоугольник 7">
            <a:hlinkClick r:id="rId2" action="ppaction://hlinkfile"/>
          </p:cNvPr>
          <p:cNvSpPr/>
          <p:nvPr/>
        </p:nvSpPr>
        <p:spPr>
          <a:xfrm>
            <a:off x="6526894" y="5620310"/>
            <a:ext cx="2947524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е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x3_3.cpp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767408" y="1376302"/>
            <a:ext cx="10369152" cy="2016125"/>
            <a:chOff x="204" y="890"/>
            <a:chExt cx="5307" cy="1270"/>
          </a:xfrm>
        </p:grpSpPr>
        <p:pic>
          <p:nvPicPr>
            <p:cNvPr id="20495" name="Скругленный прямоугольник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890"/>
              <a:ext cx="5307" cy="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40" y="935"/>
              <a:ext cx="5080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  <a:cs typeface="Times New Roman" panose="02020603050405020304" pitchFamily="18" charset="0"/>
                </a:rPr>
                <a:t>Запрограмуємо калькулятор, що виконує чотири арифметичні дії над дійсними числами. Користувач уводить з клавіатури символ операції та значення операндів, програма ж має обчислити результат виконання арифметичної дії. 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01800" y="3601529"/>
            <a:ext cx="82804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dirty="0">
                <a:latin typeface="+mn-lt"/>
              </a:rPr>
              <a:t>Використаємо дійсні змінні </a:t>
            </a:r>
            <a:r>
              <a:rPr lang="en-US" altLang="ru-RU" sz="2400" dirty="0">
                <a:solidFill>
                  <a:srgbClr val="0000CC"/>
                </a:solidFill>
                <a:latin typeface="+mn-lt"/>
              </a:rPr>
              <a:t>operand1 </a:t>
            </a:r>
            <a:r>
              <a:rPr lang="uk-UA" altLang="ru-RU" sz="2400" dirty="0">
                <a:solidFill>
                  <a:srgbClr val="600000"/>
                </a:solidFill>
                <a:latin typeface="+mn-lt"/>
              </a:rPr>
              <a:t>та </a:t>
            </a:r>
            <a:r>
              <a:rPr lang="en-US" altLang="ru-RU" sz="2400" dirty="0">
                <a:solidFill>
                  <a:srgbClr val="0000CC"/>
                </a:solidFill>
                <a:latin typeface="+mn-lt"/>
              </a:rPr>
              <a:t>operand2</a:t>
            </a:r>
            <a:r>
              <a:rPr lang="en-US" altLang="ru-RU" sz="2400" dirty="0">
                <a:solidFill>
                  <a:srgbClr val="600000"/>
                </a:solidFill>
                <a:latin typeface="+mn-lt"/>
              </a:rPr>
              <a:t>, </a:t>
            </a:r>
            <a:r>
              <a:rPr lang="en-US" altLang="ru-RU" sz="2400" dirty="0">
                <a:solidFill>
                  <a:srgbClr val="0000CC"/>
                </a:solidFill>
                <a:latin typeface="+mn-lt"/>
              </a:rPr>
              <a:t>result</a:t>
            </a:r>
            <a:r>
              <a:rPr lang="uk-UA" altLang="ru-RU" sz="2400" dirty="0">
                <a:solidFill>
                  <a:srgbClr val="600000"/>
                </a:solidFill>
                <a:latin typeface="+mn-lt"/>
              </a:rPr>
              <a:t>,</a:t>
            </a:r>
            <a:r>
              <a:rPr lang="en-US" altLang="ru-RU" sz="2400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dirty="0">
                <a:latin typeface="+mn-lt"/>
              </a:rPr>
              <a:t>змінну</a:t>
            </a:r>
            <a:r>
              <a:rPr lang="uk-UA" altLang="ru-RU" sz="2400" dirty="0">
                <a:solidFill>
                  <a:srgbClr val="600000"/>
                </a:solidFill>
                <a:latin typeface="+mn-lt"/>
              </a:rPr>
              <a:t> о</a:t>
            </a:r>
            <a:r>
              <a:rPr lang="en-US" altLang="ru-RU" sz="2400" dirty="0" err="1">
                <a:solidFill>
                  <a:srgbClr val="0000CC"/>
                </a:solidFill>
                <a:latin typeface="+mn-lt"/>
              </a:rPr>
              <a:t>peration</a:t>
            </a:r>
            <a:r>
              <a:rPr lang="en-US" altLang="ru-RU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dirty="0">
                <a:latin typeface="+mn-lt"/>
              </a:rPr>
              <a:t>символьного типу, </a:t>
            </a:r>
            <a:r>
              <a:rPr lang="uk-UA" altLang="ru-RU" sz="2400" dirty="0">
                <a:latin typeface="+mn-lt"/>
              </a:rPr>
              <a:t>і логічну </a:t>
            </a:r>
            <a:r>
              <a:rPr lang="uk-UA" altLang="ru-RU" sz="2400" dirty="0">
                <a:latin typeface="+mn-lt"/>
              </a:rPr>
              <a:t>змінна</a:t>
            </a:r>
            <a:r>
              <a:rPr lang="uk-UA" altLang="ru-RU" sz="2400" dirty="0">
                <a:solidFill>
                  <a:srgbClr val="600000"/>
                </a:solidFill>
                <a:latin typeface="+mn-lt"/>
              </a:rPr>
              <a:t> </a:t>
            </a:r>
            <a:r>
              <a:rPr lang="en-US" altLang="ru-RU" sz="2400" dirty="0">
                <a:solidFill>
                  <a:srgbClr val="0000CC"/>
                </a:solidFill>
                <a:latin typeface="+mn-lt"/>
              </a:rPr>
              <a:t>flag</a:t>
            </a:r>
            <a:r>
              <a:rPr lang="uk-UA" altLang="ru-RU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dirty="0">
                <a:latin typeface="+mn-lt"/>
              </a:rPr>
              <a:t>для означення помилкових операцій</a:t>
            </a:r>
            <a:r>
              <a:rPr lang="en-US" altLang="ru-RU" sz="2400" dirty="0">
                <a:latin typeface="+mn-lt"/>
              </a:rPr>
              <a:t>.</a:t>
            </a:r>
            <a:r>
              <a:rPr lang="ru-RU" altLang="ru-RU" sz="2400" dirty="0">
                <a:latin typeface="+mn-lt"/>
              </a:rPr>
              <a:t> </a:t>
            </a:r>
            <a:endParaRPr lang="uk-UA" altLang="ru-RU" sz="2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63" y="54575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9968"/>
            <a:ext cx="6264696" cy="674030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//ex3_3.cpp. Калькулятор 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iostream</a:t>
            </a:r>
            <a:r>
              <a:rPr lang="ru-RU" sz="1600" dirty="0"/>
              <a:t>&gt; 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math.h</a:t>
            </a:r>
            <a:r>
              <a:rPr lang="ru-RU" sz="1600" dirty="0"/>
              <a:t>&gt; </a:t>
            </a:r>
          </a:p>
          <a:p>
            <a:r>
              <a:rPr lang="ru-RU" sz="1600" dirty="0" err="1"/>
              <a:t>using</a:t>
            </a:r>
            <a:r>
              <a:rPr lang="ru-RU" sz="1600" dirty="0"/>
              <a:t> </a:t>
            </a:r>
            <a:r>
              <a:rPr lang="ru-RU" sz="1600" dirty="0" err="1"/>
              <a:t>namespace</a:t>
            </a:r>
            <a:r>
              <a:rPr lang="ru-RU" sz="1600" dirty="0"/>
              <a:t> </a:t>
            </a:r>
            <a:r>
              <a:rPr lang="ru-RU" sz="1600" dirty="0" err="1"/>
              <a:t>std</a:t>
            </a:r>
            <a:r>
              <a:rPr lang="ru-RU" sz="1600" dirty="0"/>
              <a:t>; 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main</a:t>
            </a:r>
            <a:r>
              <a:rPr lang="ru-RU" sz="1600" dirty="0"/>
              <a:t>()                         </a:t>
            </a:r>
          </a:p>
          <a:p>
            <a:r>
              <a:rPr lang="ru-RU" sz="1600" dirty="0"/>
              <a:t>{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char</a:t>
            </a:r>
            <a:r>
              <a:rPr lang="ru-RU" sz="1600" dirty="0"/>
              <a:t> </a:t>
            </a:r>
            <a:r>
              <a:rPr lang="ru-RU" sz="1600" dirty="0" err="1"/>
              <a:t>operation</a:t>
            </a:r>
            <a:r>
              <a:rPr lang="ru-RU" sz="1600" dirty="0"/>
              <a:t>;                         //</a:t>
            </a:r>
            <a:r>
              <a:rPr lang="ru-RU" sz="1600" dirty="0" err="1"/>
              <a:t>cимвол</a:t>
            </a:r>
            <a:r>
              <a:rPr lang="ru-RU" sz="1600" dirty="0"/>
              <a:t> </a:t>
            </a:r>
            <a:r>
              <a:rPr lang="ru-RU" sz="1600" dirty="0" err="1"/>
              <a:t>арифметичної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float</a:t>
            </a:r>
            <a:r>
              <a:rPr lang="ru-RU" sz="1600" dirty="0"/>
              <a:t> result,operand1,operand2;         //результат </a:t>
            </a:r>
            <a:r>
              <a:rPr lang="ru-RU" sz="1600" dirty="0" err="1"/>
              <a:t>операції</a:t>
            </a:r>
            <a:r>
              <a:rPr lang="ru-RU" sz="1600" dirty="0"/>
              <a:t>, </a:t>
            </a:r>
            <a:r>
              <a:rPr lang="ru-RU" sz="1600" dirty="0" err="1"/>
              <a:t>операнди</a:t>
            </a:r>
            <a:r>
              <a:rPr lang="ru-RU" sz="1600" dirty="0"/>
              <a:t>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bool</a:t>
            </a:r>
            <a:r>
              <a:rPr lang="ru-RU" sz="1600" dirty="0"/>
              <a:t> </a:t>
            </a:r>
            <a:r>
              <a:rPr lang="ru-RU" sz="1600" dirty="0" err="1"/>
              <a:t>flag</a:t>
            </a:r>
            <a:r>
              <a:rPr lang="ru-RU" sz="1600" dirty="0"/>
              <a:t>;                      //</a:t>
            </a:r>
            <a:r>
              <a:rPr lang="ru-RU" sz="1600" dirty="0" err="1"/>
              <a:t>ознака</a:t>
            </a:r>
            <a:r>
              <a:rPr lang="ru-RU" sz="1600" dirty="0"/>
              <a:t> </a:t>
            </a:r>
            <a:r>
              <a:rPr lang="ru-RU" sz="1600" dirty="0" err="1"/>
              <a:t>некоректного</a:t>
            </a:r>
            <a:r>
              <a:rPr lang="ru-RU" sz="1600" dirty="0"/>
              <a:t> символу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calculator</a:t>
            </a:r>
            <a:r>
              <a:rPr lang="ru-RU" sz="1600" dirty="0"/>
              <a:t> "&lt;&lt;</a:t>
            </a:r>
            <a:r>
              <a:rPr lang="ru-RU" sz="1600" dirty="0" err="1"/>
              <a:t>endl</a:t>
            </a:r>
            <a:r>
              <a:rPr lang="ru-RU" sz="1600" dirty="0"/>
              <a:t>;                            //</a:t>
            </a:r>
            <a:r>
              <a:rPr lang="ru-RU" sz="1600" dirty="0" err="1"/>
              <a:t>уведення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enter</a:t>
            </a:r>
            <a:r>
              <a:rPr lang="ru-RU" sz="1600" dirty="0"/>
              <a:t> operand1 : ";          </a:t>
            </a:r>
            <a:r>
              <a:rPr lang="ru-RU" sz="1600" dirty="0" err="1"/>
              <a:t>cin</a:t>
            </a:r>
            <a:r>
              <a:rPr lang="ru-RU" sz="1600" dirty="0"/>
              <a:t>&gt;&gt;operand1;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enter</a:t>
            </a:r>
            <a:r>
              <a:rPr lang="ru-RU" sz="1600" dirty="0"/>
              <a:t> </a:t>
            </a:r>
            <a:r>
              <a:rPr lang="ru-RU" sz="1600" dirty="0" err="1"/>
              <a:t>operation</a:t>
            </a:r>
            <a:r>
              <a:rPr lang="ru-RU" sz="1600" dirty="0"/>
              <a:t> + - * / : "; </a:t>
            </a:r>
            <a:r>
              <a:rPr lang="ru-RU" sz="1600" dirty="0" err="1"/>
              <a:t>cin</a:t>
            </a:r>
            <a:r>
              <a:rPr lang="ru-RU" sz="1600" dirty="0"/>
              <a:t>&gt;&gt;</a:t>
            </a:r>
            <a:r>
              <a:rPr lang="ru-RU" sz="1600" dirty="0" err="1"/>
              <a:t>operation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enter</a:t>
            </a:r>
            <a:r>
              <a:rPr lang="ru-RU" sz="1600" dirty="0"/>
              <a:t> operand2 : ";          </a:t>
            </a:r>
            <a:r>
              <a:rPr lang="ru-RU" sz="1600" dirty="0" err="1"/>
              <a:t>cin</a:t>
            </a:r>
            <a:r>
              <a:rPr lang="ru-RU" sz="1600" dirty="0"/>
              <a:t>&gt;&gt;operand2;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flag</a:t>
            </a:r>
            <a:r>
              <a:rPr lang="ru-RU" sz="1600" dirty="0"/>
              <a:t>=</a:t>
            </a:r>
            <a:r>
              <a:rPr lang="ru-RU" sz="1600" dirty="0" err="1"/>
              <a:t>true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switch</a:t>
            </a:r>
            <a:r>
              <a:rPr lang="ru-RU" sz="1600" dirty="0"/>
              <a:t>  (</a:t>
            </a:r>
            <a:r>
              <a:rPr lang="ru-RU" sz="1600" dirty="0" err="1"/>
              <a:t>operation</a:t>
            </a:r>
            <a:r>
              <a:rPr lang="ru-RU" sz="1600" dirty="0"/>
              <a:t>)             //</a:t>
            </a:r>
            <a:r>
              <a:rPr lang="ru-RU" sz="1600" dirty="0" err="1"/>
              <a:t>aналіз</a:t>
            </a:r>
            <a:r>
              <a:rPr lang="ru-RU" sz="1600" dirty="0"/>
              <a:t> символу </a:t>
            </a:r>
            <a:r>
              <a:rPr lang="ru-RU" sz="1600" dirty="0" err="1"/>
              <a:t>арифметичної</a:t>
            </a:r>
            <a:r>
              <a:rPr lang="ru-RU" sz="1600" dirty="0"/>
              <a:t> </a:t>
            </a:r>
            <a:r>
              <a:rPr lang="ru-RU" sz="1600" dirty="0" err="1"/>
              <a:t>операц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{                                        </a:t>
            </a:r>
            <a:r>
              <a:rPr lang="ru-RU" sz="1600" dirty="0"/>
              <a:t>//</a:t>
            </a:r>
            <a:r>
              <a:rPr lang="ru-RU" sz="1600" dirty="0" err="1"/>
              <a:t>виконання</a:t>
            </a:r>
            <a:r>
              <a:rPr lang="ru-RU" sz="1600" dirty="0"/>
              <a:t> </a:t>
            </a:r>
            <a:r>
              <a:rPr lang="ru-RU" sz="1600" dirty="0" err="1"/>
              <a:t>арифметичних</a:t>
            </a:r>
            <a:r>
              <a:rPr lang="ru-RU" sz="1600" dirty="0"/>
              <a:t> </a:t>
            </a:r>
            <a:r>
              <a:rPr lang="ru-RU" sz="1600" dirty="0" err="1"/>
              <a:t>дій</a:t>
            </a:r>
            <a:r>
              <a:rPr lang="ru-RU" sz="1600" dirty="0"/>
              <a:t> 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case</a:t>
            </a:r>
            <a:r>
              <a:rPr lang="ru-RU" sz="1600" dirty="0"/>
              <a:t> '*':  </a:t>
            </a:r>
            <a:r>
              <a:rPr lang="ru-RU" sz="1600" dirty="0" err="1"/>
              <a:t>result</a:t>
            </a:r>
            <a:r>
              <a:rPr lang="ru-RU" sz="1600" dirty="0"/>
              <a:t>=operand1*operand2; </a:t>
            </a:r>
            <a:r>
              <a:rPr lang="ru-RU" sz="1600" dirty="0" err="1"/>
              <a:t>break</a:t>
            </a:r>
            <a:r>
              <a:rPr lang="ru-RU" sz="1600" dirty="0"/>
              <a:t>;     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case</a:t>
            </a:r>
            <a:r>
              <a:rPr lang="ru-RU" sz="1600" dirty="0"/>
              <a:t> '+':  </a:t>
            </a:r>
            <a:r>
              <a:rPr lang="ru-RU" sz="1600" dirty="0" err="1"/>
              <a:t>result</a:t>
            </a:r>
            <a:r>
              <a:rPr lang="ru-RU" sz="1600" dirty="0"/>
              <a:t>=operand1+operand2; </a:t>
            </a:r>
            <a:r>
              <a:rPr lang="ru-RU" sz="1600" dirty="0" err="1"/>
              <a:t>break</a:t>
            </a:r>
            <a:r>
              <a:rPr lang="ru-RU" sz="1600" dirty="0"/>
              <a:t>; 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case</a:t>
            </a:r>
            <a:r>
              <a:rPr lang="ru-RU" sz="1600" dirty="0"/>
              <a:t> '-':  </a:t>
            </a:r>
            <a:r>
              <a:rPr lang="ru-RU" sz="1600" dirty="0" err="1"/>
              <a:t>result</a:t>
            </a:r>
            <a:r>
              <a:rPr lang="ru-RU" sz="1600" dirty="0"/>
              <a:t>=operand1-operand2; </a:t>
            </a:r>
            <a:r>
              <a:rPr lang="ru-RU" sz="1600" dirty="0" err="1"/>
              <a:t>break</a:t>
            </a:r>
            <a:r>
              <a:rPr lang="ru-RU" sz="1600" dirty="0"/>
              <a:t>; 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case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00CC"/>
                </a:solidFill>
              </a:rPr>
              <a:t>'/':  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>
                <a:solidFill>
                  <a:srgbClr val="0000CC"/>
                </a:solidFill>
              </a:rPr>
              <a:t>operand2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ru-RU" sz="1600" dirty="0">
                <a:solidFill>
                  <a:srgbClr val="0000CC"/>
                </a:solidFill>
              </a:rPr>
              <a:t>!=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ru-RU" sz="1600" dirty="0">
                <a:solidFill>
                  <a:srgbClr val="0000CC"/>
                </a:solidFill>
              </a:rPr>
              <a:t>0</a:t>
            </a:r>
            <a:r>
              <a:rPr lang="ru-RU" sz="1600" dirty="0">
                <a:solidFill>
                  <a:srgbClr val="0000CC"/>
                </a:solidFill>
              </a:rPr>
              <a:t>)           //</a:t>
            </a:r>
            <a:r>
              <a:rPr lang="ru-RU" sz="1600" dirty="0" err="1">
                <a:solidFill>
                  <a:srgbClr val="0000CC"/>
                </a:solidFill>
              </a:rPr>
              <a:t>запобігання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діленню</a:t>
            </a:r>
            <a:r>
              <a:rPr lang="ru-RU" sz="1600" dirty="0">
                <a:solidFill>
                  <a:srgbClr val="0000CC"/>
                </a:solidFill>
              </a:rPr>
              <a:t> на нуль 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      </a:t>
            </a:r>
            <a:r>
              <a:rPr lang="ru-RU" sz="1600" dirty="0" err="1">
                <a:solidFill>
                  <a:srgbClr val="0000CC"/>
                </a:solidFill>
              </a:rPr>
              <a:t>result</a:t>
            </a:r>
            <a:r>
              <a:rPr lang="ru-RU" sz="1600" dirty="0">
                <a:solidFill>
                  <a:srgbClr val="0000CC"/>
                </a:solidFill>
              </a:rPr>
              <a:t>=operand1/operand2; 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  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                  </a:t>
            </a:r>
            <a:r>
              <a:rPr lang="ru-RU" sz="1600" dirty="0">
                <a:solidFill>
                  <a:srgbClr val="0000CC"/>
                </a:solidFill>
              </a:rPr>
              <a:t>{ </a:t>
            </a:r>
            <a:r>
              <a:rPr lang="ru-RU" sz="1600" dirty="0" err="1">
                <a:solidFill>
                  <a:srgbClr val="0000CC"/>
                </a:solidFill>
              </a:rPr>
              <a:t>cout</a:t>
            </a:r>
            <a:r>
              <a:rPr lang="ru-RU" sz="1600" dirty="0">
                <a:solidFill>
                  <a:srgbClr val="0000CC"/>
                </a:solidFill>
              </a:rPr>
              <a:t>&lt;&lt;"</a:t>
            </a:r>
            <a:r>
              <a:rPr lang="ru-RU" sz="1600" dirty="0" err="1">
                <a:solidFill>
                  <a:srgbClr val="0000CC"/>
                </a:solidFill>
              </a:rPr>
              <a:t>division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by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zero</a:t>
            </a:r>
            <a:r>
              <a:rPr lang="ru-RU" sz="1600" dirty="0">
                <a:solidFill>
                  <a:srgbClr val="0000CC"/>
                </a:solidFill>
              </a:rPr>
              <a:t>"&lt;&lt;</a:t>
            </a:r>
            <a:r>
              <a:rPr lang="ru-RU" sz="1600" dirty="0" err="1">
                <a:solidFill>
                  <a:srgbClr val="0000CC"/>
                </a:solidFill>
              </a:rPr>
              <a:t>endl</a:t>
            </a:r>
            <a:r>
              <a:rPr lang="ru-RU" sz="1600" dirty="0">
                <a:solidFill>
                  <a:srgbClr val="0000CC"/>
                </a:solidFill>
              </a:rPr>
              <a:t>; 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         </a:t>
            </a:r>
            <a:r>
              <a:rPr lang="ru-RU" sz="1600" dirty="0" err="1">
                <a:solidFill>
                  <a:srgbClr val="0000CC"/>
                </a:solidFill>
              </a:rPr>
              <a:t>flag</a:t>
            </a:r>
            <a:r>
              <a:rPr lang="ru-RU" sz="1600" dirty="0">
                <a:solidFill>
                  <a:srgbClr val="0000CC"/>
                </a:solidFill>
              </a:rPr>
              <a:t>=</a:t>
            </a:r>
            <a:r>
              <a:rPr lang="ru-RU" sz="1600" dirty="0" err="1">
                <a:solidFill>
                  <a:srgbClr val="0000CC"/>
                </a:solidFill>
              </a:rPr>
              <a:t>false</a:t>
            </a:r>
            <a:r>
              <a:rPr lang="ru-RU" sz="1600" dirty="0">
                <a:solidFill>
                  <a:srgbClr val="0000CC"/>
                </a:solidFill>
              </a:rPr>
              <a:t>;    //</a:t>
            </a:r>
            <a:r>
              <a:rPr lang="ru-RU" sz="1600" dirty="0" err="1">
                <a:solidFill>
                  <a:srgbClr val="0000CC"/>
                </a:solidFill>
              </a:rPr>
              <a:t>ознака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помилки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>
                <a:solidFill>
                  <a:srgbClr val="0000CC"/>
                </a:solidFill>
              </a:rPr>
              <a:t>} 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/>
              <a:t>                     </a:t>
            </a:r>
            <a:r>
              <a:rPr lang="ru-RU" sz="1600" dirty="0" err="1"/>
              <a:t>break</a:t>
            </a:r>
            <a:r>
              <a:rPr lang="ru-RU" sz="1600" dirty="0"/>
              <a:t>;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508438" y="240073"/>
            <a:ext cx="2947524" cy="440126"/>
          </a:xfrm>
          <a:prstGeom prst="round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hlinkClick r:id="rId2" action="ppaction://hlinkfile"/>
              </a:rPr>
              <a:t>Код е</a:t>
            </a:r>
            <a:r>
              <a:rPr lang="en-US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hlinkClick r:id="rId2" action="ppaction://hlinkfile"/>
              </a:rPr>
              <a:t>x3_3.cpp</a:t>
            </a:r>
            <a:endParaRPr lang="uk-UA" altLang="ru-RU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21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259981"/>
            <a:ext cx="3870979" cy="206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357392" y="908720"/>
            <a:ext cx="5834608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err="1"/>
              <a:t>default</a:t>
            </a:r>
            <a:r>
              <a:rPr lang="ru-RU" sz="1600" dirty="0"/>
              <a:t>:  </a:t>
            </a:r>
          </a:p>
          <a:p>
            <a:r>
              <a:rPr lang="ru-RU" sz="1600" dirty="0">
                <a:solidFill>
                  <a:srgbClr val="C00000"/>
                </a:solidFill>
              </a:rPr>
              <a:t>                </a:t>
            </a:r>
            <a:r>
              <a:rPr lang="ru-RU" sz="1600" dirty="0" err="1">
                <a:solidFill>
                  <a:srgbClr val="C00000"/>
                </a:solidFill>
              </a:rPr>
              <a:t>flag</a:t>
            </a:r>
            <a:r>
              <a:rPr lang="ru-RU" sz="1600" dirty="0">
                <a:solidFill>
                  <a:srgbClr val="C00000"/>
                </a:solidFill>
              </a:rPr>
              <a:t>=</a:t>
            </a:r>
            <a:r>
              <a:rPr lang="ru-RU" sz="1600" dirty="0" err="1">
                <a:solidFill>
                  <a:srgbClr val="C00000"/>
                </a:solidFill>
              </a:rPr>
              <a:t>false</a:t>
            </a:r>
            <a:r>
              <a:rPr lang="ru-RU" sz="1600" dirty="0">
                <a:solidFill>
                  <a:srgbClr val="C00000"/>
                </a:solidFill>
              </a:rPr>
              <a:t>;         //уведено </a:t>
            </a:r>
            <a:r>
              <a:rPr lang="ru-RU" sz="1600" dirty="0" err="1">
                <a:solidFill>
                  <a:srgbClr val="C00000"/>
                </a:solidFill>
              </a:rPr>
              <a:t>помилковий</a:t>
            </a:r>
            <a:r>
              <a:rPr lang="ru-RU" sz="1600" dirty="0">
                <a:solidFill>
                  <a:srgbClr val="C00000"/>
                </a:solidFill>
              </a:rPr>
              <a:t> символ </a:t>
            </a:r>
            <a:r>
              <a:rPr lang="ru-RU" sz="1600" dirty="0" err="1">
                <a:solidFill>
                  <a:srgbClr val="C00000"/>
                </a:solidFill>
              </a:rPr>
              <a:t>операції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</a:p>
          <a:p>
            <a:r>
              <a:rPr lang="ru-RU" sz="1600" dirty="0">
                <a:solidFill>
                  <a:srgbClr val="C00000"/>
                </a:solidFill>
              </a:rPr>
              <a:t>                </a:t>
            </a:r>
            <a:r>
              <a:rPr lang="ru-RU" sz="1600" dirty="0" err="1">
                <a:solidFill>
                  <a:srgbClr val="C00000"/>
                </a:solidFill>
              </a:rPr>
              <a:t>cout</a:t>
            </a:r>
            <a:r>
              <a:rPr lang="ru-RU" sz="1600" dirty="0">
                <a:solidFill>
                  <a:srgbClr val="C00000"/>
                </a:solidFill>
              </a:rPr>
              <a:t>&lt;&lt;"</a:t>
            </a:r>
            <a:r>
              <a:rPr lang="ru-RU" sz="1600" dirty="0" err="1">
                <a:solidFill>
                  <a:srgbClr val="C00000"/>
                </a:solidFill>
              </a:rPr>
              <a:t>invalid</a:t>
            </a:r>
            <a:r>
              <a:rPr lang="ru-RU" sz="1600" dirty="0">
                <a:solidFill>
                  <a:srgbClr val="C00000"/>
                </a:solidFill>
              </a:rPr>
              <a:t>  </a:t>
            </a:r>
            <a:r>
              <a:rPr lang="ru-RU" sz="1600" dirty="0" err="1">
                <a:solidFill>
                  <a:srgbClr val="C00000"/>
                </a:solidFill>
              </a:rPr>
              <a:t>operation</a:t>
            </a:r>
            <a:r>
              <a:rPr lang="ru-RU" sz="1600" dirty="0">
                <a:solidFill>
                  <a:srgbClr val="C00000"/>
                </a:solidFill>
              </a:rPr>
              <a:t>"&lt;&lt;</a:t>
            </a:r>
            <a:r>
              <a:rPr lang="ru-RU" sz="1600" dirty="0" err="1">
                <a:solidFill>
                  <a:srgbClr val="C00000"/>
                </a:solidFill>
              </a:rPr>
              <a:t>endl</a:t>
            </a:r>
            <a:r>
              <a:rPr lang="ru-RU" sz="16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600" dirty="0">
                <a:solidFill>
                  <a:srgbClr val="C00000"/>
                </a:solidFill>
              </a:rPr>
              <a:t>                </a:t>
            </a:r>
            <a:r>
              <a:rPr lang="ru-RU" sz="1600" dirty="0" err="1">
                <a:solidFill>
                  <a:srgbClr val="C00000"/>
                </a:solidFill>
              </a:rPr>
              <a:t>break</a:t>
            </a:r>
            <a:r>
              <a:rPr lang="ru-RU" sz="16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600" dirty="0"/>
              <a:t>   }                                          //</a:t>
            </a:r>
            <a:r>
              <a:rPr lang="ru-RU" sz="1600" dirty="0" err="1"/>
              <a:t>кінець</a:t>
            </a:r>
            <a:r>
              <a:rPr lang="ru-RU" sz="1600" dirty="0"/>
              <a:t> оператора </a:t>
            </a:r>
            <a:r>
              <a:rPr lang="ru-RU" sz="1600" dirty="0" err="1"/>
              <a:t>switch</a:t>
            </a:r>
            <a:r>
              <a:rPr lang="ru-RU" sz="1600" dirty="0"/>
              <a:t> </a:t>
            </a:r>
          </a:p>
          <a:p>
            <a:r>
              <a:rPr lang="ru-RU" sz="1600" dirty="0" err="1"/>
              <a:t>if</a:t>
            </a:r>
            <a:r>
              <a:rPr lang="ru-RU" sz="1600" dirty="0"/>
              <a:t> (</a:t>
            </a:r>
            <a:r>
              <a:rPr lang="ru-RU" sz="1600" dirty="0" err="1"/>
              <a:t>flag</a:t>
            </a:r>
            <a:r>
              <a:rPr lang="ru-RU" sz="1600" dirty="0"/>
              <a:t>!=</a:t>
            </a:r>
            <a:r>
              <a:rPr lang="ru-RU" sz="1600" dirty="0" err="1"/>
              <a:t>false</a:t>
            </a:r>
            <a:r>
              <a:rPr lang="ru-RU" sz="1600" dirty="0"/>
              <a:t>)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result</a:t>
            </a:r>
            <a:r>
              <a:rPr lang="ru-RU" sz="1600" dirty="0"/>
              <a:t>= "&lt;&lt;</a:t>
            </a:r>
            <a:r>
              <a:rPr lang="ru-RU" sz="1600" dirty="0" err="1"/>
              <a:t>result</a:t>
            </a:r>
            <a:r>
              <a:rPr lang="ru-RU" sz="1600" dirty="0"/>
              <a:t>&lt;&lt;</a:t>
            </a:r>
            <a:r>
              <a:rPr lang="ru-RU" sz="1600" dirty="0" err="1"/>
              <a:t>endl</a:t>
            </a:r>
            <a:r>
              <a:rPr lang="ru-RU" sz="1600" dirty="0"/>
              <a:t>; //</a:t>
            </a:r>
            <a:r>
              <a:rPr lang="ru-RU" sz="1600" dirty="0" err="1"/>
              <a:t>виведення</a:t>
            </a:r>
            <a:r>
              <a:rPr lang="ru-RU" sz="1600" dirty="0"/>
              <a:t> результату </a:t>
            </a:r>
          </a:p>
          <a:p>
            <a:r>
              <a:rPr lang="ru-RU" sz="1600" dirty="0" err="1"/>
              <a:t>else</a:t>
            </a:r>
            <a:r>
              <a:rPr lang="ru-RU" sz="1600" dirty="0"/>
              <a:t> </a:t>
            </a:r>
            <a:r>
              <a:rPr lang="ru-RU" sz="1600" dirty="0" err="1"/>
              <a:t>cout</a:t>
            </a:r>
            <a:r>
              <a:rPr lang="ru-RU" sz="1600" dirty="0"/>
              <a:t>&lt;&lt;"</a:t>
            </a:r>
            <a:r>
              <a:rPr lang="ru-RU" sz="1600" dirty="0" err="1"/>
              <a:t>result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</a:t>
            </a:r>
            <a:r>
              <a:rPr lang="ru-RU" sz="1600" dirty="0" err="1"/>
              <a:t>defined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system</a:t>
            </a:r>
            <a:r>
              <a:rPr lang="ru-RU" sz="1600" dirty="0"/>
              <a:t>("</a:t>
            </a:r>
            <a:r>
              <a:rPr lang="ru-RU" sz="1600" dirty="0" err="1"/>
              <a:t>pause</a:t>
            </a:r>
            <a:r>
              <a:rPr lang="ru-RU" sz="1600" dirty="0"/>
              <a:t>");</a:t>
            </a:r>
          </a:p>
          <a:p>
            <a:r>
              <a:rPr lang="ru-RU" sz="1600" dirty="0"/>
              <a:t>}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04489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792163"/>
          </a:xfrm>
        </p:spPr>
        <p:txBody>
          <a:bodyPr anchor="ctr">
            <a:norm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3.2.Алгоритмічна конструкція повторення</a:t>
            </a:r>
            <a:r>
              <a:rPr lang="uk-UA" altLang="ru-RU" sz="3600" dirty="0">
                <a:solidFill>
                  <a:schemeClr val="bg1"/>
                </a:solidFill>
                <a:latin typeface="+mn-lt"/>
              </a:rPr>
              <a:t> </a:t>
            </a:r>
            <a:endParaRPr lang="en-US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79377" y="2211866"/>
            <a:ext cx="5111924" cy="2123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 dirty="0">
                <a:latin typeface="+mn-lt"/>
              </a:rPr>
              <a:t>Часто постає потреба виконати один і той самий оператор декілька разів.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uk-UA" altLang="ru-RU" sz="2200" dirty="0">
              <a:latin typeface="+mn-lt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 dirty="0">
                <a:latin typeface="+mn-lt"/>
              </a:rPr>
              <a:t>Для цього застосовують </a:t>
            </a:r>
            <a:r>
              <a:rPr lang="uk-UA" altLang="ru-RU" sz="2200" b="1" dirty="0">
                <a:latin typeface="+mn-lt"/>
              </a:rPr>
              <a:t>оператори циклів</a:t>
            </a:r>
            <a:r>
              <a:rPr lang="uk-UA" altLang="ru-RU" sz="2200" dirty="0">
                <a:latin typeface="+mn-lt"/>
              </a:rPr>
              <a:t>, що реалізують </a:t>
            </a:r>
            <a:r>
              <a:rPr lang="uk-UA" altLang="ru-RU" sz="2200" b="1" dirty="0">
                <a:latin typeface="+mn-lt"/>
              </a:rPr>
              <a:t>алгоритмічну конструкцію повторення</a:t>
            </a:r>
            <a:r>
              <a:rPr lang="uk-UA" altLang="ru-RU" sz="2200" dirty="0">
                <a:latin typeface="+mn-lt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096371"/>
            <a:ext cx="5219700" cy="49911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336" y="51096"/>
            <a:ext cx="12192000" cy="792163"/>
          </a:xfrm>
        </p:spPr>
        <p:txBody>
          <a:bodyPr anchor="ctr">
            <a:norm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3.2.Алгоритмічна конструкція повторення 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07368" y="1381418"/>
            <a:ext cx="11377264" cy="3277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Цикл складається із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заголовка та тіла</a:t>
            </a:r>
            <a:r>
              <a:rPr lang="uk-UA" altLang="ru-RU" sz="2400" dirty="0">
                <a:latin typeface="Calibri" panose="020F0502020204030204" pitchFamily="34" charset="0"/>
              </a:rPr>
              <a:t>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У заголовку циклу зазначається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умова </a:t>
            </a:r>
            <a:r>
              <a:rPr lang="uk-UA" altLang="ru-RU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повторенння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циклу</a:t>
            </a:r>
            <a:r>
              <a:rPr lang="uk-UA" altLang="ru-RU" sz="2400" dirty="0">
                <a:latin typeface="Calibri" panose="020F0502020204030204" pitchFamily="34" charset="0"/>
              </a:rPr>
              <a:t>, а тіло циклу являє собою блок операторів, що повторюються.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Кожне виконання операторів тіла циклу супроводжується перевіркою умови повторення циклу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Якщо умова повторення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істинна</a:t>
            </a:r>
            <a:r>
              <a:rPr lang="uk-UA" altLang="ru-RU" sz="2400" dirty="0">
                <a:latin typeface="Calibri" panose="020F0502020204030204" pitchFamily="34" charset="0"/>
              </a:rPr>
              <a:t>, то тіло циклу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виконується</a:t>
            </a:r>
            <a:r>
              <a:rPr lang="uk-UA" altLang="ru-RU" sz="2400" dirty="0">
                <a:latin typeface="Calibri" panose="020F0502020204030204" pitchFamily="34" charset="0"/>
              </a:rPr>
              <a:t> ще раз, якщо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хибна</a:t>
            </a:r>
            <a:r>
              <a:rPr lang="uk-UA" altLang="ru-RU" sz="2400" dirty="0">
                <a:latin typeface="Calibri" panose="020F0502020204030204" pitchFamily="34" charset="0"/>
              </a:rPr>
              <a:t>, то виконання циклу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припиняється</a:t>
            </a:r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uk-UA" altLang="ru-RU" sz="2400" dirty="0">
                <a:latin typeface="Calibri" panose="020F0502020204030204" pitchFamily="34" charset="0"/>
              </a:rPr>
              <a:t>і здійснюється перехід до виконання наступного за циклом оператора.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24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352" y="8447"/>
            <a:ext cx="12192000" cy="792162"/>
          </a:xfrm>
        </p:spPr>
        <p:txBody>
          <a:bodyPr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3.2.Алгоритмічна конструкція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повторення.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uk-UA" altLang="ru-RU" sz="3600" b="1" dirty="0" smtClean="0">
                <a:solidFill>
                  <a:schemeClr val="bg1"/>
                </a:solidFill>
                <a:latin typeface="+mn-lt"/>
              </a:rPr>
            </a:b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Цикл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з передумовою 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2204" y="1094835"/>
            <a:ext cx="12192000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циклі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передумовою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перша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перевірка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умови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продовження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здійснюється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ще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перед першим </a:t>
            </a:r>
            <a:r>
              <a:rPr lang="ru-RU" altLang="ru-RU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виконанням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тіла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означає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деяких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значень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параметрів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тіло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бути 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altLang="ru-RU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виконаним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жодного</a:t>
            </a:r>
            <a:r>
              <a:rPr lang="ru-RU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разу</a:t>
            </a:r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07368" y="3429000"/>
            <a:ext cx="5566363" cy="1396792"/>
          </a:xfrm>
          <a:prstGeom prst="roundRect">
            <a:avLst/>
          </a:prstGeom>
          <a:solidFill>
            <a:srgbClr val="FFE2C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(&lt;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продовження циклу&gt;) </a:t>
            </a: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&lt;оператор&gt;;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3044824"/>
            <a:ext cx="4062214" cy="3168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25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92" y="1545"/>
            <a:ext cx="12192000" cy="836613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       Цикл з передумовою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415480" y="1176327"/>
            <a:ext cx="9938320" cy="2406650"/>
            <a:chOff x="215" y="780"/>
            <a:chExt cx="5061" cy="1612"/>
          </a:xfrm>
        </p:grpSpPr>
        <p:pic>
          <p:nvPicPr>
            <p:cNvPr id="22532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780"/>
              <a:ext cx="5061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24" y="875"/>
              <a:ext cx="4841" cy="13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2C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Розглянемо задачу, у якій перевіряється, чи є натуральне число простим.</a:t>
              </a:r>
            </a:p>
            <a:p>
              <a:endParaRPr lang="uk-UA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altLang="ru-RU" sz="2400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Простим вважають число </a:t>
              </a:r>
              <a:r>
                <a:rPr lang="en-US" altLang="ru-RU" sz="2400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ru-RU" sz="2400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uk-UA" altLang="ru-RU" sz="2400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що ділиться лише на одиницю та само на себе, тобто число, додатними дільниками якого є лише числа </a:t>
              </a:r>
              <a:r>
                <a:rPr lang="uk-UA" altLang="ru-RU" sz="2400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і </a:t>
              </a:r>
              <a:r>
                <a:rPr lang="en-US" altLang="ru-RU" sz="2400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ru-RU" sz="2400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uk-UA" altLang="ru-RU" sz="2400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5043991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6456040" y="521589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ex3_4.cpp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40299"/>
            <a:ext cx="7248128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//ex3_4.cpp. </a:t>
            </a:r>
            <a:r>
              <a:rPr lang="ru-RU" dirty="0" err="1">
                <a:latin typeface="Calibri" panose="020F0502020204030204" pitchFamily="34" charset="0"/>
              </a:rPr>
              <a:t>Визначення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простих</a:t>
            </a:r>
            <a:r>
              <a:rPr lang="ru-RU" dirty="0">
                <a:latin typeface="Calibri" panose="020F0502020204030204" pitchFamily="34" charset="0"/>
              </a:rPr>
              <a:t> чисел 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iostream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math.h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 err="1">
                <a:latin typeface="Calibri" panose="020F0502020204030204" pitchFamily="34" charset="0"/>
              </a:rPr>
              <a:t>using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namespace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std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main</a:t>
            </a:r>
            <a:r>
              <a:rPr lang="ru-RU" dirty="0">
                <a:latin typeface="Calibri" panose="020F0502020204030204" pitchFamily="34" charset="0"/>
              </a:rPr>
              <a:t>()                    </a:t>
            </a:r>
          </a:p>
          <a:p>
            <a:r>
              <a:rPr lang="ru-RU" dirty="0">
                <a:latin typeface="Calibri" panose="020F0502020204030204" pitchFamily="34" charset="0"/>
              </a:rPr>
              <a:t>{   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n,k</a:t>
            </a:r>
            <a:r>
              <a:rPr lang="ru-RU" dirty="0">
                <a:latin typeface="Calibri" panose="020F0502020204030204" pitchFamily="34" charset="0"/>
              </a:rPr>
              <a:t>;    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//число, </a:t>
            </a:r>
            <a:r>
              <a:rPr lang="ru-RU" dirty="0" err="1">
                <a:latin typeface="Calibri" panose="020F0502020204030204" pitchFamily="34" charset="0"/>
              </a:rPr>
              <a:t>потенційний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bool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;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ознака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наявності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дільника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number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simplicity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enter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integer</a:t>
            </a:r>
            <a:r>
              <a:rPr lang="ru-RU" dirty="0">
                <a:latin typeface="Calibri" panose="020F0502020204030204" pitchFamily="34" charset="0"/>
              </a:rPr>
              <a:t>: 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cin</a:t>
            </a:r>
            <a:r>
              <a:rPr lang="ru-RU" dirty="0">
                <a:latin typeface="Calibri" panose="020F0502020204030204" pitchFamily="34" charset="0"/>
              </a:rPr>
              <a:t>&gt;&gt;n;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//увести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k=2;     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вибрати</a:t>
            </a:r>
            <a:r>
              <a:rPr lang="ru-RU" dirty="0">
                <a:latin typeface="Calibri" panose="020F0502020204030204" pitchFamily="34" charset="0"/>
              </a:rPr>
              <a:t> перший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=</a:t>
            </a:r>
            <a:r>
              <a:rPr lang="ru-RU" dirty="0" err="1">
                <a:latin typeface="Calibri" panose="020F0502020204030204" pitchFamily="34" charset="0"/>
              </a:rPr>
              <a:t>true</a:t>
            </a:r>
            <a:r>
              <a:rPr lang="ru-RU" dirty="0">
                <a:latin typeface="Calibri" panose="020F0502020204030204" pitchFamily="34" charset="0"/>
              </a:rPr>
              <a:t>;                 //</a:t>
            </a:r>
            <a:r>
              <a:rPr lang="ru-RU" dirty="0" err="1">
                <a:latin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немає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підстав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вважати</a:t>
            </a:r>
            <a:r>
              <a:rPr lang="ru-RU" dirty="0">
                <a:latin typeface="Calibri" panose="020F0502020204030204" pitchFamily="34" charset="0"/>
              </a:rPr>
              <a:t> n </a:t>
            </a:r>
            <a:r>
              <a:rPr lang="ru-RU" dirty="0" err="1">
                <a:latin typeface="Calibri" panose="020F0502020204030204" pitchFamily="34" charset="0"/>
              </a:rPr>
              <a:t>складеним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                                 </a:t>
            </a:r>
            <a:r>
              <a:rPr lang="en-US" dirty="0" smtClean="0">
                <a:latin typeface="Calibri" panose="020F0502020204030204" pitchFamily="34" charset="0"/>
              </a:rPr>
              <a:t>  </a:t>
            </a:r>
            <a:r>
              <a:rPr lang="ru-RU" dirty="0" smtClean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перебирати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потенційні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дільники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while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((k&lt;=(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sqrt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double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)n)) &amp;&amp;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{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if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 n % k == 0)                       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k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ділить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n,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=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false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сигналізуємо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про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це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++k;          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наступний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потенційний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дільник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– параметр циклу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}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if</a:t>
            </a:r>
            <a:r>
              <a:rPr lang="ru-RU" dirty="0">
                <a:latin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)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просте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else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not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складене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	</a:t>
            </a:r>
            <a:r>
              <a:rPr lang="ru-RU" dirty="0" err="1">
                <a:latin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</a:rPr>
              <a:t>("</a:t>
            </a:r>
            <a:r>
              <a:rPr lang="ru-RU" dirty="0" err="1">
                <a:latin typeface="Calibri" panose="020F0502020204030204" pitchFamily="34" charset="0"/>
              </a:rPr>
              <a:t>pause</a:t>
            </a:r>
            <a:r>
              <a:rPr lang="ru-RU" dirty="0">
                <a:latin typeface="Calibri" panose="020F0502020204030204" pitchFamily="34" charset="0"/>
              </a:rPr>
              <a:t>");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} //</a:t>
            </a:r>
            <a:r>
              <a:rPr lang="ru-RU" dirty="0" err="1" smtClean="0">
                <a:latin typeface="Calibri" panose="020F0502020204030204" pitchFamily="34" charset="0"/>
              </a:rPr>
              <a:t>кінець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</a:rPr>
              <a:t>програми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8760296" y="1770781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4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.</a:t>
            </a:r>
            <a:r>
              <a:rPr lang="en-US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26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63" y="2996952"/>
            <a:ext cx="4418473" cy="215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8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27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9336" y="19796"/>
            <a:ext cx="12072664" cy="792162"/>
          </a:xfrm>
          <a:prstGeom prst="rect">
            <a:avLst/>
          </a:prstGeom>
          <a:noFill/>
          <a:ln/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Цикл з </a:t>
            </a:r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постумовою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19336" y="946993"/>
            <a:ext cx="11928648" cy="172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Цикл з </a:t>
            </a:r>
            <a:r>
              <a:rPr lang="uk-UA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постумовою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застосовують у випадках, коли кількість ітерацій циклу є невідомою на початку його виконання. 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Цикл з </a:t>
            </a:r>
            <a:r>
              <a:rPr lang="uk-UA" alt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постумовою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за будь-яких обставин буде виконано принаймні </a:t>
            </a:r>
            <a:r>
              <a:rPr lang="uk-UA" altLang="ru-RU" sz="24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один раз.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7040" y="3330835"/>
            <a:ext cx="5796075" cy="2636318"/>
          </a:xfrm>
          <a:prstGeom prst="roundRect">
            <a:avLst/>
          </a:prstGeom>
          <a:solidFill>
            <a:srgbClr val="FFF4E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uk-UA" altLang="ru-RU" sz="2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uk-UA" altLang="ru-RU" sz="2400" b="1" dirty="0" smtClean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оператор1; </a:t>
            </a: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... </a:t>
            </a: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оператор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altLang="ru-RU" sz="2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} while 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повторення </a:t>
            </a:r>
            <a:r>
              <a:rPr lang="uk-UA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циклу 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800472"/>
            <a:ext cx="4277790" cy="351100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28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Цикл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з </a:t>
            </a:r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постумовою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767408" y="1090613"/>
            <a:ext cx="10441159" cy="3490912"/>
            <a:chOff x="357" y="687"/>
            <a:chExt cx="4869" cy="2293"/>
          </a:xfrm>
        </p:grpSpPr>
        <p:pic>
          <p:nvPicPr>
            <p:cNvPr id="24580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" y="687"/>
              <a:ext cx="4869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500" y="813"/>
              <a:ext cx="4585" cy="200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Запрограмуємо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гру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«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Угадування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числа». </a:t>
              </a:r>
              <a:endPara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Програма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генерує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випадкове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ціле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число з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деякого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діапазону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а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користувач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намагається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вгадати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його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уводячи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значення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клавіатури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число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вгадано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програма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виводить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по 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відомлення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про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і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завершує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свою роботу;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інакше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спроби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вгадати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число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повторюються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uk-UA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435279" y="5258557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26" y="5025702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29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5384"/>
            <a:ext cx="12192000" cy="908050"/>
          </a:xfrm>
        </p:spPr>
        <p:txBody>
          <a:bodyPr anchor="ctr"/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Цикл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з </a:t>
            </a:r>
            <a:r>
              <a:rPr lang="uk-UA" altLang="ru-RU" sz="3600" b="1" dirty="0" err="1">
                <a:solidFill>
                  <a:schemeClr val="bg1"/>
                </a:solidFill>
                <a:latin typeface="+mn-lt"/>
              </a:rPr>
              <a:t>постумовою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916832"/>
            <a:ext cx="1737536" cy="66729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711450" y="1196976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ex3_5</a:t>
            </a:r>
            <a:endParaRPr lang="ru-RU" altLang="ru-RU" sz="2800" b="1"/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2" y="1716088"/>
            <a:ext cx="6337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9402272" y="5620371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09098" y="0"/>
            <a:ext cx="835183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Зміст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348200" y="1340768"/>
            <a:ext cx="7319800" cy="48320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b="1" dirty="0">
                <a:hlinkClick r:id="" action="ppaction://noaction"/>
              </a:rPr>
              <a:t>3.1. </a:t>
            </a:r>
            <a:r>
              <a:rPr lang="uk-UA" altLang="ru-RU" sz="2200" b="1" dirty="0"/>
              <a:t>Алгоритмічний вибір альтернатив</a:t>
            </a:r>
            <a:endParaRPr lang="ru-RU" altLang="ru-RU" sz="2200" b="1" dirty="0"/>
          </a:p>
          <a:p>
            <a:r>
              <a:rPr lang="uk-UA" altLang="ru-RU" sz="2200" dirty="0"/>
              <a:t>3.1.1. Вибір із двох альтернатив</a:t>
            </a:r>
            <a:endParaRPr lang="ru-RU" altLang="ru-RU" sz="2200" dirty="0"/>
          </a:p>
          <a:p>
            <a:r>
              <a:rPr lang="uk-UA" altLang="ru-RU" sz="2200" dirty="0"/>
              <a:t>3.1.2. Вкладеність конструкцій вибору</a:t>
            </a:r>
            <a:endParaRPr lang="ru-RU" altLang="ru-RU" sz="2200" dirty="0"/>
          </a:p>
          <a:p>
            <a:r>
              <a:rPr lang="uk-UA" altLang="ru-RU" sz="2200" dirty="0"/>
              <a:t>3.1.3. </a:t>
            </a:r>
            <a:r>
              <a:rPr lang="uk-UA" altLang="ru-RU" sz="2200" dirty="0" err="1"/>
              <a:t>Операторний</a:t>
            </a:r>
            <a:r>
              <a:rPr lang="uk-UA" altLang="ru-RU" sz="2200" dirty="0"/>
              <a:t> блок</a:t>
            </a:r>
            <a:endParaRPr lang="ru-RU" altLang="ru-RU" sz="2200" dirty="0"/>
          </a:p>
          <a:p>
            <a:r>
              <a:rPr lang="uk-UA" altLang="ru-RU" sz="2200" dirty="0"/>
              <a:t>3.1.4. </a:t>
            </a:r>
            <a:r>
              <a:rPr lang="uk-UA" altLang="ru-RU" sz="2200" dirty="0" err="1"/>
              <a:t>Поліваріантний</a:t>
            </a:r>
            <a:r>
              <a:rPr lang="uk-UA" altLang="ru-RU" sz="2200" dirty="0"/>
              <a:t> вибір</a:t>
            </a:r>
            <a:endParaRPr lang="ru-RU" altLang="ru-RU" sz="2200" dirty="0"/>
          </a:p>
          <a:p>
            <a:r>
              <a:rPr lang="uk-UA" altLang="ru-RU" sz="2200" b="1" dirty="0"/>
              <a:t>3.2. Алгоритмічна конструкція повторення</a:t>
            </a:r>
            <a:endParaRPr lang="ru-RU" altLang="ru-RU" sz="2200" b="1" dirty="0"/>
          </a:p>
          <a:p>
            <a:r>
              <a:rPr lang="uk-UA" altLang="ru-RU" sz="2200" dirty="0"/>
              <a:t>3.2.1. Цикл із передумовою</a:t>
            </a:r>
            <a:endParaRPr lang="ru-RU" altLang="ru-RU" sz="2200" dirty="0"/>
          </a:p>
          <a:p>
            <a:r>
              <a:rPr lang="uk-UA" altLang="ru-RU" sz="2200" dirty="0"/>
              <a:t>3.2.2. Цикл із </a:t>
            </a:r>
            <a:r>
              <a:rPr lang="uk-UA" altLang="ru-RU" sz="2200" dirty="0" err="1"/>
              <a:t>постумовою</a:t>
            </a:r>
            <a:endParaRPr lang="ru-RU" altLang="ru-RU" sz="2200" dirty="0"/>
          </a:p>
          <a:p>
            <a:r>
              <a:rPr lang="uk-UA" altLang="ru-RU" sz="2200" dirty="0"/>
              <a:t>3.2.3. Цикл із лічильником</a:t>
            </a:r>
            <a:endParaRPr lang="ru-RU" altLang="ru-RU" sz="2200" dirty="0"/>
          </a:p>
          <a:p>
            <a:r>
              <a:rPr lang="uk-UA" altLang="ru-RU" sz="2200" dirty="0"/>
              <a:t>3.2.4. Переривання циклу</a:t>
            </a:r>
            <a:endParaRPr lang="ru-RU" altLang="ru-RU" sz="2200" dirty="0"/>
          </a:p>
          <a:p>
            <a:r>
              <a:rPr lang="uk-UA" altLang="ru-RU" sz="2200" b="1" dirty="0">
                <a:solidFill>
                  <a:schemeClr val="bg1">
                    <a:lumMod val="50000"/>
                  </a:schemeClr>
                </a:solidFill>
              </a:rPr>
              <a:t>3.3. Деякі циклічні алгоритми та програми</a:t>
            </a:r>
            <a:endParaRPr lang="ru-RU" altLang="ru-RU" sz="2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altLang="ru-RU" sz="2200" dirty="0">
                <a:solidFill>
                  <a:schemeClr val="bg1">
                    <a:lumMod val="50000"/>
                  </a:schemeClr>
                </a:solidFill>
              </a:rPr>
              <a:t>3.3.1. Рекурентні послідовності та співвідношення</a:t>
            </a:r>
            <a:endParaRPr lang="ru-RU" altLang="ru-RU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altLang="ru-RU" sz="2200" dirty="0">
                <a:solidFill>
                  <a:schemeClr val="bg1">
                    <a:lumMod val="50000"/>
                  </a:schemeClr>
                </a:solidFill>
              </a:rPr>
              <a:t>3.3.2. Степеневі ряди</a:t>
            </a:r>
            <a:endParaRPr lang="ru-RU" altLang="ru-RU" sz="2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altLang="ru-RU" sz="2200" dirty="0">
                <a:solidFill>
                  <a:schemeClr val="bg1">
                    <a:lumMod val="50000"/>
                  </a:schemeClr>
                </a:solidFill>
              </a:rPr>
              <a:t>3.3.3. Ланцюгові дроби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772817"/>
            <a:ext cx="1878789" cy="259783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2463"/>
              </p:ext>
            </p:extLst>
          </p:nvPr>
        </p:nvGraphicFramePr>
        <p:xfrm>
          <a:off x="191344" y="-5680"/>
          <a:ext cx="9144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525344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//ex3_5.cpp.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Вгадування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псевдовипадкового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числа 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iostream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math.h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main()          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penalty=10;            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штраф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x,        //число,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вводиться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y,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згенероване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комп’ютером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кількість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балів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&lt;&lt;"define number, which computer generate"&lt;&lt;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srand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((unsigned)time(NULL));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ініціалізувати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генератор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чисел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y=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()%1000;       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генерувати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діапазону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0..999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=100;       //початкова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призова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сума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enter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";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&gt;&gt;x;      //увести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для</a:t>
                      </a:r>
                    </a:p>
                    <a:p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       // </a:t>
                      </a:r>
                      <a:r>
                        <a:rPr lang="uk-UA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відгадуванн</a:t>
                      </a:r>
                      <a:endParaRPr lang="uk-UA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uk-UA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if (x&gt;y)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smaller"&lt;&lt;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if (x&lt;y)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bigger"&lt;&lt;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}while(x!=y);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число не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користувачем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guessed right! 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won the prize”&lt;&lt;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&lt;&lt;prize&lt;&lt;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pause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}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кінець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9696400" y="1340768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30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45786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31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12225288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Цикл з лічильником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88691" y="1212153"/>
            <a:ext cx="5303912" cy="401637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Лічильник</a:t>
            </a:r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— це змінна, яка під час кожного повторення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збільшується</a:t>
            </a:r>
            <a:r>
              <a:rPr lang="en-US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зменшується)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одиницю або на інше значення. 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операторі </a:t>
            </a:r>
            <a:r>
              <a:rPr lang="uk-UA" altLang="ru-RU" sz="2400" i="1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циклу з лічильником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кількість виконаних ітерацій указується в заголовку</a:t>
            </a:r>
            <a:r>
              <a:rPr lang="en-US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6" y="899443"/>
            <a:ext cx="5209704" cy="536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66818" y="1075890"/>
            <a:ext cx="5983587" cy="1386121"/>
          </a:xfrm>
          <a:prstGeom prst="roundRect">
            <a:avLst/>
          </a:prstGeom>
          <a:solidFill>
            <a:srgbClr val="FFF4E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3200" b="1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32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([вираз1];[вираз2];[вираз3] </a:t>
            </a:r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&lt;оператор;&gt;</a:t>
            </a:r>
            <a:endParaRPr lang="en-US" altLang="ru-RU" sz="32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67408" y="3247976"/>
            <a:ext cx="10873208" cy="2308324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b="1" dirty="0" err="1">
                <a:latin typeface="Calibri" panose="020F0502020204030204" pitchFamily="34" charset="0"/>
              </a:rPr>
              <a:t>for</a:t>
            </a:r>
            <a:r>
              <a:rPr lang="uk-UA" altLang="ru-RU" sz="2400" dirty="0">
                <a:latin typeface="Calibri" panose="020F0502020204030204" pitchFamily="34" charset="0"/>
              </a:rPr>
              <a:t> — зарезервоване слово («для»); </a:t>
            </a:r>
            <a:endParaRPr lang="en-US" altLang="ru-RU" sz="2400" dirty="0">
              <a:latin typeface="Calibri" panose="020F0502020204030204" pitchFamily="34" charset="0"/>
            </a:endParaRPr>
          </a:p>
          <a:p>
            <a:r>
              <a:rPr lang="uk-UA" altLang="ru-RU" sz="2400" b="1" dirty="0">
                <a:latin typeface="Calibri" panose="020F0502020204030204" pitchFamily="34" charset="0"/>
              </a:rPr>
              <a:t>&lt;вираз1&gt;</a:t>
            </a:r>
            <a:r>
              <a:rPr lang="uk-UA" altLang="ru-RU" sz="2400" dirty="0">
                <a:latin typeface="Calibri" panose="020F0502020204030204" pitchFamily="34" charset="0"/>
              </a:rPr>
              <a:t>  </a:t>
            </a:r>
            <a:r>
              <a:rPr lang="uk-UA" altLang="ru-RU" sz="2400" dirty="0" err="1">
                <a:latin typeface="Calibri" panose="020F0502020204030204" pitchFamily="34" charset="0"/>
              </a:rPr>
              <a:t>ініціалізує</a:t>
            </a:r>
            <a:r>
              <a:rPr lang="uk-UA" altLang="ru-RU" sz="2400" dirty="0">
                <a:latin typeface="Calibri" panose="020F0502020204030204" pitchFamily="34" charset="0"/>
              </a:rPr>
              <a:t> лічильник та виконується один раз на початку циклу; </a:t>
            </a:r>
            <a:endParaRPr lang="en-US" altLang="ru-RU" sz="2400" dirty="0">
              <a:latin typeface="Calibri" panose="020F0502020204030204" pitchFamily="34" charset="0"/>
            </a:endParaRPr>
          </a:p>
          <a:p>
            <a:r>
              <a:rPr lang="uk-UA" altLang="ru-RU" sz="2400" b="1" dirty="0">
                <a:latin typeface="Calibri" panose="020F0502020204030204" pitchFamily="34" charset="0"/>
              </a:rPr>
              <a:t>&lt;вираз2&gt;</a:t>
            </a:r>
            <a:r>
              <a:rPr lang="uk-UA" altLang="ru-RU" sz="2400" dirty="0">
                <a:latin typeface="Calibri" panose="020F0502020204030204" pitchFamily="34" charset="0"/>
              </a:rPr>
              <a:t> — деякий </a:t>
            </a:r>
            <a:r>
              <a:rPr lang="uk-UA" altLang="ru-RU" sz="2400" dirty="0" err="1">
                <a:latin typeface="Calibri" panose="020F0502020204030204" pitchFamily="34" charset="0"/>
              </a:rPr>
              <a:t>булів</a:t>
            </a:r>
            <a:r>
              <a:rPr lang="uk-UA" altLang="ru-RU" sz="2400" dirty="0">
                <a:latin typeface="Calibri" panose="020F0502020204030204" pitchFamily="34" charset="0"/>
              </a:rPr>
              <a:t> вираз, котрий визначає умову повторення циклу; </a:t>
            </a:r>
            <a:endParaRPr lang="en-US" altLang="ru-RU" sz="2400" dirty="0">
              <a:latin typeface="Calibri" panose="020F0502020204030204" pitchFamily="34" charset="0"/>
            </a:endParaRPr>
          </a:p>
          <a:p>
            <a:r>
              <a:rPr lang="uk-UA" altLang="ru-RU" sz="2400" b="1" dirty="0">
                <a:latin typeface="Calibri" panose="020F0502020204030204" pitchFamily="34" charset="0"/>
              </a:rPr>
              <a:t>&lt;вираз3&gt;</a:t>
            </a:r>
            <a:r>
              <a:rPr lang="uk-UA" altLang="ru-RU" sz="2400" dirty="0">
                <a:latin typeface="Calibri" panose="020F0502020204030204" pitchFamily="34" charset="0"/>
              </a:rPr>
              <a:t>  змінює значення лічильника циклу, найчастіше це просто операція </a:t>
            </a:r>
            <a:r>
              <a:rPr lang="uk-UA" altLang="ru-RU" sz="2400" dirty="0" err="1">
                <a:latin typeface="Calibri" panose="020F0502020204030204" pitchFamily="34" charset="0"/>
              </a:rPr>
              <a:t>інкремента</a:t>
            </a:r>
            <a:r>
              <a:rPr lang="uk-UA" altLang="ru-RU" sz="2400" dirty="0">
                <a:latin typeface="Calibri" panose="020F0502020204030204" pitchFamily="34" charset="0"/>
              </a:rPr>
              <a:t> чи </a:t>
            </a:r>
            <a:r>
              <a:rPr lang="uk-UA" altLang="ru-RU" sz="2400" dirty="0" err="1">
                <a:latin typeface="Calibri" panose="020F0502020204030204" pitchFamily="34" charset="0"/>
              </a:rPr>
              <a:t>декремента</a:t>
            </a:r>
            <a:r>
              <a:rPr lang="uk-UA" altLang="ru-RU" sz="2400" dirty="0">
                <a:latin typeface="Calibri" panose="020F0502020204030204" pitchFamily="34" charset="0"/>
              </a:rPr>
              <a:t>; </a:t>
            </a:r>
            <a:endParaRPr lang="en-US" altLang="ru-RU" sz="2400" dirty="0">
              <a:latin typeface="Calibri" panose="020F0502020204030204" pitchFamily="34" charset="0"/>
            </a:endParaRPr>
          </a:p>
          <a:p>
            <a:r>
              <a:rPr lang="uk-UA" altLang="ru-RU" sz="2400" b="1" dirty="0">
                <a:latin typeface="Calibri" panose="020F0502020204030204" pitchFamily="34" charset="0"/>
              </a:rPr>
              <a:t>&lt;оператор&gt;</a:t>
            </a:r>
            <a:r>
              <a:rPr lang="uk-UA" altLang="ru-RU" sz="2400" dirty="0">
                <a:latin typeface="Calibri" panose="020F0502020204030204" pitchFamily="34" charset="0"/>
              </a:rPr>
              <a:t> — простий або складений оператор, що є тілом циклу.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12225288" cy="7921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Цикл з лічильником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992313" y="1052513"/>
            <a:ext cx="8424862" cy="4176712"/>
            <a:chOff x="138" y="918"/>
            <a:chExt cx="5230" cy="1701"/>
          </a:xfrm>
        </p:grpSpPr>
        <p:pic>
          <p:nvPicPr>
            <p:cNvPr id="2662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918"/>
              <a:ext cx="5230" cy="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54" y="1015"/>
              <a:ext cx="4996" cy="147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обчислення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факторіала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цілого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невід’ємного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числа. </a:t>
              </a:r>
              <a:endParaRPr lang="en-US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!=1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2 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 …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(n – 1) 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, де 0! = 1</a:t>
              </a:r>
            </a:p>
            <a:p>
              <a:pPr algn="ctr"/>
              <a:r>
                <a:rPr lang="uk-UA" altLang="ru-RU" sz="2400" b="1" dirty="0">
                  <a:latin typeface="Times New Roman" panose="02020603050405020304" pitchFamily="18" charset="0"/>
                </a:rPr>
                <a:t> </a:t>
              </a: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Оскільки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!= (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– 1)! </a:t>
              </a:r>
              <a:r>
                <a:rPr lang="uk-UA" altLang="ru-RU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тому обчислення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зводиться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до багаторазового виконання операції</a:t>
              </a:r>
            </a:p>
            <a:p>
              <a:pPr algn="ctr"/>
              <a:r>
                <a:rPr lang="uk-UA" altLang="ru-RU" sz="2800" b="1" dirty="0">
                  <a:latin typeface="Times New Roman" panose="02020603050405020304" pitchFamily="18" charset="0"/>
                </a:rPr>
                <a:t> 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:=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*i,</a:t>
              </a: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де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і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= 2, 3, ...,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початкове значення змінної </a:t>
              </a:r>
              <a:r>
                <a:rPr lang="uk-UA" altLang="ru-RU" sz="2400" b="1" dirty="0" err="1">
                  <a:latin typeface="Times New Roman" panose="02020603050405020304" pitchFamily="18" charset="0"/>
                </a:rPr>
                <a:t>factorial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 дорівнює 1.</a:t>
              </a:r>
              <a:r>
                <a:rPr lang="uk-UA" altLang="ru-RU" sz="24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88" y="52416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6508304" y="5405116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12225288" cy="7921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Цикл з лічильником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34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711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</a:t>
            </a:r>
            <a:r>
              <a:rPr lang="uk-UA" altLang="ru-RU" sz="2800" b="1"/>
              <a:t>6</a:t>
            </a:r>
            <a:endParaRPr lang="ru-RU" altLang="ru-RU" sz="2800" b="1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060576"/>
            <a:ext cx="5473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кругленный прямоугольник 8">
            <a:hlinkClick r:id="rId3" action="ppaction://hlinkfile"/>
          </p:cNvPr>
          <p:cNvSpPr/>
          <p:nvPr/>
        </p:nvSpPr>
        <p:spPr>
          <a:xfrm>
            <a:off x="6508304" y="5405116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12225288" cy="7921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Цикл з лічильником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1384" y="836713"/>
            <a:ext cx="10009112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//ex3_6.cpp.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числа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long factorial;                          //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 </a:t>
            </a:r>
            <a:r>
              <a:rPr lang="en-GB" dirty="0" err="1"/>
              <a:t>n,i</a:t>
            </a:r>
            <a:r>
              <a:rPr lang="en-GB" dirty="0"/>
              <a:t>;                   //</a:t>
            </a:r>
            <a:r>
              <a:rPr lang="ru-RU" dirty="0" err="1"/>
              <a:t>вхідне</a:t>
            </a:r>
            <a:r>
              <a:rPr lang="ru-RU" dirty="0"/>
              <a:t> число та </a:t>
            </a:r>
            <a:r>
              <a:rPr lang="ru-RU" dirty="0" err="1"/>
              <a:t>лічильник</a:t>
            </a:r>
            <a:r>
              <a:rPr lang="ru-RU" dirty="0"/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&lt;&lt;"factorial calculation - n! 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do{        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уведення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, </a:t>
            </a:r>
            <a:r>
              <a:rPr lang="ru-RU" dirty="0" err="1" smtClean="0">
                <a:solidFill>
                  <a:srgbClr val="009900"/>
                </a:solidFill>
              </a:rPr>
              <a:t>перевірка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введення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потрібних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даних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 err="1">
                <a:solidFill>
                  <a:srgbClr val="0000CC"/>
                </a:solidFill>
              </a:rPr>
              <a:t>cout</a:t>
            </a:r>
            <a:r>
              <a:rPr lang="en-GB" dirty="0">
                <a:solidFill>
                  <a:srgbClr val="0000CC"/>
                </a:solidFill>
              </a:rPr>
              <a:t>&lt;&lt;"enter integer number:"&lt;&lt;</a:t>
            </a:r>
            <a:r>
              <a:rPr lang="en-GB" dirty="0" err="1">
                <a:solidFill>
                  <a:srgbClr val="0000CC"/>
                </a:solidFill>
              </a:rPr>
              <a:t>endl</a:t>
            </a:r>
            <a:r>
              <a:rPr lang="en-GB" dirty="0">
                <a:solidFill>
                  <a:srgbClr val="0000CC"/>
                </a:solidFill>
              </a:rPr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     </a:t>
            </a:r>
            <a:r>
              <a:rPr lang="en-GB" dirty="0" err="1">
                <a:solidFill>
                  <a:srgbClr val="0000CC"/>
                </a:solidFill>
              </a:rPr>
              <a:t>cin</a:t>
            </a:r>
            <a:r>
              <a:rPr lang="en-GB" dirty="0">
                <a:solidFill>
                  <a:srgbClr val="0000CC"/>
                </a:solidFill>
              </a:rPr>
              <a:t>&gt;&gt;n; </a:t>
            </a:r>
          </a:p>
          <a:p>
            <a:r>
              <a:rPr lang="en-GB" dirty="0">
                <a:solidFill>
                  <a:srgbClr val="0000CC"/>
                </a:solidFill>
              </a:rPr>
              <a:t> }while(n&gt;=16);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обмеження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діапазону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вхідних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factorial=1;                         //</a:t>
            </a:r>
            <a:r>
              <a:rPr lang="ru-RU" dirty="0" err="1"/>
              <a:t>початкове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for(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=2;i&lt;= n;++</a:t>
            </a:r>
            <a:r>
              <a:rPr lang="en-GB" dirty="0" err="1" smtClean="0">
                <a:solidFill>
                  <a:srgbClr val="0000CC"/>
                </a:solidFill>
              </a:rPr>
              <a:t>i</a:t>
            </a:r>
            <a:r>
              <a:rPr lang="en-GB" dirty="0" smtClean="0">
                <a:solidFill>
                  <a:srgbClr val="0000CC"/>
                </a:solidFill>
              </a:rPr>
              <a:t>)          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smtClean="0">
                <a:solidFill>
                  <a:srgbClr val="009900"/>
                </a:solidFill>
              </a:rPr>
              <a:t>заголовок циклу </a:t>
            </a:r>
            <a:r>
              <a:rPr lang="ru-RU" dirty="0" err="1" smtClean="0">
                <a:solidFill>
                  <a:srgbClr val="009900"/>
                </a:solidFill>
              </a:rPr>
              <a:t>обчислення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факторіала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>
                <a:solidFill>
                  <a:srgbClr val="0000CC"/>
                </a:solidFill>
              </a:rPr>
              <a:t>factorial*=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9900"/>
                </a:solidFill>
              </a:rPr>
              <a:t>;                                         //</a:t>
            </a:r>
            <a:r>
              <a:rPr lang="ru-RU" dirty="0" err="1">
                <a:solidFill>
                  <a:srgbClr val="009900"/>
                </a:solidFill>
              </a:rPr>
              <a:t>тіло</a:t>
            </a:r>
            <a:r>
              <a:rPr lang="ru-RU" dirty="0">
                <a:solidFill>
                  <a:srgbClr val="009900"/>
                </a:solidFill>
              </a:rPr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&lt;&lt;n&lt;&lt;"!="&lt;&lt;factorial&lt;&lt;</a:t>
            </a:r>
            <a:r>
              <a:rPr lang="en-GB" dirty="0" err="1"/>
              <a:t>endl</a:t>
            </a:r>
            <a:r>
              <a:rPr lang="en-GB" dirty="0"/>
              <a:t>;               //</a:t>
            </a:r>
            <a:r>
              <a:rPr lang="ru-RU" dirty="0" err="1"/>
              <a:t>виведення</a:t>
            </a:r>
            <a:r>
              <a:rPr lang="ru-RU" dirty="0"/>
              <a:t> результату </a:t>
            </a:r>
          </a:p>
          <a:p>
            <a:r>
              <a:rPr lang="en-GB" dirty="0"/>
              <a:t>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8389909" y="1340768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35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959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36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96" y="60324"/>
            <a:ext cx="12192000" cy="792163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Переривання циклу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07368" y="1120774"/>
            <a:ext cx="10946432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altLang="ru-RU" sz="2400" dirty="0">
                <a:cs typeface="Times New Roman" panose="02020603050405020304" pitchFamily="18" charset="0"/>
              </a:rPr>
              <a:t>У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мовах</a:t>
            </a:r>
            <a:r>
              <a:rPr lang="ru-RU" altLang="ru-RU" sz="2400" dirty="0">
                <a:cs typeface="Times New Roman" panose="02020603050405020304" pitchFamily="18" charset="0"/>
              </a:rPr>
              <a:t> С/С++ є </a:t>
            </a:r>
            <a:r>
              <a:rPr lang="ru-RU" altLang="ru-RU" sz="2400" dirty="0" err="1"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break</a:t>
            </a:r>
            <a:r>
              <a:rPr lang="en-US" altLang="ru-RU" sz="2400" b="1" dirty="0"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cs typeface="Times New Roman" panose="02020603050405020304" pitchFamily="18" charset="0"/>
              </a:rPr>
              <a:t>та</a:t>
            </a:r>
            <a:r>
              <a:rPr lang="ru-RU" altLang="ru-RU" sz="2400" b="1" dirty="0"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continue</a:t>
            </a:r>
            <a:r>
              <a:rPr lang="en-US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що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дають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змогу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передчасному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завершенні</a:t>
            </a:r>
            <a:r>
              <a:rPr lang="ru-RU" altLang="ru-RU" sz="2400" dirty="0"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ітерації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altLang="ru-RU" sz="2400" dirty="0" err="1">
                <a:cs typeface="Times New Roman" panose="02020603050405020304" pitchFamily="18" charset="0"/>
              </a:rPr>
              <a:t>Передчасний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вихід</a:t>
            </a:r>
            <a:r>
              <a:rPr lang="ru-RU" altLang="ru-RU" sz="2400" dirty="0">
                <a:cs typeface="Times New Roman" panose="02020603050405020304" pitchFamily="18" charset="0"/>
              </a:rPr>
              <a:t> з циклу </a:t>
            </a:r>
            <a:r>
              <a:rPr lang="ru-RU" altLang="ru-RU" sz="2400" dirty="0" err="1">
                <a:cs typeface="Times New Roman" panose="02020603050405020304" pitchFamily="18" charset="0"/>
              </a:rPr>
              <a:t>робить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умову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повторення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хибною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  <a:r>
              <a:rPr lang="en-US" altLang="ru-RU" sz="2400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83978" y="3068638"/>
            <a:ext cx="10267412" cy="25923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Для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примусового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переривання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виконується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оператор </a:t>
            </a:r>
            <a:r>
              <a:rPr lang="en-US" altLang="ru-RU" sz="2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break</a:t>
            </a:r>
            <a:r>
              <a:rPr lang="en-US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uk-UA" altLang="ru-RU" sz="24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За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допомогою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оператора </a:t>
            </a:r>
            <a:r>
              <a:rPr lang="en-US" altLang="ru-RU" sz="2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continue</a:t>
            </a:r>
            <a:r>
              <a:rPr lang="en-US" altLang="ru-RU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пропускаються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всі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інструкції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записані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після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виклику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в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тілі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циклу.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Тож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у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разі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виконання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оператора </a:t>
            </a:r>
            <a:r>
              <a:rPr lang="en-US" altLang="ru-RU" sz="2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continue</a:t>
            </a:r>
            <a:r>
              <a:rPr lang="en-US" altLang="ru-RU" sz="24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завжди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перевіряється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умова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продовження</a:t>
            </a:r>
            <a:r>
              <a:rPr lang="ru-RU" altLang="ru-RU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циклу.</a:t>
            </a:r>
            <a:endParaRPr lang="en-US" altLang="ru-RU" sz="24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37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623392" y="1196753"/>
            <a:ext cx="11017224" cy="2770187"/>
            <a:chOff x="169" y="733"/>
            <a:chExt cx="5422" cy="2293"/>
          </a:xfrm>
        </p:grpSpPr>
        <p:pic>
          <p:nvPicPr>
            <p:cNvPr id="28676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озв’яжемо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задачу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перевірки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натурального числа </a:t>
              </a:r>
              <a:r>
                <a:rPr lang="en-US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простоту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Перериватимемо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виконання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у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випадку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знаходження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дільника</a:t>
              </a:r>
              <a:r>
                <a:rPr lang="ru-RU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оператором </a:t>
              </a:r>
              <a:r>
                <a:rPr lang="en-US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</a:t>
              </a:r>
              <a:r>
                <a:rPr lang="en-US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Вихід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із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здійснюється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оператором </a:t>
              </a:r>
              <a:r>
                <a:rPr lang="en-US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</a:t>
              </a:r>
              <a:r>
                <a:rPr lang="en-US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uk-UA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знайдено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рівний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значенню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(число складене)</a:t>
              </a:r>
              <a:r>
                <a:rPr lang="ru-RU" alt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endParaRPr lang="uk-UA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00" y="5065660"/>
            <a:ext cx="2632856" cy="1025941"/>
          </a:xfrm>
          <a:prstGeom prst="rect">
            <a:avLst/>
          </a:prstGeo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6231424" y="5547286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196" y="60324"/>
            <a:ext cx="1219200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Переривання циклу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520" y="75604"/>
            <a:ext cx="855908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//ex3_7.cpp.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чисел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n,k</a:t>
            </a:r>
            <a:r>
              <a:rPr lang="en-GB" dirty="0"/>
              <a:t>;                             //</a:t>
            </a:r>
            <a:r>
              <a:rPr lang="ru-RU" dirty="0"/>
              <a:t>число,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&lt;&lt;"number simplicity"&lt;&lt;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integer:"&lt;&lt;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                      //</a:t>
            </a:r>
            <a:r>
              <a:rPr lang="ru-RU" dirty="0"/>
              <a:t>увести число </a:t>
            </a:r>
          </a:p>
          <a:p>
            <a:r>
              <a:rPr lang="ru-RU" dirty="0"/>
              <a:t> </a:t>
            </a:r>
            <a:r>
              <a:rPr lang="en-GB" dirty="0"/>
              <a:t>k=2;                                  //</a:t>
            </a:r>
            <a:r>
              <a:rPr lang="ru-RU" dirty="0" err="1"/>
              <a:t>вибрати</a:t>
            </a:r>
            <a:r>
              <a:rPr lang="ru-RU" dirty="0"/>
              <a:t> перший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                              //</a:t>
            </a:r>
            <a:r>
              <a:rPr lang="ru-RU" dirty="0" err="1"/>
              <a:t>перебирати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while (k&lt;=(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)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((double)n))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9900"/>
                </a:solidFill>
              </a:rPr>
              <a:t>//умова зменшення кількості дільників</a:t>
            </a:r>
            <a:endParaRPr lang="en-GB" dirty="0">
              <a:solidFill>
                <a:srgbClr val="0099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if(n % k ==0</a:t>
            </a:r>
            <a:r>
              <a:rPr lang="en-GB" dirty="0">
                <a:solidFill>
                  <a:srgbClr val="009900"/>
                </a:solidFill>
              </a:rPr>
              <a:t>)                             //</a:t>
            </a:r>
            <a:r>
              <a:rPr lang="ru-RU" dirty="0" err="1">
                <a:solidFill>
                  <a:srgbClr val="009900"/>
                </a:solidFill>
              </a:rPr>
              <a:t>якщо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k </a:t>
            </a:r>
            <a:r>
              <a:rPr lang="ru-RU" dirty="0" err="1">
                <a:solidFill>
                  <a:srgbClr val="009900"/>
                </a:solidFill>
              </a:rPr>
              <a:t>ділить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n, </a:t>
            </a:r>
          </a:p>
          <a:p>
            <a:r>
              <a:rPr lang="en-GB" dirty="0">
                <a:solidFill>
                  <a:srgbClr val="0000CC"/>
                </a:solidFill>
              </a:rPr>
              <a:t>       break;                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перервати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цикл, </a:t>
            </a:r>
            <a:r>
              <a:rPr lang="ru-RU" dirty="0" err="1" smtClean="0">
                <a:solidFill>
                  <a:srgbClr val="009900"/>
                </a:solidFill>
              </a:rPr>
              <a:t>бо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визначене</a:t>
            </a:r>
            <a:r>
              <a:rPr lang="ru-RU" dirty="0" smtClean="0">
                <a:solidFill>
                  <a:srgbClr val="009900"/>
                </a:solidFill>
              </a:rPr>
              <a:t> число - </a:t>
            </a:r>
            <a:r>
              <a:rPr lang="ru-RU" dirty="0" err="1">
                <a:solidFill>
                  <a:srgbClr val="009900"/>
                </a:solidFill>
              </a:rPr>
              <a:t>складене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k++;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вибрати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наступний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дільник</a:t>
            </a:r>
            <a:r>
              <a:rPr lang="ru-RU" dirty="0">
                <a:solidFill>
                  <a:srgbClr val="009900"/>
                </a:solidFill>
              </a:rPr>
              <a:t>     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} </a:t>
            </a:r>
          </a:p>
          <a:p>
            <a:r>
              <a:rPr lang="ru-RU" dirty="0"/>
              <a:t> </a:t>
            </a:r>
            <a:r>
              <a:rPr lang="en-GB" dirty="0"/>
              <a:t>if (k==(</a:t>
            </a:r>
            <a:r>
              <a:rPr lang="en-GB" dirty="0" err="1"/>
              <a:t>int</a:t>
            </a:r>
            <a:r>
              <a:rPr lang="en-GB" dirty="0"/>
              <a:t>)</a:t>
            </a:r>
            <a:r>
              <a:rPr lang="en-GB" dirty="0" err="1"/>
              <a:t>sqrt</a:t>
            </a:r>
            <a:r>
              <a:rPr lang="en-GB" dirty="0"/>
              <a:t>((double)n)+1) //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  <a:r>
              <a:rPr lang="ru-RU" dirty="0" err="1"/>
              <a:t>перевірено</a:t>
            </a:r>
            <a:r>
              <a:rPr lang="ru-RU" dirty="0"/>
              <a:t>, </a:t>
            </a:r>
          </a:p>
          <a:p>
            <a:r>
              <a:rPr lang="ru-RU" dirty="0"/>
              <a:t>      </a:t>
            </a:r>
            <a:r>
              <a:rPr lang="en-GB" dirty="0" err="1"/>
              <a:t>cout</a:t>
            </a:r>
            <a:r>
              <a:rPr lang="en-GB" dirty="0"/>
              <a:t>&lt;&lt;n&lt;&lt;" is simple"&lt;&lt;</a:t>
            </a:r>
            <a:r>
              <a:rPr lang="en-GB" dirty="0" err="1"/>
              <a:t>endl</a:t>
            </a:r>
            <a:r>
              <a:rPr lang="en-GB" dirty="0"/>
              <a:t>;            //</a:t>
            </a:r>
            <a:r>
              <a:rPr lang="ru-RU" dirty="0"/>
              <a:t>число є простим         </a:t>
            </a:r>
          </a:p>
          <a:p>
            <a:r>
              <a:rPr lang="ru-RU" dirty="0"/>
              <a:t> </a:t>
            </a:r>
            <a:r>
              <a:rPr lang="en-GB" dirty="0"/>
              <a:t>else </a:t>
            </a:r>
            <a:r>
              <a:rPr lang="en-GB" dirty="0" err="1"/>
              <a:t>cout</a:t>
            </a:r>
            <a:r>
              <a:rPr lang="en-GB" dirty="0"/>
              <a:t>&lt;&lt;n&lt;&lt;" is not simple"&lt;&lt;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8832304" y="2480409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38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610600" y="60324"/>
            <a:ext cx="3594596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Переривання циклу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339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39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264" y="44176"/>
            <a:ext cx="12174736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pPr algn="ctr"/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3.3.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Деякі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циклічні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алгоритми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та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програми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1196975"/>
            <a:ext cx="11568608" cy="129698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</a:pP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Одним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із найпростіших і найважливіших застосувань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циклічних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структур є </a:t>
            </a:r>
            <a:r>
              <a:rPr lang="uk-UA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генерування рекурентних послідовностей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387698" y="2854599"/>
            <a:ext cx="9433867" cy="15696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Формула, що виражає член послідовності через один або декілька попередніх, називається </a:t>
            </a:r>
            <a:r>
              <a:rPr lang="uk-UA" altLang="ru-RU" sz="2400" b="1" i="1" dirty="0">
                <a:solidFill>
                  <a:srgbClr val="0000CC"/>
                </a:solidFill>
                <a:latin typeface="Calibri" panose="020F0502020204030204" pitchFamily="34" charset="0"/>
              </a:rPr>
              <a:t>рекурентним співвідношенням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uk-UA" altLang="ru-RU" sz="2400" dirty="0">
                <a:latin typeface="Calibri" panose="020F0502020204030204" pitchFamily="34" charset="0"/>
              </a:rPr>
              <a:t>Послідовність, члени якої задовольняють деякому рекурентному співвідношенню, називається </a:t>
            </a:r>
            <a:r>
              <a:rPr lang="uk-UA" altLang="ru-RU" sz="2400" b="1" i="1" dirty="0">
                <a:latin typeface="Calibri" panose="020F0502020204030204" pitchFamily="34" charset="0"/>
              </a:rPr>
              <a:t>рекурентною</a:t>
            </a:r>
            <a:r>
              <a:rPr lang="uk-UA" altLang="ru-RU" sz="24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5175"/>
            <a:ext cx="9144000" cy="6092825"/>
          </a:xfrm>
          <a:prstGeom prst="rect">
            <a:avLst/>
          </a:prstGeom>
          <a:ln w="28575">
            <a:solidFill>
              <a:srgbClr val="990033"/>
            </a:solidFill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1" y="0"/>
            <a:ext cx="932497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altLang="ru-RU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Процес розробки програмного забезпечення</a:t>
            </a:r>
            <a:endParaRPr lang="ru-RU" altLang="ru-RU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40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9375"/>
            <a:ext cx="12192000" cy="792163"/>
          </a:xfrm>
        </p:spPr>
        <p:txBody>
          <a:bodyPr anchor="ctr"/>
          <a:lstStyle/>
          <a:p>
            <a:pPr algn="ctr"/>
            <a:r>
              <a:rPr lang="en-US" altLang="ru-RU" sz="3600" b="1" dirty="0">
                <a:solidFill>
                  <a:schemeClr val="bg1"/>
                </a:solidFill>
                <a:latin typeface="+mn-lt"/>
              </a:rPr>
              <a:t>               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Рекурентні послідовності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Рисунок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" y="5716604"/>
            <a:ext cx="1640572" cy="6397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9207877" y="5731270"/>
            <a:ext cx="3014955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ex3_8.cpp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524000" y="2887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695400" y="1027406"/>
            <a:ext cx="11233248" cy="4608513"/>
            <a:chOff x="249" y="572"/>
            <a:chExt cx="5353" cy="2903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9" y="572"/>
              <a:ext cx="5353" cy="290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що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генерує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послідовність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перших </a:t>
              </a:r>
              <a:r>
                <a:rPr lang="ru-RU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 </a:t>
              </a:r>
              <a:r>
                <a:rPr lang="ru-RU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Фібоначчі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 dirty="0">
                  <a:latin typeface="Times New Roman" panose="02020603050405020304" pitchFamily="18" charset="0"/>
                </a:rPr>
                <a:t>Послідовність {</a:t>
              </a:r>
              <a:r>
                <a:rPr lang="uk-UA" altLang="ru-RU" sz="2400" b="1" i="1" dirty="0" err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ru-RU" sz="2400" b="1" i="1" baseline="-25000" dirty="0">
                  <a:latin typeface="Times New Roman" panose="02020603050405020304" pitchFamily="18" charset="0"/>
                </a:rPr>
                <a:t>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} чисел 1, 1, 2, 3, 5, 8, 13, …, де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 dirty="0">
                  <a:latin typeface="Times New Roman" panose="02020603050405020304" pitchFamily="18" charset="0"/>
                </a:rPr>
                <a:t>1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=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 = 1, а кожний наступний член  дорівнює сумі двох попередніх, називається </a:t>
              </a:r>
              <a:r>
                <a:rPr lang="uk-UA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послідовністю чисел </a:t>
              </a:r>
              <a:r>
                <a:rPr lang="uk-UA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Фібоначчі</a:t>
              </a:r>
              <a:r>
                <a:rPr lang="uk-UA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ru-RU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 dirty="0">
                  <a:latin typeface="Times New Roman" panose="02020603050405020304" pitchFamily="18" charset="0"/>
                </a:rPr>
                <a:t>Таким чином, усі члени послідовності чисел </a:t>
              </a:r>
              <a:r>
                <a:rPr lang="uk-UA" altLang="ru-RU" sz="2400" b="1" dirty="0" err="1">
                  <a:latin typeface="Times New Roman" panose="02020603050405020304" pitchFamily="18" charset="0"/>
                </a:rPr>
                <a:t>Фібоначчі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починаючи з третього, задаються рекурентним співвідношенням </a:t>
              </a: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pPr algn="ctr">
                <a:buClr>
                  <a:srgbClr val="0000CC"/>
                </a:buClr>
                <a:buFont typeface="Wingdings" panose="05000000000000000000" pitchFamily="2" charset="2"/>
                <a:buNone/>
              </a:pPr>
              <a:endParaRPr lang="uk-UA" altLang="ru-RU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2018" y="2341"/>
            <a:ext cx="2402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name="Equation" r:id="rId7" imgW="1625400" imgH="711000" progId="Equation.3">
                    <p:embed/>
                  </p:oleObj>
                </mc:Choice>
                <mc:Fallback>
                  <p:oleObj name="Equation" r:id="rId7" imgW="1625400" imgH="71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2402" cy="10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80" y="225415"/>
            <a:ext cx="7304856" cy="66325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700" b="1" dirty="0"/>
              <a:t>//ex3_8.cpp. </a:t>
            </a:r>
            <a:r>
              <a:rPr lang="ru-RU" sz="1700" b="1" dirty="0" err="1"/>
              <a:t>Послідовність</a:t>
            </a:r>
            <a:r>
              <a:rPr lang="ru-RU" sz="1700" b="1" dirty="0"/>
              <a:t> чисел </a:t>
            </a:r>
            <a:r>
              <a:rPr lang="ru-RU" sz="1700" b="1" dirty="0" err="1"/>
              <a:t>Фібоначчі</a:t>
            </a:r>
            <a:r>
              <a:rPr lang="ru-RU" sz="1700" b="1" dirty="0"/>
              <a:t> </a:t>
            </a:r>
          </a:p>
          <a:p>
            <a:r>
              <a:rPr lang="ru-RU" sz="1700" dirty="0"/>
              <a:t>#</a:t>
            </a:r>
            <a:r>
              <a:rPr lang="en-GB" sz="1700" dirty="0"/>
              <a:t>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math.h</a:t>
            </a:r>
            <a:r>
              <a:rPr lang="en-GB" sz="1700" dirty="0"/>
              <a:t>&gt;</a:t>
            </a:r>
          </a:p>
          <a:p>
            <a:r>
              <a:rPr lang="en-GB" sz="1700" dirty="0"/>
              <a:t>#include &lt;</a:t>
            </a:r>
            <a:r>
              <a:rPr lang="en-GB" sz="1700" dirty="0" err="1"/>
              <a:t>conio.h</a:t>
            </a:r>
            <a:r>
              <a:rPr lang="en-GB" sz="1700" dirty="0"/>
              <a:t>&gt;</a:t>
            </a:r>
          </a:p>
          <a:p>
            <a:r>
              <a:rPr lang="en-GB" sz="1700" dirty="0"/>
              <a:t>using namespace </a:t>
            </a:r>
            <a:r>
              <a:rPr lang="en-GB" sz="1700" dirty="0" err="1"/>
              <a:t>std</a:t>
            </a:r>
            <a:r>
              <a:rPr lang="en-GB" sz="1700" dirty="0"/>
              <a:t>; </a:t>
            </a:r>
          </a:p>
          <a:p>
            <a:r>
              <a:rPr lang="en-GB" sz="1700" dirty="0" err="1"/>
              <a:t>int</a:t>
            </a:r>
            <a:r>
              <a:rPr lang="en-GB" sz="1700" dirty="0"/>
              <a:t> main()           </a:t>
            </a:r>
          </a:p>
          <a:p>
            <a:r>
              <a:rPr lang="en-GB" sz="1700" dirty="0"/>
              <a:t>{   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f1,f2,fi;     //</a:t>
            </a:r>
            <a:r>
              <a:rPr lang="ru-RU" sz="1700" dirty="0"/>
              <a:t>два </a:t>
            </a:r>
            <a:r>
              <a:rPr lang="ru-RU" sz="1700" dirty="0" err="1"/>
              <a:t>попередніх</a:t>
            </a:r>
            <a:r>
              <a:rPr lang="ru-RU" sz="1700" dirty="0"/>
              <a:t> та </a:t>
            </a:r>
            <a:r>
              <a:rPr lang="ru-RU" sz="1700" dirty="0" err="1"/>
              <a:t>поточний</a:t>
            </a:r>
            <a:r>
              <a:rPr lang="ru-RU" sz="1700" dirty="0"/>
              <a:t> член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</a:t>
            </a:r>
            <a:r>
              <a:rPr lang="en-GB" sz="1700" dirty="0" err="1"/>
              <a:t>i,n</a:t>
            </a:r>
            <a:r>
              <a:rPr lang="en-GB" sz="1700" dirty="0"/>
              <a:t>;    //</a:t>
            </a:r>
            <a:r>
              <a:rPr lang="ru-RU" sz="1700" dirty="0" err="1"/>
              <a:t>лічильник</a:t>
            </a:r>
            <a:r>
              <a:rPr lang="ru-RU" sz="1700" dirty="0"/>
              <a:t> і </a:t>
            </a:r>
            <a:r>
              <a:rPr lang="ru-RU" sz="1700" dirty="0" err="1"/>
              <a:t>загальна</a:t>
            </a:r>
            <a:r>
              <a:rPr lang="ru-RU" sz="1700" dirty="0"/>
              <a:t>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&lt;&lt;"Enter the length of Fibonacci sequence: ";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cin</a:t>
            </a:r>
            <a:r>
              <a:rPr lang="en-GB" sz="1700" dirty="0"/>
              <a:t>&gt;&gt;n;                   //</a:t>
            </a:r>
            <a:r>
              <a:rPr lang="ru-RU" sz="1700" dirty="0"/>
              <a:t>увести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f1=1; f2=1;                     //</a:t>
            </a:r>
            <a:r>
              <a:rPr lang="ru-RU" sz="1700" dirty="0" err="1"/>
              <a:t>ініціалізувати</a:t>
            </a:r>
            <a:r>
              <a:rPr lang="ru-RU" sz="1700" dirty="0"/>
              <a:t> два перших члени </a:t>
            </a:r>
          </a:p>
          <a:p>
            <a:r>
              <a:rPr lang="ru-RU" sz="1700" dirty="0"/>
              <a:t>                                       //</a:t>
            </a: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послідовність</a:t>
            </a:r>
            <a:r>
              <a:rPr lang="ru-RU" sz="1700" dirty="0"/>
              <a:t>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(n&gt;0) </a:t>
            </a:r>
            <a:r>
              <a:rPr lang="en-GB" sz="1700" dirty="0" err="1"/>
              <a:t>cout</a:t>
            </a:r>
            <a:r>
              <a:rPr lang="en-GB" sz="1700" dirty="0"/>
              <a:t>&lt;&lt;f1;     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один член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(n&gt;1) </a:t>
            </a:r>
            <a:r>
              <a:rPr lang="en-GB" sz="1700" dirty="0" err="1"/>
              <a:t>cout</a:t>
            </a:r>
            <a:r>
              <a:rPr lang="en-GB" sz="1700" dirty="0"/>
              <a:t>&lt;&lt;" "&lt;&lt;f2;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два члени 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</a:t>
            </a:r>
            <a:r>
              <a:rPr lang="en-GB" sz="1700" dirty="0">
                <a:solidFill>
                  <a:srgbClr val="0000CC"/>
                </a:solidFill>
              </a:rPr>
              <a:t>for( 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=3;i&lt;=n ;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++)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>
                <a:solidFill>
                  <a:srgbClr val="009900"/>
                </a:solidFill>
              </a:rPr>
              <a:t>цикл </a:t>
            </a:r>
            <a:r>
              <a:rPr lang="ru-RU" sz="1700" dirty="0" err="1">
                <a:solidFill>
                  <a:srgbClr val="009900"/>
                </a:solidFill>
              </a:rPr>
              <a:t>обчислення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наступних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членів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{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fi=f1+f2;              </a:t>
            </a:r>
            <a:r>
              <a:rPr lang="uk-UA" sz="1700" dirty="0">
                <a:solidFill>
                  <a:srgbClr val="0000CC"/>
                </a:solidFill>
              </a:rPr>
              <a:t>       </a:t>
            </a:r>
            <a:r>
              <a:rPr lang="en-GB" sz="1700" dirty="0">
                <a:solidFill>
                  <a:srgbClr val="0000CC"/>
                </a:solidFill>
              </a:rPr>
              <a:t>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обчислити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поточний</a:t>
            </a:r>
            <a:r>
              <a:rPr lang="ru-RU" sz="1700" dirty="0">
                <a:solidFill>
                  <a:srgbClr val="009900"/>
                </a:solidFill>
              </a:rPr>
              <a:t> член </a:t>
            </a:r>
            <a:r>
              <a:rPr lang="ru-RU" sz="1700" dirty="0" err="1">
                <a:solidFill>
                  <a:srgbClr val="009900"/>
                </a:solidFill>
              </a:rPr>
              <a:t>послідовності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f1=f2;          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сформувати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нову</a:t>
            </a:r>
            <a:r>
              <a:rPr lang="ru-RU" sz="1700" dirty="0">
                <a:solidFill>
                  <a:srgbClr val="009900"/>
                </a:solidFill>
              </a:rPr>
              <a:t> пару </a:t>
            </a:r>
            <a:r>
              <a:rPr lang="ru-RU" sz="1700" dirty="0" err="1">
                <a:solidFill>
                  <a:srgbClr val="009900"/>
                </a:solidFill>
              </a:rPr>
              <a:t>доданків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f2=fi; </a:t>
            </a:r>
          </a:p>
          <a:p>
            <a:r>
              <a:rPr lang="en-GB" sz="1700" dirty="0">
                <a:solidFill>
                  <a:srgbClr val="0000CC"/>
                </a:solidFill>
              </a:rPr>
              <a:t>    </a:t>
            </a:r>
            <a:r>
              <a:rPr lang="en-GB" sz="1700" dirty="0" err="1">
                <a:solidFill>
                  <a:srgbClr val="0000CC"/>
                </a:solidFill>
              </a:rPr>
              <a:t>cout</a:t>
            </a:r>
            <a:r>
              <a:rPr lang="en-GB" sz="1700" dirty="0">
                <a:solidFill>
                  <a:srgbClr val="0000CC"/>
                </a:solidFill>
              </a:rPr>
              <a:t>&lt;&lt;" "&lt;&lt;fi;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вивести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чергове</a:t>
            </a:r>
            <a:r>
              <a:rPr lang="ru-RU" sz="1700" dirty="0">
                <a:solidFill>
                  <a:srgbClr val="009900"/>
                </a:solidFill>
              </a:rPr>
              <a:t> число </a:t>
            </a:r>
            <a:r>
              <a:rPr lang="ru-RU" sz="1700" dirty="0" err="1">
                <a:solidFill>
                  <a:srgbClr val="009900"/>
                </a:solidFill>
              </a:rPr>
              <a:t>Фібоначчі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}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uk-UA" sz="1700" dirty="0"/>
              <a:t>   </a:t>
            </a:r>
            <a:r>
              <a:rPr lang="en-GB" sz="1700" dirty="0" err="1"/>
              <a:t>getch</a:t>
            </a:r>
            <a:r>
              <a:rPr lang="en-GB" sz="1700" dirty="0"/>
              <a:t>();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7896200" y="5851455"/>
            <a:ext cx="3014955" cy="4906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ex3_8.cpp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41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610600" y="0"/>
            <a:ext cx="35813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Рекурентні послідовності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25" y="3541707"/>
            <a:ext cx="4435174" cy="136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792163"/>
          </a:xfrm>
        </p:spPr>
        <p:txBody>
          <a:bodyPr anchor="ctr">
            <a:norm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Рекурентні послідовності та співвідношення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6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4294967295"/>
          </p:nvPr>
        </p:nvSpPr>
        <p:spPr bwMode="auto">
          <a:xfrm>
            <a:off x="3497263" y="1092200"/>
            <a:ext cx="8694737" cy="3563938"/>
          </a:xfrm>
          <a:prstGeom prst="rect">
            <a:avLst/>
          </a:prstGeom>
          <a:blipFill rotWithShape="1">
            <a:blip r:embed="rId2"/>
            <a:stretch>
              <a:fillRect l="-830" t="-1183" r="-554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  <p:sp>
        <p:nvSpPr>
          <p:cNvPr id="2" name="Скругленный 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0464" y="4470414"/>
            <a:ext cx="4703500" cy="231031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80" y="132855"/>
            <a:ext cx="12192000" cy="620713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Степеневі ряди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1" y="3644901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911425" y="1196976"/>
            <a:ext cx="9505752" cy="1401763"/>
            <a:chOff x="169" y="733"/>
            <a:chExt cx="5422" cy="2293"/>
          </a:xfrm>
        </p:grpSpPr>
        <p:pic>
          <p:nvPicPr>
            <p:cNvPr id="3277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400" b="1" dirty="0" err="1">
                  <a:latin typeface="+mn-lt"/>
                </a:rPr>
                <a:t>Розглянемо</a:t>
              </a:r>
              <a:r>
                <a:rPr lang="ru-RU" altLang="ru-RU" sz="2400" b="1" dirty="0">
                  <a:latin typeface="+mn-lt"/>
                </a:rPr>
                <a:t> задачу </a:t>
              </a:r>
              <a:r>
                <a:rPr lang="ru-RU" altLang="ru-RU" sz="2400" b="1" dirty="0" err="1">
                  <a:latin typeface="+mn-lt"/>
                </a:rPr>
                <a:t>наближеного</a:t>
              </a:r>
              <a:r>
                <a:rPr lang="ru-RU" altLang="ru-RU" sz="2400" b="1" dirty="0">
                  <a:latin typeface="+mn-lt"/>
                </a:rPr>
                <a:t> </a:t>
              </a:r>
              <a:r>
                <a:rPr lang="ru-RU" altLang="ru-RU" sz="2400" b="1" dirty="0" err="1">
                  <a:latin typeface="+mn-lt"/>
                </a:rPr>
                <a:t>обчислення</a:t>
              </a:r>
              <a:r>
                <a:rPr lang="ru-RU" altLang="ru-RU" sz="2400" b="1" dirty="0">
                  <a:latin typeface="+mn-lt"/>
                </a:rPr>
                <a:t> </a:t>
              </a:r>
              <a:r>
                <a:rPr lang="ru-RU" altLang="ru-RU" sz="2400" b="1" dirty="0" err="1">
                  <a:latin typeface="+mn-lt"/>
                </a:rPr>
                <a:t>значення</a:t>
              </a:r>
              <a:r>
                <a:rPr lang="ru-RU" altLang="ru-RU" sz="2400" b="1" dirty="0">
                  <a:latin typeface="+mn-lt"/>
                </a:rPr>
                <a:t> </a:t>
              </a:r>
              <a:r>
                <a:rPr lang="ru-RU" altLang="ru-RU" sz="2400" b="1" dirty="0" err="1">
                  <a:latin typeface="+mn-lt"/>
                </a:rPr>
                <a:t>функції</a:t>
              </a:r>
              <a:r>
                <a:rPr lang="ru-RU" altLang="ru-RU" sz="2400" b="1" dirty="0">
                  <a:latin typeface="+mn-lt"/>
                </a:rPr>
                <a:t> </a:t>
              </a:r>
              <a:r>
                <a:rPr lang="ru-RU" altLang="ru-RU" sz="2400" b="1" i="1" dirty="0">
                  <a:latin typeface="+mn-lt"/>
                </a:rPr>
                <a:t>y=</a:t>
              </a:r>
              <a:r>
                <a:rPr lang="ru-RU" altLang="ru-RU" sz="2400" b="1" i="1" dirty="0" err="1">
                  <a:latin typeface="+mn-lt"/>
                </a:rPr>
                <a:t>sin</a:t>
              </a:r>
              <a:r>
                <a:rPr lang="ru-RU" altLang="ru-RU" sz="2400" b="1" i="1" dirty="0">
                  <a:latin typeface="+mn-lt"/>
                </a:rPr>
                <a:t> x</a:t>
              </a:r>
              <a:r>
                <a:rPr lang="ru-RU" altLang="ru-RU" sz="2400" b="1" dirty="0">
                  <a:latin typeface="+mn-lt"/>
                </a:rPr>
                <a:t>.</a:t>
              </a:r>
              <a:endParaRPr lang="uk-UA" altLang="ru-RU" sz="2400" b="1" dirty="0">
                <a:latin typeface="+mn-lt"/>
              </a:endParaRPr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135188" y="2852738"/>
            <a:ext cx="78930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sz="2400" dirty="0" err="1">
                <a:latin typeface="+mn-lt"/>
              </a:rPr>
              <a:t>Цю</a:t>
            </a:r>
            <a:r>
              <a:rPr lang="ru-RU" altLang="ru-RU" sz="2400" dirty="0">
                <a:latin typeface="+mn-lt"/>
              </a:rPr>
              <a:t> </a:t>
            </a:r>
            <a:r>
              <a:rPr lang="ru-RU" altLang="ru-RU" sz="2400" dirty="0" err="1">
                <a:latin typeface="+mn-lt"/>
              </a:rPr>
              <a:t>функцію</a:t>
            </a:r>
            <a:r>
              <a:rPr lang="ru-RU" altLang="ru-RU" sz="2400" dirty="0">
                <a:latin typeface="+mn-lt"/>
              </a:rPr>
              <a:t> </a:t>
            </a:r>
            <a:r>
              <a:rPr lang="ru-RU" altLang="ru-RU" sz="2400" dirty="0" err="1">
                <a:latin typeface="+mn-lt"/>
              </a:rPr>
              <a:t>можна</a:t>
            </a:r>
            <a:r>
              <a:rPr lang="ru-RU" altLang="ru-RU" sz="2400" dirty="0">
                <a:latin typeface="+mn-lt"/>
              </a:rPr>
              <a:t> </a:t>
            </a:r>
            <a:r>
              <a:rPr lang="ru-RU" altLang="ru-RU" sz="2400" dirty="0" err="1">
                <a:latin typeface="+mn-lt"/>
              </a:rPr>
              <a:t>розкласти</a:t>
            </a:r>
            <a:r>
              <a:rPr lang="ru-RU" altLang="ru-RU" sz="2400" dirty="0">
                <a:latin typeface="+mn-lt"/>
              </a:rPr>
              <a:t> у </a:t>
            </a:r>
            <a:r>
              <a:rPr lang="ru-RU" altLang="ru-RU" sz="2400" b="1" dirty="0" err="1">
                <a:latin typeface="+mn-lt"/>
              </a:rPr>
              <a:t>степеневий</a:t>
            </a:r>
            <a:r>
              <a:rPr lang="ru-RU" altLang="ru-RU" sz="2400" b="1" dirty="0">
                <a:latin typeface="+mn-lt"/>
              </a:rPr>
              <a:t> ряд Тейлора</a:t>
            </a:r>
            <a:r>
              <a:rPr lang="en-US" altLang="ru-RU" sz="2400" dirty="0">
                <a:latin typeface="+mn-lt"/>
              </a:rPr>
              <a:t>:</a:t>
            </a:r>
            <a:endParaRPr lang="uk-UA" altLang="ru-RU" sz="2400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44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2997200"/>
            <a:ext cx="11712624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cs typeface="Times New Roman" panose="02020603050405020304" pitchFamily="18" charset="0"/>
              </a:rPr>
              <a:t>Наближене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значення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суми</a:t>
            </a:r>
            <a:r>
              <a:rPr lang="ru-RU" altLang="ru-RU" sz="2400" dirty="0">
                <a:cs typeface="Times New Roman" panose="02020603050405020304" pitchFamily="18" charset="0"/>
              </a:rPr>
              <a:t> ряду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отримати</a:t>
            </a:r>
            <a:r>
              <a:rPr lang="ru-RU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cs typeface="Times New Roman" panose="02020603050405020304" pitchFamily="18" charset="0"/>
              </a:rPr>
              <a:t> суму перших </a:t>
            </a:r>
            <a:r>
              <a:rPr lang="ru-RU" altLang="ru-RU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членів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cs typeface="Times New Roman" panose="02020603050405020304" pitchFamily="18" charset="0"/>
              </a:rPr>
              <a:t> суму з наперед </a:t>
            </a:r>
            <a:r>
              <a:rPr lang="ru-RU" altLang="ru-RU" sz="2400" dirty="0" err="1">
                <a:cs typeface="Times New Roman" panose="02020603050405020304" pitchFamily="18" charset="0"/>
              </a:rPr>
              <a:t>заданою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точністю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Використовувати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формулу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загального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члена </a:t>
            </a:r>
            <a:r>
              <a:rPr lang="ru-RU" altLang="ru-RU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ряду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недоцільно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, тому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що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для кожного члена ряду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доведеться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обчислювати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степінь</a:t>
            </a:r>
            <a:r>
              <a:rPr lang="ru-RU" altLang="ru-R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і </a:t>
            </a:r>
            <a:r>
              <a:rPr lang="ru-RU" altLang="ru-RU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факторіал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cs typeface="Times New Roman" panose="02020603050405020304" pitchFamily="18" charset="0"/>
              </a:rPr>
              <a:t>Набагато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більшої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ефективності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досягти</a:t>
            </a:r>
            <a:r>
              <a:rPr lang="ru-RU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cs typeface="Times New Roman" panose="02020603050405020304" pitchFamily="18" charset="0"/>
              </a:rPr>
              <a:t> член ряду за </a:t>
            </a:r>
            <a:r>
              <a:rPr lang="ru-RU" altLang="ru-RU" sz="2400" dirty="0" err="1">
                <a:cs typeface="Times New Roman" panose="02020603050405020304" pitchFamily="18" charset="0"/>
              </a:rPr>
              <a:t>допомогою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рекурентного</a:t>
            </a:r>
            <a:r>
              <a:rPr lang="ru-RU" altLang="ru-RU" sz="2400" b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співвідношення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  <a:endParaRPr lang="en-US" altLang="ru-RU" sz="2400" dirty="0"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1" y="1196976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080" y="132855"/>
            <a:ext cx="12192000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Степеневі ряди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45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pic>
        <p:nvPicPr>
          <p:cNvPr id="10" name="Рисунок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31" y="5601965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7" name="Скругленный прямоугольник 6">
            <a:hlinkClick r:id="rId5" action="ppaction://hlinkfile"/>
          </p:cNvPr>
          <p:cNvSpPr/>
          <p:nvPr/>
        </p:nvSpPr>
        <p:spPr>
          <a:xfrm>
            <a:off x="6240016" y="568857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524000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1199456" y="1048008"/>
            <a:ext cx="10369152" cy="3944977"/>
            <a:chOff x="0" y="988"/>
            <a:chExt cx="5760" cy="2442"/>
          </a:xfrm>
        </p:grpSpPr>
        <p:grpSp>
          <p:nvGrpSpPr>
            <p:cNvPr id="8" name="Скругленный прямоугольник 7"/>
            <p:cNvGrpSpPr>
              <a:grpSpLocks/>
            </p:cNvGrpSpPr>
            <p:nvPr/>
          </p:nvGrpSpPr>
          <p:grpSpPr bwMode="auto">
            <a:xfrm>
              <a:off x="249" y="988"/>
              <a:ext cx="5511" cy="2442"/>
              <a:chOff x="215" y="934"/>
              <a:chExt cx="5196" cy="2000"/>
            </a:xfrm>
          </p:grpSpPr>
          <p:pic>
            <p:nvPicPr>
              <p:cNvPr id="33795" name="Скругленный прямоугольник 7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" y="934"/>
                <a:ext cx="5196" cy="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796" name="Text Box 4"/>
              <p:cNvSpPr txBox="1">
                <a:spLocks noChangeArrowheads="1"/>
              </p:cNvSpPr>
              <p:nvPr/>
            </p:nvSpPr>
            <p:spPr bwMode="auto">
              <a:xfrm>
                <a:off x="355" y="976"/>
                <a:ext cx="4913" cy="180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uk-UA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Обчислимо наближене значення функції </a:t>
                </a:r>
                <a:r>
                  <a:rPr lang="en-US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uk-UA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ru-RU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х.</a:t>
                </a:r>
                <a:r>
                  <a:rPr lang="en-US" altLang="ru-RU" sz="2600" b="1" dirty="0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altLang="ru-RU" sz="2600" b="1" dirty="0">
                    <a:latin typeface="Times New Roman" panose="02020603050405020304" pitchFamily="18" charset="0"/>
                  </a:rPr>
                  <a:t>Позначивши через </a:t>
                </a:r>
                <a:r>
                  <a:rPr lang="uk-UA" altLang="ru-RU" sz="2600" b="1" dirty="0" err="1">
                    <a:latin typeface="Times New Roman" panose="02020603050405020304" pitchFamily="18" charset="0"/>
                  </a:rPr>
                  <a:t>a</a:t>
                </a:r>
                <a:r>
                  <a:rPr lang="uk-UA" altLang="ru-RU" sz="2600" b="1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uk-UA" altLang="ru-RU" sz="2600" b="1" dirty="0">
                    <a:latin typeface="Times New Roman" panose="02020603050405020304" pitchFamily="18" charset="0"/>
                  </a:rPr>
                  <a:t> значення і-го доданка, отримаємо таке рекурентне співвідношення:</a:t>
                </a:r>
              </a:p>
              <a:p>
                <a:endParaRPr lang="uk-UA" altLang="ru-RU" sz="2600" b="1" dirty="0">
                  <a:latin typeface="Times New Roman" panose="02020603050405020304" pitchFamily="18" charset="0"/>
                </a:endParaRPr>
              </a:p>
              <a:p>
                <a:endParaRPr lang="uk-UA" altLang="ru-RU" sz="2600" b="1" dirty="0">
                  <a:latin typeface="Times New Roman" panose="02020603050405020304" pitchFamily="18" charset="0"/>
                </a:endParaRPr>
              </a:p>
              <a:p>
                <a:r>
                  <a:rPr lang="uk-UA" altLang="ru-RU" sz="2600" b="1" dirty="0">
                    <a:latin typeface="Times New Roman" panose="02020603050405020304" pitchFamily="18" charset="0"/>
                  </a:rPr>
                  <a:t>Справді.</a:t>
                </a:r>
              </a:p>
              <a:p>
                <a:r>
                  <a:rPr lang="uk-UA" altLang="ru-RU" sz="2600" b="1" dirty="0">
                    <a:latin typeface="Times New Roman" panose="02020603050405020304" pitchFamily="18" charset="0"/>
                  </a:rPr>
                  <a:t> </a:t>
                </a:r>
                <a:endParaRPr lang="ru-RU" altLang="ru-RU" sz="2600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38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890069"/>
                </p:ext>
              </p:extLst>
            </p:nvPr>
          </p:nvGraphicFramePr>
          <p:xfrm>
            <a:off x="1420" y="1888"/>
            <a:ext cx="3443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8" imgW="2311200" imgH="444240" progId="Equation.3">
                    <p:embed/>
                  </p:oleObj>
                </mc:Choice>
                <mc:Fallback>
                  <p:oleObj name="Equation" r:id="rId8" imgW="23112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1888"/>
                          <a:ext cx="3443" cy="5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0" y="2052"/>
              <a:ext cx="57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aphicFrame>
          <p:nvGraphicFramePr>
            <p:cNvPr id="338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776228"/>
                </p:ext>
              </p:extLst>
            </p:nvPr>
          </p:nvGraphicFramePr>
          <p:xfrm>
            <a:off x="801" y="2723"/>
            <a:ext cx="424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4" name="Уравнение" r:id="rId10" imgW="3492360" imgH="215640" progId="Equation.3">
                    <p:embed/>
                  </p:oleObj>
                </mc:Choice>
                <mc:Fallback>
                  <p:oleObj name="Уравнение" r:id="rId10" imgW="349236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723"/>
                          <a:ext cx="424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080" y="132855"/>
            <a:ext cx="12192000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Степеневі ряди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9480624" y="2132856"/>
            <a:ext cx="2170587" cy="476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46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408368" y="132855"/>
            <a:ext cx="2795712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Степеневі ряди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8880648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9900"/>
                </a:solidFill>
                <a:latin typeface="+mn-lt"/>
              </a:rPr>
              <a:t>//ex3_9.cpp.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Обчислення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функції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sin(x) 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за рядом Тейлора </a:t>
            </a:r>
          </a:p>
          <a:p>
            <a:r>
              <a:rPr lang="ru-RU" dirty="0">
                <a:latin typeface="+mn-lt"/>
              </a:rPr>
              <a:t>#</a:t>
            </a:r>
            <a:r>
              <a:rPr lang="en-GB" dirty="0">
                <a:latin typeface="+mn-lt"/>
              </a:rPr>
              <a:t>include&lt;</a:t>
            </a:r>
            <a:r>
              <a:rPr lang="en-GB" dirty="0" err="1">
                <a:latin typeface="+mn-lt"/>
              </a:rPr>
              <a:t>iostream</a:t>
            </a:r>
            <a:r>
              <a:rPr lang="en-GB" dirty="0">
                <a:latin typeface="+mn-lt"/>
              </a:rPr>
              <a:t>&gt; </a:t>
            </a:r>
          </a:p>
          <a:p>
            <a:r>
              <a:rPr lang="en-GB" dirty="0">
                <a:latin typeface="+mn-lt"/>
              </a:rPr>
              <a:t>#include&lt;</a:t>
            </a:r>
            <a:r>
              <a:rPr lang="en-GB" dirty="0" err="1">
                <a:latin typeface="+mn-lt"/>
              </a:rPr>
              <a:t>math.h</a:t>
            </a:r>
            <a:r>
              <a:rPr lang="en-GB" dirty="0">
                <a:latin typeface="+mn-lt"/>
              </a:rPr>
              <a:t>&gt; </a:t>
            </a:r>
          </a:p>
          <a:p>
            <a:r>
              <a:rPr lang="en-GB" dirty="0">
                <a:latin typeface="+mn-lt"/>
              </a:rPr>
              <a:t>#include&lt;</a:t>
            </a:r>
            <a:r>
              <a:rPr lang="en-GB" dirty="0" err="1">
                <a:latin typeface="+mn-lt"/>
              </a:rPr>
              <a:t>conio.h</a:t>
            </a:r>
            <a:r>
              <a:rPr lang="en-GB" dirty="0">
                <a:latin typeface="+mn-lt"/>
              </a:rPr>
              <a:t>&gt;</a:t>
            </a:r>
          </a:p>
          <a:p>
            <a:r>
              <a:rPr lang="en-GB" dirty="0">
                <a:latin typeface="+mn-lt"/>
              </a:rPr>
              <a:t>using namespace </a:t>
            </a:r>
            <a:r>
              <a:rPr lang="en-GB" dirty="0" err="1">
                <a:latin typeface="+mn-lt"/>
              </a:rPr>
              <a:t>std</a:t>
            </a:r>
            <a:r>
              <a:rPr lang="en-GB" dirty="0">
                <a:latin typeface="+mn-lt"/>
              </a:rPr>
              <a:t>; </a:t>
            </a:r>
          </a:p>
          <a:p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main()              </a:t>
            </a:r>
          </a:p>
          <a:p>
            <a:r>
              <a:rPr lang="en-GB" dirty="0">
                <a:latin typeface="+mn-lt"/>
              </a:rPr>
              <a:t>{    </a:t>
            </a:r>
          </a:p>
          <a:p>
            <a:r>
              <a:rPr lang="en-GB" dirty="0">
                <a:latin typeface="+mn-lt"/>
              </a:rPr>
              <a:t> float </a:t>
            </a:r>
            <a:r>
              <a:rPr lang="en-GB" dirty="0" err="1">
                <a:latin typeface="+mn-lt"/>
              </a:rPr>
              <a:t>x,s,item</a:t>
            </a:r>
            <a:r>
              <a:rPr lang="en-GB" dirty="0">
                <a:latin typeface="+mn-lt"/>
              </a:rPr>
              <a:t>;             </a:t>
            </a:r>
            <a:r>
              <a:rPr lang="uk-UA" dirty="0">
                <a:latin typeface="+mn-lt"/>
              </a:rPr>
              <a:t>   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аргумент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функції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, сума та член ряду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</a:t>
            </a:r>
            <a:r>
              <a:rPr lang="en-GB" dirty="0">
                <a:latin typeface="+mn-lt"/>
              </a:rPr>
              <a:t>; </a:t>
            </a:r>
            <a:r>
              <a:rPr lang="uk-UA" dirty="0">
                <a:latin typeface="+mn-lt"/>
              </a:rPr>
              <a:t>                         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лічильник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>
                <a:latin typeface="+mn-lt"/>
              </a:rPr>
              <a:t>float </a:t>
            </a:r>
            <a:r>
              <a:rPr lang="en-GB" dirty="0" err="1">
                <a:latin typeface="+mn-lt"/>
              </a:rPr>
              <a:t>eps</a:t>
            </a:r>
            <a:r>
              <a:rPr lang="en-GB" dirty="0">
                <a:latin typeface="+mn-lt"/>
              </a:rPr>
              <a:t>;                  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точність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cout</a:t>
            </a:r>
            <a:r>
              <a:rPr lang="en-GB" dirty="0">
                <a:latin typeface="+mn-lt"/>
              </a:rPr>
              <a:t>&lt;&lt;"sin(x) calculation"&lt;&lt;</a:t>
            </a:r>
            <a:r>
              <a:rPr lang="en-GB" dirty="0" err="1">
                <a:latin typeface="+mn-lt"/>
              </a:rPr>
              <a:t>endl</a:t>
            </a:r>
            <a:r>
              <a:rPr lang="en-GB" dirty="0">
                <a:latin typeface="+mn-lt"/>
              </a:rPr>
              <a:t>; </a:t>
            </a:r>
          </a:p>
          <a:p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cout</a:t>
            </a:r>
            <a:r>
              <a:rPr lang="en-GB" dirty="0">
                <a:latin typeface="+mn-lt"/>
              </a:rPr>
              <a:t>&lt;&lt;"enter function argument x:"&lt;&lt;</a:t>
            </a:r>
            <a:r>
              <a:rPr lang="en-GB" dirty="0" err="1">
                <a:latin typeface="+mn-lt"/>
              </a:rPr>
              <a:t>endl</a:t>
            </a:r>
            <a:r>
              <a:rPr lang="en-GB" dirty="0">
                <a:latin typeface="+mn-lt"/>
              </a:rPr>
              <a:t>;  </a:t>
            </a:r>
            <a:r>
              <a:rPr lang="en-GB" dirty="0" err="1">
                <a:latin typeface="+mn-lt"/>
              </a:rPr>
              <a:t>cin</a:t>
            </a:r>
            <a:r>
              <a:rPr lang="en-GB" dirty="0">
                <a:latin typeface="+mn-lt"/>
              </a:rPr>
              <a:t>&gt;&gt;x; </a:t>
            </a:r>
          </a:p>
          <a:p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cout</a:t>
            </a:r>
            <a:r>
              <a:rPr lang="en-GB" dirty="0">
                <a:latin typeface="+mn-lt"/>
              </a:rPr>
              <a:t>&lt;&lt;" enter mistake"&lt;&lt;</a:t>
            </a:r>
            <a:r>
              <a:rPr lang="en-GB" dirty="0" err="1">
                <a:latin typeface="+mn-lt"/>
              </a:rPr>
              <a:t>endl</a:t>
            </a:r>
            <a:r>
              <a:rPr lang="en-GB" dirty="0">
                <a:latin typeface="+mn-lt"/>
              </a:rPr>
              <a:t>;  </a:t>
            </a:r>
            <a:r>
              <a:rPr lang="en-GB" dirty="0" err="1">
                <a:latin typeface="+mn-lt"/>
              </a:rPr>
              <a:t>cin</a:t>
            </a:r>
            <a:r>
              <a:rPr lang="en-GB" dirty="0">
                <a:latin typeface="+mn-lt"/>
              </a:rPr>
              <a:t>&gt;&gt;</a:t>
            </a:r>
            <a:r>
              <a:rPr lang="en-GB" dirty="0" err="1">
                <a:latin typeface="+mn-lt"/>
              </a:rPr>
              <a:t>eps</a:t>
            </a:r>
            <a:r>
              <a:rPr lang="en-GB" dirty="0">
                <a:latin typeface="+mn-lt"/>
              </a:rPr>
              <a:t>;   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 //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увести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похибку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обчислень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>
                <a:latin typeface="+mn-lt"/>
              </a:rPr>
              <a:t>s=x;                               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суму ряду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>
                <a:latin typeface="+mn-lt"/>
              </a:rPr>
              <a:t>item=x;                          </a:t>
            </a:r>
            <a:r>
              <a:rPr lang="uk-UA" dirty="0">
                <a:latin typeface="+mn-lt"/>
              </a:rPr>
              <a:t>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перший член ряду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</a:t>
            </a:r>
            <a:r>
              <a:rPr lang="en-GB" dirty="0">
                <a:latin typeface="+mn-lt"/>
              </a:rPr>
              <a:t>=2;                                    </a:t>
            </a:r>
            <a:r>
              <a:rPr lang="uk-UA" dirty="0">
                <a:latin typeface="+mn-lt"/>
              </a:rPr>
              <a:t> 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лічильник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while (</a:t>
            </a:r>
            <a:r>
              <a:rPr lang="en-GB" dirty="0" err="1">
                <a:solidFill>
                  <a:srgbClr val="0000CC"/>
                </a:solidFill>
                <a:latin typeface="+mn-lt"/>
              </a:rPr>
              <a:t>fabs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(item)&gt;</a:t>
            </a:r>
            <a:r>
              <a:rPr lang="en-GB" dirty="0" err="1">
                <a:solidFill>
                  <a:srgbClr val="0000CC"/>
                </a:solidFill>
                <a:latin typeface="+mn-lt"/>
              </a:rPr>
              <a:t>eps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) </a:t>
            </a:r>
            <a:r>
              <a:rPr lang="en-GB" dirty="0">
                <a:latin typeface="+mn-lt"/>
              </a:rPr>
              <a:t> </a:t>
            </a:r>
            <a:r>
              <a:rPr lang="uk-UA" dirty="0">
                <a:latin typeface="+mn-lt"/>
              </a:rPr>
              <a:t>      </a:t>
            </a:r>
            <a:r>
              <a:rPr lang="en-GB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доки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поточний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член не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задовольняє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точність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+mn-lt"/>
              </a:rPr>
              <a:t> {                                          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обчислювати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9900"/>
                </a:solidFill>
                <a:latin typeface="+mn-lt"/>
              </a:rPr>
              <a:t>поточний</a:t>
            </a:r>
            <a:r>
              <a:rPr lang="ru-RU" dirty="0">
                <a:solidFill>
                  <a:srgbClr val="009900"/>
                </a:solidFill>
                <a:latin typeface="+mn-lt"/>
              </a:rPr>
              <a:t> член і суму ряду </a:t>
            </a:r>
          </a:p>
          <a:p>
            <a:r>
              <a:rPr lang="ru-RU" dirty="0">
                <a:latin typeface="+mn-lt"/>
              </a:rPr>
              <a:t>     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item*=(-x*x)/(</a:t>
            </a:r>
            <a:r>
              <a:rPr lang="en-GB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*(i+1));  </a:t>
            </a:r>
          </a:p>
          <a:p>
            <a:r>
              <a:rPr lang="en-GB" dirty="0">
                <a:solidFill>
                  <a:srgbClr val="0000CC"/>
                </a:solidFill>
                <a:latin typeface="+mn-lt"/>
              </a:rPr>
              <a:t>     s+=item; </a:t>
            </a:r>
          </a:p>
          <a:p>
            <a:r>
              <a:rPr lang="uk-UA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+=2;    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                            </a:t>
            </a:r>
            <a:r>
              <a:rPr lang="uk-UA" dirty="0">
                <a:solidFill>
                  <a:srgbClr val="009900"/>
                </a:solidFill>
                <a:latin typeface="+mn-lt"/>
              </a:rPr>
              <a:t>//перехід до наступного знаменника</a:t>
            </a:r>
            <a:endParaRPr lang="en-GB" dirty="0">
              <a:solidFill>
                <a:srgbClr val="009900"/>
              </a:solidFill>
              <a:latin typeface="+mn-lt"/>
            </a:endParaRPr>
          </a:p>
          <a:p>
            <a:r>
              <a:rPr lang="en-GB" dirty="0">
                <a:latin typeface="+mn-lt"/>
              </a:rPr>
              <a:t>  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}</a:t>
            </a:r>
            <a:r>
              <a:rPr lang="en-GB" dirty="0">
                <a:latin typeface="+mn-lt"/>
              </a:rPr>
              <a:t> </a:t>
            </a:r>
          </a:p>
          <a:p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cout</a:t>
            </a:r>
            <a:r>
              <a:rPr lang="en-GB" dirty="0">
                <a:latin typeface="+mn-lt"/>
              </a:rPr>
              <a:t>&lt;&lt;"sum="&lt;&lt;s&lt;&lt;" sin("&lt;&lt;x&lt;&lt;")="&lt;&lt;sin(x)&lt;&lt;" error="&lt;&lt; </a:t>
            </a:r>
            <a:r>
              <a:rPr lang="en-GB" dirty="0" err="1">
                <a:latin typeface="+mn-lt"/>
              </a:rPr>
              <a:t>fabs</a:t>
            </a:r>
            <a:r>
              <a:rPr lang="en-GB" dirty="0">
                <a:latin typeface="+mn-lt"/>
              </a:rPr>
              <a:t>(s-sin(x))&lt;&lt;</a:t>
            </a:r>
            <a:r>
              <a:rPr lang="en-GB" dirty="0" err="1">
                <a:latin typeface="+mn-lt"/>
              </a:rPr>
              <a:t>endl</a:t>
            </a:r>
            <a:r>
              <a:rPr lang="en-GB" dirty="0">
                <a:latin typeface="+mn-lt"/>
              </a:rPr>
              <a:t>;</a:t>
            </a:r>
          </a:p>
          <a:p>
            <a:r>
              <a:rPr lang="en-GB" dirty="0">
                <a:latin typeface="+mn-lt"/>
              </a:rPr>
              <a:t>  </a:t>
            </a:r>
            <a:r>
              <a:rPr lang="uk-UA" dirty="0">
                <a:latin typeface="+mn-lt"/>
              </a:rPr>
              <a:t>_</a:t>
            </a:r>
            <a:r>
              <a:rPr lang="en-GB" dirty="0" err="1">
                <a:latin typeface="+mn-lt"/>
              </a:rPr>
              <a:t>getch</a:t>
            </a:r>
            <a:r>
              <a:rPr lang="en-GB" dirty="0">
                <a:latin typeface="+mn-lt"/>
              </a:rPr>
              <a:t>();</a:t>
            </a:r>
          </a:p>
          <a:p>
            <a:r>
              <a:rPr lang="en-GB" dirty="0">
                <a:latin typeface="+mn-lt"/>
              </a:rPr>
              <a:t>}</a:t>
            </a:r>
            <a:endParaRPr lang="ru-RU" dirty="0">
              <a:latin typeface="+mn-lt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717032"/>
            <a:ext cx="4316512" cy="210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206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47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03188"/>
            <a:ext cx="12241214" cy="620713"/>
          </a:xfrm>
          <a:prstGeom prst="rect">
            <a:avLst/>
          </a:prstGeom>
          <a:noFill/>
          <a:ln/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Ланцюгові дроби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1773238"/>
            <a:ext cx="4105275" cy="205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782889" y="1196976"/>
            <a:ext cx="6911975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Ланцюговим дробом називається вираз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575051" y="4149725"/>
            <a:ext cx="5565775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Ланцюгові дроби обчислюються з кінця. </a:t>
            </a:r>
          </a:p>
          <a:p>
            <a:endParaRPr lang="ru-RU" altLang="ru-RU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48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75520" y="885084"/>
            <a:ext cx="8386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dirty="0">
                <a:latin typeface="+mn-lt"/>
              </a:rPr>
              <a:t>Розглянемо послідовність </a:t>
            </a:r>
            <a:r>
              <a:rPr lang="uk-UA" altLang="ru-RU" sz="2400" b="1" dirty="0">
                <a:latin typeface="+mn-lt"/>
              </a:rPr>
              <a:t>{</a:t>
            </a:r>
            <a:r>
              <a:rPr lang="uk-UA" altLang="ru-RU" sz="2400" b="1" i="1" dirty="0" err="1">
                <a:latin typeface="+mn-lt"/>
              </a:rPr>
              <a:t>zi</a:t>
            </a:r>
            <a:r>
              <a:rPr lang="uk-UA" altLang="ru-RU" sz="2400" b="1" dirty="0">
                <a:latin typeface="+mn-lt"/>
              </a:rPr>
              <a:t>}</a:t>
            </a:r>
            <a:r>
              <a:rPr lang="uk-UA" altLang="ru-RU" sz="2400" dirty="0">
                <a:latin typeface="+mn-lt"/>
              </a:rPr>
              <a:t> знаменників ланцюгового дробу</a:t>
            </a:r>
            <a:endParaRPr lang="ru-RU" altLang="ru-RU" sz="2400" dirty="0">
              <a:latin typeface="+mn-lt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705642" y="1489322"/>
            <a:ext cx="6480175" cy="22367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800" b="1" i="1">
                <a:latin typeface="+mn-lt"/>
              </a:rPr>
              <a:t>z</a:t>
            </a:r>
            <a:r>
              <a:rPr lang="uk-UA" altLang="ru-RU" sz="2800" b="1" i="1" baseline="-25000">
                <a:latin typeface="+mn-lt"/>
              </a:rPr>
              <a:t>n</a:t>
            </a:r>
            <a:r>
              <a:rPr lang="uk-UA" altLang="ru-RU" sz="2800" b="1" i="1">
                <a:latin typeface="+mn-lt"/>
              </a:rPr>
              <a:t>  = b</a:t>
            </a:r>
            <a:r>
              <a:rPr lang="uk-UA" altLang="ru-RU" sz="2800" b="1" i="1" baseline="-25000">
                <a:latin typeface="+mn-lt"/>
              </a:rPr>
              <a:t>n</a:t>
            </a:r>
            <a:r>
              <a:rPr lang="uk-UA" altLang="ru-RU" sz="2800" b="1" i="1">
                <a:latin typeface="+mn-lt"/>
              </a:rPr>
              <a:t>,   </a:t>
            </a:r>
          </a:p>
          <a:p>
            <a:r>
              <a:rPr lang="uk-UA" altLang="ru-RU" sz="2800" b="1" i="1">
                <a:latin typeface="+mn-lt"/>
              </a:rPr>
              <a:t> z</a:t>
            </a:r>
            <a:r>
              <a:rPr lang="uk-UA" altLang="ru-RU" sz="2800" b="1" i="1" baseline="-25000">
                <a:latin typeface="+mn-lt"/>
              </a:rPr>
              <a:t>n–1</a:t>
            </a:r>
            <a:r>
              <a:rPr lang="uk-UA" altLang="ru-RU" sz="2800" b="1" i="1">
                <a:latin typeface="+mn-lt"/>
              </a:rPr>
              <a:t> = b</a:t>
            </a:r>
            <a:r>
              <a:rPr lang="uk-UA" altLang="ru-RU" sz="2800" b="1" i="1" baseline="-25000">
                <a:latin typeface="+mn-lt"/>
              </a:rPr>
              <a:t>n–1 </a:t>
            </a:r>
            <a:r>
              <a:rPr lang="uk-UA" altLang="ru-RU" sz="2800" b="1" i="1">
                <a:latin typeface="+mn-lt"/>
              </a:rPr>
              <a:t>+ a</a:t>
            </a:r>
            <a:r>
              <a:rPr lang="uk-UA" altLang="ru-RU" sz="2800" b="1" i="1" baseline="-25000">
                <a:latin typeface="+mn-lt"/>
              </a:rPr>
              <a:t>n</a:t>
            </a:r>
            <a:r>
              <a:rPr lang="uk-UA" altLang="ru-RU" sz="2800" b="1" i="1">
                <a:latin typeface="+mn-lt"/>
              </a:rPr>
              <a:t> / z</a:t>
            </a:r>
            <a:r>
              <a:rPr lang="uk-UA" altLang="ru-RU" sz="2800" b="1" i="1" baseline="-25000">
                <a:latin typeface="+mn-lt"/>
              </a:rPr>
              <a:t>n</a:t>
            </a:r>
            <a:r>
              <a:rPr lang="uk-UA" altLang="ru-RU" sz="2800" b="1" i="1">
                <a:latin typeface="+mn-lt"/>
              </a:rPr>
              <a:t>,    </a:t>
            </a:r>
          </a:p>
          <a:p>
            <a:r>
              <a:rPr lang="uk-UA" altLang="ru-RU" sz="2800" b="1" i="1">
                <a:latin typeface="+mn-lt"/>
              </a:rPr>
              <a:t>z</a:t>
            </a:r>
            <a:r>
              <a:rPr lang="uk-UA" altLang="ru-RU" sz="2800" b="1" i="1" baseline="-25000">
                <a:latin typeface="+mn-lt"/>
              </a:rPr>
              <a:t>n–2</a:t>
            </a:r>
            <a:r>
              <a:rPr lang="uk-UA" altLang="ru-RU" sz="2800" b="1" i="1">
                <a:latin typeface="+mn-lt"/>
              </a:rPr>
              <a:t> = b</a:t>
            </a:r>
            <a:r>
              <a:rPr lang="uk-UA" altLang="ru-RU" sz="2800" b="1" i="1" baseline="-25000">
                <a:latin typeface="+mn-lt"/>
              </a:rPr>
              <a:t>n–2</a:t>
            </a:r>
            <a:r>
              <a:rPr lang="uk-UA" altLang="ru-RU" sz="2800" b="1" i="1">
                <a:latin typeface="+mn-lt"/>
              </a:rPr>
              <a:t> + a</a:t>
            </a:r>
            <a:r>
              <a:rPr lang="uk-UA" altLang="ru-RU" sz="2800" b="1" i="1" baseline="-25000">
                <a:latin typeface="+mn-lt"/>
              </a:rPr>
              <a:t>n–1</a:t>
            </a:r>
            <a:r>
              <a:rPr lang="uk-UA" altLang="ru-RU" sz="2800" b="1" i="1">
                <a:latin typeface="+mn-lt"/>
              </a:rPr>
              <a:t> / z</a:t>
            </a:r>
            <a:r>
              <a:rPr lang="uk-UA" altLang="ru-RU" sz="2800" b="1" i="1" baseline="-25000">
                <a:latin typeface="+mn-lt"/>
              </a:rPr>
              <a:t>n–1</a:t>
            </a:r>
            <a:r>
              <a:rPr lang="uk-UA" altLang="ru-RU" sz="2800" b="1" i="1">
                <a:latin typeface="+mn-lt"/>
              </a:rPr>
              <a:t>, ..., </a:t>
            </a:r>
            <a:endParaRPr lang="ru-RU" altLang="ru-RU" sz="2800" b="1" i="1">
              <a:latin typeface="+mn-lt"/>
            </a:endParaRPr>
          </a:p>
          <a:p>
            <a:r>
              <a:rPr lang="uk-UA" altLang="ru-RU" sz="2800" b="1" i="1">
                <a:latin typeface="+mn-lt"/>
              </a:rPr>
              <a:t>z</a:t>
            </a:r>
            <a:r>
              <a:rPr lang="uk-UA" altLang="ru-RU" sz="2800" b="1" i="1" baseline="-25000">
                <a:latin typeface="+mn-lt"/>
              </a:rPr>
              <a:t>1 </a:t>
            </a:r>
            <a:r>
              <a:rPr lang="uk-UA" altLang="ru-RU" sz="2800" b="1" i="1">
                <a:latin typeface="+mn-lt"/>
              </a:rPr>
              <a:t>= b</a:t>
            </a:r>
            <a:r>
              <a:rPr lang="uk-UA" altLang="ru-RU" sz="2800" b="1" i="1" baseline="-25000">
                <a:latin typeface="+mn-lt"/>
              </a:rPr>
              <a:t>1</a:t>
            </a:r>
            <a:r>
              <a:rPr lang="uk-UA" altLang="ru-RU" sz="2800" b="1" i="1">
                <a:latin typeface="+mn-lt"/>
              </a:rPr>
              <a:t> + a</a:t>
            </a:r>
            <a:r>
              <a:rPr lang="uk-UA" altLang="ru-RU" sz="2800" b="1" i="1" baseline="-25000">
                <a:latin typeface="+mn-lt"/>
              </a:rPr>
              <a:t>2</a:t>
            </a:r>
            <a:r>
              <a:rPr lang="uk-UA" altLang="ru-RU" sz="2800" b="1" i="1">
                <a:latin typeface="+mn-lt"/>
              </a:rPr>
              <a:t> / z</a:t>
            </a:r>
            <a:r>
              <a:rPr lang="uk-UA" altLang="ru-RU" sz="2800" b="1" i="1" baseline="-25000">
                <a:latin typeface="+mn-lt"/>
              </a:rPr>
              <a:t>2</a:t>
            </a:r>
            <a:r>
              <a:rPr lang="uk-UA" altLang="ru-RU" sz="2800" b="1" i="1">
                <a:latin typeface="+mn-lt"/>
              </a:rPr>
              <a:t>,    </a:t>
            </a:r>
          </a:p>
          <a:p>
            <a:r>
              <a:rPr lang="uk-UA" altLang="ru-RU" sz="2800" b="1" i="1">
                <a:latin typeface="+mn-lt"/>
              </a:rPr>
              <a:t>z</a:t>
            </a:r>
            <a:r>
              <a:rPr lang="uk-UA" altLang="ru-RU" sz="2800" b="1" i="1" baseline="-25000">
                <a:latin typeface="+mn-lt"/>
              </a:rPr>
              <a:t>0 </a:t>
            </a:r>
            <a:r>
              <a:rPr lang="uk-UA" altLang="ru-RU" sz="2800" b="1" i="1">
                <a:latin typeface="+mn-lt"/>
              </a:rPr>
              <a:t>= b</a:t>
            </a:r>
            <a:r>
              <a:rPr lang="uk-UA" altLang="ru-RU" sz="2800" b="1" i="1" baseline="-25000">
                <a:latin typeface="+mn-lt"/>
              </a:rPr>
              <a:t>0</a:t>
            </a:r>
            <a:r>
              <a:rPr lang="uk-UA" altLang="ru-RU" sz="2800" b="1" i="1">
                <a:latin typeface="+mn-lt"/>
              </a:rPr>
              <a:t> + a</a:t>
            </a:r>
            <a:r>
              <a:rPr lang="uk-UA" altLang="ru-RU" sz="2800" b="1" i="1" baseline="-25000">
                <a:latin typeface="+mn-lt"/>
              </a:rPr>
              <a:t>1</a:t>
            </a:r>
            <a:r>
              <a:rPr lang="uk-UA" altLang="ru-RU" sz="2800" b="1" i="1">
                <a:latin typeface="+mn-lt"/>
              </a:rPr>
              <a:t> / z</a:t>
            </a:r>
            <a:r>
              <a:rPr lang="uk-UA" altLang="ru-RU" sz="2800" b="1" i="1" baseline="-25000">
                <a:latin typeface="+mn-lt"/>
              </a:rPr>
              <a:t>1</a:t>
            </a:r>
            <a:r>
              <a:rPr lang="uk-UA" altLang="ru-RU" sz="2800" b="1" i="1">
                <a:latin typeface="+mn-lt"/>
              </a:rPr>
              <a:t>.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271464" y="5524500"/>
            <a:ext cx="9144000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dirty="0">
                <a:solidFill>
                  <a:srgbClr val="FF0000"/>
                </a:solidFill>
                <a:latin typeface="+mn-lt"/>
              </a:rPr>
              <a:t>Значення скінченного ланцюгового дробу обчислюється за тим самим алгоритмом, що і значення членів рекурентної послідовності</a:t>
            </a:r>
            <a:r>
              <a:rPr lang="ru-RU" altLang="ru-RU" sz="24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775520" y="3726111"/>
            <a:ext cx="791845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+mn-lt"/>
              </a:rPr>
              <a:t>Послідовність визначається рекурентним співвідношенням</a:t>
            </a:r>
            <a:endParaRPr lang="ru-RU" altLang="ru-RU" sz="2400">
              <a:latin typeface="+mn-lt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524000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65032"/>
              </p:ext>
            </p:extLst>
          </p:nvPr>
        </p:nvGraphicFramePr>
        <p:xfrm>
          <a:off x="2993774" y="4238079"/>
          <a:ext cx="590391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3" imgW="2641600" imgH="482600" progId="Equation.3">
                  <p:embed/>
                </p:oleObj>
              </mc:Choice>
              <mc:Fallback>
                <p:oleObj name="Equation" r:id="rId3" imgW="26416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774" y="4238079"/>
                        <a:ext cx="5903913" cy="1087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103188"/>
            <a:ext cx="12241214" cy="6207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  <a:latin typeface="+mn-lt"/>
              </a:rPr>
              <a:t> Ланцюгові дроби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49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9" y="1196752"/>
            <a:ext cx="5400675" cy="231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Скругленный прямоугольник 12">
            <a:hlinkClick r:id="rId4" action="ppaction://hlinkfile"/>
          </p:cNvPr>
          <p:cNvSpPr/>
          <p:nvPr/>
        </p:nvSpPr>
        <p:spPr>
          <a:xfrm>
            <a:off x="7877994" y="4969971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5" action="ppaction://hlinkfile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5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03188"/>
            <a:ext cx="12241214" cy="6207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 Ланцюгові дроби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6688"/>
            <a:ext cx="12192000" cy="792162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ru-RU" sz="36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.1. Алгоритмічний вибір альтернатив</a:t>
            </a:r>
            <a:endParaRPr lang="en-US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67408" y="1610776"/>
            <a:ext cx="10369152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solidFill>
                  <a:srgbClr val="0D0D0D"/>
                </a:solidFill>
                <a:latin typeface="+mn-lt"/>
              </a:rPr>
              <a:t>Алгоритмічну конструкцію, що дає змогу виконавцю алгоритму вибрати ту чи іншу послідовність дій залежно від певних умов, називають </a:t>
            </a:r>
            <a:r>
              <a:rPr lang="uk-UA" altLang="ru-RU" sz="2400" b="1" dirty="0">
                <a:solidFill>
                  <a:srgbClr val="0D0D0D"/>
                </a:solidFill>
                <a:latin typeface="+mn-lt"/>
              </a:rPr>
              <a:t>розгалуженням або конструкцією вибору альтернатив. 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666875" y="3283097"/>
            <a:ext cx="8569325" cy="3170238"/>
            <a:chOff x="158" y="2069"/>
            <a:chExt cx="5398" cy="1997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58" y="2069"/>
            <a:ext cx="2540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Visio" r:id="rId3" imgW="5431536" imgH="3451555" progId="Visio.Drawing.11">
                    <p:embed/>
                  </p:oleObj>
                </mc:Choice>
                <mc:Fallback>
                  <p:oleObj name="Visio" r:id="rId3" imgW="5431536" imgH="3451555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069"/>
                          <a:ext cx="2540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3288" y="2115"/>
            <a:ext cx="2268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Visio" r:id="rId5" imgW="4711598" imgH="3451555" progId="Visio.Drawing.11">
                    <p:embed/>
                  </p:oleObj>
                </mc:Choice>
                <mc:Fallback>
                  <p:oleObj name="Visio" r:id="rId5" imgW="4711598" imgH="3451555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115"/>
                          <a:ext cx="2268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648076" y="1125538"/>
            <a:ext cx="478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/>
              <a:t>Вибір з двох альтернатив</a:t>
            </a:r>
            <a:endParaRPr lang="ru-RU" altLang="ru-RU" sz="28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50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95588" y="244475"/>
            <a:ext cx="9396412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file"/>
          </p:cNvPr>
          <p:cNvSpPr/>
          <p:nvPr/>
        </p:nvSpPr>
        <p:spPr>
          <a:xfrm>
            <a:off x="6293669" y="5401771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520" y="352603"/>
            <a:ext cx="855908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//ex3_10.cpp.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r>
              <a:rPr lang="ru-RU" dirty="0"/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float </a:t>
            </a:r>
            <a:r>
              <a:rPr lang="en-GB" dirty="0" err="1"/>
              <a:t>z,b</a:t>
            </a:r>
            <a:r>
              <a:rPr lang="en-GB" dirty="0"/>
              <a:t>;          //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знаменник</a:t>
            </a:r>
            <a:r>
              <a:rPr lang="ru-RU" dirty="0"/>
              <a:t> і </a:t>
            </a:r>
            <a:r>
              <a:rPr lang="ru-RU" dirty="0" err="1"/>
              <a:t>доданок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n;                           //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&lt;&lt;"chain fractions"&lt;&lt;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number of fractions n:"&lt;&lt;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//</a:t>
            </a:r>
            <a:r>
              <a:rPr lang="ru-RU" dirty="0"/>
              <a:t>увести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b=2*n+1;                              </a:t>
            </a:r>
          </a:p>
          <a:p>
            <a:r>
              <a:rPr lang="en-GB" dirty="0">
                <a:solidFill>
                  <a:srgbClr val="0000CC"/>
                </a:solidFill>
              </a:rPr>
              <a:t> z=b;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останній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while( b&gt;1) </a:t>
            </a: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   b=b-2</a:t>
            </a:r>
            <a:r>
              <a:rPr lang="en-GB" dirty="0"/>
              <a:t>;    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модифікувати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b </a:t>
            </a:r>
          </a:p>
          <a:p>
            <a:r>
              <a:rPr lang="en-GB" dirty="0">
                <a:solidFill>
                  <a:srgbClr val="0000CC"/>
                </a:solidFill>
              </a:rPr>
              <a:t>      z=b+1/z</a:t>
            </a:r>
            <a:r>
              <a:rPr lang="en-GB" dirty="0"/>
              <a:t>;               </a:t>
            </a:r>
            <a:r>
              <a:rPr lang="uk-UA" dirty="0" smtClean="0"/>
              <a:t>        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визначити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}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 s="&lt;&lt;z&lt;&lt;</a:t>
            </a:r>
            <a:r>
              <a:rPr lang="en-GB" dirty="0" err="1"/>
              <a:t>endl</a:t>
            </a:r>
            <a:r>
              <a:rPr lang="en-GB" dirty="0"/>
              <a:t>;  //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endParaRPr lang="ru-RU" dirty="0"/>
          </a:p>
          <a:p>
            <a:r>
              <a:rPr lang="ru-RU" dirty="0"/>
              <a:t> </a:t>
            </a:r>
            <a:r>
              <a:rPr lang="en-GB" dirty="0" err="1"/>
              <a:t>getch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94" y="4473326"/>
            <a:ext cx="4663419" cy="18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610600" y="103188"/>
            <a:ext cx="3630614" cy="6207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 Ланцюгові дроби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51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16" y="2054225"/>
            <a:ext cx="82804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43472" y="958850"/>
            <a:ext cx="8497887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latin typeface="+mn-lt"/>
              </a:rPr>
              <a:t>Ланцюгові дроби можна застосувати для швидкого обчислення значень деяких математичних функцій</a:t>
            </a:r>
            <a:r>
              <a:rPr lang="ru-RU" altLang="ru-RU" sz="2400">
                <a:latin typeface="+mn-lt"/>
              </a:rPr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03188"/>
            <a:ext cx="12241214" cy="6207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 Ланцюгові дроби</a:t>
            </a:r>
            <a:endParaRPr lang="en-US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43472" y="15156"/>
            <a:ext cx="9396413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Домашнє завдання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17042" y="1600723"/>
            <a:ext cx="11449272" cy="38010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1.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 значення функції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використавши її розвинення у ряд Тейлора: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2! +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4!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/6! +... . 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2.Задане натуральне число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 Визначити кількість цифр у числі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підрахувати їх суму та знайти першу і останню цифри.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3. Скласти програму, яка обчислює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!!, де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 означає             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 smtClean="0">
                <a:latin typeface="Times New Roman" panose="02020603050405020304" pitchFamily="18" charset="0"/>
              </a:rPr>
              <a:t>     1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3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5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непарного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 та 2 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6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4. Обчислити із заданою точністю константу π = 3,14159265 за допомогою ряду </a:t>
            </a:r>
            <a:r>
              <a:rPr lang="uk-UA" altLang="ru-RU" sz="2400" dirty="0" err="1">
                <a:latin typeface="Times New Roman" panose="02020603050405020304" pitchFamily="18" charset="0"/>
              </a:rPr>
              <a:t>Лейбніца</a:t>
            </a:r>
            <a:r>
              <a:rPr lang="uk-UA" altLang="ru-RU" sz="2400" dirty="0">
                <a:latin typeface="Times New Roman" panose="02020603050405020304" pitchFamily="18" charset="0"/>
              </a:rPr>
              <a:t>: π/4 = 1 – 1/3 +1/5 –1/7 + 1/9 – ... 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5. Знайти корінь рівняння </a:t>
            </a:r>
            <a:r>
              <a:rPr lang="uk-UA" altLang="ru-RU" sz="2400" dirty="0" err="1">
                <a:latin typeface="Times New Roman" panose="02020603050405020304" pitchFamily="18" charset="0"/>
              </a:rPr>
              <a:t>e</a:t>
            </a:r>
            <a:r>
              <a:rPr lang="uk-UA" altLang="ru-RU" sz="2400" i="1" baseline="30000" dirty="0" err="1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 = 1 / </a:t>
            </a:r>
            <a:r>
              <a:rPr lang="uk-UA" altLang="ru-RU" sz="2400" i="1" dirty="0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52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11148" y="0"/>
            <a:ext cx="9396413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Контрольні запитання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764705"/>
            <a:ext cx="11737304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 </a:t>
            </a:r>
            <a:r>
              <a:rPr lang="uk-UA" sz="1700" dirty="0">
                <a:latin typeface="Calibri" panose="020F0502020204030204" pitchFamily="34" charset="0"/>
              </a:rPr>
              <a:t>формується складена умова, що об’єднує декілька простих умов?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Наведіть </a:t>
            </a:r>
            <a:r>
              <a:rPr lang="uk-UA" sz="1700" dirty="0">
                <a:latin typeface="Calibri" panose="020F0502020204030204" pitchFamily="34" charset="0"/>
              </a:rPr>
              <a:t>синтаксис оператора </a:t>
            </a:r>
            <a:r>
              <a:rPr lang="uk-UA" sz="1700" dirty="0" err="1">
                <a:latin typeface="Calibri" panose="020F0502020204030204" pitchFamily="34" charset="0"/>
              </a:rPr>
              <a:t>одноальтернативного</a:t>
            </a:r>
            <a:r>
              <a:rPr lang="uk-UA" sz="1700" dirty="0">
                <a:latin typeface="Calibri" panose="020F0502020204030204" pitchFamily="34" charset="0"/>
              </a:rPr>
              <a:t> розгалуження.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До </a:t>
            </a:r>
            <a:r>
              <a:rPr lang="uk-UA" sz="1700" dirty="0">
                <a:latin typeface="Calibri" panose="020F0502020204030204" pitchFamily="34" charset="0"/>
              </a:rPr>
              <a:t>яких типів даних не може належати значення виразу-селектора в операторі вибору?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У </a:t>
            </a:r>
            <a:r>
              <a:rPr lang="uk-UA" sz="1700" dirty="0">
                <a:latin typeface="Calibri" panose="020F0502020204030204" pitchFamily="34" charset="0"/>
              </a:rPr>
              <a:t>чому полягає відмінність між циклами з передумовою та циклами з </a:t>
            </a:r>
            <a:r>
              <a:rPr lang="uk-UA" sz="1700" dirty="0" err="1">
                <a:latin typeface="Calibri" panose="020F0502020204030204" pitchFamily="34" charset="0"/>
              </a:rPr>
              <a:t>постумовою</a:t>
            </a:r>
            <a:r>
              <a:rPr lang="uk-UA" sz="1700" dirty="0">
                <a:latin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Якому </a:t>
            </a:r>
            <a:r>
              <a:rPr lang="uk-UA" sz="1700" dirty="0">
                <a:latin typeface="Calibri" panose="020F0502020204030204" pitchFamily="34" charset="0"/>
              </a:rPr>
              <a:t>типу даних може належати лічильник у циклі </a:t>
            </a:r>
            <a:r>
              <a:rPr lang="en-GB" sz="1700" dirty="0">
                <a:latin typeface="Calibri" panose="020F0502020204030204" pitchFamily="34" charset="0"/>
              </a:rPr>
              <a:t>for?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Яке </a:t>
            </a:r>
            <a:r>
              <a:rPr lang="uk-UA" sz="1700" dirty="0">
                <a:latin typeface="Calibri" panose="020F0502020204030204" pitchFamily="34" charset="0"/>
              </a:rPr>
              <a:t>значення має лічильник після завершення циклу </a:t>
            </a:r>
            <a:r>
              <a:rPr lang="en-GB" sz="1700" dirty="0">
                <a:latin typeface="Calibri" panose="020F0502020204030204" pitchFamily="34" charset="0"/>
              </a:rPr>
              <a:t>for?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Що </a:t>
            </a:r>
            <a:r>
              <a:rPr lang="uk-UA" sz="1700" dirty="0">
                <a:latin typeface="Calibri" panose="020F0502020204030204" pitchFamily="34" charset="0"/>
              </a:rPr>
              <a:t>може спричинити «зациклення» програми?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За </a:t>
            </a:r>
            <a:r>
              <a:rPr lang="uk-UA" sz="1700" dirty="0">
                <a:latin typeface="Calibri" panose="020F0502020204030204" pitchFamily="34" charset="0"/>
              </a:rPr>
              <a:t>яких умов цикли </a:t>
            </a:r>
            <a:r>
              <a:rPr lang="en-GB" sz="1700" dirty="0">
                <a:latin typeface="Calibri" panose="020F0502020204030204" pitchFamily="34" charset="0"/>
              </a:rPr>
              <a:t>while </a:t>
            </a:r>
            <a:r>
              <a:rPr lang="uk-UA" sz="1700" dirty="0">
                <a:latin typeface="Calibri" panose="020F0502020204030204" pitchFamily="34" charset="0"/>
              </a:rPr>
              <a:t>та </a:t>
            </a:r>
            <a:r>
              <a:rPr lang="en-GB" sz="1700" dirty="0">
                <a:latin typeface="Calibri" panose="020F0502020204030204" pitchFamily="34" charset="0"/>
              </a:rPr>
              <a:t>for </a:t>
            </a:r>
            <a:r>
              <a:rPr lang="uk-UA" sz="1700" dirty="0">
                <a:latin typeface="Calibri" panose="020F0502020204030204" pitchFamily="34" charset="0"/>
              </a:rPr>
              <a:t>не виконаються жодного разу?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Коли </a:t>
            </a:r>
            <a:r>
              <a:rPr lang="uk-UA" sz="1700" dirty="0">
                <a:latin typeface="Calibri" panose="020F0502020204030204" pitchFamily="34" charset="0"/>
              </a:rPr>
              <a:t>цикл виконується лише один раз?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У </a:t>
            </a:r>
            <a:r>
              <a:rPr lang="uk-UA" sz="1700" dirty="0">
                <a:latin typeface="Calibri" panose="020F0502020204030204" pitchFamily="34" charset="0"/>
              </a:rPr>
              <a:t>чому полягає відмінність між такими операторами циклів, як </a:t>
            </a:r>
            <a:r>
              <a:rPr lang="en-GB" sz="1700" dirty="0">
                <a:latin typeface="Calibri" panose="020F0502020204030204" pitchFamily="34" charset="0"/>
              </a:rPr>
              <a:t>for, while, do … while?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Яка </a:t>
            </a:r>
            <a:r>
              <a:rPr lang="uk-UA" sz="1700" dirty="0">
                <a:latin typeface="Calibri" panose="020F0502020204030204" pitchFamily="34" charset="0"/>
              </a:rPr>
              <a:t>структура працює ефективніше: вкладені оператори </a:t>
            </a:r>
            <a:r>
              <a:rPr lang="en-GB" sz="1700" dirty="0">
                <a:latin typeface="Calibri" panose="020F0502020204030204" pitchFamily="34" charset="0"/>
              </a:rPr>
              <a:t>if...else </a:t>
            </a:r>
            <a:r>
              <a:rPr lang="uk-UA" sz="1700" dirty="0">
                <a:latin typeface="Calibri" panose="020F0502020204030204" pitchFamily="34" charset="0"/>
              </a:rPr>
              <a:t>чи серія операторів </a:t>
            </a:r>
            <a:r>
              <a:rPr lang="en-GB" sz="1700" dirty="0">
                <a:latin typeface="Calibri" panose="020F0502020204030204" pitchFamily="34" charset="0"/>
              </a:rPr>
              <a:t>if? </a:t>
            </a:r>
            <a:r>
              <a:rPr lang="uk-UA" sz="1700" dirty="0">
                <a:latin typeface="Calibri" panose="020F0502020204030204" pitchFamily="34" charset="0"/>
              </a:rPr>
              <a:t>Відповідь обґрунтуйте.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Чи </a:t>
            </a:r>
            <a:r>
              <a:rPr lang="uk-UA" sz="1700" dirty="0">
                <a:latin typeface="Calibri" panose="020F0502020204030204" pitchFamily="34" charset="0"/>
              </a:rPr>
              <a:t>можна перервати роботу циклу, не використовуючи оператор </a:t>
            </a:r>
            <a:r>
              <a:rPr lang="en-GB" sz="1700" dirty="0">
                <a:latin typeface="Calibri" panose="020F0502020204030204" pitchFamily="34" charset="0"/>
              </a:rPr>
              <a:t>break?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Чи </a:t>
            </a:r>
            <a:r>
              <a:rPr lang="uk-UA" sz="1700" dirty="0">
                <a:latin typeface="Calibri" panose="020F0502020204030204" pitchFamily="34" charset="0"/>
              </a:rPr>
              <a:t>можна перервати роботу програми за допомогою оператора </a:t>
            </a:r>
            <a:r>
              <a:rPr lang="en-GB" sz="1700" dirty="0">
                <a:latin typeface="Calibri" panose="020F0502020204030204" pitchFamily="34" charset="0"/>
              </a:rPr>
              <a:t>break? 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Що </a:t>
            </a:r>
            <a:r>
              <a:rPr lang="uk-UA" sz="1700" dirty="0">
                <a:latin typeface="Calibri" panose="020F0502020204030204" pitchFamily="34" charset="0"/>
              </a:rPr>
              <a:t>таке рекурентні співвідношення і де вони використовуються?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Визначте </a:t>
            </a:r>
            <a:r>
              <a:rPr lang="uk-UA" sz="1700" dirty="0">
                <a:latin typeface="Calibri" panose="020F0502020204030204" pitchFamily="34" charset="0"/>
              </a:rPr>
              <a:t>поняття ланцюгових </a:t>
            </a:r>
            <a:r>
              <a:rPr lang="uk-UA" sz="1700" dirty="0" err="1">
                <a:latin typeface="Calibri" panose="020F0502020204030204" pitchFamily="34" charset="0"/>
              </a:rPr>
              <a:t>дробів</a:t>
            </a:r>
            <a:r>
              <a:rPr lang="uk-UA" sz="1700" dirty="0">
                <a:latin typeface="Calibri" panose="020F0502020204030204" pitchFamily="34" charset="0"/>
              </a:rPr>
              <a:t> і наведіть приклади їх використання.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Чи </a:t>
            </a:r>
            <a:r>
              <a:rPr lang="uk-UA" sz="1700" dirty="0">
                <a:latin typeface="Calibri" panose="020F0502020204030204" pitchFamily="34" charset="0"/>
              </a:rPr>
              <a:t>можна пропустити деякі оператори програми, що не належать тілу циклу, використовуючи оператор </a:t>
            </a:r>
            <a:r>
              <a:rPr lang="en-GB" sz="1700" dirty="0">
                <a:latin typeface="Calibri" panose="020F0502020204030204" pitchFamily="34" charset="0"/>
              </a:rPr>
              <a:t>continue?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 </a:t>
            </a:r>
            <a:r>
              <a:rPr lang="uk-UA" sz="1700" dirty="0">
                <a:latin typeface="Calibri" panose="020F0502020204030204" pitchFamily="34" charset="0"/>
              </a:rPr>
              <a:t>підвищити ефективність роботи вкладених структур </a:t>
            </a:r>
            <a:r>
              <a:rPr lang="en-GB" sz="1700" dirty="0">
                <a:latin typeface="Calibri" panose="020F0502020204030204" pitchFamily="34" charset="0"/>
              </a:rPr>
              <a:t>if...else?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Наведіть </a:t>
            </a:r>
            <a:r>
              <a:rPr lang="uk-UA" sz="1700" dirty="0">
                <a:latin typeface="Calibri" panose="020F0502020204030204" pitchFamily="34" charset="0"/>
              </a:rPr>
              <a:t>приклади рекурентних співвідношень.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 </a:t>
            </a:r>
            <a:r>
              <a:rPr lang="uk-UA" sz="1700" dirty="0">
                <a:latin typeface="Calibri" panose="020F0502020204030204" pitchFamily="34" charset="0"/>
              </a:rPr>
              <a:t>підвищити ефективність обчислення суми ряду?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Поясність </a:t>
            </a:r>
            <a:r>
              <a:rPr lang="uk-UA" sz="1700" dirty="0">
                <a:latin typeface="Calibri" panose="020F0502020204030204" pitchFamily="34" charset="0"/>
              </a:rPr>
              <a:t>алгоритм роботи вкладених циклів.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Якщо </a:t>
            </a:r>
            <a:r>
              <a:rPr lang="uk-UA" sz="1700" dirty="0">
                <a:latin typeface="Calibri" panose="020F0502020204030204" pitchFamily="34" charset="0"/>
              </a:rPr>
              <a:t>оператор </a:t>
            </a:r>
            <a:r>
              <a:rPr lang="en-GB" sz="1700" dirty="0">
                <a:latin typeface="Calibri" panose="020F0502020204030204" pitchFamily="34" charset="0"/>
              </a:rPr>
              <a:t>break </a:t>
            </a:r>
            <a:r>
              <a:rPr lang="uk-UA" sz="1700" dirty="0">
                <a:latin typeface="Calibri" panose="020F0502020204030204" pitchFamily="34" charset="0"/>
              </a:rPr>
              <a:t>розміщується у внутрішньому циклі, то який цикл він перериває?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700" dirty="0">
                <a:latin typeface="Calibri" panose="020F0502020204030204" pitchFamily="34" charset="0"/>
              </a:rPr>
              <a:t>За </a:t>
            </a:r>
            <a:r>
              <a:rPr lang="uk-UA" sz="1700" dirty="0">
                <a:latin typeface="Calibri" panose="020F0502020204030204" pitchFamily="34" charset="0"/>
              </a:rPr>
              <a:t>яких умов слід обирати цикли </a:t>
            </a:r>
            <a:r>
              <a:rPr lang="en-GB" sz="1700" dirty="0">
                <a:latin typeface="Calibri" panose="020F0502020204030204" pitchFamily="34" charset="0"/>
              </a:rPr>
              <a:t>for </a:t>
            </a:r>
            <a:r>
              <a:rPr lang="uk-UA" sz="1700" dirty="0">
                <a:latin typeface="Calibri" panose="020F0502020204030204" pitchFamily="34" charset="0"/>
              </a:rPr>
              <a:t>та </a:t>
            </a:r>
            <a:r>
              <a:rPr lang="en-GB" sz="1700" dirty="0">
                <a:latin typeface="Calibri" panose="020F0502020204030204" pitchFamily="34" charset="0"/>
              </a:rPr>
              <a:t>while?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53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6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6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792163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ru-RU" sz="36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.1. Алгоритмічний вибір альтернатив</a:t>
            </a:r>
            <a:endParaRPr lang="en-US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967163"/>
            <a:ext cx="8569325" cy="115252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Тут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altLang="ru-RU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зарезервовані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слова («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інакше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»); </a:t>
            </a:r>
          </a:p>
          <a:p>
            <a:pPr marL="0" indent="0" algn="ctr">
              <a:buNone/>
            </a:pPr>
            <a:r>
              <a:rPr lang="ru-RU" altLang="ru-RU" sz="2800" b="1" dirty="0" err="1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</a:t>
            </a:r>
            <a:r>
              <a:rPr lang="ru-RU" altLang="ru-RU" sz="2800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логічний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indent="0" algn="ctr">
              <a:buNone/>
            </a:pPr>
            <a:r>
              <a:rPr lang="ru-RU" altLang="ru-RU" sz="2800" b="1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оператор1;  оператор2;</a:t>
            </a:r>
            <a:r>
              <a:rPr lang="ru-RU" altLang="ru-RU" sz="2800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altLang="ru-RU" sz="2800" dirty="0">
              <a:solidFill>
                <a:srgbClr val="0D0D0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02898" y="2876570"/>
            <a:ext cx="7954652" cy="721512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sz="2800" b="1" dirty="0" err="1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</a:t>
            </a:r>
            <a:r>
              <a:rPr lang="ru-RU" altLang="ru-RU" sz="2800" b="1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оператор1</a:t>
            </a:r>
            <a:r>
              <a:rPr lang="ru-RU" altLang="ru-RU" sz="2800" b="1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оператор2;]</a:t>
            </a:r>
            <a:endParaRPr lang="ru-RU" altLang="ru-RU" sz="2800" b="1" dirty="0">
              <a:solidFill>
                <a:srgbClr val="0D0D0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3392" y="1384362"/>
            <a:ext cx="11233247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Альтернативні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розгалуження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реалізовано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</a:rPr>
              <a:t>умовним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</a:rPr>
              <a:t> оператором (оператором 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</a:rPr>
              <a:t>розгалуження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</a:rPr>
              <a:t>) і 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</a:rPr>
              <a:t>умовним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</a:rPr>
              <a:t>виразом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9203" y="5227159"/>
            <a:ext cx="886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>
                <a:latin typeface="Calibri" panose="020F0502020204030204" pitchFamily="34" charset="0"/>
              </a:rPr>
              <a:t>В </a:t>
            </a:r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uk-UA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]</a:t>
            </a:r>
            <a:r>
              <a:rPr lang="uk-UA" sz="2800" dirty="0">
                <a:latin typeface="Calibri" panose="020F0502020204030204" pitchFamily="34" charset="0"/>
              </a:rPr>
              <a:t> записана частина оператора, що може бути відсутня</a:t>
            </a:r>
            <a:endParaRPr lang="ru-RU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7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5879976" y="4485110"/>
            <a:ext cx="5705475" cy="14398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(&lt;умова1&gt;) &lt;оператор1;&gt; </a:t>
            </a:r>
          </a:p>
          <a:p>
            <a:pPr marL="0" indent="0">
              <a:buSzPct val="200000"/>
              <a:buNone/>
            </a:pPr>
            <a:r>
              <a:rPr lang="en-US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(&lt;умова2&gt;) &lt;оператор2;&gt;  </a:t>
            </a:r>
          </a:p>
          <a:p>
            <a:pPr marL="0" indent="0">
              <a:buSzPct val="200000"/>
              <a:buNone/>
            </a:pP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&lt;оператор3;&gt;</a:t>
            </a:r>
            <a:endParaRPr lang="fr-FR" altLang="ru-RU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4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485110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524000" y="19298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58550"/>
              </p:ext>
            </p:extLst>
          </p:nvPr>
        </p:nvGraphicFramePr>
        <p:xfrm>
          <a:off x="1258026" y="1129929"/>
          <a:ext cx="8570267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Точечный рисунок" r:id="rId4" imgW="4076190" imgH="2180952" progId="Paint.Picture">
                  <p:embed/>
                </p:oleObj>
              </mc:Choice>
              <mc:Fallback>
                <p:oleObj name="Точечный рисунок" r:id="rId4" imgW="4076190" imgH="218095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026" y="1129929"/>
                        <a:ext cx="8570267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149396" y="19998"/>
            <a:ext cx="767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Вкладеність конструкцій вибору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8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5078413" y="2565400"/>
            <a:ext cx="7113587" cy="15414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uk-UA" altLang="ru-RU" sz="2400" b="1" dirty="0" err="1">
                <a:latin typeface="+mn-lt"/>
              </a:rPr>
              <a:t>іf</a:t>
            </a:r>
            <a:r>
              <a:rPr lang="uk-UA" altLang="ru-RU" sz="2400" b="1" dirty="0">
                <a:latin typeface="+mn-lt"/>
              </a:rPr>
              <a:t> (&lt;умова1&gt;) &lt;оператор1;&gt;</a:t>
            </a:r>
            <a:br>
              <a:rPr lang="uk-UA" altLang="ru-RU" sz="2400" b="1" dirty="0">
                <a:latin typeface="+mn-lt"/>
              </a:rPr>
            </a:br>
            <a:r>
              <a:rPr lang="uk-UA" altLang="ru-RU" sz="2400" b="1" dirty="0" err="1">
                <a:latin typeface="+mn-lt"/>
              </a:rPr>
              <a:t>if</a:t>
            </a:r>
            <a:r>
              <a:rPr lang="uk-UA" altLang="ru-RU" sz="2400" b="1" dirty="0">
                <a:latin typeface="+mn-lt"/>
              </a:rPr>
              <a:t> (!(&lt;умова1&gt;) &amp;&amp; </a:t>
            </a:r>
            <a:r>
              <a:rPr lang="uk-UA" altLang="ru-RU" sz="2400" b="1" dirty="0">
                <a:latin typeface="+mn-lt"/>
              </a:rPr>
              <a:t>(&lt;</a:t>
            </a:r>
            <a:r>
              <a:rPr lang="uk-UA" altLang="ru-RU" sz="2400" b="1" dirty="0">
                <a:latin typeface="+mn-lt"/>
              </a:rPr>
              <a:t>умова2</a:t>
            </a:r>
            <a:r>
              <a:rPr lang="uk-UA" altLang="ru-RU" sz="2400" b="1" dirty="0">
                <a:latin typeface="+mn-lt"/>
              </a:rPr>
              <a:t>&gt;)) </a:t>
            </a:r>
            <a:r>
              <a:rPr lang="uk-UA" altLang="ru-RU" sz="2400" b="1" dirty="0">
                <a:latin typeface="+mn-lt"/>
              </a:rPr>
              <a:t>&lt;оператор2;&gt; </a:t>
            </a:r>
            <a:br>
              <a:rPr lang="uk-UA" altLang="ru-RU" sz="2400" b="1" dirty="0">
                <a:latin typeface="+mn-lt"/>
              </a:rPr>
            </a:br>
            <a:r>
              <a:rPr lang="uk-UA" altLang="ru-RU" sz="2400" b="1" dirty="0" err="1">
                <a:latin typeface="+mn-lt"/>
              </a:rPr>
              <a:t>if</a:t>
            </a:r>
            <a:r>
              <a:rPr lang="uk-UA" altLang="ru-RU" sz="2400" b="1" dirty="0">
                <a:latin typeface="+mn-lt"/>
              </a:rPr>
              <a:t> (!(&lt;умова1&gt;) &amp;&amp; !(&lt;умова2&gt;)) &lt;оператор3;&gt;</a:t>
            </a:r>
            <a:endParaRPr lang="fr-FR" altLang="ru-RU" sz="2400" b="1" dirty="0">
              <a:latin typeface="+mn-lt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654053" y="1329031"/>
            <a:ext cx="824547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Вкладені</a:t>
            </a:r>
            <a:r>
              <a:rPr lang="ru-RU" altLang="ru-RU" sz="2400" b="1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умовні</a:t>
            </a:r>
            <a:r>
              <a:rPr lang="ru-RU" altLang="ru-RU" sz="2400" b="1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оператори</a:t>
            </a:r>
            <a:r>
              <a:rPr lang="ru-RU" altLang="ru-RU" sz="2400" b="1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працюють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значно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швидше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ніж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набір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умовних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операторів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у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скороченій</a:t>
            </a:r>
            <a:r>
              <a:rPr lang="ru-RU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формі</a:t>
            </a:r>
            <a:r>
              <a:rPr lang="en-US" altLang="ru-RU" sz="240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uk-UA" altLang="ru-RU" sz="2400" dirty="0">
              <a:solidFill>
                <a:srgbClr val="0D0D0D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fr-FR" altLang="ru-RU" sz="2400" dirty="0">
              <a:solidFill>
                <a:srgbClr val="0D0D0D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8920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2" y="4476725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583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Вкладеність конструкцій вибору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3631704" y="4725145"/>
            <a:ext cx="5705475" cy="1439863"/>
          </a:xfrm>
          <a:prstGeom prst="roundRect">
            <a:avLst/>
          </a:prstGeom>
          <a:solidFill>
            <a:srgbClr val="FFFF99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іf (&lt;умова1&gt;) &lt;оператор1;&gt; </a:t>
            </a:r>
          </a:p>
          <a:p>
            <a:pPr marL="0" indent="0">
              <a:buSzPct val="200000"/>
              <a:buNone/>
            </a:pPr>
            <a:r>
              <a:rPr lang="en-US" altLang="ru-RU" sz="2400" b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else  if (&lt;умова2&gt;) &lt;оператор2;&gt;  </a:t>
            </a:r>
          </a:p>
          <a:p>
            <a:pPr marL="0" indent="0">
              <a:buSzPct val="200000"/>
              <a:buNone/>
            </a:pPr>
            <a:r>
              <a:rPr lang="ru-RU" altLang="ru-RU" sz="2400" b="1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        else &lt;оператор3;&gt;</a:t>
            </a:r>
            <a:endParaRPr lang="fr-FR" altLang="ru-RU" sz="2400" b="1" dirty="0">
              <a:solidFill>
                <a:srgbClr val="0D0D0D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713475" y="1253625"/>
            <a:ext cx="8083466" cy="1483726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Програма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обчислення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функції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 за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наведеними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формулами та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умовам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и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їх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вибору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.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Значення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x</a:t>
            </a:r>
            <a:r>
              <a:rPr lang="ru-RU" altLang="ru-RU" sz="2400" b="1" baseline="30000" dirty="0">
                <a:latin typeface="+mn-lt"/>
                <a:cs typeface="Times New Roman" panose="02020603050405020304" pitchFamily="18" charset="0"/>
              </a:rPr>
              <a:t>2 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обчислимо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за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допомогою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стандартної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функції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+mn-lt"/>
                <a:cs typeface="Times New Roman" panose="02020603050405020304" pitchFamily="18" charset="0"/>
              </a:rPr>
              <a:t>pow</a:t>
            </a:r>
            <a:r>
              <a:rPr lang="ru-RU" altLang="ru-RU" sz="2400" b="1" dirty="0">
                <a:latin typeface="+mn-lt"/>
                <a:cs typeface="Times New Roman" panose="02020603050405020304" pitchFamily="18" charset="0"/>
              </a:rPr>
              <a:t>(x,2).  </a:t>
            </a:r>
            <a:endParaRPr lang="uk-UA" altLang="ru-RU" sz="24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9</a:t>
            </a:fld>
            <a:r>
              <a:rPr lang="en-US" altLang="ru-RU" smtClean="0"/>
              <a:t>/56</a:t>
            </a:r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6" y="19539"/>
            <a:ext cx="12190784" cy="765175"/>
          </a:xfrm>
        </p:spPr>
        <p:txBody>
          <a:bodyPr anchor="ctr"/>
          <a:lstStyle/>
          <a:p>
            <a:pPr algn="ctr"/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Розгалужені процеси</a:t>
            </a:r>
            <a:endParaRPr lang="en-US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Скругленный прямоугольник 3">
            <a:hlinkClick r:id="rId3" action="ppaction://hlinkfile"/>
          </p:cNvPr>
          <p:cNvSpPr/>
          <p:nvPr/>
        </p:nvSpPr>
        <p:spPr>
          <a:xfrm>
            <a:off x="7260559" y="5384371"/>
            <a:ext cx="2536382" cy="8536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uk-UA" altLang="ru-RU" sz="2400" b="1" u="sng">
                <a:hlinkClick r:id="rId4" action="ppaction://hlinkfile"/>
              </a:rPr>
              <a:t>ex3_1.cpp</a:t>
            </a:r>
            <a:endParaRPr lang="uk-UA" altLang="ru-RU" sz="2400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524000" y="2782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01312"/>
              </p:ext>
            </p:extLst>
          </p:nvPr>
        </p:nvGraphicFramePr>
        <p:xfrm>
          <a:off x="3354388" y="3060700"/>
          <a:ext cx="45021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Уравнение" r:id="rId5" imgW="1485720" imgH="774360" progId="Equation.3">
                  <p:embed/>
                </p:oleObj>
              </mc:Choice>
              <mc:Fallback>
                <p:oleObj name="Уравнение" r:id="rId5" imgW="148572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3060700"/>
                        <a:ext cx="4502150" cy="185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85" y="5384371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крепка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шаблон скрепка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3709</Words>
  <Application>Microsoft Office PowerPoint</Application>
  <PresentationFormat>Широкоэкранный</PresentationFormat>
  <Paragraphs>579</Paragraphs>
  <Slides>53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53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шаблон скрепка</vt:lpstr>
      <vt:lpstr>1_шаблон скрепка</vt:lpstr>
      <vt:lpstr>Visio</vt:lpstr>
      <vt:lpstr>Точечный рисунок</vt:lpstr>
      <vt:lpstr>Microsoft Equation 3.0</vt:lpstr>
      <vt:lpstr>CorelDRAW.Graphic.12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 3.1. Алгоритмічний вибір альтернатив</vt:lpstr>
      <vt:lpstr> 3.1. Алгоритмічний вибір альтернатив</vt:lpstr>
      <vt:lpstr>Презентация PowerPoint</vt:lpstr>
      <vt:lpstr>Презентация PowerPoint</vt:lpstr>
      <vt:lpstr>Розгалужені процеси</vt:lpstr>
      <vt:lpstr>Презентация PowerPoint</vt:lpstr>
      <vt:lpstr>Розгалужені процеси</vt:lpstr>
      <vt:lpstr>Презентация PowerPoint</vt:lpstr>
      <vt:lpstr>Операторний блок</vt:lpstr>
      <vt:lpstr>Презентация PowerPoint</vt:lpstr>
      <vt:lpstr>Презентация PowerPoint</vt:lpstr>
      <vt:lpstr>Презентация PowerPoint</vt:lpstr>
      <vt:lpstr>Презентация PowerPoint</vt:lpstr>
      <vt:lpstr>Поліваріантний вибір</vt:lpstr>
      <vt:lpstr>Поліваріантний вибір</vt:lpstr>
      <vt:lpstr>    Поліваріантний вибір</vt:lpstr>
      <vt:lpstr>Презентация PowerPoint</vt:lpstr>
      <vt:lpstr>3.2.Алгоритмічна конструкція повторення </vt:lpstr>
      <vt:lpstr>3.2.Алгоритмічна конструкція повторення </vt:lpstr>
      <vt:lpstr>3.2.Алгоритмічна конструкція повторення.  Цикл з передумовою </vt:lpstr>
      <vt:lpstr>        Цикл з передумовою</vt:lpstr>
      <vt:lpstr>Презентация PowerPoint</vt:lpstr>
      <vt:lpstr>Цикл з постумовою</vt:lpstr>
      <vt:lpstr>Цикл з постумовою</vt:lpstr>
      <vt:lpstr>Цикл з постумовою</vt:lpstr>
      <vt:lpstr>Презентация PowerPoint</vt:lpstr>
      <vt:lpstr>Цикл з лічильником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Переривання циклу</vt:lpstr>
      <vt:lpstr>Презентация PowerPoint</vt:lpstr>
      <vt:lpstr>Презентация PowerPoint</vt:lpstr>
      <vt:lpstr>3.3. Деякі циклічні алгоритми та програми</vt:lpstr>
      <vt:lpstr>                Рекурентні послідовності</vt:lpstr>
      <vt:lpstr>Презентация PowerPoint</vt:lpstr>
      <vt:lpstr>Рекурентні послідовності та співвідношення</vt:lpstr>
      <vt:lpstr>Степеневі ряди</vt:lpstr>
      <vt:lpstr>Презентация PowerPoint</vt:lpstr>
      <vt:lpstr>Презентация PowerPoint</vt:lpstr>
      <vt:lpstr>Презентация PowerPoint</vt:lpstr>
      <vt:lpstr> Ланцюгові дроби</vt:lpstr>
      <vt:lpstr>Презентация PowerPoint</vt:lpstr>
      <vt:lpstr>Презентация PowerPoint</vt:lpstr>
      <vt:lpstr>Ланцюгові дроби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80</cp:revision>
  <dcterms:created xsi:type="dcterms:W3CDTF">2012-08-17T20:48:36Z</dcterms:created>
  <dcterms:modified xsi:type="dcterms:W3CDTF">2021-09-29T12:12:44Z</dcterms:modified>
</cp:coreProperties>
</file>