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DCBBB-16C1-4780-A9AA-62BA91B85FB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C3A7D-CF4D-4F80-B487-9E10CFD3D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1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6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7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69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3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1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64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19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18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99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24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5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4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8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7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1332-AC3D-4D54-B6F0-D8CAEB92D16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D06E-F898-4DE9-8099-051F7DAF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7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1332-AC3D-4D54-B6F0-D8CAEB92D16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D06E-F898-4DE9-8099-051F7DAF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0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1332-AC3D-4D54-B6F0-D8CAEB92D16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D06E-F898-4DE9-8099-051F7DAF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206326" y="126609"/>
            <a:ext cx="11760591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52994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188210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88128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4357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206326" y="126609"/>
            <a:ext cx="11760591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22485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38406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21478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67516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1332-AC3D-4D54-B6F0-D8CAEB92D16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D06E-F898-4DE9-8099-051F7DAF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32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850926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387025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603308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93838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667006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730214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30000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848050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2884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61055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1332-AC3D-4D54-B6F0-D8CAEB92D16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D06E-F898-4DE9-8099-051F7DAF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854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7"/>
            <a:ext cx="105156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221674" y="6356354"/>
            <a:ext cx="11748652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221674" y="148248"/>
            <a:ext cx="11748653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200" y="6324601"/>
            <a:ext cx="999067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1193802" y="6369051"/>
            <a:ext cx="5410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6673272" y="6369050"/>
            <a:ext cx="3588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114540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1332-AC3D-4D54-B6F0-D8CAEB92D16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D06E-F898-4DE9-8099-051F7DAF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1332-AC3D-4D54-B6F0-D8CAEB92D16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D06E-F898-4DE9-8099-051F7DAF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8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1332-AC3D-4D54-B6F0-D8CAEB92D16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D06E-F898-4DE9-8099-051F7DAF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1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1332-AC3D-4D54-B6F0-D8CAEB92D16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D06E-F898-4DE9-8099-051F7DAF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3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1332-AC3D-4D54-B6F0-D8CAEB92D16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D06E-F898-4DE9-8099-051F7DAF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1332-AC3D-4D54-B6F0-D8CAEB92D16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D06E-F898-4DE9-8099-051F7DAF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9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1332-AC3D-4D54-B6F0-D8CAEB92D16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D06E-F898-4DE9-8099-051F7DAF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6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Visio_Drawing7.vsdx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Visio_Drawing8.vsdx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Visio_Drawing9.vsdx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10.vsdx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Visio_Drawing11.vsdx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Visio_Drawing12.vsdx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Visio_Drawing13.vsd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Visio_Drawing.vsdx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Visio_Drawing2.vsdx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3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Visio_Drawing4.vsdx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Visio_Drawing5.vsdx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0" y="76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/>
              <a:t>Machine Language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6989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S-Type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F425B75-6CAD-4A4D-9841-1225D58D7C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362200"/>
          <a:ext cx="8991600" cy="156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4" imgW="6157102" imgH="1070696" progId="Visio.Drawing.15">
                  <p:embed/>
                </p:oleObj>
              </mc:Choice>
              <mc:Fallback>
                <p:oleObj name="Visio" r:id="rId4" imgW="6157102" imgH="1070696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F425B75-6CAD-4A4D-9841-1225D58D7C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2362200"/>
                        <a:ext cx="8991600" cy="1562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16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A368F03-201C-4F35-886B-E38481FBA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950" y="4611946"/>
          <a:ext cx="5261650" cy="148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5" imgW="2229009" imgH="628674" progId="Visio.Drawing.15">
                  <p:embed/>
                </p:oleObj>
              </mc:Choice>
              <mc:Fallback>
                <p:oleObj name="Visio" r:id="rId5" imgW="2229009" imgH="628674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A368F03-201C-4F35-886B-E38481FBA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950" y="4611946"/>
                        <a:ext cx="5261650" cy="148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E96FE65D-2130-4363-B3DC-ADBC13694E2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Branch-Type</a:t>
            </a:r>
            <a:r>
              <a:rPr lang="en-US" sz="2400" i="1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(similar format to S-Type)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register source 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+mj-lt"/>
                <a:cs typeface="Arial" charset="0"/>
              </a:rPr>
              <a:t>	register source 2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12:1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12-bit two’s complement immediate – address offset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cs typeface="Arial" charset="0"/>
              </a:rPr>
              <a:t>the function (3-bit function code)</a:t>
            </a:r>
            <a:endParaRPr lang="en-US" sz="2000" i="1" dirty="0"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cs typeface="Arial" charset="0"/>
              </a:rPr>
              <a:t>with opcode,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0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B-Type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0B9AAC3-E185-4939-8C69-80EC7A950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3106" y="2611438"/>
          <a:ext cx="8848695" cy="356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5" imgW="6541575" imgH="2556691" progId="Visio.Drawing.15">
                  <p:embed/>
                </p:oleObj>
              </mc:Choice>
              <mc:Fallback>
                <p:oleObj name="Visio" r:id="rId5" imgW="6541575" imgH="2556691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0B9AAC3-E185-4939-8C69-80EC7A950F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3106" y="2611438"/>
                        <a:ext cx="8848695" cy="356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1453B7B9-E8E3-4330-96BC-BFB6C41391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The 13-bit immediate encodes where to branch (relative to the branch instruction)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Immediate encoding is strange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endParaRPr lang="en-US" sz="2000" b="1" dirty="0">
              <a:solidFill>
                <a:srgbClr val="0070C0"/>
              </a:solidFill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6D6B9-AED1-433F-8247-4E431B229DCD}"/>
              </a:ext>
            </a:extLst>
          </p:cNvPr>
          <p:cNvSpPr/>
          <p:nvPr/>
        </p:nvSpPr>
        <p:spPr>
          <a:xfrm>
            <a:off x="6553200" y="2743200"/>
            <a:ext cx="457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28B2-C2D0-4D54-A3EF-35D1C852857D}"/>
              </a:ext>
            </a:extLst>
          </p:cNvPr>
          <p:cNvSpPr/>
          <p:nvPr/>
        </p:nvSpPr>
        <p:spPr>
          <a:xfrm>
            <a:off x="3352800" y="3962400"/>
            <a:ext cx="3810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U/J-Type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0B9CF5-833E-4F58-B50B-DAD6F23AEA1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Upper-Immediate-Type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Jump-Type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Differ only in immediate encoding</a:t>
            </a:r>
            <a:endParaRPr lang="en-US" sz="3200" dirty="0"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52CFC53-28BF-43A1-B962-DE73C033D5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884488"/>
          <a:ext cx="7945558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Visio" r:id="rId5" imgW="2743200" imgH="582859" progId="Visio.Drawing.15">
                  <p:embed/>
                </p:oleObj>
              </mc:Choice>
              <mc:Fallback>
                <p:oleObj name="Visio" r:id="rId5" imgW="2743200" imgH="582859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52CFC53-28BF-43A1-B962-DE73C033D5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884488"/>
                        <a:ext cx="7945558" cy="168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258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58E2B46-14E4-4BCA-A9F0-82C2F7CC68E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Upper-immediate-Type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Used for load upper immediate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31:12</a:t>
            </a:r>
            <a:r>
              <a:rPr lang="en-US" sz="2000" dirty="0">
                <a:latin typeface="+mj-lt"/>
                <a:cs typeface="Arial" charset="0"/>
              </a:rPr>
              <a:t>:upper 20 bits of a 32-bit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the </a:t>
            </a:r>
            <a:r>
              <a:rPr lang="en-US" sz="2000" i="1" dirty="0">
                <a:cs typeface="Arial" charset="0"/>
              </a:rPr>
              <a:t>operation code</a:t>
            </a:r>
            <a:r>
              <a:rPr lang="en-US" sz="2000" dirty="0">
                <a:cs typeface="Arial" charset="0"/>
              </a:rPr>
              <a:t> or </a:t>
            </a:r>
            <a:r>
              <a:rPr lang="en-US" sz="2000" i="1" dirty="0">
                <a:cs typeface="Arial" charset="0"/>
              </a:rPr>
              <a:t>opcode</a:t>
            </a:r>
            <a:r>
              <a:rPr lang="en-US" sz="2000" dirty="0">
                <a:cs typeface="Arial" charset="0"/>
              </a:rPr>
              <a:t> – tells computer what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Arial" charset="0"/>
              </a:rPr>
              <a:t>		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DB89B40-6576-4D96-AE2B-36087C59A5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344500"/>
          <a:ext cx="6019800" cy="167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Visio" r:id="rId5" imgW="2202215" imgH="613402" progId="Visio.Drawing.15">
                  <p:embed/>
                </p:oleObj>
              </mc:Choice>
              <mc:Fallback>
                <p:oleObj name="Visio" r:id="rId5" imgW="2202215" imgH="613402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DB89B40-6576-4D96-AE2B-36087C59A5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4344500"/>
                        <a:ext cx="6019800" cy="1675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26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U-Type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DBD5E95-6F35-43E5-A9B1-8CB9AA114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4661180"/>
          <a:ext cx="8957465" cy="105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Visio" r:id="rId5" imgW="6179643" imgH="727514" progId="Visio.Drawing.15">
                  <p:embed/>
                </p:oleObj>
              </mc:Choice>
              <mc:Fallback>
                <p:oleObj name="Visio" r:id="rId5" imgW="6179643" imgH="727514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DBD5E95-6F35-43E5-A9B1-8CB9AA1144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1" y="4661180"/>
                        <a:ext cx="8957465" cy="105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E58E2B46-14E4-4BCA-A9F0-82C2F7CC68E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Upper-immediate-Type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Used for load upper immediate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31:12</a:t>
            </a:r>
            <a:r>
              <a:rPr lang="en-US" sz="2000" dirty="0">
                <a:latin typeface="+mj-lt"/>
                <a:cs typeface="Arial" charset="0"/>
              </a:rPr>
              <a:t>:upper 20 bits of a 32-bit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the </a:t>
            </a:r>
            <a:r>
              <a:rPr lang="en-US" sz="2000" i="1" dirty="0">
                <a:cs typeface="Arial" charset="0"/>
              </a:rPr>
              <a:t>operation code</a:t>
            </a:r>
            <a:r>
              <a:rPr lang="en-US" sz="2000" dirty="0">
                <a:cs typeface="Arial" charset="0"/>
              </a:rPr>
              <a:t> or </a:t>
            </a:r>
            <a:r>
              <a:rPr lang="en-US" sz="2000" i="1" dirty="0">
                <a:cs typeface="Arial" charset="0"/>
              </a:rPr>
              <a:t>opcode</a:t>
            </a:r>
            <a:r>
              <a:rPr lang="en-US" sz="2000" dirty="0">
                <a:cs typeface="Arial" charset="0"/>
              </a:rPr>
              <a:t> – tells computer what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Arial" charset="0"/>
              </a:rPr>
              <a:t>		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7D8C93-0F1C-434E-8403-365FF0CBF7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Jump-Type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Used for jump-and-link instruction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		</a:t>
            </a:r>
            <a:r>
              <a:rPr lang="en-US" sz="2000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20,10:1,11,19:12</a:t>
            </a:r>
            <a:r>
              <a:rPr lang="en-US" sz="2000" dirty="0">
                <a:latin typeface="+mj-lt"/>
                <a:cs typeface="Arial" charset="0"/>
              </a:rPr>
              <a:t>:	20 bits </a:t>
            </a:r>
            <a:r>
              <a:rPr lang="en-US" sz="2000" dirty="0">
                <a:cs typeface="Arial" charset="0"/>
              </a:rPr>
              <a:t>(20:1)</a:t>
            </a:r>
            <a:r>
              <a:rPr lang="en-US" sz="2000" dirty="0">
                <a:latin typeface="+mj-lt"/>
                <a:cs typeface="Arial" charset="0"/>
              </a:rPr>
              <a:t> of a 21-bit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the operation code or opcode – tells computer what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Arial" charset="0"/>
              </a:rPr>
              <a:t>		operation to perform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4D51BE-32A7-4A38-A004-B6BA5D271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2148" y="4265614"/>
          <a:ext cx="6029452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5" imgW="2202215" imgH="613402" progId="Visio.Drawing.15">
                  <p:embed/>
                </p:oleObj>
              </mc:Choice>
              <mc:Fallback>
                <p:oleObj name="Visio" r:id="rId5" imgW="2202215" imgH="613402" progId="Visio.Drawing.15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F4D51BE-32A7-4A38-A004-B6BA5D2719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2148" y="4265614"/>
                        <a:ext cx="6029452" cy="167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3AF34E9-CDB5-184E-A6BF-F391B996AA2C}"/>
              </a:ext>
            </a:extLst>
          </p:cNvPr>
          <p:cNvSpPr/>
          <p:nvPr/>
        </p:nvSpPr>
        <p:spPr>
          <a:xfrm>
            <a:off x="2209800" y="5881647"/>
            <a:ext cx="6368538" cy="433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Note: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dirty="0">
                <a:cs typeface="Arial" charset="0"/>
              </a:rPr>
              <a:t> is I-type, not j-type, to specify rs1</a:t>
            </a:r>
          </a:p>
        </p:txBody>
      </p:sp>
    </p:spTree>
    <p:extLst>
      <p:ext uri="{BB962C8B-B14F-4D97-AF65-F5344CB8AC3E}">
        <p14:creationId xmlns:p14="http://schemas.microsoft.com/office/powerpoint/2010/main" val="337960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J-Type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D1C66DC-0DB0-4B24-9C60-0C06A7256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066800"/>
          <a:ext cx="8966378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4" imgW="6541575" imgH="2712799" progId="Visio.Drawing.15">
                  <p:embed/>
                </p:oleObj>
              </mc:Choice>
              <mc:Fallback>
                <p:oleObj name="Visio" r:id="rId4" imgW="6541575" imgH="2712799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D1C66DC-0DB0-4B24-9C60-0C06A72563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1066800"/>
                        <a:ext cx="8966378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66130F-24B7-4F04-B71A-FFA5C3186A6A}"/>
              </a:ext>
            </a:extLst>
          </p:cNvPr>
          <p:cNvSpPr txBox="1"/>
          <p:nvPr/>
        </p:nvSpPr>
        <p:spPr>
          <a:xfrm>
            <a:off x="7696200" y="1524001"/>
            <a:ext cx="2725426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0xABC04 – 0x540C =</a:t>
            </a:r>
          </a:p>
          <a:p>
            <a:r>
              <a:rPr lang="en-US" sz="2400" dirty="0"/>
              <a:t>          </a:t>
            </a:r>
            <a:r>
              <a:rPr lang="en-US" sz="2400" b="1" dirty="0">
                <a:solidFill>
                  <a:srgbClr val="0070C0"/>
                </a:solidFill>
              </a:rPr>
              <a:t>0XA67F8</a:t>
            </a:r>
          </a:p>
        </p:txBody>
      </p:sp>
    </p:spTree>
    <p:extLst>
      <p:ext uri="{BB962C8B-B14F-4D97-AF65-F5344CB8AC3E}">
        <p14:creationId xmlns:p14="http://schemas.microsoft.com/office/powerpoint/2010/main" val="13294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Review: Instruction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20055E0-AE49-4325-ACA8-7F7890B04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1046" y="1219200"/>
          <a:ext cx="8433824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Visio" r:id="rId4" imgW="2683069" imgH="1259794" progId="Visio.Drawing.11">
                  <p:embed/>
                </p:oleObj>
              </mc:Choice>
              <mc:Fallback>
                <p:oleObj name="Visio" r:id="rId4" imgW="2683069" imgH="1259794" progId="Visio.Drawing.11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20055E0-AE49-4325-ACA8-7F7890B049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1046" y="1219200"/>
                        <a:ext cx="8433824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818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4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59BF60-A13F-40A6-B88B-80AF5E108AF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209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Good design demands good compromises</a:t>
            </a:r>
          </a:p>
          <a:p>
            <a:r>
              <a:rPr lang="en-US" dirty="0"/>
              <a:t>Multiple instruction formats allow flexibility</a:t>
            </a:r>
          </a:p>
          <a:p>
            <a:pPr lvl="1">
              <a:buFontTx/>
              <a:buChar char="-"/>
            </a:pP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:  	     use 3 register operands</a:t>
            </a:r>
          </a:p>
          <a:p>
            <a:pPr lvl="1">
              <a:buFontTx/>
              <a:buChar char="-"/>
            </a:pP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Courier New" pitchFamily="49" charset="0"/>
              </a:rPr>
              <a:t>addi</a:t>
            </a:r>
            <a:r>
              <a:rPr lang="en-US" sz="2600" dirty="0"/>
              <a:t>:     use 2 register operands and a 				     constant</a:t>
            </a:r>
          </a:p>
          <a:p>
            <a:r>
              <a:rPr lang="en-US" dirty="0"/>
              <a:t>Number of instruction formats kept small</a:t>
            </a:r>
          </a:p>
          <a:p>
            <a:pPr lvl="1">
              <a:buFontTx/>
              <a:buChar char="-"/>
            </a:pPr>
            <a:r>
              <a:rPr lang="en-US" sz="3200" dirty="0"/>
              <a:t>to adhere to design principles 1 and 3 (simplicity favors regularity and smaller is faster).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962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Machine Language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209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Binary representation of instructions</a:t>
            </a:r>
          </a:p>
          <a:p>
            <a:r>
              <a:rPr lang="en-US" dirty="0"/>
              <a:t>Computers only understand 1’s and 0’s</a:t>
            </a:r>
          </a:p>
          <a:p>
            <a:r>
              <a:rPr lang="en-US" dirty="0"/>
              <a:t>32-bit instructions </a:t>
            </a:r>
          </a:p>
          <a:p>
            <a:pPr lvl="1"/>
            <a:r>
              <a:rPr lang="en-US" sz="2600" dirty="0"/>
              <a:t>Simplicity favors regularity: 32-bit data &amp; instructions</a:t>
            </a:r>
          </a:p>
          <a:p>
            <a:r>
              <a:rPr lang="en-US" sz="3000" b="1" dirty="0">
                <a:solidFill>
                  <a:srgbClr val="0070C0"/>
                </a:solidFill>
              </a:rPr>
              <a:t>4 Types of Instruction Formats:</a:t>
            </a:r>
          </a:p>
          <a:p>
            <a:pPr lvl="1"/>
            <a:r>
              <a:rPr lang="en-US" sz="2600" dirty="0"/>
              <a:t>R-Type</a:t>
            </a:r>
          </a:p>
          <a:p>
            <a:pPr lvl="1"/>
            <a:r>
              <a:rPr lang="en-US" sz="2600" dirty="0"/>
              <a:t>I-Type</a:t>
            </a:r>
          </a:p>
          <a:p>
            <a:pPr lvl="1"/>
            <a:r>
              <a:rPr lang="en-US" sz="2600" dirty="0"/>
              <a:t>S/B-Type</a:t>
            </a:r>
          </a:p>
          <a:p>
            <a:pPr lvl="1"/>
            <a:r>
              <a:rPr lang="en-US" sz="2600" dirty="0"/>
              <a:t>U/J-Type</a:t>
            </a:r>
          </a:p>
        </p:txBody>
      </p:sp>
    </p:spTree>
    <p:extLst>
      <p:ext uri="{BB962C8B-B14F-4D97-AF65-F5344CB8AC3E}">
        <p14:creationId xmlns:p14="http://schemas.microsoft.com/office/powerpoint/2010/main" val="301000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49EC121-465E-425E-83D2-ED92A6723C3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9800" y="9906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Register-type</a:t>
            </a: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register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>
                <a:latin typeface="Courier New" pitchFamily="49" charset="0"/>
                <a:cs typeface="Arial" charset="0"/>
              </a:rPr>
              <a:t>rs2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		</a:t>
            </a:r>
            <a:r>
              <a:rPr lang="en-US" sz="2000" dirty="0">
                <a:latin typeface="+mj-lt"/>
                <a:cs typeface="Arial" charset="0"/>
              </a:rPr>
              <a:t>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i="1" dirty="0">
                <a:latin typeface="+mj-lt"/>
                <a:cs typeface="Arial" charset="0"/>
              </a:rPr>
              <a:t>operation code</a:t>
            </a:r>
            <a:r>
              <a:rPr lang="en-US" sz="2000" dirty="0">
                <a:latin typeface="+mj-lt"/>
                <a:cs typeface="Arial" charset="0"/>
              </a:rPr>
              <a:t> or </a:t>
            </a:r>
            <a:r>
              <a:rPr lang="en-US" sz="2000" i="1" dirty="0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funct7,funct3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i="1" dirty="0">
                <a:latin typeface="+mj-lt"/>
                <a:cs typeface="Arial" charset="0"/>
              </a:rPr>
              <a:t>function </a:t>
            </a:r>
            <a:r>
              <a:rPr lang="en-US" sz="2000" dirty="0">
                <a:latin typeface="+mj-lt"/>
                <a:cs typeface="Arial" charset="0"/>
              </a:rPr>
              <a:t>(7 bits and 3-bits, respectively)</a:t>
            </a:r>
            <a:endParaRPr lang="en-US" sz="2000" i="1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			with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r>
              <a:rPr lang="en-US" sz="2000" dirty="0">
                <a:latin typeface="+mj-lt"/>
                <a:cs typeface="Arial" charset="0"/>
              </a:rPr>
              <a:t>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7145705-A187-4C49-914C-5CA15C3E7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225336"/>
          <a:ext cx="6781800" cy="179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5" imgW="2202215" imgH="582859" progId="Visio.Drawing.15">
                  <p:embed/>
                </p:oleObj>
              </mc:Choice>
              <mc:Fallback>
                <p:oleObj name="Visio" r:id="rId5" imgW="2202215" imgH="582859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7145705-A187-4C49-914C-5CA15C3E7C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4225336"/>
                        <a:ext cx="6781800" cy="1794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90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R-Type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81F1DE-0E0D-4B64-9784-3A0D85C58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286000"/>
          <a:ext cx="9029700" cy="133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4" imgW="6058006" imgH="899317" progId="Visio.Drawing.15">
                  <p:embed/>
                </p:oleObj>
              </mc:Choice>
              <mc:Fallback>
                <p:oleObj name="Visio" r:id="rId4" imgW="6058006" imgH="899317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E81F1DE-0E0D-4B64-9784-3A0D85C58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2286000"/>
                        <a:ext cx="9029700" cy="133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73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0" y="76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/>
              <a:t>Machine Language:</a:t>
            </a:r>
          </a:p>
          <a:p>
            <a:pPr marL="0" indent="0" algn="ctr">
              <a:buNone/>
            </a:pPr>
            <a:r>
              <a:rPr lang="en-US" sz="7200" b="1" dirty="0"/>
              <a:t>More Formats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5248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F29E39C-4A5B-4353-B264-0CF3ACB82C8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Immediate-type</a:t>
            </a: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register source operand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+mj-lt"/>
                <a:cs typeface="Arial" charset="0"/>
              </a:rPr>
              <a:t>	register destination operand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12-bit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cs typeface="Arial" charset="0"/>
              </a:rPr>
              <a:t>the function (3-bit function code)</a:t>
            </a:r>
            <a:endParaRPr lang="en-US" sz="2000" i="1" dirty="0"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cs typeface="Arial" charset="0"/>
              </a:rPr>
              <a:t>with opcode,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353DBA8-ED3E-4A36-986C-2094B37B5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495800"/>
          <a:ext cx="6284236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5" imgW="2202215" imgH="586677" progId="Visio.Drawing.15">
                  <p:embed/>
                </p:oleObj>
              </mc:Choice>
              <mc:Fallback>
                <p:oleObj name="Visio" r:id="rId5" imgW="2202215" imgH="586677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353DBA8-ED3E-4A36-986C-2094B37B54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4495800"/>
                        <a:ext cx="6284236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9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I-Type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5986FF-B97B-4556-90B6-9F4F4D7BA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1" y="1295400"/>
          <a:ext cx="90479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4" imgW="6214092" imgH="1413455" progId="Visio.Drawing.15">
                  <p:embed/>
                </p:oleObj>
              </mc:Choice>
              <mc:Fallback>
                <p:oleObj name="Visio" r:id="rId4" imgW="6214092" imgH="1413455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15986FF-B97B-4556-90B6-9F4F4D7BA5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1" y="1295400"/>
                        <a:ext cx="90479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32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S/B-Type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07C1401-A670-4A45-95C3-97F9CC62E5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1614" y="3733800"/>
          <a:ext cx="75481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5" imgW="2769994" imgH="582859" progId="Visio.Drawing.15">
                  <p:embed/>
                </p:oleObj>
              </mc:Choice>
              <mc:Fallback>
                <p:oleObj name="Visio" r:id="rId5" imgW="2769994" imgH="582859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07C1401-A670-4A45-95C3-97F9CC62E5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614" y="3733800"/>
                        <a:ext cx="7548187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720B9CF5-833E-4F58-B50B-DAD6F23AEA1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5413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Store-Type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Branch-Type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Differ only in immediate encoding</a:t>
            </a:r>
            <a:endParaRPr lang="en-US" sz="3200" dirty="0"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4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687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51E2E9-87FA-4EC0-9AAF-3E59011EA01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98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Store-Type</a:t>
            </a: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base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+mj-lt"/>
                <a:cs typeface="Arial" charset="0"/>
              </a:rPr>
              <a:t>	value to be stored to 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12-bit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cs typeface="Arial" charset="0"/>
              </a:rPr>
              <a:t>the function (3-bit function code)</a:t>
            </a:r>
            <a:endParaRPr lang="en-US" sz="2000" i="1" dirty="0"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cs typeface="Arial" charset="0"/>
              </a:rPr>
              <a:t>with opcode,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FCF257C-65E9-4C96-A969-775B1D82B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950" y="4648200"/>
          <a:ext cx="53378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5" imgW="2202215" imgH="628674" progId="Visio.Drawing.15">
                  <p:embed/>
                </p:oleObj>
              </mc:Choice>
              <mc:Fallback>
                <p:oleObj name="Visio" r:id="rId5" imgW="2202215" imgH="628674" progId="Visio.Drawing.15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FCF257C-65E9-4C96-A969-775B1D82BD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950" y="4648200"/>
                        <a:ext cx="53378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153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614</Words>
  <Application>Microsoft Office PowerPoint</Application>
  <PresentationFormat>Widescreen</PresentationFormat>
  <Paragraphs>151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Courier New</vt:lpstr>
      <vt:lpstr>Times New Roman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Firas Hassan</cp:lastModifiedBy>
  <cp:revision>3</cp:revision>
  <dcterms:created xsi:type="dcterms:W3CDTF">2022-09-09T13:43:55Z</dcterms:created>
  <dcterms:modified xsi:type="dcterms:W3CDTF">2024-09-15T18:00:27Z</dcterms:modified>
</cp:coreProperties>
</file>