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339" r:id="rId3"/>
    <p:sldId id="334" r:id="rId4"/>
    <p:sldId id="341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C1D62-32D3-2E45-ADF9-E2CE7B3AC45E}" v="1381" dt="2023-08-11T08:38:19.599"/>
    <p1510:client id="{DFB4AD88-D982-4DDD-8F45-302889F23263}" v="65" dt="2023-08-17T04:39:4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/>
    <p:restoredTop sz="85233"/>
  </p:normalViewPr>
  <p:slideViewPr>
    <p:cSldViewPr snapToGrid="0">
      <p:cViewPr varScale="1">
        <p:scale>
          <a:sx n="128" d="100"/>
          <a:sy n="128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FF817-207C-8E4C-A171-97F7B8AC506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E525B-E138-6B41-8790-6980464F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E525B-E138-6B41-8790-6980464F2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2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E525B-E138-6B41-8790-6980464F2A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4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E525B-E138-6B41-8790-6980464F2A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 list of what we have done.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E525B-E138-6B41-8790-6980464F2A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6A5B-E81A-EB60-7130-F0491EA2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D1D53-210C-49C8-FBFA-F3531EE65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F78C-F385-2C8D-F105-09C8F1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44B6-6EF2-D848-8282-0A0A46C608BC}" type="datetime1">
              <a:rPr lang="en-AU" smtClean="0"/>
              <a:t>16/08/2023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B2D3-3137-CF46-D727-28B4C61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5774-9115-DE67-1908-0B97CBC2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6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A6E9-D03A-EA82-A918-D90FD693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8E34F-CDD3-5A86-201E-08B288564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20377-F619-AF85-A6D4-678F9B18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0BCC-D133-EC4E-A0B0-9B5D72AF34F7}" type="datetime1">
              <a:rPr lang="en-AU" smtClean="0"/>
              <a:t>16/08/2023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411D-5840-ACC3-528E-059B065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4B67-4CD5-CC35-F66B-1C0CBC17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7FFE-2A96-43C0-3A81-BF086A8F7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B9E8E-0C65-367C-76FC-843A3C28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772C-BA7D-2663-7A06-92E7E413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80B-0E22-1041-9C92-3A5E44B6CDFA}" type="datetime1">
              <a:rPr lang="en-AU" smtClean="0"/>
              <a:t>16/08/2023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0C55-925E-5578-984A-45639496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7216-B7F3-B463-B6F5-80C93C0C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AFFA-88BD-DD34-32F7-99D46797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140A-62B6-EEC4-E38A-7CA4A2C9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C6B8-EABE-69F6-B4A4-4149B182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BF12-F934-8849-A6FD-420E02868A24}" type="datetime1">
              <a:rPr lang="en-AU" smtClean="0"/>
              <a:t>16/08/2023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D607-928E-CD39-05BA-EF9DF168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7D34-E756-41AE-2994-4D09F8DD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6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D54B-858A-CD9C-4EC5-44B3980E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117C8-8385-B53F-4B02-6733ECDE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E9C59-CECC-1060-F875-FDF0BD34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F602-F8C3-744D-AC1A-DECE849900A9}" type="datetime1">
              <a:rPr lang="en-AU" smtClean="0"/>
              <a:t>16/08/2023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05CA-E544-AB20-28B8-C3584167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64EF-485F-53F6-3FA8-0244F2D0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8884-EEDC-D513-865E-BD7022B5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155B-B853-14E4-1FFD-881C8C1F0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DD81C-B0CC-6526-56E7-18E8F284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B82C3-46B1-0EB9-1913-24EA2667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D0F6-8FEC-7745-A0C0-8221EF84E00E}" type="datetime1">
              <a:rPr lang="en-AU" smtClean="0"/>
              <a:t>16/08/2023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9981-C0FD-6B34-E677-1D717C98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E09D-0959-F3EB-8BE0-992C2D74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47D-07E6-B010-6ABD-ABFF9C7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3387-1A8E-6A8D-8CF7-D751EBE6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56A96-1B54-393E-DA57-8CE86B871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5FF6F-919D-34FC-1E42-CD808FBF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903FD-FEC5-4070-972F-044DB3E7A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BDE9A-C7F4-F9DC-F161-D442C8A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F61E-58EE-F644-9F61-487442A360C1}" type="datetime1">
              <a:rPr lang="en-AU" smtClean="0"/>
              <a:t>16/08/2023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8680D-7A2F-7ABE-F400-E418408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989F9-8CF0-DF4C-8087-A60E864E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B7FA-B3C1-4B92-8D65-F174EE78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B2509-E21D-66F4-FDB0-A12583EA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0F0A-9D64-EF4E-88A5-81F2F6D2BE26}" type="datetime1">
              <a:rPr lang="en-AU" smtClean="0"/>
              <a:t>16/08/2023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7BBEA-ECDE-C8D9-6C49-D41D99FD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718F-E809-E9F7-8175-AA4559E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25FBA-E8C2-7A33-4394-C52AC137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1933-E1B5-034B-BF13-E53A911BB563}" type="datetime1">
              <a:rPr lang="en-AU" smtClean="0"/>
              <a:t>16/08/2023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009AA-4048-2040-9C31-BD02120C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BB949-CDF6-73FD-0277-5FC1B521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5AC0-5EDF-AB61-3A23-43D1A33F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6D58-2BEF-9D67-901B-C0F92936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CA1EE-1C83-FF93-9619-761216BE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4F736-5B51-33A3-D787-F1801721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D531-B981-554F-A6F2-E8202150A39C}" type="datetime1">
              <a:rPr lang="en-AU" smtClean="0"/>
              <a:t>16/08/2023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DC86D-F89C-9207-123F-80251106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11239-DE4D-EC64-54BB-8D86F7C6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4CE-ECC0-BF31-3419-F11ECA3E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6480C-B663-8AE5-5284-B987AAB10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8435E-1D65-CA45-2CA7-8929731C2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7935-69A2-2EA5-69B3-8F5B4E4C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618D-980B-EF4D-B7CD-2950792E9169}" type="datetime1">
              <a:rPr lang="en-AU" smtClean="0"/>
              <a:t>16/08/2023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16C9A-0002-85F9-D723-A1C2021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DB869-DD14-A1C0-E5F9-B918495F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3BFAE-1A85-98E9-16D8-7AAF0196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95F9-9A2A-706B-1002-40443BD0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7A05-0B49-0DDB-A7E7-71D32A8F0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9B07-7078-2D4C-9DC1-D593E492FED5}" type="datetime1">
              <a:rPr lang="en-AU" smtClean="0"/>
              <a:t>16/08/2023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4E22-3484-ED02-55DF-FD8D7D6F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9AE2-A1AB-8E46-D07D-013B139B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EF09-2860-7E4D-BE10-0A0C4660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11" Type="http://schemas.openxmlformats.org/officeDocument/2006/relationships/image" Target="../media/image19.sv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291B-5943-E15B-DE54-A564A8314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BunnyHop</a:t>
            </a:r>
            <a:r>
              <a:rPr lang="en-US"/>
              <a:t>: Exploiting The Instruction Prefetcher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3F0AE-0EE2-7D3D-CAAD-70F738AA6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16718"/>
          </a:xfrm>
        </p:spPr>
        <p:txBody>
          <a:bodyPr/>
          <a:lstStyle/>
          <a:p>
            <a:r>
              <a:rPr lang="zh-CN" b="1" i="1" u="sng" dirty="0">
                <a:ea typeface="+mn-lt"/>
                <a:cs typeface="+mn-lt"/>
              </a:rPr>
              <a:t>Zhiyuan Zhang</a:t>
            </a:r>
            <a:r>
              <a:rPr lang="zh-CN" dirty="0">
                <a:ea typeface="+mn-lt"/>
                <a:cs typeface="+mn-lt"/>
              </a:rPr>
              <a:t>, Mingtian Tao, Sioli O’Connell,</a:t>
            </a:r>
            <a:endParaRPr lang="zh-CN" dirty="0"/>
          </a:p>
          <a:p>
            <a:r>
              <a:rPr lang="zh-CN" dirty="0">
                <a:ea typeface="+mn-lt"/>
                <a:cs typeface="+mn-lt"/>
              </a:rPr>
              <a:t>Chitchanok Chuengsatiansup, Daniel Genkin, Yuval Yarom</a:t>
            </a:r>
            <a:endParaRPr 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A123-0B13-A7DC-5AF8-220299AA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ADF8-61C2-5647-BEFF-6FCFC8699538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The University of Adelaide - Course Seeker">
            <a:extLst>
              <a:ext uri="{FF2B5EF4-FFF2-40B4-BE49-F238E27FC236}">
                <a16:creationId xmlns:a16="http://schemas.microsoft.com/office/drawing/2014/main" id="{26E879ED-73A2-1AD0-3C3E-8A36A4B6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91" y="4810832"/>
            <a:ext cx="2292862" cy="167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niversity of Melbourne Logo PNG Transparent &amp; SVG Vector - Freebie  Supply">
            <a:extLst>
              <a:ext uri="{FF2B5EF4-FFF2-40B4-BE49-F238E27FC236}">
                <a16:creationId xmlns:a16="http://schemas.microsoft.com/office/drawing/2014/main" id="{7419CC2C-36CF-43E9-91BE-2D199515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48" y="4561064"/>
            <a:ext cx="2089504" cy="20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s | Brand Guide">
            <a:extLst>
              <a:ext uri="{FF2B5EF4-FFF2-40B4-BE49-F238E27FC236}">
                <a16:creationId xmlns:a16="http://schemas.microsoft.com/office/drawing/2014/main" id="{46FA9DEB-2507-5F43-78B9-801A38CC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63" y="4561064"/>
            <a:ext cx="2160411" cy="216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2"/>
    </mc:Choice>
    <mc:Fallback xmlns="">
      <p:transition spd="slow" advTm="322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Processor with solid fill">
            <a:extLst>
              <a:ext uri="{FF2B5EF4-FFF2-40B4-BE49-F238E27FC236}">
                <a16:creationId xmlns:a16="http://schemas.microsoft.com/office/drawing/2014/main" id="{EEEC6AAC-4A27-05B2-44E5-DC21FC91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1846" y="5606674"/>
            <a:ext cx="1167620" cy="11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777A0-ABDE-419A-A30A-759A7514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783" cy="1325563"/>
          </a:xfrm>
        </p:spPr>
        <p:txBody>
          <a:bodyPr/>
          <a:lstStyle/>
          <a:p>
            <a:r>
              <a:rPr lang="en-US" dirty="0" err="1"/>
              <a:t>BunnyHop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035FA-B6B7-4318-E866-A7603421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4258" y="6356350"/>
            <a:ext cx="949542" cy="365125"/>
          </a:xfrm>
        </p:spPr>
        <p:txBody>
          <a:bodyPr/>
          <a:lstStyle/>
          <a:p>
            <a:fld id="{0170EF09-2860-7E4D-BE10-0A0C4660123C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: Rounded Corners 9">
            <a:extLst>
              <a:ext uri="{FF2B5EF4-FFF2-40B4-BE49-F238E27FC236}">
                <a16:creationId xmlns:a16="http://schemas.microsoft.com/office/drawing/2014/main" id="{605F43F1-E80E-71CA-FD0D-CAC127C4B44C}"/>
              </a:ext>
            </a:extLst>
          </p:cNvPr>
          <p:cNvSpPr/>
          <p:nvPr/>
        </p:nvSpPr>
        <p:spPr>
          <a:xfrm>
            <a:off x="1148074" y="3760063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CMP value, 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AD884303-582B-6961-F215-E0907C423288}"/>
              </a:ext>
            </a:extLst>
          </p:cNvPr>
          <p:cNvSpPr/>
          <p:nvPr/>
        </p:nvSpPr>
        <p:spPr>
          <a:xfrm>
            <a:off x="1148074" y="4194653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>
                <a:solidFill>
                  <a:schemeClr val="tx1"/>
                </a:solidFill>
              </a:rPr>
              <a:t>JE </a:t>
            </a:r>
            <a:r>
              <a:rPr lang="en-GB" altLang="zh-CN" sz="2000" i="1">
                <a:solidFill>
                  <a:schemeClr val="tx1"/>
                </a:solidFill>
              </a:rPr>
              <a:t>Target</a:t>
            </a:r>
            <a:endParaRPr lang="en-AU" sz="2000" i="1">
              <a:solidFill>
                <a:schemeClr val="tx1"/>
              </a:solidFill>
            </a:endParaRPr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id="{3E0C7CBC-A53D-6F53-C1FA-243ADCBA7D47}"/>
              </a:ext>
            </a:extLst>
          </p:cNvPr>
          <p:cNvSpPr/>
          <p:nvPr/>
        </p:nvSpPr>
        <p:spPr>
          <a:xfrm>
            <a:off x="1148074" y="5594680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Target</a:t>
            </a:r>
            <a:endParaRPr lang="en-AU" sz="2000" i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F0B83100-BDCE-6B95-11C7-435F175CB27C}"/>
              </a:ext>
            </a:extLst>
          </p:cNvPr>
          <p:cNvSpPr/>
          <p:nvPr/>
        </p:nvSpPr>
        <p:spPr>
          <a:xfrm>
            <a:off x="1148074" y="3345691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11F41820-06A7-079C-61E5-33A37D485B79}"/>
              </a:ext>
            </a:extLst>
          </p:cNvPr>
          <p:cNvSpPr/>
          <p:nvPr/>
        </p:nvSpPr>
        <p:spPr>
          <a:xfrm>
            <a:off x="1128044" y="2890010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03AE50-6083-C9FD-5066-D209B724F61A}"/>
              </a:ext>
            </a:extLst>
          </p:cNvPr>
          <p:cNvSpPr/>
          <p:nvPr/>
        </p:nvSpPr>
        <p:spPr>
          <a:xfrm>
            <a:off x="1128044" y="2434329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D4DFEDFC-D556-7421-FECD-DC37A32A12AD}"/>
              </a:ext>
            </a:extLst>
          </p:cNvPr>
          <p:cNvSpPr/>
          <p:nvPr/>
        </p:nvSpPr>
        <p:spPr>
          <a:xfrm>
            <a:off x="1128044" y="1967553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12" name="图片 36" descr="图标&#10;&#10;已自动生成说明">
            <a:extLst>
              <a:ext uri="{FF2B5EF4-FFF2-40B4-BE49-F238E27FC236}">
                <a16:creationId xmlns:a16="http://schemas.microsoft.com/office/drawing/2014/main" id="{64F8A795-AB3C-9F47-A97F-0735AB68B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00801" y="1413487"/>
            <a:ext cx="2038665" cy="11843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0FB1D-0B1B-EE67-697E-A8A6B214BB56}"/>
              </a:ext>
            </a:extLst>
          </p:cNvPr>
          <p:cNvSpPr txBox="1"/>
          <p:nvPr/>
        </p:nvSpPr>
        <p:spPr>
          <a:xfrm>
            <a:off x="4849597" y="948256"/>
            <a:ext cx="291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Prefetcher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21695C-8704-B02C-E5ED-72A2FF2FEE51}"/>
              </a:ext>
            </a:extLst>
          </p:cNvPr>
          <p:cNvSpPr txBox="1"/>
          <p:nvPr/>
        </p:nvSpPr>
        <p:spPr>
          <a:xfrm>
            <a:off x="5705739" y="527083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Cache</a:t>
            </a:r>
          </a:p>
        </p:txBody>
      </p:sp>
      <p:pic>
        <p:nvPicPr>
          <p:cNvPr id="19" name="图片 41" descr="卡通人物&#10;&#10;已自动生成说明">
            <a:extLst>
              <a:ext uri="{FF2B5EF4-FFF2-40B4-BE49-F238E27FC236}">
                <a16:creationId xmlns:a16="http://schemas.microsoft.com/office/drawing/2014/main" id="{F87F4640-CD61-CC5D-DCF1-A3CF0F3AD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761" y="3509175"/>
            <a:ext cx="1508829" cy="15013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4AB3DA-BD8F-832A-C23C-8422931A4D54}"/>
              </a:ext>
            </a:extLst>
          </p:cNvPr>
          <p:cNvSpPr txBox="1"/>
          <p:nvPr/>
        </p:nvSpPr>
        <p:spPr>
          <a:xfrm>
            <a:off x="4961170" y="3137358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Branch Predictor</a:t>
            </a:r>
          </a:p>
        </p:txBody>
      </p:sp>
      <p:pic>
        <p:nvPicPr>
          <p:cNvPr id="21" name="图片 20" descr="A picture containing text&#10;&#10;Description automatically generated">
            <a:extLst>
              <a:ext uri="{FF2B5EF4-FFF2-40B4-BE49-F238E27FC236}">
                <a16:creationId xmlns:a16="http://schemas.microsoft.com/office/drawing/2014/main" id="{46EB3336-EC7F-E539-75A6-379260D30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907790" y="1401918"/>
            <a:ext cx="1167589" cy="1056869"/>
          </a:xfrm>
          <a:prstGeom prst="rect">
            <a:avLst/>
          </a:prstGeom>
        </p:spPr>
      </p:pic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78172664-15EE-BDB0-B20A-E4EE93EF129F}"/>
              </a:ext>
            </a:extLst>
          </p:cNvPr>
          <p:cNvSpPr/>
          <p:nvPr/>
        </p:nvSpPr>
        <p:spPr>
          <a:xfrm>
            <a:off x="9821992" y="4187742"/>
            <a:ext cx="1853392" cy="275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i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15">
            <a:extLst>
              <a:ext uri="{FF2B5EF4-FFF2-40B4-BE49-F238E27FC236}">
                <a16:creationId xmlns:a16="http://schemas.microsoft.com/office/drawing/2014/main" id="{048CB1AF-E700-B23C-A6D0-A3F7819DF475}"/>
              </a:ext>
            </a:extLst>
          </p:cNvPr>
          <p:cNvSpPr/>
          <p:nvPr/>
        </p:nvSpPr>
        <p:spPr>
          <a:xfrm>
            <a:off x="9821992" y="5545797"/>
            <a:ext cx="1853392" cy="275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Target</a:t>
            </a:r>
            <a:endParaRPr lang="en-AU" sz="2000" i="1" dirty="0">
              <a:solidFill>
                <a:schemeClr val="tx1"/>
              </a:solidFill>
            </a:endParaRPr>
          </a:p>
        </p:txBody>
      </p:sp>
      <p:pic>
        <p:nvPicPr>
          <p:cNvPr id="24" name="图片 36" descr="图标&#10;&#10;已自动生成说明">
            <a:extLst>
              <a:ext uri="{FF2B5EF4-FFF2-40B4-BE49-F238E27FC236}">
                <a16:creationId xmlns:a16="http://schemas.microsoft.com/office/drawing/2014/main" id="{E7D0BD4D-4A69-4B7D-7381-2353C1C6E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678" y="5156075"/>
            <a:ext cx="1253067" cy="72799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0CB9ECF-F224-13D5-19BC-9A03C81BD08A}"/>
              </a:ext>
            </a:extLst>
          </p:cNvPr>
          <p:cNvCxnSpPr>
            <a:cxnSpLocks/>
          </p:cNvCxnSpPr>
          <p:nvPr/>
        </p:nvCxnSpPr>
        <p:spPr>
          <a:xfrm rot="10800000">
            <a:off x="6647022" y="4006225"/>
            <a:ext cx="2440534" cy="350942"/>
          </a:xfrm>
          <a:prstGeom prst="bentConnector3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图片 36" descr="图标&#10;&#10;已自动生成说明">
            <a:extLst>
              <a:ext uri="{FF2B5EF4-FFF2-40B4-BE49-F238E27FC236}">
                <a16:creationId xmlns:a16="http://schemas.microsoft.com/office/drawing/2014/main" id="{9DB60F1D-4538-7248-838F-961A2152C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90469" y="3291287"/>
            <a:ext cx="1253067" cy="727991"/>
          </a:xfrm>
          <a:prstGeom prst="rect">
            <a:avLst/>
          </a:prstGeom>
        </p:spPr>
      </p:pic>
      <p:sp>
        <p:nvSpPr>
          <p:cNvPr id="29" name="Arrow: Bent 57">
            <a:extLst>
              <a:ext uri="{FF2B5EF4-FFF2-40B4-BE49-F238E27FC236}">
                <a16:creationId xmlns:a16="http://schemas.microsoft.com/office/drawing/2014/main" id="{D08D4E29-D390-4D8C-4148-432B9AE0D75B}"/>
              </a:ext>
            </a:extLst>
          </p:cNvPr>
          <p:cNvSpPr/>
          <p:nvPr/>
        </p:nvSpPr>
        <p:spPr>
          <a:xfrm flipV="1">
            <a:off x="6073229" y="3591908"/>
            <a:ext cx="445410" cy="1481128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BFC11BD3-737E-1FFC-6502-900430051E31}"/>
              </a:ext>
            </a:extLst>
          </p:cNvPr>
          <p:cNvSpPr/>
          <p:nvPr/>
        </p:nvSpPr>
        <p:spPr>
          <a:xfrm>
            <a:off x="7910472" y="451099"/>
            <a:ext cx="2373706" cy="727990"/>
          </a:xfrm>
          <a:custGeom>
            <a:avLst/>
            <a:gdLst>
              <a:gd name="connsiteX0" fmla="*/ 0 w 2373706"/>
              <a:gd name="connsiteY0" fmla="*/ 0 h 727990"/>
              <a:gd name="connsiteX1" fmla="*/ 447707 w 2373706"/>
              <a:gd name="connsiteY1" fmla="*/ 0 h 727990"/>
              <a:gd name="connsiteX2" fmla="*/ 867722 w 2373706"/>
              <a:gd name="connsiteY2" fmla="*/ 0 h 727990"/>
              <a:gd name="connsiteX3" fmla="*/ 1384662 w 2373706"/>
              <a:gd name="connsiteY3" fmla="*/ 0 h 727990"/>
              <a:gd name="connsiteX4" fmla="*/ 1384662 w 2373706"/>
              <a:gd name="connsiteY4" fmla="*/ 0 h 727990"/>
              <a:gd name="connsiteX5" fmla="*/ 1978088 w 2373706"/>
              <a:gd name="connsiteY5" fmla="*/ 0 h 727990"/>
              <a:gd name="connsiteX6" fmla="*/ 2373706 w 2373706"/>
              <a:gd name="connsiteY6" fmla="*/ 0 h 727990"/>
              <a:gd name="connsiteX7" fmla="*/ 2373706 w 2373706"/>
              <a:gd name="connsiteY7" fmla="*/ 424661 h 727990"/>
              <a:gd name="connsiteX8" fmla="*/ 2373706 w 2373706"/>
              <a:gd name="connsiteY8" fmla="*/ 424661 h 727990"/>
              <a:gd name="connsiteX9" fmla="*/ 2373706 w 2373706"/>
              <a:gd name="connsiteY9" fmla="*/ 606658 h 727990"/>
              <a:gd name="connsiteX10" fmla="*/ 2373706 w 2373706"/>
              <a:gd name="connsiteY10" fmla="*/ 727990 h 727990"/>
              <a:gd name="connsiteX11" fmla="*/ 1978088 w 2373706"/>
              <a:gd name="connsiteY11" fmla="*/ 727990 h 727990"/>
              <a:gd name="connsiteX12" fmla="*/ 2301640 w 2373706"/>
              <a:gd name="connsiteY12" fmla="*/ 1116147 h 727990"/>
              <a:gd name="connsiteX13" fmla="*/ 1843151 w 2373706"/>
              <a:gd name="connsiteY13" fmla="*/ 922069 h 727990"/>
              <a:gd name="connsiteX14" fmla="*/ 1384662 w 2373706"/>
              <a:gd name="connsiteY14" fmla="*/ 727990 h 727990"/>
              <a:gd name="connsiteX15" fmla="*/ 895415 w 2373706"/>
              <a:gd name="connsiteY15" fmla="*/ 727990 h 727990"/>
              <a:gd name="connsiteX16" fmla="*/ 475401 w 2373706"/>
              <a:gd name="connsiteY16" fmla="*/ 727990 h 727990"/>
              <a:gd name="connsiteX17" fmla="*/ 0 w 2373706"/>
              <a:gd name="connsiteY17" fmla="*/ 727990 h 727990"/>
              <a:gd name="connsiteX18" fmla="*/ 0 w 2373706"/>
              <a:gd name="connsiteY18" fmla="*/ 606658 h 727990"/>
              <a:gd name="connsiteX19" fmla="*/ 0 w 2373706"/>
              <a:gd name="connsiteY19" fmla="*/ 424661 h 727990"/>
              <a:gd name="connsiteX20" fmla="*/ 0 w 2373706"/>
              <a:gd name="connsiteY20" fmla="*/ 424661 h 727990"/>
              <a:gd name="connsiteX21" fmla="*/ 0 w 2373706"/>
              <a:gd name="connsiteY21" fmla="*/ 0 h 7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73706" h="727990" extrusionOk="0">
                <a:moveTo>
                  <a:pt x="0" y="0"/>
                </a:moveTo>
                <a:cubicBezTo>
                  <a:pt x="203801" y="-14484"/>
                  <a:pt x="231324" y="26174"/>
                  <a:pt x="447707" y="0"/>
                </a:cubicBezTo>
                <a:cubicBezTo>
                  <a:pt x="664090" y="-26174"/>
                  <a:pt x="729547" y="48466"/>
                  <a:pt x="867722" y="0"/>
                </a:cubicBezTo>
                <a:cubicBezTo>
                  <a:pt x="1005898" y="-48466"/>
                  <a:pt x="1172382" y="29343"/>
                  <a:pt x="1384662" y="0"/>
                </a:cubicBezTo>
                <a:lnTo>
                  <a:pt x="1384662" y="0"/>
                </a:lnTo>
                <a:cubicBezTo>
                  <a:pt x="1562105" y="-63066"/>
                  <a:pt x="1819161" y="67637"/>
                  <a:pt x="1978088" y="0"/>
                </a:cubicBezTo>
                <a:cubicBezTo>
                  <a:pt x="2134029" y="-7830"/>
                  <a:pt x="2212346" y="27178"/>
                  <a:pt x="2373706" y="0"/>
                </a:cubicBezTo>
                <a:cubicBezTo>
                  <a:pt x="2408011" y="207894"/>
                  <a:pt x="2346738" y="335672"/>
                  <a:pt x="2373706" y="424661"/>
                </a:cubicBezTo>
                <a:lnTo>
                  <a:pt x="2373706" y="424661"/>
                </a:lnTo>
                <a:cubicBezTo>
                  <a:pt x="2388081" y="471796"/>
                  <a:pt x="2371927" y="559996"/>
                  <a:pt x="2373706" y="606658"/>
                </a:cubicBezTo>
                <a:cubicBezTo>
                  <a:pt x="2376239" y="636049"/>
                  <a:pt x="2368630" y="680618"/>
                  <a:pt x="2373706" y="727990"/>
                </a:cubicBezTo>
                <a:cubicBezTo>
                  <a:pt x="2255342" y="767936"/>
                  <a:pt x="2104781" y="703772"/>
                  <a:pt x="1978088" y="727990"/>
                </a:cubicBezTo>
                <a:cubicBezTo>
                  <a:pt x="2085899" y="795460"/>
                  <a:pt x="2138675" y="993935"/>
                  <a:pt x="2301640" y="1116147"/>
                </a:cubicBezTo>
                <a:cubicBezTo>
                  <a:pt x="2106410" y="1050906"/>
                  <a:pt x="2046113" y="996142"/>
                  <a:pt x="1843151" y="922069"/>
                </a:cubicBezTo>
                <a:cubicBezTo>
                  <a:pt x="1640189" y="847995"/>
                  <a:pt x="1591071" y="766793"/>
                  <a:pt x="1384662" y="727990"/>
                </a:cubicBezTo>
                <a:cubicBezTo>
                  <a:pt x="1243235" y="782426"/>
                  <a:pt x="1090460" y="690016"/>
                  <a:pt x="895415" y="727990"/>
                </a:cubicBezTo>
                <a:cubicBezTo>
                  <a:pt x="700370" y="765964"/>
                  <a:pt x="678156" y="712231"/>
                  <a:pt x="475401" y="727990"/>
                </a:cubicBezTo>
                <a:cubicBezTo>
                  <a:pt x="272646" y="743749"/>
                  <a:pt x="210842" y="685647"/>
                  <a:pt x="0" y="727990"/>
                </a:cubicBezTo>
                <a:cubicBezTo>
                  <a:pt x="-12341" y="683335"/>
                  <a:pt x="8085" y="650989"/>
                  <a:pt x="0" y="606658"/>
                </a:cubicBezTo>
                <a:cubicBezTo>
                  <a:pt x="-14277" y="515951"/>
                  <a:pt x="4066" y="471081"/>
                  <a:pt x="0" y="424661"/>
                </a:cubicBezTo>
                <a:lnTo>
                  <a:pt x="0" y="424661"/>
                </a:lnTo>
                <a:cubicBezTo>
                  <a:pt x="-11379" y="276547"/>
                  <a:pt x="27659" y="12380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wedgeRectCallout">
                    <a:avLst>
                      <a:gd name="adj1" fmla="val 46964"/>
                      <a:gd name="adj2" fmla="val 10331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 like shared resources !</a:t>
            </a: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6EA5842D-58F9-0971-A6A8-2FBC28CAC488}"/>
              </a:ext>
            </a:extLst>
          </p:cNvPr>
          <p:cNvSpPr/>
          <p:nvPr/>
        </p:nvSpPr>
        <p:spPr>
          <a:xfrm>
            <a:off x="9304731" y="3022927"/>
            <a:ext cx="2373706" cy="727990"/>
          </a:xfrm>
          <a:custGeom>
            <a:avLst/>
            <a:gdLst>
              <a:gd name="connsiteX0" fmla="*/ 0 w 2373706"/>
              <a:gd name="connsiteY0" fmla="*/ 0 h 727990"/>
              <a:gd name="connsiteX1" fmla="*/ 447707 w 2373706"/>
              <a:gd name="connsiteY1" fmla="*/ 0 h 727990"/>
              <a:gd name="connsiteX2" fmla="*/ 867722 w 2373706"/>
              <a:gd name="connsiteY2" fmla="*/ 0 h 727990"/>
              <a:gd name="connsiteX3" fmla="*/ 1384662 w 2373706"/>
              <a:gd name="connsiteY3" fmla="*/ 0 h 727990"/>
              <a:gd name="connsiteX4" fmla="*/ 1318404 w 2373706"/>
              <a:gd name="connsiteY4" fmla="*/ -460614 h 727990"/>
              <a:gd name="connsiteX5" fmla="*/ 1635052 w 2373706"/>
              <a:gd name="connsiteY5" fmla="*/ -239519 h 727990"/>
              <a:gd name="connsiteX6" fmla="*/ 1978088 w 2373706"/>
              <a:gd name="connsiteY6" fmla="*/ 0 h 727990"/>
              <a:gd name="connsiteX7" fmla="*/ 2373706 w 2373706"/>
              <a:gd name="connsiteY7" fmla="*/ 0 h 727990"/>
              <a:gd name="connsiteX8" fmla="*/ 2373706 w 2373706"/>
              <a:gd name="connsiteY8" fmla="*/ 121332 h 727990"/>
              <a:gd name="connsiteX9" fmla="*/ 2373706 w 2373706"/>
              <a:gd name="connsiteY9" fmla="*/ 121332 h 727990"/>
              <a:gd name="connsiteX10" fmla="*/ 2373706 w 2373706"/>
              <a:gd name="connsiteY10" fmla="*/ 303329 h 727990"/>
              <a:gd name="connsiteX11" fmla="*/ 2373706 w 2373706"/>
              <a:gd name="connsiteY11" fmla="*/ 727990 h 727990"/>
              <a:gd name="connsiteX12" fmla="*/ 1978088 w 2373706"/>
              <a:gd name="connsiteY12" fmla="*/ 727990 h 727990"/>
              <a:gd name="connsiteX13" fmla="*/ 1384662 w 2373706"/>
              <a:gd name="connsiteY13" fmla="*/ 727990 h 727990"/>
              <a:gd name="connsiteX14" fmla="*/ 1384662 w 2373706"/>
              <a:gd name="connsiteY14" fmla="*/ 727990 h 727990"/>
              <a:gd name="connsiteX15" fmla="*/ 895415 w 2373706"/>
              <a:gd name="connsiteY15" fmla="*/ 727990 h 727990"/>
              <a:gd name="connsiteX16" fmla="*/ 475401 w 2373706"/>
              <a:gd name="connsiteY16" fmla="*/ 727990 h 727990"/>
              <a:gd name="connsiteX17" fmla="*/ 0 w 2373706"/>
              <a:gd name="connsiteY17" fmla="*/ 727990 h 727990"/>
              <a:gd name="connsiteX18" fmla="*/ 0 w 2373706"/>
              <a:gd name="connsiteY18" fmla="*/ 303329 h 727990"/>
              <a:gd name="connsiteX19" fmla="*/ 0 w 2373706"/>
              <a:gd name="connsiteY19" fmla="*/ 121332 h 727990"/>
              <a:gd name="connsiteX20" fmla="*/ 0 w 2373706"/>
              <a:gd name="connsiteY20" fmla="*/ 121332 h 727990"/>
              <a:gd name="connsiteX21" fmla="*/ 0 w 2373706"/>
              <a:gd name="connsiteY21" fmla="*/ 0 h 7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73706" h="727990" extrusionOk="0">
                <a:moveTo>
                  <a:pt x="0" y="0"/>
                </a:moveTo>
                <a:cubicBezTo>
                  <a:pt x="203801" y="-14484"/>
                  <a:pt x="231324" y="26174"/>
                  <a:pt x="447707" y="0"/>
                </a:cubicBezTo>
                <a:cubicBezTo>
                  <a:pt x="664090" y="-26174"/>
                  <a:pt x="729547" y="48466"/>
                  <a:pt x="867722" y="0"/>
                </a:cubicBezTo>
                <a:cubicBezTo>
                  <a:pt x="1005898" y="-48466"/>
                  <a:pt x="1172382" y="29343"/>
                  <a:pt x="1384662" y="0"/>
                </a:cubicBezTo>
                <a:cubicBezTo>
                  <a:pt x="1325709" y="-185300"/>
                  <a:pt x="1351732" y="-342150"/>
                  <a:pt x="1318404" y="-460614"/>
                </a:cubicBezTo>
                <a:cubicBezTo>
                  <a:pt x="1385952" y="-419710"/>
                  <a:pt x="1556013" y="-271687"/>
                  <a:pt x="1635052" y="-239519"/>
                </a:cubicBezTo>
                <a:cubicBezTo>
                  <a:pt x="1714091" y="-207351"/>
                  <a:pt x="1808034" y="-99127"/>
                  <a:pt x="1978088" y="0"/>
                </a:cubicBezTo>
                <a:cubicBezTo>
                  <a:pt x="2067913" y="-5484"/>
                  <a:pt x="2201384" y="21330"/>
                  <a:pt x="2373706" y="0"/>
                </a:cubicBezTo>
                <a:cubicBezTo>
                  <a:pt x="2380968" y="38049"/>
                  <a:pt x="2361679" y="65790"/>
                  <a:pt x="2373706" y="121332"/>
                </a:cubicBezTo>
                <a:lnTo>
                  <a:pt x="2373706" y="121332"/>
                </a:lnTo>
                <a:cubicBezTo>
                  <a:pt x="2389040" y="168550"/>
                  <a:pt x="2361490" y="256452"/>
                  <a:pt x="2373706" y="303329"/>
                </a:cubicBezTo>
                <a:cubicBezTo>
                  <a:pt x="2385576" y="458577"/>
                  <a:pt x="2359793" y="532327"/>
                  <a:pt x="2373706" y="727990"/>
                </a:cubicBezTo>
                <a:cubicBezTo>
                  <a:pt x="2197572" y="753585"/>
                  <a:pt x="2174840" y="686751"/>
                  <a:pt x="1978088" y="727990"/>
                </a:cubicBezTo>
                <a:cubicBezTo>
                  <a:pt x="1710488" y="772821"/>
                  <a:pt x="1638572" y="707818"/>
                  <a:pt x="1384662" y="727990"/>
                </a:cubicBezTo>
                <a:lnTo>
                  <a:pt x="1384662" y="727990"/>
                </a:lnTo>
                <a:cubicBezTo>
                  <a:pt x="1243235" y="782426"/>
                  <a:pt x="1090460" y="690016"/>
                  <a:pt x="895415" y="727990"/>
                </a:cubicBezTo>
                <a:cubicBezTo>
                  <a:pt x="700370" y="765964"/>
                  <a:pt x="678156" y="712231"/>
                  <a:pt x="475401" y="727990"/>
                </a:cubicBezTo>
                <a:cubicBezTo>
                  <a:pt x="272646" y="743749"/>
                  <a:pt x="210842" y="685647"/>
                  <a:pt x="0" y="727990"/>
                </a:cubicBezTo>
                <a:cubicBezTo>
                  <a:pt x="-34498" y="578664"/>
                  <a:pt x="46629" y="406041"/>
                  <a:pt x="0" y="303329"/>
                </a:cubicBezTo>
                <a:cubicBezTo>
                  <a:pt x="-14277" y="212622"/>
                  <a:pt x="4066" y="167752"/>
                  <a:pt x="0" y="121332"/>
                </a:cubicBezTo>
                <a:lnTo>
                  <a:pt x="0" y="121332"/>
                </a:lnTo>
                <a:cubicBezTo>
                  <a:pt x="-13890" y="87476"/>
                  <a:pt x="14197" y="3186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wedgeRectCallout">
                    <a:avLst>
                      <a:gd name="adj1" fmla="val 5542"/>
                      <a:gd name="adj2" fmla="val -11327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Bunny Hops!</a:t>
            </a:r>
          </a:p>
        </p:txBody>
      </p:sp>
      <p:pic>
        <p:nvPicPr>
          <p:cNvPr id="35" name="图片 9" descr="徽标&#10;&#10;已自动生成说明">
            <a:extLst>
              <a:ext uri="{FF2B5EF4-FFF2-40B4-BE49-F238E27FC236}">
                <a16:creationId xmlns:a16="http://schemas.microsoft.com/office/drawing/2014/main" id="{82E37FAD-9249-8582-6DC6-3364FE4F5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793" y="4092690"/>
            <a:ext cx="660079" cy="689968"/>
          </a:xfrm>
          <a:prstGeom prst="rect">
            <a:avLst/>
          </a:prstGeom>
        </p:spPr>
      </p:pic>
      <p:sp>
        <p:nvSpPr>
          <p:cNvPr id="37" name="Left Arrow 36">
            <a:extLst>
              <a:ext uri="{FF2B5EF4-FFF2-40B4-BE49-F238E27FC236}">
                <a16:creationId xmlns:a16="http://schemas.microsoft.com/office/drawing/2014/main" id="{AA70733A-540B-C776-7DFE-476675890349}"/>
              </a:ext>
            </a:extLst>
          </p:cNvPr>
          <p:cNvSpPr/>
          <p:nvPr/>
        </p:nvSpPr>
        <p:spPr>
          <a:xfrm>
            <a:off x="3247493" y="1980808"/>
            <a:ext cx="1095023" cy="2756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9">
            <a:extLst>
              <a:ext uri="{FF2B5EF4-FFF2-40B4-BE49-F238E27FC236}">
                <a16:creationId xmlns:a16="http://schemas.microsoft.com/office/drawing/2014/main" id="{48EC5256-E3E1-E69C-47BC-E0FA387A0D17}"/>
              </a:ext>
            </a:extLst>
          </p:cNvPr>
          <p:cNvSpPr/>
          <p:nvPr/>
        </p:nvSpPr>
        <p:spPr>
          <a:xfrm>
            <a:off x="1206093" y="2435771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9">
            <a:extLst>
              <a:ext uri="{FF2B5EF4-FFF2-40B4-BE49-F238E27FC236}">
                <a16:creationId xmlns:a16="http://schemas.microsoft.com/office/drawing/2014/main" id="{146586CF-7D53-BDF6-FD6A-5BCEFEB5F679}"/>
              </a:ext>
            </a:extLst>
          </p:cNvPr>
          <p:cNvSpPr/>
          <p:nvPr/>
        </p:nvSpPr>
        <p:spPr>
          <a:xfrm>
            <a:off x="1257864" y="2892223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9">
            <a:extLst>
              <a:ext uri="{FF2B5EF4-FFF2-40B4-BE49-F238E27FC236}">
                <a16:creationId xmlns:a16="http://schemas.microsoft.com/office/drawing/2014/main" id="{17C43E9E-1B9B-C4E4-1DEF-093C69947E75}"/>
              </a:ext>
            </a:extLst>
          </p:cNvPr>
          <p:cNvSpPr/>
          <p:nvPr/>
        </p:nvSpPr>
        <p:spPr>
          <a:xfrm>
            <a:off x="1248149" y="3341160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15" name="图片 30">
            <a:extLst>
              <a:ext uri="{FF2B5EF4-FFF2-40B4-BE49-F238E27FC236}">
                <a16:creationId xmlns:a16="http://schemas.microsoft.com/office/drawing/2014/main" id="{4CB238C9-F348-29F4-B112-9DACABF124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4442" y="5694142"/>
            <a:ext cx="1033727" cy="1027333"/>
          </a:xfrm>
          <a:prstGeom prst="rect">
            <a:avLst/>
          </a:prstGeom>
        </p:spPr>
      </p:pic>
      <p:sp>
        <p:nvSpPr>
          <p:cNvPr id="44" name="Rectangle: Rounded Corners 13">
            <a:extLst>
              <a:ext uri="{FF2B5EF4-FFF2-40B4-BE49-F238E27FC236}">
                <a16:creationId xmlns:a16="http://schemas.microsoft.com/office/drawing/2014/main" id="{A9B51854-42D1-2C59-8A3F-65DBAA9223C7}"/>
              </a:ext>
            </a:extLst>
          </p:cNvPr>
          <p:cNvSpPr/>
          <p:nvPr/>
        </p:nvSpPr>
        <p:spPr>
          <a:xfrm>
            <a:off x="1138979" y="4689556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i="1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13">
            <a:extLst>
              <a:ext uri="{FF2B5EF4-FFF2-40B4-BE49-F238E27FC236}">
                <a16:creationId xmlns:a16="http://schemas.microsoft.com/office/drawing/2014/main" id="{CA51FBD4-5429-359D-3990-3F4AA4B2D31F}"/>
              </a:ext>
            </a:extLst>
          </p:cNvPr>
          <p:cNvSpPr/>
          <p:nvPr/>
        </p:nvSpPr>
        <p:spPr>
          <a:xfrm>
            <a:off x="1148074" y="5144968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i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13">
            <a:extLst>
              <a:ext uri="{FF2B5EF4-FFF2-40B4-BE49-F238E27FC236}">
                <a16:creationId xmlns:a16="http://schemas.microsoft.com/office/drawing/2014/main" id="{8E27B128-E9E6-BDCA-8C55-66D655333E08}"/>
              </a:ext>
            </a:extLst>
          </p:cNvPr>
          <p:cNvSpPr/>
          <p:nvPr/>
        </p:nvSpPr>
        <p:spPr>
          <a:xfrm>
            <a:off x="1139794" y="6044392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i="1" dirty="0">
              <a:solidFill>
                <a:schemeClr val="tx1"/>
              </a:solidFill>
            </a:endParaRPr>
          </a:p>
        </p:txBody>
      </p:sp>
      <p:pic>
        <p:nvPicPr>
          <p:cNvPr id="48" name="Graphic 47" descr="Question Mark with solid fill">
            <a:extLst>
              <a:ext uri="{FF2B5EF4-FFF2-40B4-BE49-F238E27FC236}">
                <a16:creationId xmlns:a16="http://schemas.microsoft.com/office/drawing/2014/main" id="{CF39E602-BADC-C154-287C-3631B89DB0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5174" y="4459864"/>
            <a:ext cx="597570" cy="597570"/>
          </a:xfrm>
          <a:prstGeom prst="rect">
            <a:avLst/>
          </a:prstGeom>
        </p:spPr>
      </p:pic>
      <p:pic>
        <p:nvPicPr>
          <p:cNvPr id="49" name="Graphic 48" descr="Question Mark with solid fill">
            <a:extLst>
              <a:ext uri="{FF2B5EF4-FFF2-40B4-BE49-F238E27FC236}">
                <a16:creationId xmlns:a16="http://schemas.microsoft.com/office/drawing/2014/main" id="{3A48DA3B-EBA3-8FBC-5642-F23956D260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55479" y="5456375"/>
            <a:ext cx="554991" cy="554991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CFA7099B-3921-BA95-5DBB-97D91B157EB5}"/>
              </a:ext>
            </a:extLst>
          </p:cNvPr>
          <p:cNvSpPr/>
          <p:nvPr/>
        </p:nvSpPr>
        <p:spPr>
          <a:xfrm>
            <a:off x="6155656" y="2666342"/>
            <a:ext cx="245653" cy="5824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418D5-628B-04C0-E1CF-7131E506CABE}"/>
              </a:ext>
            </a:extLst>
          </p:cNvPr>
          <p:cNvSpPr txBox="1"/>
          <p:nvPr/>
        </p:nvSpPr>
        <p:spPr>
          <a:xfrm>
            <a:off x="6393798" y="2709968"/>
            <a:ext cx="1868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Branch Here?</a:t>
            </a:r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0E2B90D-2250-0A32-BDDB-0B78F97A7664}"/>
              </a:ext>
            </a:extLst>
          </p:cNvPr>
          <p:cNvSpPr/>
          <p:nvPr/>
        </p:nvSpPr>
        <p:spPr>
          <a:xfrm flipV="1">
            <a:off x="5823789" y="2660775"/>
            <a:ext cx="245653" cy="5824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AF2A5E-CDFF-C97A-3980-1C4063BC68D2}"/>
              </a:ext>
            </a:extLst>
          </p:cNvPr>
          <p:cNvSpPr txBox="1"/>
          <p:nvPr/>
        </p:nvSpPr>
        <p:spPr>
          <a:xfrm>
            <a:off x="4409683" y="2730156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  <p:sp>
        <p:nvSpPr>
          <p:cNvPr id="32" name="Arrow: Bent 57">
            <a:extLst>
              <a:ext uri="{FF2B5EF4-FFF2-40B4-BE49-F238E27FC236}">
                <a16:creationId xmlns:a16="http://schemas.microsoft.com/office/drawing/2014/main" id="{8731E1A1-AE17-82E9-7CC4-3BF740643D51}"/>
              </a:ext>
            </a:extLst>
          </p:cNvPr>
          <p:cNvSpPr/>
          <p:nvPr/>
        </p:nvSpPr>
        <p:spPr>
          <a:xfrm flipV="1">
            <a:off x="6080297" y="3596886"/>
            <a:ext cx="445410" cy="1481128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CE2DE544-9967-7AE7-CD8A-A5DEFDDA58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5174" y="5321196"/>
            <a:ext cx="717287" cy="717287"/>
          </a:xfrm>
          <a:prstGeom prst="rect">
            <a:avLst/>
          </a:prstGeom>
        </p:spPr>
      </p:pic>
      <p:sp>
        <p:nvSpPr>
          <p:cNvPr id="47" name="Rectangle: Rounded Corners 15">
            <a:extLst>
              <a:ext uri="{FF2B5EF4-FFF2-40B4-BE49-F238E27FC236}">
                <a16:creationId xmlns:a16="http://schemas.microsoft.com/office/drawing/2014/main" id="{3179D8A2-58D7-836E-83F3-BF320ACECFD8}"/>
              </a:ext>
            </a:extLst>
          </p:cNvPr>
          <p:cNvSpPr/>
          <p:nvPr/>
        </p:nvSpPr>
        <p:spPr>
          <a:xfrm>
            <a:off x="1281782" y="5588980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Target</a:t>
            </a:r>
            <a:endParaRPr lang="en-AU" sz="2000" i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13">
            <a:extLst>
              <a:ext uri="{FF2B5EF4-FFF2-40B4-BE49-F238E27FC236}">
                <a16:creationId xmlns:a16="http://schemas.microsoft.com/office/drawing/2014/main" id="{15778529-D581-FD36-EC9B-AABD48AA6761}"/>
              </a:ext>
            </a:extLst>
          </p:cNvPr>
          <p:cNvSpPr/>
          <p:nvPr/>
        </p:nvSpPr>
        <p:spPr>
          <a:xfrm>
            <a:off x="1281782" y="6038134"/>
            <a:ext cx="1853392" cy="275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>
                <a:solidFill>
                  <a:schemeClr val="tx1"/>
                </a:solidFill>
              </a:rPr>
              <a:t>NOP</a:t>
            </a:r>
            <a:endParaRPr lang="en-AU" sz="2000" i="1" dirty="0">
              <a:solidFill>
                <a:schemeClr val="tx1"/>
              </a:solidFill>
            </a:endParaRPr>
          </a:p>
        </p:txBody>
      </p: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A016CD64-FE0E-5001-A916-B2B8F39CCE35}"/>
              </a:ext>
            </a:extLst>
          </p:cNvPr>
          <p:cNvSpPr/>
          <p:nvPr/>
        </p:nvSpPr>
        <p:spPr>
          <a:xfrm>
            <a:off x="6678169" y="1650105"/>
            <a:ext cx="2578427" cy="705962"/>
          </a:xfrm>
          <a:custGeom>
            <a:avLst/>
            <a:gdLst>
              <a:gd name="connsiteX0" fmla="*/ 0 w 2578427"/>
              <a:gd name="connsiteY0" fmla="*/ 0 h 705962"/>
              <a:gd name="connsiteX1" fmla="*/ 486320 w 2578427"/>
              <a:gd name="connsiteY1" fmla="*/ 0 h 705962"/>
              <a:gd name="connsiteX2" fmla="*/ 942558 w 2578427"/>
              <a:gd name="connsiteY2" fmla="*/ 0 h 705962"/>
              <a:gd name="connsiteX3" fmla="*/ 1504082 w 2578427"/>
              <a:gd name="connsiteY3" fmla="*/ 0 h 705962"/>
              <a:gd name="connsiteX4" fmla="*/ 1504082 w 2578427"/>
              <a:gd name="connsiteY4" fmla="*/ 0 h 705962"/>
              <a:gd name="connsiteX5" fmla="*/ 1819939 w 2578427"/>
              <a:gd name="connsiteY5" fmla="*/ 0 h 705962"/>
              <a:gd name="connsiteX6" fmla="*/ 2148689 w 2578427"/>
              <a:gd name="connsiteY6" fmla="*/ 0 h 705962"/>
              <a:gd name="connsiteX7" fmla="*/ 2578427 w 2578427"/>
              <a:gd name="connsiteY7" fmla="*/ 0 h 705962"/>
              <a:gd name="connsiteX8" fmla="*/ 2578427 w 2578427"/>
              <a:gd name="connsiteY8" fmla="*/ 411811 h 705962"/>
              <a:gd name="connsiteX9" fmla="*/ 2927959 w 2578427"/>
              <a:gd name="connsiteY9" fmla="*/ 404931 h 705962"/>
              <a:gd name="connsiteX10" fmla="*/ 3277490 w 2578427"/>
              <a:gd name="connsiteY10" fmla="*/ 398050 h 705962"/>
              <a:gd name="connsiteX11" fmla="*/ 2920968 w 2578427"/>
              <a:gd name="connsiteY11" fmla="*/ 495079 h 705962"/>
              <a:gd name="connsiteX12" fmla="*/ 2578427 w 2578427"/>
              <a:gd name="connsiteY12" fmla="*/ 588302 h 705962"/>
              <a:gd name="connsiteX13" fmla="*/ 2578427 w 2578427"/>
              <a:gd name="connsiteY13" fmla="*/ 705962 h 705962"/>
              <a:gd name="connsiteX14" fmla="*/ 2148689 w 2578427"/>
              <a:gd name="connsiteY14" fmla="*/ 705962 h 705962"/>
              <a:gd name="connsiteX15" fmla="*/ 1819939 w 2578427"/>
              <a:gd name="connsiteY15" fmla="*/ 705962 h 705962"/>
              <a:gd name="connsiteX16" fmla="*/ 1504082 w 2578427"/>
              <a:gd name="connsiteY16" fmla="*/ 705962 h 705962"/>
              <a:gd name="connsiteX17" fmla="*/ 1504082 w 2578427"/>
              <a:gd name="connsiteY17" fmla="*/ 705962 h 705962"/>
              <a:gd name="connsiteX18" fmla="*/ 1032803 w 2578427"/>
              <a:gd name="connsiteY18" fmla="*/ 705962 h 705962"/>
              <a:gd name="connsiteX19" fmla="*/ 546483 w 2578427"/>
              <a:gd name="connsiteY19" fmla="*/ 705962 h 705962"/>
              <a:gd name="connsiteX20" fmla="*/ 0 w 2578427"/>
              <a:gd name="connsiteY20" fmla="*/ 705962 h 705962"/>
              <a:gd name="connsiteX21" fmla="*/ 0 w 2578427"/>
              <a:gd name="connsiteY21" fmla="*/ 588302 h 705962"/>
              <a:gd name="connsiteX22" fmla="*/ 0 w 2578427"/>
              <a:gd name="connsiteY22" fmla="*/ 411811 h 705962"/>
              <a:gd name="connsiteX23" fmla="*/ 0 w 2578427"/>
              <a:gd name="connsiteY23" fmla="*/ 411811 h 705962"/>
              <a:gd name="connsiteX24" fmla="*/ 0 w 2578427"/>
              <a:gd name="connsiteY24" fmla="*/ 0 h 70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78427" h="705962" extrusionOk="0">
                <a:moveTo>
                  <a:pt x="0" y="0"/>
                </a:moveTo>
                <a:cubicBezTo>
                  <a:pt x="134765" y="-49386"/>
                  <a:pt x="299648" y="11344"/>
                  <a:pt x="486320" y="0"/>
                </a:cubicBezTo>
                <a:cubicBezTo>
                  <a:pt x="672992" y="-11344"/>
                  <a:pt x="816908" y="11484"/>
                  <a:pt x="942558" y="0"/>
                </a:cubicBezTo>
                <a:cubicBezTo>
                  <a:pt x="1068208" y="-11484"/>
                  <a:pt x="1327515" y="8778"/>
                  <a:pt x="1504082" y="0"/>
                </a:cubicBezTo>
                <a:lnTo>
                  <a:pt x="1504082" y="0"/>
                </a:lnTo>
                <a:cubicBezTo>
                  <a:pt x="1570281" y="-36691"/>
                  <a:pt x="1692160" y="9691"/>
                  <a:pt x="1819939" y="0"/>
                </a:cubicBezTo>
                <a:cubicBezTo>
                  <a:pt x="1947718" y="-9691"/>
                  <a:pt x="2080913" y="38288"/>
                  <a:pt x="2148689" y="0"/>
                </a:cubicBezTo>
                <a:cubicBezTo>
                  <a:pt x="2344729" y="-49090"/>
                  <a:pt x="2448323" y="27131"/>
                  <a:pt x="2578427" y="0"/>
                </a:cubicBezTo>
                <a:cubicBezTo>
                  <a:pt x="2620638" y="173759"/>
                  <a:pt x="2552765" y="251744"/>
                  <a:pt x="2578427" y="411811"/>
                </a:cubicBezTo>
                <a:cubicBezTo>
                  <a:pt x="2662251" y="379774"/>
                  <a:pt x="2834077" y="433366"/>
                  <a:pt x="2927959" y="404931"/>
                </a:cubicBezTo>
                <a:cubicBezTo>
                  <a:pt x="3021841" y="376496"/>
                  <a:pt x="3119363" y="428648"/>
                  <a:pt x="3277490" y="398050"/>
                </a:cubicBezTo>
                <a:cubicBezTo>
                  <a:pt x="3207018" y="448601"/>
                  <a:pt x="3053860" y="416346"/>
                  <a:pt x="2920968" y="495079"/>
                </a:cubicBezTo>
                <a:cubicBezTo>
                  <a:pt x="2788076" y="573811"/>
                  <a:pt x="2672834" y="559273"/>
                  <a:pt x="2578427" y="588302"/>
                </a:cubicBezTo>
                <a:cubicBezTo>
                  <a:pt x="2585135" y="639779"/>
                  <a:pt x="2572497" y="670645"/>
                  <a:pt x="2578427" y="705962"/>
                </a:cubicBezTo>
                <a:cubicBezTo>
                  <a:pt x="2423081" y="752132"/>
                  <a:pt x="2312304" y="688106"/>
                  <a:pt x="2148689" y="705962"/>
                </a:cubicBezTo>
                <a:cubicBezTo>
                  <a:pt x="1995347" y="724493"/>
                  <a:pt x="1931274" y="690242"/>
                  <a:pt x="1819939" y="705962"/>
                </a:cubicBezTo>
                <a:cubicBezTo>
                  <a:pt x="1708604" y="721682"/>
                  <a:pt x="1659557" y="681448"/>
                  <a:pt x="1504082" y="705962"/>
                </a:cubicBezTo>
                <a:lnTo>
                  <a:pt x="1504082" y="705962"/>
                </a:lnTo>
                <a:cubicBezTo>
                  <a:pt x="1387648" y="759119"/>
                  <a:pt x="1155910" y="662471"/>
                  <a:pt x="1032803" y="705962"/>
                </a:cubicBezTo>
                <a:cubicBezTo>
                  <a:pt x="909696" y="749453"/>
                  <a:pt x="760406" y="661592"/>
                  <a:pt x="546483" y="705962"/>
                </a:cubicBezTo>
                <a:cubicBezTo>
                  <a:pt x="332560" y="750332"/>
                  <a:pt x="221676" y="700324"/>
                  <a:pt x="0" y="705962"/>
                </a:cubicBezTo>
                <a:cubicBezTo>
                  <a:pt x="-7630" y="654352"/>
                  <a:pt x="7291" y="623315"/>
                  <a:pt x="0" y="588302"/>
                </a:cubicBezTo>
                <a:cubicBezTo>
                  <a:pt x="-7068" y="545767"/>
                  <a:pt x="3125" y="491730"/>
                  <a:pt x="0" y="411811"/>
                </a:cubicBezTo>
                <a:lnTo>
                  <a:pt x="0" y="411811"/>
                </a:lnTo>
                <a:cubicBezTo>
                  <a:pt x="-42600" y="299947"/>
                  <a:pt x="44851" y="10201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wedgeRectCallout">
                    <a:avLst>
                      <a:gd name="adj1" fmla="val 77112"/>
                      <a:gd name="adj2" fmla="val 638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Hey prefetcher, check an address.</a:t>
            </a:r>
          </a:p>
        </p:txBody>
      </p:sp>
      <p:sp>
        <p:nvSpPr>
          <p:cNvPr id="52" name="Arrow: Bent 57">
            <a:extLst>
              <a:ext uri="{FF2B5EF4-FFF2-40B4-BE49-F238E27FC236}">
                <a16:creationId xmlns:a16="http://schemas.microsoft.com/office/drawing/2014/main" id="{7B805EA3-6897-61D7-B086-762DD7CCC32E}"/>
              </a:ext>
            </a:extLst>
          </p:cNvPr>
          <p:cNvSpPr/>
          <p:nvPr/>
        </p:nvSpPr>
        <p:spPr>
          <a:xfrm flipV="1">
            <a:off x="6086132" y="3586373"/>
            <a:ext cx="445410" cy="1481128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3" name="Rectangle: Rounded Corners 15">
            <a:extLst>
              <a:ext uri="{FF2B5EF4-FFF2-40B4-BE49-F238E27FC236}">
                <a16:creationId xmlns:a16="http://schemas.microsoft.com/office/drawing/2014/main" id="{2EC25085-4B58-985C-B5CC-301D20910076}"/>
              </a:ext>
            </a:extLst>
          </p:cNvPr>
          <p:cNvSpPr/>
          <p:nvPr/>
        </p:nvSpPr>
        <p:spPr>
          <a:xfrm>
            <a:off x="9821992" y="5556322"/>
            <a:ext cx="1853392" cy="275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Target</a:t>
            </a:r>
            <a:endParaRPr lang="en-AU" sz="2000" i="1" dirty="0">
              <a:solidFill>
                <a:schemeClr val="tx1"/>
              </a:solidFill>
            </a:endParaRPr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46768574-E859-0BDB-4E6F-F0BAC15A9643}"/>
              </a:ext>
            </a:extLst>
          </p:cNvPr>
          <p:cNvSpPr/>
          <p:nvPr/>
        </p:nvSpPr>
        <p:spPr>
          <a:xfrm>
            <a:off x="8635139" y="5954984"/>
            <a:ext cx="2373706" cy="727990"/>
          </a:xfrm>
          <a:custGeom>
            <a:avLst/>
            <a:gdLst>
              <a:gd name="connsiteX0" fmla="*/ 0 w 2373706"/>
              <a:gd name="connsiteY0" fmla="*/ 0 h 727990"/>
              <a:gd name="connsiteX1" fmla="*/ 395618 w 2373706"/>
              <a:gd name="connsiteY1" fmla="*/ 0 h 727990"/>
              <a:gd name="connsiteX2" fmla="*/ 395618 w 2373706"/>
              <a:gd name="connsiteY2" fmla="*/ 0 h 727990"/>
              <a:gd name="connsiteX3" fmla="*/ 989044 w 2373706"/>
              <a:gd name="connsiteY3" fmla="*/ 0 h 727990"/>
              <a:gd name="connsiteX4" fmla="*/ 1478291 w 2373706"/>
              <a:gd name="connsiteY4" fmla="*/ 0 h 727990"/>
              <a:gd name="connsiteX5" fmla="*/ 1953692 w 2373706"/>
              <a:gd name="connsiteY5" fmla="*/ 0 h 727990"/>
              <a:gd name="connsiteX6" fmla="*/ 2373706 w 2373706"/>
              <a:gd name="connsiteY6" fmla="*/ 0 h 727990"/>
              <a:gd name="connsiteX7" fmla="*/ 2373706 w 2373706"/>
              <a:gd name="connsiteY7" fmla="*/ 121332 h 727990"/>
              <a:gd name="connsiteX8" fmla="*/ 2373706 w 2373706"/>
              <a:gd name="connsiteY8" fmla="*/ 121332 h 727990"/>
              <a:gd name="connsiteX9" fmla="*/ 2373706 w 2373706"/>
              <a:gd name="connsiteY9" fmla="*/ 303329 h 727990"/>
              <a:gd name="connsiteX10" fmla="*/ 2373706 w 2373706"/>
              <a:gd name="connsiteY10" fmla="*/ 727990 h 727990"/>
              <a:gd name="connsiteX11" fmla="*/ 1912152 w 2373706"/>
              <a:gd name="connsiteY11" fmla="*/ 727990 h 727990"/>
              <a:gd name="connsiteX12" fmla="*/ 1436751 w 2373706"/>
              <a:gd name="connsiteY12" fmla="*/ 727990 h 727990"/>
              <a:gd name="connsiteX13" fmla="*/ 989044 w 2373706"/>
              <a:gd name="connsiteY13" fmla="*/ 727990 h 727990"/>
              <a:gd name="connsiteX14" fmla="*/ 395618 w 2373706"/>
              <a:gd name="connsiteY14" fmla="*/ 727990 h 727990"/>
              <a:gd name="connsiteX15" fmla="*/ 395618 w 2373706"/>
              <a:gd name="connsiteY15" fmla="*/ 727990 h 727990"/>
              <a:gd name="connsiteX16" fmla="*/ 0 w 2373706"/>
              <a:gd name="connsiteY16" fmla="*/ 727990 h 727990"/>
              <a:gd name="connsiteX17" fmla="*/ 0 w 2373706"/>
              <a:gd name="connsiteY17" fmla="*/ 303329 h 727990"/>
              <a:gd name="connsiteX18" fmla="*/ -371248 w 2373706"/>
              <a:gd name="connsiteY18" fmla="*/ 264937 h 727990"/>
              <a:gd name="connsiteX19" fmla="*/ 0 w 2373706"/>
              <a:gd name="connsiteY19" fmla="*/ 121332 h 727990"/>
              <a:gd name="connsiteX20" fmla="*/ 0 w 2373706"/>
              <a:gd name="connsiteY20" fmla="*/ 0 h 7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3706" h="727990" extrusionOk="0">
                <a:moveTo>
                  <a:pt x="0" y="0"/>
                </a:moveTo>
                <a:cubicBezTo>
                  <a:pt x="196332" y="-45845"/>
                  <a:pt x="254757" y="12569"/>
                  <a:pt x="395618" y="0"/>
                </a:cubicBezTo>
                <a:lnTo>
                  <a:pt x="395618" y="0"/>
                </a:lnTo>
                <a:cubicBezTo>
                  <a:pt x="598051" y="-60758"/>
                  <a:pt x="740677" y="32376"/>
                  <a:pt x="989044" y="0"/>
                </a:cubicBezTo>
                <a:cubicBezTo>
                  <a:pt x="1148614" y="-2536"/>
                  <a:pt x="1355673" y="14141"/>
                  <a:pt x="1478291" y="0"/>
                </a:cubicBezTo>
                <a:cubicBezTo>
                  <a:pt x="1600909" y="-14141"/>
                  <a:pt x="1743988" y="41504"/>
                  <a:pt x="1953692" y="0"/>
                </a:cubicBezTo>
                <a:cubicBezTo>
                  <a:pt x="2163396" y="-41504"/>
                  <a:pt x="2240078" y="33635"/>
                  <a:pt x="2373706" y="0"/>
                </a:cubicBezTo>
                <a:cubicBezTo>
                  <a:pt x="2378567" y="48287"/>
                  <a:pt x="2368665" y="67115"/>
                  <a:pt x="2373706" y="121332"/>
                </a:cubicBezTo>
                <a:lnTo>
                  <a:pt x="2373706" y="121332"/>
                </a:lnTo>
                <a:cubicBezTo>
                  <a:pt x="2388081" y="168467"/>
                  <a:pt x="2371927" y="256667"/>
                  <a:pt x="2373706" y="303329"/>
                </a:cubicBezTo>
                <a:cubicBezTo>
                  <a:pt x="2406590" y="414962"/>
                  <a:pt x="2361662" y="566427"/>
                  <a:pt x="2373706" y="727990"/>
                </a:cubicBezTo>
                <a:cubicBezTo>
                  <a:pt x="2161945" y="735118"/>
                  <a:pt x="2085403" y="726302"/>
                  <a:pt x="1912152" y="727990"/>
                </a:cubicBezTo>
                <a:cubicBezTo>
                  <a:pt x="1738901" y="729678"/>
                  <a:pt x="1669481" y="693715"/>
                  <a:pt x="1436751" y="727990"/>
                </a:cubicBezTo>
                <a:cubicBezTo>
                  <a:pt x="1204021" y="762265"/>
                  <a:pt x="1195799" y="708255"/>
                  <a:pt x="989044" y="727990"/>
                </a:cubicBezTo>
                <a:cubicBezTo>
                  <a:pt x="825957" y="796047"/>
                  <a:pt x="543416" y="701610"/>
                  <a:pt x="395618" y="727990"/>
                </a:cubicBezTo>
                <a:lnTo>
                  <a:pt x="395618" y="727990"/>
                </a:lnTo>
                <a:cubicBezTo>
                  <a:pt x="311967" y="774239"/>
                  <a:pt x="155976" y="725213"/>
                  <a:pt x="0" y="727990"/>
                </a:cubicBezTo>
                <a:cubicBezTo>
                  <a:pt x="-36902" y="516562"/>
                  <a:pt x="8068" y="479666"/>
                  <a:pt x="0" y="303329"/>
                </a:cubicBezTo>
                <a:cubicBezTo>
                  <a:pt x="-180713" y="315454"/>
                  <a:pt x="-273664" y="265872"/>
                  <a:pt x="-371248" y="264937"/>
                </a:cubicBezTo>
                <a:cubicBezTo>
                  <a:pt x="-268095" y="180869"/>
                  <a:pt x="-99289" y="172981"/>
                  <a:pt x="0" y="121332"/>
                </a:cubicBezTo>
                <a:cubicBezTo>
                  <a:pt x="-2598" y="73573"/>
                  <a:pt x="9241" y="5942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wedgeRectCallout">
                    <a:avLst>
                      <a:gd name="adj1" fmla="val -65640"/>
                      <a:gd name="adj2" fmla="val -136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Cache Attack.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Okey-</a:t>
            </a:r>
            <a:r>
              <a:rPr lang="en-US" sz="2400" dirty="0" err="1">
                <a:solidFill>
                  <a:schemeClr val="tx1"/>
                </a:solidFill>
              </a:rPr>
              <a:t>Dokey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31" name="图片 20" descr="A picture containing text&#10;&#10;Description automatically generated">
            <a:extLst>
              <a:ext uri="{FF2B5EF4-FFF2-40B4-BE49-F238E27FC236}">
                <a16:creationId xmlns:a16="http://schemas.microsoft.com/office/drawing/2014/main" id="{642AD1D1-BBC6-3F38-F426-E3A7B6F4C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307245" y="5778058"/>
            <a:ext cx="949542" cy="859499"/>
          </a:xfrm>
          <a:prstGeom prst="rect">
            <a:avLst/>
          </a:prstGeom>
        </p:spPr>
      </p:pic>
      <p:pic>
        <p:nvPicPr>
          <p:cNvPr id="56" name="图片 9" descr="徽标&#10;&#10;已自动生成说明">
            <a:extLst>
              <a:ext uri="{FF2B5EF4-FFF2-40B4-BE49-F238E27FC236}">
                <a16:creationId xmlns:a16="http://schemas.microsoft.com/office/drawing/2014/main" id="{C21C64F8-FE71-11EE-04EA-4246B80B8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2856" y="4083897"/>
            <a:ext cx="660079" cy="689968"/>
          </a:xfrm>
          <a:prstGeom prst="rect">
            <a:avLst/>
          </a:prstGeom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3C37E6E-D565-8AE3-EF11-7E0E3B0CD5F8}"/>
              </a:ext>
            </a:extLst>
          </p:cNvPr>
          <p:cNvSpPr/>
          <p:nvPr/>
        </p:nvSpPr>
        <p:spPr>
          <a:xfrm>
            <a:off x="911928" y="2927302"/>
            <a:ext cx="10733108" cy="1489535"/>
          </a:xfrm>
          <a:custGeom>
            <a:avLst/>
            <a:gdLst>
              <a:gd name="connsiteX0" fmla="*/ 0 w 10733108"/>
              <a:gd name="connsiteY0" fmla="*/ 218440 h 1489535"/>
              <a:gd name="connsiteX1" fmla="*/ 218440 w 10733108"/>
              <a:gd name="connsiteY1" fmla="*/ 0 h 1489535"/>
              <a:gd name="connsiteX2" fmla="*/ 790453 w 10733108"/>
              <a:gd name="connsiteY2" fmla="*/ 0 h 1489535"/>
              <a:gd name="connsiteX3" fmla="*/ 1568390 w 10733108"/>
              <a:gd name="connsiteY3" fmla="*/ 0 h 1489535"/>
              <a:gd name="connsiteX4" fmla="*/ 2140403 w 10733108"/>
              <a:gd name="connsiteY4" fmla="*/ 0 h 1489535"/>
              <a:gd name="connsiteX5" fmla="*/ 2918340 w 10733108"/>
              <a:gd name="connsiteY5" fmla="*/ 0 h 1489535"/>
              <a:gd name="connsiteX6" fmla="*/ 3387390 w 10733108"/>
              <a:gd name="connsiteY6" fmla="*/ 0 h 1489535"/>
              <a:gd name="connsiteX7" fmla="*/ 3753478 w 10733108"/>
              <a:gd name="connsiteY7" fmla="*/ 0 h 1489535"/>
              <a:gd name="connsiteX8" fmla="*/ 4325491 w 10733108"/>
              <a:gd name="connsiteY8" fmla="*/ 0 h 1489535"/>
              <a:gd name="connsiteX9" fmla="*/ 5000466 w 10733108"/>
              <a:gd name="connsiteY9" fmla="*/ 0 h 1489535"/>
              <a:gd name="connsiteX10" fmla="*/ 5778403 w 10733108"/>
              <a:gd name="connsiteY10" fmla="*/ 0 h 1489535"/>
              <a:gd name="connsiteX11" fmla="*/ 6453378 w 10733108"/>
              <a:gd name="connsiteY11" fmla="*/ 0 h 1489535"/>
              <a:gd name="connsiteX12" fmla="*/ 7231315 w 10733108"/>
              <a:gd name="connsiteY12" fmla="*/ 0 h 1489535"/>
              <a:gd name="connsiteX13" fmla="*/ 7906290 w 10733108"/>
              <a:gd name="connsiteY13" fmla="*/ 0 h 1489535"/>
              <a:gd name="connsiteX14" fmla="*/ 8272378 w 10733108"/>
              <a:gd name="connsiteY14" fmla="*/ 0 h 1489535"/>
              <a:gd name="connsiteX15" fmla="*/ 8947353 w 10733108"/>
              <a:gd name="connsiteY15" fmla="*/ 0 h 1489535"/>
              <a:gd name="connsiteX16" fmla="*/ 9416404 w 10733108"/>
              <a:gd name="connsiteY16" fmla="*/ 0 h 1489535"/>
              <a:gd name="connsiteX17" fmla="*/ 9782492 w 10733108"/>
              <a:gd name="connsiteY17" fmla="*/ 0 h 1489535"/>
              <a:gd name="connsiteX18" fmla="*/ 10514668 w 10733108"/>
              <a:gd name="connsiteY18" fmla="*/ 0 h 1489535"/>
              <a:gd name="connsiteX19" fmla="*/ 10733108 w 10733108"/>
              <a:gd name="connsiteY19" fmla="*/ 218440 h 1489535"/>
              <a:gd name="connsiteX20" fmla="*/ 10733108 w 10733108"/>
              <a:gd name="connsiteY20" fmla="*/ 734241 h 1489535"/>
              <a:gd name="connsiteX21" fmla="*/ 10733108 w 10733108"/>
              <a:gd name="connsiteY21" fmla="*/ 1271095 h 1489535"/>
              <a:gd name="connsiteX22" fmla="*/ 10514668 w 10733108"/>
              <a:gd name="connsiteY22" fmla="*/ 1489535 h 1489535"/>
              <a:gd name="connsiteX23" fmla="*/ 10251542 w 10733108"/>
              <a:gd name="connsiteY23" fmla="*/ 1489535 h 1489535"/>
              <a:gd name="connsiteX24" fmla="*/ 9473605 w 10733108"/>
              <a:gd name="connsiteY24" fmla="*/ 1489535 h 1489535"/>
              <a:gd name="connsiteX25" fmla="*/ 9107517 w 10733108"/>
              <a:gd name="connsiteY25" fmla="*/ 1489535 h 1489535"/>
              <a:gd name="connsiteX26" fmla="*/ 8432542 w 10733108"/>
              <a:gd name="connsiteY26" fmla="*/ 1489535 h 1489535"/>
              <a:gd name="connsiteX27" fmla="*/ 7654605 w 10733108"/>
              <a:gd name="connsiteY27" fmla="*/ 1489535 h 1489535"/>
              <a:gd name="connsiteX28" fmla="*/ 7391479 w 10733108"/>
              <a:gd name="connsiteY28" fmla="*/ 1489535 h 1489535"/>
              <a:gd name="connsiteX29" fmla="*/ 6613542 w 10733108"/>
              <a:gd name="connsiteY29" fmla="*/ 1489535 h 1489535"/>
              <a:gd name="connsiteX30" fmla="*/ 5835604 w 10733108"/>
              <a:gd name="connsiteY30" fmla="*/ 1489535 h 1489535"/>
              <a:gd name="connsiteX31" fmla="*/ 5572479 w 10733108"/>
              <a:gd name="connsiteY31" fmla="*/ 1489535 h 1489535"/>
              <a:gd name="connsiteX32" fmla="*/ 5000466 w 10733108"/>
              <a:gd name="connsiteY32" fmla="*/ 1489535 h 1489535"/>
              <a:gd name="connsiteX33" fmla="*/ 4531416 w 10733108"/>
              <a:gd name="connsiteY33" fmla="*/ 1489535 h 1489535"/>
              <a:gd name="connsiteX34" fmla="*/ 4062365 w 10733108"/>
              <a:gd name="connsiteY34" fmla="*/ 1489535 h 1489535"/>
              <a:gd name="connsiteX35" fmla="*/ 3593315 w 10733108"/>
              <a:gd name="connsiteY35" fmla="*/ 1489535 h 1489535"/>
              <a:gd name="connsiteX36" fmla="*/ 3330189 w 10733108"/>
              <a:gd name="connsiteY36" fmla="*/ 1489535 h 1489535"/>
              <a:gd name="connsiteX37" fmla="*/ 2552252 w 10733108"/>
              <a:gd name="connsiteY37" fmla="*/ 1489535 h 1489535"/>
              <a:gd name="connsiteX38" fmla="*/ 1774314 w 10733108"/>
              <a:gd name="connsiteY38" fmla="*/ 1489535 h 1489535"/>
              <a:gd name="connsiteX39" fmla="*/ 1511189 w 10733108"/>
              <a:gd name="connsiteY39" fmla="*/ 1489535 h 1489535"/>
              <a:gd name="connsiteX40" fmla="*/ 1145101 w 10733108"/>
              <a:gd name="connsiteY40" fmla="*/ 1489535 h 1489535"/>
              <a:gd name="connsiteX41" fmla="*/ 218440 w 10733108"/>
              <a:gd name="connsiteY41" fmla="*/ 1489535 h 1489535"/>
              <a:gd name="connsiteX42" fmla="*/ 0 w 10733108"/>
              <a:gd name="connsiteY42" fmla="*/ 1271095 h 1489535"/>
              <a:gd name="connsiteX43" fmla="*/ 0 w 10733108"/>
              <a:gd name="connsiteY43" fmla="*/ 744768 h 1489535"/>
              <a:gd name="connsiteX44" fmla="*/ 0 w 10733108"/>
              <a:gd name="connsiteY44" fmla="*/ 218440 h 148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733108" h="1489535" fill="none" extrusionOk="0">
                <a:moveTo>
                  <a:pt x="0" y="218440"/>
                </a:moveTo>
                <a:cubicBezTo>
                  <a:pt x="400" y="115996"/>
                  <a:pt x="106473" y="-7783"/>
                  <a:pt x="218440" y="0"/>
                </a:cubicBezTo>
                <a:cubicBezTo>
                  <a:pt x="444850" y="-50043"/>
                  <a:pt x="510236" y="7243"/>
                  <a:pt x="790453" y="0"/>
                </a:cubicBezTo>
                <a:cubicBezTo>
                  <a:pt x="1070670" y="-7243"/>
                  <a:pt x="1299562" y="59148"/>
                  <a:pt x="1568390" y="0"/>
                </a:cubicBezTo>
                <a:cubicBezTo>
                  <a:pt x="1837218" y="-59148"/>
                  <a:pt x="2019558" y="41847"/>
                  <a:pt x="2140403" y="0"/>
                </a:cubicBezTo>
                <a:cubicBezTo>
                  <a:pt x="2261248" y="-41847"/>
                  <a:pt x="2607386" y="25042"/>
                  <a:pt x="2918340" y="0"/>
                </a:cubicBezTo>
                <a:cubicBezTo>
                  <a:pt x="3229294" y="-25042"/>
                  <a:pt x="3242768" y="11044"/>
                  <a:pt x="3387390" y="0"/>
                </a:cubicBezTo>
                <a:cubicBezTo>
                  <a:pt x="3532012" y="-11044"/>
                  <a:pt x="3583216" y="6343"/>
                  <a:pt x="3753478" y="0"/>
                </a:cubicBezTo>
                <a:cubicBezTo>
                  <a:pt x="3923740" y="-6343"/>
                  <a:pt x="4133921" y="10898"/>
                  <a:pt x="4325491" y="0"/>
                </a:cubicBezTo>
                <a:cubicBezTo>
                  <a:pt x="4517061" y="-10898"/>
                  <a:pt x="4768926" y="28833"/>
                  <a:pt x="5000466" y="0"/>
                </a:cubicBezTo>
                <a:cubicBezTo>
                  <a:pt x="5232006" y="-28833"/>
                  <a:pt x="5450952" y="67429"/>
                  <a:pt x="5778403" y="0"/>
                </a:cubicBezTo>
                <a:cubicBezTo>
                  <a:pt x="6105854" y="-67429"/>
                  <a:pt x="6184927" y="79437"/>
                  <a:pt x="6453378" y="0"/>
                </a:cubicBezTo>
                <a:cubicBezTo>
                  <a:pt x="6721829" y="-79437"/>
                  <a:pt x="7052060" y="85104"/>
                  <a:pt x="7231315" y="0"/>
                </a:cubicBezTo>
                <a:cubicBezTo>
                  <a:pt x="7410570" y="-85104"/>
                  <a:pt x="7660623" y="60293"/>
                  <a:pt x="7906290" y="0"/>
                </a:cubicBezTo>
                <a:cubicBezTo>
                  <a:pt x="8151957" y="-60293"/>
                  <a:pt x="8179250" y="2997"/>
                  <a:pt x="8272378" y="0"/>
                </a:cubicBezTo>
                <a:cubicBezTo>
                  <a:pt x="8365506" y="-2997"/>
                  <a:pt x="8647659" y="40568"/>
                  <a:pt x="8947353" y="0"/>
                </a:cubicBezTo>
                <a:cubicBezTo>
                  <a:pt x="9247047" y="-40568"/>
                  <a:pt x="9201188" y="1454"/>
                  <a:pt x="9416404" y="0"/>
                </a:cubicBezTo>
                <a:cubicBezTo>
                  <a:pt x="9631620" y="-1454"/>
                  <a:pt x="9656734" y="1917"/>
                  <a:pt x="9782492" y="0"/>
                </a:cubicBezTo>
                <a:cubicBezTo>
                  <a:pt x="9908250" y="-1917"/>
                  <a:pt x="10171673" y="8336"/>
                  <a:pt x="10514668" y="0"/>
                </a:cubicBezTo>
                <a:cubicBezTo>
                  <a:pt x="10634724" y="-15148"/>
                  <a:pt x="10736453" y="91395"/>
                  <a:pt x="10733108" y="218440"/>
                </a:cubicBezTo>
                <a:cubicBezTo>
                  <a:pt x="10785419" y="362333"/>
                  <a:pt x="10684515" y="502442"/>
                  <a:pt x="10733108" y="734241"/>
                </a:cubicBezTo>
                <a:cubicBezTo>
                  <a:pt x="10781701" y="966040"/>
                  <a:pt x="10678315" y="1008938"/>
                  <a:pt x="10733108" y="1271095"/>
                </a:cubicBezTo>
                <a:cubicBezTo>
                  <a:pt x="10758472" y="1367990"/>
                  <a:pt x="10668258" y="1491561"/>
                  <a:pt x="10514668" y="1489535"/>
                </a:cubicBezTo>
                <a:cubicBezTo>
                  <a:pt x="10438772" y="1494615"/>
                  <a:pt x="10356424" y="1474263"/>
                  <a:pt x="10251542" y="1489535"/>
                </a:cubicBezTo>
                <a:cubicBezTo>
                  <a:pt x="10146660" y="1504807"/>
                  <a:pt x="9724699" y="1402749"/>
                  <a:pt x="9473605" y="1489535"/>
                </a:cubicBezTo>
                <a:cubicBezTo>
                  <a:pt x="9222511" y="1576321"/>
                  <a:pt x="9187055" y="1464465"/>
                  <a:pt x="9107517" y="1489535"/>
                </a:cubicBezTo>
                <a:cubicBezTo>
                  <a:pt x="9027979" y="1514605"/>
                  <a:pt x="8724145" y="1458881"/>
                  <a:pt x="8432542" y="1489535"/>
                </a:cubicBezTo>
                <a:cubicBezTo>
                  <a:pt x="8140940" y="1520189"/>
                  <a:pt x="8023657" y="1450183"/>
                  <a:pt x="7654605" y="1489535"/>
                </a:cubicBezTo>
                <a:cubicBezTo>
                  <a:pt x="7285553" y="1528887"/>
                  <a:pt x="7508584" y="1485562"/>
                  <a:pt x="7391479" y="1489535"/>
                </a:cubicBezTo>
                <a:cubicBezTo>
                  <a:pt x="7274374" y="1493508"/>
                  <a:pt x="6847278" y="1474930"/>
                  <a:pt x="6613542" y="1489535"/>
                </a:cubicBezTo>
                <a:cubicBezTo>
                  <a:pt x="6379806" y="1504140"/>
                  <a:pt x="6005014" y="1475517"/>
                  <a:pt x="5835604" y="1489535"/>
                </a:cubicBezTo>
                <a:cubicBezTo>
                  <a:pt x="5666194" y="1503553"/>
                  <a:pt x="5676627" y="1473666"/>
                  <a:pt x="5572479" y="1489535"/>
                </a:cubicBezTo>
                <a:cubicBezTo>
                  <a:pt x="5468331" y="1505404"/>
                  <a:pt x="5217832" y="1462184"/>
                  <a:pt x="5000466" y="1489535"/>
                </a:cubicBezTo>
                <a:cubicBezTo>
                  <a:pt x="4783100" y="1516886"/>
                  <a:pt x="4715561" y="1458902"/>
                  <a:pt x="4531416" y="1489535"/>
                </a:cubicBezTo>
                <a:cubicBezTo>
                  <a:pt x="4347271" y="1520168"/>
                  <a:pt x="4211329" y="1462111"/>
                  <a:pt x="4062365" y="1489535"/>
                </a:cubicBezTo>
                <a:cubicBezTo>
                  <a:pt x="3913401" y="1516959"/>
                  <a:pt x="3779628" y="1452331"/>
                  <a:pt x="3593315" y="1489535"/>
                </a:cubicBezTo>
                <a:cubicBezTo>
                  <a:pt x="3407002" y="1526739"/>
                  <a:pt x="3397617" y="1468866"/>
                  <a:pt x="3330189" y="1489535"/>
                </a:cubicBezTo>
                <a:cubicBezTo>
                  <a:pt x="3262761" y="1510204"/>
                  <a:pt x="2739751" y="1474155"/>
                  <a:pt x="2552252" y="1489535"/>
                </a:cubicBezTo>
                <a:cubicBezTo>
                  <a:pt x="2364753" y="1504915"/>
                  <a:pt x="1977249" y="1423252"/>
                  <a:pt x="1774314" y="1489535"/>
                </a:cubicBezTo>
                <a:cubicBezTo>
                  <a:pt x="1571379" y="1555818"/>
                  <a:pt x="1592404" y="1473515"/>
                  <a:pt x="1511189" y="1489535"/>
                </a:cubicBezTo>
                <a:cubicBezTo>
                  <a:pt x="1429975" y="1505555"/>
                  <a:pt x="1250210" y="1467285"/>
                  <a:pt x="1145101" y="1489535"/>
                </a:cubicBezTo>
                <a:cubicBezTo>
                  <a:pt x="1039992" y="1511785"/>
                  <a:pt x="455448" y="1408674"/>
                  <a:pt x="218440" y="1489535"/>
                </a:cubicBezTo>
                <a:cubicBezTo>
                  <a:pt x="65615" y="1497195"/>
                  <a:pt x="6316" y="1405281"/>
                  <a:pt x="0" y="1271095"/>
                </a:cubicBezTo>
                <a:cubicBezTo>
                  <a:pt x="-51222" y="1029062"/>
                  <a:pt x="58915" y="864980"/>
                  <a:pt x="0" y="744768"/>
                </a:cubicBezTo>
                <a:cubicBezTo>
                  <a:pt x="-58915" y="624556"/>
                  <a:pt x="888" y="371058"/>
                  <a:pt x="0" y="218440"/>
                </a:cubicBezTo>
                <a:close/>
              </a:path>
              <a:path w="10733108" h="1489535" stroke="0" extrusionOk="0">
                <a:moveTo>
                  <a:pt x="0" y="218440"/>
                </a:moveTo>
                <a:cubicBezTo>
                  <a:pt x="-15083" y="88496"/>
                  <a:pt x="69928" y="10460"/>
                  <a:pt x="218440" y="0"/>
                </a:cubicBezTo>
                <a:cubicBezTo>
                  <a:pt x="497355" y="-4920"/>
                  <a:pt x="831930" y="52877"/>
                  <a:pt x="996377" y="0"/>
                </a:cubicBezTo>
                <a:cubicBezTo>
                  <a:pt x="1160824" y="-52877"/>
                  <a:pt x="1269870" y="1195"/>
                  <a:pt x="1465428" y="0"/>
                </a:cubicBezTo>
                <a:cubicBezTo>
                  <a:pt x="1660986" y="-1195"/>
                  <a:pt x="1685027" y="43907"/>
                  <a:pt x="1831516" y="0"/>
                </a:cubicBezTo>
                <a:cubicBezTo>
                  <a:pt x="1978005" y="-43907"/>
                  <a:pt x="2353562" y="2084"/>
                  <a:pt x="2506491" y="0"/>
                </a:cubicBezTo>
                <a:cubicBezTo>
                  <a:pt x="2659420" y="-2084"/>
                  <a:pt x="2840543" y="48535"/>
                  <a:pt x="2975541" y="0"/>
                </a:cubicBezTo>
                <a:cubicBezTo>
                  <a:pt x="3110539" y="-48535"/>
                  <a:pt x="3572155" y="58125"/>
                  <a:pt x="3753478" y="0"/>
                </a:cubicBezTo>
                <a:cubicBezTo>
                  <a:pt x="3934801" y="-58125"/>
                  <a:pt x="3983264" y="18212"/>
                  <a:pt x="4119566" y="0"/>
                </a:cubicBezTo>
                <a:cubicBezTo>
                  <a:pt x="4255868" y="-18212"/>
                  <a:pt x="4687023" y="57238"/>
                  <a:pt x="4897504" y="0"/>
                </a:cubicBezTo>
                <a:cubicBezTo>
                  <a:pt x="5107985" y="-57238"/>
                  <a:pt x="5066015" y="4232"/>
                  <a:pt x="5160629" y="0"/>
                </a:cubicBezTo>
                <a:cubicBezTo>
                  <a:pt x="5255244" y="-4232"/>
                  <a:pt x="5485746" y="48828"/>
                  <a:pt x="5732642" y="0"/>
                </a:cubicBezTo>
                <a:cubicBezTo>
                  <a:pt x="5979538" y="-48828"/>
                  <a:pt x="6149111" y="29914"/>
                  <a:pt x="6304655" y="0"/>
                </a:cubicBezTo>
                <a:cubicBezTo>
                  <a:pt x="6460199" y="-29914"/>
                  <a:pt x="6642798" y="3460"/>
                  <a:pt x="6773705" y="0"/>
                </a:cubicBezTo>
                <a:cubicBezTo>
                  <a:pt x="6904612" y="-3460"/>
                  <a:pt x="7324187" y="11717"/>
                  <a:pt x="7551642" y="0"/>
                </a:cubicBezTo>
                <a:cubicBezTo>
                  <a:pt x="7779097" y="-11717"/>
                  <a:pt x="8006824" y="64723"/>
                  <a:pt x="8329580" y="0"/>
                </a:cubicBezTo>
                <a:cubicBezTo>
                  <a:pt x="8652336" y="-64723"/>
                  <a:pt x="8568230" y="11544"/>
                  <a:pt x="8695668" y="0"/>
                </a:cubicBezTo>
                <a:cubicBezTo>
                  <a:pt x="8823106" y="-11544"/>
                  <a:pt x="9038520" y="64932"/>
                  <a:pt x="9267680" y="0"/>
                </a:cubicBezTo>
                <a:cubicBezTo>
                  <a:pt x="9496840" y="-64932"/>
                  <a:pt x="9999539" y="82084"/>
                  <a:pt x="10514668" y="0"/>
                </a:cubicBezTo>
                <a:cubicBezTo>
                  <a:pt x="10624734" y="-31812"/>
                  <a:pt x="10763307" y="91664"/>
                  <a:pt x="10733108" y="218440"/>
                </a:cubicBezTo>
                <a:cubicBezTo>
                  <a:pt x="10735335" y="368567"/>
                  <a:pt x="10703044" y="468155"/>
                  <a:pt x="10733108" y="713188"/>
                </a:cubicBezTo>
                <a:cubicBezTo>
                  <a:pt x="10763172" y="958221"/>
                  <a:pt x="10697660" y="1008043"/>
                  <a:pt x="10733108" y="1271095"/>
                </a:cubicBezTo>
                <a:cubicBezTo>
                  <a:pt x="10741175" y="1390029"/>
                  <a:pt x="10638146" y="1516472"/>
                  <a:pt x="10514668" y="1489535"/>
                </a:cubicBezTo>
                <a:cubicBezTo>
                  <a:pt x="10399743" y="1496135"/>
                  <a:pt x="10227483" y="1480782"/>
                  <a:pt x="10148580" y="1489535"/>
                </a:cubicBezTo>
                <a:cubicBezTo>
                  <a:pt x="10069677" y="1498288"/>
                  <a:pt x="9985742" y="1489055"/>
                  <a:pt x="9885454" y="1489535"/>
                </a:cubicBezTo>
                <a:cubicBezTo>
                  <a:pt x="9785166" y="1490015"/>
                  <a:pt x="9717968" y="1465270"/>
                  <a:pt x="9622328" y="1489535"/>
                </a:cubicBezTo>
                <a:cubicBezTo>
                  <a:pt x="9526688" y="1513800"/>
                  <a:pt x="9194332" y="1431272"/>
                  <a:pt x="9050316" y="1489535"/>
                </a:cubicBezTo>
                <a:cubicBezTo>
                  <a:pt x="8906300" y="1547798"/>
                  <a:pt x="8785996" y="1458710"/>
                  <a:pt x="8684227" y="1489535"/>
                </a:cubicBezTo>
                <a:cubicBezTo>
                  <a:pt x="8582458" y="1520360"/>
                  <a:pt x="8170225" y="1428519"/>
                  <a:pt x="8009253" y="1489535"/>
                </a:cubicBezTo>
                <a:cubicBezTo>
                  <a:pt x="7848281" y="1550551"/>
                  <a:pt x="7736764" y="1467754"/>
                  <a:pt x="7643164" y="1489535"/>
                </a:cubicBezTo>
                <a:cubicBezTo>
                  <a:pt x="7549564" y="1511316"/>
                  <a:pt x="7143982" y="1451435"/>
                  <a:pt x="6968189" y="1489535"/>
                </a:cubicBezTo>
                <a:cubicBezTo>
                  <a:pt x="6792397" y="1527635"/>
                  <a:pt x="6773432" y="1485457"/>
                  <a:pt x="6705064" y="1489535"/>
                </a:cubicBezTo>
                <a:cubicBezTo>
                  <a:pt x="6636696" y="1493613"/>
                  <a:pt x="6256175" y="1454395"/>
                  <a:pt x="6030089" y="1489535"/>
                </a:cubicBezTo>
                <a:cubicBezTo>
                  <a:pt x="5804004" y="1524675"/>
                  <a:pt x="5783590" y="1466413"/>
                  <a:pt x="5664001" y="1489535"/>
                </a:cubicBezTo>
                <a:cubicBezTo>
                  <a:pt x="5544412" y="1512657"/>
                  <a:pt x="5490653" y="1475018"/>
                  <a:pt x="5400875" y="1489535"/>
                </a:cubicBezTo>
                <a:cubicBezTo>
                  <a:pt x="5311097" y="1504052"/>
                  <a:pt x="5123207" y="1453312"/>
                  <a:pt x="5034787" y="1489535"/>
                </a:cubicBezTo>
                <a:cubicBezTo>
                  <a:pt x="4946367" y="1525758"/>
                  <a:pt x="4640208" y="1448748"/>
                  <a:pt x="4359812" y="1489535"/>
                </a:cubicBezTo>
                <a:cubicBezTo>
                  <a:pt x="4079416" y="1530322"/>
                  <a:pt x="4141168" y="1482271"/>
                  <a:pt x="3993724" y="1489535"/>
                </a:cubicBezTo>
                <a:cubicBezTo>
                  <a:pt x="3846280" y="1496799"/>
                  <a:pt x="3800282" y="1480766"/>
                  <a:pt x="3730598" y="1489535"/>
                </a:cubicBezTo>
                <a:cubicBezTo>
                  <a:pt x="3660914" y="1498304"/>
                  <a:pt x="3523851" y="1468119"/>
                  <a:pt x="3364510" y="1489535"/>
                </a:cubicBezTo>
                <a:cubicBezTo>
                  <a:pt x="3205169" y="1510951"/>
                  <a:pt x="3075163" y="1489164"/>
                  <a:pt x="2895459" y="1489535"/>
                </a:cubicBezTo>
                <a:cubicBezTo>
                  <a:pt x="2715755" y="1489906"/>
                  <a:pt x="2455784" y="1456907"/>
                  <a:pt x="2323447" y="1489535"/>
                </a:cubicBezTo>
                <a:cubicBezTo>
                  <a:pt x="2191110" y="1522163"/>
                  <a:pt x="2120674" y="1480373"/>
                  <a:pt x="1957359" y="1489535"/>
                </a:cubicBezTo>
                <a:cubicBezTo>
                  <a:pt x="1794044" y="1498697"/>
                  <a:pt x="1533089" y="1456817"/>
                  <a:pt x="1179421" y="1489535"/>
                </a:cubicBezTo>
                <a:cubicBezTo>
                  <a:pt x="825753" y="1522253"/>
                  <a:pt x="563010" y="1425932"/>
                  <a:pt x="218440" y="1489535"/>
                </a:cubicBezTo>
                <a:cubicBezTo>
                  <a:pt x="106168" y="1518917"/>
                  <a:pt x="29256" y="1404053"/>
                  <a:pt x="0" y="1271095"/>
                </a:cubicBezTo>
                <a:cubicBezTo>
                  <a:pt x="-59724" y="1033232"/>
                  <a:pt x="36912" y="879980"/>
                  <a:pt x="0" y="744768"/>
                </a:cubicBezTo>
                <a:cubicBezTo>
                  <a:pt x="-36912" y="609556"/>
                  <a:pt x="40834" y="463427"/>
                  <a:pt x="0" y="21844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2225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46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BunnyHop</a:t>
            </a:r>
            <a:r>
              <a:rPr lang="en-US" sz="3200" dirty="0">
                <a:solidFill>
                  <a:schemeClr val="tx1"/>
                </a:solidFill>
              </a:rPr>
              <a:t>: Translate  Branch Predictor State to Cache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6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97"/>
    </mc:Choice>
    <mc:Fallback xmlns="">
      <p:transition spd="slow" advTm="304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487 0.48102 " pathEditMode="relative" ptsTypes="AA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82 0.46365 " pathEditMode="relative" ptsTypes="AA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083 0.44977 " pathEditMode="relative" ptsTypes="AA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6135 " pathEditMode="relative" ptsTypes="AA">
                                      <p:cBhvr>
                                        <p:cTn id="6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-0.45586 0.10046 " pathEditMode="relative" rAng="0" ptsTypes="AA">
                                      <p:cBhvr>
                                        <p:cTn id="102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9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7 0.05741 " pathEditMode="relative" ptsTypes="AA">
                                      <p:cBhvr>
                                        <p:cTn id="11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862 0.03866 " pathEditMode="relative" ptsTypes="AA">
                                      <p:cBhvr>
                                        <p:cTn id="124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76 2.96296E-6 L 0.26211 0.10139 " pathEditMode="relative" rAng="0" ptsTypes="AA">
                                      <p:cBhvr>
                                        <p:cTn id="149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669 0.08287 " pathEditMode="relative" ptsTypes="AA">
                                      <p:cBhvr>
                                        <p:cTn id="16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20" grpId="0"/>
      <p:bldP spid="22" grpId="0" animBg="1"/>
      <p:bldP spid="23" grpId="0" animBg="1"/>
      <p:bldP spid="29" grpId="0" animBg="1"/>
      <p:bldP spid="33" grpId="0" animBg="1"/>
      <p:bldP spid="34" grpId="0" animBg="1"/>
      <p:bldP spid="37" grpId="0" animBg="1"/>
      <p:bldP spid="37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3" grpId="0" animBg="1"/>
      <p:bldP spid="13" grpId="0"/>
      <p:bldP spid="14" grpId="0" animBg="1"/>
      <p:bldP spid="26" grpId="0"/>
      <p:bldP spid="32" grpId="0" animBg="1"/>
      <p:bldP spid="32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EA07-2A7D-71E6-181A-27CADDA6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Power of </a:t>
            </a:r>
            <a:r>
              <a:rPr lang="en-US" dirty="0" err="1"/>
              <a:t>BunnyHop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973-02E8-5B3A-3056-3917C19F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8507"/>
          </a:xfrm>
        </p:spPr>
        <p:txBody>
          <a:bodyPr/>
          <a:lstStyle/>
          <a:p>
            <a:r>
              <a:rPr lang="en-US" dirty="0"/>
              <a:t>Reverse Engineer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First work </a:t>
            </a:r>
            <a:r>
              <a:rPr lang="en-US" sz="2800" dirty="0"/>
              <a:t>on Instruction Prefetcher</a:t>
            </a:r>
          </a:p>
          <a:p>
            <a:pPr lvl="1"/>
            <a:r>
              <a:rPr lang="en-US" sz="2800" dirty="0"/>
              <a:t>Branch Target Buffer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First work </a:t>
            </a:r>
            <a:r>
              <a:rPr lang="en-US" sz="2400" dirty="0"/>
              <a:t>on Replacement Policy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First observation </a:t>
            </a:r>
            <a:r>
              <a:rPr lang="en-US" sz="2400" dirty="0"/>
              <a:t>of two type branches: Long Branch &amp; Short Branch</a:t>
            </a:r>
          </a:p>
          <a:p>
            <a:r>
              <a:rPr lang="en-US" sz="2800" dirty="0"/>
              <a:t>Three Cool Attacks</a:t>
            </a:r>
          </a:p>
          <a:p>
            <a:pPr lvl="1"/>
            <a:r>
              <a:rPr lang="en-US" sz="2400" dirty="0" err="1"/>
              <a:t>Flush+Reload</a:t>
            </a:r>
            <a:r>
              <a:rPr lang="en-US" sz="2400" dirty="0"/>
              <a:t> on Predictor: Learn same thread predictor state</a:t>
            </a:r>
          </a:p>
          <a:p>
            <a:pPr lvl="1"/>
            <a:r>
              <a:rPr lang="en-US" sz="2400" dirty="0" err="1"/>
              <a:t>Prime+Probe</a:t>
            </a:r>
            <a:r>
              <a:rPr lang="en-US" sz="2400" dirty="0"/>
              <a:t> on Predictor: Learn cross-thread predictor state</a:t>
            </a:r>
          </a:p>
          <a:p>
            <a:pPr lvl="1"/>
            <a:r>
              <a:rPr lang="en-US" dirty="0"/>
              <a:t>Self-Eviction : Confuse the victim to evict its own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22D9-F5BB-5DBF-550E-39BEF36D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3</a:t>
            </a:fld>
            <a:endParaRPr lang="en-US"/>
          </a:p>
        </p:txBody>
      </p:sp>
      <p:pic>
        <p:nvPicPr>
          <p:cNvPr id="5" name="图片 20" descr="A picture containing text&#10;&#10;Description automatically generated">
            <a:extLst>
              <a:ext uri="{FF2B5EF4-FFF2-40B4-BE49-F238E27FC236}">
                <a16:creationId xmlns:a16="http://schemas.microsoft.com/office/drawing/2014/main" id="{0F15C3B2-B56C-0FE4-B8BA-543E2D991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20" y="4966955"/>
            <a:ext cx="814492" cy="866468"/>
          </a:xfrm>
          <a:prstGeom prst="rect">
            <a:avLst/>
          </a:prstGeom>
        </p:spPr>
      </p:pic>
      <p:pic>
        <p:nvPicPr>
          <p:cNvPr id="6" name="图片 20" descr="A picture containing text&#10;&#10;Description automatically generated">
            <a:extLst>
              <a:ext uri="{FF2B5EF4-FFF2-40B4-BE49-F238E27FC236}">
                <a16:creationId xmlns:a16="http://schemas.microsoft.com/office/drawing/2014/main" id="{7F1F9E77-9B63-DD69-414C-F9400AC1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907" y="1899697"/>
            <a:ext cx="1019385" cy="1084436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554B5D35-C265-F870-64D8-EA36CDB379F2}"/>
              </a:ext>
            </a:extLst>
          </p:cNvPr>
          <p:cNvSpPr/>
          <p:nvPr/>
        </p:nvSpPr>
        <p:spPr>
          <a:xfrm>
            <a:off x="9500199" y="1676224"/>
            <a:ext cx="2157556" cy="765691"/>
          </a:xfrm>
          <a:custGeom>
            <a:avLst/>
            <a:gdLst>
              <a:gd name="connsiteX0" fmla="*/ 0 w 2157556"/>
              <a:gd name="connsiteY0" fmla="*/ 0 h 765691"/>
              <a:gd name="connsiteX1" fmla="*/ 359593 w 2157556"/>
              <a:gd name="connsiteY1" fmla="*/ 0 h 765691"/>
              <a:gd name="connsiteX2" fmla="*/ 359593 w 2157556"/>
              <a:gd name="connsiteY2" fmla="*/ 0 h 765691"/>
              <a:gd name="connsiteX3" fmla="*/ 898982 w 2157556"/>
              <a:gd name="connsiteY3" fmla="*/ 0 h 765691"/>
              <a:gd name="connsiteX4" fmla="*/ 1343678 w 2157556"/>
              <a:gd name="connsiteY4" fmla="*/ 0 h 765691"/>
              <a:gd name="connsiteX5" fmla="*/ 1775789 w 2157556"/>
              <a:gd name="connsiteY5" fmla="*/ 0 h 765691"/>
              <a:gd name="connsiteX6" fmla="*/ 2157556 w 2157556"/>
              <a:gd name="connsiteY6" fmla="*/ 0 h 765691"/>
              <a:gd name="connsiteX7" fmla="*/ 2157556 w 2157556"/>
              <a:gd name="connsiteY7" fmla="*/ 446653 h 765691"/>
              <a:gd name="connsiteX8" fmla="*/ 2157556 w 2157556"/>
              <a:gd name="connsiteY8" fmla="*/ 446653 h 765691"/>
              <a:gd name="connsiteX9" fmla="*/ 2157556 w 2157556"/>
              <a:gd name="connsiteY9" fmla="*/ 638076 h 765691"/>
              <a:gd name="connsiteX10" fmla="*/ 2157556 w 2157556"/>
              <a:gd name="connsiteY10" fmla="*/ 765691 h 765691"/>
              <a:gd name="connsiteX11" fmla="*/ 1738031 w 2157556"/>
              <a:gd name="connsiteY11" fmla="*/ 765691 h 765691"/>
              <a:gd name="connsiteX12" fmla="*/ 1305921 w 2157556"/>
              <a:gd name="connsiteY12" fmla="*/ 765691 h 765691"/>
              <a:gd name="connsiteX13" fmla="*/ 898982 w 2157556"/>
              <a:gd name="connsiteY13" fmla="*/ 765691 h 765691"/>
              <a:gd name="connsiteX14" fmla="*/ 359593 w 2157556"/>
              <a:gd name="connsiteY14" fmla="*/ 765691 h 765691"/>
              <a:gd name="connsiteX15" fmla="*/ 359593 w 2157556"/>
              <a:gd name="connsiteY15" fmla="*/ 765691 h 765691"/>
              <a:gd name="connsiteX16" fmla="*/ 0 w 2157556"/>
              <a:gd name="connsiteY16" fmla="*/ 765691 h 765691"/>
              <a:gd name="connsiteX17" fmla="*/ 0 w 2157556"/>
              <a:gd name="connsiteY17" fmla="*/ 638076 h 765691"/>
              <a:gd name="connsiteX18" fmla="*/ -374573 w 2157556"/>
              <a:gd name="connsiteY18" fmla="*/ 835445 h 765691"/>
              <a:gd name="connsiteX19" fmla="*/ 0 w 2157556"/>
              <a:gd name="connsiteY19" fmla="*/ 446653 h 765691"/>
              <a:gd name="connsiteX20" fmla="*/ 0 w 2157556"/>
              <a:gd name="connsiteY20" fmla="*/ 0 h 76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57556" h="765691" extrusionOk="0">
                <a:moveTo>
                  <a:pt x="0" y="0"/>
                </a:moveTo>
                <a:cubicBezTo>
                  <a:pt x="93206" y="-7369"/>
                  <a:pt x="234430" y="2366"/>
                  <a:pt x="359593" y="0"/>
                </a:cubicBezTo>
                <a:lnTo>
                  <a:pt x="359593" y="0"/>
                </a:lnTo>
                <a:cubicBezTo>
                  <a:pt x="576908" y="-33430"/>
                  <a:pt x="686520" y="58871"/>
                  <a:pt x="898982" y="0"/>
                </a:cubicBezTo>
                <a:cubicBezTo>
                  <a:pt x="1107123" y="-9141"/>
                  <a:pt x="1138359" y="18682"/>
                  <a:pt x="1343678" y="0"/>
                </a:cubicBezTo>
                <a:cubicBezTo>
                  <a:pt x="1548997" y="-18682"/>
                  <a:pt x="1662732" y="26456"/>
                  <a:pt x="1775789" y="0"/>
                </a:cubicBezTo>
                <a:cubicBezTo>
                  <a:pt x="1888846" y="-26456"/>
                  <a:pt x="1992416" y="5126"/>
                  <a:pt x="2157556" y="0"/>
                </a:cubicBezTo>
                <a:cubicBezTo>
                  <a:pt x="2194095" y="121676"/>
                  <a:pt x="2130185" y="296467"/>
                  <a:pt x="2157556" y="446653"/>
                </a:cubicBezTo>
                <a:lnTo>
                  <a:pt x="2157556" y="446653"/>
                </a:lnTo>
                <a:cubicBezTo>
                  <a:pt x="2180294" y="529577"/>
                  <a:pt x="2150470" y="561363"/>
                  <a:pt x="2157556" y="638076"/>
                </a:cubicBezTo>
                <a:cubicBezTo>
                  <a:pt x="2159034" y="674230"/>
                  <a:pt x="2155920" y="712655"/>
                  <a:pt x="2157556" y="765691"/>
                </a:cubicBezTo>
                <a:cubicBezTo>
                  <a:pt x="1987060" y="786647"/>
                  <a:pt x="1926168" y="743893"/>
                  <a:pt x="1738031" y="765691"/>
                </a:cubicBezTo>
                <a:cubicBezTo>
                  <a:pt x="1549894" y="787489"/>
                  <a:pt x="1484851" y="730437"/>
                  <a:pt x="1305921" y="765691"/>
                </a:cubicBezTo>
                <a:cubicBezTo>
                  <a:pt x="1126991" y="800945"/>
                  <a:pt x="993717" y="745371"/>
                  <a:pt x="898982" y="765691"/>
                </a:cubicBezTo>
                <a:cubicBezTo>
                  <a:pt x="754106" y="812874"/>
                  <a:pt x="495436" y="702515"/>
                  <a:pt x="359593" y="765691"/>
                </a:cubicBezTo>
                <a:lnTo>
                  <a:pt x="359593" y="765691"/>
                </a:lnTo>
                <a:cubicBezTo>
                  <a:pt x="200556" y="768853"/>
                  <a:pt x="126768" y="756485"/>
                  <a:pt x="0" y="765691"/>
                </a:cubicBezTo>
                <a:cubicBezTo>
                  <a:pt x="-5232" y="711202"/>
                  <a:pt x="13879" y="682000"/>
                  <a:pt x="0" y="638076"/>
                </a:cubicBezTo>
                <a:cubicBezTo>
                  <a:pt x="-80984" y="725876"/>
                  <a:pt x="-295076" y="753511"/>
                  <a:pt x="-374573" y="835445"/>
                </a:cubicBezTo>
                <a:cubicBezTo>
                  <a:pt x="-243169" y="643259"/>
                  <a:pt x="-114641" y="593991"/>
                  <a:pt x="0" y="446653"/>
                </a:cubicBezTo>
                <a:cubicBezTo>
                  <a:pt x="-52612" y="343602"/>
                  <a:pt x="26820" y="12835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wedgeRectCallout">
                    <a:avLst>
                      <a:gd name="adj1" fmla="val -67361"/>
                      <a:gd name="adj2" fmla="val 5911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More in the paper!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1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46"/>
    </mc:Choice>
    <mc:Fallback xmlns="">
      <p:transition spd="slow" advTm="72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36" descr="图标&#10;&#10;已自动生成说明">
            <a:extLst>
              <a:ext uri="{FF2B5EF4-FFF2-40B4-BE49-F238E27FC236}">
                <a16:creationId xmlns:a16="http://schemas.microsoft.com/office/drawing/2014/main" id="{5F9DB917-CFBC-7F6D-2534-1AB7D645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26" y="2997725"/>
            <a:ext cx="2038665" cy="1184399"/>
          </a:xfrm>
          <a:prstGeom prst="rect">
            <a:avLst/>
          </a:prstGeom>
        </p:spPr>
      </p:pic>
      <p:pic>
        <p:nvPicPr>
          <p:cNvPr id="42" name="Picture 2" descr="T-Virus | 3D CAD Model Library | GrabCAD">
            <a:extLst>
              <a:ext uri="{FF2B5EF4-FFF2-40B4-BE49-F238E27FC236}">
                <a16:creationId xmlns:a16="http://schemas.microsoft.com/office/drawing/2014/main" id="{F0213F19-6502-59AC-1E2B-DA84429C1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9" t="16935" r="22569" b="8651"/>
          <a:stretch/>
        </p:blipFill>
        <p:spPr bwMode="auto">
          <a:xfrm>
            <a:off x="6513127" y="2880091"/>
            <a:ext cx="1297698" cy="9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8BA531-747D-E91D-9D83-0B3CE006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33356" cy="1325563"/>
          </a:xfrm>
        </p:spPr>
        <p:txBody>
          <a:bodyPr/>
          <a:lstStyle/>
          <a:p>
            <a:r>
              <a:rPr lang="en-US" dirty="0"/>
              <a:t>Self-Eviction: The Resident Evil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4497-03AF-B757-A57E-557E51A3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11881-672F-0B43-65E2-AEE61B936C1B}"/>
              </a:ext>
            </a:extLst>
          </p:cNvPr>
          <p:cNvSpPr txBox="1"/>
          <p:nvPr/>
        </p:nvSpPr>
        <p:spPr>
          <a:xfrm>
            <a:off x="184759" y="1824835"/>
            <a:ext cx="652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Evict secret-dependent data from cache</a:t>
            </a:r>
          </a:p>
        </p:txBody>
      </p:sp>
      <p:pic>
        <p:nvPicPr>
          <p:cNvPr id="6" name="图片 30">
            <a:extLst>
              <a:ext uri="{FF2B5EF4-FFF2-40B4-BE49-F238E27FC236}">
                <a16:creationId xmlns:a16="http://schemas.microsoft.com/office/drawing/2014/main" id="{7F200209-8CBD-5C4D-9897-CED1CA4FA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963" y="4553169"/>
            <a:ext cx="1196507" cy="11891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A6FD2A-7BD2-3B46-F9B9-5A76B29C519A}"/>
              </a:ext>
            </a:extLst>
          </p:cNvPr>
          <p:cNvSpPr/>
          <p:nvPr/>
        </p:nvSpPr>
        <p:spPr>
          <a:xfrm>
            <a:off x="288785" y="6062264"/>
            <a:ext cx="909965" cy="481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783D2-F4B2-C827-C430-F9A392193852}"/>
              </a:ext>
            </a:extLst>
          </p:cNvPr>
          <p:cNvSpPr/>
          <p:nvPr/>
        </p:nvSpPr>
        <p:spPr>
          <a:xfrm>
            <a:off x="1198750" y="6062261"/>
            <a:ext cx="909965" cy="481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6C3AE8-68FC-BEF1-CF5A-9B97FF2B6ACA}"/>
              </a:ext>
            </a:extLst>
          </p:cNvPr>
          <p:cNvSpPr/>
          <p:nvPr/>
        </p:nvSpPr>
        <p:spPr>
          <a:xfrm>
            <a:off x="2090530" y="6062260"/>
            <a:ext cx="909965" cy="481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B0338-CEE7-2517-BFA0-FECA7C1B8119}"/>
              </a:ext>
            </a:extLst>
          </p:cNvPr>
          <p:cNvSpPr/>
          <p:nvPr/>
        </p:nvSpPr>
        <p:spPr>
          <a:xfrm>
            <a:off x="3000495" y="6063692"/>
            <a:ext cx="909965" cy="481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pic>
        <p:nvPicPr>
          <p:cNvPr id="11" name="图片 20" descr="A picture containing text&#10;&#10;Description automatically generated">
            <a:extLst>
              <a:ext uri="{FF2B5EF4-FFF2-40B4-BE49-F238E27FC236}">
                <a16:creationId xmlns:a16="http://schemas.microsoft.com/office/drawing/2014/main" id="{530F5DCC-500E-94BB-827E-5DE8EE8C7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409790" y="2617123"/>
            <a:ext cx="1124124" cy="1195858"/>
          </a:xfrm>
          <a:prstGeom prst="rect">
            <a:avLst/>
          </a:prstGeom>
        </p:spPr>
      </p:pic>
      <p:sp>
        <p:nvSpPr>
          <p:cNvPr id="15" name="Rectangle: Rounded Corners 56">
            <a:extLst>
              <a:ext uri="{FF2B5EF4-FFF2-40B4-BE49-F238E27FC236}">
                <a16:creationId xmlns:a16="http://schemas.microsoft.com/office/drawing/2014/main" id="{700CBF4A-B6C0-6EAE-1D27-5C15FB8AAF22}"/>
              </a:ext>
            </a:extLst>
          </p:cNvPr>
          <p:cNvSpPr/>
          <p:nvPr/>
        </p:nvSpPr>
        <p:spPr>
          <a:xfrm>
            <a:off x="5360382" y="4474645"/>
            <a:ext cx="1499616" cy="2340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JMP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58">
            <a:extLst>
              <a:ext uri="{FF2B5EF4-FFF2-40B4-BE49-F238E27FC236}">
                <a16:creationId xmlns:a16="http://schemas.microsoft.com/office/drawing/2014/main" id="{D7C3FA31-2F42-FD95-9750-DE2D9C59B03A}"/>
              </a:ext>
            </a:extLst>
          </p:cNvPr>
          <p:cNvSpPr/>
          <p:nvPr/>
        </p:nvSpPr>
        <p:spPr>
          <a:xfrm>
            <a:off x="5360382" y="4942196"/>
            <a:ext cx="1499616" cy="2340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JMP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60">
            <a:extLst>
              <a:ext uri="{FF2B5EF4-FFF2-40B4-BE49-F238E27FC236}">
                <a16:creationId xmlns:a16="http://schemas.microsoft.com/office/drawing/2014/main" id="{F04772BD-9000-066D-28B5-83715607D07E}"/>
              </a:ext>
            </a:extLst>
          </p:cNvPr>
          <p:cNvSpPr/>
          <p:nvPr/>
        </p:nvSpPr>
        <p:spPr>
          <a:xfrm>
            <a:off x="5348175" y="5424236"/>
            <a:ext cx="1499616" cy="2340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JMP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62">
            <a:extLst>
              <a:ext uri="{FF2B5EF4-FFF2-40B4-BE49-F238E27FC236}">
                <a16:creationId xmlns:a16="http://schemas.microsoft.com/office/drawing/2014/main" id="{282E7586-6E29-526F-E537-6751C87DCC0E}"/>
              </a:ext>
            </a:extLst>
          </p:cNvPr>
          <p:cNvSpPr/>
          <p:nvPr/>
        </p:nvSpPr>
        <p:spPr>
          <a:xfrm>
            <a:off x="5348175" y="5935382"/>
            <a:ext cx="1499616" cy="2340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JMP </a:t>
            </a: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20" name="图片 15" descr="outline.png">
            <a:extLst>
              <a:ext uri="{FF2B5EF4-FFF2-40B4-BE49-F238E27FC236}">
                <a16:creationId xmlns:a16="http://schemas.microsoft.com/office/drawing/2014/main" id="{B1B821BA-32DC-33C5-A086-D175BC938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8260" y="2765389"/>
            <a:ext cx="1217656" cy="1087513"/>
          </a:xfrm>
          <a:prstGeom prst="rect">
            <a:avLst/>
          </a:prstGeom>
        </p:spPr>
      </p:pic>
      <p:sp>
        <p:nvSpPr>
          <p:cNvPr id="21" name="Rectangle: Rounded Corners 56">
            <a:extLst>
              <a:ext uri="{FF2B5EF4-FFF2-40B4-BE49-F238E27FC236}">
                <a16:creationId xmlns:a16="http://schemas.microsoft.com/office/drawing/2014/main" id="{A9F2688B-50FA-3248-6D23-275652022B66}"/>
              </a:ext>
            </a:extLst>
          </p:cNvPr>
          <p:cNvSpPr/>
          <p:nvPr/>
        </p:nvSpPr>
        <p:spPr>
          <a:xfrm>
            <a:off x="9866300" y="4551953"/>
            <a:ext cx="1499616" cy="2340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58">
            <a:extLst>
              <a:ext uri="{FF2B5EF4-FFF2-40B4-BE49-F238E27FC236}">
                <a16:creationId xmlns:a16="http://schemas.microsoft.com/office/drawing/2014/main" id="{6EE67377-CD5B-B852-D783-8E455DCCA51A}"/>
              </a:ext>
            </a:extLst>
          </p:cNvPr>
          <p:cNvSpPr/>
          <p:nvPr/>
        </p:nvSpPr>
        <p:spPr>
          <a:xfrm>
            <a:off x="9866300" y="5096630"/>
            <a:ext cx="1499616" cy="2340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60">
            <a:extLst>
              <a:ext uri="{FF2B5EF4-FFF2-40B4-BE49-F238E27FC236}">
                <a16:creationId xmlns:a16="http://schemas.microsoft.com/office/drawing/2014/main" id="{54A4ACF5-FE40-7D8B-39FB-DF8788F2284E}"/>
              </a:ext>
            </a:extLst>
          </p:cNvPr>
          <p:cNvSpPr/>
          <p:nvPr/>
        </p:nvSpPr>
        <p:spPr>
          <a:xfrm>
            <a:off x="9854093" y="5660737"/>
            <a:ext cx="1499616" cy="2340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62">
            <a:extLst>
              <a:ext uri="{FF2B5EF4-FFF2-40B4-BE49-F238E27FC236}">
                <a16:creationId xmlns:a16="http://schemas.microsoft.com/office/drawing/2014/main" id="{BA8E82B5-C2A0-4467-A561-5A9054497F82}"/>
              </a:ext>
            </a:extLst>
          </p:cNvPr>
          <p:cNvSpPr/>
          <p:nvPr/>
        </p:nvSpPr>
        <p:spPr>
          <a:xfrm>
            <a:off x="9854093" y="6171883"/>
            <a:ext cx="1499616" cy="2340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26" name="图片 41" descr="卡通人物&#10;&#10;已自动生成说明">
            <a:extLst>
              <a:ext uri="{FF2B5EF4-FFF2-40B4-BE49-F238E27FC236}">
                <a16:creationId xmlns:a16="http://schemas.microsoft.com/office/drawing/2014/main" id="{8B948870-CA43-514C-D822-754972975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8730" y="2677802"/>
            <a:ext cx="1326997" cy="1320389"/>
          </a:xfrm>
          <a:prstGeom prst="rect">
            <a:avLst/>
          </a:prstGeom>
        </p:spPr>
      </p:pic>
      <p:sp>
        <p:nvSpPr>
          <p:cNvPr id="28" name="Arrow: Bent 57">
            <a:extLst>
              <a:ext uri="{FF2B5EF4-FFF2-40B4-BE49-F238E27FC236}">
                <a16:creationId xmlns:a16="http://schemas.microsoft.com/office/drawing/2014/main" id="{FE222567-FF14-F298-F3C9-B477A49D27E0}"/>
              </a:ext>
            </a:extLst>
          </p:cNvPr>
          <p:cNvSpPr/>
          <p:nvPr/>
        </p:nvSpPr>
        <p:spPr>
          <a:xfrm flipV="1">
            <a:off x="5053168" y="3982683"/>
            <a:ext cx="185275" cy="523221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Arrow: Bent 57">
            <a:extLst>
              <a:ext uri="{FF2B5EF4-FFF2-40B4-BE49-F238E27FC236}">
                <a16:creationId xmlns:a16="http://schemas.microsoft.com/office/drawing/2014/main" id="{C8990269-E741-F10E-F4F6-C491AC0C3C57}"/>
              </a:ext>
            </a:extLst>
          </p:cNvPr>
          <p:cNvSpPr/>
          <p:nvPr/>
        </p:nvSpPr>
        <p:spPr>
          <a:xfrm flipV="1">
            <a:off x="5053167" y="4536018"/>
            <a:ext cx="185275" cy="523221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0" name="Arrow: Bent 57">
            <a:extLst>
              <a:ext uri="{FF2B5EF4-FFF2-40B4-BE49-F238E27FC236}">
                <a16:creationId xmlns:a16="http://schemas.microsoft.com/office/drawing/2014/main" id="{F45B7BCB-B0C3-14CC-4DA4-C84AB3D3BF39}"/>
              </a:ext>
            </a:extLst>
          </p:cNvPr>
          <p:cNvSpPr/>
          <p:nvPr/>
        </p:nvSpPr>
        <p:spPr>
          <a:xfrm flipV="1">
            <a:off x="5053167" y="5089353"/>
            <a:ext cx="185275" cy="523221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Bent 57">
            <a:extLst>
              <a:ext uri="{FF2B5EF4-FFF2-40B4-BE49-F238E27FC236}">
                <a16:creationId xmlns:a16="http://schemas.microsoft.com/office/drawing/2014/main" id="{C8C6425A-AD10-D029-3A8E-21DAF48BFCAA}"/>
              </a:ext>
            </a:extLst>
          </p:cNvPr>
          <p:cNvSpPr/>
          <p:nvPr/>
        </p:nvSpPr>
        <p:spPr>
          <a:xfrm flipV="1">
            <a:off x="5034749" y="5673771"/>
            <a:ext cx="185275" cy="523221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32" name="Picture 2" descr="Umbrella Corporation | Resident Evil Wiki | Fandom">
            <a:extLst>
              <a:ext uri="{FF2B5EF4-FFF2-40B4-BE49-F238E27FC236}">
                <a16:creationId xmlns:a16="http://schemas.microsoft.com/office/drawing/2014/main" id="{EFFA3880-CD37-0D67-84BD-539F8B4C1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3" y="4462192"/>
            <a:ext cx="1392235" cy="140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02EF3A-5A8D-F883-1CA9-252B7E8FA365}"/>
              </a:ext>
            </a:extLst>
          </p:cNvPr>
          <p:cNvSpPr txBox="1"/>
          <p:nvPr/>
        </p:nvSpPr>
        <p:spPr>
          <a:xfrm>
            <a:off x="184759" y="4002045"/>
            <a:ext cx="211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Cache Coloring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231ADF-70EA-AE2D-F2B4-8E717F1F3A9A}"/>
              </a:ext>
            </a:extLst>
          </p:cNvPr>
          <p:cNvSpPr txBox="1"/>
          <p:nvPr/>
        </p:nvSpPr>
        <p:spPr>
          <a:xfrm>
            <a:off x="193513" y="2520930"/>
            <a:ext cx="485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Poison the Branch Predictor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23A7F63-7715-4AF4-A637-0049B23713CA}"/>
              </a:ext>
            </a:extLst>
          </p:cNvPr>
          <p:cNvSpPr/>
          <p:nvPr/>
        </p:nvSpPr>
        <p:spPr>
          <a:xfrm>
            <a:off x="6533914" y="3215052"/>
            <a:ext cx="1224816" cy="304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DEBCBF-D925-CEC7-6ABE-86F807E80AAF}"/>
              </a:ext>
            </a:extLst>
          </p:cNvPr>
          <p:cNvSpPr txBox="1"/>
          <p:nvPr/>
        </p:nvSpPr>
        <p:spPr>
          <a:xfrm>
            <a:off x="6592825" y="2513300"/>
            <a:ext cx="101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Poison</a:t>
            </a:r>
            <a:endParaRPr lang="en-US" dirty="0"/>
          </a:p>
        </p:txBody>
      </p:sp>
      <p:sp>
        <p:nvSpPr>
          <p:cNvPr id="37" name="Arrow: Bent 57">
            <a:extLst>
              <a:ext uri="{FF2B5EF4-FFF2-40B4-BE49-F238E27FC236}">
                <a16:creationId xmlns:a16="http://schemas.microsoft.com/office/drawing/2014/main" id="{49D35FA5-7B69-87AE-C4EE-84BCEB93CEE5}"/>
              </a:ext>
            </a:extLst>
          </p:cNvPr>
          <p:cNvSpPr/>
          <p:nvPr/>
        </p:nvSpPr>
        <p:spPr>
          <a:xfrm flipV="1">
            <a:off x="8353044" y="3994423"/>
            <a:ext cx="185275" cy="523221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8" name="Arrow: Bent 57">
            <a:extLst>
              <a:ext uri="{FF2B5EF4-FFF2-40B4-BE49-F238E27FC236}">
                <a16:creationId xmlns:a16="http://schemas.microsoft.com/office/drawing/2014/main" id="{28C5C5DF-4230-18DB-CF35-754FE26100DD}"/>
              </a:ext>
            </a:extLst>
          </p:cNvPr>
          <p:cNvSpPr/>
          <p:nvPr/>
        </p:nvSpPr>
        <p:spPr>
          <a:xfrm flipV="1">
            <a:off x="8353043" y="4547758"/>
            <a:ext cx="185275" cy="523221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9" name="Arrow: Bent 57">
            <a:extLst>
              <a:ext uri="{FF2B5EF4-FFF2-40B4-BE49-F238E27FC236}">
                <a16:creationId xmlns:a16="http://schemas.microsoft.com/office/drawing/2014/main" id="{63871B09-6D7B-CBC8-8953-952FA672F57C}"/>
              </a:ext>
            </a:extLst>
          </p:cNvPr>
          <p:cNvSpPr/>
          <p:nvPr/>
        </p:nvSpPr>
        <p:spPr>
          <a:xfrm flipV="1">
            <a:off x="8353043" y="5101093"/>
            <a:ext cx="185275" cy="523221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Arrow: Bent 57">
            <a:extLst>
              <a:ext uri="{FF2B5EF4-FFF2-40B4-BE49-F238E27FC236}">
                <a16:creationId xmlns:a16="http://schemas.microsoft.com/office/drawing/2014/main" id="{CC014ABB-B3E9-FBEC-293A-EC0B9DA1C973}"/>
              </a:ext>
            </a:extLst>
          </p:cNvPr>
          <p:cNvSpPr/>
          <p:nvPr/>
        </p:nvSpPr>
        <p:spPr>
          <a:xfrm flipV="1">
            <a:off x="8334625" y="5685511"/>
            <a:ext cx="185275" cy="523221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96674B3C-2E6C-AA28-8CA3-EA983CFE421C}"/>
              </a:ext>
            </a:extLst>
          </p:cNvPr>
          <p:cNvSpPr/>
          <p:nvPr/>
        </p:nvSpPr>
        <p:spPr>
          <a:xfrm>
            <a:off x="8801949" y="3124336"/>
            <a:ext cx="1224816" cy="304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Bent 57">
            <a:extLst>
              <a:ext uri="{FF2B5EF4-FFF2-40B4-BE49-F238E27FC236}">
                <a16:creationId xmlns:a16="http://schemas.microsoft.com/office/drawing/2014/main" id="{E7FD4C15-984E-0DE7-4188-ADC988D1131A}"/>
              </a:ext>
            </a:extLst>
          </p:cNvPr>
          <p:cNvSpPr/>
          <p:nvPr/>
        </p:nvSpPr>
        <p:spPr>
          <a:xfrm flipV="1">
            <a:off x="9536162" y="4183044"/>
            <a:ext cx="185275" cy="523221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Arrow: Bent 57">
            <a:extLst>
              <a:ext uri="{FF2B5EF4-FFF2-40B4-BE49-F238E27FC236}">
                <a16:creationId xmlns:a16="http://schemas.microsoft.com/office/drawing/2014/main" id="{0A8896CB-59CE-8810-F749-84F0041D8FB9}"/>
              </a:ext>
            </a:extLst>
          </p:cNvPr>
          <p:cNvSpPr/>
          <p:nvPr/>
        </p:nvSpPr>
        <p:spPr>
          <a:xfrm flipV="1">
            <a:off x="9536161" y="4736379"/>
            <a:ext cx="185275" cy="523221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5" name="Arrow: Bent 57">
            <a:extLst>
              <a:ext uri="{FF2B5EF4-FFF2-40B4-BE49-F238E27FC236}">
                <a16:creationId xmlns:a16="http://schemas.microsoft.com/office/drawing/2014/main" id="{B4F245B4-2EDC-54FD-203C-80A5054D0142}"/>
              </a:ext>
            </a:extLst>
          </p:cNvPr>
          <p:cNvSpPr/>
          <p:nvPr/>
        </p:nvSpPr>
        <p:spPr>
          <a:xfrm flipV="1">
            <a:off x="9536161" y="5289714"/>
            <a:ext cx="185275" cy="523221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6" name="Arrow: Bent 57">
            <a:extLst>
              <a:ext uri="{FF2B5EF4-FFF2-40B4-BE49-F238E27FC236}">
                <a16:creationId xmlns:a16="http://schemas.microsoft.com/office/drawing/2014/main" id="{8A4473B9-8A4D-0D5D-BBA5-58A6A71A56C4}"/>
              </a:ext>
            </a:extLst>
          </p:cNvPr>
          <p:cNvSpPr/>
          <p:nvPr/>
        </p:nvSpPr>
        <p:spPr>
          <a:xfrm flipV="1">
            <a:off x="9517743" y="5874132"/>
            <a:ext cx="185275" cy="523221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C600B6-8E17-03AD-82EB-BEEA384BF0EB}"/>
              </a:ext>
            </a:extLst>
          </p:cNvPr>
          <p:cNvSpPr txBox="1"/>
          <p:nvPr/>
        </p:nvSpPr>
        <p:spPr>
          <a:xfrm>
            <a:off x="8679746" y="2247247"/>
            <a:ext cx="1227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Guide </a:t>
            </a:r>
          </a:p>
          <a:p>
            <a:pPr algn="ctr"/>
            <a:r>
              <a:rPr lang="en-US" sz="2400" dirty="0"/>
              <a:t>Prefetch</a:t>
            </a:r>
            <a:endParaRPr lang="en-US" dirty="0"/>
          </a:p>
        </p:txBody>
      </p:sp>
      <p:sp>
        <p:nvSpPr>
          <p:cNvPr id="50" name="Rectangle: Rounded Corners 56">
            <a:extLst>
              <a:ext uri="{FF2B5EF4-FFF2-40B4-BE49-F238E27FC236}">
                <a16:creationId xmlns:a16="http://schemas.microsoft.com/office/drawing/2014/main" id="{87D23FD4-C608-0D54-143B-5051687AA288}"/>
              </a:ext>
            </a:extLst>
          </p:cNvPr>
          <p:cNvSpPr/>
          <p:nvPr/>
        </p:nvSpPr>
        <p:spPr>
          <a:xfrm>
            <a:off x="9792862" y="3959024"/>
            <a:ext cx="2072671" cy="2774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 Any Instruction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D2CD13-41CE-2421-C239-38AC364BEE0D}"/>
              </a:ext>
            </a:extLst>
          </p:cNvPr>
          <p:cNvSpPr txBox="1"/>
          <p:nvPr/>
        </p:nvSpPr>
        <p:spPr>
          <a:xfrm>
            <a:off x="195615" y="3201719"/>
            <a:ext cx="427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victim process</a:t>
            </a:r>
          </a:p>
        </p:txBody>
      </p:sp>
      <p:sp>
        <p:nvSpPr>
          <p:cNvPr id="52" name="Bent Up Arrow 51">
            <a:extLst>
              <a:ext uri="{FF2B5EF4-FFF2-40B4-BE49-F238E27FC236}">
                <a16:creationId xmlns:a16="http://schemas.microsoft.com/office/drawing/2014/main" id="{0127F157-BAD6-AF03-1DFC-397A927CE75D}"/>
              </a:ext>
            </a:extLst>
          </p:cNvPr>
          <p:cNvSpPr/>
          <p:nvPr/>
        </p:nvSpPr>
        <p:spPr>
          <a:xfrm rot="10800000">
            <a:off x="3672227" y="5096630"/>
            <a:ext cx="821963" cy="74139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A10BB3-C11B-D940-BC3F-7ADA1617BF79}"/>
              </a:ext>
            </a:extLst>
          </p:cNvPr>
          <p:cNvSpPr txBox="1"/>
          <p:nvPr/>
        </p:nvSpPr>
        <p:spPr>
          <a:xfrm>
            <a:off x="3684346" y="4560032"/>
            <a:ext cx="770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Evict</a:t>
            </a:r>
          </a:p>
        </p:txBody>
      </p:sp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AD1E2E2B-2E91-8C64-A0F4-D20F1DA10D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18263" y="4745843"/>
            <a:ext cx="1274120" cy="1274120"/>
          </a:xfrm>
          <a:prstGeom prst="rect">
            <a:avLst/>
          </a:prstGeom>
        </p:spPr>
      </p:pic>
      <p:sp>
        <p:nvSpPr>
          <p:cNvPr id="56" name="Bent Arrow 55">
            <a:extLst>
              <a:ext uri="{FF2B5EF4-FFF2-40B4-BE49-F238E27FC236}">
                <a16:creationId xmlns:a16="http://schemas.microsoft.com/office/drawing/2014/main" id="{90001853-9325-2B61-49D5-8785CB7586A0}"/>
              </a:ext>
            </a:extLst>
          </p:cNvPr>
          <p:cNvSpPr/>
          <p:nvPr/>
        </p:nvSpPr>
        <p:spPr>
          <a:xfrm rot="10800000">
            <a:off x="4494189" y="6274460"/>
            <a:ext cx="6027054" cy="44701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862B60-D44B-BC31-3195-820F73DB1436}"/>
              </a:ext>
            </a:extLst>
          </p:cNvPr>
          <p:cNvSpPr txBox="1"/>
          <p:nvPr/>
        </p:nvSpPr>
        <p:spPr>
          <a:xfrm>
            <a:off x="6984714" y="6078512"/>
            <a:ext cx="770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Evict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2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82"/>
    </mc:Choice>
    <mc:Fallback xmlns="">
      <p:transition spd="slow" advTm="1690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3" grpId="0"/>
      <p:bldP spid="34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50" grpId="0" animBg="1"/>
      <p:bldP spid="52" grpId="0" animBg="1"/>
      <p:bldP spid="53" grpId="0"/>
      <p:bldP spid="56" grpId="0" animBg="1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5A33-9A7E-E634-F015-454145B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Self-Eviction: The case of AES</a:t>
            </a:r>
          </a:p>
        </p:txBody>
      </p:sp>
      <p:pic>
        <p:nvPicPr>
          <p:cNvPr id="4" name="图片 9" descr="图表&#10;&#10;已自动生成说明">
            <a:extLst>
              <a:ext uri="{FF2B5EF4-FFF2-40B4-BE49-F238E27FC236}">
                <a16:creationId xmlns:a16="http://schemas.microsoft.com/office/drawing/2014/main" id="{5B93B6CF-71D5-EBA8-3222-B2F82BBF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1" y="1690687"/>
            <a:ext cx="9370154" cy="44379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223C-05FD-A9E2-1706-096B6142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4"/>
    </mc:Choice>
    <mc:Fallback xmlns="">
      <p:transition spd="slow" advTm="74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F474-25C2-6BC4-7EED-F117B10F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D26C-34D5-351E-80A8-0654514C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80357" cy="2280031"/>
          </a:xfrm>
        </p:spPr>
        <p:txBody>
          <a:bodyPr>
            <a:normAutofit/>
          </a:bodyPr>
          <a:lstStyle/>
          <a:p>
            <a:r>
              <a:rPr lang="en-US" sz="3200" dirty="0"/>
              <a:t>Branch Predictor state can be leaked via cache state</a:t>
            </a:r>
          </a:p>
          <a:p>
            <a:r>
              <a:rPr lang="en-US" sz="3200" dirty="0"/>
              <a:t>Reverse Engineer the Instruction Prefetcher</a:t>
            </a:r>
          </a:p>
          <a:p>
            <a:r>
              <a:rPr lang="en-US" sz="3200" dirty="0"/>
              <a:t>Reverse Engineer the Branch Target Buffer</a:t>
            </a:r>
          </a:p>
          <a:p>
            <a:r>
              <a:rPr lang="en-US" sz="3200" dirty="0"/>
              <a:t>Three attacks on Branch Predictor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7BDBD-ABC2-28AD-7E5C-09714774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EF09-2860-7E4D-BE10-0A0C4660123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4BFE5-9E5B-FC99-C06A-71E755C31D44}"/>
              </a:ext>
            </a:extLst>
          </p:cNvPr>
          <p:cNvSpPr txBox="1"/>
          <p:nvPr/>
        </p:nvSpPr>
        <p:spPr>
          <a:xfrm>
            <a:off x="2253153" y="4830893"/>
            <a:ext cx="481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/0xADE1A1DE/</a:t>
            </a:r>
            <a:r>
              <a:rPr lang="en-US" sz="2000" dirty="0" err="1"/>
              <a:t>BunnyHop</a:t>
            </a:r>
            <a:endParaRPr lang="en-US" sz="2000" dirty="0"/>
          </a:p>
        </p:txBody>
      </p:sp>
      <p:pic>
        <p:nvPicPr>
          <p:cNvPr id="8" name="Picture 4" descr="available badge">
            <a:extLst>
              <a:ext uri="{FF2B5EF4-FFF2-40B4-BE49-F238E27FC236}">
                <a16:creationId xmlns:a16="http://schemas.microsoft.com/office/drawing/2014/main" id="{DBF2C9BE-9737-C742-32F1-281DA25AB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82" y="4965529"/>
            <a:ext cx="1338090" cy="13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unctional badge">
            <a:extLst>
              <a:ext uri="{FF2B5EF4-FFF2-40B4-BE49-F238E27FC236}">
                <a16:creationId xmlns:a16="http://schemas.microsoft.com/office/drawing/2014/main" id="{CAB6DBC2-3CCB-58C6-13E1-BF18367E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066" y="4965530"/>
            <a:ext cx="1338090" cy="13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produced badge">
            <a:extLst>
              <a:ext uri="{FF2B5EF4-FFF2-40B4-BE49-F238E27FC236}">
                <a16:creationId xmlns:a16="http://schemas.microsoft.com/office/drawing/2014/main" id="{C5F6B83F-34C6-53A7-15DB-46FB6C73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1" y="4981336"/>
            <a:ext cx="1338090" cy="13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ircular object with a blue and white pattern&#10;&#10;Description automatically generated">
            <a:extLst>
              <a:ext uri="{FF2B5EF4-FFF2-40B4-BE49-F238E27FC236}">
                <a16:creationId xmlns:a16="http://schemas.microsoft.com/office/drawing/2014/main" id="{CF4340AB-62FB-ABC0-69D3-E751A8CFA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2341891"/>
            <a:ext cx="2055507" cy="20555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EA208A-39BE-1E43-2D6A-39871A5E9E42}"/>
              </a:ext>
            </a:extLst>
          </p:cNvPr>
          <p:cNvSpPr txBox="1"/>
          <p:nvPr/>
        </p:nvSpPr>
        <p:spPr>
          <a:xfrm>
            <a:off x="10814499" y="3492676"/>
            <a:ext cx="90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Paper</a:t>
            </a:r>
            <a:endParaRPr lang="en-US" dirty="0"/>
          </a:p>
        </p:txBody>
      </p:sp>
      <p:pic>
        <p:nvPicPr>
          <p:cNvPr id="15" name="Picture 14" descr="A qr code with black squares&#10;&#10;Description automatically generated">
            <a:extLst>
              <a:ext uri="{FF2B5EF4-FFF2-40B4-BE49-F238E27FC236}">
                <a16:creationId xmlns:a16="http://schemas.microsoft.com/office/drawing/2014/main" id="{3F69EA82-F82A-991F-2A5B-CF0AB68A3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26" y="4105656"/>
            <a:ext cx="2164971" cy="2164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B80265-B252-FF33-802A-C36A6FE52890}"/>
              </a:ext>
            </a:extLst>
          </p:cNvPr>
          <p:cNvSpPr txBox="1"/>
          <p:nvPr/>
        </p:nvSpPr>
        <p:spPr>
          <a:xfrm>
            <a:off x="533741" y="635214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7"/>
    </mc:Choice>
    <mc:Fallback xmlns="">
      <p:transition spd="slow" advTm="423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6.7|8.9|18|12.8|10.1|12.9|16.8|25.1|17.4|5.1|9.9|5.7|5.9|7.2|5.2|12.9|15|10.6|5.6|6.2|11.6|19.7|6.1|3.3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0.5|35.6|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4.8|11.8|9.2|4.8|17.9|12.6|19.3|8|23.2|2.8|4.9|9|10.1|6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9175</Words>
  <Application>Microsoft Office PowerPoint</Application>
  <PresentationFormat>宽屏</PresentationFormat>
  <Paragraphs>1754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BunnyHop: Exploiting The Instruction Prefetcher</vt:lpstr>
      <vt:lpstr>BunnyHop</vt:lpstr>
      <vt:lpstr>With the Power of BunnyHop</vt:lpstr>
      <vt:lpstr>Self-Eviction: The Resident Evil</vt:lpstr>
      <vt:lpstr>Self-Eviction: The case of AES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zhiyuan</dc:creator>
  <cp:lastModifiedBy>zhang zhiyuan</cp:lastModifiedBy>
  <cp:revision>5</cp:revision>
  <dcterms:created xsi:type="dcterms:W3CDTF">2023-07-25T10:40:45Z</dcterms:created>
  <dcterms:modified xsi:type="dcterms:W3CDTF">2023-08-17T04:39:50Z</dcterms:modified>
</cp:coreProperties>
</file>