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444" r:id="rId4"/>
    <p:sldId id="445" r:id="rId5"/>
    <p:sldId id="261" r:id="rId6"/>
    <p:sldId id="262" r:id="rId7"/>
    <p:sldId id="446" r:id="rId8"/>
    <p:sldId id="447" r:id="rId9"/>
    <p:sldId id="431" r:id="rId10"/>
    <p:sldId id="430" r:id="rId11"/>
    <p:sldId id="423" r:id="rId12"/>
    <p:sldId id="43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3A09D6-8F8D-41EC-A462-98E2E917E44E}" v="11" dt="2023-08-17T04:38:57.581"/>
    <p1510:client id="{8D35EB3C-6BC9-4048-A16D-51F01AE6BE56}" v="415" dt="2023-08-11T09:51:32.5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66744"/>
  </p:normalViewPr>
  <p:slideViewPr>
    <p:cSldViewPr snapToGrid="0">
      <p:cViewPr varScale="1">
        <p:scale>
          <a:sx n="98" d="100"/>
          <a:sy n="98" d="100"/>
        </p:scale>
        <p:origin x="17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Benchmark</a:t>
            </a:r>
            <a:r>
              <a:rPr lang="en-US" baseline="0"/>
              <a:t> with SPEC2017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 Mitigation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int_rate</c:v>
                </c:pt>
                <c:pt idx="1">
                  <c:v>int_speed</c:v>
                </c:pt>
                <c:pt idx="2">
                  <c:v>fp_rate</c:v>
                </c:pt>
                <c:pt idx="3">
                  <c:v>fp_speed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07-394F-8626-EC2FF03101E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SLH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int_rate</c:v>
                </c:pt>
                <c:pt idx="1">
                  <c:v>int_speed</c:v>
                </c:pt>
                <c:pt idx="2">
                  <c:v>fp_rate</c:v>
                </c:pt>
                <c:pt idx="3">
                  <c:v>fp_speed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2.2000000000000002</c:v>
                </c:pt>
                <c:pt idx="1">
                  <c:v>2.1800000000000002</c:v>
                </c:pt>
                <c:pt idx="2">
                  <c:v>1.89</c:v>
                </c:pt>
                <c:pt idx="3">
                  <c:v>1.67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B07-394F-8626-EC2FF03101E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USLH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int_rate</c:v>
                </c:pt>
                <c:pt idx="1">
                  <c:v>int_speed</c:v>
                </c:pt>
                <c:pt idx="2">
                  <c:v>fp_rate</c:v>
                </c:pt>
                <c:pt idx="3">
                  <c:v>fp_speed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2.52</c:v>
                </c:pt>
                <c:pt idx="1">
                  <c:v>2.46</c:v>
                </c:pt>
                <c:pt idx="2">
                  <c:v>2.7</c:v>
                </c:pt>
                <c:pt idx="3">
                  <c:v>2.42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B07-394F-8626-EC2FF03101E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 Speculation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int_rate</c:v>
                </c:pt>
                <c:pt idx="1">
                  <c:v>int_speed</c:v>
                </c:pt>
                <c:pt idx="2">
                  <c:v>fp_rate</c:v>
                </c:pt>
                <c:pt idx="3">
                  <c:v>fp_speed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</c:v>
                </c:pt>
                <c:pt idx="1">
                  <c:v>3.84</c:v>
                </c:pt>
                <c:pt idx="2">
                  <c:v>4.3600000000000003</c:v>
                </c:pt>
                <c:pt idx="3">
                  <c:v>4.3099999999999996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B07-394F-8626-EC2FF03101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4709087"/>
        <c:axId val="1056277631"/>
      </c:barChart>
      <c:catAx>
        <c:axId val="5947090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56277631"/>
        <c:crosses val="autoZero"/>
        <c:auto val="1"/>
        <c:lblAlgn val="ctr"/>
        <c:lblOffset val="100"/>
        <c:noMultiLvlLbl val="0"/>
      </c:catAx>
      <c:valAx>
        <c:axId val="10562776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947090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1565911403931646"/>
          <c:y val="0.90682241438996614"/>
          <c:w val="0.42310354062884997"/>
          <c:h val="9.22368157147806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EA31B-F82A-41E8-B46B-2D66B3244FD5}" type="datetimeFigureOut">
              <a:rPr lang="en-AU" smtClean="0"/>
              <a:t>16/08/2023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E7A2A3-64CF-4066-AD34-D4CDC17132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0375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7A2A3-64CF-4066-AD34-D4CDC17132E1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3138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7A2A3-64CF-4066-AD34-D4CDC17132E1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480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4063B-2A12-7344-A478-264A388FF3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84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7A2A3-64CF-4066-AD34-D4CDC17132E1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463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7A2A3-64CF-4066-AD34-D4CDC17132E1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6571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7A2A3-64CF-4066-AD34-D4CDC17132E1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8612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7A2A3-64CF-4066-AD34-D4CDC17132E1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9863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7A2A3-64CF-4066-AD34-D4CDC17132E1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5463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7A2A3-64CF-4066-AD34-D4CDC17132E1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7584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7A2A3-64CF-4066-AD34-D4CDC17132E1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3573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7A2A3-64CF-4066-AD34-D4CDC17132E1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4258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7A2A3-64CF-4066-AD34-D4CDC17132E1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6341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D21D3-BB2F-9F2E-9048-73C7E6EF00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0B1D1-E60C-220B-1FAC-E626CBF61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F6D0A-670D-9C52-6B99-F596730E8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1B02E-9A9E-A64B-9317-BB79F9AEE95C}" type="datetime1">
              <a:rPr lang="en-AU" smtClean="0"/>
              <a:t>16/08/2023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4FFC3-14DC-31E4-A8E5-9A128BE49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1A8DB-4EBA-8A40-E1AF-26BC84BC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EB58-6F40-4C0C-BB27-3183E250EC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9462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BBE34-F01B-1AA3-1B07-114C307B2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59B775-C040-E6EF-9548-0C347B8C3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E9D33-ED4B-A5DF-8E61-CF12B53F0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59143-BCDC-3D43-A36A-9F37090F73A6}" type="datetime1">
              <a:rPr lang="en-AU" smtClean="0"/>
              <a:t>16/08/2023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FBCF4-CC7D-680A-C80A-DFDE0644E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D5C80-3501-886B-A086-6B498A440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EB58-6F40-4C0C-BB27-3183E250EC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9538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490C7C-90C6-5F67-9274-0A6B55382C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A89BF6-C467-7AE9-B7B2-14142AA03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B7C86-4D46-6850-6352-3221F256B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C7F0C-0C7D-8A4F-8BD9-3707C85C26C5}" type="datetime1">
              <a:rPr lang="en-AU" smtClean="0"/>
              <a:t>16/08/2023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092ED-D0D3-C774-1C1F-BC8840A1F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E9313-5731-A0B0-D494-BA89D9939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EB58-6F40-4C0C-BB27-3183E250EC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046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4682C-6CBB-099C-B4C1-B49C1F066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87BC2-4632-CF06-4F75-8049A8A94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564C9-BC74-74E0-F871-F670B6D68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73C6-FA7F-7C4E-981A-2F9E385F5B9C}" type="datetime1">
              <a:rPr lang="en-AU" smtClean="0"/>
              <a:t>16/08/2023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F19B6-3CBA-B24C-6BC3-9340C9100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D916A-3327-A81B-9E49-681B74605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EB58-6F40-4C0C-BB27-3183E250EC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1251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8765B-EEEA-D0EE-3BD2-5C2807821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DF493-382C-27C6-A96C-23F37DBE7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5C1C3-2D6B-88A3-DA4A-25ADF5F22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E65C3-FE4C-3F46-A5FA-4923DB5CF6DD}" type="datetime1">
              <a:rPr lang="en-AU" smtClean="0"/>
              <a:t>16/08/2023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0E750-4D33-9F59-121C-1EC244BEF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DC039-A5B5-B622-FE83-24B445DA8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EB58-6F40-4C0C-BB27-3183E250EC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0192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2D6AE-3290-F501-95DD-1D6A6A92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2A84C-9849-6A52-44A6-379993C03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B2BE14-201D-7CB5-6E68-EAA0EEB5D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CC2A8-3059-B548-08D1-8E85A8ABE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E559-5327-4944-B11A-58B2C23D332B}" type="datetime1">
              <a:rPr lang="en-AU" smtClean="0"/>
              <a:t>16/08/2023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0EFB4-82D1-2816-299B-BAB4919B4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C5EC3-FE66-E926-86E3-A5C03E286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EB58-6F40-4C0C-BB27-3183E250EC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6079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E3D1-B5B5-1793-D3E1-A9F27C16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7CF8D-5C00-12A3-E543-9FA2DA20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FB53F3-952B-F268-2486-093B378B2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F617FD-CEC9-454D-D58B-9D5E4A5523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7CABB-9228-A65A-5CBA-781680C307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DA5FF0-A22F-E62C-60A6-911CF72FA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FC8D6-BAF7-8748-8AF7-EC1A22F91A30}" type="datetime1">
              <a:rPr lang="en-AU" smtClean="0"/>
              <a:t>16/08/2023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06BB54-90FB-84E1-09CC-BC90D5762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D38F53-2B52-40E0-3957-79D699FF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EB58-6F40-4C0C-BB27-3183E250EC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5344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F1EDB-7CE0-336D-3372-51007CB95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C5D6F8-7659-D9C0-1948-44B699194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4915-CE29-054F-9547-36C95EFAD4B7}" type="datetime1">
              <a:rPr lang="en-AU" smtClean="0"/>
              <a:t>16/08/2023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52DC39-B116-C847-AF74-B3B06CE95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BAA4AC-3D67-6B41-8509-8499322CB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EB58-6F40-4C0C-BB27-3183E250EC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9962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7D5267-E28B-312F-2BFE-A7762216A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EAE6-4CFE-2749-BAF3-05021CC45FB0}" type="datetime1">
              <a:rPr lang="en-AU" smtClean="0"/>
              <a:t>16/08/2023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0FFF37-36FE-65AA-56EF-2D47A6B13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A92C5-9AED-FF0B-87E2-6EAEBF730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EB58-6F40-4C0C-BB27-3183E250EC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4014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C6B75-1C03-CAF6-214D-BC5DCFBD1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B963B-C803-7EA0-B1F3-021ACF7B2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379D35-B010-F791-F7D2-F83722FD1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8284D-0FD2-A022-CABA-EDF025417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FFD0-BAD8-B847-8FC3-7246EFE9F9C8}" type="datetime1">
              <a:rPr lang="en-AU" smtClean="0"/>
              <a:t>16/08/2023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FA874-3BAF-B23F-A383-EC849809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648CB-2646-C38F-02C3-2F2E44A6A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EB58-6F40-4C0C-BB27-3183E250EC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8787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4130B-4903-965F-20FE-4C3C5BB84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8C990E-9D6F-C8E4-C359-1FDBE7C91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5EB0E-2A2B-8635-DC88-1496200C4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15CF5-8DE7-822C-2E21-294AFEF10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9C7EA-FF48-C741-AE0A-5DBAF15E38E7}" type="datetime1">
              <a:rPr lang="en-AU" smtClean="0"/>
              <a:t>16/08/2023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520BC-5E8B-E2F8-A77A-C20A04FB4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182C5-0E6B-08DB-E0A8-EF8344B67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EB58-6F40-4C0C-BB27-3183E250EC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059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12523A-9052-7B63-9F4A-8060CD42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101A1-8368-0580-7772-690A432CC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0262C-724E-1174-4BDF-88BF14B5B1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9F3D0-65C0-EC43-A6FF-144D7DC90631}" type="datetime1">
              <a:rPr lang="en-AU" smtClean="0"/>
              <a:t>16/08/2023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C8E2A-748B-78CE-74DD-9BACE57C9D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9BB59-3D68-502A-F746-9452CE8AC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1EB58-6F40-4C0C-BB27-3183E250EC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4800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3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3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2.png"/><Relationship Id="rId5" Type="http://schemas.openxmlformats.org/officeDocument/2006/relationships/image" Target="../media/image14.sv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1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0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0E333-5699-3E2E-B45A-E9C1FB15B3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579429" cy="2133599"/>
          </a:xfrm>
        </p:spPr>
        <p:txBody>
          <a:bodyPr>
            <a:normAutofit fontScale="90000"/>
          </a:bodyPr>
          <a:lstStyle/>
          <a:p>
            <a:r>
              <a:rPr lang="en-AU"/>
              <a:t>Ultimate SLH: Taking Speculative Load Hardening to the Next Level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3FBED-287A-12A7-0F96-541FD8C7B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77598"/>
          </a:xfrm>
        </p:spPr>
        <p:txBody>
          <a:bodyPr/>
          <a:lstStyle/>
          <a:p>
            <a:r>
              <a:rPr lang="en-AU" b="1" i="1" u="sng" dirty="0" err="1"/>
              <a:t>Zhiyuan</a:t>
            </a:r>
            <a:r>
              <a:rPr lang="en-AU" b="1" i="1" u="sng" dirty="0"/>
              <a:t> Zhang</a:t>
            </a:r>
            <a:r>
              <a:rPr lang="en-AU" dirty="0"/>
              <a:t>, Gilles </a:t>
            </a:r>
            <a:r>
              <a:rPr lang="en-AU" dirty="0" err="1"/>
              <a:t>Barthe</a:t>
            </a:r>
            <a:r>
              <a:rPr lang="en-AU" dirty="0"/>
              <a:t>, </a:t>
            </a:r>
            <a:r>
              <a:rPr lang="en-AU" dirty="0" err="1"/>
              <a:t>Chitchanok</a:t>
            </a:r>
            <a:r>
              <a:rPr lang="en-AU" dirty="0"/>
              <a:t> </a:t>
            </a:r>
            <a:r>
              <a:rPr lang="en-AU" dirty="0" err="1"/>
              <a:t>Chuengsatiansup</a:t>
            </a:r>
            <a:r>
              <a:rPr lang="en-AU" dirty="0"/>
              <a:t>, </a:t>
            </a:r>
          </a:p>
          <a:p>
            <a:r>
              <a:rPr lang="en-AU" dirty="0"/>
              <a:t>Peter Schwabe, Yuval </a:t>
            </a:r>
            <a:r>
              <a:rPr lang="en-AU" dirty="0" err="1"/>
              <a:t>Yarom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DC012-34D2-CEDC-38B2-889D1FF5D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EB58-6F40-4C0C-BB27-3183E250EC49}" type="slidenum">
              <a:rPr lang="en-AU" smtClean="0"/>
              <a:t>1</a:t>
            </a:fld>
            <a:endParaRPr lang="en-AU"/>
          </a:p>
        </p:txBody>
      </p:sp>
      <p:pic>
        <p:nvPicPr>
          <p:cNvPr id="5" name="Picture 2" descr="The University of Adelaide - Course Seeker">
            <a:extLst>
              <a:ext uri="{FF2B5EF4-FFF2-40B4-BE49-F238E27FC236}">
                <a16:creationId xmlns:a16="http://schemas.microsoft.com/office/drawing/2014/main" id="{6CD40436-35DF-6E08-452E-44ABCB32A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14" y="4842530"/>
            <a:ext cx="1605316" cy="11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The University of Melbourne Logo PNG Transparent &amp; SVG Vector - Freebie  Supply">
            <a:extLst>
              <a:ext uri="{FF2B5EF4-FFF2-40B4-BE49-F238E27FC236}">
                <a16:creationId xmlns:a16="http://schemas.microsoft.com/office/drawing/2014/main" id="{951E8696-D523-E660-D3F2-19DB455B0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398" y="4479636"/>
            <a:ext cx="1766158" cy="176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x-Planck-Gesellschaft Logo PNG Vector (EPS) Free Download">
            <a:extLst>
              <a:ext uri="{FF2B5EF4-FFF2-40B4-BE49-F238E27FC236}">
                <a16:creationId xmlns:a16="http://schemas.microsoft.com/office/drawing/2014/main" id="{54A55BB3-CB47-D1FB-6B20-E8F456BDD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273" y="4584464"/>
            <a:ext cx="1661330" cy="1661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DEA - Wikipedia">
            <a:extLst>
              <a:ext uri="{FF2B5EF4-FFF2-40B4-BE49-F238E27FC236}">
                <a16:creationId xmlns:a16="http://schemas.microsoft.com/office/drawing/2014/main" id="{1B05EB46-88FF-AAFA-C813-3744C113E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692" y="4973916"/>
            <a:ext cx="2103863" cy="778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adboud University Programs &amp; Reviews | GoAbroad.com">
            <a:extLst>
              <a:ext uri="{FF2B5EF4-FFF2-40B4-BE49-F238E27FC236}">
                <a16:creationId xmlns:a16="http://schemas.microsoft.com/office/drawing/2014/main" id="{6E95EA4E-C439-CB5C-2247-7F70DB7F0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6891" y="4626365"/>
            <a:ext cx="2118460" cy="158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32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567"/>
    </mc:Choice>
    <mc:Fallback xmlns="">
      <p:transition spd="slow" advTm="3456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ED6DE-FBAC-3847-9DC6-29190FF9B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Ultimate Speculative Load Hardening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C22E92-3E79-F746-A030-C9339C706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A7D0B-3910-4B4F-B972-6659262D77DE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A22BD1BC-8B70-9CF4-8186-CC4180B3A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2226" y="1917802"/>
            <a:ext cx="1759713" cy="19552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DDC626-E1F2-4D20-8CF5-E0B8BFA21E91}"/>
              </a:ext>
            </a:extLst>
          </p:cNvPr>
          <p:cNvSpPr txBox="1"/>
          <p:nvPr/>
        </p:nvSpPr>
        <p:spPr>
          <a:xfrm>
            <a:off x="8976830" y="4112443"/>
            <a:ext cx="2979918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3200"/>
              <a:t>Compiled by SLH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4692A6-7799-F9C8-0BFF-CBEC23833A4A}"/>
              </a:ext>
            </a:extLst>
          </p:cNvPr>
          <p:cNvSpPr txBox="1"/>
          <p:nvPr/>
        </p:nvSpPr>
        <p:spPr>
          <a:xfrm>
            <a:off x="2266722" y="1538223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200"/>
              <a:t>if (</a:t>
            </a:r>
            <a:r>
              <a:rPr lang="en-AU" sz="3200" err="1"/>
              <a:t>isPublic</a:t>
            </a:r>
            <a:r>
              <a:rPr lang="en-AU" sz="3200"/>
              <a:t>) {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306903-1388-14E4-CB18-837167F28604}"/>
              </a:ext>
            </a:extLst>
          </p:cNvPr>
          <p:cNvSpPr txBox="1"/>
          <p:nvPr/>
        </p:nvSpPr>
        <p:spPr>
          <a:xfrm>
            <a:off x="2266722" y="2015277"/>
            <a:ext cx="609783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200"/>
              <a:t> value = </a:t>
            </a:r>
            <a:r>
              <a:rPr lang="en-AU" sz="3200" err="1"/>
              <a:t>sqrtsd</a:t>
            </a:r>
            <a:r>
              <a:rPr lang="en-AU" sz="3200"/>
              <a:t> (value);</a:t>
            </a:r>
          </a:p>
          <a:p>
            <a:r>
              <a:rPr lang="en-AU" sz="3200"/>
              <a:t>  value = </a:t>
            </a:r>
            <a:r>
              <a:rPr lang="en-AU" sz="3200" err="1"/>
              <a:t>mulsd</a:t>
            </a:r>
            <a:r>
              <a:rPr lang="en-AU" sz="3200"/>
              <a:t> (value, value);</a:t>
            </a:r>
          </a:p>
          <a:p>
            <a:r>
              <a:rPr lang="en-AU" sz="3200"/>
              <a:t>  value = </a:t>
            </a:r>
            <a:r>
              <a:rPr lang="en-AU" sz="3200" err="1"/>
              <a:t>sqrtsd</a:t>
            </a:r>
            <a:r>
              <a:rPr lang="en-AU" sz="3200"/>
              <a:t> (value);</a:t>
            </a:r>
          </a:p>
          <a:p>
            <a:r>
              <a:rPr lang="en-AU" sz="3200"/>
              <a:t>  value = </a:t>
            </a:r>
            <a:r>
              <a:rPr lang="en-AU" sz="3200" err="1"/>
              <a:t>mulsd</a:t>
            </a:r>
            <a:r>
              <a:rPr lang="en-AU" sz="3200"/>
              <a:t> (value, value);</a:t>
            </a:r>
          </a:p>
          <a:p>
            <a:r>
              <a:rPr lang="en-AU" sz="3200"/>
              <a:t>  ……</a:t>
            </a:r>
          </a:p>
          <a:p>
            <a:r>
              <a:rPr lang="en-AU" sz="3200"/>
              <a:t>  </a:t>
            </a:r>
            <a:r>
              <a:rPr lang="en-AU" sz="3200" err="1"/>
              <a:t>independent_access</a:t>
            </a:r>
            <a:r>
              <a:rPr lang="en-AU" sz="3200"/>
              <a:t>(x);</a:t>
            </a:r>
          </a:p>
          <a:p>
            <a:r>
              <a:rPr lang="en-AU" sz="3200"/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4F7FE2-EEEC-2DE6-2E42-3E7110B826BE}"/>
              </a:ext>
            </a:extLst>
          </p:cNvPr>
          <p:cNvSpPr txBox="1"/>
          <p:nvPr/>
        </p:nvSpPr>
        <p:spPr>
          <a:xfrm>
            <a:off x="2266722" y="2042494"/>
            <a:ext cx="5039297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AU" sz="3200"/>
              <a:t>  mask = </a:t>
            </a:r>
            <a:r>
              <a:rPr lang="en-AU" sz="3200" err="1"/>
              <a:t>isPublic</a:t>
            </a:r>
            <a:r>
              <a:rPr lang="en-AU" sz="3200"/>
              <a:t> ? Mask : -1;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F302D6-59EB-AC77-2DCF-AB496EE996A7}"/>
              </a:ext>
            </a:extLst>
          </p:cNvPr>
          <p:cNvSpPr txBox="1"/>
          <p:nvPr/>
        </p:nvSpPr>
        <p:spPr>
          <a:xfrm>
            <a:off x="8845383" y="4971636"/>
            <a:ext cx="3242811" cy="58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3200"/>
              <a:t>Compiled by USLH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3F7A6A-34ED-8948-A966-8A7C5EBCA6ED}"/>
              </a:ext>
            </a:extLst>
          </p:cNvPr>
          <p:cNvSpPr txBox="1"/>
          <p:nvPr/>
        </p:nvSpPr>
        <p:spPr>
          <a:xfrm>
            <a:off x="2266722" y="2627269"/>
            <a:ext cx="5039297" cy="58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AU" sz="3200"/>
              <a:t>  value = value | mask;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147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081"/>
    </mc:Choice>
    <mc:Fallback xmlns="">
      <p:transition spd="slow" advTm="350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85185E-6 L 0.00234 0.1645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8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/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A8AE8-C4B6-D349-947D-2EDC9C903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USLH Benchmark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01527F-88BA-0E4A-84DC-EE131EE9D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35AC-A8F8-A148-B770-82FB5FAF3545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157ADE1-9A6B-ED40-BF29-8AFED304A807}"/>
              </a:ext>
            </a:extLst>
          </p:cNvPr>
          <p:cNvGraphicFramePr/>
          <p:nvPr/>
        </p:nvGraphicFramePr>
        <p:xfrm>
          <a:off x="1071561" y="1471612"/>
          <a:ext cx="10515601" cy="4884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25F5BFD-51B7-E84A-B3A8-D14027A24665}"/>
              </a:ext>
            </a:extLst>
          </p:cNvPr>
          <p:cNvSpPr txBox="1"/>
          <p:nvPr/>
        </p:nvSpPr>
        <p:spPr>
          <a:xfrm rot="16200000">
            <a:off x="-473940" y="3529013"/>
            <a:ext cx="2488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Time Cost </a:t>
            </a:r>
            <a:r>
              <a:rPr lang="en-US" err="1"/>
              <a:t>Normalisation</a:t>
            </a: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1105EB-72A7-2A49-9DC1-0C9FFC7AC532}"/>
              </a:ext>
            </a:extLst>
          </p:cNvPr>
          <p:cNvSpPr/>
          <p:nvPr/>
        </p:nvSpPr>
        <p:spPr>
          <a:xfrm>
            <a:off x="2157413" y="3557588"/>
            <a:ext cx="957262" cy="215741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825AA8-39E2-4848-95C6-F785D4D5989B}"/>
              </a:ext>
            </a:extLst>
          </p:cNvPr>
          <p:cNvSpPr/>
          <p:nvPr/>
        </p:nvSpPr>
        <p:spPr>
          <a:xfrm>
            <a:off x="4758680" y="3584575"/>
            <a:ext cx="957262" cy="215741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23CEF0-2EED-9F4D-8D5E-FDCA1D39789A}"/>
              </a:ext>
            </a:extLst>
          </p:cNvPr>
          <p:cNvSpPr/>
          <p:nvPr/>
        </p:nvSpPr>
        <p:spPr>
          <a:xfrm>
            <a:off x="7188990" y="3349128"/>
            <a:ext cx="957262" cy="239285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E7487B-7780-A246-9594-45724D382BEF}"/>
              </a:ext>
            </a:extLst>
          </p:cNvPr>
          <p:cNvSpPr/>
          <p:nvPr/>
        </p:nvSpPr>
        <p:spPr>
          <a:xfrm>
            <a:off x="9684537" y="3584575"/>
            <a:ext cx="957262" cy="215741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ED787E-3055-3D9C-8071-06C9B21C45EE}"/>
              </a:ext>
            </a:extLst>
          </p:cNvPr>
          <p:cNvSpPr txBox="1"/>
          <p:nvPr/>
        </p:nvSpPr>
        <p:spPr>
          <a:xfrm>
            <a:off x="2261470" y="3100357"/>
            <a:ext cx="749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14%</a:t>
            </a:r>
            <a:endParaRPr lang="en-AU" sz="200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C01E0E-0253-6206-6C52-FB647BA23F01}"/>
              </a:ext>
            </a:extLst>
          </p:cNvPr>
          <p:cNvSpPr txBox="1"/>
          <p:nvPr/>
        </p:nvSpPr>
        <p:spPr>
          <a:xfrm>
            <a:off x="4758680" y="3073370"/>
            <a:ext cx="749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13%</a:t>
            </a:r>
            <a:endParaRPr lang="en-AU" sz="200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806073-0A24-650A-261B-D273E5E2DFD9}"/>
              </a:ext>
            </a:extLst>
          </p:cNvPr>
          <p:cNvSpPr txBox="1"/>
          <p:nvPr/>
        </p:nvSpPr>
        <p:spPr>
          <a:xfrm>
            <a:off x="7255890" y="2794278"/>
            <a:ext cx="749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43%</a:t>
            </a:r>
            <a:endParaRPr lang="en-AU" sz="200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54F289-C5B9-9C43-A1B3-F082856BAA2F}"/>
              </a:ext>
            </a:extLst>
          </p:cNvPr>
          <p:cNvSpPr txBox="1"/>
          <p:nvPr/>
        </p:nvSpPr>
        <p:spPr>
          <a:xfrm>
            <a:off x="9827415" y="3085802"/>
            <a:ext cx="749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45%</a:t>
            </a:r>
            <a:endParaRPr lang="en-AU" sz="200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747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837"/>
    </mc:Choice>
    <mc:Fallback xmlns="">
      <p:transition spd="slow" advTm="288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3" grpId="0"/>
      <p:bldP spid="6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04723-8495-F395-5D6C-6951D120A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996FA-AA6C-6CB4-F801-FEEDED360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93364" cy="2283667"/>
          </a:xfrm>
        </p:spPr>
        <p:txBody>
          <a:bodyPr/>
          <a:lstStyle/>
          <a:p>
            <a:r>
              <a:rPr lang="en-AU" sz="3200" dirty="0"/>
              <a:t>Leakages could from variable-time operations</a:t>
            </a:r>
          </a:p>
          <a:p>
            <a:r>
              <a:rPr lang="en-AU" sz="3200" dirty="0"/>
              <a:t>Implement and </a:t>
            </a:r>
            <a:r>
              <a:rPr lang="en-GB" altLang="zh-CN" sz="3200" dirty="0"/>
              <a:t>benchmark </a:t>
            </a:r>
            <a:r>
              <a:rPr lang="en-AU" sz="3200" dirty="0"/>
              <a:t>Ultimate SLH</a:t>
            </a:r>
          </a:p>
          <a:p>
            <a:r>
              <a:rPr lang="en-AU" sz="3200" dirty="0"/>
              <a:t>Gadget search tool</a:t>
            </a:r>
          </a:p>
          <a:p>
            <a:r>
              <a:rPr lang="en-AU" sz="3200" dirty="0"/>
              <a:t>Formal Proof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225692-ADD0-3663-D4A0-52DB2585F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EB58-6F40-4C0C-BB27-3183E250EC49}" type="slidenum">
              <a:rPr lang="en-AU" smtClean="0"/>
              <a:t>12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3F93E5-14A4-81E0-5086-35DC0BF7B84B}"/>
              </a:ext>
            </a:extLst>
          </p:cNvPr>
          <p:cNvSpPr txBox="1"/>
          <p:nvPr/>
        </p:nvSpPr>
        <p:spPr>
          <a:xfrm>
            <a:off x="2140255" y="4341448"/>
            <a:ext cx="5111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https://</a:t>
            </a:r>
            <a:r>
              <a:rPr lang="en-AU" sz="2400" dirty="0" err="1"/>
              <a:t>github.com</a:t>
            </a:r>
            <a:r>
              <a:rPr lang="en-AU" sz="2400" dirty="0"/>
              <a:t>/0xADE1A1DE/USLH</a:t>
            </a:r>
          </a:p>
        </p:txBody>
      </p:sp>
      <p:pic>
        <p:nvPicPr>
          <p:cNvPr id="1028" name="Picture 4" descr="available badge">
            <a:extLst>
              <a:ext uri="{FF2B5EF4-FFF2-40B4-BE49-F238E27FC236}">
                <a16:creationId xmlns:a16="http://schemas.microsoft.com/office/drawing/2014/main" id="{5057ADDB-84E6-E5F1-CA8B-AB8210AA6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59" y="4996629"/>
            <a:ext cx="1338090" cy="133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unctional badge">
            <a:extLst>
              <a:ext uri="{FF2B5EF4-FFF2-40B4-BE49-F238E27FC236}">
                <a16:creationId xmlns:a16="http://schemas.microsoft.com/office/drawing/2014/main" id="{8A69F8F8-A124-E250-6F75-374D136F8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643" y="4996630"/>
            <a:ext cx="1338090" cy="133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produced badge">
            <a:extLst>
              <a:ext uri="{FF2B5EF4-FFF2-40B4-BE49-F238E27FC236}">
                <a16:creationId xmlns:a16="http://schemas.microsoft.com/office/drawing/2014/main" id="{8DAB3F16-3286-0F6A-A325-61008F3B5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578" y="5012436"/>
            <a:ext cx="1338090" cy="133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circular blue and white pattern&#10;&#10;Description automatically generated">
            <a:extLst>
              <a:ext uri="{FF2B5EF4-FFF2-40B4-BE49-F238E27FC236}">
                <a16:creationId xmlns:a16="http://schemas.microsoft.com/office/drawing/2014/main" id="{36C13BA9-E6D5-8396-9DCB-2C191F1422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944" y="4443479"/>
            <a:ext cx="1891240" cy="18912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399659-EC11-6781-47D9-AAA7224F5939}"/>
              </a:ext>
            </a:extLst>
          </p:cNvPr>
          <p:cNvSpPr txBox="1"/>
          <p:nvPr/>
        </p:nvSpPr>
        <p:spPr>
          <a:xfrm>
            <a:off x="10192350" y="5101189"/>
            <a:ext cx="907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Paper</a:t>
            </a:r>
            <a:endParaRPr lang="en-US" dirty="0"/>
          </a:p>
        </p:txBody>
      </p:sp>
      <p:pic>
        <p:nvPicPr>
          <p:cNvPr id="12" name="Picture 11" descr="A qr code with black squares&#10;&#10;Description automatically generated">
            <a:extLst>
              <a:ext uri="{FF2B5EF4-FFF2-40B4-BE49-F238E27FC236}">
                <a16:creationId xmlns:a16="http://schemas.microsoft.com/office/drawing/2014/main" id="{D38C01BC-8EB6-9DDD-26D5-240AA38A40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48" y="4341448"/>
            <a:ext cx="1782746" cy="17827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D624905-C40A-F184-17B5-8152E646F323}"/>
              </a:ext>
            </a:extLst>
          </p:cNvPr>
          <p:cNvSpPr txBox="1"/>
          <p:nvPr/>
        </p:nvSpPr>
        <p:spPr>
          <a:xfrm>
            <a:off x="707187" y="6125517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08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843"/>
    </mc:Choice>
    <mc:Fallback xmlns="">
      <p:transition spd="slow" advTm="2984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8692C-BD90-0F56-A617-4E3EE47BD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Spectre-V1 Revisit</a:t>
            </a:r>
            <a:endParaRPr lang="en-AU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63514D5B-B2F4-E7FA-52DD-3ED2B7675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9690" y="2634448"/>
            <a:ext cx="4406900" cy="1714500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34A78211-5432-3D7F-9DA0-80FE2CB9A340}"/>
              </a:ext>
            </a:extLst>
          </p:cNvPr>
          <p:cNvSpPr/>
          <p:nvPr/>
        </p:nvSpPr>
        <p:spPr>
          <a:xfrm>
            <a:off x="4479403" y="1828800"/>
            <a:ext cx="2743200" cy="555585"/>
          </a:xfrm>
          <a:custGeom>
            <a:avLst/>
            <a:gdLst>
              <a:gd name="connsiteX0" fmla="*/ 0 w 2743200"/>
              <a:gd name="connsiteY0" fmla="*/ 0 h 555585"/>
              <a:gd name="connsiteX1" fmla="*/ 457200 w 2743200"/>
              <a:gd name="connsiteY1" fmla="*/ 0 h 555585"/>
              <a:gd name="connsiteX2" fmla="*/ 457200 w 2743200"/>
              <a:gd name="connsiteY2" fmla="*/ 0 h 555585"/>
              <a:gd name="connsiteX3" fmla="*/ 779526 w 2743200"/>
              <a:gd name="connsiteY3" fmla="*/ 0 h 555585"/>
              <a:gd name="connsiteX4" fmla="*/ 1143000 w 2743200"/>
              <a:gd name="connsiteY4" fmla="*/ 0 h 555585"/>
              <a:gd name="connsiteX5" fmla="*/ 1708404 w 2743200"/>
              <a:gd name="connsiteY5" fmla="*/ 0 h 555585"/>
              <a:gd name="connsiteX6" fmla="*/ 2209800 w 2743200"/>
              <a:gd name="connsiteY6" fmla="*/ 0 h 555585"/>
              <a:gd name="connsiteX7" fmla="*/ 2743200 w 2743200"/>
              <a:gd name="connsiteY7" fmla="*/ 0 h 555585"/>
              <a:gd name="connsiteX8" fmla="*/ 2743200 w 2743200"/>
              <a:gd name="connsiteY8" fmla="*/ 324091 h 555585"/>
              <a:gd name="connsiteX9" fmla="*/ 2743200 w 2743200"/>
              <a:gd name="connsiteY9" fmla="*/ 324091 h 555585"/>
              <a:gd name="connsiteX10" fmla="*/ 2743200 w 2743200"/>
              <a:gd name="connsiteY10" fmla="*/ 462988 h 555585"/>
              <a:gd name="connsiteX11" fmla="*/ 2743200 w 2743200"/>
              <a:gd name="connsiteY11" fmla="*/ 555585 h 555585"/>
              <a:gd name="connsiteX12" fmla="*/ 2193798 w 2743200"/>
              <a:gd name="connsiteY12" fmla="*/ 555585 h 555585"/>
              <a:gd name="connsiteX13" fmla="*/ 1628394 w 2743200"/>
              <a:gd name="connsiteY13" fmla="*/ 555585 h 555585"/>
              <a:gd name="connsiteX14" fmla="*/ 1143000 w 2743200"/>
              <a:gd name="connsiteY14" fmla="*/ 555585 h 555585"/>
              <a:gd name="connsiteX15" fmla="*/ 741997 w 2743200"/>
              <a:gd name="connsiteY15" fmla="*/ 712076 h 555585"/>
              <a:gd name="connsiteX16" fmla="*/ 371841 w 2743200"/>
              <a:gd name="connsiteY16" fmla="*/ 856529 h 555585"/>
              <a:gd name="connsiteX17" fmla="*/ 457200 w 2743200"/>
              <a:gd name="connsiteY17" fmla="*/ 555585 h 555585"/>
              <a:gd name="connsiteX18" fmla="*/ 0 w 2743200"/>
              <a:gd name="connsiteY18" fmla="*/ 555585 h 555585"/>
              <a:gd name="connsiteX19" fmla="*/ 0 w 2743200"/>
              <a:gd name="connsiteY19" fmla="*/ 462988 h 555585"/>
              <a:gd name="connsiteX20" fmla="*/ 0 w 2743200"/>
              <a:gd name="connsiteY20" fmla="*/ 324091 h 555585"/>
              <a:gd name="connsiteX21" fmla="*/ 0 w 2743200"/>
              <a:gd name="connsiteY21" fmla="*/ 324091 h 555585"/>
              <a:gd name="connsiteX22" fmla="*/ 0 w 2743200"/>
              <a:gd name="connsiteY22" fmla="*/ 0 h 555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743200" h="555585" extrusionOk="0">
                <a:moveTo>
                  <a:pt x="0" y="0"/>
                </a:moveTo>
                <a:cubicBezTo>
                  <a:pt x="205767" y="-39847"/>
                  <a:pt x="266895" y="54832"/>
                  <a:pt x="457200" y="0"/>
                </a:cubicBezTo>
                <a:lnTo>
                  <a:pt x="457200" y="0"/>
                </a:lnTo>
                <a:cubicBezTo>
                  <a:pt x="562008" y="-24512"/>
                  <a:pt x="634861" y="25727"/>
                  <a:pt x="779526" y="0"/>
                </a:cubicBezTo>
                <a:cubicBezTo>
                  <a:pt x="924191" y="-25727"/>
                  <a:pt x="1028512" y="30211"/>
                  <a:pt x="1143000" y="0"/>
                </a:cubicBezTo>
                <a:cubicBezTo>
                  <a:pt x="1408734" y="-6059"/>
                  <a:pt x="1495637" y="42592"/>
                  <a:pt x="1708404" y="0"/>
                </a:cubicBezTo>
                <a:cubicBezTo>
                  <a:pt x="1921171" y="-42592"/>
                  <a:pt x="2012493" y="5547"/>
                  <a:pt x="2209800" y="0"/>
                </a:cubicBezTo>
                <a:cubicBezTo>
                  <a:pt x="2407107" y="-5547"/>
                  <a:pt x="2580578" y="29928"/>
                  <a:pt x="2743200" y="0"/>
                </a:cubicBezTo>
                <a:cubicBezTo>
                  <a:pt x="2779030" y="78716"/>
                  <a:pt x="2740341" y="207840"/>
                  <a:pt x="2743200" y="324091"/>
                </a:cubicBezTo>
                <a:lnTo>
                  <a:pt x="2743200" y="324091"/>
                </a:lnTo>
                <a:cubicBezTo>
                  <a:pt x="2759778" y="383630"/>
                  <a:pt x="2730521" y="425760"/>
                  <a:pt x="2743200" y="462988"/>
                </a:cubicBezTo>
                <a:cubicBezTo>
                  <a:pt x="2746772" y="505206"/>
                  <a:pt x="2740808" y="535199"/>
                  <a:pt x="2743200" y="555585"/>
                </a:cubicBezTo>
                <a:cubicBezTo>
                  <a:pt x="2596257" y="578283"/>
                  <a:pt x="2321365" y="502194"/>
                  <a:pt x="2193798" y="555585"/>
                </a:cubicBezTo>
                <a:cubicBezTo>
                  <a:pt x="2066231" y="608976"/>
                  <a:pt x="1894588" y="523334"/>
                  <a:pt x="1628394" y="555585"/>
                </a:cubicBezTo>
                <a:cubicBezTo>
                  <a:pt x="1362200" y="587836"/>
                  <a:pt x="1289060" y="536265"/>
                  <a:pt x="1143000" y="555585"/>
                </a:cubicBezTo>
                <a:cubicBezTo>
                  <a:pt x="1046041" y="605845"/>
                  <a:pt x="912415" y="631188"/>
                  <a:pt x="741997" y="712076"/>
                </a:cubicBezTo>
                <a:cubicBezTo>
                  <a:pt x="571579" y="792964"/>
                  <a:pt x="513953" y="787646"/>
                  <a:pt x="371841" y="856529"/>
                </a:cubicBezTo>
                <a:cubicBezTo>
                  <a:pt x="380528" y="785162"/>
                  <a:pt x="442533" y="711236"/>
                  <a:pt x="457200" y="555585"/>
                </a:cubicBezTo>
                <a:cubicBezTo>
                  <a:pt x="351393" y="563711"/>
                  <a:pt x="207291" y="507956"/>
                  <a:pt x="0" y="555585"/>
                </a:cubicBezTo>
                <a:cubicBezTo>
                  <a:pt x="-8781" y="518056"/>
                  <a:pt x="3668" y="493038"/>
                  <a:pt x="0" y="462988"/>
                </a:cubicBezTo>
                <a:cubicBezTo>
                  <a:pt x="-12001" y="395916"/>
                  <a:pt x="6013" y="359656"/>
                  <a:pt x="0" y="324091"/>
                </a:cubicBezTo>
                <a:lnTo>
                  <a:pt x="0" y="324091"/>
                </a:lnTo>
                <a:cubicBezTo>
                  <a:pt x="-16305" y="190851"/>
                  <a:pt x="3038" y="144007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460301998">
                  <a:prstGeom prst="wedgeRectCallout">
                    <a:avLst>
                      <a:gd name="adj1" fmla="val -36445"/>
                      <a:gd name="adj2" fmla="val 104167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</a:rPr>
              <a:t>Misprediction</a:t>
            </a:r>
            <a:endParaRPr lang="en-AU">
              <a:solidFill>
                <a:schemeClr val="tx1"/>
              </a:solidFill>
            </a:endParaRP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89E4A772-026B-899D-A5B2-EC23FA72B2FE}"/>
              </a:ext>
            </a:extLst>
          </p:cNvPr>
          <p:cNvSpPr/>
          <p:nvPr/>
        </p:nvSpPr>
        <p:spPr>
          <a:xfrm>
            <a:off x="499641" y="2356655"/>
            <a:ext cx="2743200" cy="555585"/>
          </a:xfrm>
          <a:custGeom>
            <a:avLst/>
            <a:gdLst>
              <a:gd name="connsiteX0" fmla="*/ 0 w 2743200"/>
              <a:gd name="connsiteY0" fmla="*/ 0 h 555585"/>
              <a:gd name="connsiteX1" fmla="*/ 565404 w 2743200"/>
              <a:gd name="connsiteY1" fmla="*/ 0 h 555585"/>
              <a:gd name="connsiteX2" fmla="*/ 1050798 w 2743200"/>
              <a:gd name="connsiteY2" fmla="*/ 0 h 555585"/>
              <a:gd name="connsiteX3" fmla="*/ 1600200 w 2743200"/>
              <a:gd name="connsiteY3" fmla="*/ 0 h 555585"/>
              <a:gd name="connsiteX4" fmla="*/ 1600200 w 2743200"/>
              <a:gd name="connsiteY4" fmla="*/ 0 h 555585"/>
              <a:gd name="connsiteX5" fmla="*/ 1949958 w 2743200"/>
              <a:gd name="connsiteY5" fmla="*/ 0 h 555585"/>
              <a:gd name="connsiteX6" fmla="*/ 2286000 w 2743200"/>
              <a:gd name="connsiteY6" fmla="*/ 0 h 555585"/>
              <a:gd name="connsiteX7" fmla="*/ 2743200 w 2743200"/>
              <a:gd name="connsiteY7" fmla="*/ 0 h 555585"/>
              <a:gd name="connsiteX8" fmla="*/ 2743200 w 2743200"/>
              <a:gd name="connsiteY8" fmla="*/ 324091 h 555585"/>
              <a:gd name="connsiteX9" fmla="*/ 2743200 w 2743200"/>
              <a:gd name="connsiteY9" fmla="*/ 324091 h 555585"/>
              <a:gd name="connsiteX10" fmla="*/ 2743200 w 2743200"/>
              <a:gd name="connsiteY10" fmla="*/ 462988 h 555585"/>
              <a:gd name="connsiteX11" fmla="*/ 2743200 w 2743200"/>
              <a:gd name="connsiteY11" fmla="*/ 555585 h 555585"/>
              <a:gd name="connsiteX12" fmla="*/ 2286000 w 2743200"/>
              <a:gd name="connsiteY12" fmla="*/ 555585 h 555585"/>
              <a:gd name="connsiteX13" fmla="*/ 2620800 w 2743200"/>
              <a:gd name="connsiteY13" fmla="*/ 700037 h 555585"/>
              <a:gd name="connsiteX14" fmla="*/ 2929847 w 2743200"/>
              <a:gd name="connsiteY14" fmla="*/ 833378 h 555585"/>
              <a:gd name="connsiteX15" fmla="*/ 2460038 w 2743200"/>
              <a:gd name="connsiteY15" fmla="*/ 735224 h 555585"/>
              <a:gd name="connsiteX16" fmla="*/ 2056712 w 2743200"/>
              <a:gd name="connsiteY16" fmla="*/ 650961 h 555585"/>
              <a:gd name="connsiteX17" fmla="*/ 1600200 w 2743200"/>
              <a:gd name="connsiteY17" fmla="*/ 555585 h 555585"/>
              <a:gd name="connsiteX18" fmla="*/ 1082802 w 2743200"/>
              <a:gd name="connsiteY18" fmla="*/ 555585 h 555585"/>
              <a:gd name="connsiteX19" fmla="*/ 565404 w 2743200"/>
              <a:gd name="connsiteY19" fmla="*/ 555585 h 555585"/>
              <a:gd name="connsiteX20" fmla="*/ 0 w 2743200"/>
              <a:gd name="connsiteY20" fmla="*/ 555585 h 555585"/>
              <a:gd name="connsiteX21" fmla="*/ 0 w 2743200"/>
              <a:gd name="connsiteY21" fmla="*/ 462988 h 555585"/>
              <a:gd name="connsiteX22" fmla="*/ 0 w 2743200"/>
              <a:gd name="connsiteY22" fmla="*/ 324091 h 555585"/>
              <a:gd name="connsiteX23" fmla="*/ 0 w 2743200"/>
              <a:gd name="connsiteY23" fmla="*/ 324091 h 555585"/>
              <a:gd name="connsiteX24" fmla="*/ 0 w 2743200"/>
              <a:gd name="connsiteY24" fmla="*/ 0 h 555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743200" h="555585" extrusionOk="0">
                <a:moveTo>
                  <a:pt x="0" y="0"/>
                </a:moveTo>
                <a:cubicBezTo>
                  <a:pt x="223854" y="-6746"/>
                  <a:pt x="383077" y="52637"/>
                  <a:pt x="565404" y="0"/>
                </a:cubicBezTo>
                <a:cubicBezTo>
                  <a:pt x="747731" y="-52637"/>
                  <a:pt x="927251" y="55773"/>
                  <a:pt x="1050798" y="0"/>
                </a:cubicBezTo>
                <a:cubicBezTo>
                  <a:pt x="1174345" y="-55773"/>
                  <a:pt x="1392437" y="31691"/>
                  <a:pt x="1600200" y="0"/>
                </a:cubicBezTo>
                <a:lnTo>
                  <a:pt x="1600200" y="0"/>
                </a:lnTo>
                <a:cubicBezTo>
                  <a:pt x="1716281" y="-27342"/>
                  <a:pt x="1836888" y="37283"/>
                  <a:pt x="1949958" y="0"/>
                </a:cubicBezTo>
                <a:cubicBezTo>
                  <a:pt x="2063028" y="-37283"/>
                  <a:pt x="2120758" y="7248"/>
                  <a:pt x="2286000" y="0"/>
                </a:cubicBezTo>
                <a:cubicBezTo>
                  <a:pt x="2502605" y="-3234"/>
                  <a:pt x="2614704" y="11640"/>
                  <a:pt x="2743200" y="0"/>
                </a:cubicBezTo>
                <a:cubicBezTo>
                  <a:pt x="2779030" y="78716"/>
                  <a:pt x="2740341" y="207840"/>
                  <a:pt x="2743200" y="324091"/>
                </a:cubicBezTo>
                <a:lnTo>
                  <a:pt x="2743200" y="324091"/>
                </a:lnTo>
                <a:cubicBezTo>
                  <a:pt x="2759778" y="383630"/>
                  <a:pt x="2730521" y="425760"/>
                  <a:pt x="2743200" y="462988"/>
                </a:cubicBezTo>
                <a:cubicBezTo>
                  <a:pt x="2746772" y="505206"/>
                  <a:pt x="2740808" y="535199"/>
                  <a:pt x="2743200" y="555585"/>
                </a:cubicBezTo>
                <a:cubicBezTo>
                  <a:pt x="2561391" y="582489"/>
                  <a:pt x="2467330" y="551480"/>
                  <a:pt x="2286000" y="555585"/>
                </a:cubicBezTo>
                <a:cubicBezTo>
                  <a:pt x="2363296" y="563073"/>
                  <a:pt x="2542898" y="690451"/>
                  <a:pt x="2620800" y="700037"/>
                </a:cubicBezTo>
                <a:cubicBezTo>
                  <a:pt x="2698702" y="709623"/>
                  <a:pt x="2836780" y="813708"/>
                  <a:pt x="2929847" y="833378"/>
                </a:cubicBezTo>
                <a:cubicBezTo>
                  <a:pt x="2770149" y="827457"/>
                  <a:pt x="2699150" y="758439"/>
                  <a:pt x="2460038" y="735224"/>
                </a:cubicBezTo>
                <a:cubicBezTo>
                  <a:pt x="2220925" y="712010"/>
                  <a:pt x="2229257" y="647721"/>
                  <a:pt x="2056712" y="650961"/>
                </a:cubicBezTo>
                <a:cubicBezTo>
                  <a:pt x="1884167" y="654200"/>
                  <a:pt x="1774070" y="551324"/>
                  <a:pt x="1600200" y="555585"/>
                </a:cubicBezTo>
                <a:cubicBezTo>
                  <a:pt x="1396843" y="563345"/>
                  <a:pt x="1271928" y="510425"/>
                  <a:pt x="1082802" y="555585"/>
                </a:cubicBezTo>
                <a:cubicBezTo>
                  <a:pt x="893676" y="600745"/>
                  <a:pt x="676185" y="548105"/>
                  <a:pt x="565404" y="555585"/>
                </a:cubicBezTo>
                <a:cubicBezTo>
                  <a:pt x="454623" y="563065"/>
                  <a:pt x="219776" y="496902"/>
                  <a:pt x="0" y="555585"/>
                </a:cubicBezTo>
                <a:cubicBezTo>
                  <a:pt x="-4889" y="536890"/>
                  <a:pt x="6814" y="484442"/>
                  <a:pt x="0" y="462988"/>
                </a:cubicBezTo>
                <a:cubicBezTo>
                  <a:pt x="-9773" y="422444"/>
                  <a:pt x="3068" y="376831"/>
                  <a:pt x="0" y="324091"/>
                </a:cubicBezTo>
                <a:lnTo>
                  <a:pt x="0" y="324091"/>
                </a:lnTo>
                <a:cubicBezTo>
                  <a:pt x="-25755" y="226601"/>
                  <a:pt x="31635" y="131849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460301998">
                  <a:prstGeom prst="wedgeRectCallout">
                    <a:avLst>
                      <a:gd name="adj1" fmla="val 56804"/>
                      <a:gd name="adj2" fmla="val 10000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</a:rPr>
              <a:t>Obtain secret</a:t>
            </a:r>
            <a:endParaRPr lang="en-AU">
              <a:solidFill>
                <a:schemeClr val="tx1"/>
              </a:solidFill>
            </a:endParaRP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8005787F-0210-55F1-D891-9DDCBC2A8970}"/>
              </a:ext>
            </a:extLst>
          </p:cNvPr>
          <p:cNvSpPr/>
          <p:nvPr/>
        </p:nvSpPr>
        <p:spPr>
          <a:xfrm>
            <a:off x="8221884" y="2873415"/>
            <a:ext cx="2743200" cy="555585"/>
          </a:xfrm>
          <a:custGeom>
            <a:avLst/>
            <a:gdLst>
              <a:gd name="connsiteX0" fmla="*/ 0 w 2743200"/>
              <a:gd name="connsiteY0" fmla="*/ 0 h 555585"/>
              <a:gd name="connsiteX1" fmla="*/ 457200 w 2743200"/>
              <a:gd name="connsiteY1" fmla="*/ 0 h 555585"/>
              <a:gd name="connsiteX2" fmla="*/ 457200 w 2743200"/>
              <a:gd name="connsiteY2" fmla="*/ 0 h 555585"/>
              <a:gd name="connsiteX3" fmla="*/ 779526 w 2743200"/>
              <a:gd name="connsiteY3" fmla="*/ 0 h 555585"/>
              <a:gd name="connsiteX4" fmla="*/ 1143000 w 2743200"/>
              <a:gd name="connsiteY4" fmla="*/ 0 h 555585"/>
              <a:gd name="connsiteX5" fmla="*/ 1708404 w 2743200"/>
              <a:gd name="connsiteY5" fmla="*/ 0 h 555585"/>
              <a:gd name="connsiteX6" fmla="*/ 2209800 w 2743200"/>
              <a:gd name="connsiteY6" fmla="*/ 0 h 555585"/>
              <a:gd name="connsiteX7" fmla="*/ 2743200 w 2743200"/>
              <a:gd name="connsiteY7" fmla="*/ 0 h 555585"/>
              <a:gd name="connsiteX8" fmla="*/ 2743200 w 2743200"/>
              <a:gd name="connsiteY8" fmla="*/ 324091 h 555585"/>
              <a:gd name="connsiteX9" fmla="*/ 2743200 w 2743200"/>
              <a:gd name="connsiteY9" fmla="*/ 324091 h 555585"/>
              <a:gd name="connsiteX10" fmla="*/ 2743200 w 2743200"/>
              <a:gd name="connsiteY10" fmla="*/ 462988 h 555585"/>
              <a:gd name="connsiteX11" fmla="*/ 2743200 w 2743200"/>
              <a:gd name="connsiteY11" fmla="*/ 555585 h 555585"/>
              <a:gd name="connsiteX12" fmla="*/ 2193798 w 2743200"/>
              <a:gd name="connsiteY12" fmla="*/ 555585 h 555585"/>
              <a:gd name="connsiteX13" fmla="*/ 1628394 w 2743200"/>
              <a:gd name="connsiteY13" fmla="*/ 555585 h 555585"/>
              <a:gd name="connsiteX14" fmla="*/ 1143000 w 2743200"/>
              <a:gd name="connsiteY14" fmla="*/ 555585 h 555585"/>
              <a:gd name="connsiteX15" fmla="*/ 633316 w 2743200"/>
              <a:gd name="connsiteY15" fmla="*/ 666008 h 555585"/>
              <a:gd name="connsiteX16" fmla="*/ 181331 w 2743200"/>
              <a:gd name="connsiteY16" fmla="*/ 763930 h 555585"/>
              <a:gd name="connsiteX17" fmla="*/ -299503 w 2743200"/>
              <a:gd name="connsiteY17" fmla="*/ 868102 h 555585"/>
              <a:gd name="connsiteX18" fmla="*/ 71281 w 2743200"/>
              <a:gd name="connsiteY18" fmla="*/ 714969 h 555585"/>
              <a:gd name="connsiteX19" fmla="*/ 457200 w 2743200"/>
              <a:gd name="connsiteY19" fmla="*/ 555585 h 555585"/>
              <a:gd name="connsiteX20" fmla="*/ 0 w 2743200"/>
              <a:gd name="connsiteY20" fmla="*/ 555585 h 555585"/>
              <a:gd name="connsiteX21" fmla="*/ 0 w 2743200"/>
              <a:gd name="connsiteY21" fmla="*/ 462988 h 555585"/>
              <a:gd name="connsiteX22" fmla="*/ 0 w 2743200"/>
              <a:gd name="connsiteY22" fmla="*/ 324091 h 555585"/>
              <a:gd name="connsiteX23" fmla="*/ 0 w 2743200"/>
              <a:gd name="connsiteY23" fmla="*/ 324091 h 555585"/>
              <a:gd name="connsiteX24" fmla="*/ 0 w 2743200"/>
              <a:gd name="connsiteY24" fmla="*/ 0 h 555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743200" h="555585" extrusionOk="0">
                <a:moveTo>
                  <a:pt x="0" y="0"/>
                </a:moveTo>
                <a:cubicBezTo>
                  <a:pt x="205767" y="-39847"/>
                  <a:pt x="266895" y="54832"/>
                  <a:pt x="457200" y="0"/>
                </a:cubicBezTo>
                <a:lnTo>
                  <a:pt x="457200" y="0"/>
                </a:lnTo>
                <a:cubicBezTo>
                  <a:pt x="562008" y="-24512"/>
                  <a:pt x="634861" y="25727"/>
                  <a:pt x="779526" y="0"/>
                </a:cubicBezTo>
                <a:cubicBezTo>
                  <a:pt x="924191" y="-25727"/>
                  <a:pt x="1028512" y="30211"/>
                  <a:pt x="1143000" y="0"/>
                </a:cubicBezTo>
                <a:cubicBezTo>
                  <a:pt x="1408734" y="-6059"/>
                  <a:pt x="1495637" y="42592"/>
                  <a:pt x="1708404" y="0"/>
                </a:cubicBezTo>
                <a:cubicBezTo>
                  <a:pt x="1921171" y="-42592"/>
                  <a:pt x="2012493" y="5547"/>
                  <a:pt x="2209800" y="0"/>
                </a:cubicBezTo>
                <a:cubicBezTo>
                  <a:pt x="2407107" y="-5547"/>
                  <a:pt x="2580578" y="29928"/>
                  <a:pt x="2743200" y="0"/>
                </a:cubicBezTo>
                <a:cubicBezTo>
                  <a:pt x="2779030" y="78716"/>
                  <a:pt x="2740341" y="207840"/>
                  <a:pt x="2743200" y="324091"/>
                </a:cubicBezTo>
                <a:lnTo>
                  <a:pt x="2743200" y="324091"/>
                </a:lnTo>
                <a:cubicBezTo>
                  <a:pt x="2759778" y="383630"/>
                  <a:pt x="2730521" y="425760"/>
                  <a:pt x="2743200" y="462988"/>
                </a:cubicBezTo>
                <a:cubicBezTo>
                  <a:pt x="2746772" y="505206"/>
                  <a:pt x="2740808" y="535199"/>
                  <a:pt x="2743200" y="555585"/>
                </a:cubicBezTo>
                <a:cubicBezTo>
                  <a:pt x="2596257" y="578283"/>
                  <a:pt x="2321365" y="502194"/>
                  <a:pt x="2193798" y="555585"/>
                </a:cubicBezTo>
                <a:cubicBezTo>
                  <a:pt x="2066231" y="608976"/>
                  <a:pt x="1894588" y="523334"/>
                  <a:pt x="1628394" y="555585"/>
                </a:cubicBezTo>
                <a:cubicBezTo>
                  <a:pt x="1362200" y="587836"/>
                  <a:pt x="1289060" y="536265"/>
                  <a:pt x="1143000" y="555585"/>
                </a:cubicBezTo>
                <a:cubicBezTo>
                  <a:pt x="1030228" y="604923"/>
                  <a:pt x="873642" y="570804"/>
                  <a:pt x="633316" y="666008"/>
                </a:cubicBezTo>
                <a:cubicBezTo>
                  <a:pt x="392990" y="761212"/>
                  <a:pt x="262468" y="698115"/>
                  <a:pt x="181331" y="763930"/>
                </a:cubicBezTo>
                <a:cubicBezTo>
                  <a:pt x="100194" y="829745"/>
                  <a:pt x="-119526" y="784570"/>
                  <a:pt x="-299503" y="868102"/>
                </a:cubicBezTo>
                <a:cubicBezTo>
                  <a:pt x="-128424" y="769573"/>
                  <a:pt x="-7580" y="779823"/>
                  <a:pt x="71281" y="714969"/>
                </a:cubicBezTo>
                <a:cubicBezTo>
                  <a:pt x="150142" y="650114"/>
                  <a:pt x="367598" y="610671"/>
                  <a:pt x="457200" y="555585"/>
                </a:cubicBezTo>
                <a:cubicBezTo>
                  <a:pt x="255537" y="604697"/>
                  <a:pt x="149833" y="542988"/>
                  <a:pt x="0" y="555585"/>
                </a:cubicBezTo>
                <a:cubicBezTo>
                  <a:pt x="-4889" y="536890"/>
                  <a:pt x="6814" y="484442"/>
                  <a:pt x="0" y="462988"/>
                </a:cubicBezTo>
                <a:cubicBezTo>
                  <a:pt x="-9773" y="422444"/>
                  <a:pt x="3068" y="376831"/>
                  <a:pt x="0" y="324091"/>
                </a:cubicBezTo>
                <a:lnTo>
                  <a:pt x="0" y="324091"/>
                </a:lnTo>
                <a:cubicBezTo>
                  <a:pt x="-25755" y="226601"/>
                  <a:pt x="31635" y="131849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460301998">
                  <a:prstGeom prst="wedgeRectCallout">
                    <a:avLst>
                      <a:gd name="adj1" fmla="val -60918"/>
                      <a:gd name="adj2" fmla="val 10625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</a:rPr>
              <a:t>Covert Channel</a:t>
            </a:r>
            <a:endParaRPr lang="en-AU" sz="3200">
              <a:solidFill>
                <a:schemeClr val="tx1"/>
              </a:solidFill>
            </a:endParaRPr>
          </a:p>
        </p:txBody>
      </p:sp>
      <p:pic>
        <p:nvPicPr>
          <p:cNvPr id="8" name="图片 20" descr="A picture containing text&#10;&#10;Description automatically generated">
            <a:extLst>
              <a:ext uri="{FF2B5EF4-FFF2-40B4-BE49-F238E27FC236}">
                <a16:creationId xmlns:a16="http://schemas.microsoft.com/office/drawing/2014/main" id="{78D41F37-711F-90DF-82E1-7BF1D60823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9346" y="4873260"/>
            <a:ext cx="1200132" cy="1086326"/>
          </a:xfrm>
          <a:prstGeom prst="rect">
            <a:avLst/>
          </a:prstGeom>
        </p:spPr>
      </p:pic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898F1570-568C-07A4-375B-86A357622A88}"/>
              </a:ext>
            </a:extLst>
          </p:cNvPr>
          <p:cNvSpPr/>
          <p:nvPr/>
        </p:nvSpPr>
        <p:spPr>
          <a:xfrm>
            <a:off x="4045352" y="4484226"/>
            <a:ext cx="2743200" cy="555585"/>
          </a:xfrm>
          <a:custGeom>
            <a:avLst/>
            <a:gdLst>
              <a:gd name="connsiteX0" fmla="*/ 0 w 2743200"/>
              <a:gd name="connsiteY0" fmla="*/ 0 h 555585"/>
              <a:gd name="connsiteX1" fmla="*/ 457200 w 2743200"/>
              <a:gd name="connsiteY1" fmla="*/ 0 h 555585"/>
              <a:gd name="connsiteX2" fmla="*/ 457200 w 2743200"/>
              <a:gd name="connsiteY2" fmla="*/ 0 h 555585"/>
              <a:gd name="connsiteX3" fmla="*/ 779526 w 2743200"/>
              <a:gd name="connsiteY3" fmla="*/ 0 h 555585"/>
              <a:gd name="connsiteX4" fmla="*/ 1143000 w 2743200"/>
              <a:gd name="connsiteY4" fmla="*/ 0 h 555585"/>
              <a:gd name="connsiteX5" fmla="*/ 1708404 w 2743200"/>
              <a:gd name="connsiteY5" fmla="*/ 0 h 555585"/>
              <a:gd name="connsiteX6" fmla="*/ 2209800 w 2743200"/>
              <a:gd name="connsiteY6" fmla="*/ 0 h 555585"/>
              <a:gd name="connsiteX7" fmla="*/ 2743200 w 2743200"/>
              <a:gd name="connsiteY7" fmla="*/ 0 h 555585"/>
              <a:gd name="connsiteX8" fmla="*/ 2743200 w 2743200"/>
              <a:gd name="connsiteY8" fmla="*/ 324091 h 555585"/>
              <a:gd name="connsiteX9" fmla="*/ 2743200 w 2743200"/>
              <a:gd name="connsiteY9" fmla="*/ 324091 h 555585"/>
              <a:gd name="connsiteX10" fmla="*/ 2743200 w 2743200"/>
              <a:gd name="connsiteY10" fmla="*/ 462988 h 555585"/>
              <a:gd name="connsiteX11" fmla="*/ 2743200 w 2743200"/>
              <a:gd name="connsiteY11" fmla="*/ 555585 h 555585"/>
              <a:gd name="connsiteX12" fmla="*/ 2193798 w 2743200"/>
              <a:gd name="connsiteY12" fmla="*/ 555585 h 555585"/>
              <a:gd name="connsiteX13" fmla="*/ 1628394 w 2743200"/>
              <a:gd name="connsiteY13" fmla="*/ 555585 h 555585"/>
              <a:gd name="connsiteX14" fmla="*/ 1143000 w 2743200"/>
              <a:gd name="connsiteY14" fmla="*/ 555585 h 555585"/>
              <a:gd name="connsiteX15" fmla="*/ 633316 w 2743200"/>
              <a:gd name="connsiteY15" fmla="*/ 666008 h 555585"/>
              <a:gd name="connsiteX16" fmla="*/ 181331 w 2743200"/>
              <a:gd name="connsiteY16" fmla="*/ 763930 h 555585"/>
              <a:gd name="connsiteX17" fmla="*/ -299503 w 2743200"/>
              <a:gd name="connsiteY17" fmla="*/ 868102 h 555585"/>
              <a:gd name="connsiteX18" fmla="*/ 71281 w 2743200"/>
              <a:gd name="connsiteY18" fmla="*/ 714969 h 555585"/>
              <a:gd name="connsiteX19" fmla="*/ 457200 w 2743200"/>
              <a:gd name="connsiteY19" fmla="*/ 555585 h 555585"/>
              <a:gd name="connsiteX20" fmla="*/ 0 w 2743200"/>
              <a:gd name="connsiteY20" fmla="*/ 555585 h 555585"/>
              <a:gd name="connsiteX21" fmla="*/ 0 w 2743200"/>
              <a:gd name="connsiteY21" fmla="*/ 462988 h 555585"/>
              <a:gd name="connsiteX22" fmla="*/ 0 w 2743200"/>
              <a:gd name="connsiteY22" fmla="*/ 324091 h 555585"/>
              <a:gd name="connsiteX23" fmla="*/ 0 w 2743200"/>
              <a:gd name="connsiteY23" fmla="*/ 324091 h 555585"/>
              <a:gd name="connsiteX24" fmla="*/ 0 w 2743200"/>
              <a:gd name="connsiteY24" fmla="*/ 0 h 555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743200" h="555585" extrusionOk="0">
                <a:moveTo>
                  <a:pt x="0" y="0"/>
                </a:moveTo>
                <a:cubicBezTo>
                  <a:pt x="205767" y="-39847"/>
                  <a:pt x="266895" y="54832"/>
                  <a:pt x="457200" y="0"/>
                </a:cubicBezTo>
                <a:lnTo>
                  <a:pt x="457200" y="0"/>
                </a:lnTo>
                <a:cubicBezTo>
                  <a:pt x="562008" y="-24512"/>
                  <a:pt x="634861" y="25727"/>
                  <a:pt x="779526" y="0"/>
                </a:cubicBezTo>
                <a:cubicBezTo>
                  <a:pt x="924191" y="-25727"/>
                  <a:pt x="1028512" y="30211"/>
                  <a:pt x="1143000" y="0"/>
                </a:cubicBezTo>
                <a:cubicBezTo>
                  <a:pt x="1408734" y="-6059"/>
                  <a:pt x="1495637" y="42592"/>
                  <a:pt x="1708404" y="0"/>
                </a:cubicBezTo>
                <a:cubicBezTo>
                  <a:pt x="1921171" y="-42592"/>
                  <a:pt x="2012493" y="5547"/>
                  <a:pt x="2209800" y="0"/>
                </a:cubicBezTo>
                <a:cubicBezTo>
                  <a:pt x="2407107" y="-5547"/>
                  <a:pt x="2580578" y="29928"/>
                  <a:pt x="2743200" y="0"/>
                </a:cubicBezTo>
                <a:cubicBezTo>
                  <a:pt x="2779030" y="78716"/>
                  <a:pt x="2740341" y="207840"/>
                  <a:pt x="2743200" y="324091"/>
                </a:cubicBezTo>
                <a:lnTo>
                  <a:pt x="2743200" y="324091"/>
                </a:lnTo>
                <a:cubicBezTo>
                  <a:pt x="2759778" y="383630"/>
                  <a:pt x="2730521" y="425760"/>
                  <a:pt x="2743200" y="462988"/>
                </a:cubicBezTo>
                <a:cubicBezTo>
                  <a:pt x="2746772" y="505206"/>
                  <a:pt x="2740808" y="535199"/>
                  <a:pt x="2743200" y="555585"/>
                </a:cubicBezTo>
                <a:cubicBezTo>
                  <a:pt x="2596257" y="578283"/>
                  <a:pt x="2321365" y="502194"/>
                  <a:pt x="2193798" y="555585"/>
                </a:cubicBezTo>
                <a:cubicBezTo>
                  <a:pt x="2066231" y="608976"/>
                  <a:pt x="1894588" y="523334"/>
                  <a:pt x="1628394" y="555585"/>
                </a:cubicBezTo>
                <a:cubicBezTo>
                  <a:pt x="1362200" y="587836"/>
                  <a:pt x="1289060" y="536265"/>
                  <a:pt x="1143000" y="555585"/>
                </a:cubicBezTo>
                <a:cubicBezTo>
                  <a:pt x="1030228" y="604923"/>
                  <a:pt x="873642" y="570804"/>
                  <a:pt x="633316" y="666008"/>
                </a:cubicBezTo>
                <a:cubicBezTo>
                  <a:pt x="392990" y="761212"/>
                  <a:pt x="262468" y="698115"/>
                  <a:pt x="181331" y="763930"/>
                </a:cubicBezTo>
                <a:cubicBezTo>
                  <a:pt x="100194" y="829745"/>
                  <a:pt x="-119526" y="784570"/>
                  <a:pt x="-299503" y="868102"/>
                </a:cubicBezTo>
                <a:cubicBezTo>
                  <a:pt x="-128424" y="769573"/>
                  <a:pt x="-7580" y="779823"/>
                  <a:pt x="71281" y="714969"/>
                </a:cubicBezTo>
                <a:cubicBezTo>
                  <a:pt x="150142" y="650114"/>
                  <a:pt x="367598" y="610671"/>
                  <a:pt x="457200" y="555585"/>
                </a:cubicBezTo>
                <a:cubicBezTo>
                  <a:pt x="255537" y="604697"/>
                  <a:pt x="149833" y="542988"/>
                  <a:pt x="0" y="555585"/>
                </a:cubicBezTo>
                <a:cubicBezTo>
                  <a:pt x="-4889" y="536890"/>
                  <a:pt x="6814" y="484442"/>
                  <a:pt x="0" y="462988"/>
                </a:cubicBezTo>
                <a:cubicBezTo>
                  <a:pt x="-9773" y="422444"/>
                  <a:pt x="3068" y="376831"/>
                  <a:pt x="0" y="324091"/>
                </a:cubicBezTo>
                <a:lnTo>
                  <a:pt x="0" y="324091"/>
                </a:lnTo>
                <a:cubicBezTo>
                  <a:pt x="-25755" y="226601"/>
                  <a:pt x="31635" y="131849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460301998">
                  <a:prstGeom prst="wedgeRectCallout">
                    <a:avLst>
                      <a:gd name="adj1" fmla="val -60918"/>
                      <a:gd name="adj2" fmla="val 10625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</a:rPr>
              <a:t>Leak</a:t>
            </a:r>
            <a:endParaRPr lang="en-AU" sz="320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BA2561-83E0-7A8E-A3B1-05E37C674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EB58-6F40-4C0C-BB27-3183E250EC49}" type="slidenum">
              <a:rPr lang="en-AU" smtClean="0"/>
              <a:t>2</a:t>
            </a:fld>
            <a:endParaRPr lang="en-AU"/>
          </a:p>
        </p:txBody>
      </p:sp>
      <p:pic>
        <p:nvPicPr>
          <p:cNvPr id="1028" name="Picture 4" descr="Page 2 | Purple Devil Emoji Images - Free Download on Freepik">
            <a:extLst>
              <a:ext uri="{FF2B5EF4-FFF2-40B4-BE49-F238E27FC236}">
                <a16:creationId xmlns:a16="http://schemas.microsoft.com/office/drawing/2014/main" id="{827D065F-7CBD-4FFB-4BC7-78D1C9DAA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005" y="2174232"/>
            <a:ext cx="555585" cy="555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Page 2 | Purple Devil Emoji Images - Free Download on Freepik">
            <a:extLst>
              <a:ext uri="{FF2B5EF4-FFF2-40B4-BE49-F238E27FC236}">
                <a16:creationId xmlns:a16="http://schemas.microsoft.com/office/drawing/2014/main" id="{6A3A4720-AD7B-1C8C-CF94-A74913222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003" y="3004181"/>
            <a:ext cx="555585" cy="555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Page 2 | Purple Devil Emoji Images - Free Download on Freepik">
            <a:extLst>
              <a:ext uri="{FF2B5EF4-FFF2-40B4-BE49-F238E27FC236}">
                <a16:creationId xmlns:a16="http://schemas.microsoft.com/office/drawing/2014/main" id="{F6C8B847-EA47-DD00-E75A-9ADE6CAE9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465" y="3004181"/>
            <a:ext cx="555585" cy="555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Page 2 | Purple Devil Emoji Images - Free Download on Freepik">
            <a:extLst>
              <a:ext uri="{FF2B5EF4-FFF2-40B4-BE49-F238E27FC236}">
                <a16:creationId xmlns:a16="http://schemas.microsoft.com/office/drawing/2014/main" id="{04E745CA-E59A-BD8F-F82D-A6CB3A922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002" y="3467933"/>
            <a:ext cx="555585" cy="555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Page 2 | Purple Devil Emoji Images - Free Download on Freepik">
            <a:extLst>
              <a:ext uri="{FF2B5EF4-FFF2-40B4-BE49-F238E27FC236}">
                <a16:creationId xmlns:a16="http://schemas.microsoft.com/office/drawing/2014/main" id="{C4344050-AEE3-1E71-05BA-27ADA0E97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5691" y="3651735"/>
            <a:ext cx="555585" cy="555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5358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29"/>
    </mc:Choice>
    <mc:Fallback xmlns="">
      <p:transition spd="slow" advTm="511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11111E-6 L 0.15508 0.1208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17" y="6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-0.17838 0.0067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19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22222E-6 L 0.17266 0.06042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33" y="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81481E-6 L 0.28347 0.0215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67" y="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3.33333E-6 L -0.34857 0.25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35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  <p:bldP spid="7" grpId="1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C494E-DEC6-9CBB-4998-3911C4C93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Speculative Load Hardening (SLH)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2A8D0-2747-8AD4-A50A-CA84F5035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EB58-6F40-4C0C-BB27-3183E250EC49}" type="slidenum">
              <a:rPr lang="en-AU" smtClean="0"/>
              <a:t>3</a:t>
            </a:fld>
            <a:endParaRPr lang="en-AU"/>
          </a:p>
        </p:txBody>
      </p:sp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AB116A01-3333-C757-4AC9-D6E9384E3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4689" y="1003070"/>
            <a:ext cx="2294780" cy="2549756"/>
          </a:xfrm>
          <a:prstGeom prst="rect">
            <a:avLst/>
          </a:prstGeom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52FF69A3-966F-1507-018D-0FE9A8E9C7C4}"/>
              </a:ext>
            </a:extLst>
          </p:cNvPr>
          <p:cNvSpPr/>
          <p:nvPr/>
        </p:nvSpPr>
        <p:spPr>
          <a:xfrm>
            <a:off x="6466901" y="1366092"/>
            <a:ext cx="2586029" cy="1520876"/>
          </a:xfrm>
          <a:prstGeom prst="wedgeRoundRectCallout">
            <a:avLst>
              <a:gd name="adj1" fmla="val 75980"/>
              <a:gd name="adj2" fmla="val 12198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>
                <a:solidFill>
                  <a:schemeClr val="tx1"/>
                </a:solidFill>
              </a:rPr>
              <a:t>Fixed memory access under misprediction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0FC503-A8D3-CD50-7B72-CED5A9DA5E13}"/>
              </a:ext>
            </a:extLst>
          </p:cNvPr>
          <p:cNvSpPr txBox="1"/>
          <p:nvPr/>
        </p:nvSpPr>
        <p:spPr>
          <a:xfrm>
            <a:off x="749148" y="2412694"/>
            <a:ext cx="4715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/>
              <a:t>if (index &lt; </a:t>
            </a:r>
            <a:r>
              <a:rPr lang="en-AU" sz="3600" err="1"/>
              <a:t>arrayLen</a:t>
            </a:r>
            <a:r>
              <a:rPr lang="en-AU" sz="3600"/>
              <a:t>) {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0FD96B-B01B-FE8D-3DC5-EE5948C004B6}"/>
              </a:ext>
            </a:extLst>
          </p:cNvPr>
          <p:cNvSpPr txBox="1"/>
          <p:nvPr/>
        </p:nvSpPr>
        <p:spPr>
          <a:xfrm>
            <a:off x="749148" y="2923898"/>
            <a:ext cx="429657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600"/>
              <a:t>  x = array[index];  </a:t>
            </a:r>
          </a:p>
          <a:p>
            <a:r>
              <a:rPr lang="en-AU" sz="3600"/>
              <a:t>  y = array2[x * 4096];</a:t>
            </a:r>
          </a:p>
          <a:p>
            <a:r>
              <a:rPr lang="en-AU" sz="360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EFE40B-CE71-6E2D-43CE-4348D06FD46B}"/>
              </a:ext>
            </a:extLst>
          </p:cNvPr>
          <p:cNvSpPr txBox="1"/>
          <p:nvPr/>
        </p:nvSpPr>
        <p:spPr>
          <a:xfrm>
            <a:off x="7774366" y="4343191"/>
            <a:ext cx="3930691" cy="584775"/>
          </a:xfrm>
          <a:custGeom>
            <a:avLst/>
            <a:gdLst>
              <a:gd name="connsiteX0" fmla="*/ 0 w 3930691"/>
              <a:gd name="connsiteY0" fmla="*/ 0 h 584775"/>
              <a:gd name="connsiteX1" fmla="*/ 522220 w 3930691"/>
              <a:gd name="connsiteY1" fmla="*/ 0 h 584775"/>
              <a:gd name="connsiteX2" fmla="*/ 965827 w 3930691"/>
              <a:gd name="connsiteY2" fmla="*/ 0 h 584775"/>
              <a:gd name="connsiteX3" fmla="*/ 1605968 w 3930691"/>
              <a:gd name="connsiteY3" fmla="*/ 0 h 584775"/>
              <a:gd name="connsiteX4" fmla="*/ 2128188 w 3930691"/>
              <a:gd name="connsiteY4" fmla="*/ 0 h 584775"/>
              <a:gd name="connsiteX5" fmla="*/ 2650409 w 3930691"/>
              <a:gd name="connsiteY5" fmla="*/ 0 h 584775"/>
              <a:gd name="connsiteX6" fmla="*/ 3290550 w 3930691"/>
              <a:gd name="connsiteY6" fmla="*/ 0 h 584775"/>
              <a:gd name="connsiteX7" fmla="*/ 3930691 w 3930691"/>
              <a:gd name="connsiteY7" fmla="*/ 0 h 584775"/>
              <a:gd name="connsiteX8" fmla="*/ 3930691 w 3930691"/>
              <a:gd name="connsiteY8" fmla="*/ 584775 h 584775"/>
              <a:gd name="connsiteX9" fmla="*/ 3447778 w 3930691"/>
              <a:gd name="connsiteY9" fmla="*/ 584775 h 584775"/>
              <a:gd name="connsiteX10" fmla="*/ 2886250 w 3930691"/>
              <a:gd name="connsiteY10" fmla="*/ 584775 h 584775"/>
              <a:gd name="connsiteX11" fmla="*/ 2324723 w 3930691"/>
              <a:gd name="connsiteY11" fmla="*/ 584775 h 584775"/>
              <a:gd name="connsiteX12" fmla="*/ 1802503 w 3930691"/>
              <a:gd name="connsiteY12" fmla="*/ 584775 h 584775"/>
              <a:gd name="connsiteX13" fmla="*/ 1162361 w 3930691"/>
              <a:gd name="connsiteY13" fmla="*/ 584775 h 584775"/>
              <a:gd name="connsiteX14" fmla="*/ 522220 w 3930691"/>
              <a:gd name="connsiteY14" fmla="*/ 584775 h 584775"/>
              <a:gd name="connsiteX15" fmla="*/ 0 w 3930691"/>
              <a:gd name="connsiteY15" fmla="*/ 584775 h 584775"/>
              <a:gd name="connsiteX16" fmla="*/ 0 w 3930691"/>
              <a:gd name="connsiteY16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930691" h="584775" extrusionOk="0">
                <a:moveTo>
                  <a:pt x="0" y="0"/>
                </a:moveTo>
                <a:cubicBezTo>
                  <a:pt x="157101" y="-57853"/>
                  <a:pt x="393679" y="42189"/>
                  <a:pt x="522220" y="0"/>
                </a:cubicBezTo>
                <a:cubicBezTo>
                  <a:pt x="650761" y="-42189"/>
                  <a:pt x="825928" y="31081"/>
                  <a:pt x="965827" y="0"/>
                </a:cubicBezTo>
                <a:cubicBezTo>
                  <a:pt x="1105726" y="-31081"/>
                  <a:pt x="1416197" y="36642"/>
                  <a:pt x="1605968" y="0"/>
                </a:cubicBezTo>
                <a:cubicBezTo>
                  <a:pt x="1795739" y="-36642"/>
                  <a:pt x="2010358" y="36525"/>
                  <a:pt x="2128188" y="0"/>
                </a:cubicBezTo>
                <a:cubicBezTo>
                  <a:pt x="2246018" y="-36525"/>
                  <a:pt x="2452690" y="49862"/>
                  <a:pt x="2650409" y="0"/>
                </a:cubicBezTo>
                <a:cubicBezTo>
                  <a:pt x="2848128" y="-49862"/>
                  <a:pt x="2984076" y="62370"/>
                  <a:pt x="3290550" y="0"/>
                </a:cubicBezTo>
                <a:cubicBezTo>
                  <a:pt x="3597024" y="-62370"/>
                  <a:pt x="3694674" y="12821"/>
                  <a:pt x="3930691" y="0"/>
                </a:cubicBezTo>
                <a:cubicBezTo>
                  <a:pt x="3984496" y="188898"/>
                  <a:pt x="3918377" y="349755"/>
                  <a:pt x="3930691" y="584775"/>
                </a:cubicBezTo>
                <a:cubicBezTo>
                  <a:pt x="3720905" y="640592"/>
                  <a:pt x="3598675" y="542564"/>
                  <a:pt x="3447778" y="584775"/>
                </a:cubicBezTo>
                <a:cubicBezTo>
                  <a:pt x="3296881" y="626986"/>
                  <a:pt x="3058042" y="539808"/>
                  <a:pt x="2886250" y="584775"/>
                </a:cubicBezTo>
                <a:cubicBezTo>
                  <a:pt x="2714458" y="629742"/>
                  <a:pt x="2588681" y="552434"/>
                  <a:pt x="2324723" y="584775"/>
                </a:cubicBezTo>
                <a:cubicBezTo>
                  <a:pt x="2060765" y="617116"/>
                  <a:pt x="2044629" y="534819"/>
                  <a:pt x="1802503" y="584775"/>
                </a:cubicBezTo>
                <a:cubicBezTo>
                  <a:pt x="1560377" y="634731"/>
                  <a:pt x="1378774" y="532082"/>
                  <a:pt x="1162361" y="584775"/>
                </a:cubicBezTo>
                <a:cubicBezTo>
                  <a:pt x="945948" y="637468"/>
                  <a:pt x="652774" y="537949"/>
                  <a:pt x="522220" y="584775"/>
                </a:cubicBezTo>
                <a:cubicBezTo>
                  <a:pt x="391666" y="631601"/>
                  <a:pt x="245159" y="572836"/>
                  <a:pt x="0" y="584775"/>
                </a:cubicBezTo>
                <a:cubicBezTo>
                  <a:pt x="-37908" y="447747"/>
                  <a:pt x="53521" y="233449"/>
                  <a:pt x="0" y="0"/>
                </a:cubicBezTo>
                <a:close/>
              </a:path>
            </a:pathLst>
          </a:custGeom>
          <a:noFill/>
          <a:ln w="15875">
            <a:solidFill>
              <a:schemeClr val="dk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3200"/>
              <a:t>Track speculative state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1DB2C3-95A7-52D0-CEAD-ED660C3715D4}"/>
              </a:ext>
            </a:extLst>
          </p:cNvPr>
          <p:cNvSpPr txBox="1"/>
          <p:nvPr/>
        </p:nvSpPr>
        <p:spPr>
          <a:xfrm>
            <a:off x="749148" y="1830474"/>
            <a:ext cx="225754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AU" sz="3600"/>
              <a:t>mask = 0;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5118F-AEA0-3252-CA32-CEDA3B25ED61}"/>
              </a:ext>
            </a:extLst>
          </p:cNvPr>
          <p:cNvSpPr txBox="1"/>
          <p:nvPr/>
        </p:nvSpPr>
        <p:spPr>
          <a:xfrm>
            <a:off x="838200" y="2978512"/>
            <a:ext cx="7075583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AU" sz="3600"/>
              <a:t> mask = index &lt; </a:t>
            </a:r>
            <a:r>
              <a:rPr lang="en-AU" sz="3600" err="1"/>
              <a:t>arrayLen</a:t>
            </a:r>
            <a:r>
              <a:rPr lang="en-AU" sz="3600"/>
              <a:t> ? mask : -1;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EC36FA-53E2-D01C-6E21-83BD0AEA1A90}"/>
              </a:ext>
            </a:extLst>
          </p:cNvPr>
          <p:cNvSpPr txBox="1"/>
          <p:nvPr/>
        </p:nvSpPr>
        <p:spPr>
          <a:xfrm>
            <a:off x="838200" y="3624843"/>
            <a:ext cx="522062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AU" sz="3600"/>
              <a:t> x = array[index] | mask;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E3F1CA-3B0B-4521-C8FB-AE2F76DB662E}"/>
              </a:ext>
            </a:extLst>
          </p:cNvPr>
          <p:cNvSpPr txBox="1"/>
          <p:nvPr/>
        </p:nvSpPr>
        <p:spPr>
          <a:xfrm>
            <a:off x="8164734" y="5425943"/>
            <a:ext cx="2792944" cy="584775"/>
          </a:xfrm>
          <a:custGeom>
            <a:avLst/>
            <a:gdLst>
              <a:gd name="connsiteX0" fmla="*/ 0 w 2792944"/>
              <a:gd name="connsiteY0" fmla="*/ 0 h 584775"/>
              <a:gd name="connsiteX1" fmla="*/ 530659 w 2792944"/>
              <a:gd name="connsiteY1" fmla="*/ 0 h 584775"/>
              <a:gd name="connsiteX2" fmla="*/ 1005460 w 2792944"/>
              <a:gd name="connsiteY2" fmla="*/ 0 h 584775"/>
              <a:gd name="connsiteX3" fmla="*/ 1619908 w 2792944"/>
              <a:gd name="connsiteY3" fmla="*/ 0 h 584775"/>
              <a:gd name="connsiteX4" fmla="*/ 2150567 w 2792944"/>
              <a:gd name="connsiteY4" fmla="*/ 0 h 584775"/>
              <a:gd name="connsiteX5" fmla="*/ 2792944 w 2792944"/>
              <a:gd name="connsiteY5" fmla="*/ 0 h 584775"/>
              <a:gd name="connsiteX6" fmla="*/ 2792944 w 2792944"/>
              <a:gd name="connsiteY6" fmla="*/ 584775 h 584775"/>
              <a:gd name="connsiteX7" fmla="*/ 2234355 w 2792944"/>
              <a:gd name="connsiteY7" fmla="*/ 584775 h 584775"/>
              <a:gd name="connsiteX8" fmla="*/ 1619908 w 2792944"/>
              <a:gd name="connsiteY8" fmla="*/ 584775 h 584775"/>
              <a:gd name="connsiteX9" fmla="*/ 1145107 w 2792944"/>
              <a:gd name="connsiteY9" fmla="*/ 584775 h 584775"/>
              <a:gd name="connsiteX10" fmla="*/ 586518 w 2792944"/>
              <a:gd name="connsiteY10" fmla="*/ 584775 h 584775"/>
              <a:gd name="connsiteX11" fmla="*/ 0 w 2792944"/>
              <a:gd name="connsiteY11" fmla="*/ 584775 h 584775"/>
              <a:gd name="connsiteX12" fmla="*/ 0 w 2792944"/>
              <a:gd name="connsiteY12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92944" h="584775" extrusionOk="0">
                <a:moveTo>
                  <a:pt x="0" y="0"/>
                </a:moveTo>
                <a:cubicBezTo>
                  <a:pt x="214565" y="-13767"/>
                  <a:pt x="356556" y="57316"/>
                  <a:pt x="530659" y="0"/>
                </a:cubicBezTo>
                <a:cubicBezTo>
                  <a:pt x="704762" y="-57316"/>
                  <a:pt x="833150" y="55025"/>
                  <a:pt x="1005460" y="0"/>
                </a:cubicBezTo>
                <a:cubicBezTo>
                  <a:pt x="1177770" y="-55025"/>
                  <a:pt x="1491258" y="36909"/>
                  <a:pt x="1619908" y="0"/>
                </a:cubicBezTo>
                <a:cubicBezTo>
                  <a:pt x="1748558" y="-36909"/>
                  <a:pt x="1914362" y="55407"/>
                  <a:pt x="2150567" y="0"/>
                </a:cubicBezTo>
                <a:cubicBezTo>
                  <a:pt x="2386772" y="-55407"/>
                  <a:pt x="2657260" y="26442"/>
                  <a:pt x="2792944" y="0"/>
                </a:cubicBezTo>
                <a:cubicBezTo>
                  <a:pt x="2855313" y="176031"/>
                  <a:pt x="2758514" y="314926"/>
                  <a:pt x="2792944" y="584775"/>
                </a:cubicBezTo>
                <a:cubicBezTo>
                  <a:pt x="2583087" y="601510"/>
                  <a:pt x="2437668" y="579211"/>
                  <a:pt x="2234355" y="584775"/>
                </a:cubicBezTo>
                <a:cubicBezTo>
                  <a:pt x="2031042" y="590339"/>
                  <a:pt x="1849475" y="539818"/>
                  <a:pt x="1619908" y="584775"/>
                </a:cubicBezTo>
                <a:cubicBezTo>
                  <a:pt x="1390341" y="629732"/>
                  <a:pt x="1369758" y="574592"/>
                  <a:pt x="1145107" y="584775"/>
                </a:cubicBezTo>
                <a:cubicBezTo>
                  <a:pt x="920456" y="594958"/>
                  <a:pt x="859768" y="536306"/>
                  <a:pt x="586518" y="584775"/>
                </a:cubicBezTo>
                <a:cubicBezTo>
                  <a:pt x="313268" y="633244"/>
                  <a:pt x="200654" y="537560"/>
                  <a:pt x="0" y="584775"/>
                </a:cubicBezTo>
                <a:cubicBezTo>
                  <a:pt x="-44627" y="367636"/>
                  <a:pt x="9051" y="137329"/>
                  <a:pt x="0" y="0"/>
                </a:cubicBezTo>
                <a:close/>
              </a:path>
            </a:pathLst>
          </a:custGeom>
          <a:noFill/>
          <a:ln w="15875">
            <a:solidFill>
              <a:schemeClr val="dk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3200"/>
              <a:t>Poison memory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A1F339-3DB6-B8E1-6E40-E455A8ECD2B7}"/>
              </a:ext>
            </a:extLst>
          </p:cNvPr>
          <p:cNvSpPr txBox="1"/>
          <p:nvPr/>
        </p:nvSpPr>
        <p:spPr>
          <a:xfrm>
            <a:off x="7197688" y="2987995"/>
            <a:ext cx="716095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AU" sz="360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DDB0B9-84E8-BDA9-7A5F-F9E662CABBAF}"/>
              </a:ext>
            </a:extLst>
          </p:cNvPr>
          <p:cNvSpPr txBox="1"/>
          <p:nvPr/>
        </p:nvSpPr>
        <p:spPr>
          <a:xfrm>
            <a:off x="1161823" y="2994914"/>
            <a:ext cx="716095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AU" sz="360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D0614E-6EAC-4B6F-D5D7-885BCA92D6C3}"/>
              </a:ext>
            </a:extLst>
          </p:cNvPr>
          <p:cNvSpPr txBox="1"/>
          <p:nvPr/>
        </p:nvSpPr>
        <p:spPr>
          <a:xfrm>
            <a:off x="4418682" y="3624842"/>
            <a:ext cx="716095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AU" sz="360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B6AF1C-4446-A562-6BEC-E233D739D94C}"/>
              </a:ext>
            </a:extLst>
          </p:cNvPr>
          <p:cNvSpPr txBox="1"/>
          <p:nvPr/>
        </p:nvSpPr>
        <p:spPr>
          <a:xfrm>
            <a:off x="715180" y="3641728"/>
            <a:ext cx="716095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AU" sz="3600">
                <a:solidFill>
                  <a:srgbClr val="FF0000"/>
                </a:solidFill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361423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33333E-6 L -2.08333E-7 0.09421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11111E-6 L -0.49219 0.00347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09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7037E-6 L 0.2694 0.09421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64" y="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-0.3069 -0.00069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5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7.40741E-7 L 0.17318 0.08218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59" y="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2" grpId="0" animBg="1"/>
      <p:bldP spid="13" grpId="0" animBg="1"/>
      <p:bldP spid="16" grpId="0" animBg="1"/>
      <p:bldP spid="17" grpId="0" animBg="1"/>
      <p:bldP spid="18" grpId="0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97C05-F56C-2BE3-0198-582EDC9F4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 of SLH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B5A1A-7354-93AE-01A6-108A10E6F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010237" cy="211965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Only</a:t>
            </a:r>
            <a:r>
              <a:rPr lang="en-US" sz="3200" dirty="0"/>
              <a:t> protect memory</a:t>
            </a:r>
          </a:p>
          <a:p>
            <a:endParaRPr lang="en-US" sz="3200" dirty="0"/>
          </a:p>
          <a:p>
            <a:r>
              <a:rPr lang="en-US" sz="3200" dirty="0"/>
              <a:t>Leakages could also from </a:t>
            </a:r>
            <a:r>
              <a:rPr lang="en-US" sz="3200" b="1" i="1" dirty="0">
                <a:solidFill>
                  <a:srgbClr val="FF0000"/>
                </a:solidFill>
              </a:rPr>
              <a:t>Control Flow </a:t>
            </a:r>
            <a:r>
              <a:rPr lang="en-US" sz="2000" b="1" i="1" dirty="0"/>
              <a:t>(CCS 2021)</a:t>
            </a:r>
            <a:endParaRPr lang="en-US" sz="2800" b="1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3178EF-8770-D92A-299E-051D6BAA051D}"/>
              </a:ext>
            </a:extLst>
          </p:cNvPr>
          <p:cNvSpPr txBox="1"/>
          <p:nvPr/>
        </p:nvSpPr>
        <p:spPr>
          <a:xfrm>
            <a:off x="3760342" y="3945276"/>
            <a:ext cx="832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SLH</a:t>
            </a:r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8AA24A-F71C-0965-E77D-615986B8CE5B}"/>
              </a:ext>
            </a:extLst>
          </p:cNvPr>
          <p:cNvSpPr txBox="1"/>
          <p:nvPr/>
        </p:nvSpPr>
        <p:spPr>
          <a:xfrm>
            <a:off x="1355075" y="4468496"/>
            <a:ext cx="2023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Memory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03EFBD-BD31-B9D2-484B-7940A624EE50}"/>
              </a:ext>
            </a:extLst>
          </p:cNvPr>
          <p:cNvSpPr txBox="1"/>
          <p:nvPr/>
        </p:nvSpPr>
        <p:spPr>
          <a:xfrm>
            <a:off x="1355075" y="4991716"/>
            <a:ext cx="2023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Control Flow</a:t>
            </a:r>
            <a:endParaRPr lang="en-AU"/>
          </a:p>
        </p:txBody>
      </p:sp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67659255-AD72-A1A9-D286-B863D5ADC0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93263" y="4425353"/>
            <a:ext cx="566363" cy="566363"/>
          </a:xfrm>
          <a:prstGeom prst="rect">
            <a:avLst/>
          </a:prstGeom>
        </p:spPr>
      </p:pic>
      <p:pic>
        <p:nvPicPr>
          <p:cNvPr id="13" name="Graphic 12" descr="Close with solid fill">
            <a:extLst>
              <a:ext uri="{FF2B5EF4-FFF2-40B4-BE49-F238E27FC236}">
                <a16:creationId xmlns:a16="http://schemas.microsoft.com/office/drawing/2014/main" id="{6824EA78-64BC-6187-E4A8-4D3F9AC0D3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93263" y="4929831"/>
            <a:ext cx="541962" cy="54196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B4894FC-D476-85F5-84AD-A5A3A2318AC4}"/>
              </a:ext>
            </a:extLst>
          </p:cNvPr>
          <p:cNvSpPr txBox="1"/>
          <p:nvPr/>
        </p:nvSpPr>
        <p:spPr>
          <a:xfrm>
            <a:off x="5456644" y="3899324"/>
            <a:ext cx="2625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SSLH </a:t>
            </a:r>
            <a:r>
              <a:rPr lang="en-US" sz="2000" dirty="0"/>
              <a:t>(CCS 2021)</a:t>
            </a:r>
            <a:endParaRPr lang="en-AU" dirty="0"/>
          </a:p>
        </p:txBody>
      </p:sp>
      <p:pic>
        <p:nvPicPr>
          <p:cNvPr id="16" name="Graphic 15" descr="Checkmark with solid fill">
            <a:extLst>
              <a:ext uri="{FF2B5EF4-FFF2-40B4-BE49-F238E27FC236}">
                <a16:creationId xmlns:a16="http://schemas.microsoft.com/office/drawing/2014/main" id="{DA8D0E91-663C-2254-A7D0-59ECCAFDC4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57527" y="4422544"/>
            <a:ext cx="566363" cy="566363"/>
          </a:xfrm>
          <a:prstGeom prst="rect">
            <a:avLst/>
          </a:prstGeom>
        </p:spPr>
      </p:pic>
      <p:pic>
        <p:nvPicPr>
          <p:cNvPr id="17" name="Graphic 16" descr="Checkmark with solid fill">
            <a:extLst>
              <a:ext uri="{FF2B5EF4-FFF2-40B4-BE49-F238E27FC236}">
                <a16:creationId xmlns:a16="http://schemas.microsoft.com/office/drawing/2014/main" id="{DCF41200-A1BD-B5A9-D320-A9C0A093D6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57527" y="4899812"/>
            <a:ext cx="566363" cy="566363"/>
          </a:xfrm>
          <a:prstGeom prst="rect">
            <a:avLst/>
          </a:prstGeom>
        </p:spPr>
      </p:pic>
      <p:pic>
        <p:nvPicPr>
          <p:cNvPr id="19" name="图片 20" descr="A picture containing text&#10;&#10;Description automatically generated">
            <a:extLst>
              <a:ext uri="{FF2B5EF4-FFF2-40B4-BE49-F238E27FC236}">
                <a16:creationId xmlns:a16="http://schemas.microsoft.com/office/drawing/2014/main" id="{50B26D0A-4FEB-7EB8-943A-5E42E2B57B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8449253" y="4356649"/>
            <a:ext cx="1200132" cy="1086326"/>
          </a:xfrm>
          <a:prstGeom prst="rect">
            <a:avLst/>
          </a:prstGeom>
        </p:spPr>
      </p:pic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72B465F0-0967-55E8-BD27-8236C79DED9E}"/>
              </a:ext>
            </a:extLst>
          </p:cNvPr>
          <p:cNvSpPr/>
          <p:nvPr/>
        </p:nvSpPr>
        <p:spPr>
          <a:xfrm>
            <a:off x="9085873" y="3220646"/>
            <a:ext cx="2990869" cy="555585"/>
          </a:xfrm>
          <a:custGeom>
            <a:avLst/>
            <a:gdLst>
              <a:gd name="connsiteX0" fmla="*/ 0 w 2990869"/>
              <a:gd name="connsiteY0" fmla="*/ 0 h 555585"/>
              <a:gd name="connsiteX1" fmla="*/ 498478 w 2990869"/>
              <a:gd name="connsiteY1" fmla="*/ 0 h 555585"/>
              <a:gd name="connsiteX2" fmla="*/ 498478 w 2990869"/>
              <a:gd name="connsiteY2" fmla="*/ 0 h 555585"/>
              <a:gd name="connsiteX3" fmla="*/ 849905 w 2990869"/>
              <a:gd name="connsiteY3" fmla="*/ 0 h 555585"/>
              <a:gd name="connsiteX4" fmla="*/ 1246195 w 2990869"/>
              <a:gd name="connsiteY4" fmla="*/ 0 h 555585"/>
              <a:gd name="connsiteX5" fmla="*/ 1862646 w 2990869"/>
              <a:gd name="connsiteY5" fmla="*/ 0 h 555585"/>
              <a:gd name="connsiteX6" fmla="*/ 2409311 w 2990869"/>
              <a:gd name="connsiteY6" fmla="*/ 0 h 555585"/>
              <a:gd name="connsiteX7" fmla="*/ 2990869 w 2990869"/>
              <a:gd name="connsiteY7" fmla="*/ 0 h 555585"/>
              <a:gd name="connsiteX8" fmla="*/ 2990869 w 2990869"/>
              <a:gd name="connsiteY8" fmla="*/ 324091 h 555585"/>
              <a:gd name="connsiteX9" fmla="*/ 2990869 w 2990869"/>
              <a:gd name="connsiteY9" fmla="*/ 324091 h 555585"/>
              <a:gd name="connsiteX10" fmla="*/ 2990869 w 2990869"/>
              <a:gd name="connsiteY10" fmla="*/ 462988 h 555585"/>
              <a:gd name="connsiteX11" fmla="*/ 2990869 w 2990869"/>
              <a:gd name="connsiteY11" fmla="*/ 555585 h 555585"/>
              <a:gd name="connsiteX12" fmla="*/ 2391864 w 2990869"/>
              <a:gd name="connsiteY12" fmla="*/ 555585 h 555585"/>
              <a:gd name="connsiteX13" fmla="*/ 1775413 w 2990869"/>
              <a:gd name="connsiteY13" fmla="*/ 555585 h 555585"/>
              <a:gd name="connsiteX14" fmla="*/ 1246195 w 2990869"/>
              <a:gd name="connsiteY14" fmla="*/ 555585 h 555585"/>
              <a:gd name="connsiteX15" fmla="*/ 785193 w 2990869"/>
              <a:gd name="connsiteY15" fmla="*/ 771133 h 555585"/>
              <a:gd name="connsiteX16" fmla="*/ 359652 w 2990869"/>
              <a:gd name="connsiteY16" fmla="*/ 970101 h 555585"/>
              <a:gd name="connsiteX17" fmla="*/ 498478 w 2990869"/>
              <a:gd name="connsiteY17" fmla="*/ 555585 h 555585"/>
              <a:gd name="connsiteX18" fmla="*/ 0 w 2990869"/>
              <a:gd name="connsiteY18" fmla="*/ 555585 h 555585"/>
              <a:gd name="connsiteX19" fmla="*/ 0 w 2990869"/>
              <a:gd name="connsiteY19" fmla="*/ 462988 h 555585"/>
              <a:gd name="connsiteX20" fmla="*/ 0 w 2990869"/>
              <a:gd name="connsiteY20" fmla="*/ 324091 h 555585"/>
              <a:gd name="connsiteX21" fmla="*/ 0 w 2990869"/>
              <a:gd name="connsiteY21" fmla="*/ 324091 h 555585"/>
              <a:gd name="connsiteX22" fmla="*/ 0 w 2990869"/>
              <a:gd name="connsiteY22" fmla="*/ 0 h 555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990869" h="555585" extrusionOk="0">
                <a:moveTo>
                  <a:pt x="0" y="0"/>
                </a:moveTo>
                <a:cubicBezTo>
                  <a:pt x="166348" y="-10032"/>
                  <a:pt x="302040" y="58405"/>
                  <a:pt x="498478" y="0"/>
                </a:cubicBezTo>
                <a:lnTo>
                  <a:pt x="498478" y="0"/>
                </a:lnTo>
                <a:cubicBezTo>
                  <a:pt x="574729" y="-8400"/>
                  <a:pt x="752828" y="25504"/>
                  <a:pt x="849905" y="0"/>
                </a:cubicBezTo>
                <a:cubicBezTo>
                  <a:pt x="946982" y="-25504"/>
                  <a:pt x="1137766" y="570"/>
                  <a:pt x="1246195" y="0"/>
                </a:cubicBezTo>
                <a:cubicBezTo>
                  <a:pt x="1462834" y="-18373"/>
                  <a:pt x="1631424" y="31232"/>
                  <a:pt x="1862646" y="0"/>
                </a:cubicBezTo>
                <a:cubicBezTo>
                  <a:pt x="2093868" y="-31232"/>
                  <a:pt x="2179032" y="20695"/>
                  <a:pt x="2409311" y="0"/>
                </a:cubicBezTo>
                <a:cubicBezTo>
                  <a:pt x="2639591" y="-20695"/>
                  <a:pt x="2720984" y="63403"/>
                  <a:pt x="2990869" y="0"/>
                </a:cubicBezTo>
                <a:cubicBezTo>
                  <a:pt x="3026699" y="78716"/>
                  <a:pt x="2988010" y="207840"/>
                  <a:pt x="2990869" y="324091"/>
                </a:cubicBezTo>
                <a:lnTo>
                  <a:pt x="2990869" y="324091"/>
                </a:lnTo>
                <a:cubicBezTo>
                  <a:pt x="3007447" y="383630"/>
                  <a:pt x="2978190" y="425760"/>
                  <a:pt x="2990869" y="462988"/>
                </a:cubicBezTo>
                <a:cubicBezTo>
                  <a:pt x="2994441" y="505206"/>
                  <a:pt x="2988477" y="535199"/>
                  <a:pt x="2990869" y="555585"/>
                </a:cubicBezTo>
                <a:cubicBezTo>
                  <a:pt x="2811852" y="602825"/>
                  <a:pt x="2552873" y="547569"/>
                  <a:pt x="2391864" y="555585"/>
                </a:cubicBezTo>
                <a:cubicBezTo>
                  <a:pt x="2230856" y="563601"/>
                  <a:pt x="1988018" y="539082"/>
                  <a:pt x="1775413" y="555585"/>
                </a:cubicBezTo>
                <a:cubicBezTo>
                  <a:pt x="1562808" y="572088"/>
                  <a:pt x="1410709" y="530785"/>
                  <a:pt x="1246195" y="555585"/>
                </a:cubicBezTo>
                <a:cubicBezTo>
                  <a:pt x="1067322" y="680049"/>
                  <a:pt x="913464" y="653618"/>
                  <a:pt x="785193" y="771133"/>
                </a:cubicBezTo>
                <a:cubicBezTo>
                  <a:pt x="656922" y="888648"/>
                  <a:pt x="470740" y="882585"/>
                  <a:pt x="359652" y="970101"/>
                </a:cubicBezTo>
                <a:cubicBezTo>
                  <a:pt x="389236" y="788157"/>
                  <a:pt x="460852" y="697580"/>
                  <a:pt x="498478" y="555585"/>
                </a:cubicBezTo>
                <a:cubicBezTo>
                  <a:pt x="320544" y="577199"/>
                  <a:pt x="175851" y="525342"/>
                  <a:pt x="0" y="555585"/>
                </a:cubicBezTo>
                <a:cubicBezTo>
                  <a:pt x="-8781" y="518056"/>
                  <a:pt x="3668" y="493038"/>
                  <a:pt x="0" y="462988"/>
                </a:cubicBezTo>
                <a:cubicBezTo>
                  <a:pt x="-12001" y="395916"/>
                  <a:pt x="6013" y="359656"/>
                  <a:pt x="0" y="324091"/>
                </a:cubicBezTo>
                <a:lnTo>
                  <a:pt x="0" y="324091"/>
                </a:lnTo>
                <a:cubicBezTo>
                  <a:pt x="-16305" y="190851"/>
                  <a:pt x="3038" y="144007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460301998">
                  <a:prstGeom prst="wedgeRectCallout">
                    <a:avLst>
                      <a:gd name="adj1" fmla="val -37975"/>
                      <a:gd name="adj2" fmla="val 124609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</a:rPr>
              <a:t>More Leakages?</a:t>
            </a:r>
            <a:endParaRPr lang="en-AU" sz="320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9AFBD-780C-270D-A0C7-6B28A3FD7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EB58-6F40-4C0C-BB27-3183E250EC49}" type="slidenum">
              <a:rPr lang="en-AU" smtClean="0"/>
              <a:t>4</a:t>
            </a:fld>
            <a:endParaRPr lang="en-A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063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694"/>
    </mc:Choice>
    <mc:Fallback xmlns="">
      <p:transition spd="slow" advTm="826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15" grpId="0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06748-624A-B255-6BA3-60B715488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Leakage Model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B570F-087C-632B-E356-EFAEA5B6B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17776"/>
          </a:xfrm>
        </p:spPr>
        <p:txBody>
          <a:bodyPr>
            <a:normAutofit/>
          </a:bodyPr>
          <a:lstStyle/>
          <a:p>
            <a:r>
              <a:rPr lang="en-US" sz="3200"/>
              <a:t>Constant-time Model</a:t>
            </a:r>
          </a:p>
          <a:p>
            <a:pPr lvl="1"/>
            <a:r>
              <a:rPr lang="en-US" sz="2800"/>
              <a:t>Memory</a:t>
            </a:r>
          </a:p>
          <a:p>
            <a:pPr lvl="1"/>
            <a:r>
              <a:rPr lang="en-US" sz="2800"/>
              <a:t>Control Flow</a:t>
            </a:r>
          </a:p>
          <a:p>
            <a:pPr lvl="1"/>
            <a:r>
              <a:rPr lang="en-US" sz="2800"/>
              <a:t>Variable-time Instructions</a:t>
            </a:r>
          </a:p>
          <a:p>
            <a:r>
              <a:rPr lang="en-US" sz="3200"/>
              <a:t>Bring constant-time model to speculative execution</a:t>
            </a:r>
          </a:p>
          <a:p>
            <a:pPr lvl="1"/>
            <a:endParaRPr lang="en-US" sz="2800"/>
          </a:p>
          <a:p>
            <a:pPr lvl="1"/>
            <a:endParaRPr lang="en-AU" sz="28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7D67F5-1410-A395-DADB-C953B3499993}"/>
              </a:ext>
            </a:extLst>
          </p:cNvPr>
          <p:cNvSpPr txBox="1"/>
          <p:nvPr/>
        </p:nvSpPr>
        <p:spPr>
          <a:xfrm>
            <a:off x="5235363" y="4389353"/>
            <a:ext cx="832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SLH</a:t>
            </a:r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E5ACE2-2AF7-534E-D738-664519918DD6}"/>
              </a:ext>
            </a:extLst>
          </p:cNvPr>
          <p:cNvSpPr txBox="1"/>
          <p:nvPr/>
        </p:nvSpPr>
        <p:spPr>
          <a:xfrm>
            <a:off x="2977208" y="4912573"/>
            <a:ext cx="1675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Memory</a:t>
            </a:r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FBC989-F2A7-2D58-B861-0B664577D62A}"/>
              </a:ext>
            </a:extLst>
          </p:cNvPr>
          <p:cNvSpPr txBox="1"/>
          <p:nvPr/>
        </p:nvSpPr>
        <p:spPr>
          <a:xfrm>
            <a:off x="2729419" y="6004946"/>
            <a:ext cx="2192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Variable-time</a:t>
            </a:r>
            <a:endParaRPr lang="en-AU"/>
          </a:p>
        </p:txBody>
      </p:sp>
      <p:pic>
        <p:nvPicPr>
          <p:cNvPr id="20" name="Graphic 19" descr="Checkmark with solid fill">
            <a:extLst>
              <a:ext uri="{FF2B5EF4-FFF2-40B4-BE49-F238E27FC236}">
                <a16:creationId xmlns:a16="http://schemas.microsoft.com/office/drawing/2014/main" id="{3AC475F2-3010-AA26-9005-64B0D49D16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68284" y="4869430"/>
            <a:ext cx="566363" cy="566363"/>
          </a:xfrm>
          <a:prstGeom prst="rect">
            <a:avLst/>
          </a:prstGeom>
        </p:spPr>
      </p:pic>
      <p:pic>
        <p:nvPicPr>
          <p:cNvPr id="21" name="Graphic 20" descr="Close with solid fill">
            <a:extLst>
              <a:ext uri="{FF2B5EF4-FFF2-40B4-BE49-F238E27FC236}">
                <a16:creationId xmlns:a16="http://schemas.microsoft.com/office/drawing/2014/main" id="{2E231136-05F0-FBCB-6C02-EBB9A4838D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68284" y="5373908"/>
            <a:ext cx="541962" cy="54196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965D131-EB33-2B78-20C1-363F9FC87B35}"/>
              </a:ext>
            </a:extLst>
          </p:cNvPr>
          <p:cNvSpPr txBox="1"/>
          <p:nvPr/>
        </p:nvSpPr>
        <p:spPr>
          <a:xfrm>
            <a:off x="6650306" y="4343401"/>
            <a:ext cx="2170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SSLH </a:t>
            </a:r>
            <a:r>
              <a:rPr lang="en-US" sz="2000" dirty="0"/>
              <a:t>(CCS 2021)</a:t>
            </a:r>
            <a:endParaRPr lang="en-AU" dirty="0"/>
          </a:p>
        </p:txBody>
      </p:sp>
      <p:pic>
        <p:nvPicPr>
          <p:cNvPr id="24" name="Graphic 23" descr="Checkmark with solid fill">
            <a:extLst>
              <a:ext uri="{FF2B5EF4-FFF2-40B4-BE49-F238E27FC236}">
                <a16:creationId xmlns:a16="http://schemas.microsoft.com/office/drawing/2014/main" id="{8945C337-5808-4A57-C7AE-AFB886A384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51189" y="4866621"/>
            <a:ext cx="566363" cy="566363"/>
          </a:xfrm>
          <a:prstGeom prst="rect">
            <a:avLst/>
          </a:prstGeom>
        </p:spPr>
      </p:pic>
      <p:pic>
        <p:nvPicPr>
          <p:cNvPr id="25" name="Graphic 24" descr="Checkmark with solid fill">
            <a:extLst>
              <a:ext uri="{FF2B5EF4-FFF2-40B4-BE49-F238E27FC236}">
                <a16:creationId xmlns:a16="http://schemas.microsoft.com/office/drawing/2014/main" id="{7B2F0D15-2849-DDED-1466-DECB5E8F58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51189" y="5343889"/>
            <a:ext cx="566363" cy="56636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C6010B7-E850-5D21-7F3F-B1741D624E65}"/>
              </a:ext>
            </a:extLst>
          </p:cNvPr>
          <p:cNvSpPr txBox="1"/>
          <p:nvPr/>
        </p:nvSpPr>
        <p:spPr>
          <a:xfrm>
            <a:off x="2798284" y="5432984"/>
            <a:ext cx="2055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Control Flow</a:t>
            </a:r>
            <a:endParaRPr lang="en-AU"/>
          </a:p>
        </p:txBody>
      </p:sp>
      <p:pic>
        <p:nvPicPr>
          <p:cNvPr id="28" name="Graphic 27" descr="Close with solid fill">
            <a:extLst>
              <a:ext uri="{FF2B5EF4-FFF2-40B4-BE49-F238E27FC236}">
                <a16:creationId xmlns:a16="http://schemas.microsoft.com/office/drawing/2014/main" id="{A5853B36-E221-943C-E538-A7238ACDF1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68284" y="6051509"/>
            <a:ext cx="541962" cy="541962"/>
          </a:xfrm>
          <a:prstGeom prst="rect">
            <a:avLst/>
          </a:prstGeom>
        </p:spPr>
      </p:pic>
      <p:pic>
        <p:nvPicPr>
          <p:cNvPr id="29" name="Graphic 28" descr="Close with solid fill">
            <a:extLst>
              <a:ext uri="{FF2B5EF4-FFF2-40B4-BE49-F238E27FC236}">
                <a16:creationId xmlns:a16="http://schemas.microsoft.com/office/drawing/2014/main" id="{192EFB45-941D-9B64-A25F-3451D6AB75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51189" y="6039772"/>
            <a:ext cx="541962" cy="541962"/>
          </a:xfrm>
          <a:prstGeom prst="rect">
            <a:avLst/>
          </a:prstGeom>
        </p:spPr>
      </p:pic>
      <p:sp>
        <p:nvSpPr>
          <p:cNvPr id="35" name="Speech Bubble: Rectangle 34">
            <a:extLst>
              <a:ext uri="{FF2B5EF4-FFF2-40B4-BE49-F238E27FC236}">
                <a16:creationId xmlns:a16="http://schemas.microsoft.com/office/drawing/2014/main" id="{73D62BE8-4896-1D58-6B68-AC9A284A2315}"/>
              </a:ext>
            </a:extLst>
          </p:cNvPr>
          <p:cNvSpPr/>
          <p:nvPr/>
        </p:nvSpPr>
        <p:spPr>
          <a:xfrm>
            <a:off x="608092" y="5455672"/>
            <a:ext cx="2055222" cy="633886"/>
          </a:xfrm>
          <a:custGeom>
            <a:avLst/>
            <a:gdLst>
              <a:gd name="connsiteX0" fmla="*/ 0 w 2055222"/>
              <a:gd name="connsiteY0" fmla="*/ 0 h 633886"/>
              <a:gd name="connsiteX1" fmla="*/ 611429 w 2055222"/>
              <a:gd name="connsiteY1" fmla="*/ 0 h 633886"/>
              <a:gd name="connsiteX2" fmla="*/ 1198880 w 2055222"/>
              <a:gd name="connsiteY2" fmla="*/ 0 h 633886"/>
              <a:gd name="connsiteX3" fmla="*/ 1198880 w 2055222"/>
              <a:gd name="connsiteY3" fmla="*/ 0 h 633886"/>
              <a:gd name="connsiteX4" fmla="*/ 1712685 w 2055222"/>
              <a:gd name="connsiteY4" fmla="*/ 0 h 633886"/>
              <a:gd name="connsiteX5" fmla="*/ 2055222 w 2055222"/>
              <a:gd name="connsiteY5" fmla="*/ 0 h 633886"/>
              <a:gd name="connsiteX6" fmla="*/ 2055222 w 2055222"/>
              <a:gd name="connsiteY6" fmla="*/ 369767 h 633886"/>
              <a:gd name="connsiteX7" fmla="*/ 2055222 w 2055222"/>
              <a:gd name="connsiteY7" fmla="*/ 369767 h 633886"/>
              <a:gd name="connsiteX8" fmla="*/ 2055222 w 2055222"/>
              <a:gd name="connsiteY8" fmla="*/ 528238 h 633886"/>
              <a:gd name="connsiteX9" fmla="*/ 2055222 w 2055222"/>
              <a:gd name="connsiteY9" fmla="*/ 633886 h 633886"/>
              <a:gd name="connsiteX10" fmla="*/ 1712685 w 2055222"/>
              <a:gd name="connsiteY10" fmla="*/ 633886 h 633886"/>
              <a:gd name="connsiteX11" fmla="*/ 2182173 w 2055222"/>
              <a:gd name="connsiteY11" fmla="*/ 835703 h 633886"/>
              <a:gd name="connsiteX12" fmla="*/ 1720025 w 2055222"/>
              <a:gd name="connsiteY12" fmla="*/ 740849 h 633886"/>
              <a:gd name="connsiteX13" fmla="*/ 1198880 w 2055222"/>
              <a:gd name="connsiteY13" fmla="*/ 633886 h 633886"/>
              <a:gd name="connsiteX14" fmla="*/ 599440 w 2055222"/>
              <a:gd name="connsiteY14" fmla="*/ 633886 h 633886"/>
              <a:gd name="connsiteX15" fmla="*/ 0 w 2055222"/>
              <a:gd name="connsiteY15" fmla="*/ 633886 h 633886"/>
              <a:gd name="connsiteX16" fmla="*/ 0 w 2055222"/>
              <a:gd name="connsiteY16" fmla="*/ 528238 h 633886"/>
              <a:gd name="connsiteX17" fmla="*/ 0 w 2055222"/>
              <a:gd name="connsiteY17" fmla="*/ 369767 h 633886"/>
              <a:gd name="connsiteX18" fmla="*/ 0 w 2055222"/>
              <a:gd name="connsiteY18" fmla="*/ 369767 h 633886"/>
              <a:gd name="connsiteX19" fmla="*/ 0 w 2055222"/>
              <a:gd name="connsiteY19" fmla="*/ 0 h 633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055222" h="633886" extrusionOk="0">
                <a:moveTo>
                  <a:pt x="0" y="0"/>
                </a:moveTo>
                <a:cubicBezTo>
                  <a:pt x="140912" y="-47166"/>
                  <a:pt x="363725" y="21747"/>
                  <a:pt x="611429" y="0"/>
                </a:cubicBezTo>
                <a:cubicBezTo>
                  <a:pt x="859133" y="-21747"/>
                  <a:pt x="999161" y="66251"/>
                  <a:pt x="1198880" y="0"/>
                </a:cubicBezTo>
                <a:lnTo>
                  <a:pt x="1198880" y="0"/>
                </a:lnTo>
                <a:cubicBezTo>
                  <a:pt x="1390314" y="-58500"/>
                  <a:pt x="1609917" y="8563"/>
                  <a:pt x="1712685" y="0"/>
                </a:cubicBezTo>
                <a:cubicBezTo>
                  <a:pt x="1855780" y="-28736"/>
                  <a:pt x="1918906" y="14593"/>
                  <a:pt x="2055222" y="0"/>
                </a:cubicBezTo>
                <a:cubicBezTo>
                  <a:pt x="2097117" y="180537"/>
                  <a:pt x="2014510" y="221677"/>
                  <a:pt x="2055222" y="369767"/>
                </a:cubicBezTo>
                <a:lnTo>
                  <a:pt x="2055222" y="369767"/>
                </a:lnTo>
                <a:cubicBezTo>
                  <a:pt x="2062751" y="420912"/>
                  <a:pt x="2048471" y="483298"/>
                  <a:pt x="2055222" y="528238"/>
                </a:cubicBezTo>
                <a:cubicBezTo>
                  <a:pt x="2063440" y="559486"/>
                  <a:pt x="2046562" y="591257"/>
                  <a:pt x="2055222" y="633886"/>
                </a:cubicBezTo>
                <a:cubicBezTo>
                  <a:pt x="1985112" y="641371"/>
                  <a:pt x="1788309" y="629183"/>
                  <a:pt x="1712685" y="633886"/>
                </a:cubicBezTo>
                <a:cubicBezTo>
                  <a:pt x="1873387" y="700588"/>
                  <a:pt x="1938802" y="794110"/>
                  <a:pt x="2182173" y="835703"/>
                </a:cubicBezTo>
                <a:cubicBezTo>
                  <a:pt x="1978207" y="821958"/>
                  <a:pt x="1851581" y="755397"/>
                  <a:pt x="1720025" y="740849"/>
                </a:cubicBezTo>
                <a:cubicBezTo>
                  <a:pt x="1588469" y="726301"/>
                  <a:pt x="1364877" y="628337"/>
                  <a:pt x="1198880" y="633886"/>
                </a:cubicBezTo>
                <a:cubicBezTo>
                  <a:pt x="955952" y="664267"/>
                  <a:pt x="771986" y="595665"/>
                  <a:pt x="599440" y="633886"/>
                </a:cubicBezTo>
                <a:cubicBezTo>
                  <a:pt x="426894" y="672107"/>
                  <a:pt x="149817" y="632263"/>
                  <a:pt x="0" y="633886"/>
                </a:cubicBezTo>
                <a:cubicBezTo>
                  <a:pt x="-8492" y="606946"/>
                  <a:pt x="857" y="568485"/>
                  <a:pt x="0" y="528238"/>
                </a:cubicBezTo>
                <a:cubicBezTo>
                  <a:pt x="-3987" y="452402"/>
                  <a:pt x="1643" y="447149"/>
                  <a:pt x="0" y="369767"/>
                </a:cubicBezTo>
                <a:lnTo>
                  <a:pt x="0" y="369767"/>
                </a:lnTo>
                <a:cubicBezTo>
                  <a:pt x="-28641" y="233636"/>
                  <a:pt x="28860" y="153171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549750527">
                  <a:prstGeom prst="wedgeRectCallout">
                    <a:avLst>
                      <a:gd name="adj1" fmla="val 56177"/>
                      <a:gd name="adj2" fmla="val 81838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>
                <a:solidFill>
                  <a:schemeClr val="tx1"/>
                </a:solidFill>
              </a:rPr>
              <a:t>Really Leak?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1707A-556F-2970-EE81-F909E5DA9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EB58-6F40-4C0C-BB27-3183E250EC49}" type="slidenum">
              <a:rPr lang="en-AU" smtClean="0"/>
              <a:t>5</a:t>
            </a:fld>
            <a:endParaRPr lang="en-A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599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275"/>
    </mc:Choice>
    <mc:Fallback xmlns="">
      <p:transition spd="slow" advTm="802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/>
      <p:bldP spid="23" grpId="0"/>
      <p:bldP spid="27" grpId="0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8A6EE-C4EE-5981-DA43-89557B93B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Timing variable-time instructions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A4BAAF5-B224-E1F9-F026-15677EDAF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396" y="2633460"/>
            <a:ext cx="6139361" cy="1101336"/>
          </a:xfrm>
          <a:prstGeom prst="rect">
            <a:avLst/>
          </a:prstGeom>
        </p:spPr>
      </p:pic>
      <p:pic>
        <p:nvPicPr>
          <p:cNvPr id="5" name="Picture 4" descr="A red alarm clock&#10;&#10;Description automatically generated with low confidence">
            <a:extLst>
              <a:ext uri="{FF2B5EF4-FFF2-40B4-BE49-F238E27FC236}">
                <a16:creationId xmlns:a16="http://schemas.microsoft.com/office/drawing/2014/main" id="{9FA154EF-C102-DEA6-BE74-027BA49F63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324" y="1487287"/>
            <a:ext cx="1077912" cy="1077912"/>
          </a:xfrm>
          <a:prstGeom prst="rect">
            <a:avLst/>
          </a:prstGeom>
        </p:spPr>
      </p:pic>
      <p:pic>
        <p:nvPicPr>
          <p:cNvPr id="6" name="Picture 5" descr="A red alarm clock&#10;&#10;Description automatically generated with low confidence">
            <a:extLst>
              <a:ext uri="{FF2B5EF4-FFF2-40B4-BE49-F238E27FC236}">
                <a16:creationId xmlns:a16="http://schemas.microsoft.com/office/drawing/2014/main" id="{9DAE0836-DF38-4AD5-DD3D-B5EE4C9BA0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324" y="3687361"/>
            <a:ext cx="1077912" cy="10779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CCB4DA-EC3B-5FDC-B961-B2151D4DB488}"/>
              </a:ext>
            </a:extLst>
          </p:cNvPr>
          <p:cNvSpPr txBox="1"/>
          <p:nvPr/>
        </p:nvSpPr>
        <p:spPr>
          <a:xfrm>
            <a:off x="5247864" y="4251761"/>
            <a:ext cx="6105935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/>
              <a:t>On i7-10710U:</a:t>
            </a:r>
          </a:p>
          <a:p>
            <a:r>
              <a:rPr lang="en-US" sz="2800"/>
              <a:t>Executing a pair of SQRTSD and MULSD: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/>
              <a:t>65536:             5 cycles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/>
              <a:t>2.34e-308:      7 cycles</a:t>
            </a: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23C51969-D8CA-9065-FEC8-2E41FC9F84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8480" y="3803057"/>
            <a:ext cx="1125547" cy="102453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0ACD43-0718-2F03-1EEB-A3404006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EB58-6F40-4C0C-BB27-3183E250EC49}" type="slidenum">
              <a:rPr lang="en-AU" smtClean="0"/>
              <a:t>6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D7914-90AF-BD63-9A8D-5F2148F33CBA}"/>
              </a:ext>
            </a:extLst>
          </p:cNvPr>
          <p:cNvSpPr txBox="1"/>
          <p:nvPr/>
        </p:nvSpPr>
        <p:spPr>
          <a:xfrm>
            <a:off x="4803346" y="4836536"/>
            <a:ext cx="889036" cy="523220"/>
          </a:xfrm>
          <a:custGeom>
            <a:avLst/>
            <a:gdLst>
              <a:gd name="connsiteX0" fmla="*/ 0 w 889036"/>
              <a:gd name="connsiteY0" fmla="*/ 0 h 523220"/>
              <a:gd name="connsiteX1" fmla="*/ 462299 w 889036"/>
              <a:gd name="connsiteY1" fmla="*/ 0 h 523220"/>
              <a:gd name="connsiteX2" fmla="*/ 889036 w 889036"/>
              <a:gd name="connsiteY2" fmla="*/ 0 h 523220"/>
              <a:gd name="connsiteX3" fmla="*/ 889036 w 889036"/>
              <a:gd name="connsiteY3" fmla="*/ 523220 h 523220"/>
              <a:gd name="connsiteX4" fmla="*/ 462299 w 889036"/>
              <a:gd name="connsiteY4" fmla="*/ 523220 h 523220"/>
              <a:gd name="connsiteX5" fmla="*/ 0 w 889036"/>
              <a:gd name="connsiteY5" fmla="*/ 523220 h 523220"/>
              <a:gd name="connsiteX6" fmla="*/ 0 w 889036"/>
              <a:gd name="connsiteY6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9036" h="523220" fill="none" extrusionOk="0">
                <a:moveTo>
                  <a:pt x="0" y="0"/>
                </a:moveTo>
                <a:cubicBezTo>
                  <a:pt x="96778" y="-46872"/>
                  <a:pt x="365558" y="54550"/>
                  <a:pt x="462299" y="0"/>
                </a:cubicBezTo>
                <a:cubicBezTo>
                  <a:pt x="559040" y="-54550"/>
                  <a:pt x="715464" y="10707"/>
                  <a:pt x="889036" y="0"/>
                </a:cubicBezTo>
                <a:cubicBezTo>
                  <a:pt x="897270" y="161033"/>
                  <a:pt x="878663" y="322060"/>
                  <a:pt x="889036" y="523220"/>
                </a:cubicBezTo>
                <a:cubicBezTo>
                  <a:pt x="677282" y="533648"/>
                  <a:pt x="650512" y="482739"/>
                  <a:pt x="462299" y="523220"/>
                </a:cubicBezTo>
                <a:cubicBezTo>
                  <a:pt x="274086" y="563701"/>
                  <a:pt x="228345" y="472386"/>
                  <a:pt x="0" y="523220"/>
                </a:cubicBezTo>
                <a:cubicBezTo>
                  <a:pt x="-22311" y="297722"/>
                  <a:pt x="15984" y="195118"/>
                  <a:pt x="0" y="0"/>
                </a:cubicBezTo>
                <a:close/>
              </a:path>
              <a:path w="889036" h="523220" stroke="0" extrusionOk="0">
                <a:moveTo>
                  <a:pt x="0" y="0"/>
                </a:moveTo>
                <a:cubicBezTo>
                  <a:pt x="137805" y="-47692"/>
                  <a:pt x="297523" y="26172"/>
                  <a:pt x="462299" y="0"/>
                </a:cubicBezTo>
                <a:cubicBezTo>
                  <a:pt x="627075" y="-26172"/>
                  <a:pt x="686788" y="31961"/>
                  <a:pt x="889036" y="0"/>
                </a:cubicBezTo>
                <a:cubicBezTo>
                  <a:pt x="924775" y="185535"/>
                  <a:pt x="860739" y="409430"/>
                  <a:pt x="889036" y="523220"/>
                </a:cubicBezTo>
                <a:cubicBezTo>
                  <a:pt x="717467" y="529781"/>
                  <a:pt x="635171" y="489075"/>
                  <a:pt x="453408" y="523220"/>
                </a:cubicBezTo>
                <a:cubicBezTo>
                  <a:pt x="271645" y="557365"/>
                  <a:pt x="136532" y="485423"/>
                  <a:pt x="0" y="523220"/>
                </a:cubicBezTo>
                <a:cubicBezTo>
                  <a:pt x="-24852" y="345656"/>
                  <a:pt x="21038" y="196346"/>
                  <a:pt x="0" y="0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3630663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AU" sz="2800"/>
              <a:t>fast</a:t>
            </a:r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B5597A-2AA9-8172-D95A-79F048897F13}"/>
              </a:ext>
            </a:extLst>
          </p:cNvPr>
          <p:cNvSpPr txBox="1"/>
          <p:nvPr/>
        </p:nvSpPr>
        <p:spPr>
          <a:xfrm>
            <a:off x="4803346" y="5832747"/>
            <a:ext cx="889036" cy="523220"/>
          </a:xfrm>
          <a:custGeom>
            <a:avLst/>
            <a:gdLst>
              <a:gd name="connsiteX0" fmla="*/ 0 w 889036"/>
              <a:gd name="connsiteY0" fmla="*/ 0 h 523220"/>
              <a:gd name="connsiteX1" fmla="*/ 462299 w 889036"/>
              <a:gd name="connsiteY1" fmla="*/ 0 h 523220"/>
              <a:gd name="connsiteX2" fmla="*/ 889036 w 889036"/>
              <a:gd name="connsiteY2" fmla="*/ 0 h 523220"/>
              <a:gd name="connsiteX3" fmla="*/ 889036 w 889036"/>
              <a:gd name="connsiteY3" fmla="*/ 523220 h 523220"/>
              <a:gd name="connsiteX4" fmla="*/ 462299 w 889036"/>
              <a:gd name="connsiteY4" fmla="*/ 523220 h 523220"/>
              <a:gd name="connsiteX5" fmla="*/ 0 w 889036"/>
              <a:gd name="connsiteY5" fmla="*/ 523220 h 523220"/>
              <a:gd name="connsiteX6" fmla="*/ 0 w 889036"/>
              <a:gd name="connsiteY6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9036" h="523220" fill="none" extrusionOk="0">
                <a:moveTo>
                  <a:pt x="0" y="0"/>
                </a:moveTo>
                <a:cubicBezTo>
                  <a:pt x="96778" y="-46872"/>
                  <a:pt x="365558" y="54550"/>
                  <a:pt x="462299" y="0"/>
                </a:cubicBezTo>
                <a:cubicBezTo>
                  <a:pt x="559040" y="-54550"/>
                  <a:pt x="715464" y="10707"/>
                  <a:pt x="889036" y="0"/>
                </a:cubicBezTo>
                <a:cubicBezTo>
                  <a:pt x="897270" y="161033"/>
                  <a:pt x="878663" y="322060"/>
                  <a:pt x="889036" y="523220"/>
                </a:cubicBezTo>
                <a:cubicBezTo>
                  <a:pt x="677282" y="533648"/>
                  <a:pt x="650512" y="482739"/>
                  <a:pt x="462299" y="523220"/>
                </a:cubicBezTo>
                <a:cubicBezTo>
                  <a:pt x="274086" y="563701"/>
                  <a:pt x="228345" y="472386"/>
                  <a:pt x="0" y="523220"/>
                </a:cubicBezTo>
                <a:cubicBezTo>
                  <a:pt x="-22311" y="297722"/>
                  <a:pt x="15984" y="195118"/>
                  <a:pt x="0" y="0"/>
                </a:cubicBezTo>
                <a:close/>
              </a:path>
              <a:path w="889036" h="523220" stroke="0" extrusionOk="0">
                <a:moveTo>
                  <a:pt x="0" y="0"/>
                </a:moveTo>
                <a:cubicBezTo>
                  <a:pt x="137805" y="-47692"/>
                  <a:pt x="297523" y="26172"/>
                  <a:pt x="462299" y="0"/>
                </a:cubicBezTo>
                <a:cubicBezTo>
                  <a:pt x="627075" y="-26172"/>
                  <a:pt x="686788" y="31961"/>
                  <a:pt x="889036" y="0"/>
                </a:cubicBezTo>
                <a:cubicBezTo>
                  <a:pt x="924775" y="185535"/>
                  <a:pt x="860739" y="409430"/>
                  <a:pt x="889036" y="523220"/>
                </a:cubicBezTo>
                <a:cubicBezTo>
                  <a:pt x="717467" y="529781"/>
                  <a:pt x="635171" y="489075"/>
                  <a:pt x="453408" y="523220"/>
                </a:cubicBezTo>
                <a:cubicBezTo>
                  <a:pt x="271645" y="557365"/>
                  <a:pt x="136532" y="485423"/>
                  <a:pt x="0" y="523220"/>
                </a:cubicBezTo>
                <a:cubicBezTo>
                  <a:pt x="-24852" y="345656"/>
                  <a:pt x="21038" y="196346"/>
                  <a:pt x="0" y="0"/>
                </a:cubicBez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3630663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AU" sz="2800"/>
              <a:t>slow</a:t>
            </a:r>
            <a:endParaRPr lang="en-A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030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562"/>
    </mc:Choice>
    <mc:Fallback xmlns="">
      <p:transition spd="slow" advTm="365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57990-CD22-E635-97DF-5158B54EA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Timing speculative variable-time instructions</a:t>
            </a:r>
          </a:p>
        </p:txBody>
      </p:sp>
      <p:pic>
        <p:nvPicPr>
          <p:cNvPr id="5" name="Picture 4" descr="A red alarm clock&#10;&#10;Description automatically generated with low confidence">
            <a:extLst>
              <a:ext uri="{FF2B5EF4-FFF2-40B4-BE49-F238E27FC236}">
                <a16:creationId xmlns:a16="http://schemas.microsoft.com/office/drawing/2014/main" id="{9D2D134D-2E4B-8F71-EBA2-482EFAF1E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2897" y="1401576"/>
            <a:ext cx="1077912" cy="1077912"/>
          </a:xfrm>
          <a:prstGeom prst="rect">
            <a:avLst/>
          </a:prstGeom>
        </p:spPr>
      </p:pic>
      <p:pic>
        <p:nvPicPr>
          <p:cNvPr id="6" name="Picture 5" descr="A red alarm clock&#10;&#10;Description automatically generated with low confidence">
            <a:extLst>
              <a:ext uri="{FF2B5EF4-FFF2-40B4-BE49-F238E27FC236}">
                <a16:creationId xmlns:a16="http://schemas.microsoft.com/office/drawing/2014/main" id="{0F9AEC98-333E-F751-AD73-C40012BC7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5785" y="4246158"/>
            <a:ext cx="1077912" cy="1077912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9BD79D0-FABD-9E69-A93B-8ECB0052F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EB58-6F40-4C0C-BB27-3183E250EC49}" type="slidenum">
              <a:rPr lang="en-AU" smtClean="0"/>
              <a:t>7</a:t>
            </a:fld>
            <a:endParaRPr lang="en-AU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E584ACD-C1B8-5A37-5380-D8EAAA37440A}"/>
              </a:ext>
            </a:extLst>
          </p:cNvPr>
          <p:cNvCxnSpPr>
            <a:cxnSpLocks/>
          </p:cNvCxnSpPr>
          <p:nvPr/>
        </p:nvCxnSpPr>
        <p:spPr>
          <a:xfrm>
            <a:off x="6441229" y="2479488"/>
            <a:ext cx="5534106" cy="0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row: Down 14">
            <a:extLst>
              <a:ext uri="{FF2B5EF4-FFF2-40B4-BE49-F238E27FC236}">
                <a16:creationId xmlns:a16="http://schemas.microsoft.com/office/drawing/2014/main" id="{BBDD31E4-C851-C0D8-8155-CBDA0016DB7C}"/>
              </a:ext>
            </a:extLst>
          </p:cNvPr>
          <p:cNvSpPr/>
          <p:nvPr/>
        </p:nvSpPr>
        <p:spPr>
          <a:xfrm>
            <a:off x="6562414" y="2771847"/>
            <a:ext cx="231354" cy="657154"/>
          </a:xfrm>
          <a:custGeom>
            <a:avLst/>
            <a:gdLst>
              <a:gd name="connsiteX0" fmla="*/ 0 w 231354"/>
              <a:gd name="connsiteY0" fmla="*/ 541477 h 657154"/>
              <a:gd name="connsiteX1" fmla="*/ 57839 w 231354"/>
              <a:gd name="connsiteY1" fmla="*/ 541477 h 657154"/>
              <a:gd name="connsiteX2" fmla="*/ 57839 w 231354"/>
              <a:gd name="connsiteY2" fmla="*/ 0 h 657154"/>
              <a:gd name="connsiteX3" fmla="*/ 173516 w 231354"/>
              <a:gd name="connsiteY3" fmla="*/ 0 h 657154"/>
              <a:gd name="connsiteX4" fmla="*/ 173516 w 231354"/>
              <a:gd name="connsiteY4" fmla="*/ 541477 h 657154"/>
              <a:gd name="connsiteX5" fmla="*/ 231354 w 231354"/>
              <a:gd name="connsiteY5" fmla="*/ 541477 h 657154"/>
              <a:gd name="connsiteX6" fmla="*/ 115677 w 231354"/>
              <a:gd name="connsiteY6" fmla="*/ 657154 h 657154"/>
              <a:gd name="connsiteX7" fmla="*/ 0 w 231354"/>
              <a:gd name="connsiteY7" fmla="*/ 541477 h 657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1354" h="657154" fill="none" extrusionOk="0">
                <a:moveTo>
                  <a:pt x="0" y="541477"/>
                </a:moveTo>
                <a:cubicBezTo>
                  <a:pt x="22701" y="539081"/>
                  <a:pt x="29164" y="544029"/>
                  <a:pt x="57839" y="541477"/>
                </a:cubicBezTo>
                <a:cubicBezTo>
                  <a:pt x="51452" y="301000"/>
                  <a:pt x="79508" y="239896"/>
                  <a:pt x="57839" y="0"/>
                </a:cubicBezTo>
                <a:cubicBezTo>
                  <a:pt x="106622" y="-1435"/>
                  <a:pt x="132861" y="11497"/>
                  <a:pt x="173516" y="0"/>
                </a:cubicBezTo>
                <a:cubicBezTo>
                  <a:pt x="214281" y="171976"/>
                  <a:pt x="161418" y="395725"/>
                  <a:pt x="173516" y="541477"/>
                </a:cubicBezTo>
                <a:cubicBezTo>
                  <a:pt x="200470" y="535280"/>
                  <a:pt x="215250" y="542708"/>
                  <a:pt x="231354" y="541477"/>
                </a:cubicBezTo>
                <a:cubicBezTo>
                  <a:pt x="181802" y="600951"/>
                  <a:pt x="133993" y="612443"/>
                  <a:pt x="115677" y="657154"/>
                </a:cubicBezTo>
                <a:cubicBezTo>
                  <a:pt x="83264" y="635614"/>
                  <a:pt x="56912" y="597617"/>
                  <a:pt x="0" y="541477"/>
                </a:cubicBezTo>
                <a:close/>
              </a:path>
              <a:path w="231354" h="657154" stroke="0" extrusionOk="0">
                <a:moveTo>
                  <a:pt x="0" y="541477"/>
                </a:moveTo>
                <a:cubicBezTo>
                  <a:pt x="21445" y="535334"/>
                  <a:pt x="38329" y="542184"/>
                  <a:pt x="57839" y="541477"/>
                </a:cubicBezTo>
                <a:cubicBezTo>
                  <a:pt x="15609" y="400643"/>
                  <a:pt x="87817" y="141742"/>
                  <a:pt x="57839" y="0"/>
                </a:cubicBezTo>
                <a:cubicBezTo>
                  <a:pt x="101366" y="-6233"/>
                  <a:pt x="140537" y="10083"/>
                  <a:pt x="173516" y="0"/>
                </a:cubicBezTo>
                <a:cubicBezTo>
                  <a:pt x="220482" y="155860"/>
                  <a:pt x="150681" y="379155"/>
                  <a:pt x="173516" y="541477"/>
                </a:cubicBezTo>
                <a:cubicBezTo>
                  <a:pt x="193298" y="540142"/>
                  <a:pt x="205207" y="544291"/>
                  <a:pt x="231354" y="541477"/>
                </a:cubicBezTo>
                <a:cubicBezTo>
                  <a:pt x="197626" y="600396"/>
                  <a:pt x="145794" y="619135"/>
                  <a:pt x="115677" y="657154"/>
                </a:cubicBezTo>
                <a:cubicBezTo>
                  <a:pt x="81509" y="638368"/>
                  <a:pt x="39975" y="568224"/>
                  <a:pt x="0" y="541477"/>
                </a:cubicBezTo>
                <a:close/>
              </a:path>
            </a:pathLst>
          </a:custGeom>
          <a:solidFill>
            <a:schemeClr val="accent6"/>
          </a:solidFill>
          <a:ln w="19050">
            <a:solidFill>
              <a:schemeClr val="accent6"/>
            </a:solidFill>
            <a:extLst>
              <a:ext uri="{C807C97D-BFC1-408E-A445-0C87EB9F89A2}">
                <ask:lineSketchStyleProps xmlns:ask="http://schemas.microsoft.com/office/drawing/2018/sketchyshapes" sd="2190210174">
                  <a:prstGeom prst="down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A34BE2-E805-6891-2C55-C3F75F3D58CB}"/>
              </a:ext>
            </a:extLst>
          </p:cNvPr>
          <p:cNvSpPr txBox="1"/>
          <p:nvPr/>
        </p:nvSpPr>
        <p:spPr>
          <a:xfrm>
            <a:off x="6233573" y="1790681"/>
            <a:ext cx="889036" cy="523220"/>
          </a:xfrm>
          <a:custGeom>
            <a:avLst/>
            <a:gdLst>
              <a:gd name="connsiteX0" fmla="*/ 0 w 889036"/>
              <a:gd name="connsiteY0" fmla="*/ 0 h 523220"/>
              <a:gd name="connsiteX1" fmla="*/ 462299 w 889036"/>
              <a:gd name="connsiteY1" fmla="*/ 0 h 523220"/>
              <a:gd name="connsiteX2" fmla="*/ 889036 w 889036"/>
              <a:gd name="connsiteY2" fmla="*/ 0 h 523220"/>
              <a:gd name="connsiteX3" fmla="*/ 889036 w 889036"/>
              <a:gd name="connsiteY3" fmla="*/ 523220 h 523220"/>
              <a:gd name="connsiteX4" fmla="*/ 462299 w 889036"/>
              <a:gd name="connsiteY4" fmla="*/ 523220 h 523220"/>
              <a:gd name="connsiteX5" fmla="*/ 0 w 889036"/>
              <a:gd name="connsiteY5" fmla="*/ 523220 h 523220"/>
              <a:gd name="connsiteX6" fmla="*/ 0 w 889036"/>
              <a:gd name="connsiteY6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9036" h="523220" fill="none" extrusionOk="0">
                <a:moveTo>
                  <a:pt x="0" y="0"/>
                </a:moveTo>
                <a:cubicBezTo>
                  <a:pt x="96778" y="-46872"/>
                  <a:pt x="365558" y="54550"/>
                  <a:pt x="462299" y="0"/>
                </a:cubicBezTo>
                <a:cubicBezTo>
                  <a:pt x="559040" y="-54550"/>
                  <a:pt x="715464" y="10707"/>
                  <a:pt x="889036" y="0"/>
                </a:cubicBezTo>
                <a:cubicBezTo>
                  <a:pt x="897270" y="161033"/>
                  <a:pt x="878663" y="322060"/>
                  <a:pt x="889036" y="523220"/>
                </a:cubicBezTo>
                <a:cubicBezTo>
                  <a:pt x="677282" y="533648"/>
                  <a:pt x="650512" y="482739"/>
                  <a:pt x="462299" y="523220"/>
                </a:cubicBezTo>
                <a:cubicBezTo>
                  <a:pt x="274086" y="563701"/>
                  <a:pt x="228345" y="472386"/>
                  <a:pt x="0" y="523220"/>
                </a:cubicBezTo>
                <a:cubicBezTo>
                  <a:pt x="-22311" y="297722"/>
                  <a:pt x="15984" y="195118"/>
                  <a:pt x="0" y="0"/>
                </a:cubicBezTo>
                <a:close/>
              </a:path>
              <a:path w="889036" h="523220" stroke="0" extrusionOk="0">
                <a:moveTo>
                  <a:pt x="0" y="0"/>
                </a:moveTo>
                <a:cubicBezTo>
                  <a:pt x="137805" y="-47692"/>
                  <a:pt x="297523" y="26172"/>
                  <a:pt x="462299" y="0"/>
                </a:cubicBezTo>
                <a:cubicBezTo>
                  <a:pt x="627075" y="-26172"/>
                  <a:pt x="686788" y="31961"/>
                  <a:pt x="889036" y="0"/>
                </a:cubicBezTo>
                <a:cubicBezTo>
                  <a:pt x="924775" y="185535"/>
                  <a:pt x="860739" y="409430"/>
                  <a:pt x="889036" y="523220"/>
                </a:cubicBezTo>
                <a:cubicBezTo>
                  <a:pt x="717467" y="529781"/>
                  <a:pt x="635171" y="489075"/>
                  <a:pt x="453408" y="523220"/>
                </a:cubicBezTo>
                <a:cubicBezTo>
                  <a:pt x="271645" y="557365"/>
                  <a:pt x="136532" y="485423"/>
                  <a:pt x="0" y="523220"/>
                </a:cubicBezTo>
                <a:cubicBezTo>
                  <a:pt x="-24852" y="345656"/>
                  <a:pt x="21038" y="196346"/>
                  <a:pt x="0" y="0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3630663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AU" sz="2800"/>
              <a:t>fast</a:t>
            </a:r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E5792D-06E9-4961-BEC3-A66B36CC6E5D}"/>
              </a:ext>
            </a:extLst>
          </p:cNvPr>
          <p:cNvSpPr txBox="1"/>
          <p:nvPr/>
        </p:nvSpPr>
        <p:spPr>
          <a:xfrm>
            <a:off x="7628815" y="1790681"/>
            <a:ext cx="889036" cy="523220"/>
          </a:xfrm>
          <a:custGeom>
            <a:avLst/>
            <a:gdLst>
              <a:gd name="connsiteX0" fmla="*/ 0 w 889036"/>
              <a:gd name="connsiteY0" fmla="*/ 0 h 523220"/>
              <a:gd name="connsiteX1" fmla="*/ 462299 w 889036"/>
              <a:gd name="connsiteY1" fmla="*/ 0 h 523220"/>
              <a:gd name="connsiteX2" fmla="*/ 889036 w 889036"/>
              <a:gd name="connsiteY2" fmla="*/ 0 h 523220"/>
              <a:gd name="connsiteX3" fmla="*/ 889036 w 889036"/>
              <a:gd name="connsiteY3" fmla="*/ 523220 h 523220"/>
              <a:gd name="connsiteX4" fmla="*/ 462299 w 889036"/>
              <a:gd name="connsiteY4" fmla="*/ 523220 h 523220"/>
              <a:gd name="connsiteX5" fmla="*/ 0 w 889036"/>
              <a:gd name="connsiteY5" fmla="*/ 523220 h 523220"/>
              <a:gd name="connsiteX6" fmla="*/ 0 w 889036"/>
              <a:gd name="connsiteY6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9036" h="523220" fill="none" extrusionOk="0">
                <a:moveTo>
                  <a:pt x="0" y="0"/>
                </a:moveTo>
                <a:cubicBezTo>
                  <a:pt x="96778" y="-46872"/>
                  <a:pt x="365558" y="54550"/>
                  <a:pt x="462299" y="0"/>
                </a:cubicBezTo>
                <a:cubicBezTo>
                  <a:pt x="559040" y="-54550"/>
                  <a:pt x="715464" y="10707"/>
                  <a:pt x="889036" y="0"/>
                </a:cubicBezTo>
                <a:cubicBezTo>
                  <a:pt x="897270" y="161033"/>
                  <a:pt x="878663" y="322060"/>
                  <a:pt x="889036" y="523220"/>
                </a:cubicBezTo>
                <a:cubicBezTo>
                  <a:pt x="677282" y="533648"/>
                  <a:pt x="650512" y="482739"/>
                  <a:pt x="462299" y="523220"/>
                </a:cubicBezTo>
                <a:cubicBezTo>
                  <a:pt x="274086" y="563701"/>
                  <a:pt x="228345" y="472386"/>
                  <a:pt x="0" y="523220"/>
                </a:cubicBezTo>
                <a:cubicBezTo>
                  <a:pt x="-22311" y="297722"/>
                  <a:pt x="15984" y="195118"/>
                  <a:pt x="0" y="0"/>
                </a:cubicBezTo>
                <a:close/>
              </a:path>
              <a:path w="889036" h="523220" stroke="0" extrusionOk="0">
                <a:moveTo>
                  <a:pt x="0" y="0"/>
                </a:moveTo>
                <a:cubicBezTo>
                  <a:pt x="137805" y="-47692"/>
                  <a:pt x="297523" y="26172"/>
                  <a:pt x="462299" y="0"/>
                </a:cubicBezTo>
                <a:cubicBezTo>
                  <a:pt x="627075" y="-26172"/>
                  <a:pt x="686788" y="31961"/>
                  <a:pt x="889036" y="0"/>
                </a:cubicBezTo>
                <a:cubicBezTo>
                  <a:pt x="924775" y="185535"/>
                  <a:pt x="860739" y="409430"/>
                  <a:pt x="889036" y="523220"/>
                </a:cubicBezTo>
                <a:cubicBezTo>
                  <a:pt x="717467" y="529781"/>
                  <a:pt x="635171" y="489075"/>
                  <a:pt x="453408" y="523220"/>
                </a:cubicBezTo>
                <a:cubicBezTo>
                  <a:pt x="271645" y="557365"/>
                  <a:pt x="136532" y="485423"/>
                  <a:pt x="0" y="523220"/>
                </a:cubicBezTo>
                <a:cubicBezTo>
                  <a:pt x="-24852" y="345656"/>
                  <a:pt x="21038" y="196346"/>
                  <a:pt x="0" y="0"/>
                </a:cubicBez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3630663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AU" sz="2800"/>
              <a:t>slow</a:t>
            </a:r>
            <a:endParaRPr lang="en-AU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4A6094C5-DA30-ACFA-0BDF-99F80DABD7D0}"/>
              </a:ext>
            </a:extLst>
          </p:cNvPr>
          <p:cNvSpPr/>
          <p:nvPr/>
        </p:nvSpPr>
        <p:spPr>
          <a:xfrm>
            <a:off x="7957656" y="2768581"/>
            <a:ext cx="231354" cy="966134"/>
          </a:xfrm>
          <a:custGeom>
            <a:avLst/>
            <a:gdLst>
              <a:gd name="connsiteX0" fmla="*/ 0 w 231354"/>
              <a:gd name="connsiteY0" fmla="*/ 850457 h 966134"/>
              <a:gd name="connsiteX1" fmla="*/ 57839 w 231354"/>
              <a:gd name="connsiteY1" fmla="*/ 850457 h 966134"/>
              <a:gd name="connsiteX2" fmla="*/ 57839 w 231354"/>
              <a:gd name="connsiteY2" fmla="*/ 442238 h 966134"/>
              <a:gd name="connsiteX3" fmla="*/ 57839 w 231354"/>
              <a:gd name="connsiteY3" fmla="*/ 0 h 966134"/>
              <a:gd name="connsiteX4" fmla="*/ 173516 w 231354"/>
              <a:gd name="connsiteY4" fmla="*/ 0 h 966134"/>
              <a:gd name="connsiteX5" fmla="*/ 173516 w 231354"/>
              <a:gd name="connsiteY5" fmla="*/ 425229 h 966134"/>
              <a:gd name="connsiteX6" fmla="*/ 173516 w 231354"/>
              <a:gd name="connsiteY6" fmla="*/ 850457 h 966134"/>
              <a:gd name="connsiteX7" fmla="*/ 231354 w 231354"/>
              <a:gd name="connsiteY7" fmla="*/ 850457 h 966134"/>
              <a:gd name="connsiteX8" fmla="*/ 115677 w 231354"/>
              <a:gd name="connsiteY8" fmla="*/ 966134 h 966134"/>
              <a:gd name="connsiteX9" fmla="*/ 0 w 231354"/>
              <a:gd name="connsiteY9" fmla="*/ 850457 h 966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1354" h="966134" fill="none" extrusionOk="0">
                <a:moveTo>
                  <a:pt x="0" y="850457"/>
                </a:moveTo>
                <a:cubicBezTo>
                  <a:pt x="22924" y="845234"/>
                  <a:pt x="44436" y="854320"/>
                  <a:pt x="57839" y="850457"/>
                </a:cubicBezTo>
                <a:cubicBezTo>
                  <a:pt x="54571" y="734187"/>
                  <a:pt x="68675" y="643155"/>
                  <a:pt x="57839" y="442238"/>
                </a:cubicBezTo>
                <a:cubicBezTo>
                  <a:pt x="47003" y="241321"/>
                  <a:pt x="105079" y="165369"/>
                  <a:pt x="57839" y="0"/>
                </a:cubicBezTo>
                <a:cubicBezTo>
                  <a:pt x="112322" y="-2176"/>
                  <a:pt x="126786" y="2867"/>
                  <a:pt x="173516" y="0"/>
                </a:cubicBezTo>
                <a:cubicBezTo>
                  <a:pt x="177778" y="203747"/>
                  <a:pt x="159730" y="315032"/>
                  <a:pt x="173516" y="425229"/>
                </a:cubicBezTo>
                <a:cubicBezTo>
                  <a:pt x="187302" y="535426"/>
                  <a:pt x="138054" y="666698"/>
                  <a:pt x="173516" y="850457"/>
                </a:cubicBezTo>
                <a:cubicBezTo>
                  <a:pt x="197200" y="850324"/>
                  <a:pt x="203563" y="852751"/>
                  <a:pt x="231354" y="850457"/>
                </a:cubicBezTo>
                <a:cubicBezTo>
                  <a:pt x="216181" y="884763"/>
                  <a:pt x="135117" y="921734"/>
                  <a:pt x="115677" y="966134"/>
                </a:cubicBezTo>
                <a:cubicBezTo>
                  <a:pt x="58471" y="931949"/>
                  <a:pt x="44917" y="887004"/>
                  <a:pt x="0" y="850457"/>
                </a:cubicBezTo>
                <a:close/>
              </a:path>
              <a:path w="231354" h="966134" stroke="0" extrusionOk="0">
                <a:moveTo>
                  <a:pt x="0" y="850457"/>
                </a:moveTo>
                <a:cubicBezTo>
                  <a:pt x="21445" y="844314"/>
                  <a:pt x="38329" y="851164"/>
                  <a:pt x="57839" y="850457"/>
                </a:cubicBezTo>
                <a:cubicBezTo>
                  <a:pt x="39258" y="686488"/>
                  <a:pt x="104625" y="567156"/>
                  <a:pt x="57839" y="450742"/>
                </a:cubicBezTo>
                <a:cubicBezTo>
                  <a:pt x="11053" y="334328"/>
                  <a:pt x="78493" y="119032"/>
                  <a:pt x="57839" y="0"/>
                </a:cubicBezTo>
                <a:cubicBezTo>
                  <a:pt x="115087" y="-7450"/>
                  <a:pt x="123606" y="10635"/>
                  <a:pt x="173516" y="0"/>
                </a:cubicBezTo>
                <a:cubicBezTo>
                  <a:pt x="189243" y="162911"/>
                  <a:pt x="132385" y="316448"/>
                  <a:pt x="173516" y="433733"/>
                </a:cubicBezTo>
                <a:cubicBezTo>
                  <a:pt x="214647" y="551018"/>
                  <a:pt x="151047" y="657089"/>
                  <a:pt x="173516" y="850457"/>
                </a:cubicBezTo>
                <a:cubicBezTo>
                  <a:pt x="187324" y="846620"/>
                  <a:pt x="211628" y="850690"/>
                  <a:pt x="231354" y="850457"/>
                </a:cubicBezTo>
                <a:cubicBezTo>
                  <a:pt x="196571" y="885916"/>
                  <a:pt x="142064" y="914921"/>
                  <a:pt x="115677" y="966134"/>
                </a:cubicBezTo>
                <a:cubicBezTo>
                  <a:pt x="81607" y="934307"/>
                  <a:pt x="35511" y="861235"/>
                  <a:pt x="0" y="850457"/>
                </a:cubicBezTo>
                <a:close/>
              </a:path>
            </a:pathLst>
          </a:custGeom>
          <a:solidFill>
            <a:srgbClr val="00B0F0"/>
          </a:solidFill>
          <a:ln w="19050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2190210174">
                  <a:prstGeom prst="down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1F2CAF-8C75-565A-8D8C-F228D3B55404}"/>
              </a:ext>
            </a:extLst>
          </p:cNvPr>
          <p:cNvSpPr txBox="1"/>
          <p:nvPr/>
        </p:nvSpPr>
        <p:spPr>
          <a:xfrm>
            <a:off x="8913906" y="1798123"/>
            <a:ext cx="3149564" cy="523220"/>
          </a:xfrm>
          <a:custGeom>
            <a:avLst/>
            <a:gdLst>
              <a:gd name="connsiteX0" fmla="*/ 0 w 3149564"/>
              <a:gd name="connsiteY0" fmla="*/ 0 h 523220"/>
              <a:gd name="connsiteX1" fmla="*/ 556423 w 3149564"/>
              <a:gd name="connsiteY1" fmla="*/ 0 h 523220"/>
              <a:gd name="connsiteX2" fmla="*/ 1049855 w 3149564"/>
              <a:gd name="connsiteY2" fmla="*/ 0 h 523220"/>
              <a:gd name="connsiteX3" fmla="*/ 1511791 w 3149564"/>
              <a:gd name="connsiteY3" fmla="*/ 0 h 523220"/>
              <a:gd name="connsiteX4" fmla="*/ 2068214 w 3149564"/>
              <a:gd name="connsiteY4" fmla="*/ 0 h 523220"/>
              <a:gd name="connsiteX5" fmla="*/ 2530150 w 3149564"/>
              <a:gd name="connsiteY5" fmla="*/ 0 h 523220"/>
              <a:gd name="connsiteX6" fmla="*/ 3149564 w 3149564"/>
              <a:gd name="connsiteY6" fmla="*/ 0 h 523220"/>
              <a:gd name="connsiteX7" fmla="*/ 3149564 w 3149564"/>
              <a:gd name="connsiteY7" fmla="*/ 523220 h 523220"/>
              <a:gd name="connsiteX8" fmla="*/ 2719124 w 3149564"/>
              <a:gd name="connsiteY8" fmla="*/ 523220 h 523220"/>
              <a:gd name="connsiteX9" fmla="*/ 2162701 w 3149564"/>
              <a:gd name="connsiteY9" fmla="*/ 523220 h 523220"/>
              <a:gd name="connsiteX10" fmla="*/ 1637773 w 3149564"/>
              <a:gd name="connsiteY10" fmla="*/ 523220 h 523220"/>
              <a:gd name="connsiteX11" fmla="*/ 1112846 w 3149564"/>
              <a:gd name="connsiteY11" fmla="*/ 523220 h 523220"/>
              <a:gd name="connsiteX12" fmla="*/ 682406 w 3149564"/>
              <a:gd name="connsiteY12" fmla="*/ 523220 h 523220"/>
              <a:gd name="connsiteX13" fmla="*/ 0 w 3149564"/>
              <a:gd name="connsiteY13" fmla="*/ 523220 h 523220"/>
              <a:gd name="connsiteX14" fmla="*/ 0 w 3149564"/>
              <a:gd name="connsiteY14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49564" h="523220" fill="none" extrusionOk="0">
                <a:moveTo>
                  <a:pt x="0" y="0"/>
                </a:moveTo>
                <a:cubicBezTo>
                  <a:pt x="217085" y="-36668"/>
                  <a:pt x="340226" y="26308"/>
                  <a:pt x="556423" y="0"/>
                </a:cubicBezTo>
                <a:cubicBezTo>
                  <a:pt x="772620" y="-26308"/>
                  <a:pt x="916098" y="40708"/>
                  <a:pt x="1049855" y="0"/>
                </a:cubicBezTo>
                <a:cubicBezTo>
                  <a:pt x="1183612" y="-40708"/>
                  <a:pt x="1367108" y="40190"/>
                  <a:pt x="1511791" y="0"/>
                </a:cubicBezTo>
                <a:cubicBezTo>
                  <a:pt x="1656474" y="-40190"/>
                  <a:pt x="1894463" y="25184"/>
                  <a:pt x="2068214" y="0"/>
                </a:cubicBezTo>
                <a:cubicBezTo>
                  <a:pt x="2241965" y="-25184"/>
                  <a:pt x="2343154" y="18757"/>
                  <a:pt x="2530150" y="0"/>
                </a:cubicBezTo>
                <a:cubicBezTo>
                  <a:pt x="2717146" y="-18757"/>
                  <a:pt x="2966077" y="13043"/>
                  <a:pt x="3149564" y="0"/>
                </a:cubicBezTo>
                <a:cubicBezTo>
                  <a:pt x="3170484" y="244328"/>
                  <a:pt x="3115375" y="375858"/>
                  <a:pt x="3149564" y="523220"/>
                </a:cubicBezTo>
                <a:cubicBezTo>
                  <a:pt x="2999597" y="545161"/>
                  <a:pt x="2813145" y="477542"/>
                  <a:pt x="2719124" y="523220"/>
                </a:cubicBezTo>
                <a:cubicBezTo>
                  <a:pt x="2625103" y="568898"/>
                  <a:pt x="2423318" y="467857"/>
                  <a:pt x="2162701" y="523220"/>
                </a:cubicBezTo>
                <a:cubicBezTo>
                  <a:pt x="1902084" y="578583"/>
                  <a:pt x="1858786" y="513412"/>
                  <a:pt x="1637773" y="523220"/>
                </a:cubicBezTo>
                <a:cubicBezTo>
                  <a:pt x="1416760" y="533028"/>
                  <a:pt x="1270041" y="490399"/>
                  <a:pt x="1112846" y="523220"/>
                </a:cubicBezTo>
                <a:cubicBezTo>
                  <a:pt x="955651" y="556041"/>
                  <a:pt x="860440" y="497657"/>
                  <a:pt x="682406" y="523220"/>
                </a:cubicBezTo>
                <a:cubicBezTo>
                  <a:pt x="504372" y="548783"/>
                  <a:pt x="270367" y="502960"/>
                  <a:pt x="0" y="523220"/>
                </a:cubicBezTo>
                <a:cubicBezTo>
                  <a:pt x="-12458" y="327776"/>
                  <a:pt x="32749" y="239916"/>
                  <a:pt x="0" y="0"/>
                </a:cubicBezTo>
                <a:close/>
              </a:path>
              <a:path w="3149564" h="523220" stroke="0" extrusionOk="0">
                <a:moveTo>
                  <a:pt x="0" y="0"/>
                </a:moveTo>
                <a:cubicBezTo>
                  <a:pt x="225332" y="-31961"/>
                  <a:pt x="390504" y="21960"/>
                  <a:pt x="587919" y="0"/>
                </a:cubicBezTo>
                <a:cubicBezTo>
                  <a:pt x="785334" y="-21960"/>
                  <a:pt x="903758" y="31315"/>
                  <a:pt x="1018359" y="0"/>
                </a:cubicBezTo>
                <a:cubicBezTo>
                  <a:pt x="1132960" y="-31315"/>
                  <a:pt x="1417301" y="28559"/>
                  <a:pt x="1543286" y="0"/>
                </a:cubicBezTo>
                <a:cubicBezTo>
                  <a:pt x="1669271" y="-28559"/>
                  <a:pt x="1809446" y="27474"/>
                  <a:pt x="2036718" y="0"/>
                </a:cubicBezTo>
                <a:cubicBezTo>
                  <a:pt x="2263990" y="-27474"/>
                  <a:pt x="2421880" y="48374"/>
                  <a:pt x="2530150" y="0"/>
                </a:cubicBezTo>
                <a:cubicBezTo>
                  <a:pt x="2638420" y="-48374"/>
                  <a:pt x="2852836" y="30602"/>
                  <a:pt x="3149564" y="0"/>
                </a:cubicBezTo>
                <a:cubicBezTo>
                  <a:pt x="3210603" y="247811"/>
                  <a:pt x="3124950" y="401875"/>
                  <a:pt x="3149564" y="523220"/>
                </a:cubicBezTo>
                <a:cubicBezTo>
                  <a:pt x="3044021" y="548247"/>
                  <a:pt x="2872697" y="513990"/>
                  <a:pt x="2719124" y="523220"/>
                </a:cubicBezTo>
                <a:cubicBezTo>
                  <a:pt x="2565551" y="532450"/>
                  <a:pt x="2409130" y="485710"/>
                  <a:pt x="2131205" y="523220"/>
                </a:cubicBezTo>
                <a:cubicBezTo>
                  <a:pt x="1853280" y="560730"/>
                  <a:pt x="1877940" y="506616"/>
                  <a:pt x="1637773" y="523220"/>
                </a:cubicBezTo>
                <a:cubicBezTo>
                  <a:pt x="1397606" y="539824"/>
                  <a:pt x="1259219" y="484432"/>
                  <a:pt x="1112846" y="523220"/>
                </a:cubicBezTo>
                <a:cubicBezTo>
                  <a:pt x="966473" y="562008"/>
                  <a:pt x="864087" y="515299"/>
                  <a:pt x="650910" y="523220"/>
                </a:cubicBezTo>
                <a:cubicBezTo>
                  <a:pt x="437733" y="531141"/>
                  <a:pt x="255306" y="513948"/>
                  <a:pt x="0" y="523220"/>
                </a:cubicBezTo>
                <a:cubicBezTo>
                  <a:pt x="-3041" y="326784"/>
                  <a:pt x="40475" y="140756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3630663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AU" sz="2800"/>
              <a:t>speculative window</a:t>
            </a:r>
            <a:endParaRPr lang="en-AU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152DDD8B-682F-C5F9-4983-8424E5C5DA87}"/>
              </a:ext>
            </a:extLst>
          </p:cNvPr>
          <p:cNvSpPr/>
          <p:nvPr/>
        </p:nvSpPr>
        <p:spPr>
          <a:xfrm>
            <a:off x="10257334" y="2768580"/>
            <a:ext cx="231354" cy="1816303"/>
          </a:xfrm>
          <a:custGeom>
            <a:avLst/>
            <a:gdLst>
              <a:gd name="connsiteX0" fmla="*/ 0 w 231354"/>
              <a:gd name="connsiteY0" fmla="*/ 1700626 h 1816303"/>
              <a:gd name="connsiteX1" fmla="*/ 57839 w 231354"/>
              <a:gd name="connsiteY1" fmla="*/ 1700626 h 1816303"/>
              <a:gd name="connsiteX2" fmla="*/ 57839 w 231354"/>
              <a:gd name="connsiteY2" fmla="*/ 1133751 h 1816303"/>
              <a:gd name="connsiteX3" fmla="*/ 57839 w 231354"/>
              <a:gd name="connsiteY3" fmla="*/ 583882 h 1816303"/>
              <a:gd name="connsiteX4" fmla="*/ 57839 w 231354"/>
              <a:gd name="connsiteY4" fmla="*/ 0 h 1816303"/>
              <a:gd name="connsiteX5" fmla="*/ 173516 w 231354"/>
              <a:gd name="connsiteY5" fmla="*/ 0 h 1816303"/>
              <a:gd name="connsiteX6" fmla="*/ 173516 w 231354"/>
              <a:gd name="connsiteY6" fmla="*/ 549869 h 1816303"/>
              <a:gd name="connsiteX7" fmla="*/ 173516 w 231354"/>
              <a:gd name="connsiteY7" fmla="*/ 1133751 h 1816303"/>
              <a:gd name="connsiteX8" fmla="*/ 173516 w 231354"/>
              <a:gd name="connsiteY8" fmla="*/ 1700626 h 1816303"/>
              <a:gd name="connsiteX9" fmla="*/ 231354 w 231354"/>
              <a:gd name="connsiteY9" fmla="*/ 1700626 h 1816303"/>
              <a:gd name="connsiteX10" fmla="*/ 115677 w 231354"/>
              <a:gd name="connsiteY10" fmla="*/ 1816303 h 1816303"/>
              <a:gd name="connsiteX11" fmla="*/ 0 w 231354"/>
              <a:gd name="connsiteY11" fmla="*/ 1700626 h 1816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354" h="1816303" fill="none" extrusionOk="0">
                <a:moveTo>
                  <a:pt x="0" y="1700626"/>
                </a:moveTo>
                <a:cubicBezTo>
                  <a:pt x="25779" y="1694113"/>
                  <a:pt x="36942" y="1704015"/>
                  <a:pt x="57839" y="1700626"/>
                </a:cubicBezTo>
                <a:cubicBezTo>
                  <a:pt x="6427" y="1497111"/>
                  <a:pt x="108726" y="1341962"/>
                  <a:pt x="57839" y="1133751"/>
                </a:cubicBezTo>
                <a:cubicBezTo>
                  <a:pt x="6952" y="925540"/>
                  <a:pt x="89097" y="796843"/>
                  <a:pt x="57839" y="583882"/>
                </a:cubicBezTo>
                <a:cubicBezTo>
                  <a:pt x="26581" y="370921"/>
                  <a:pt x="58581" y="166194"/>
                  <a:pt x="57839" y="0"/>
                </a:cubicBezTo>
                <a:cubicBezTo>
                  <a:pt x="86141" y="-8638"/>
                  <a:pt x="144802" y="2608"/>
                  <a:pt x="173516" y="0"/>
                </a:cubicBezTo>
                <a:cubicBezTo>
                  <a:pt x="225284" y="253508"/>
                  <a:pt x="112980" y="309226"/>
                  <a:pt x="173516" y="549869"/>
                </a:cubicBezTo>
                <a:cubicBezTo>
                  <a:pt x="234052" y="790512"/>
                  <a:pt x="143394" y="913371"/>
                  <a:pt x="173516" y="1133751"/>
                </a:cubicBezTo>
                <a:cubicBezTo>
                  <a:pt x="203638" y="1354131"/>
                  <a:pt x="134534" y="1431720"/>
                  <a:pt x="173516" y="1700626"/>
                </a:cubicBezTo>
                <a:cubicBezTo>
                  <a:pt x="196608" y="1696347"/>
                  <a:pt x="206787" y="1706812"/>
                  <a:pt x="231354" y="1700626"/>
                </a:cubicBezTo>
                <a:cubicBezTo>
                  <a:pt x="191345" y="1754019"/>
                  <a:pt x="139712" y="1786205"/>
                  <a:pt x="115677" y="1816303"/>
                </a:cubicBezTo>
                <a:cubicBezTo>
                  <a:pt x="47616" y="1771343"/>
                  <a:pt x="40794" y="1738458"/>
                  <a:pt x="0" y="1700626"/>
                </a:cubicBezTo>
                <a:close/>
              </a:path>
              <a:path w="231354" h="1816303" stroke="0" extrusionOk="0">
                <a:moveTo>
                  <a:pt x="0" y="1700626"/>
                </a:moveTo>
                <a:cubicBezTo>
                  <a:pt x="21445" y="1694483"/>
                  <a:pt x="38329" y="1701333"/>
                  <a:pt x="57839" y="1700626"/>
                </a:cubicBezTo>
                <a:cubicBezTo>
                  <a:pt x="35525" y="1591440"/>
                  <a:pt x="69143" y="1314550"/>
                  <a:pt x="57839" y="1184769"/>
                </a:cubicBezTo>
                <a:cubicBezTo>
                  <a:pt x="46535" y="1054988"/>
                  <a:pt x="113918" y="852091"/>
                  <a:pt x="57839" y="651907"/>
                </a:cubicBezTo>
                <a:cubicBezTo>
                  <a:pt x="1760" y="451723"/>
                  <a:pt x="67144" y="179761"/>
                  <a:pt x="57839" y="0"/>
                </a:cubicBezTo>
                <a:cubicBezTo>
                  <a:pt x="105864" y="-11989"/>
                  <a:pt x="124570" y="8449"/>
                  <a:pt x="173516" y="0"/>
                </a:cubicBezTo>
                <a:cubicBezTo>
                  <a:pt x="189862" y="253966"/>
                  <a:pt x="106872" y="354404"/>
                  <a:pt x="173516" y="583882"/>
                </a:cubicBezTo>
                <a:cubicBezTo>
                  <a:pt x="240160" y="813360"/>
                  <a:pt x="169352" y="944831"/>
                  <a:pt x="173516" y="1150757"/>
                </a:cubicBezTo>
                <a:cubicBezTo>
                  <a:pt x="177680" y="1356683"/>
                  <a:pt x="116971" y="1523873"/>
                  <a:pt x="173516" y="1700626"/>
                </a:cubicBezTo>
                <a:cubicBezTo>
                  <a:pt x="198270" y="1699236"/>
                  <a:pt x="202558" y="1705710"/>
                  <a:pt x="231354" y="1700626"/>
                </a:cubicBezTo>
                <a:cubicBezTo>
                  <a:pt x="183260" y="1761957"/>
                  <a:pt x="146967" y="1781271"/>
                  <a:pt x="115677" y="1816303"/>
                </a:cubicBezTo>
                <a:cubicBezTo>
                  <a:pt x="62053" y="1785285"/>
                  <a:pt x="45838" y="1729636"/>
                  <a:pt x="0" y="1700626"/>
                </a:cubicBezTo>
                <a:close/>
              </a:path>
            </a:pathLst>
          </a:custGeom>
          <a:solidFill>
            <a:schemeClr val="accent4"/>
          </a:solidFill>
          <a:ln w="19050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2190210174">
                  <a:prstGeom prst="down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528E2F3-FBBA-1DBE-FDC6-808AB5B75285}"/>
              </a:ext>
            </a:extLst>
          </p:cNvPr>
          <p:cNvCxnSpPr>
            <a:cxnSpLocks/>
          </p:cNvCxnSpPr>
          <p:nvPr/>
        </p:nvCxnSpPr>
        <p:spPr>
          <a:xfrm>
            <a:off x="6529364" y="4584883"/>
            <a:ext cx="5534106" cy="0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BC6CE7B-1280-33A5-7F3B-64712BD08AAB}"/>
              </a:ext>
            </a:extLst>
          </p:cNvPr>
          <p:cNvSpPr txBox="1"/>
          <p:nvPr/>
        </p:nvSpPr>
        <p:spPr>
          <a:xfrm>
            <a:off x="6190119" y="3506991"/>
            <a:ext cx="1235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/>
              <a:t>5 cycles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C220F4-743F-4E1D-BF79-12F8DDCA5577}"/>
              </a:ext>
            </a:extLst>
          </p:cNvPr>
          <p:cNvSpPr txBox="1"/>
          <p:nvPr/>
        </p:nvSpPr>
        <p:spPr>
          <a:xfrm>
            <a:off x="7595135" y="3792974"/>
            <a:ext cx="1235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/>
              <a:t>7 cycles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716026-5284-0115-E5C4-8C04C312F689}"/>
              </a:ext>
            </a:extLst>
          </p:cNvPr>
          <p:cNvSpPr txBox="1"/>
          <p:nvPr/>
        </p:nvSpPr>
        <p:spPr>
          <a:xfrm>
            <a:off x="9631642" y="4684294"/>
            <a:ext cx="1482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/>
              <a:t>200 cycles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434B97-ECFA-87A4-0857-8175A851C61B}"/>
              </a:ext>
            </a:extLst>
          </p:cNvPr>
          <p:cNvSpPr txBox="1"/>
          <p:nvPr/>
        </p:nvSpPr>
        <p:spPr>
          <a:xfrm>
            <a:off x="220055" y="2208661"/>
            <a:ext cx="58433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/>
              <a:t>if (</a:t>
            </a:r>
            <a:r>
              <a:rPr lang="en-AU" sz="3200" err="1"/>
              <a:t>isPublic</a:t>
            </a:r>
            <a:r>
              <a:rPr lang="en-AU" sz="3200"/>
              <a:t>) {</a:t>
            </a:r>
            <a:br>
              <a:rPr lang="en-AU" sz="3200"/>
            </a:br>
            <a:r>
              <a:rPr lang="en-AU" sz="3200"/>
              <a:t>  value = </a:t>
            </a:r>
            <a:r>
              <a:rPr lang="en-AU" sz="3200" err="1"/>
              <a:t>sqrtsd</a:t>
            </a:r>
            <a:r>
              <a:rPr lang="en-AU" sz="3200"/>
              <a:t> (value);</a:t>
            </a:r>
          </a:p>
          <a:p>
            <a:r>
              <a:rPr lang="en-AU" sz="3200"/>
              <a:t>  value = </a:t>
            </a:r>
            <a:r>
              <a:rPr lang="en-AU" sz="3200" err="1"/>
              <a:t>mulsd</a:t>
            </a:r>
            <a:r>
              <a:rPr lang="en-AU" sz="3200"/>
              <a:t> (value, value);</a:t>
            </a:r>
          </a:p>
          <a:p>
            <a:r>
              <a:rPr lang="en-AU" sz="3200"/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641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99"/>
    </mc:Choice>
    <mc:Fallback xmlns="">
      <p:transition spd="slow" advTm="730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  <p:bldP spid="19" grpId="0" animBg="1"/>
      <p:bldP spid="20" grpId="0" animBg="1"/>
      <p:bldP spid="22" grpId="0" animBg="1"/>
      <p:bldP spid="24" grpId="0"/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2836E93-D6FE-170B-8958-56AE5C57CCE8}"/>
              </a:ext>
            </a:extLst>
          </p:cNvPr>
          <p:cNvSpPr txBox="1"/>
          <p:nvPr/>
        </p:nvSpPr>
        <p:spPr>
          <a:xfrm>
            <a:off x="220055" y="2208661"/>
            <a:ext cx="584330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/>
              <a:t>if (</a:t>
            </a:r>
            <a:r>
              <a:rPr lang="en-AU" sz="3200" err="1"/>
              <a:t>isPublic</a:t>
            </a:r>
            <a:r>
              <a:rPr lang="en-AU" sz="3200"/>
              <a:t>) {</a:t>
            </a:r>
            <a:br>
              <a:rPr lang="en-AU" sz="3200"/>
            </a:br>
            <a:r>
              <a:rPr lang="en-AU" sz="3200"/>
              <a:t>  value = </a:t>
            </a:r>
            <a:r>
              <a:rPr lang="en-AU" sz="3200" err="1"/>
              <a:t>sqrtsd</a:t>
            </a:r>
            <a:r>
              <a:rPr lang="en-AU" sz="3200"/>
              <a:t> (value);</a:t>
            </a:r>
          </a:p>
          <a:p>
            <a:r>
              <a:rPr lang="en-AU" sz="3200"/>
              <a:t>  value = </a:t>
            </a:r>
            <a:r>
              <a:rPr lang="en-AU" sz="3200" err="1"/>
              <a:t>mulsd</a:t>
            </a:r>
            <a:r>
              <a:rPr lang="en-AU" sz="3200"/>
              <a:t> (value, value);</a:t>
            </a:r>
          </a:p>
          <a:p>
            <a:r>
              <a:rPr lang="en-AU" sz="3200"/>
              <a:t>  value = </a:t>
            </a:r>
            <a:r>
              <a:rPr lang="en-AU" sz="3200" err="1"/>
              <a:t>sqrtsd</a:t>
            </a:r>
            <a:r>
              <a:rPr lang="en-AU" sz="3200"/>
              <a:t> (value);</a:t>
            </a:r>
          </a:p>
          <a:p>
            <a:r>
              <a:rPr lang="en-AU" sz="3200"/>
              <a:t>  value = </a:t>
            </a:r>
            <a:r>
              <a:rPr lang="en-AU" sz="3200" err="1"/>
              <a:t>mulsd</a:t>
            </a:r>
            <a:r>
              <a:rPr lang="en-AU" sz="3200"/>
              <a:t> (value, value);</a:t>
            </a:r>
          </a:p>
          <a:p>
            <a:r>
              <a:rPr lang="en-AU" sz="3200"/>
              <a:t>  ……</a:t>
            </a:r>
          </a:p>
          <a:p>
            <a:r>
              <a:rPr lang="en-AU" sz="3200"/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57990-CD22-E635-97DF-5158B54EA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Timing speculative variable-time instructions</a:t>
            </a:r>
          </a:p>
        </p:txBody>
      </p:sp>
      <p:pic>
        <p:nvPicPr>
          <p:cNvPr id="5" name="Picture 4" descr="A red alarm clock&#10;&#10;Description automatically generated with low confidence">
            <a:extLst>
              <a:ext uri="{FF2B5EF4-FFF2-40B4-BE49-F238E27FC236}">
                <a16:creationId xmlns:a16="http://schemas.microsoft.com/office/drawing/2014/main" id="{9D2D134D-2E4B-8F71-EBA2-482EFAF1E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2897" y="1401576"/>
            <a:ext cx="1077912" cy="1077912"/>
          </a:xfrm>
          <a:prstGeom prst="rect">
            <a:avLst/>
          </a:prstGeom>
        </p:spPr>
      </p:pic>
      <p:pic>
        <p:nvPicPr>
          <p:cNvPr id="6" name="Picture 5" descr="A red alarm clock&#10;&#10;Description automatically generated with low confidence">
            <a:extLst>
              <a:ext uri="{FF2B5EF4-FFF2-40B4-BE49-F238E27FC236}">
                <a16:creationId xmlns:a16="http://schemas.microsoft.com/office/drawing/2014/main" id="{0F9AEC98-333E-F751-AD73-C40012BC7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8088" y="5188152"/>
            <a:ext cx="1077912" cy="1077912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9BD79D0-FABD-9E69-A93B-8ECB0052F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EB58-6F40-4C0C-BB27-3183E250EC49}" type="slidenum">
              <a:rPr lang="en-AU" smtClean="0"/>
              <a:t>8</a:t>
            </a:fld>
            <a:endParaRPr lang="en-AU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E584ACD-C1B8-5A37-5380-D8EAAA37440A}"/>
              </a:ext>
            </a:extLst>
          </p:cNvPr>
          <p:cNvCxnSpPr>
            <a:cxnSpLocks/>
          </p:cNvCxnSpPr>
          <p:nvPr/>
        </p:nvCxnSpPr>
        <p:spPr>
          <a:xfrm>
            <a:off x="6441229" y="2479488"/>
            <a:ext cx="5534106" cy="0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3A34BE2-E805-6891-2C55-C3F75F3D58CB}"/>
              </a:ext>
            </a:extLst>
          </p:cNvPr>
          <p:cNvSpPr txBox="1"/>
          <p:nvPr/>
        </p:nvSpPr>
        <p:spPr>
          <a:xfrm>
            <a:off x="6233573" y="1790681"/>
            <a:ext cx="889036" cy="523220"/>
          </a:xfrm>
          <a:custGeom>
            <a:avLst/>
            <a:gdLst>
              <a:gd name="connsiteX0" fmla="*/ 0 w 889036"/>
              <a:gd name="connsiteY0" fmla="*/ 0 h 523220"/>
              <a:gd name="connsiteX1" fmla="*/ 462299 w 889036"/>
              <a:gd name="connsiteY1" fmla="*/ 0 h 523220"/>
              <a:gd name="connsiteX2" fmla="*/ 889036 w 889036"/>
              <a:gd name="connsiteY2" fmla="*/ 0 h 523220"/>
              <a:gd name="connsiteX3" fmla="*/ 889036 w 889036"/>
              <a:gd name="connsiteY3" fmla="*/ 523220 h 523220"/>
              <a:gd name="connsiteX4" fmla="*/ 462299 w 889036"/>
              <a:gd name="connsiteY4" fmla="*/ 523220 h 523220"/>
              <a:gd name="connsiteX5" fmla="*/ 0 w 889036"/>
              <a:gd name="connsiteY5" fmla="*/ 523220 h 523220"/>
              <a:gd name="connsiteX6" fmla="*/ 0 w 889036"/>
              <a:gd name="connsiteY6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9036" h="523220" fill="none" extrusionOk="0">
                <a:moveTo>
                  <a:pt x="0" y="0"/>
                </a:moveTo>
                <a:cubicBezTo>
                  <a:pt x="96778" y="-46872"/>
                  <a:pt x="365558" y="54550"/>
                  <a:pt x="462299" y="0"/>
                </a:cubicBezTo>
                <a:cubicBezTo>
                  <a:pt x="559040" y="-54550"/>
                  <a:pt x="715464" y="10707"/>
                  <a:pt x="889036" y="0"/>
                </a:cubicBezTo>
                <a:cubicBezTo>
                  <a:pt x="897270" y="161033"/>
                  <a:pt x="878663" y="322060"/>
                  <a:pt x="889036" y="523220"/>
                </a:cubicBezTo>
                <a:cubicBezTo>
                  <a:pt x="677282" y="533648"/>
                  <a:pt x="650512" y="482739"/>
                  <a:pt x="462299" y="523220"/>
                </a:cubicBezTo>
                <a:cubicBezTo>
                  <a:pt x="274086" y="563701"/>
                  <a:pt x="228345" y="472386"/>
                  <a:pt x="0" y="523220"/>
                </a:cubicBezTo>
                <a:cubicBezTo>
                  <a:pt x="-22311" y="297722"/>
                  <a:pt x="15984" y="195118"/>
                  <a:pt x="0" y="0"/>
                </a:cubicBezTo>
                <a:close/>
              </a:path>
              <a:path w="889036" h="523220" stroke="0" extrusionOk="0">
                <a:moveTo>
                  <a:pt x="0" y="0"/>
                </a:moveTo>
                <a:cubicBezTo>
                  <a:pt x="137805" y="-47692"/>
                  <a:pt x="297523" y="26172"/>
                  <a:pt x="462299" y="0"/>
                </a:cubicBezTo>
                <a:cubicBezTo>
                  <a:pt x="627075" y="-26172"/>
                  <a:pt x="686788" y="31961"/>
                  <a:pt x="889036" y="0"/>
                </a:cubicBezTo>
                <a:cubicBezTo>
                  <a:pt x="924775" y="185535"/>
                  <a:pt x="860739" y="409430"/>
                  <a:pt x="889036" y="523220"/>
                </a:cubicBezTo>
                <a:cubicBezTo>
                  <a:pt x="717467" y="529781"/>
                  <a:pt x="635171" y="489075"/>
                  <a:pt x="453408" y="523220"/>
                </a:cubicBezTo>
                <a:cubicBezTo>
                  <a:pt x="271645" y="557365"/>
                  <a:pt x="136532" y="485423"/>
                  <a:pt x="0" y="523220"/>
                </a:cubicBezTo>
                <a:cubicBezTo>
                  <a:pt x="-24852" y="345656"/>
                  <a:pt x="21038" y="196346"/>
                  <a:pt x="0" y="0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3630663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AU" sz="2800"/>
              <a:t>fast</a:t>
            </a:r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E5792D-06E9-4961-BEC3-A66B36CC6E5D}"/>
              </a:ext>
            </a:extLst>
          </p:cNvPr>
          <p:cNvSpPr txBox="1"/>
          <p:nvPr/>
        </p:nvSpPr>
        <p:spPr>
          <a:xfrm>
            <a:off x="7628815" y="1790681"/>
            <a:ext cx="889036" cy="523220"/>
          </a:xfrm>
          <a:custGeom>
            <a:avLst/>
            <a:gdLst>
              <a:gd name="connsiteX0" fmla="*/ 0 w 889036"/>
              <a:gd name="connsiteY0" fmla="*/ 0 h 523220"/>
              <a:gd name="connsiteX1" fmla="*/ 462299 w 889036"/>
              <a:gd name="connsiteY1" fmla="*/ 0 h 523220"/>
              <a:gd name="connsiteX2" fmla="*/ 889036 w 889036"/>
              <a:gd name="connsiteY2" fmla="*/ 0 h 523220"/>
              <a:gd name="connsiteX3" fmla="*/ 889036 w 889036"/>
              <a:gd name="connsiteY3" fmla="*/ 523220 h 523220"/>
              <a:gd name="connsiteX4" fmla="*/ 462299 w 889036"/>
              <a:gd name="connsiteY4" fmla="*/ 523220 h 523220"/>
              <a:gd name="connsiteX5" fmla="*/ 0 w 889036"/>
              <a:gd name="connsiteY5" fmla="*/ 523220 h 523220"/>
              <a:gd name="connsiteX6" fmla="*/ 0 w 889036"/>
              <a:gd name="connsiteY6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9036" h="523220" fill="none" extrusionOk="0">
                <a:moveTo>
                  <a:pt x="0" y="0"/>
                </a:moveTo>
                <a:cubicBezTo>
                  <a:pt x="96778" y="-46872"/>
                  <a:pt x="365558" y="54550"/>
                  <a:pt x="462299" y="0"/>
                </a:cubicBezTo>
                <a:cubicBezTo>
                  <a:pt x="559040" y="-54550"/>
                  <a:pt x="715464" y="10707"/>
                  <a:pt x="889036" y="0"/>
                </a:cubicBezTo>
                <a:cubicBezTo>
                  <a:pt x="897270" y="161033"/>
                  <a:pt x="878663" y="322060"/>
                  <a:pt x="889036" y="523220"/>
                </a:cubicBezTo>
                <a:cubicBezTo>
                  <a:pt x="677282" y="533648"/>
                  <a:pt x="650512" y="482739"/>
                  <a:pt x="462299" y="523220"/>
                </a:cubicBezTo>
                <a:cubicBezTo>
                  <a:pt x="274086" y="563701"/>
                  <a:pt x="228345" y="472386"/>
                  <a:pt x="0" y="523220"/>
                </a:cubicBezTo>
                <a:cubicBezTo>
                  <a:pt x="-22311" y="297722"/>
                  <a:pt x="15984" y="195118"/>
                  <a:pt x="0" y="0"/>
                </a:cubicBezTo>
                <a:close/>
              </a:path>
              <a:path w="889036" h="523220" stroke="0" extrusionOk="0">
                <a:moveTo>
                  <a:pt x="0" y="0"/>
                </a:moveTo>
                <a:cubicBezTo>
                  <a:pt x="137805" y="-47692"/>
                  <a:pt x="297523" y="26172"/>
                  <a:pt x="462299" y="0"/>
                </a:cubicBezTo>
                <a:cubicBezTo>
                  <a:pt x="627075" y="-26172"/>
                  <a:pt x="686788" y="31961"/>
                  <a:pt x="889036" y="0"/>
                </a:cubicBezTo>
                <a:cubicBezTo>
                  <a:pt x="924775" y="185535"/>
                  <a:pt x="860739" y="409430"/>
                  <a:pt x="889036" y="523220"/>
                </a:cubicBezTo>
                <a:cubicBezTo>
                  <a:pt x="717467" y="529781"/>
                  <a:pt x="635171" y="489075"/>
                  <a:pt x="453408" y="523220"/>
                </a:cubicBezTo>
                <a:cubicBezTo>
                  <a:pt x="271645" y="557365"/>
                  <a:pt x="136532" y="485423"/>
                  <a:pt x="0" y="523220"/>
                </a:cubicBezTo>
                <a:cubicBezTo>
                  <a:pt x="-24852" y="345656"/>
                  <a:pt x="21038" y="196346"/>
                  <a:pt x="0" y="0"/>
                </a:cubicBez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3630663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AU" sz="2800"/>
              <a:t>slow</a:t>
            </a:r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1F2CAF-8C75-565A-8D8C-F228D3B55404}"/>
              </a:ext>
            </a:extLst>
          </p:cNvPr>
          <p:cNvSpPr txBox="1"/>
          <p:nvPr/>
        </p:nvSpPr>
        <p:spPr>
          <a:xfrm>
            <a:off x="8913906" y="1798123"/>
            <a:ext cx="3149564" cy="523220"/>
          </a:xfrm>
          <a:custGeom>
            <a:avLst/>
            <a:gdLst>
              <a:gd name="connsiteX0" fmla="*/ 0 w 3149564"/>
              <a:gd name="connsiteY0" fmla="*/ 0 h 523220"/>
              <a:gd name="connsiteX1" fmla="*/ 556423 w 3149564"/>
              <a:gd name="connsiteY1" fmla="*/ 0 h 523220"/>
              <a:gd name="connsiteX2" fmla="*/ 1049855 w 3149564"/>
              <a:gd name="connsiteY2" fmla="*/ 0 h 523220"/>
              <a:gd name="connsiteX3" fmla="*/ 1511791 w 3149564"/>
              <a:gd name="connsiteY3" fmla="*/ 0 h 523220"/>
              <a:gd name="connsiteX4" fmla="*/ 2068214 w 3149564"/>
              <a:gd name="connsiteY4" fmla="*/ 0 h 523220"/>
              <a:gd name="connsiteX5" fmla="*/ 2530150 w 3149564"/>
              <a:gd name="connsiteY5" fmla="*/ 0 h 523220"/>
              <a:gd name="connsiteX6" fmla="*/ 3149564 w 3149564"/>
              <a:gd name="connsiteY6" fmla="*/ 0 h 523220"/>
              <a:gd name="connsiteX7" fmla="*/ 3149564 w 3149564"/>
              <a:gd name="connsiteY7" fmla="*/ 523220 h 523220"/>
              <a:gd name="connsiteX8" fmla="*/ 2719124 w 3149564"/>
              <a:gd name="connsiteY8" fmla="*/ 523220 h 523220"/>
              <a:gd name="connsiteX9" fmla="*/ 2162701 w 3149564"/>
              <a:gd name="connsiteY9" fmla="*/ 523220 h 523220"/>
              <a:gd name="connsiteX10" fmla="*/ 1637773 w 3149564"/>
              <a:gd name="connsiteY10" fmla="*/ 523220 h 523220"/>
              <a:gd name="connsiteX11" fmla="*/ 1112846 w 3149564"/>
              <a:gd name="connsiteY11" fmla="*/ 523220 h 523220"/>
              <a:gd name="connsiteX12" fmla="*/ 682406 w 3149564"/>
              <a:gd name="connsiteY12" fmla="*/ 523220 h 523220"/>
              <a:gd name="connsiteX13" fmla="*/ 0 w 3149564"/>
              <a:gd name="connsiteY13" fmla="*/ 523220 h 523220"/>
              <a:gd name="connsiteX14" fmla="*/ 0 w 3149564"/>
              <a:gd name="connsiteY14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49564" h="523220" fill="none" extrusionOk="0">
                <a:moveTo>
                  <a:pt x="0" y="0"/>
                </a:moveTo>
                <a:cubicBezTo>
                  <a:pt x="217085" y="-36668"/>
                  <a:pt x="340226" y="26308"/>
                  <a:pt x="556423" y="0"/>
                </a:cubicBezTo>
                <a:cubicBezTo>
                  <a:pt x="772620" y="-26308"/>
                  <a:pt x="916098" y="40708"/>
                  <a:pt x="1049855" y="0"/>
                </a:cubicBezTo>
                <a:cubicBezTo>
                  <a:pt x="1183612" y="-40708"/>
                  <a:pt x="1367108" y="40190"/>
                  <a:pt x="1511791" y="0"/>
                </a:cubicBezTo>
                <a:cubicBezTo>
                  <a:pt x="1656474" y="-40190"/>
                  <a:pt x="1894463" y="25184"/>
                  <a:pt x="2068214" y="0"/>
                </a:cubicBezTo>
                <a:cubicBezTo>
                  <a:pt x="2241965" y="-25184"/>
                  <a:pt x="2343154" y="18757"/>
                  <a:pt x="2530150" y="0"/>
                </a:cubicBezTo>
                <a:cubicBezTo>
                  <a:pt x="2717146" y="-18757"/>
                  <a:pt x="2966077" y="13043"/>
                  <a:pt x="3149564" y="0"/>
                </a:cubicBezTo>
                <a:cubicBezTo>
                  <a:pt x="3170484" y="244328"/>
                  <a:pt x="3115375" y="375858"/>
                  <a:pt x="3149564" y="523220"/>
                </a:cubicBezTo>
                <a:cubicBezTo>
                  <a:pt x="2999597" y="545161"/>
                  <a:pt x="2813145" y="477542"/>
                  <a:pt x="2719124" y="523220"/>
                </a:cubicBezTo>
                <a:cubicBezTo>
                  <a:pt x="2625103" y="568898"/>
                  <a:pt x="2423318" y="467857"/>
                  <a:pt x="2162701" y="523220"/>
                </a:cubicBezTo>
                <a:cubicBezTo>
                  <a:pt x="1902084" y="578583"/>
                  <a:pt x="1858786" y="513412"/>
                  <a:pt x="1637773" y="523220"/>
                </a:cubicBezTo>
                <a:cubicBezTo>
                  <a:pt x="1416760" y="533028"/>
                  <a:pt x="1270041" y="490399"/>
                  <a:pt x="1112846" y="523220"/>
                </a:cubicBezTo>
                <a:cubicBezTo>
                  <a:pt x="955651" y="556041"/>
                  <a:pt x="860440" y="497657"/>
                  <a:pt x="682406" y="523220"/>
                </a:cubicBezTo>
                <a:cubicBezTo>
                  <a:pt x="504372" y="548783"/>
                  <a:pt x="270367" y="502960"/>
                  <a:pt x="0" y="523220"/>
                </a:cubicBezTo>
                <a:cubicBezTo>
                  <a:pt x="-12458" y="327776"/>
                  <a:pt x="32749" y="239916"/>
                  <a:pt x="0" y="0"/>
                </a:cubicBezTo>
                <a:close/>
              </a:path>
              <a:path w="3149564" h="523220" stroke="0" extrusionOk="0">
                <a:moveTo>
                  <a:pt x="0" y="0"/>
                </a:moveTo>
                <a:cubicBezTo>
                  <a:pt x="225332" y="-31961"/>
                  <a:pt x="390504" y="21960"/>
                  <a:pt x="587919" y="0"/>
                </a:cubicBezTo>
                <a:cubicBezTo>
                  <a:pt x="785334" y="-21960"/>
                  <a:pt x="903758" y="31315"/>
                  <a:pt x="1018359" y="0"/>
                </a:cubicBezTo>
                <a:cubicBezTo>
                  <a:pt x="1132960" y="-31315"/>
                  <a:pt x="1417301" y="28559"/>
                  <a:pt x="1543286" y="0"/>
                </a:cubicBezTo>
                <a:cubicBezTo>
                  <a:pt x="1669271" y="-28559"/>
                  <a:pt x="1809446" y="27474"/>
                  <a:pt x="2036718" y="0"/>
                </a:cubicBezTo>
                <a:cubicBezTo>
                  <a:pt x="2263990" y="-27474"/>
                  <a:pt x="2421880" y="48374"/>
                  <a:pt x="2530150" y="0"/>
                </a:cubicBezTo>
                <a:cubicBezTo>
                  <a:pt x="2638420" y="-48374"/>
                  <a:pt x="2852836" y="30602"/>
                  <a:pt x="3149564" y="0"/>
                </a:cubicBezTo>
                <a:cubicBezTo>
                  <a:pt x="3210603" y="247811"/>
                  <a:pt x="3124950" y="401875"/>
                  <a:pt x="3149564" y="523220"/>
                </a:cubicBezTo>
                <a:cubicBezTo>
                  <a:pt x="3044021" y="548247"/>
                  <a:pt x="2872697" y="513990"/>
                  <a:pt x="2719124" y="523220"/>
                </a:cubicBezTo>
                <a:cubicBezTo>
                  <a:pt x="2565551" y="532450"/>
                  <a:pt x="2409130" y="485710"/>
                  <a:pt x="2131205" y="523220"/>
                </a:cubicBezTo>
                <a:cubicBezTo>
                  <a:pt x="1853280" y="560730"/>
                  <a:pt x="1877940" y="506616"/>
                  <a:pt x="1637773" y="523220"/>
                </a:cubicBezTo>
                <a:cubicBezTo>
                  <a:pt x="1397606" y="539824"/>
                  <a:pt x="1259219" y="484432"/>
                  <a:pt x="1112846" y="523220"/>
                </a:cubicBezTo>
                <a:cubicBezTo>
                  <a:pt x="966473" y="562008"/>
                  <a:pt x="864087" y="515299"/>
                  <a:pt x="650910" y="523220"/>
                </a:cubicBezTo>
                <a:cubicBezTo>
                  <a:pt x="437733" y="531141"/>
                  <a:pt x="255306" y="513948"/>
                  <a:pt x="0" y="523220"/>
                </a:cubicBezTo>
                <a:cubicBezTo>
                  <a:pt x="-3041" y="326784"/>
                  <a:pt x="40475" y="140756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3630663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AU" sz="2800"/>
              <a:t>speculative window</a:t>
            </a:r>
            <a:endParaRPr lang="en-AU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152DDD8B-682F-C5F9-4983-8424E5C5DA87}"/>
              </a:ext>
            </a:extLst>
          </p:cNvPr>
          <p:cNvSpPr/>
          <p:nvPr/>
        </p:nvSpPr>
        <p:spPr>
          <a:xfrm>
            <a:off x="10257334" y="2768580"/>
            <a:ext cx="231354" cy="1816303"/>
          </a:xfrm>
          <a:custGeom>
            <a:avLst/>
            <a:gdLst>
              <a:gd name="connsiteX0" fmla="*/ 0 w 231354"/>
              <a:gd name="connsiteY0" fmla="*/ 1700626 h 1816303"/>
              <a:gd name="connsiteX1" fmla="*/ 57839 w 231354"/>
              <a:gd name="connsiteY1" fmla="*/ 1700626 h 1816303"/>
              <a:gd name="connsiteX2" fmla="*/ 57839 w 231354"/>
              <a:gd name="connsiteY2" fmla="*/ 1133751 h 1816303"/>
              <a:gd name="connsiteX3" fmla="*/ 57839 w 231354"/>
              <a:gd name="connsiteY3" fmla="*/ 583882 h 1816303"/>
              <a:gd name="connsiteX4" fmla="*/ 57839 w 231354"/>
              <a:gd name="connsiteY4" fmla="*/ 0 h 1816303"/>
              <a:gd name="connsiteX5" fmla="*/ 173516 w 231354"/>
              <a:gd name="connsiteY5" fmla="*/ 0 h 1816303"/>
              <a:gd name="connsiteX6" fmla="*/ 173516 w 231354"/>
              <a:gd name="connsiteY6" fmla="*/ 549869 h 1816303"/>
              <a:gd name="connsiteX7" fmla="*/ 173516 w 231354"/>
              <a:gd name="connsiteY7" fmla="*/ 1133751 h 1816303"/>
              <a:gd name="connsiteX8" fmla="*/ 173516 w 231354"/>
              <a:gd name="connsiteY8" fmla="*/ 1700626 h 1816303"/>
              <a:gd name="connsiteX9" fmla="*/ 231354 w 231354"/>
              <a:gd name="connsiteY9" fmla="*/ 1700626 h 1816303"/>
              <a:gd name="connsiteX10" fmla="*/ 115677 w 231354"/>
              <a:gd name="connsiteY10" fmla="*/ 1816303 h 1816303"/>
              <a:gd name="connsiteX11" fmla="*/ 0 w 231354"/>
              <a:gd name="connsiteY11" fmla="*/ 1700626 h 1816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354" h="1816303" fill="none" extrusionOk="0">
                <a:moveTo>
                  <a:pt x="0" y="1700626"/>
                </a:moveTo>
                <a:cubicBezTo>
                  <a:pt x="25779" y="1694113"/>
                  <a:pt x="36942" y="1704015"/>
                  <a:pt x="57839" y="1700626"/>
                </a:cubicBezTo>
                <a:cubicBezTo>
                  <a:pt x="6427" y="1497111"/>
                  <a:pt x="108726" y="1341962"/>
                  <a:pt x="57839" y="1133751"/>
                </a:cubicBezTo>
                <a:cubicBezTo>
                  <a:pt x="6952" y="925540"/>
                  <a:pt x="89097" y="796843"/>
                  <a:pt x="57839" y="583882"/>
                </a:cubicBezTo>
                <a:cubicBezTo>
                  <a:pt x="26581" y="370921"/>
                  <a:pt x="58581" y="166194"/>
                  <a:pt x="57839" y="0"/>
                </a:cubicBezTo>
                <a:cubicBezTo>
                  <a:pt x="86141" y="-8638"/>
                  <a:pt x="144802" y="2608"/>
                  <a:pt x="173516" y="0"/>
                </a:cubicBezTo>
                <a:cubicBezTo>
                  <a:pt x="225284" y="253508"/>
                  <a:pt x="112980" y="309226"/>
                  <a:pt x="173516" y="549869"/>
                </a:cubicBezTo>
                <a:cubicBezTo>
                  <a:pt x="234052" y="790512"/>
                  <a:pt x="143394" y="913371"/>
                  <a:pt x="173516" y="1133751"/>
                </a:cubicBezTo>
                <a:cubicBezTo>
                  <a:pt x="203638" y="1354131"/>
                  <a:pt x="134534" y="1431720"/>
                  <a:pt x="173516" y="1700626"/>
                </a:cubicBezTo>
                <a:cubicBezTo>
                  <a:pt x="196608" y="1696347"/>
                  <a:pt x="206787" y="1706812"/>
                  <a:pt x="231354" y="1700626"/>
                </a:cubicBezTo>
                <a:cubicBezTo>
                  <a:pt x="191345" y="1754019"/>
                  <a:pt x="139712" y="1786205"/>
                  <a:pt x="115677" y="1816303"/>
                </a:cubicBezTo>
                <a:cubicBezTo>
                  <a:pt x="47616" y="1771343"/>
                  <a:pt x="40794" y="1738458"/>
                  <a:pt x="0" y="1700626"/>
                </a:cubicBezTo>
                <a:close/>
              </a:path>
              <a:path w="231354" h="1816303" stroke="0" extrusionOk="0">
                <a:moveTo>
                  <a:pt x="0" y="1700626"/>
                </a:moveTo>
                <a:cubicBezTo>
                  <a:pt x="21445" y="1694483"/>
                  <a:pt x="38329" y="1701333"/>
                  <a:pt x="57839" y="1700626"/>
                </a:cubicBezTo>
                <a:cubicBezTo>
                  <a:pt x="35525" y="1591440"/>
                  <a:pt x="69143" y="1314550"/>
                  <a:pt x="57839" y="1184769"/>
                </a:cubicBezTo>
                <a:cubicBezTo>
                  <a:pt x="46535" y="1054988"/>
                  <a:pt x="113918" y="852091"/>
                  <a:pt x="57839" y="651907"/>
                </a:cubicBezTo>
                <a:cubicBezTo>
                  <a:pt x="1760" y="451723"/>
                  <a:pt x="67144" y="179761"/>
                  <a:pt x="57839" y="0"/>
                </a:cubicBezTo>
                <a:cubicBezTo>
                  <a:pt x="105864" y="-11989"/>
                  <a:pt x="124570" y="8449"/>
                  <a:pt x="173516" y="0"/>
                </a:cubicBezTo>
                <a:cubicBezTo>
                  <a:pt x="189862" y="253966"/>
                  <a:pt x="106872" y="354404"/>
                  <a:pt x="173516" y="583882"/>
                </a:cubicBezTo>
                <a:cubicBezTo>
                  <a:pt x="240160" y="813360"/>
                  <a:pt x="169352" y="944831"/>
                  <a:pt x="173516" y="1150757"/>
                </a:cubicBezTo>
                <a:cubicBezTo>
                  <a:pt x="177680" y="1356683"/>
                  <a:pt x="116971" y="1523873"/>
                  <a:pt x="173516" y="1700626"/>
                </a:cubicBezTo>
                <a:cubicBezTo>
                  <a:pt x="198270" y="1699236"/>
                  <a:pt x="202558" y="1705710"/>
                  <a:pt x="231354" y="1700626"/>
                </a:cubicBezTo>
                <a:cubicBezTo>
                  <a:pt x="183260" y="1761957"/>
                  <a:pt x="146967" y="1781271"/>
                  <a:pt x="115677" y="1816303"/>
                </a:cubicBezTo>
                <a:cubicBezTo>
                  <a:pt x="62053" y="1785285"/>
                  <a:pt x="45838" y="1729636"/>
                  <a:pt x="0" y="1700626"/>
                </a:cubicBezTo>
                <a:close/>
              </a:path>
            </a:pathLst>
          </a:custGeom>
          <a:solidFill>
            <a:schemeClr val="accent4"/>
          </a:solidFill>
          <a:ln w="19050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2190210174">
                  <a:prstGeom prst="down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528E2F3-FBBA-1DBE-FDC6-808AB5B75285}"/>
              </a:ext>
            </a:extLst>
          </p:cNvPr>
          <p:cNvCxnSpPr>
            <a:cxnSpLocks/>
          </p:cNvCxnSpPr>
          <p:nvPr/>
        </p:nvCxnSpPr>
        <p:spPr>
          <a:xfrm>
            <a:off x="6441229" y="5194252"/>
            <a:ext cx="5534106" cy="0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9716026-5284-0115-E5C4-8C04C312F689}"/>
              </a:ext>
            </a:extLst>
          </p:cNvPr>
          <p:cNvSpPr txBox="1"/>
          <p:nvPr/>
        </p:nvSpPr>
        <p:spPr>
          <a:xfrm>
            <a:off x="10827722" y="3017278"/>
            <a:ext cx="1052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/>
              <a:t>200 </a:t>
            </a:r>
          </a:p>
          <a:p>
            <a:r>
              <a:rPr lang="en-AU" sz="2400"/>
              <a:t>cycles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9AC41C30-F143-1E42-277D-9881CAB19319}"/>
              </a:ext>
            </a:extLst>
          </p:cNvPr>
          <p:cNvSpPr/>
          <p:nvPr/>
        </p:nvSpPr>
        <p:spPr>
          <a:xfrm>
            <a:off x="6562415" y="2774124"/>
            <a:ext cx="231353" cy="1356080"/>
          </a:xfrm>
          <a:custGeom>
            <a:avLst/>
            <a:gdLst>
              <a:gd name="connsiteX0" fmla="*/ 0 w 231353"/>
              <a:gd name="connsiteY0" fmla="*/ 1240404 h 1356080"/>
              <a:gd name="connsiteX1" fmla="*/ 57838 w 231353"/>
              <a:gd name="connsiteY1" fmla="*/ 1240404 h 1356080"/>
              <a:gd name="connsiteX2" fmla="*/ 57838 w 231353"/>
              <a:gd name="connsiteY2" fmla="*/ 826936 h 1356080"/>
              <a:gd name="connsiteX3" fmla="*/ 57838 w 231353"/>
              <a:gd name="connsiteY3" fmla="*/ 425872 h 1356080"/>
              <a:gd name="connsiteX4" fmla="*/ 57838 w 231353"/>
              <a:gd name="connsiteY4" fmla="*/ 0 h 1356080"/>
              <a:gd name="connsiteX5" fmla="*/ 173515 w 231353"/>
              <a:gd name="connsiteY5" fmla="*/ 0 h 1356080"/>
              <a:gd name="connsiteX6" fmla="*/ 173515 w 231353"/>
              <a:gd name="connsiteY6" fmla="*/ 401064 h 1356080"/>
              <a:gd name="connsiteX7" fmla="*/ 173515 w 231353"/>
              <a:gd name="connsiteY7" fmla="*/ 826936 h 1356080"/>
              <a:gd name="connsiteX8" fmla="*/ 173515 w 231353"/>
              <a:gd name="connsiteY8" fmla="*/ 1240404 h 1356080"/>
              <a:gd name="connsiteX9" fmla="*/ 231353 w 231353"/>
              <a:gd name="connsiteY9" fmla="*/ 1240404 h 1356080"/>
              <a:gd name="connsiteX10" fmla="*/ 115677 w 231353"/>
              <a:gd name="connsiteY10" fmla="*/ 1356080 h 1356080"/>
              <a:gd name="connsiteX11" fmla="*/ 0 w 231353"/>
              <a:gd name="connsiteY11" fmla="*/ 1240404 h 13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353" h="1356080" fill="none" extrusionOk="0">
                <a:moveTo>
                  <a:pt x="0" y="1240404"/>
                </a:moveTo>
                <a:cubicBezTo>
                  <a:pt x="12466" y="1235208"/>
                  <a:pt x="41447" y="1242564"/>
                  <a:pt x="57838" y="1240404"/>
                </a:cubicBezTo>
                <a:cubicBezTo>
                  <a:pt x="22133" y="1107925"/>
                  <a:pt x="105948" y="937629"/>
                  <a:pt x="57838" y="826936"/>
                </a:cubicBezTo>
                <a:cubicBezTo>
                  <a:pt x="9728" y="716243"/>
                  <a:pt x="83337" y="566188"/>
                  <a:pt x="57838" y="425872"/>
                </a:cubicBezTo>
                <a:cubicBezTo>
                  <a:pt x="32339" y="285556"/>
                  <a:pt x="84831" y="107096"/>
                  <a:pt x="57838" y="0"/>
                </a:cubicBezTo>
                <a:cubicBezTo>
                  <a:pt x="86140" y="-8638"/>
                  <a:pt x="144801" y="2608"/>
                  <a:pt x="173515" y="0"/>
                </a:cubicBezTo>
                <a:cubicBezTo>
                  <a:pt x="182134" y="191974"/>
                  <a:pt x="160597" y="310274"/>
                  <a:pt x="173515" y="401064"/>
                </a:cubicBezTo>
                <a:cubicBezTo>
                  <a:pt x="186433" y="491854"/>
                  <a:pt x="167687" y="643249"/>
                  <a:pt x="173515" y="826936"/>
                </a:cubicBezTo>
                <a:cubicBezTo>
                  <a:pt x="179343" y="1010623"/>
                  <a:pt x="160065" y="1059543"/>
                  <a:pt x="173515" y="1240404"/>
                </a:cubicBezTo>
                <a:cubicBezTo>
                  <a:pt x="196607" y="1236125"/>
                  <a:pt x="206786" y="1246590"/>
                  <a:pt x="231353" y="1240404"/>
                </a:cubicBezTo>
                <a:cubicBezTo>
                  <a:pt x="208541" y="1288240"/>
                  <a:pt x="162946" y="1295302"/>
                  <a:pt x="115677" y="1356080"/>
                </a:cubicBezTo>
                <a:cubicBezTo>
                  <a:pt x="47317" y="1310154"/>
                  <a:pt x="41426" y="1259435"/>
                  <a:pt x="0" y="1240404"/>
                </a:cubicBezTo>
                <a:close/>
              </a:path>
              <a:path w="231353" h="1356080" stroke="0" extrusionOk="0">
                <a:moveTo>
                  <a:pt x="0" y="1240404"/>
                </a:moveTo>
                <a:cubicBezTo>
                  <a:pt x="15733" y="1236792"/>
                  <a:pt x="34965" y="1242562"/>
                  <a:pt x="57838" y="1240404"/>
                </a:cubicBezTo>
                <a:cubicBezTo>
                  <a:pt x="21353" y="1068293"/>
                  <a:pt x="101103" y="1027081"/>
                  <a:pt x="57838" y="864148"/>
                </a:cubicBezTo>
                <a:cubicBezTo>
                  <a:pt x="14573" y="701215"/>
                  <a:pt x="77232" y="653551"/>
                  <a:pt x="57838" y="475488"/>
                </a:cubicBezTo>
                <a:cubicBezTo>
                  <a:pt x="38444" y="297425"/>
                  <a:pt x="108813" y="169723"/>
                  <a:pt x="57838" y="0"/>
                </a:cubicBezTo>
                <a:cubicBezTo>
                  <a:pt x="105863" y="-11989"/>
                  <a:pt x="124569" y="8449"/>
                  <a:pt x="173515" y="0"/>
                </a:cubicBezTo>
                <a:cubicBezTo>
                  <a:pt x="174426" y="174313"/>
                  <a:pt x="156658" y="275231"/>
                  <a:pt x="173515" y="425872"/>
                </a:cubicBezTo>
                <a:cubicBezTo>
                  <a:pt x="190372" y="576513"/>
                  <a:pt x="160161" y="674458"/>
                  <a:pt x="173515" y="839340"/>
                </a:cubicBezTo>
                <a:cubicBezTo>
                  <a:pt x="186869" y="1004222"/>
                  <a:pt x="127913" y="1086986"/>
                  <a:pt x="173515" y="1240404"/>
                </a:cubicBezTo>
                <a:cubicBezTo>
                  <a:pt x="198269" y="1239014"/>
                  <a:pt x="202557" y="1245488"/>
                  <a:pt x="231353" y="1240404"/>
                </a:cubicBezTo>
                <a:cubicBezTo>
                  <a:pt x="193415" y="1291299"/>
                  <a:pt x="163977" y="1299431"/>
                  <a:pt x="115677" y="1356080"/>
                </a:cubicBezTo>
                <a:cubicBezTo>
                  <a:pt x="50000" y="1315961"/>
                  <a:pt x="49935" y="1262583"/>
                  <a:pt x="0" y="1240404"/>
                </a:cubicBezTo>
                <a:close/>
              </a:path>
            </a:pathLst>
          </a:custGeom>
          <a:solidFill>
            <a:schemeClr val="accent6"/>
          </a:solidFill>
          <a:ln w="19050">
            <a:solidFill>
              <a:schemeClr val="accent6"/>
            </a:solidFill>
            <a:extLst>
              <a:ext uri="{C807C97D-BFC1-408E-A445-0C87EB9F89A2}">
                <ask:lineSketchStyleProps xmlns:ask="http://schemas.microsoft.com/office/drawing/2018/sketchyshapes" sd="2190210174">
                  <a:prstGeom prst="down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2ADB36-28E6-DE31-3964-D9E5EAFA958F}"/>
              </a:ext>
            </a:extLst>
          </p:cNvPr>
          <p:cNvSpPr txBox="1"/>
          <p:nvPr/>
        </p:nvSpPr>
        <p:spPr>
          <a:xfrm>
            <a:off x="5536494" y="3036665"/>
            <a:ext cx="1053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/>
              <a:t>5 x 30 </a:t>
            </a:r>
          </a:p>
          <a:p>
            <a:r>
              <a:rPr lang="en-AU" sz="2400"/>
              <a:t>cycles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AC19E621-B105-C820-AD02-B57F02E4272F}"/>
              </a:ext>
            </a:extLst>
          </p:cNvPr>
          <p:cNvSpPr/>
          <p:nvPr/>
        </p:nvSpPr>
        <p:spPr>
          <a:xfrm>
            <a:off x="7977539" y="2768579"/>
            <a:ext cx="211471" cy="2377359"/>
          </a:xfrm>
          <a:custGeom>
            <a:avLst/>
            <a:gdLst>
              <a:gd name="connsiteX0" fmla="*/ 0 w 211471"/>
              <a:gd name="connsiteY0" fmla="*/ 2271624 h 2377359"/>
              <a:gd name="connsiteX1" fmla="*/ 52868 w 211471"/>
              <a:gd name="connsiteY1" fmla="*/ 2271624 h 2377359"/>
              <a:gd name="connsiteX2" fmla="*/ 52868 w 211471"/>
              <a:gd name="connsiteY2" fmla="*/ 1703718 h 2377359"/>
              <a:gd name="connsiteX3" fmla="*/ 52868 w 211471"/>
              <a:gd name="connsiteY3" fmla="*/ 1181244 h 2377359"/>
              <a:gd name="connsiteX4" fmla="*/ 52868 w 211471"/>
              <a:gd name="connsiteY4" fmla="*/ 681487 h 2377359"/>
              <a:gd name="connsiteX5" fmla="*/ 52868 w 211471"/>
              <a:gd name="connsiteY5" fmla="*/ 0 h 2377359"/>
              <a:gd name="connsiteX6" fmla="*/ 158603 w 211471"/>
              <a:gd name="connsiteY6" fmla="*/ 0 h 2377359"/>
              <a:gd name="connsiteX7" fmla="*/ 158603 w 211471"/>
              <a:gd name="connsiteY7" fmla="*/ 522474 h 2377359"/>
              <a:gd name="connsiteX8" fmla="*/ 158603 w 211471"/>
              <a:gd name="connsiteY8" fmla="*/ 1113096 h 2377359"/>
              <a:gd name="connsiteX9" fmla="*/ 158603 w 211471"/>
              <a:gd name="connsiteY9" fmla="*/ 1658286 h 2377359"/>
              <a:gd name="connsiteX10" fmla="*/ 158603 w 211471"/>
              <a:gd name="connsiteY10" fmla="*/ 2271624 h 2377359"/>
              <a:gd name="connsiteX11" fmla="*/ 211471 w 211471"/>
              <a:gd name="connsiteY11" fmla="*/ 2271624 h 2377359"/>
              <a:gd name="connsiteX12" fmla="*/ 105736 w 211471"/>
              <a:gd name="connsiteY12" fmla="*/ 2377359 h 2377359"/>
              <a:gd name="connsiteX13" fmla="*/ 0 w 211471"/>
              <a:gd name="connsiteY13" fmla="*/ 2271624 h 2377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1471" h="2377359" fill="none" extrusionOk="0">
                <a:moveTo>
                  <a:pt x="0" y="2271624"/>
                </a:moveTo>
                <a:cubicBezTo>
                  <a:pt x="24069" y="2270408"/>
                  <a:pt x="27852" y="2276484"/>
                  <a:pt x="52868" y="2271624"/>
                </a:cubicBezTo>
                <a:cubicBezTo>
                  <a:pt x="-4004" y="2121950"/>
                  <a:pt x="62525" y="1831383"/>
                  <a:pt x="52868" y="1703718"/>
                </a:cubicBezTo>
                <a:cubicBezTo>
                  <a:pt x="43211" y="1576053"/>
                  <a:pt x="76736" y="1393769"/>
                  <a:pt x="52868" y="1181244"/>
                </a:cubicBezTo>
                <a:cubicBezTo>
                  <a:pt x="29000" y="968719"/>
                  <a:pt x="91757" y="915587"/>
                  <a:pt x="52868" y="681487"/>
                </a:cubicBezTo>
                <a:cubicBezTo>
                  <a:pt x="13979" y="447387"/>
                  <a:pt x="122087" y="243769"/>
                  <a:pt x="52868" y="0"/>
                </a:cubicBezTo>
                <a:cubicBezTo>
                  <a:pt x="105680" y="-8604"/>
                  <a:pt x="117043" y="3072"/>
                  <a:pt x="158603" y="0"/>
                </a:cubicBezTo>
                <a:cubicBezTo>
                  <a:pt x="193828" y="111833"/>
                  <a:pt x="149749" y="378866"/>
                  <a:pt x="158603" y="522474"/>
                </a:cubicBezTo>
                <a:cubicBezTo>
                  <a:pt x="167457" y="666082"/>
                  <a:pt x="140984" y="883838"/>
                  <a:pt x="158603" y="1113096"/>
                </a:cubicBezTo>
                <a:cubicBezTo>
                  <a:pt x="176222" y="1342354"/>
                  <a:pt x="153653" y="1463257"/>
                  <a:pt x="158603" y="1658286"/>
                </a:cubicBezTo>
                <a:cubicBezTo>
                  <a:pt x="163553" y="1853315"/>
                  <a:pt x="135691" y="2089631"/>
                  <a:pt x="158603" y="2271624"/>
                </a:cubicBezTo>
                <a:cubicBezTo>
                  <a:pt x="177942" y="2268647"/>
                  <a:pt x="188492" y="2272565"/>
                  <a:pt x="211471" y="2271624"/>
                </a:cubicBezTo>
                <a:cubicBezTo>
                  <a:pt x="193425" y="2310265"/>
                  <a:pt x="143942" y="2322500"/>
                  <a:pt x="105736" y="2377359"/>
                </a:cubicBezTo>
                <a:cubicBezTo>
                  <a:pt x="51409" y="2331737"/>
                  <a:pt x="32031" y="2293843"/>
                  <a:pt x="0" y="2271624"/>
                </a:cubicBezTo>
                <a:close/>
              </a:path>
              <a:path w="211471" h="2377359" stroke="0" extrusionOk="0">
                <a:moveTo>
                  <a:pt x="0" y="2271624"/>
                </a:moveTo>
                <a:cubicBezTo>
                  <a:pt x="25560" y="2265806"/>
                  <a:pt x="28405" y="2272737"/>
                  <a:pt x="52868" y="2271624"/>
                </a:cubicBezTo>
                <a:cubicBezTo>
                  <a:pt x="23136" y="2163173"/>
                  <a:pt x="56744" y="1941139"/>
                  <a:pt x="52868" y="1771867"/>
                </a:cubicBezTo>
                <a:cubicBezTo>
                  <a:pt x="48992" y="1602595"/>
                  <a:pt x="65432" y="1463770"/>
                  <a:pt x="52868" y="1249393"/>
                </a:cubicBezTo>
                <a:cubicBezTo>
                  <a:pt x="40304" y="1035016"/>
                  <a:pt x="115405" y="939172"/>
                  <a:pt x="52868" y="658771"/>
                </a:cubicBezTo>
                <a:cubicBezTo>
                  <a:pt x="-9669" y="378370"/>
                  <a:pt x="83388" y="144788"/>
                  <a:pt x="52868" y="0"/>
                </a:cubicBezTo>
                <a:cubicBezTo>
                  <a:pt x="98090" y="-5188"/>
                  <a:pt x="114582" y="3914"/>
                  <a:pt x="158603" y="0"/>
                </a:cubicBezTo>
                <a:cubicBezTo>
                  <a:pt x="205291" y="281655"/>
                  <a:pt x="147086" y="421500"/>
                  <a:pt x="158603" y="613338"/>
                </a:cubicBezTo>
                <a:cubicBezTo>
                  <a:pt x="170120" y="805176"/>
                  <a:pt x="115071" y="965987"/>
                  <a:pt x="158603" y="1203961"/>
                </a:cubicBezTo>
                <a:cubicBezTo>
                  <a:pt x="202135" y="1441935"/>
                  <a:pt x="81764" y="1956013"/>
                  <a:pt x="158603" y="2271624"/>
                </a:cubicBezTo>
                <a:cubicBezTo>
                  <a:pt x="184860" y="2268260"/>
                  <a:pt x="186935" y="2272859"/>
                  <a:pt x="211471" y="2271624"/>
                </a:cubicBezTo>
                <a:cubicBezTo>
                  <a:pt x="192808" y="2311284"/>
                  <a:pt x="119641" y="2348702"/>
                  <a:pt x="105736" y="2377359"/>
                </a:cubicBezTo>
                <a:cubicBezTo>
                  <a:pt x="61329" y="2348728"/>
                  <a:pt x="36720" y="2293797"/>
                  <a:pt x="0" y="2271624"/>
                </a:cubicBezTo>
                <a:close/>
              </a:path>
            </a:pathLst>
          </a:custGeom>
          <a:solidFill>
            <a:srgbClr val="00B0F0"/>
          </a:solidFill>
          <a:ln w="19050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2190210174">
                  <a:prstGeom prst="down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F9C8FA-38E9-B0CF-9B12-E1C2A9DC61E6}"/>
              </a:ext>
            </a:extLst>
          </p:cNvPr>
          <p:cNvSpPr txBox="1"/>
          <p:nvPr/>
        </p:nvSpPr>
        <p:spPr>
          <a:xfrm>
            <a:off x="8351762" y="3036664"/>
            <a:ext cx="963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/>
              <a:t>7 x 30 </a:t>
            </a:r>
          </a:p>
          <a:p>
            <a:r>
              <a:rPr lang="en-AU" sz="2400"/>
              <a:t>cycles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9657F51-4095-920B-39DF-0770C1B40A98}"/>
              </a:ext>
            </a:extLst>
          </p:cNvPr>
          <p:cNvSpPr/>
          <p:nvPr/>
        </p:nvSpPr>
        <p:spPr>
          <a:xfrm>
            <a:off x="7586583" y="4663667"/>
            <a:ext cx="1204877" cy="7713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0" name="Picture 29" descr="A picture containing text&#10;&#10;Description automatically generated">
            <a:extLst>
              <a:ext uri="{FF2B5EF4-FFF2-40B4-BE49-F238E27FC236}">
                <a16:creationId xmlns:a16="http://schemas.microsoft.com/office/drawing/2014/main" id="{AE14EAF7-4E4F-FAD0-CBCB-73805861DD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8981625" y="5019025"/>
            <a:ext cx="914033" cy="832004"/>
          </a:xfrm>
          <a:prstGeom prst="rect">
            <a:avLst/>
          </a:prstGeom>
        </p:spPr>
      </p:pic>
      <p:sp>
        <p:nvSpPr>
          <p:cNvPr id="31" name="Speech Bubble: Rectangle 30">
            <a:extLst>
              <a:ext uri="{FF2B5EF4-FFF2-40B4-BE49-F238E27FC236}">
                <a16:creationId xmlns:a16="http://schemas.microsoft.com/office/drawing/2014/main" id="{C4FB85BA-2547-13C7-023F-3A70731F541B}"/>
              </a:ext>
            </a:extLst>
          </p:cNvPr>
          <p:cNvSpPr/>
          <p:nvPr/>
        </p:nvSpPr>
        <p:spPr>
          <a:xfrm>
            <a:off x="349597" y="5757367"/>
            <a:ext cx="4538950" cy="517793"/>
          </a:xfrm>
          <a:custGeom>
            <a:avLst/>
            <a:gdLst>
              <a:gd name="connsiteX0" fmla="*/ 0 w 4538950"/>
              <a:gd name="connsiteY0" fmla="*/ 0 h 517793"/>
              <a:gd name="connsiteX1" fmla="*/ 378246 w 4538950"/>
              <a:gd name="connsiteY1" fmla="*/ 0 h 517793"/>
              <a:gd name="connsiteX2" fmla="*/ 756492 w 4538950"/>
              <a:gd name="connsiteY2" fmla="*/ 0 h 517793"/>
              <a:gd name="connsiteX3" fmla="*/ 577856 w 4538950"/>
              <a:gd name="connsiteY3" fmla="*/ -249189 h 517793"/>
              <a:gd name="connsiteX4" fmla="*/ 376415 w 4538950"/>
              <a:gd name="connsiteY4" fmla="*/ -530189 h 517793"/>
              <a:gd name="connsiteX5" fmla="*/ 851057 w 4538950"/>
              <a:gd name="connsiteY5" fmla="*/ -364063 h 517793"/>
              <a:gd name="connsiteX6" fmla="*/ 1310550 w 4538950"/>
              <a:gd name="connsiteY6" fmla="*/ -203239 h 517793"/>
              <a:gd name="connsiteX7" fmla="*/ 1891229 w 4538950"/>
              <a:gd name="connsiteY7" fmla="*/ 0 h 517793"/>
              <a:gd name="connsiteX8" fmla="*/ 2394296 w 4538950"/>
              <a:gd name="connsiteY8" fmla="*/ 0 h 517793"/>
              <a:gd name="connsiteX9" fmla="*/ 2870886 w 4538950"/>
              <a:gd name="connsiteY9" fmla="*/ 0 h 517793"/>
              <a:gd name="connsiteX10" fmla="*/ 3400430 w 4538950"/>
              <a:gd name="connsiteY10" fmla="*/ 0 h 517793"/>
              <a:gd name="connsiteX11" fmla="*/ 3956451 w 4538950"/>
              <a:gd name="connsiteY11" fmla="*/ 0 h 517793"/>
              <a:gd name="connsiteX12" fmla="*/ 4538950 w 4538950"/>
              <a:gd name="connsiteY12" fmla="*/ 0 h 517793"/>
              <a:gd name="connsiteX13" fmla="*/ 4538950 w 4538950"/>
              <a:gd name="connsiteY13" fmla="*/ 86299 h 517793"/>
              <a:gd name="connsiteX14" fmla="*/ 4538950 w 4538950"/>
              <a:gd name="connsiteY14" fmla="*/ 86299 h 517793"/>
              <a:gd name="connsiteX15" fmla="*/ 4538950 w 4538950"/>
              <a:gd name="connsiteY15" fmla="*/ 215747 h 517793"/>
              <a:gd name="connsiteX16" fmla="*/ 4538950 w 4538950"/>
              <a:gd name="connsiteY16" fmla="*/ 517793 h 517793"/>
              <a:gd name="connsiteX17" fmla="*/ 4035883 w 4538950"/>
              <a:gd name="connsiteY17" fmla="*/ 517793 h 517793"/>
              <a:gd name="connsiteX18" fmla="*/ 3479862 w 4538950"/>
              <a:gd name="connsiteY18" fmla="*/ 517793 h 517793"/>
              <a:gd name="connsiteX19" fmla="*/ 2923840 w 4538950"/>
              <a:gd name="connsiteY19" fmla="*/ 517793 h 517793"/>
              <a:gd name="connsiteX20" fmla="*/ 1891229 w 4538950"/>
              <a:gd name="connsiteY20" fmla="*/ 517793 h 517793"/>
              <a:gd name="connsiteX21" fmla="*/ 1357903 w 4538950"/>
              <a:gd name="connsiteY21" fmla="*/ 517793 h 517793"/>
              <a:gd name="connsiteX22" fmla="*/ 756492 w 4538950"/>
              <a:gd name="connsiteY22" fmla="*/ 517793 h 517793"/>
              <a:gd name="connsiteX23" fmla="*/ 756492 w 4538950"/>
              <a:gd name="connsiteY23" fmla="*/ 517793 h 517793"/>
              <a:gd name="connsiteX24" fmla="*/ 385811 w 4538950"/>
              <a:gd name="connsiteY24" fmla="*/ 517793 h 517793"/>
              <a:gd name="connsiteX25" fmla="*/ 0 w 4538950"/>
              <a:gd name="connsiteY25" fmla="*/ 517793 h 517793"/>
              <a:gd name="connsiteX26" fmla="*/ 0 w 4538950"/>
              <a:gd name="connsiteY26" fmla="*/ 215747 h 517793"/>
              <a:gd name="connsiteX27" fmla="*/ 0 w 4538950"/>
              <a:gd name="connsiteY27" fmla="*/ 86299 h 517793"/>
              <a:gd name="connsiteX28" fmla="*/ 0 w 4538950"/>
              <a:gd name="connsiteY28" fmla="*/ 86299 h 517793"/>
              <a:gd name="connsiteX29" fmla="*/ 0 w 4538950"/>
              <a:gd name="connsiteY29" fmla="*/ 0 h 517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538950" h="517793" fill="none" extrusionOk="0">
                <a:moveTo>
                  <a:pt x="0" y="0"/>
                </a:moveTo>
                <a:cubicBezTo>
                  <a:pt x="108539" y="-14870"/>
                  <a:pt x="270836" y="26896"/>
                  <a:pt x="378246" y="0"/>
                </a:cubicBezTo>
                <a:cubicBezTo>
                  <a:pt x="485656" y="-26896"/>
                  <a:pt x="620536" y="36036"/>
                  <a:pt x="756492" y="0"/>
                </a:cubicBezTo>
                <a:cubicBezTo>
                  <a:pt x="692982" y="-81993"/>
                  <a:pt x="663865" y="-141326"/>
                  <a:pt x="577856" y="-249189"/>
                </a:cubicBezTo>
                <a:cubicBezTo>
                  <a:pt x="491846" y="-357052"/>
                  <a:pt x="450222" y="-494990"/>
                  <a:pt x="376415" y="-530189"/>
                </a:cubicBezTo>
                <a:cubicBezTo>
                  <a:pt x="574829" y="-506851"/>
                  <a:pt x="708708" y="-404322"/>
                  <a:pt x="851057" y="-364063"/>
                </a:cubicBezTo>
                <a:cubicBezTo>
                  <a:pt x="993406" y="-323804"/>
                  <a:pt x="1204698" y="-196163"/>
                  <a:pt x="1310550" y="-203239"/>
                </a:cubicBezTo>
                <a:cubicBezTo>
                  <a:pt x="1416402" y="-210315"/>
                  <a:pt x="1735063" y="19420"/>
                  <a:pt x="1891229" y="0"/>
                </a:cubicBezTo>
                <a:cubicBezTo>
                  <a:pt x="2136332" y="-26262"/>
                  <a:pt x="2190975" y="5584"/>
                  <a:pt x="2394296" y="0"/>
                </a:cubicBezTo>
                <a:cubicBezTo>
                  <a:pt x="2597617" y="-5584"/>
                  <a:pt x="2757167" y="32579"/>
                  <a:pt x="2870886" y="0"/>
                </a:cubicBezTo>
                <a:cubicBezTo>
                  <a:pt x="2984605" y="-32579"/>
                  <a:pt x="3152907" y="48985"/>
                  <a:pt x="3400430" y="0"/>
                </a:cubicBezTo>
                <a:cubicBezTo>
                  <a:pt x="3647953" y="-48985"/>
                  <a:pt x="3733852" y="29210"/>
                  <a:pt x="3956451" y="0"/>
                </a:cubicBezTo>
                <a:cubicBezTo>
                  <a:pt x="4179050" y="-29210"/>
                  <a:pt x="4333219" y="50707"/>
                  <a:pt x="4538950" y="0"/>
                </a:cubicBezTo>
                <a:cubicBezTo>
                  <a:pt x="4545815" y="18857"/>
                  <a:pt x="4533898" y="59357"/>
                  <a:pt x="4538950" y="86299"/>
                </a:cubicBezTo>
                <a:lnTo>
                  <a:pt x="4538950" y="86299"/>
                </a:lnTo>
                <a:cubicBezTo>
                  <a:pt x="4554440" y="138798"/>
                  <a:pt x="4530587" y="178410"/>
                  <a:pt x="4538950" y="215747"/>
                </a:cubicBezTo>
                <a:cubicBezTo>
                  <a:pt x="4555001" y="290815"/>
                  <a:pt x="4524150" y="431343"/>
                  <a:pt x="4538950" y="517793"/>
                </a:cubicBezTo>
                <a:cubicBezTo>
                  <a:pt x="4409411" y="527308"/>
                  <a:pt x="4268901" y="512767"/>
                  <a:pt x="4035883" y="517793"/>
                </a:cubicBezTo>
                <a:cubicBezTo>
                  <a:pt x="3802865" y="522819"/>
                  <a:pt x="3672606" y="454765"/>
                  <a:pt x="3479862" y="517793"/>
                </a:cubicBezTo>
                <a:cubicBezTo>
                  <a:pt x="3287118" y="580821"/>
                  <a:pt x="3158179" y="466478"/>
                  <a:pt x="2923840" y="517793"/>
                </a:cubicBezTo>
                <a:cubicBezTo>
                  <a:pt x="2689501" y="569108"/>
                  <a:pt x="2336920" y="432866"/>
                  <a:pt x="1891229" y="517793"/>
                </a:cubicBezTo>
                <a:cubicBezTo>
                  <a:pt x="1699889" y="580465"/>
                  <a:pt x="1608209" y="510963"/>
                  <a:pt x="1357903" y="517793"/>
                </a:cubicBezTo>
                <a:cubicBezTo>
                  <a:pt x="1107597" y="524623"/>
                  <a:pt x="1049952" y="484369"/>
                  <a:pt x="756492" y="517793"/>
                </a:cubicBezTo>
                <a:lnTo>
                  <a:pt x="756492" y="517793"/>
                </a:lnTo>
                <a:cubicBezTo>
                  <a:pt x="574442" y="518645"/>
                  <a:pt x="560992" y="496142"/>
                  <a:pt x="385811" y="517793"/>
                </a:cubicBezTo>
                <a:cubicBezTo>
                  <a:pt x="210630" y="539444"/>
                  <a:pt x="170033" y="507368"/>
                  <a:pt x="0" y="517793"/>
                </a:cubicBezTo>
                <a:cubicBezTo>
                  <a:pt x="-33075" y="374098"/>
                  <a:pt x="12893" y="298230"/>
                  <a:pt x="0" y="215747"/>
                </a:cubicBezTo>
                <a:cubicBezTo>
                  <a:pt x="-4313" y="169412"/>
                  <a:pt x="9977" y="130823"/>
                  <a:pt x="0" y="86299"/>
                </a:cubicBezTo>
                <a:lnTo>
                  <a:pt x="0" y="86299"/>
                </a:lnTo>
                <a:cubicBezTo>
                  <a:pt x="-10039" y="46577"/>
                  <a:pt x="8290" y="30459"/>
                  <a:pt x="0" y="0"/>
                </a:cubicBezTo>
                <a:close/>
              </a:path>
              <a:path w="4538950" h="517793" stroke="0" extrusionOk="0">
                <a:moveTo>
                  <a:pt x="0" y="0"/>
                </a:moveTo>
                <a:cubicBezTo>
                  <a:pt x="89884" y="-38514"/>
                  <a:pt x="252922" y="16733"/>
                  <a:pt x="363116" y="0"/>
                </a:cubicBezTo>
                <a:cubicBezTo>
                  <a:pt x="473310" y="-16733"/>
                  <a:pt x="640891" y="47048"/>
                  <a:pt x="756492" y="0"/>
                </a:cubicBezTo>
                <a:cubicBezTo>
                  <a:pt x="696807" y="-75072"/>
                  <a:pt x="661285" y="-142951"/>
                  <a:pt x="562653" y="-270396"/>
                </a:cubicBezTo>
                <a:cubicBezTo>
                  <a:pt x="464021" y="-397841"/>
                  <a:pt x="483751" y="-416776"/>
                  <a:pt x="376415" y="-530189"/>
                </a:cubicBezTo>
                <a:cubicBezTo>
                  <a:pt x="622743" y="-509809"/>
                  <a:pt x="732870" y="-378181"/>
                  <a:pt x="911649" y="-342856"/>
                </a:cubicBezTo>
                <a:cubicBezTo>
                  <a:pt x="1090428" y="-307530"/>
                  <a:pt x="1234244" y="-186383"/>
                  <a:pt x="1401439" y="-171428"/>
                </a:cubicBezTo>
                <a:cubicBezTo>
                  <a:pt x="1568634" y="-156473"/>
                  <a:pt x="1650808" y="-78771"/>
                  <a:pt x="1891229" y="0"/>
                </a:cubicBezTo>
                <a:cubicBezTo>
                  <a:pt x="2069334" y="-16123"/>
                  <a:pt x="2177752" y="46164"/>
                  <a:pt x="2341342" y="0"/>
                </a:cubicBezTo>
                <a:cubicBezTo>
                  <a:pt x="2504932" y="-46164"/>
                  <a:pt x="2701006" y="16945"/>
                  <a:pt x="2791454" y="0"/>
                </a:cubicBezTo>
                <a:cubicBezTo>
                  <a:pt x="2881902" y="-16945"/>
                  <a:pt x="3091903" y="7952"/>
                  <a:pt x="3373953" y="0"/>
                </a:cubicBezTo>
                <a:cubicBezTo>
                  <a:pt x="3656003" y="-7952"/>
                  <a:pt x="3674407" y="43296"/>
                  <a:pt x="3877020" y="0"/>
                </a:cubicBezTo>
                <a:cubicBezTo>
                  <a:pt x="4079633" y="-43296"/>
                  <a:pt x="4295004" y="12218"/>
                  <a:pt x="4538950" y="0"/>
                </a:cubicBezTo>
                <a:cubicBezTo>
                  <a:pt x="4547209" y="25411"/>
                  <a:pt x="4531411" y="57938"/>
                  <a:pt x="4538950" y="86299"/>
                </a:cubicBezTo>
                <a:lnTo>
                  <a:pt x="4538950" y="86299"/>
                </a:lnTo>
                <a:cubicBezTo>
                  <a:pt x="4550809" y="138660"/>
                  <a:pt x="4531894" y="186768"/>
                  <a:pt x="4538950" y="215747"/>
                </a:cubicBezTo>
                <a:cubicBezTo>
                  <a:pt x="4572091" y="363107"/>
                  <a:pt x="4504004" y="418533"/>
                  <a:pt x="4538950" y="517793"/>
                </a:cubicBezTo>
                <a:cubicBezTo>
                  <a:pt x="4350776" y="518122"/>
                  <a:pt x="4180101" y="506651"/>
                  <a:pt x="4035883" y="517793"/>
                </a:cubicBezTo>
                <a:cubicBezTo>
                  <a:pt x="3891665" y="528935"/>
                  <a:pt x="3707837" y="488637"/>
                  <a:pt x="3559293" y="517793"/>
                </a:cubicBezTo>
                <a:cubicBezTo>
                  <a:pt x="3410749" y="546949"/>
                  <a:pt x="3187897" y="517311"/>
                  <a:pt x="3003272" y="517793"/>
                </a:cubicBezTo>
                <a:cubicBezTo>
                  <a:pt x="2818647" y="518275"/>
                  <a:pt x="2671114" y="474074"/>
                  <a:pt x="2526682" y="517793"/>
                </a:cubicBezTo>
                <a:cubicBezTo>
                  <a:pt x="2382250" y="561512"/>
                  <a:pt x="2158249" y="494866"/>
                  <a:pt x="1891229" y="517793"/>
                </a:cubicBezTo>
                <a:cubicBezTo>
                  <a:pt x="1673284" y="568744"/>
                  <a:pt x="1491254" y="495033"/>
                  <a:pt x="1346555" y="517793"/>
                </a:cubicBezTo>
                <a:cubicBezTo>
                  <a:pt x="1201856" y="540553"/>
                  <a:pt x="1041816" y="450213"/>
                  <a:pt x="756492" y="517793"/>
                </a:cubicBezTo>
                <a:lnTo>
                  <a:pt x="756492" y="517793"/>
                </a:lnTo>
                <a:cubicBezTo>
                  <a:pt x="586419" y="518206"/>
                  <a:pt x="457576" y="505997"/>
                  <a:pt x="378246" y="517793"/>
                </a:cubicBezTo>
                <a:cubicBezTo>
                  <a:pt x="298916" y="529589"/>
                  <a:pt x="135131" y="490077"/>
                  <a:pt x="0" y="517793"/>
                </a:cubicBezTo>
                <a:cubicBezTo>
                  <a:pt x="-18357" y="385337"/>
                  <a:pt x="27525" y="342712"/>
                  <a:pt x="0" y="215747"/>
                </a:cubicBezTo>
                <a:cubicBezTo>
                  <a:pt x="-13526" y="177260"/>
                  <a:pt x="9782" y="150217"/>
                  <a:pt x="0" y="86299"/>
                </a:cubicBezTo>
                <a:lnTo>
                  <a:pt x="0" y="86299"/>
                </a:lnTo>
                <a:cubicBezTo>
                  <a:pt x="-8042" y="53792"/>
                  <a:pt x="2720" y="21232"/>
                  <a:pt x="0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4154624861">
                  <a:prstGeom prst="wedgeRectCallout">
                    <a:avLst>
                      <a:gd name="adj1" fmla="val -41707"/>
                      <a:gd name="adj2" fmla="val -152394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err="1">
                <a:solidFill>
                  <a:schemeClr val="tx1"/>
                </a:solidFill>
              </a:rPr>
              <a:t>independent_access</a:t>
            </a:r>
            <a:r>
              <a:rPr lang="en-US" sz="3200">
                <a:solidFill>
                  <a:schemeClr val="tx1"/>
                </a:solidFill>
              </a:rPr>
              <a:t>(x);</a:t>
            </a:r>
            <a:endParaRPr lang="en-AU" sz="320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F16095B-87BB-5EC7-8942-5C0DF84067D7}"/>
              </a:ext>
            </a:extLst>
          </p:cNvPr>
          <p:cNvSpPr/>
          <p:nvPr/>
        </p:nvSpPr>
        <p:spPr>
          <a:xfrm>
            <a:off x="6226723" y="4136850"/>
            <a:ext cx="1053737" cy="175224"/>
          </a:xfrm>
          <a:custGeom>
            <a:avLst/>
            <a:gdLst>
              <a:gd name="connsiteX0" fmla="*/ 0 w 1053737"/>
              <a:gd name="connsiteY0" fmla="*/ 0 h 175224"/>
              <a:gd name="connsiteX1" fmla="*/ 495256 w 1053737"/>
              <a:gd name="connsiteY1" fmla="*/ 0 h 175224"/>
              <a:gd name="connsiteX2" fmla="*/ 1053737 w 1053737"/>
              <a:gd name="connsiteY2" fmla="*/ 0 h 175224"/>
              <a:gd name="connsiteX3" fmla="*/ 1053737 w 1053737"/>
              <a:gd name="connsiteY3" fmla="*/ 175224 h 175224"/>
              <a:gd name="connsiteX4" fmla="*/ 516331 w 1053737"/>
              <a:gd name="connsiteY4" fmla="*/ 175224 h 175224"/>
              <a:gd name="connsiteX5" fmla="*/ 0 w 1053737"/>
              <a:gd name="connsiteY5" fmla="*/ 175224 h 175224"/>
              <a:gd name="connsiteX6" fmla="*/ 0 w 1053737"/>
              <a:gd name="connsiteY6" fmla="*/ 0 h 175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737" h="175224" fill="none" extrusionOk="0">
                <a:moveTo>
                  <a:pt x="0" y="0"/>
                </a:moveTo>
                <a:cubicBezTo>
                  <a:pt x="165727" y="-28991"/>
                  <a:pt x="348187" y="11386"/>
                  <a:pt x="495256" y="0"/>
                </a:cubicBezTo>
                <a:cubicBezTo>
                  <a:pt x="642325" y="-11386"/>
                  <a:pt x="897903" y="8216"/>
                  <a:pt x="1053737" y="0"/>
                </a:cubicBezTo>
                <a:cubicBezTo>
                  <a:pt x="1074226" y="60175"/>
                  <a:pt x="1053146" y="91717"/>
                  <a:pt x="1053737" y="175224"/>
                </a:cubicBezTo>
                <a:cubicBezTo>
                  <a:pt x="786435" y="224665"/>
                  <a:pt x="783312" y="143074"/>
                  <a:pt x="516331" y="175224"/>
                </a:cubicBezTo>
                <a:cubicBezTo>
                  <a:pt x="249350" y="207374"/>
                  <a:pt x="257418" y="143701"/>
                  <a:pt x="0" y="175224"/>
                </a:cubicBezTo>
                <a:cubicBezTo>
                  <a:pt x="-12869" y="106865"/>
                  <a:pt x="4819" y="83699"/>
                  <a:pt x="0" y="0"/>
                </a:cubicBezTo>
                <a:close/>
              </a:path>
              <a:path w="1053737" h="175224" stroke="0" extrusionOk="0">
                <a:moveTo>
                  <a:pt x="0" y="0"/>
                </a:moveTo>
                <a:cubicBezTo>
                  <a:pt x="229326" y="-28934"/>
                  <a:pt x="384237" y="29800"/>
                  <a:pt x="505794" y="0"/>
                </a:cubicBezTo>
                <a:cubicBezTo>
                  <a:pt x="627351" y="-29800"/>
                  <a:pt x="892392" y="54216"/>
                  <a:pt x="1053737" y="0"/>
                </a:cubicBezTo>
                <a:cubicBezTo>
                  <a:pt x="1061948" y="41473"/>
                  <a:pt x="1042958" y="92125"/>
                  <a:pt x="1053737" y="175224"/>
                </a:cubicBezTo>
                <a:cubicBezTo>
                  <a:pt x="877993" y="188185"/>
                  <a:pt x="687907" y="164267"/>
                  <a:pt x="526869" y="175224"/>
                </a:cubicBezTo>
                <a:cubicBezTo>
                  <a:pt x="365831" y="186181"/>
                  <a:pt x="151306" y="118684"/>
                  <a:pt x="0" y="175224"/>
                </a:cubicBezTo>
                <a:cubicBezTo>
                  <a:pt x="-12688" y="93810"/>
                  <a:pt x="6153" y="47620"/>
                  <a:pt x="0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70500016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07FD714-1256-158F-70A9-7E7E08932587}"/>
              </a:ext>
            </a:extLst>
          </p:cNvPr>
          <p:cNvSpPr/>
          <p:nvPr/>
        </p:nvSpPr>
        <p:spPr>
          <a:xfrm>
            <a:off x="7628815" y="5145938"/>
            <a:ext cx="1053737" cy="175224"/>
          </a:xfrm>
          <a:custGeom>
            <a:avLst/>
            <a:gdLst>
              <a:gd name="connsiteX0" fmla="*/ 0 w 1053737"/>
              <a:gd name="connsiteY0" fmla="*/ 0 h 175224"/>
              <a:gd name="connsiteX1" fmla="*/ 495256 w 1053737"/>
              <a:gd name="connsiteY1" fmla="*/ 0 h 175224"/>
              <a:gd name="connsiteX2" fmla="*/ 1053737 w 1053737"/>
              <a:gd name="connsiteY2" fmla="*/ 0 h 175224"/>
              <a:gd name="connsiteX3" fmla="*/ 1053737 w 1053737"/>
              <a:gd name="connsiteY3" fmla="*/ 175224 h 175224"/>
              <a:gd name="connsiteX4" fmla="*/ 516331 w 1053737"/>
              <a:gd name="connsiteY4" fmla="*/ 175224 h 175224"/>
              <a:gd name="connsiteX5" fmla="*/ 0 w 1053737"/>
              <a:gd name="connsiteY5" fmla="*/ 175224 h 175224"/>
              <a:gd name="connsiteX6" fmla="*/ 0 w 1053737"/>
              <a:gd name="connsiteY6" fmla="*/ 0 h 175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737" h="175224" fill="none" extrusionOk="0">
                <a:moveTo>
                  <a:pt x="0" y="0"/>
                </a:moveTo>
                <a:cubicBezTo>
                  <a:pt x="165727" y="-28991"/>
                  <a:pt x="348187" y="11386"/>
                  <a:pt x="495256" y="0"/>
                </a:cubicBezTo>
                <a:cubicBezTo>
                  <a:pt x="642325" y="-11386"/>
                  <a:pt x="897903" y="8216"/>
                  <a:pt x="1053737" y="0"/>
                </a:cubicBezTo>
                <a:cubicBezTo>
                  <a:pt x="1074226" y="60175"/>
                  <a:pt x="1053146" y="91717"/>
                  <a:pt x="1053737" y="175224"/>
                </a:cubicBezTo>
                <a:cubicBezTo>
                  <a:pt x="786435" y="224665"/>
                  <a:pt x="783312" y="143074"/>
                  <a:pt x="516331" y="175224"/>
                </a:cubicBezTo>
                <a:cubicBezTo>
                  <a:pt x="249350" y="207374"/>
                  <a:pt x="257418" y="143701"/>
                  <a:pt x="0" y="175224"/>
                </a:cubicBezTo>
                <a:cubicBezTo>
                  <a:pt x="-12869" y="106865"/>
                  <a:pt x="4819" y="83699"/>
                  <a:pt x="0" y="0"/>
                </a:cubicBezTo>
                <a:close/>
              </a:path>
              <a:path w="1053737" h="175224" stroke="0" extrusionOk="0">
                <a:moveTo>
                  <a:pt x="0" y="0"/>
                </a:moveTo>
                <a:cubicBezTo>
                  <a:pt x="229326" y="-28934"/>
                  <a:pt x="384237" y="29800"/>
                  <a:pt x="505794" y="0"/>
                </a:cubicBezTo>
                <a:cubicBezTo>
                  <a:pt x="627351" y="-29800"/>
                  <a:pt x="892392" y="54216"/>
                  <a:pt x="1053737" y="0"/>
                </a:cubicBezTo>
                <a:cubicBezTo>
                  <a:pt x="1061948" y="41473"/>
                  <a:pt x="1042958" y="92125"/>
                  <a:pt x="1053737" y="175224"/>
                </a:cubicBezTo>
                <a:cubicBezTo>
                  <a:pt x="877993" y="188185"/>
                  <a:pt x="687907" y="164267"/>
                  <a:pt x="526869" y="175224"/>
                </a:cubicBezTo>
                <a:cubicBezTo>
                  <a:pt x="365831" y="186181"/>
                  <a:pt x="151306" y="118684"/>
                  <a:pt x="0" y="175224"/>
                </a:cubicBezTo>
                <a:cubicBezTo>
                  <a:pt x="-12688" y="93810"/>
                  <a:pt x="6153" y="47620"/>
                  <a:pt x="0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70500016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320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99"/>
    </mc:Choice>
    <mc:Fallback xmlns="">
      <p:transition spd="slow" advTm="730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6 L -0.00117 -0.07615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3819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59259E-6 L -0.00248 -0.0919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" y="-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6" grpId="0"/>
      <p:bldP spid="9" grpId="0" animBg="1"/>
      <p:bldP spid="12" grpId="0"/>
      <p:bldP spid="13" grpId="0" animBg="1"/>
      <p:bldP spid="14" grpId="0"/>
      <p:bldP spid="29" grpId="0" animBg="1"/>
      <p:bldP spid="31" grpId="0" animBg="1"/>
      <p:bldP spid="32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06748-624A-B255-6BA3-60B715488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Ultimate Speculative Load Hardening 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B570F-087C-632B-E356-EFAEA5B6B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17776"/>
          </a:xfrm>
        </p:spPr>
        <p:txBody>
          <a:bodyPr>
            <a:normAutofit/>
          </a:bodyPr>
          <a:lstStyle/>
          <a:p>
            <a:r>
              <a:rPr lang="en-US" sz="3200"/>
              <a:t>Constant-time Model</a:t>
            </a:r>
          </a:p>
          <a:p>
            <a:pPr lvl="1"/>
            <a:r>
              <a:rPr lang="en-US" sz="2800"/>
              <a:t>Memory access (load + store)</a:t>
            </a:r>
          </a:p>
          <a:p>
            <a:pPr lvl="1"/>
            <a:r>
              <a:rPr lang="en-US" sz="2800"/>
              <a:t>Control Flow Transfers</a:t>
            </a:r>
          </a:p>
          <a:p>
            <a:pPr lvl="1"/>
            <a:r>
              <a:rPr lang="en-US" sz="2800"/>
              <a:t>Variable-time Instructions</a:t>
            </a:r>
          </a:p>
          <a:p>
            <a:r>
              <a:rPr lang="en-US" sz="3200"/>
              <a:t>Bring constant-time model to speculative execution</a:t>
            </a:r>
          </a:p>
          <a:p>
            <a:pPr lvl="1"/>
            <a:endParaRPr lang="en-AU" sz="2800"/>
          </a:p>
          <a:p>
            <a:pPr lvl="1"/>
            <a:endParaRPr lang="en-US" sz="28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7D67F5-1410-A395-DADB-C953B3499993}"/>
              </a:ext>
            </a:extLst>
          </p:cNvPr>
          <p:cNvSpPr txBox="1"/>
          <p:nvPr/>
        </p:nvSpPr>
        <p:spPr>
          <a:xfrm>
            <a:off x="4640452" y="4389353"/>
            <a:ext cx="832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SLH</a:t>
            </a:r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E5ACE2-2AF7-534E-D738-664519918DD6}"/>
              </a:ext>
            </a:extLst>
          </p:cNvPr>
          <p:cNvSpPr txBox="1"/>
          <p:nvPr/>
        </p:nvSpPr>
        <p:spPr>
          <a:xfrm>
            <a:off x="2583180" y="4912573"/>
            <a:ext cx="1675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Memory</a:t>
            </a:r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FBC989-F2A7-2D58-B861-0B664577D62A}"/>
              </a:ext>
            </a:extLst>
          </p:cNvPr>
          <p:cNvSpPr txBox="1"/>
          <p:nvPr/>
        </p:nvSpPr>
        <p:spPr>
          <a:xfrm>
            <a:off x="2294532" y="6058514"/>
            <a:ext cx="2252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Variable-time</a:t>
            </a:r>
            <a:endParaRPr lang="en-AU" dirty="0"/>
          </a:p>
        </p:txBody>
      </p:sp>
      <p:pic>
        <p:nvPicPr>
          <p:cNvPr id="21" name="Graphic 20" descr="Close with solid fill">
            <a:extLst>
              <a:ext uri="{FF2B5EF4-FFF2-40B4-BE49-F238E27FC236}">
                <a16:creationId xmlns:a16="http://schemas.microsoft.com/office/drawing/2014/main" id="{2E231136-05F0-FBCB-6C02-EBB9A4838D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73373" y="5411412"/>
            <a:ext cx="541962" cy="54196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965D131-EB33-2B78-20C1-363F9FC87B35}"/>
              </a:ext>
            </a:extLst>
          </p:cNvPr>
          <p:cNvSpPr txBox="1"/>
          <p:nvPr/>
        </p:nvSpPr>
        <p:spPr>
          <a:xfrm>
            <a:off x="6336754" y="4343401"/>
            <a:ext cx="2105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SSLH </a:t>
            </a:r>
            <a:r>
              <a:rPr lang="en-US" sz="2000" dirty="0"/>
              <a:t>(CCS 2021)</a:t>
            </a:r>
            <a:endParaRPr lang="en-AU" dirty="0"/>
          </a:p>
        </p:txBody>
      </p:sp>
      <p:pic>
        <p:nvPicPr>
          <p:cNvPr id="24" name="Graphic 23" descr="Checkmark with solid fill">
            <a:extLst>
              <a:ext uri="{FF2B5EF4-FFF2-40B4-BE49-F238E27FC236}">
                <a16:creationId xmlns:a16="http://schemas.microsoft.com/office/drawing/2014/main" id="{8945C337-5808-4A57-C7AE-AFB886A384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37637" y="4866621"/>
            <a:ext cx="566363" cy="566363"/>
          </a:xfrm>
          <a:prstGeom prst="rect">
            <a:avLst/>
          </a:prstGeom>
        </p:spPr>
      </p:pic>
      <p:pic>
        <p:nvPicPr>
          <p:cNvPr id="25" name="Graphic 24" descr="Checkmark with solid fill">
            <a:extLst>
              <a:ext uri="{FF2B5EF4-FFF2-40B4-BE49-F238E27FC236}">
                <a16:creationId xmlns:a16="http://schemas.microsoft.com/office/drawing/2014/main" id="{7B2F0D15-2849-DDED-1466-DECB5E8F58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37637" y="5343889"/>
            <a:ext cx="566363" cy="56636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C6010B7-E850-5D21-7F3F-B1741D624E65}"/>
              </a:ext>
            </a:extLst>
          </p:cNvPr>
          <p:cNvSpPr txBox="1"/>
          <p:nvPr/>
        </p:nvSpPr>
        <p:spPr>
          <a:xfrm>
            <a:off x="2382297" y="5421186"/>
            <a:ext cx="2089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Control Flow</a:t>
            </a:r>
            <a:endParaRPr lang="en-AU" dirty="0"/>
          </a:p>
        </p:txBody>
      </p:sp>
      <p:pic>
        <p:nvPicPr>
          <p:cNvPr id="28" name="Graphic 27" descr="Close with solid fill">
            <a:extLst>
              <a:ext uri="{FF2B5EF4-FFF2-40B4-BE49-F238E27FC236}">
                <a16:creationId xmlns:a16="http://schemas.microsoft.com/office/drawing/2014/main" id="{A5853B36-E221-943C-E538-A7238ACDF1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73373" y="6051509"/>
            <a:ext cx="541962" cy="541962"/>
          </a:xfrm>
          <a:prstGeom prst="rect">
            <a:avLst/>
          </a:prstGeom>
        </p:spPr>
      </p:pic>
      <p:pic>
        <p:nvPicPr>
          <p:cNvPr id="29" name="Graphic 28" descr="Close with solid fill">
            <a:extLst>
              <a:ext uri="{FF2B5EF4-FFF2-40B4-BE49-F238E27FC236}">
                <a16:creationId xmlns:a16="http://schemas.microsoft.com/office/drawing/2014/main" id="{192EFB45-941D-9B64-A25F-3451D6AB75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37637" y="6039772"/>
            <a:ext cx="541962" cy="54196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A366291-EE8D-1A72-0249-E5B990693378}"/>
              </a:ext>
            </a:extLst>
          </p:cNvPr>
          <p:cNvSpPr txBox="1"/>
          <p:nvPr/>
        </p:nvSpPr>
        <p:spPr>
          <a:xfrm>
            <a:off x="8767923" y="4343401"/>
            <a:ext cx="968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USLH</a:t>
            </a:r>
            <a:endParaRPr lang="en-AU"/>
          </a:p>
        </p:txBody>
      </p:sp>
      <p:pic>
        <p:nvPicPr>
          <p:cNvPr id="31" name="Graphic 30" descr="Checkmark with solid fill">
            <a:extLst>
              <a:ext uri="{FF2B5EF4-FFF2-40B4-BE49-F238E27FC236}">
                <a16:creationId xmlns:a16="http://schemas.microsoft.com/office/drawing/2014/main" id="{E391E06B-DF90-1EFB-09EA-6654A653C6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8805" y="4811796"/>
            <a:ext cx="566363" cy="566363"/>
          </a:xfrm>
          <a:prstGeom prst="rect">
            <a:avLst/>
          </a:prstGeom>
        </p:spPr>
      </p:pic>
      <p:pic>
        <p:nvPicPr>
          <p:cNvPr id="32" name="Graphic 31" descr="Checkmark with solid fill">
            <a:extLst>
              <a:ext uri="{FF2B5EF4-FFF2-40B4-BE49-F238E27FC236}">
                <a16:creationId xmlns:a16="http://schemas.microsoft.com/office/drawing/2014/main" id="{6BA28D83-98B2-AD89-72D8-8DE63CCAEC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02792" y="5402425"/>
            <a:ext cx="566363" cy="566363"/>
          </a:xfrm>
          <a:prstGeom prst="rect">
            <a:avLst/>
          </a:prstGeom>
        </p:spPr>
      </p:pic>
      <p:pic>
        <p:nvPicPr>
          <p:cNvPr id="33" name="Graphic 32" descr="Checkmark with solid fill">
            <a:extLst>
              <a:ext uri="{FF2B5EF4-FFF2-40B4-BE49-F238E27FC236}">
                <a16:creationId xmlns:a16="http://schemas.microsoft.com/office/drawing/2014/main" id="{A49A0085-3547-D891-B49B-C31A3B3F22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02792" y="5993054"/>
            <a:ext cx="566363" cy="566363"/>
          </a:xfrm>
          <a:prstGeom prst="rect">
            <a:avLst/>
          </a:prstGeom>
        </p:spPr>
      </p:pic>
      <p:sp>
        <p:nvSpPr>
          <p:cNvPr id="35" name="Speech Bubble: Rectangle 34">
            <a:extLst>
              <a:ext uri="{FF2B5EF4-FFF2-40B4-BE49-F238E27FC236}">
                <a16:creationId xmlns:a16="http://schemas.microsoft.com/office/drawing/2014/main" id="{73D62BE8-4896-1D58-6B68-AC9A284A2315}"/>
              </a:ext>
            </a:extLst>
          </p:cNvPr>
          <p:cNvSpPr/>
          <p:nvPr/>
        </p:nvSpPr>
        <p:spPr>
          <a:xfrm>
            <a:off x="548640" y="4998720"/>
            <a:ext cx="1833657" cy="979055"/>
          </a:xfrm>
          <a:custGeom>
            <a:avLst/>
            <a:gdLst>
              <a:gd name="connsiteX0" fmla="*/ 0 w 1833657"/>
              <a:gd name="connsiteY0" fmla="*/ 0 h 979055"/>
              <a:gd name="connsiteX1" fmla="*/ 545513 w 1833657"/>
              <a:gd name="connsiteY1" fmla="*/ 0 h 979055"/>
              <a:gd name="connsiteX2" fmla="*/ 1069633 w 1833657"/>
              <a:gd name="connsiteY2" fmla="*/ 0 h 979055"/>
              <a:gd name="connsiteX3" fmla="*/ 1069633 w 1833657"/>
              <a:gd name="connsiteY3" fmla="*/ 0 h 979055"/>
              <a:gd name="connsiteX4" fmla="*/ 1528048 w 1833657"/>
              <a:gd name="connsiteY4" fmla="*/ 0 h 979055"/>
              <a:gd name="connsiteX5" fmla="*/ 1833657 w 1833657"/>
              <a:gd name="connsiteY5" fmla="*/ 0 h 979055"/>
              <a:gd name="connsiteX6" fmla="*/ 1833657 w 1833657"/>
              <a:gd name="connsiteY6" fmla="*/ 571115 h 979055"/>
              <a:gd name="connsiteX7" fmla="*/ 2175826 w 1833657"/>
              <a:gd name="connsiteY7" fmla="*/ 883877 h 979055"/>
              <a:gd name="connsiteX8" fmla="*/ 2546509 w 1833657"/>
              <a:gd name="connsiteY8" fmla="*/ 1222703 h 979055"/>
              <a:gd name="connsiteX9" fmla="*/ 2190083 w 1833657"/>
              <a:gd name="connsiteY9" fmla="*/ 1019291 h 979055"/>
              <a:gd name="connsiteX10" fmla="*/ 1833657 w 1833657"/>
              <a:gd name="connsiteY10" fmla="*/ 815879 h 979055"/>
              <a:gd name="connsiteX11" fmla="*/ 1833657 w 1833657"/>
              <a:gd name="connsiteY11" fmla="*/ 979055 h 979055"/>
              <a:gd name="connsiteX12" fmla="*/ 1528048 w 1833657"/>
              <a:gd name="connsiteY12" fmla="*/ 979055 h 979055"/>
              <a:gd name="connsiteX13" fmla="*/ 1069633 w 1833657"/>
              <a:gd name="connsiteY13" fmla="*/ 979055 h 979055"/>
              <a:gd name="connsiteX14" fmla="*/ 1069633 w 1833657"/>
              <a:gd name="connsiteY14" fmla="*/ 979055 h 979055"/>
              <a:gd name="connsiteX15" fmla="*/ 534817 w 1833657"/>
              <a:gd name="connsiteY15" fmla="*/ 979055 h 979055"/>
              <a:gd name="connsiteX16" fmla="*/ 0 w 1833657"/>
              <a:gd name="connsiteY16" fmla="*/ 979055 h 979055"/>
              <a:gd name="connsiteX17" fmla="*/ 0 w 1833657"/>
              <a:gd name="connsiteY17" fmla="*/ 815879 h 979055"/>
              <a:gd name="connsiteX18" fmla="*/ 0 w 1833657"/>
              <a:gd name="connsiteY18" fmla="*/ 571115 h 979055"/>
              <a:gd name="connsiteX19" fmla="*/ 0 w 1833657"/>
              <a:gd name="connsiteY19" fmla="*/ 571115 h 979055"/>
              <a:gd name="connsiteX20" fmla="*/ 0 w 1833657"/>
              <a:gd name="connsiteY20" fmla="*/ 0 h 979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33657" h="979055" extrusionOk="0">
                <a:moveTo>
                  <a:pt x="0" y="0"/>
                </a:moveTo>
                <a:cubicBezTo>
                  <a:pt x="248836" y="-2581"/>
                  <a:pt x="272788" y="37193"/>
                  <a:pt x="545513" y="0"/>
                </a:cubicBezTo>
                <a:cubicBezTo>
                  <a:pt x="818238" y="-37193"/>
                  <a:pt x="846377" y="38357"/>
                  <a:pt x="1069633" y="0"/>
                </a:cubicBezTo>
                <a:lnTo>
                  <a:pt x="1069633" y="0"/>
                </a:lnTo>
                <a:cubicBezTo>
                  <a:pt x="1270996" y="-49498"/>
                  <a:pt x="1396775" y="50494"/>
                  <a:pt x="1528048" y="0"/>
                </a:cubicBezTo>
                <a:cubicBezTo>
                  <a:pt x="1610337" y="-14414"/>
                  <a:pt x="1770320" y="25566"/>
                  <a:pt x="1833657" y="0"/>
                </a:cubicBezTo>
                <a:cubicBezTo>
                  <a:pt x="1862584" y="265776"/>
                  <a:pt x="1808320" y="435467"/>
                  <a:pt x="1833657" y="571115"/>
                </a:cubicBezTo>
                <a:cubicBezTo>
                  <a:pt x="1961217" y="661842"/>
                  <a:pt x="2051613" y="815898"/>
                  <a:pt x="2175826" y="883877"/>
                </a:cubicBezTo>
                <a:cubicBezTo>
                  <a:pt x="2300038" y="951856"/>
                  <a:pt x="2435619" y="1174135"/>
                  <a:pt x="2546509" y="1222703"/>
                </a:cubicBezTo>
                <a:cubicBezTo>
                  <a:pt x="2374697" y="1161063"/>
                  <a:pt x="2296351" y="1038418"/>
                  <a:pt x="2190083" y="1019291"/>
                </a:cubicBezTo>
                <a:cubicBezTo>
                  <a:pt x="2083815" y="1000164"/>
                  <a:pt x="1998793" y="899029"/>
                  <a:pt x="1833657" y="815879"/>
                </a:cubicBezTo>
                <a:cubicBezTo>
                  <a:pt x="1845166" y="875098"/>
                  <a:pt x="1822106" y="925641"/>
                  <a:pt x="1833657" y="979055"/>
                </a:cubicBezTo>
                <a:cubicBezTo>
                  <a:pt x="1752190" y="993006"/>
                  <a:pt x="1643572" y="948969"/>
                  <a:pt x="1528048" y="979055"/>
                </a:cubicBezTo>
                <a:cubicBezTo>
                  <a:pt x="1425271" y="998170"/>
                  <a:pt x="1285798" y="952743"/>
                  <a:pt x="1069633" y="979055"/>
                </a:cubicBezTo>
                <a:lnTo>
                  <a:pt x="1069633" y="979055"/>
                </a:lnTo>
                <a:cubicBezTo>
                  <a:pt x="841345" y="1020659"/>
                  <a:pt x="772673" y="973525"/>
                  <a:pt x="534817" y="979055"/>
                </a:cubicBezTo>
                <a:cubicBezTo>
                  <a:pt x="296961" y="984585"/>
                  <a:pt x="229404" y="956186"/>
                  <a:pt x="0" y="979055"/>
                </a:cubicBezTo>
                <a:cubicBezTo>
                  <a:pt x="-7995" y="935707"/>
                  <a:pt x="5786" y="878978"/>
                  <a:pt x="0" y="815879"/>
                </a:cubicBezTo>
                <a:cubicBezTo>
                  <a:pt x="-18670" y="744346"/>
                  <a:pt x="3525" y="662547"/>
                  <a:pt x="0" y="571115"/>
                </a:cubicBezTo>
                <a:lnTo>
                  <a:pt x="0" y="571115"/>
                </a:lnTo>
                <a:cubicBezTo>
                  <a:pt x="-56585" y="394579"/>
                  <a:pt x="64827" y="13678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549750527">
                  <a:prstGeom prst="wedgeRectCallout">
                    <a:avLst>
                      <a:gd name="adj1" fmla="val 88876"/>
                      <a:gd name="adj2" fmla="val 74886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>
                <a:solidFill>
                  <a:schemeClr val="tx1"/>
                </a:solidFill>
              </a:rPr>
              <a:t>Really Leak?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33EB4152-D288-DB37-7834-49E03CE69722}"/>
              </a:ext>
            </a:extLst>
          </p:cNvPr>
          <p:cNvSpPr/>
          <p:nvPr/>
        </p:nvSpPr>
        <p:spPr>
          <a:xfrm>
            <a:off x="166784" y="4977149"/>
            <a:ext cx="2090358" cy="979055"/>
          </a:xfrm>
          <a:custGeom>
            <a:avLst/>
            <a:gdLst>
              <a:gd name="connsiteX0" fmla="*/ 0 w 2090358"/>
              <a:gd name="connsiteY0" fmla="*/ 0 h 979055"/>
              <a:gd name="connsiteX1" fmla="*/ 418652 w 2090358"/>
              <a:gd name="connsiteY1" fmla="*/ 0 h 979055"/>
              <a:gd name="connsiteX2" fmla="*/ 800724 w 2090358"/>
              <a:gd name="connsiteY2" fmla="*/ 0 h 979055"/>
              <a:gd name="connsiteX3" fmla="*/ 1219376 w 2090358"/>
              <a:gd name="connsiteY3" fmla="*/ 0 h 979055"/>
              <a:gd name="connsiteX4" fmla="*/ 1219376 w 2090358"/>
              <a:gd name="connsiteY4" fmla="*/ 0 h 979055"/>
              <a:gd name="connsiteX5" fmla="*/ 1741965 w 2090358"/>
              <a:gd name="connsiteY5" fmla="*/ 0 h 979055"/>
              <a:gd name="connsiteX6" fmla="*/ 2090358 w 2090358"/>
              <a:gd name="connsiteY6" fmla="*/ 0 h 979055"/>
              <a:gd name="connsiteX7" fmla="*/ 2090358 w 2090358"/>
              <a:gd name="connsiteY7" fmla="*/ 571115 h 979055"/>
              <a:gd name="connsiteX8" fmla="*/ 2472303 w 2090358"/>
              <a:gd name="connsiteY8" fmla="*/ 877361 h 979055"/>
              <a:gd name="connsiteX9" fmla="*/ 2903006 w 2090358"/>
              <a:gd name="connsiteY9" fmla="*/ 1222703 h 979055"/>
              <a:gd name="connsiteX10" fmla="*/ 2480429 w 2090358"/>
              <a:gd name="connsiteY10" fmla="*/ 1011155 h 979055"/>
              <a:gd name="connsiteX11" fmla="*/ 2090358 w 2090358"/>
              <a:gd name="connsiteY11" fmla="*/ 815879 h 979055"/>
              <a:gd name="connsiteX12" fmla="*/ 2090358 w 2090358"/>
              <a:gd name="connsiteY12" fmla="*/ 979055 h 979055"/>
              <a:gd name="connsiteX13" fmla="*/ 1741965 w 2090358"/>
              <a:gd name="connsiteY13" fmla="*/ 979055 h 979055"/>
              <a:gd name="connsiteX14" fmla="*/ 1219376 w 2090358"/>
              <a:gd name="connsiteY14" fmla="*/ 979055 h 979055"/>
              <a:gd name="connsiteX15" fmla="*/ 1219376 w 2090358"/>
              <a:gd name="connsiteY15" fmla="*/ 979055 h 979055"/>
              <a:gd name="connsiteX16" fmla="*/ 788530 w 2090358"/>
              <a:gd name="connsiteY16" fmla="*/ 979055 h 979055"/>
              <a:gd name="connsiteX17" fmla="*/ 357684 w 2090358"/>
              <a:gd name="connsiteY17" fmla="*/ 979055 h 979055"/>
              <a:gd name="connsiteX18" fmla="*/ 0 w 2090358"/>
              <a:gd name="connsiteY18" fmla="*/ 979055 h 979055"/>
              <a:gd name="connsiteX19" fmla="*/ 0 w 2090358"/>
              <a:gd name="connsiteY19" fmla="*/ 815879 h 979055"/>
              <a:gd name="connsiteX20" fmla="*/ 0 w 2090358"/>
              <a:gd name="connsiteY20" fmla="*/ 571115 h 979055"/>
              <a:gd name="connsiteX21" fmla="*/ 0 w 2090358"/>
              <a:gd name="connsiteY21" fmla="*/ 571115 h 979055"/>
              <a:gd name="connsiteX22" fmla="*/ 0 w 2090358"/>
              <a:gd name="connsiteY22" fmla="*/ 0 h 979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90358" h="979055" extrusionOk="0">
                <a:moveTo>
                  <a:pt x="0" y="0"/>
                </a:moveTo>
                <a:cubicBezTo>
                  <a:pt x="148585" y="-23482"/>
                  <a:pt x="323124" y="17383"/>
                  <a:pt x="418652" y="0"/>
                </a:cubicBezTo>
                <a:cubicBezTo>
                  <a:pt x="514180" y="-17383"/>
                  <a:pt x="718738" y="685"/>
                  <a:pt x="800724" y="0"/>
                </a:cubicBezTo>
                <a:cubicBezTo>
                  <a:pt x="882710" y="-685"/>
                  <a:pt x="1040027" y="15177"/>
                  <a:pt x="1219376" y="0"/>
                </a:cubicBezTo>
                <a:lnTo>
                  <a:pt x="1219376" y="0"/>
                </a:lnTo>
                <a:cubicBezTo>
                  <a:pt x="1363405" y="-38819"/>
                  <a:pt x="1612308" y="24903"/>
                  <a:pt x="1741965" y="0"/>
                </a:cubicBezTo>
                <a:cubicBezTo>
                  <a:pt x="1894894" y="-36495"/>
                  <a:pt x="1926545" y="5941"/>
                  <a:pt x="2090358" y="0"/>
                </a:cubicBezTo>
                <a:cubicBezTo>
                  <a:pt x="2111604" y="117880"/>
                  <a:pt x="2022566" y="296343"/>
                  <a:pt x="2090358" y="571115"/>
                </a:cubicBezTo>
                <a:cubicBezTo>
                  <a:pt x="2284087" y="654064"/>
                  <a:pt x="2295954" y="777832"/>
                  <a:pt x="2472303" y="877361"/>
                </a:cubicBezTo>
                <a:cubicBezTo>
                  <a:pt x="2648651" y="976890"/>
                  <a:pt x="2723209" y="1107141"/>
                  <a:pt x="2903006" y="1222703"/>
                </a:cubicBezTo>
                <a:cubicBezTo>
                  <a:pt x="2736401" y="1169525"/>
                  <a:pt x="2678615" y="1053604"/>
                  <a:pt x="2480429" y="1011155"/>
                </a:cubicBezTo>
                <a:cubicBezTo>
                  <a:pt x="2282243" y="968706"/>
                  <a:pt x="2220183" y="859796"/>
                  <a:pt x="2090358" y="815879"/>
                </a:cubicBezTo>
                <a:cubicBezTo>
                  <a:pt x="2109226" y="870980"/>
                  <a:pt x="2086220" y="901802"/>
                  <a:pt x="2090358" y="979055"/>
                </a:cubicBezTo>
                <a:cubicBezTo>
                  <a:pt x="1969708" y="1020518"/>
                  <a:pt x="1872760" y="962506"/>
                  <a:pt x="1741965" y="979055"/>
                </a:cubicBezTo>
                <a:cubicBezTo>
                  <a:pt x="1540120" y="993790"/>
                  <a:pt x="1413313" y="959342"/>
                  <a:pt x="1219376" y="979055"/>
                </a:cubicBezTo>
                <a:lnTo>
                  <a:pt x="1219376" y="979055"/>
                </a:lnTo>
                <a:cubicBezTo>
                  <a:pt x="1052322" y="1003220"/>
                  <a:pt x="987430" y="930240"/>
                  <a:pt x="788530" y="979055"/>
                </a:cubicBezTo>
                <a:cubicBezTo>
                  <a:pt x="589630" y="1027870"/>
                  <a:pt x="555963" y="941114"/>
                  <a:pt x="357684" y="979055"/>
                </a:cubicBezTo>
                <a:cubicBezTo>
                  <a:pt x="159405" y="1016996"/>
                  <a:pt x="89110" y="953372"/>
                  <a:pt x="0" y="979055"/>
                </a:cubicBezTo>
                <a:cubicBezTo>
                  <a:pt x="-11461" y="912599"/>
                  <a:pt x="5318" y="870983"/>
                  <a:pt x="0" y="815879"/>
                </a:cubicBezTo>
                <a:cubicBezTo>
                  <a:pt x="-16564" y="698593"/>
                  <a:pt x="11649" y="664806"/>
                  <a:pt x="0" y="571115"/>
                </a:cubicBezTo>
                <a:lnTo>
                  <a:pt x="0" y="571115"/>
                </a:lnTo>
                <a:cubicBezTo>
                  <a:pt x="-65548" y="301085"/>
                  <a:pt x="6872" y="181029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549750527">
                  <a:prstGeom prst="wedgeRectCallout">
                    <a:avLst>
                      <a:gd name="adj1" fmla="val 88876"/>
                      <a:gd name="adj2" fmla="val 74886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>
                <a:solidFill>
                  <a:srgbClr val="FF0000"/>
                </a:solidFill>
              </a:rPr>
              <a:t>Really Leak!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CF06E7-3268-894A-3922-DF2A764BD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EB58-6F40-4C0C-BB27-3183E250EC49}" type="slidenum">
              <a:rPr lang="en-AU" smtClean="0"/>
              <a:t>9</a:t>
            </a:fld>
            <a:endParaRPr lang="en-AU"/>
          </a:p>
        </p:txBody>
      </p:sp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113792AE-BD19-AA6E-5BF4-5301744C03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09165" y="4845049"/>
            <a:ext cx="566363" cy="5663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9853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12"/>
    </mc:Choice>
    <mc:Fallback xmlns="">
      <p:transition spd="slow" advTm="190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5" grpId="0" animBg="1"/>
      <p:bldP spid="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7|6.3|6.5|7.6|8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6.5|16.7|1|1.7|10.8|12.1|6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|23.5|12.5|2.3|3.5|4|4.3|18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2|2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4|7.6|4.4|2.8|6.2|9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4|7.6|4.4|2.8|6.2|9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2985</Words>
  <Application>Microsoft Office PowerPoint</Application>
  <PresentationFormat>宽屏</PresentationFormat>
  <Paragraphs>408</Paragraphs>
  <Slides>12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Theme</vt:lpstr>
      <vt:lpstr>Ultimate SLH: Taking Speculative Load Hardening to the Next Level</vt:lpstr>
      <vt:lpstr>Spectre-V1 Revisit</vt:lpstr>
      <vt:lpstr>Speculative Load Hardening (SLH)</vt:lpstr>
      <vt:lpstr>Limitation of SLH</vt:lpstr>
      <vt:lpstr>Leakage Model</vt:lpstr>
      <vt:lpstr>Timing variable-time instructions</vt:lpstr>
      <vt:lpstr>Timing speculative variable-time instructions</vt:lpstr>
      <vt:lpstr>Timing speculative variable-time instructions</vt:lpstr>
      <vt:lpstr>Ultimate Speculative Load Hardening </vt:lpstr>
      <vt:lpstr>Ultimate Speculative Load Hardening </vt:lpstr>
      <vt:lpstr>USLH Benchmark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zhiyuan</dc:creator>
  <cp:lastModifiedBy>zhang zhiyuan</cp:lastModifiedBy>
  <cp:revision>11</cp:revision>
  <dcterms:created xsi:type="dcterms:W3CDTF">2023-07-31T02:13:12Z</dcterms:created>
  <dcterms:modified xsi:type="dcterms:W3CDTF">2023-08-17T04:39:04Z</dcterms:modified>
</cp:coreProperties>
</file>