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37_74C06CBF.xml" ContentType="application/vnd.ms-powerpoint.comments+xml"/>
  <Override PartName="/ppt/comments/modernComment_140_64D5D0D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2" r:id="rId5"/>
    <p:sldId id="322" r:id="rId6"/>
    <p:sldId id="323" r:id="rId7"/>
    <p:sldId id="327" r:id="rId8"/>
    <p:sldId id="328" r:id="rId9"/>
    <p:sldId id="331" r:id="rId10"/>
    <p:sldId id="309" r:id="rId11"/>
    <p:sldId id="310" r:id="rId12"/>
    <p:sldId id="317" r:id="rId13"/>
    <p:sldId id="326" r:id="rId14"/>
    <p:sldId id="329" r:id="rId15"/>
    <p:sldId id="330" r:id="rId16"/>
    <p:sldId id="311" r:id="rId17"/>
    <p:sldId id="318" r:id="rId18"/>
    <p:sldId id="319" r:id="rId19"/>
    <p:sldId id="320" r:id="rId20"/>
    <p:sldId id="321" r:id="rId21"/>
    <p:sldId id="313" r:id="rId22"/>
    <p:sldId id="337" r:id="rId23"/>
    <p:sldId id="332" r:id="rId24"/>
    <p:sldId id="339" r:id="rId25"/>
    <p:sldId id="334" r:id="rId26"/>
    <p:sldId id="315" r:id="rId27"/>
    <p:sldId id="316" r:id="rId28"/>
    <p:sldId id="346" r:id="rId29"/>
    <p:sldId id="343" r:id="rId30"/>
    <p:sldId id="335" r:id="rId31"/>
    <p:sldId id="344" r:id="rId32"/>
    <p:sldId id="345" r:id="rId33"/>
    <p:sldId id="3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36E31D-EC3D-E700-65DC-D48E316197C0}" name="Anupam Roy" initials="AR" userId="S::anupamr23@iitk.ac.in::0bd4a3de-aec3-4c85-82e8-70c13be1e973" providerId="AD"/>
  <p188:author id="{E4C3EEF0-0630-6D82-845C-3EA6319EEDE7}" name="Foram Lakhani" initials="FL" userId="S::foramp23@iitk.ac.in::30363864-f86e-4e3d-b585-f3b25f7004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37_74C06C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CAF4D7-3658-469B-B101-736E69A34205}" authorId="{1336E31D-EC3D-E700-65DC-D48E316197C0}" created="2024-03-29T18:02:53.6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58767807" sldId="311"/>
      <ac:spMk id="24" creationId="{3994818D-FD69-8347-ED4D-35C67232FA07}"/>
    </ac:deMkLst>
    <p188:replyLst>
      <p188:reply id="{0EC1F151-93BE-45DB-B77C-B028CF7EF904}" authorId="{E4C3EEF0-0630-6D82-845C-3EA6319EEDE7}" created="2024-03-30T10:00:02.179">
        <p188:txBody>
          <a:bodyPr/>
          <a:lstStyle/>
          <a:p>
            <a:r>
              <a:rPr lang="en-IN"/>
              <a:t>done</a:t>
            </a:r>
          </a:p>
        </p188:txBody>
      </p188:reply>
    </p188:replyLst>
    <p188:txBody>
      <a:bodyPr/>
      <a:lstStyle/>
      <a:p>
        <a:r>
          <a:rPr lang="en-US"/>
          <a:t>mark as u</a:t>
        </a:r>
      </a:p>
    </p188:txBody>
  </p188:cm>
  <p188:cm id="{3682152F-027A-4769-8669-FAF00E433E09}" authorId="{1336E31D-EC3D-E700-65DC-D48E316197C0}" created="2024-03-29T18:03:17.142">
    <pc:sldMkLst xmlns:pc="http://schemas.microsoft.com/office/powerpoint/2013/main/command">
      <pc:docMk/>
      <pc:sldMk cId="1958767807" sldId="311"/>
    </pc:sldMkLst>
    <p188:replyLst>
      <p188:reply id="{59575C3B-2CD9-42AC-B7DA-9D7CDF9C923A}" authorId="{E4C3EEF0-0630-6D82-845C-3EA6319EEDE7}" created="2024-03-30T10:00:10.317">
        <p188:txBody>
          <a:bodyPr/>
          <a:lstStyle/>
          <a:p>
            <a:r>
              <a:rPr lang="en-IN"/>
              <a:t>Done as in report
</a:t>
            </a:r>
          </a:p>
        </p188:txBody>
      </p188:reply>
    </p188:replyLst>
    <p188:txBody>
      <a:bodyPr/>
      <a:lstStyle/>
      <a:p>
        <a:r>
          <a:rPr lang="en-US"/>
          <a:t>mark as v_1</a:t>
        </a:r>
      </a:p>
    </p188:txBody>
  </p188:cm>
</p188:cmLst>
</file>

<file path=ppt/comments/modernComment_140_64D5D0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4B87DE-C79D-4179-9C22-11B44E6F9220}" authorId="{1336E31D-EC3D-E700-65DC-D48E316197C0}" created="2024-03-30T15:50:06.492">
    <pc:sldMkLst xmlns:pc="http://schemas.microsoft.com/office/powerpoint/2013/main/command">
      <pc:docMk/>
      <pc:sldMk cId="1691734234" sldId="320"/>
    </pc:sldMkLst>
    <p188:txBody>
      <a:bodyPr/>
      <a:lstStyle/>
      <a:p>
        <a:r>
          <a:rPr lang="en-US"/>
          <a:t>only curling (n-i) is left here and in report.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image" Target="../media/image14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AF9DEE3-8444-4CA1-8BC2-D834D3ED6C74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dirty="0"/>
                <a:t>. </a:t>
              </a:r>
            </a:p>
          </dgm:t>
        </dgm:pt>
      </mc:Choice>
      <mc:Fallback xmlns="">
        <dgm:pt modelId="{AAF9DEE3-8444-4CA1-8BC2-D834D3ED6C74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𝐸[𝑋_𝑢𝑣 ]=(𝑙𝑜𝑔 𝑛)/𝑛</a:t>
              </a:r>
              <a:r>
                <a:rPr lang="en-US" dirty="0"/>
                <a:t>. </a:t>
              </a:r>
            </a:p>
          </dgm:t>
        </dgm:pt>
      </mc:Fallback>
    </mc:AlternateConten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mc:AlternateContent xmlns:mc="http://schemas.openxmlformats.org/markup-compatibility/2006" xmlns:a14="http://schemas.microsoft.com/office/drawing/2010/main">
      <mc:Choice Requires="a14">
        <dgm:pt modelId="{B2B879BD-3840-400C-92BD-B2C2383358D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m:oMathPara>
              </a14:m>
              <a:endParaRPr lang="en-US" dirty="0"/>
            </a:p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dirty="0"/>
                <a:t>.  </a:t>
              </a:r>
            </a:p>
          </dgm:t>
        </dgm:pt>
      </mc:Choice>
      <mc:Fallback xmlns="">
        <dgm:pt modelId="{B2B879BD-3840-400C-92BD-B2C2383358D7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𝐸[𝑌_𝑢 ]=(2𝑙𝑜𝑔 𝑛)/𝑛</a:t>
              </a:r>
              <a:endParaRPr lang="en-US" dirty="0"/>
            </a:p>
            <a:p>
              <a:r>
                <a:rPr lang="en-US" b="0" i="0">
                  <a:latin typeface="Cambria Math" panose="02040503050406030204" pitchFamily="18" charset="0"/>
                </a:rPr>
                <a:t>𝐸[max┬𝑣  𝑋_𝑢𝑣 ]=(2𝑙𝑜𝑔 𝑛)/𝑛</a:t>
              </a:r>
              <a:r>
                <a:rPr lang="en-US" dirty="0"/>
                <a:t>.  </a:t>
              </a:r>
            </a:p>
          </dgm:t>
        </dgm:pt>
      </mc:Fallback>
    </mc:AlternateConten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mc:AlternateContent xmlns:mc="http://schemas.openxmlformats.org/markup-compatibility/2006" xmlns:a14="http://schemas.microsoft.com/office/drawing/2010/main">
      <mc:Choice Requires="a14">
        <dgm:pt modelId="{CA9D674E-4FF1-45DC-82E4-0B2DB6A5363F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dirty="0"/>
                <a:t>.</a:t>
              </a:r>
            </a:p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e>
                      </m:func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CA9D674E-4FF1-45DC-82E4-0B2DB6A5363F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𝐸[𝑍]=(3𝑙𝑜𝑔 𝑛)/𝑛</a:t>
              </a:r>
              <a:r>
                <a:rPr lang="en-US" dirty="0"/>
                <a:t>.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𝐸[max┬(𝑢,𝑣)⁡〖𝑋_𝑢𝑣 〗 ]=(3𝑙𝑜𝑔 𝑛)/𝑛</a:t>
              </a:r>
              <a:r>
                <a:rPr lang="en-US" dirty="0"/>
                <a:t> </a:t>
              </a:r>
            </a:p>
          </dgm:t>
        </dgm:pt>
      </mc:Fallback>
    </mc:AlternateConten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865" y="0"/>
          <a:ext cx="3504175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0" rIns="3461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𝐸</m:t>
              </m:r>
              <m:d>
                <m:dPr>
                  <m:begChr m:val="["/>
                  <m:endChr m:val="]"/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𝑢𝑣</m:t>
                      </m:r>
                    </m:sub>
                  </m:sSub>
                </m:e>
              </m:d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𝑙𝑜𝑔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2400" kern="1200" dirty="0"/>
            <a:t>. </a:t>
          </a:r>
        </a:p>
      </dsp:txBody>
      <dsp:txXfrm>
        <a:off x="865" y="1490244"/>
        <a:ext cx="3504175" cy="2235367"/>
      </dsp:txXfrm>
    </dsp:sp>
    <dsp:sp modelId="{15536E38-36FE-4A51-B620-2715BFAD5475}">
      <dsp:nvSpPr>
        <dsp:cNvPr id="0" name=""/>
        <dsp:cNvSpPr/>
      </dsp:nvSpPr>
      <dsp:spPr>
        <a:xfrm>
          <a:off x="865" y="0"/>
          <a:ext cx="3504175" cy="14902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165100" rIns="346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65" y="0"/>
        <a:ext cx="3504175" cy="1490244"/>
      </dsp:txXfrm>
    </dsp:sp>
    <dsp:sp modelId="{89A9B4CF-6439-46B1-B6A9-1D6CD5034774}">
      <dsp:nvSpPr>
        <dsp:cNvPr id="0" name=""/>
        <dsp:cNvSpPr/>
      </dsp:nvSpPr>
      <dsp:spPr>
        <a:xfrm>
          <a:off x="3785374" y="0"/>
          <a:ext cx="3504175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0" rIns="3461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120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kern="120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num>
                  <m:den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den>
                </m:f>
              </m:oMath>
            </m:oMathPara>
          </a14:m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𝐸</m:t>
              </m:r>
              <m:d>
                <m:dPr>
                  <m:begChr m:val="["/>
                  <m:endChr m:val="]"/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limLow>
                    <m:limLow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2400" b="0" i="0" kern="1200" smtClean="0"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𝑣</m:t>
                      </m:r>
                    </m:lim>
                  </m:limLow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400" b="0" i="1" kern="1200" smtClean="0">
                          <a:latin typeface="Cambria Math" panose="02040503050406030204" pitchFamily="18" charset="0"/>
                        </a:rPr>
                        <m:t>𝑢𝑣</m:t>
                      </m:r>
                    </m:sub>
                  </m:sSub>
                </m:e>
              </m:d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2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𝑙𝑜𝑔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2400" kern="1200" dirty="0"/>
            <a:t>.  </a:t>
          </a:r>
        </a:p>
      </dsp:txBody>
      <dsp:txXfrm>
        <a:off x="3785374" y="1490244"/>
        <a:ext cx="3504175" cy="2235367"/>
      </dsp:txXfrm>
    </dsp:sp>
    <dsp:sp modelId="{379B8CE4-8135-4F2C-A5A0-E55EBE328E9A}">
      <dsp:nvSpPr>
        <dsp:cNvPr id="0" name=""/>
        <dsp:cNvSpPr/>
      </dsp:nvSpPr>
      <dsp:spPr>
        <a:xfrm>
          <a:off x="3785374" y="0"/>
          <a:ext cx="3504175" cy="14902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165100" rIns="346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785374" y="0"/>
        <a:ext cx="3504175" cy="1490244"/>
      </dsp:txXfrm>
    </dsp:sp>
    <dsp:sp modelId="{0802B4A8-7224-4B0A-95B7-D17AEB2B2AFF}">
      <dsp:nvSpPr>
        <dsp:cNvPr id="0" name=""/>
        <dsp:cNvSpPr/>
      </dsp:nvSpPr>
      <dsp:spPr>
        <a:xfrm>
          <a:off x="7569883" y="0"/>
          <a:ext cx="3504175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0" rIns="3461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𝐸</m:t>
              </m:r>
              <m:d>
                <m:dPr>
                  <m:begChr m:val="["/>
                  <m:endChr m:val="]"/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𝑍</m:t>
                  </m:r>
                </m:e>
              </m:d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3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𝑙𝑜𝑔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2400" kern="1200" dirty="0"/>
            <a:t>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𝐸</m:t>
              </m:r>
              <m:d>
                <m:dPr>
                  <m:begChr m:val="["/>
                  <m:endChr m:val="]"/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func>
                    <m:funcPr>
                      <m:ctrlPr>
                        <a:rPr lang="en-US" sz="2400" b="0" i="1" kern="120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kern="12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lim>
                      </m:limLow>
                    </m:fName>
                    <m:e>
                      <m:sSub>
                        <m:sSubPr>
                          <m:ctrlP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kern="1200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e>
                  </m:func>
                </m:e>
              </m:d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3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𝑙𝑜𝑔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2400" kern="1200" dirty="0"/>
            <a:t> </a:t>
          </a:r>
        </a:p>
      </dsp:txBody>
      <dsp:txXfrm>
        <a:off x="7569883" y="1490244"/>
        <a:ext cx="3504175" cy="2235367"/>
      </dsp:txXfrm>
    </dsp:sp>
    <dsp:sp modelId="{68AC9669-DC11-473A-AA2E-579A44E78C37}">
      <dsp:nvSpPr>
        <dsp:cNvPr id="0" name=""/>
        <dsp:cNvSpPr/>
      </dsp:nvSpPr>
      <dsp:spPr>
        <a:xfrm>
          <a:off x="7569883" y="0"/>
          <a:ext cx="3504175" cy="149024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6135" tIns="165100" rIns="346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7569883" y="0"/>
        <a:ext cx="3504175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70F2-05D6-47F3-5126-9A856959D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FB83-AE7E-0C63-B5E0-8B3DF0377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4FA8-1283-0351-646F-A30524E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A6FF-4F48-D7AF-B16A-30C47A45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017C-1535-69E1-F69C-E8105040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B94E-F14A-10EB-2FD4-284BC7B8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4760-43EF-E4E7-97FD-3474A425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F622-A559-CE09-72B5-B4972426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A9F7-C7A1-AAEC-8904-5CA2E464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4DA0-73D3-0B54-5ED6-2E0778AE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451C-3533-6CEF-0B7B-DB62FE3B8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120-FE1F-5742-4AD7-42DB5351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498F-D26A-5822-7BA7-EE71B8D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2DDD-7E9A-D5D5-CCDE-0598B938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5CDD-E474-7FD1-4960-E33A5E3A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748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28C-F11E-F167-4B35-B34C6835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84-A463-48BD-B70B-1227D4B1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490A-D584-5C2A-879B-B39A0769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942F-3F49-21E6-0C70-9EBF784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6090-1EB5-2C61-5638-A85E6D5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D250-EC75-F082-BCC3-63AC019F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66E9-7A8D-0598-40F1-F855C4EA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F1D6-BC59-05CA-3828-7271964E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DE19-40DF-F925-108E-C562E79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2AEF-562A-27AC-AB23-204DA07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2E32-4C90-145C-6B59-F2A3EA9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CC2F-B22A-5279-2A82-17D3BF56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0D32B-C935-0DA5-1DE2-AADD94044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EF56-EFDD-123D-AA79-8065E604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D7A8-9775-F2E1-5443-B5179C72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854C-EE6A-0A50-70C8-1AD55D82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9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02C3-DFCF-4194-BC5E-99857F21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4093-7826-19B0-2E5F-6B109E3A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173-EA1B-B805-16F2-9022FE0B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5657B-FFF8-328E-4B61-54BE34C97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5DA4A-2D4F-A16F-70CB-00875B695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8D12C-677B-5BEA-5B1C-E6FDACC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029A6-75BE-6DB7-8128-8CCA20B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93F2A-19D0-9EA4-DCCF-C92F87A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2C42-E42B-2278-725E-CC466036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8763A-81F5-059A-188D-BD96C54D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AE06C-BE69-04EE-2383-0ECF6C2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5F95B-AEC5-E0EC-30F6-EB0CFCF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925C9-F3D1-728D-DABB-2ECC992D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7CAE6-F717-7426-30B9-0A147430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34C1-7295-423A-25F8-359896A1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97B2-0C5B-933F-7F52-03E0185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8B02-5935-8B0B-A780-0276D3E8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5599-FA79-0001-0D53-E870C376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ABC4-8A6B-AAC2-65FB-156B6E9F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24E4-6C05-6076-2603-DBAF79EB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58C3-F686-773B-7E86-45E7656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5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89B7-5068-B707-47D4-A2B7DF6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2A39A-FD61-4F60-E9CD-5AB92CAA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341E-8EF7-ABA5-5001-1658746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4D9E-FB01-EB5C-E396-76133E2E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C39E-68F9-DB77-4415-E1D2EAEA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6363-B47B-0F62-96C7-C0D682F7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5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B872A-0656-0884-B040-E18E88BF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E9FE0-DD30-AC65-134B-153442CA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C68B-4018-D762-ADEE-F01372793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B230-09C2-4FC5-0C54-1D1DEDDED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6F5F2-6FB1-068A-B9B9-97930E4A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7.png"/><Relationship Id="rId7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microsoft.com/office/2018/10/relationships/comments" Target="../comments/modernComment_137_74C06CB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5.png"/><Relationship Id="rId10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83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14.png"/><Relationship Id="rId2" Type="http://schemas.microsoft.com/office/2018/10/relationships/comments" Target="../comments/modernComment_140_64D5D0D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1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1.png"/><Relationship Id="rId3" Type="http://schemas.openxmlformats.org/officeDocument/2006/relationships/image" Target="../media/image124.png"/><Relationship Id="rId7" Type="http://schemas.openxmlformats.org/officeDocument/2006/relationships/image" Target="../media/image136.png"/><Relationship Id="rId12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9.png"/><Relationship Id="rId4" Type="http://schemas.openxmlformats.org/officeDocument/2006/relationships/image" Target="../media/image125.png"/><Relationship Id="rId9" Type="http://schemas.openxmlformats.org/officeDocument/2006/relationships/image" Target="../media/image138.png"/><Relationship Id="rId1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6630816" cy="1630906"/>
          </a:xfrm>
        </p:spPr>
        <p:txBody>
          <a:bodyPr>
            <a:normAutofit/>
          </a:bodyPr>
          <a:lstStyle/>
          <a:p>
            <a:r>
              <a:rPr lang="en-US" sz="4400" dirty="0"/>
              <a:t>Dijkstra on a complete graph with random weights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925" y="4438781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Aakib</a:t>
            </a:r>
            <a:r>
              <a:rPr lang="en-US" dirty="0"/>
              <a:t>, Anupam, Foram.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C4516E-CD24-8F89-4B43-C075AFC5C280}"/>
                  </a:ext>
                </a:extLst>
              </p:cNvPr>
              <p:cNvSpPr txBox="1"/>
              <p:nvPr/>
            </p:nvSpPr>
            <p:spPr>
              <a:xfrm>
                <a:off x="955362" y="2364124"/>
                <a:ext cx="3065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000" dirty="0"/>
                  <a:t>     independently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C4516E-CD24-8F89-4B43-C075AFC5C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62" y="2364124"/>
                <a:ext cx="3065263" cy="307777"/>
              </a:xfrm>
              <a:prstGeom prst="rect">
                <a:avLst/>
              </a:prstGeom>
              <a:blipFill>
                <a:blip r:embed="rId2"/>
                <a:stretch>
                  <a:fillRect l="-2187" t="-24000" r="-4573" b="-5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6E51100-0E0B-3188-0568-5C324BDD1D23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765558"/>
                <a:ext cx="6093399" cy="524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6E51100-0E0B-3188-0568-5C324BDD1D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65558"/>
                <a:ext cx="6093399" cy="524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5">
                <a:extLst>
                  <a:ext uri="{FF2B5EF4-FFF2-40B4-BE49-F238E27FC236}">
                    <a16:creationId xmlns:a16="http://schemas.microsoft.com/office/drawing/2014/main" id="{57084614-A503-4F9A-6FDF-596948799A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89191"/>
                <a:ext cx="5169877" cy="2772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/>
                  <a:t> STP  :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itle 5">
                <a:extLst>
                  <a:ext uri="{FF2B5EF4-FFF2-40B4-BE49-F238E27FC236}">
                    <a16:creationId xmlns:a16="http://schemas.microsoft.com/office/drawing/2014/main" id="{57084614-A503-4F9A-6FDF-596948799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9191"/>
                <a:ext cx="5169877" cy="277255"/>
              </a:xfrm>
              <a:prstGeom prst="rect">
                <a:avLst/>
              </a:prstGeom>
              <a:blipFill>
                <a:blip r:embed="rId4"/>
                <a:stretch>
                  <a:fillRect l="-2123" t="-34783" b="-5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599FFCC-4512-A2C8-983D-11EDBB13E0BE}"/>
              </a:ext>
            </a:extLst>
          </p:cNvPr>
          <p:cNvGrpSpPr/>
          <p:nvPr/>
        </p:nvGrpSpPr>
        <p:grpSpPr>
          <a:xfrm>
            <a:off x="3330297" y="5735853"/>
            <a:ext cx="8144310" cy="713177"/>
            <a:chOff x="3312368" y="4934039"/>
            <a:chExt cx="8144310" cy="71317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CCAF9D-FF24-D1A9-EC03-BABEA21E7A92}"/>
                </a:ext>
              </a:extLst>
            </p:cNvPr>
            <p:cNvCxnSpPr>
              <a:cxnSpLocks/>
            </p:cNvCxnSpPr>
            <p:nvPr/>
          </p:nvCxnSpPr>
          <p:spPr>
            <a:xfrm>
              <a:off x="3312368" y="5017815"/>
              <a:ext cx="7921604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BE753-1BF8-F960-A4C2-D863885B0DEA}"/>
                </a:ext>
              </a:extLst>
            </p:cNvPr>
            <p:cNvSpPr/>
            <p:nvPr/>
          </p:nvSpPr>
          <p:spPr>
            <a:xfrm>
              <a:off x="4001549" y="4939404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8494BA-2E52-2AE5-0FA7-054AC3527F87}"/>
                </a:ext>
              </a:extLst>
            </p:cNvPr>
            <p:cNvSpPr/>
            <p:nvPr/>
          </p:nvSpPr>
          <p:spPr>
            <a:xfrm>
              <a:off x="5225855" y="4939404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6EF0C8-E85F-E773-7E0B-82C9F58F7942}"/>
                </a:ext>
              </a:extLst>
            </p:cNvPr>
            <p:cNvSpPr/>
            <p:nvPr/>
          </p:nvSpPr>
          <p:spPr>
            <a:xfrm>
              <a:off x="10729403" y="4939746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2028F-FB2A-4F34-7006-01834E8320CB}"/>
                </a:ext>
              </a:extLst>
            </p:cNvPr>
            <p:cNvSpPr/>
            <p:nvPr/>
          </p:nvSpPr>
          <p:spPr>
            <a:xfrm>
              <a:off x="8745522" y="4939404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6EDFF7-27C6-80D2-BE12-EB888A34576C}"/>
                </a:ext>
              </a:extLst>
            </p:cNvPr>
            <p:cNvSpPr/>
            <p:nvPr/>
          </p:nvSpPr>
          <p:spPr>
            <a:xfrm>
              <a:off x="10097548" y="4934039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244206-0706-4573-CF0D-C22D540F72FB}"/>
                </a:ext>
              </a:extLst>
            </p:cNvPr>
            <p:cNvCxnSpPr/>
            <p:nvPr/>
          </p:nvCxnSpPr>
          <p:spPr>
            <a:xfrm>
              <a:off x="3312368" y="5184396"/>
              <a:ext cx="760487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F03D85-1786-7563-97D6-9558BF24CEE0}"/>
                </a:ext>
              </a:extLst>
            </p:cNvPr>
            <p:cNvCxnSpPr>
              <a:cxnSpLocks/>
            </p:cNvCxnSpPr>
            <p:nvPr/>
          </p:nvCxnSpPr>
          <p:spPr>
            <a:xfrm>
              <a:off x="4144162" y="5184396"/>
              <a:ext cx="1152999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FD6719-37C5-9E7D-30AA-C8651CF7C618}"/>
                </a:ext>
              </a:extLst>
            </p:cNvPr>
            <p:cNvCxnSpPr>
              <a:cxnSpLocks/>
            </p:cNvCxnSpPr>
            <p:nvPr/>
          </p:nvCxnSpPr>
          <p:spPr>
            <a:xfrm>
              <a:off x="5368468" y="5184396"/>
              <a:ext cx="344836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9FE7F1-0AE3-7791-D07D-14B3D39C31A5}"/>
                </a:ext>
              </a:extLst>
            </p:cNvPr>
            <p:cNvCxnSpPr>
              <a:cxnSpLocks/>
            </p:cNvCxnSpPr>
            <p:nvPr/>
          </p:nvCxnSpPr>
          <p:spPr>
            <a:xfrm>
              <a:off x="8888135" y="5184396"/>
              <a:ext cx="1209413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4B5136-EEE9-5C8F-517E-238889AEB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398" y="5171327"/>
              <a:ext cx="293574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7F7316-126F-1F3D-E5F3-817E315A7B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306" y="5184396"/>
              <a:ext cx="470097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3AF0F02-3512-D90E-7CA8-819BB29BE6C1}"/>
                    </a:ext>
                  </a:extLst>
                </p:cNvPr>
                <p:cNvSpPr txBox="1"/>
                <p:nvPr/>
              </p:nvSpPr>
              <p:spPr>
                <a:xfrm>
                  <a:off x="10926117" y="5277884"/>
                  <a:ext cx="5305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3AF0F02-3512-D90E-7CA8-819BB29BE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117" y="5277884"/>
                  <a:ext cx="5305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41B69A-68BC-BFDE-CE21-A8BF9DCF3A93}"/>
                  </a:ext>
                </a:extLst>
              </p:cNvPr>
              <p:cNvSpPr txBox="1"/>
              <p:nvPr/>
            </p:nvSpPr>
            <p:spPr>
              <a:xfrm>
                <a:off x="3330297" y="5989982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41B69A-68BC-BFDE-CE21-A8BF9DCF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97" y="5989982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0F4EA3-3229-65A9-BB81-673E1BB6FE6A}"/>
                  </a:ext>
                </a:extLst>
              </p:cNvPr>
              <p:cNvSpPr txBox="1"/>
              <p:nvPr/>
            </p:nvSpPr>
            <p:spPr>
              <a:xfrm>
                <a:off x="4163831" y="6002423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0F4EA3-3229-65A9-BB81-673E1BB6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31" y="6002423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FDC01F-51D6-043C-6BCB-1CD726E57347}"/>
                  </a:ext>
                </a:extLst>
              </p:cNvPr>
              <p:cNvSpPr txBox="1"/>
              <p:nvPr/>
            </p:nvSpPr>
            <p:spPr>
              <a:xfrm>
                <a:off x="6601918" y="593853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FDC01F-51D6-043C-6BCB-1CD726E5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18" y="5938534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FC7467D-3ABA-BBE9-190F-21C119DF9D44}"/>
              </a:ext>
            </a:extLst>
          </p:cNvPr>
          <p:cNvSpPr txBox="1"/>
          <p:nvPr/>
        </p:nvSpPr>
        <p:spPr>
          <a:xfrm>
            <a:off x="9245489" y="5938534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EA568D-CC25-1375-0F5A-BCA586F78BCB}"/>
                  </a:ext>
                </a:extLst>
              </p:cNvPr>
              <p:cNvSpPr txBox="1"/>
              <p:nvPr/>
            </p:nvSpPr>
            <p:spPr>
              <a:xfrm>
                <a:off x="3893451" y="5338862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EA568D-CC25-1375-0F5A-BCA586F78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51" y="5338862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940DE1-DBE8-5216-0633-C7D85F982EC1}"/>
                  </a:ext>
                </a:extLst>
              </p:cNvPr>
              <p:cNvSpPr txBox="1"/>
              <p:nvPr/>
            </p:nvSpPr>
            <p:spPr>
              <a:xfrm>
                <a:off x="5121116" y="532508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940DE1-DBE8-5216-0633-C7D85F982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16" y="5325084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E167F0-A74B-AC4F-05A9-DEFC0616BB64}"/>
                  </a:ext>
                </a:extLst>
              </p:cNvPr>
              <p:cNvSpPr txBox="1"/>
              <p:nvPr/>
            </p:nvSpPr>
            <p:spPr>
              <a:xfrm>
                <a:off x="8566182" y="5241793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E167F0-A74B-AC4F-05A9-DEFC0616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82" y="5241793"/>
                <a:ext cx="53056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9AF4F11-A909-BF2C-3DBF-562837EB87D8}"/>
              </a:ext>
            </a:extLst>
          </p:cNvPr>
          <p:cNvSpPr txBox="1"/>
          <p:nvPr/>
        </p:nvSpPr>
        <p:spPr>
          <a:xfrm>
            <a:off x="9921502" y="5229532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762B21-D0CE-A7B4-D3C8-A9BFB3091C83}"/>
                  </a:ext>
                </a:extLst>
              </p:cNvPr>
              <p:cNvSpPr txBox="1"/>
              <p:nvPr/>
            </p:nvSpPr>
            <p:spPr>
              <a:xfrm>
                <a:off x="955362" y="3092507"/>
                <a:ext cx="106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</m:oMath>
                </a14:m>
                <a:r>
                  <a:rPr lang="en-IN" dirty="0"/>
                  <a:t>			         be  a permutation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‘s so that they are now in increasing order.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762B21-D0CE-A7B4-D3C8-A9BFB3091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62" y="3092507"/>
                <a:ext cx="10623229" cy="276999"/>
              </a:xfrm>
              <a:prstGeom prst="rect">
                <a:avLst/>
              </a:prstGeom>
              <a:blipFill>
                <a:blip r:embed="rId12"/>
                <a:stretch>
                  <a:fillRect l="-1378" t="-26087" r="-402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3FDCFF-1114-8860-85EA-D06F6FC883A8}"/>
                  </a:ext>
                </a:extLst>
              </p:cNvPr>
              <p:cNvSpPr txBox="1"/>
              <p:nvPr/>
            </p:nvSpPr>
            <p:spPr>
              <a:xfrm>
                <a:off x="1452281" y="3048731"/>
                <a:ext cx="3441007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0=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3FDCFF-1114-8860-85EA-D06F6FC8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81" y="3048731"/>
                <a:ext cx="3441007" cy="4606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C70E2-C15A-3D5A-0D1B-BBAB0661CFBC}"/>
                  </a:ext>
                </a:extLst>
              </p:cNvPr>
              <p:cNvSpPr txBox="1"/>
              <p:nvPr/>
            </p:nvSpPr>
            <p:spPr>
              <a:xfrm>
                <a:off x="2036802" y="3125163"/>
                <a:ext cx="14380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C70E2-C15A-3D5A-0D1B-BBAB0661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02" y="3125163"/>
                <a:ext cx="1438022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36359D-94B3-1D34-3075-F00DA98CAA71}"/>
                  </a:ext>
                </a:extLst>
              </p:cNvPr>
              <p:cNvSpPr txBox="1"/>
              <p:nvPr/>
            </p:nvSpPr>
            <p:spPr>
              <a:xfrm>
                <a:off x="2513886" y="5422678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36359D-94B3-1D34-3075-F00DA98CA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86" y="5422678"/>
                <a:ext cx="9345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6C167C-9FBF-9BBA-82D9-F46EB6261E6D}"/>
                  </a:ext>
                </a:extLst>
              </p:cNvPr>
              <p:cNvSpPr txBox="1"/>
              <p:nvPr/>
            </p:nvSpPr>
            <p:spPr>
              <a:xfrm>
                <a:off x="11074502" y="5394580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6C167C-9FBF-9BBA-82D9-F46EB626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502" y="5394580"/>
                <a:ext cx="9345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F48A3B7-EAA5-ED84-ADCD-A7F18ADC6F36}"/>
              </a:ext>
            </a:extLst>
          </p:cNvPr>
          <p:cNvSpPr/>
          <p:nvPr/>
        </p:nvSpPr>
        <p:spPr>
          <a:xfrm>
            <a:off x="3272158" y="5735853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046B9A-36BA-0ADD-2952-F16C519C69E0}"/>
              </a:ext>
            </a:extLst>
          </p:cNvPr>
          <p:cNvSpPr/>
          <p:nvPr/>
        </p:nvSpPr>
        <p:spPr>
          <a:xfrm>
            <a:off x="11218959" y="573993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  <p:bldP spid="35" grpId="0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3720-4FA6-4DDA-9EBB-19FCD27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463CA-7626-E0A2-AD02-3B7E9BCA4949}"/>
              </a:ext>
            </a:extLst>
          </p:cNvPr>
          <p:cNvCxnSpPr>
            <a:cxnSpLocks/>
          </p:cNvCxnSpPr>
          <p:nvPr/>
        </p:nvCxnSpPr>
        <p:spPr>
          <a:xfrm>
            <a:off x="1632952" y="3213106"/>
            <a:ext cx="7921604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CF86D6-BE03-46A0-B14D-17130D98F14C}"/>
              </a:ext>
            </a:extLst>
          </p:cNvPr>
          <p:cNvSpPr/>
          <p:nvPr/>
        </p:nvSpPr>
        <p:spPr>
          <a:xfrm>
            <a:off x="2322133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D87AC-1531-8CA1-F7CB-D3814719C848}"/>
              </a:ext>
            </a:extLst>
          </p:cNvPr>
          <p:cNvSpPr/>
          <p:nvPr/>
        </p:nvSpPr>
        <p:spPr>
          <a:xfrm>
            <a:off x="2992357" y="3153671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C35ADE-4E4F-9929-83BF-CCEB5202C919}"/>
              </a:ext>
            </a:extLst>
          </p:cNvPr>
          <p:cNvSpPr/>
          <p:nvPr/>
        </p:nvSpPr>
        <p:spPr>
          <a:xfrm>
            <a:off x="6897130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B9B8D8-5FD0-2DC5-0FF7-83BFB05E8333}"/>
              </a:ext>
            </a:extLst>
          </p:cNvPr>
          <p:cNvSpPr/>
          <p:nvPr/>
        </p:nvSpPr>
        <p:spPr>
          <a:xfrm>
            <a:off x="5002600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536784-6152-6E52-79CC-A5CA44151128}"/>
              </a:ext>
            </a:extLst>
          </p:cNvPr>
          <p:cNvSpPr/>
          <p:nvPr/>
        </p:nvSpPr>
        <p:spPr>
          <a:xfrm>
            <a:off x="5744131" y="3153671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85C234-898A-A3BA-5D49-07E8C5E1E1BB}"/>
              </a:ext>
            </a:extLst>
          </p:cNvPr>
          <p:cNvCxnSpPr/>
          <p:nvPr/>
        </p:nvCxnSpPr>
        <p:spPr>
          <a:xfrm>
            <a:off x="5002600" y="3397609"/>
            <a:ext cx="76048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58A68-4E57-C1CB-4839-5EABF1739230}"/>
              </a:ext>
            </a:extLst>
          </p:cNvPr>
          <p:cNvCxnSpPr>
            <a:cxnSpLocks/>
          </p:cNvCxnSpPr>
          <p:nvPr/>
        </p:nvCxnSpPr>
        <p:spPr>
          <a:xfrm>
            <a:off x="5886744" y="3402658"/>
            <a:ext cx="10821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C50D-1060-6816-A92B-3FAD15E3E507}"/>
                  </a:ext>
                </a:extLst>
              </p:cNvPr>
              <p:cNvSpPr txBox="1"/>
              <p:nvPr/>
            </p:nvSpPr>
            <p:spPr>
              <a:xfrm>
                <a:off x="6182045" y="3455245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C50D-1060-6816-A92B-3FAD15E3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45" y="3455245"/>
                <a:ext cx="530561" cy="369332"/>
              </a:xfrm>
              <a:prstGeom prst="rect">
                <a:avLst/>
              </a:prstGeom>
              <a:blipFill>
                <a:blip r:embed="rId2"/>
                <a:stretch>
                  <a:fillRect r="-8046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592A13-5E24-462F-645D-FE0C34C03C46}"/>
                  </a:ext>
                </a:extLst>
              </p:cNvPr>
              <p:cNvSpPr txBox="1"/>
              <p:nvPr/>
            </p:nvSpPr>
            <p:spPr>
              <a:xfrm>
                <a:off x="5153153" y="3420588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592A13-5E24-462F-645D-FE0C34C0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53" y="3420588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E63FD-7192-0B0F-7DAA-869788B064D6}"/>
                  </a:ext>
                </a:extLst>
              </p:cNvPr>
              <p:cNvSpPr txBox="1"/>
              <p:nvPr/>
            </p:nvSpPr>
            <p:spPr>
              <a:xfrm>
                <a:off x="4766283" y="273076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E63FD-7192-0B0F-7DAA-869788B0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83" y="2730766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DA4F-E81F-FCAA-1E7B-D1FD86F3D6C6}"/>
                  </a:ext>
                </a:extLst>
              </p:cNvPr>
              <p:cNvSpPr txBox="1"/>
              <p:nvPr/>
            </p:nvSpPr>
            <p:spPr>
              <a:xfrm>
                <a:off x="5455083" y="275702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DA4F-E81F-FCAA-1E7B-D1FD86F3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83" y="275702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ABD9433-7718-348F-C075-E891B817DF6C}"/>
              </a:ext>
            </a:extLst>
          </p:cNvPr>
          <p:cNvSpPr txBox="1"/>
          <p:nvPr/>
        </p:nvSpPr>
        <p:spPr>
          <a:xfrm>
            <a:off x="3643685" y="2808643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E6655-BE63-5111-00A3-4AA0241D5FEF}"/>
                  </a:ext>
                </a:extLst>
              </p:cNvPr>
              <p:cNvSpPr txBox="1"/>
              <p:nvPr/>
            </p:nvSpPr>
            <p:spPr>
              <a:xfrm>
                <a:off x="762848" y="2853220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E6655-BE63-5111-00A3-4AA0241D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8" y="2853220"/>
                <a:ext cx="934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893A1-132A-EDD9-79BA-6F31B17BD572}"/>
                  </a:ext>
                </a:extLst>
              </p:cNvPr>
              <p:cNvSpPr txBox="1"/>
              <p:nvPr/>
            </p:nvSpPr>
            <p:spPr>
              <a:xfrm>
                <a:off x="9389851" y="2812745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893A1-132A-EDD9-79BA-6F31B17B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51" y="2812745"/>
                <a:ext cx="9345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C47692B-565A-2736-7FD7-60F311DAE862}"/>
              </a:ext>
            </a:extLst>
          </p:cNvPr>
          <p:cNvSpPr txBox="1"/>
          <p:nvPr/>
        </p:nvSpPr>
        <p:spPr>
          <a:xfrm>
            <a:off x="7931967" y="2840843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E0BD25-AAF2-403D-2FE6-11DB1490A35F}"/>
                  </a:ext>
                </a:extLst>
              </p:cNvPr>
              <p:cNvSpPr txBox="1"/>
              <p:nvPr/>
            </p:nvSpPr>
            <p:spPr>
              <a:xfrm>
                <a:off x="6712606" y="269395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E0BD25-AAF2-403D-2FE6-11DB1490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06" y="2693951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CAAC0-CE8D-E914-1DEA-FC8E6DAC4F79}"/>
                  </a:ext>
                </a:extLst>
              </p:cNvPr>
              <p:cNvSpPr txBox="1"/>
              <p:nvPr/>
            </p:nvSpPr>
            <p:spPr>
              <a:xfrm>
                <a:off x="5117562" y="3507335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CAAC0-CE8D-E914-1DEA-FC8E6DAC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62" y="3507335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BEB07-4C4B-0729-C43A-861645900BDF}"/>
                  </a:ext>
                </a:extLst>
              </p:cNvPr>
              <p:cNvSpPr txBox="1"/>
              <p:nvPr/>
            </p:nvSpPr>
            <p:spPr>
              <a:xfrm>
                <a:off x="6180209" y="356331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BEB07-4C4B-0729-C43A-86164590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209" y="3563317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65D811-5630-ADD2-4E87-B6F6615F990E}"/>
              </a:ext>
            </a:extLst>
          </p:cNvPr>
          <p:cNvCxnSpPr>
            <a:cxnSpLocks/>
          </p:cNvCxnSpPr>
          <p:nvPr/>
        </p:nvCxnSpPr>
        <p:spPr>
          <a:xfrm>
            <a:off x="1704672" y="5248093"/>
            <a:ext cx="7921604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BDF8E4-98F9-6689-127B-ED0E9F7054A8}"/>
              </a:ext>
            </a:extLst>
          </p:cNvPr>
          <p:cNvSpPr/>
          <p:nvPr/>
        </p:nvSpPr>
        <p:spPr>
          <a:xfrm>
            <a:off x="2393853" y="5169682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D7AE64-A3FD-78B0-50F6-95B1E596DA43}"/>
              </a:ext>
            </a:extLst>
          </p:cNvPr>
          <p:cNvSpPr/>
          <p:nvPr/>
        </p:nvSpPr>
        <p:spPr>
          <a:xfrm>
            <a:off x="3064077" y="518865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D07F95-24B4-C8F1-2623-109704CA6C97}"/>
              </a:ext>
            </a:extLst>
          </p:cNvPr>
          <p:cNvSpPr/>
          <p:nvPr/>
        </p:nvSpPr>
        <p:spPr>
          <a:xfrm>
            <a:off x="6968850" y="5169682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0E744B-A8B0-DEB1-89C0-5A6DCE311090}"/>
              </a:ext>
            </a:extLst>
          </p:cNvPr>
          <p:cNvSpPr/>
          <p:nvPr/>
        </p:nvSpPr>
        <p:spPr>
          <a:xfrm>
            <a:off x="5074320" y="5169682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74C93-D8E0-8FFC-81C1-49A8EAC8EE5E}"/>
              </a:ext>
            </a:extLst>
          </p:cNvPr>
          <p:cNvSpPr/>
          <p:nvPr/>
        </p:nvSpPr>
        <p:spPr>
          <a:xfrm>
            <a:off x="6319574" y="5169682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19FACC-B288-AF52-7271-D4D224C0C364}"/>
              </a:ext>
            </a:extLst>
          </p:cNvPr>
          <p:cNvCxnSpPr>
            <a:cxnSpLocks/>
          </p:cNvCxnSpPr>
          <p:nvPr/>
        </p:nvCxnSpPr>
        <p:spPr>
          <a:xfrm>
            <a:off x="5074320" y="5432596"/>
            <a:ext cx="124525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9D07B-6305-2761-FB01-1FC7EF8EC134}"/>
              </a:ext>
            </a:extLst>
          </p:cNvPr>
          <p:cNvCxnSpPr>
            <a:cxnSpLocks/>
          </p:cNvCxnSpPr>
          <p:nvPr/>
        </p:nvCxnSpPr>
        <p:spPr>
          <a:xfrm>
            <a:off x="6409267" y="5432596"/>
            <a:ext cx="55958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7CE05F-3337-D1B9-0E18-3D40418CB328}"/>
                  </a:ext>
                </a:extLst>
              </p:cNvPr>
              <p:cNvSpPr txBox="1"/>
              <p:nvPr/>
            </p:nvSpPr>
            <p:spPr>
              <a:xfrm>
                <a:off x="4838003" y="4765753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7CE05F-3337-D1B9-0E18-3D40418C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3" y="4765753"/>
                <a:ext cx="530561" cy="369332"/>
              </a:xfrm>
              <a:prstGeom prst="rect">
                <a:avLst/>
              </a:prstGeom>
              <a:blipFill>
                <a:blip r:embed="rId11"/>
                <a:stretch>
                  <a:fillRect r="-5747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35E67-324B-FC82-BE03-CF6B986DF61D}"/>
                  </a:ext>
                </a:extLst>
              </p:cNvPr>
              <p:cNvSpPr txBox="1"/>
              <p:nvPr/>
            </p:nvSpPr>
            <p:spPr>
              <a:xfrm>
                <a:off x="5526803" y="479201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35E67-324B-FC82-BE03-CF6B986D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03" y="4792014"/>
                <a:ext cx="5305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D4F8C83-F251-355B-D9FD-C111C85ADCFB}"/>
              </a:ext>
            </a:extLst>
          </p:cNvPr>
          <p:cNvSpPr txBox="1"/>
          <p:nvPr/>
        </p:nvSpPr>
        <p:spPr>
          <a:xfrm>
            <a:off x="3715405" y="4843630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CD2AD-ABF6-ABDC-675A-C48191E11919}"/>
                  </a:ext>
                </a:extLst>
              </p:cNvPr>
              <p:cNvSpPr txBox="1"/>
              <p:nvPr/>
            </p:nvSpPr>
            <p:spPr>
              <a:xfrm>
                <a:off x="834568" y="4888207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BCD2AD-ABF6-ABDC-675A-C48191E1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8" y="4888207"/>
                <a:ext cx="9345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E9F984-BB66-B0AC-94D3-C7DD3C48B800}"/>
                  </a:ext>
                </a:extLst>
              </p:cNvPr>
              <p:cNvSpPr txBox="1"/>
              <p:nvPr/>
            </p:nvSpPr>
            <p:spPr>
              <a:xfrm>
                <a:off x="9461571" y="4847732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E9F984-BB66-B0AC-94D3-C7DD3C48B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71" y="4847732"/>
                <a:ext cx="9345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1240BE4-1BEF-3949-FA56-6A022BB95809}"/>
              </a:ext>
            </a:extLst>
          </p:cNvPr>
          <p:cNvSpPr txBox="1"/>
          <p:nvPr/>
        </p:nvSpPr>
        <p:spPr>
          <a:xfrm>
            <a:off x="8003687" y="4875830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92EF7-2F23-925C-3466-FC1005562E4C}"/>
                  </a:ext>
                </a:extLst>
              </p:cNvPr>
              <p:cNvSpPr txBox="1"/>
              <p:nvPr/>
            </p:nvSpPr>
            <p:spPr>
              <a:xfrm>
                <a:off x="6784326" y="4728938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92EF7-2F23-925C-3466-FC100556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6" y="4728938"/>
                <a:ext cx="530561" cy="369332"/>
              </a:xfrm>
              <a:prstGeom prst="rect">
                <a:avLst/>
              </a:prstGeom>
              <a:blipFill>
                <a:blip r:embed="rId15"/>
                <a:stretch>
                  <a:fillRect r="-5747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145056-D219-6B2F-4B53-2EF948E11DD0}"/>
                  </a:ext>
                </a:extLst>
              </p:cNvPr>
              <p:cNvSpPr txBox="1"/>
              <p:nvPr/>
            </p:nvSpPr>
            <p:spPr>
              <a:xfrm>
                <a:off x="5296844" y="560206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145056-D219-6B2F-4B53-2EF948E1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44" y="5602066"/>
                <a:ext cx="53056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593814-3732-6621-A079-A87D6675749F}"/>
                  </a:ext>
                </a:extLst>
              </p:cNvPr>
              <p:cNvSpPr txBox="1"/>
              <p:nvPr/>
            </p:nvSpPr>
            <p:spPr>
              <a:xfrm>
                <a:off x="6366569" y="5576352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593814-3732-6621-A079-A87D66757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69" y="5576352"/>
                <a:ext cx="5305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3720-4FA6-4DDA-9EBB-19FCD27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463CA-7626-E0A2-AD02-3B7E9BCA4949}"/>
              </a:ext>
            </a:extLst>
          </p:cNvPr>
          <p:cNvCxnSpPr>
            <a:cxnSpLocks/>
          </p:cNvCxnSpPr>
          <p:nvPr/>
        </p:nvCxnSpPr>
        <p:spPr>
          <a:xfrm>
            <a:off x="1632952" y="3213106"/>
            <a:ext cx="7921604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CF86D6-BE03-46A0-B14D-17130D98F14C}"/>
              </a:ext>
            </a:extLst>
          </p:cNvPr>
          <p:cNvSpPr/>
          <p:nvPr/>
        </p:nvSpPr>
        <p:spPr>
          <a:xfrm>
            <a:off x="2322133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D87AC-1531-8CA1-F7CB-D3814719C848}"/>
              </a:ext>
            </a:extLst>
          </p:cNvPr>
          <p:cNvSpPr/>
          <p:nvPr/>
        </p:nvSpPr>
        <p:spPr>
          <a:xfrm>
            <a:off x="2992357" y="3153671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C35ADE-4E4F-9929-83BF-CCEB5202C919}"/>
              </a:ext>
            </a:extLst>
          </p:cNvPr>
          <p:cNvSpPr/>
          <p:nvPr/>
        </p:nvSpPr>
        <p:spPr>
          <a:xfrm>
            <a:off x="6897130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B9B8D8-5FD0-2DC5-0FF7-83BFB05E8333}"/>
              </a:ext>
            </a:extLst>
          </p:cNvPr>
          <p:cNvSpPr/>
          <p:nvPr/>
        </p:nvSpPr>
        <p:spPr>
          <a:xfrm>
            <a:off x="5002600" y="3134695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536784-6152-6E52-79CC-A5CA44151128}"/>
              </a:ext>
            </a:extLst>
          </p:cNvPr>
          <p:cNvSpPr/>
          <p:nvPr/>
        </p:nvSpPr>
        <p:spPr>
          <a:xfrm>
            <a:off x="5895707" y="31443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85C234-898A-A3BA-5D49-07E8C5E1E1BB}"/>
              </a:ext>
            </a:extLst>
          </p:cNvPr>
          <p:cNvCxnSpPr>
            <a:cxnSpLocks/>
          </p:cNvCxnSpPr>
          <p:nvPr/>
        </p:nvCxnSpPr>
        <p:spPr>
          <a:xfrm>
            <a:off x="5002600" y="3397609"/>
            <a:ext cx="893107" cy="504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58A68-4E57-C1CB-4839-5EABF1739230}"/>
              </a:ext>
            </a:extLst>
          </p:cNvPr>
          <p:cNvCxnSpPr>
            <a:cxnSpLocks/>
          </p:cNvCxnSpPr>
          <p:nvPr/>
        </p:nvCxnSpPr>
        <p:spPr>
          <a:xfrm>
            <a:off x="6057364" y="3402658"/>
            <a:ext cx="91148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E63FD-7192-0B0F-7DAA-869788B064D6}"/>
                  </a:ext>
                </a:extLst>
              </p:cNvPr>
              <p:cNvSpPr txBox="1"/>
              <p:nvPr/>
            </p:nvSpPr>
            <p:spPr>
              <a:xfrm>
                <a:off x="4766283" y="273076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E63FD-7192-0B0F-7DAA-869788B0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83" y="2730766"/>
                <a:ext cx="530561" cy="369332"/>
              </a:xfrm>
              <a:prstGeom prst="rect">
                <a:avLst/>
              </a:prstGeom>
              <a:blipFill>
                <a:blip r:embed="rId2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DA4F-E81F-FCAA-1E7B-D1FD86F3D6C6}"/>
                  </a:ext>
                </a:extLst>
              </p:cNvPr>
              <p:cNvSpPr txBox="1"/>
              <p:nvPr/>
            </p:nvSpPr>
            <p:spPr>
              <a:xfrm>
                <a:off x="5455083" y="275702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DA4F-E81F-FCAA-1E7B-D1FD86F3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83" y="2757027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ABD9433-7718-348F-C075-E891B817DF6C}"/>
              </a:ext>
            </a:extLst>
          </p:cNvPr>
          <p:cNvSpPr txBox="1"/>
          <p:nvPr/>
        </p:nvSpPr>
        <p:spPr>
          <a:xfrm>
            <a:off x="3643685" y="2808643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E6655-BE63-5111-00A3-4AA0241D5FEF}"/>
                  </a:ext>
                </a:extLst>
              </p:cNvPr>
              <p:cNvSpPr txBox="1"/>
              <p:nvPr/>
            </p:nvSpPr>
            <p:spPr>
              <a:xfrm>
                <a:off x="762848" y="2853220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E6655-BE63-5111-00A3-4AA0241D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8" y="2853220"/>
                <a:ext cx="934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893A1-132A-EDD9-79BA-6F31B17BD572}"/>
                  </a:ext>
                </a:extLst>
              </p:cNvPr>
              <p:cNvSpPr txBox="1"/>
              <p:nvPr/>
            </p:nvSpPr>
            <p:spPr>
              <a:xfrm>
                <a:off x="9389851" y="2812745"/>
                <a:ext cx="93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893A1-132A-EDD9-79BA-6F31B17B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51" y="2812745"/>
                <a:ext cx="934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C47692B-565A-2736-7FD7-60F311DAE862}"/>
              </a:ext>
            </a:extLst>
          </p:cNvPr>
          <p:cNvSpPr txBox="1"/>
          <p:nvPr/>
        </p:nvSpPr>
        <p:spPr>
          <a:xfrm>
            <a:off x="7931967" y="2840843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E0BD25-AAF2-403D-2FE6-11DB1490A35F}"/>
                  </a:ext>
                </a:extLst>
              </p:cNvPr>
              <p:cNvSpPr txBox="1"/>
              <p:nvPr/>
            </p:nvSpPr>
            <p:spPr>
              <a:xfrm>
                <a:off x="6712606" y="269395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E0BD25-AAF2-403D-2FE6-11DB1490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06" y="2693951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CAAC0-CE8D-E914-1DEA-FC8E6DAC4F79}"/>
                  </a:ext>
                </a:extLst>
              </p:cNvPr>
              <p:cNvSpPr txBox="1"/>
              <p:nvPr/>
            </p:nvSpPr>
            <p:spPr>
              <a:xfrm>
                <a:off x="5073906" y="3505080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6CAAC0-CE8D-E914-1DEA-FC8E6DAC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06" y="3505080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BEB07-4C4B-0729-C43A-861645900BDF}"/>
                  </a:ext>
                </a:extLst>
              </p:cNvPr>
              <p:cNvSpPr txBox="1"/>
              <p:nvPr/>
            </p:nvSpPr>
            <p:spPr>
              <a:xfrm>
                <a:off x="6096000" y="3511413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BEB07-4C4B-0729-C43A-86164590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11413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1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5538-89E3-E0A3-AA92-A5016C6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Dijkstra’s on a complete graph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8896F2F-BE9F-F73A-1147-02F62A96A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1082" y="5984612"/>
                <a:ext cx="2314770" cy="5082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8896F2F-BE9F-F73A-1147-02F62A96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082" y="5984612"/>
                <a:ext cx="2314770" cy="5082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E2C49B-6785-4144-199B-659AF466FC21}"/>
              </a:ext>
            </a:extLst>
          </p:cNvPr>
          <p:cNvCxnSpPr>
            <a:cxnSpLocks/>
          </p:cNvCxnSpPr>
          <p:nvPr/>
        </p:nvCxnSpPr>
        <p:spPr>
          <a:xfrm flipH="1">
            <a:off x="981269" y="2522713"/>
            <a:ext cx="736341" cy="1035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596F81-FE17-8D3D-0A84-03EA4AF74847}"/>
              </a:ext>
            </a:extLst>
          </p:cNvPr>
          <p:cNvCxnSpPr>
            <a:cxnSpLocks/>
          </p:cNvCxnSpPr>
          <p:nvPr/>
        </p:nvCxnSpPr>
        <p:spPr>
          <a:xfrm flipH="1">
            <a:off x="1343608" y="2525484"/>
            <a:ext cx="391108" cy="1197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B2027-00BC-C975-58D1-DC36913E0821}"/>
              </a:ext>
            </a:extLst>
          </p:cNvPr>
          <p:cNvCxnSpPr>
            <a:cxnSpLocks/>
          </p:cNvCxnSpPr>
          <p:nvPr/>
        </p:nvCxnSpPr>
        <p:spPr>
          <a:xfrm>
            <a:off x="4074562" y="3321697"/>
            <a:ext cx="1214614" cy="89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CC31B8-7E89-363A-47A1-7FC3CE5049F8}"/>
              </a:ext>
            </a:extLst>
          </p:cNvPr>
          <p:cNvCxnSpPr>
            <a:cxnSpLocks/>
          </p:cNvCxnSpPr>
          <p:nvPr/>
        </p:nvCxnSpPr>
        <p:spPr>
          <a:xfrm>
            <a:off x="1718777" y="2513043"/>
            <a:ext cx="782216" cy="1013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11B60A-F753-A42B-B6DC-F0CBD2998169}"/>
              </a:ext>
            </a:extLst>
          </p:cNvPr>
          <p:cNvCxnSpPr>
            <a:cxnSpLocks/>
          </p:cNvCxnSpPr>
          <p:nvPr/>
        </p:nvCxnSpPr>
        <p:spPr>
          <a:xfrm>
            <a:off x="1734716" y="2513383"/>
            <a:ext cx="2314770" cy="808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1625A-2B89-EEB7-1416-B9560C33E5F5}"/>
              </a:ext>
            </a:extLst>
          </p:cNvPr>
          <p:cNvCxnSpPr>
            <a:cxnSpLocks/>
          </p:cNvCxnSpPr>
          <p:nvPr/>
        </p:nvCxnSpPr>
        <p:spPr>
          <a:xfrm flipH="1">
            <a:off x="3206231" y="3321698"/>
            <a:ext cx="804766" cy="89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71BECB-CA8B-E9D0-4AED-AE8280CEDBC0}"/>
              </a:ext>
            </a:extLst>
          </p:cNvPr>
          <p:cNvCxnSpPr>
            <a:cxnSpLocks/>
          </p:cNvCxnSpPr>
          <p:nvPr/>
        </p:nvCxnSpPr>
        <p:spPr>
          <a:xfrm flipH="1">
            <a:off x="3719221" y="3321697"/>
            <a:ext cx="330265" cy="1110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A34C9-ADA3-E5E7-5204-D8FF71781187}"/>
              </a:ext>
            </a:extLst>
          </p:cNvPr>
          <p:cNvSpPr txBox="1"/>
          <p:nvPr/>
        </p:nvSpPr>
        <p:spPr>
          <a:xfrm>
            <a:off x="1604866" y="3126152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4818D-FD69-8347-ED4D-35C67232FA07}"/>
              </a:ext>
            </a:extLst>
          </p:cNvPr>
          <p:cNvSpPr/>
          <p:nvPr/>
        </p:nvSpPr>
        <p:spPr>
          <a:xfrm>
            <a:off x="1614196" y="2466395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D7BD73-76D0-AF00-3806-3AE346DE8B55}"/>
              </a:ext>
            </a:extLst>
          </p:cNvPr>
          <p:cNvSpPr/>
          <p:nvPr/>
        </p:nvSpPr>
        <p:spPr>
          <a:xfrm>
            <a:off x="3928770" y="3235787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/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/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E62F13-8E43-F64D-5589-49C9EA3B14D5}"/>
                  </a:ext>
                </a:extLst>
              </p:cNvPr>
              <p:cNvSpPr txBox="1"/>
              <p:nvPr/>
            </p:nvSpPr>
            <p:spPr>
              <a:xfrm>
                <a:off x="2323050" y="237970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E62F13-8E43-F64D-5589-49C9EA3B1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050" y="2379701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/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 r="-1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/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7380F74-F9A0-C845-2D2A-818EE245D772}"/>
              </a:ext>
            </a:extLst>
          </p:cNvPr>
          <p:cNvSpPr txBox="1"/>
          <p:nvPr/>
        </p:nvSpPr>
        <p:spPr>
          <a:xfrm>
            <a:off x="3958240" y="3637187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/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/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/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blipFill>
                <a:blip r:embed="rId11"/>
                <a:stretch>
                  <a:fillRect r="-1264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0D34FB-CEF3-17E0-7455-E61DF2163250}"/>
              </a:ext>
            </a:extLst>
          </p:cNvPr>
          <p:cNvCxnSpPr>
            <a:cxnSpLocks/>
          </p:cNvCxnSpPr>
          <p:nvPr/>
        </p:nvCxnSpPr>
        <p:spPr>
          <a:xfrm>
            <a:off x="5289176" y="5226519"/>
            <a:ext cx="5175270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034CC5E-AE39-6865-E642-BFE3F40226B0}"/>
              </a:ext>
            </a:extLst>
          </p:cNvPr>
          <p:cNvSpPr/>
          <p:nvPr/>
        </p:nvSpPr>
        <p:spPr>
          <a:xfrm>
            <a:off x="5928960" y="514810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370499-4457-BF7E-DCB1-AEF96AFCAB8D}"/>
              </a:ext>
            </a:extLst>
          </p:cNvPr>
          <p:cNvSpPr/>
          <p:nvPr/>
        </p:nvSpPr>
        <p:spPr>
          <a:xfrm>
            <a:off x="6721330" y="514810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A9ACAA-EE40-B184-5F6C-505C3A4E7085}"/>
              </a:ext>
            </a:extLst>
          </p:cNvPr>
          <p:cNvSpPr/>
          <p:nvPr/>
        </p:nvSpPr>
        <p:spPr>
          <a:xfrm>
            <a:off x="7283041" y="514568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EC8F57-51C3-E621-5535-C8D354A41DAC}"/>
              </a:ext>
            </a:extLst>
          </p:cNvPr>
          <p:cNvSpPr/>
          <p:nvPr/>
        </p:nvSpPr>
        <p:spPr>
          <a:xfrm>
            <a:off x="8779736" y="5145688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6815B8-C13F-ACF0-C2A1-D4507B9B2728}"/>
              </a:ext>
            </a:extLst>
          </p:cNvPr>
          <p:cNvCxnSpPr>
            <a:cxnSpLocks/>
          </p:cNvCxnSpPr>
          <p:nvPr/>
        </p:nvCxnSpPr>
        <p:spPr>
          <a:xfrm>
            <a:off x="5314251" y="4883061"/>
            <a:ext cx="5175270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879225B-D615-205E-8B40-9AD1C002A52B}"/>
              </a:ext>
            </a:extLst>
          </p:cNvPr>
          <p:cNvSpPr/>
          <p:nvPr/>
        </p:nvSpPr>
        <p:spPr>
          <a:xfrm>
            <a:off x="5781938" y="4799645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257132-1B09-E9BB-8D36-BA7C3F0B8D40}"/>
              </a:ext>
            </a:extLst>
          </p:cNvPr>
          <p:cNvSpPr/>
          <p:nvPr/>
        </p:nvSpPr>
        <p:spPr>
          <a:xfrm>
            <a:off x="7200351" y="4785084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9B751D-920E-A53E-9597-EF4CD928A472}"/>
              </a:ext>
            </a:extLst>
          </p:cNvPr>
          <p:cNvSpPr/>
          <p:nvPr/>
        </p:nvSpPr>
        <p:spPr>
          <a:xfrm>
            <a:off x="7872551" y="4804650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38C058-09E1-69A6-FFFA-74B92FB6C58E}"/>
              </a:ext>
            </a:extLst>
          </p:cNvPr>
          <p:cNvSpPr/>
          <p:nvPr/>
        </p:nvSpPr>
        <p:spPr>
          <a:xfrm>
            <a:off x="9362270" y="4826540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7954A5-3406-3D82-C597-3AE5727C6E84}"/>
              </a:ext>
            </a:extLst>
          </p:cNvPr>
          <p:cNvSpPr txBox="1"/>
          <p:nvPr/>
        </p:nvSpPr>
        <p:spPr>
          <a:xfrm>
            <a:off x="4975830" y="5039433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6F0D71-D8B5-91C6-C855-9113A9395B48}"/>
              </a:ext>
            </a:extLst>
          </p:cNvPr>
          <p:cNvSpPr txBox="1"/>
          <p:nvPr/>
        </p:nvSpPr>
        <p:spPr>
          <a:xfrm>
            <a:off x="4991650" y="4695780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4B5E30-5FF8-1278-1999-FBAF6D57DFF2}"/>
              </a:ext>
            </a:extLst>
          </p:cNvPr>
          <p:cNvSpPr txBox="1"/>
          <p:nvPr/>
        </p:nvSpPr>
        <p:spPr>
          <a:xfrm>
            <a:off x="10489521" y="5065112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3844F2-4C7C-6DE6-263D-33491137C3D9}"/>
              </a:ext>
            </a:extLst>
          </p:cNvPr>
          <p:cNvSpPr txBox="1"/>
          <p:nvPr/>
        </p:nvSpPr>
        <p:spPr>
          <a:xfrm>
            <a:off x="10489521" y="4670101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2586C9D-57DB-715E-FA61-EA2310F0E4B2}"/>
              </a:ext>
            </a:extLst>
          </p:cNvPr>
          <p:cNvCxnSpPr>
            <a:cxnSpLocks/>
          </p:cNvCxnSpPr>
          <p:nvPr/>
        </p:nvCxnSpPr>
        <p:spPr>
          <a:xfrm flipV="1">
            <a:off x="5291387" y="5383341"/>
            <a:ext cx="633164" cy="1633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B9E7E50-3DF3-E75E-9DE4-15A6D21A0B81}"/>
                  </a:ext>
                </a:extLst>
              </p:cNvPr>
              <p:cNvSpPr txBox="1"/>
              <p:nvPr/>
            </p:nvSpPr>
            <p:spPr>
              <a:xfrm>
                <a:off x="5393990" y="549156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B9E7E50-3DF3-E75E-9DE4-15A6D21A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90" y="5491567"/>
                <a:ext cx="5305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B3487-44AD-8E5E-11F0-4CA255A98D37}"/>
                  </a:ext>
                </a:extLst>
              </p:cNvPr>
              <p:cNvSpPr txBox="1"/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B3487-44AD-8E5E-11F0-4CA255A98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blipFill>
                <a:blip r:embed="rId13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C1F47A-59BB-53E4-7AD7-A6739A630AF3}"/>
                  </a:ext>
                </a:extLst>
              </p:cNvPr>
              <p:cNvSpPr txBox="1"/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0C1F47A-59BB-53E4-7AD7-A6739A6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7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8" grpId="1" build="p"/>
      <p:bldP spid="21" grpId="0"/>
      <p:bldP spid="28" grpId="0" animBg="1"/>
      <p:bldP spid="30" grpId="0"/>
      <p:bldP spid="32" grpId="0"/>
      <p:bldP spid="35" grpId="0"/>
      <p:bldP spid="35" grpId="1"/>
      <p:bldP spid="36" grpId="0"/>
      <p:bldP spid="39" grpId="0"/>
      <p:bldP spid="41" grpId="0"/>
      <p:bldP spid="42" grpId="0"/>
      <p:bldP spid="43" grpId="0"/>
      <p:bldP spid="44" grpId="0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4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5538-89E3-E0A3-AA92-A5016C6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Dijkstra’s on a complete graph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E2C49B-6785-4144-199B-659AF466FC21}"/>
              </a:ext>
            </a:extLst>
          </p:cNvPr>
          <p:cNvCxnSpPr>
            <a:cxnSpLocks/>
          </p:cNvCxnSpPr>
          <p:nvPr/>
        </p:nvCxnSpPr>
        <p:spPr>
          <a:xfrm flipH="1">
            <a:off x="981269" y="2522713"/>
            <a:ext cx="736341" cy="1035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596F81-FE17-8D3D-0A84-03EA4AF74847}"/>
              </a:ext>
            </a:extLst>
          </p:cNvPr>
          <p:cNvCxnSpPr>
            <a:cxnSpLocks/>
          </p:cNvCxnSpPr>
          <p:nvPr/>
        </p:nvCxnSpPr>
        <p:spPr>
          <a:xfrm flipH="1">
            <a:off x="1343608" y="2525484"/>
            <a:ext cx="391108" cy="1197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B2027-00BC-C975-58D1-DC36913E0821}"/>
              </a:ext>
            </a:extLst>
          </p:cNvPr>
          <p:cNvCxnSpPr>
            <a:cxnSpLocks/>
          </p:cNvCxnSpPr>
          <p:nvPr/>
        </p:nvCxnSpPr>
        <p:spPr>
          <a:xfrm>
            <a:off x="4074562" y="3315532"/>
            <a:ext cx="1214614" cy="89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CC31B8-7E89-363A-47A1-7FC3CE5049F8}"/>
              </a:ext>
            </a:extLst>
          </p:cNvPr>
          <p:cNvCxnSpPr>
            <a:cxnSpLocks/>
          </p:cNvCxnSpPr>
          <p:nvPr/>
        </p:nvCxnSpPr>
        <p:spPr>
          <a:xfrm>
            <a:off x="1718777" y="2513043"/>
            <a:ext cx="782216" cy="1013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11B60A-F753-A42B-B6DC-F0CBD2998169}"/>
              </a:ext>
            </a:extLst>
          </p:cNvPr>
          <p:cNvCxnSpPr>
            <a:cxnSpLocks/>
          </p:cNvCxnSpPr>
          <p:nvPr/>
        </p:nvCxnSpPr>
        <p:spPr>
          <a:xfrm>
            <a:off x="1734716" y="2507218"/>
            <a:ext cx="2314770" cy="808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1625A-2B89-EEB7-1416-B9560C33E5F5}"/>
              </a:ext>
            </a:extLst>
          </p:cNvPr>
          <p:cNvCxnSpPr>
            <a:cxnSpLocks/>
          </p:cNvCxnSpPr>
          <p:nvPr/>
        </p:nvCxnSpPr>
        <p:spPr>
          <a:xfrm flipH="1">
            <a:off x="3206231" y="3321698"/>
            <a:ext cx="804766" cy="89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71BECB-CA8B-E9D0-4AED-AE8280CEDBC0}"/>
              </a:ext>
            </a:extLst>
          </p:cNvPr>
          <p:cNvCxnSpPr>
            <a:cxnSpLocks/>
          </p:cNvCxnSpPr>
          <p:nvPr/>
        </p:nvCxnSpPr>
        <p:spPr>
          <a:xfrm flipH="1">
            <a:off x="3719221" y="3321697"/>
            <a:ext cx="330265" cy="1110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A34C9-ADA3-E5E7-5204-D8FF71781187}"/>
              </a:ext>
            </a:extLst>
          </p:cNvPr>
          <p:cNvSpPr txBox="1"/>
          <p:nvPr/>
        </p:nvSpPr>
        <p:spPr>
          <a:xfrm>
            <a:off x="1604866" y="3126152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4818D-FD69-8347-ED4D-35C67232FA07}"/>
              </a:ext>
            </a:extLst>
          </p:cNvPr>
          <p:cNvSpPr/>
          <p:nvPr/>
        </p:nvSpPr>
        <p:spPr>
          <a:xfrm>
            <a:off x="1614196" y="2466395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D7BD73-76D0-AF00-3806-3AE346DE8B55}"/>
              </a:ext>
            </a:extLst>
          </p:cNvPr>
          <p:cNvSpPr/>
          <p:nvPr/>
        </p:nvSpPr>
        <p:spPr>
          <a:xfrm>
            <a:off x="3928770" y="3235787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/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/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/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 r="-1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/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7380F74-F9A0-C845-2D2A-818EE245D772}"/>
              </a:ext>
            </a:extLst>
          </p:cNvPr>
          <p:cNvSpPr txBox="1"/>
          <p:nvPr/>
        </p:nvSpPr>
        <p:spPr>
          <a:xfrm>
            <a:off x="3958240" y="3637187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/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/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/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 r="-1264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045BD568-7EB6-E503-E5B8-E267A3479891}"/>
              </a:ext>
            </a:extLst>
          </p:cNvPr>
          <p:cNvSpPr/>
          <p:nvPr/>
        </p:nvSpPr>
        <p:spPr>
          <a:xfrm>
            <a:off x="5202284" y="4175531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5058D6-8213-4E9F-2AE7-74A8CBAA5EF2}"/>
              </a:ext>
            </a:extLst>
          </p:cNvPr>
          <p:cNvSpPr/>
          <p:nvPr/>
        </p:nvSpPr>
        <p:spPr>
          <a:xfrm>
            <a:off x="1194479" y="3708978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F68FEF-72A8-F64C-E6A3-20960525F954}"/>
              </a:ext>
            </a:extLst>
          </p:cNvPr>
          <p:cNvGrpSpPr/>
          <p:nvPr/>
        </p:nvGrpSpPr>
        <p:grpSpPr>
          <a:xfrm>
            <a:off x="5289176" y="5145688"/>
            <a:ext cx="5175270" cy="159242"/>
            <a:chOff x="5952565" y="5582443"/>
            <a:chExt cx="5175270" cy="15924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D26B43-2100-C202-5879-4F556D7794AE}"/>
                </a:ext>
              </a:extLst>
            </p:cNvPr>
            <p:cNvCxnSpPr>
              <a:cxnSpLocks/>
            </p:cNvCxnSpPr>
            <p:nvPr/>
          </p:nvCxnSpPr>
          <p:spPr>
            <a:xfrm>
              <a:off x="5952565" y="5663274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4D383D-A971-DC67-4E4B-6EE7E49D5B64}"/>
                </a:ext>
              </a:extLst>
            </p:cNvPr>
            <p:cNvSpPr/>
            <p:nvPr/>
          </p:nvSpPr>
          <p:spPr>
            <a:xfrm>
              <a:off x="6592349" y="558486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410A9C-E782-FA40-B4EF-607A8AF8C277}"/>
                </a:ext>
              </a:extLst>
            </p:cNvPr>
            <p:cNvSpPr/>
            <p:nvPr/>
          </p:nvSpPr>
          <p:spPr>
            <a:xfrm>
              <a:off x="7384719" y="558486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E8FF22-37C3-A436-BD5C-091E52EFCCEE}"/>
                </a:ext>
              </a:extLst>
            </p:cNvPr>
            <p:cNvSpPr/>
            <p:nvPr/>
          </p:nvSpPr>
          <p:spPr>
            <a:xfrm>
              <a:off x="7946430" y="558244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F56CDE-4C9A-CD2E-7337-BF3082B41FD9}"/>
                </a:ext>
              </a:extLst>
            </p:cNvPr>
            <p:cNvSpPr/>
            <p:nvPr/>
          </p:nvSpPr>
          <p:spPr>
            <a:xfrm>
              <a:off x="9443125" y="558244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67C5BB-684B-05E4-EFEF-E223428FFBC3}"/>
              </a:ext>
            </a:extLst>
          </p:cNvPr>
          <p:cNvCxnSpPr>
            <a:cxnSpLocks/>
          </p:cNvCxnSpPr>
          <p:nvPr/>
        </p:nvCxnSpPr>
        <p:spPr>
          <a:xfrm>
            <a:off x="5267599" y="5467256"/>
            <a:ext cx="66136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02B637-CAF8-6E53-1C0E-C6A2D3548188}"/>
                  </a:ext>
                </a:extLst>
              </p:cNvPr>
              <p:cNvSpPr txBox="1"/>
              <p:nvPr/>
            </p:nvSpPr>
            <p:spPr>
              <a:xfrm>
                <a:off x="5267599" y="546725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02B637-CAF8-6E53-1C0E-C6A2D354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99" y="5467256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513FB-CF28-2E83-E311-1A277DE491B0}"/>
              </a:ext>
            </a:extLst>
          </p:cNvPr>
          <p:cNvGrpSpPr/>
          <p:nvPr/>
        </p:nvGrpSpPr>
        <p:grpSpPr>
          <a:xfrm>
            <a:off x="5314251" y="4785084"/>
            <a:ext cx="5175270" cy="198278"/>
            <a:chOff x="5367388" y="4563764"/>
            <a:chExt cx="5175270" cy="1982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972865-DC30-7BD1-B664-015961562CF5}"/>
                </a:ext>
              </a:extLst>
            </p:cNvPr>
            <p:cNvCxnSpPr>
              <a:cxnSpLocks/>
            </p:cNvCxnSpPr>
            <p:nvPr/>
          </p:nvCxnSpPr>
          <p:spPr>
            <a:xfrm>
              <a:off x="5367388" y="4661741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F79DF0-71BA-81A6-AFE4-A6030054D1F0}"/>
                </a:ext>
              </a:extLst>
            </p:cNvPr>
            <p:cNvSpPr/>
            <p:nvPr/>
          </p:nvSpPr>
          <p:spPr>
            <a:xfrm>
              <a:off x="5835075" y="4578325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0CDAE5-D582-D319-FD1F-F9AD80043409}"/>
                </a:ext>
              </a:extLst>
            </p:cNvPr>
            <p:cNvSpPr/>
            <p:nvPr/>
          </p:nvSpPr>
          <p:spPr>
            <a:xfrm>
              <a:off x="7253488" y="4563764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71A6E5-5432-1A8E-9638-080F680AEF36}"/>
                </a:ext>
              </a:extLst>
            </p:cNvPr>
            <p:cNvSpPr/>
            <p:nvPr/>
          </p:nvSpPr>
          <p:spPr>
            <a:xfrm>
              <a:off x="7925688" y="4583330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4DC4C1-8D6F-8F52-D75C-AA18DB4072D8}"/>
                </a:ext>
              </a:extLst>
            </p:cNvPr>
            <p:cNvSpPr/>
            <p:nvPr/>
          </p:nvSpPr>
          <p:spPr>
            <a:xfrm>
              <a:off x="9415407" y="4605220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FF4BB56-32AC-C8FC-D3E5-31FA2F4EF367}"/>
              </a:ext>
            </a:extLst>
          </p:cNvPr>
          <p:cNvSpPr txBox="1"/>
          <p:nvPr/>
        </p:nvSpPr>
        <p:spPr>
          <a:xfrm>
            <a:off x="4975830" y="5039433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4284E1-0200-FBC6-BEBA-E33A10404F4C}"/>
              </a:ext>
            </a:extLst>
          </p:cNvPr>
          <p:cNvSpPr txBox="1"/>
          <p:nvPr/>
        </p:nvSpPr>
        <p:spPr>
          <a:xfrm>
            <a:off x="4991650" y="4695780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82F5F1-BFBC-7BDD-4AA0-147E4BDF25B9}"/>
              </a:ext>
            </a:extLst>
          </p:cNvPr>
          <p:cNvSpPr txBox="1"/>
          <p:nvPr/>
        </p:nvSpPr>
        <p:spPr>
          <a:xfrm>
            <a:off x="10489521" y="5065112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55B3A3-88FA-745E-772F-C4E441ABE1E3}"/>
              </a:ext>
            </a:extLst>
          </p:cNvPr>
          <p:cNvSpPr txBox="1"/>
          <p:nvPr/>
        </p:nvSpPr>
        <p:spPr>
          <a:xfrm>
            <a:off x="10489521" y="4670101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FE0590-3AF9-F854-7D99-C7EC7B18D15E}"/>
              </a:ext>
            </a:extLst>
          </p:cNvPr>
          <p:cNvSpPr txBox="1"/>
          <p:nvPr/>
        </p:nvSpPr>
        <p:spPr>
          <a:xfrm>
            <a:off x="5853449" y="5434444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1E18B3-D27E-2D6E-BC59-22AC82A96098}"/>
              </a:ext>
            </a:extLst>
          </p:cNvPr>
          <p:cNvSpPr txBox="1"/>
          <p:nvPr/>
        </p:nvSpPr>
        <p:spPr>
          <a:xfrm>
            <a:off x="10892612" y="5258197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EEF89-C45B-1333-198B-4D5385C64CB3}"/>
              </a:ext>
            </a:extLst>
          </p:cNvPr>
          <p:cNvSpPr txBox="1"/>
          <p:nvPr/>
        </p:nvSpPr>
        <p:spPr>
          <a:xfrm>
            <a:off x="7117976" y="5836588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2n-4 points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A8056B-8A14-8A4C-9E29-71CFDD4BE5FA}"/>
              </a:ext>
            </a:extLst>
          </p:cNvPr>
          <p:cNvCxnSpPr>
            <a:cxnSpLocks/>
          </p:cNvCxnSpPr>
          <p:nvPr/>
        </p:nvCxnSpPr>
        <p:spPr>
          <a:xfrm>
            <a:off x="1725749" y="2555963"/>
            <a:ext cx="2314770" cy="808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0E38CD-6901-708A-C469-0E62F3A1DD01}"/>
              </a:ext>
            </a:extLst>
          </p:cNvPr>
          <p:cNvCxnSpPr>
            <a:cxnSpLocks/>
          </p:cNvCxnSpPr>
          <p:nvPr/>
        </p:nvCxnSpPr>
        <p:spPr>
          <a:xfrm>
            <a:off x="4083529" y="3372682"/>
            <a:ext cx="1214614" cy="89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67B230-F529-4BEB-7D06-D76ED0C63D06}"/>
                  </a:ext>
                </a:extLst>
              </p:cNvPr>
              <p:cNvSpPr txBox="1"/>
              <p:nvPr/>
            </p:nvSpPr>
            <p:spPr>
              <a:xfrm>
                <a:off x="5235990" y="447991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67B230-F529-4BEB-7D06-D76ED0C63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90" y="4479919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 r="-1264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8F58AF-1AE7-460C-728F-9C7CE793C875}"/>
                  </a:ext>
                </a:extLst>
              </p:cNvPr>
              <p:cNvSpPr txBox="1"/>
              <p:nvPr/>
            </p:nvSpPr>
            <p:spPr>
              <a:xfrm>
                <a:off x="7870546" y="3278641"/>
                <a:ext cx="1381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8F58AF-1AE7-460C-728F-9C7CE793C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546" y="3278641"/>
                <a:ext cx="1381030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3DA830-F03A-B291-DCB3-9B9082790D09}"/>
                  </a:ext>
                </a:extLst>
              </p:cNvPr>
              <p:cNvSpPr txBox="1"/>
              <p:nvPr/>
            </p:nvSpPr>
            <p:spPr>
              <a:xfrm>
                <a:off x="6145488" y="5321498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3DA830-F03A-B291-DCB3-9B908279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88" y="5321498"/>
                <a:ext cx="5305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F0DE7-5A5E-D4A8-B035-0B6204146072}"/>
                  </a:ext>
                </a:extLst>
              </p:cNvPr>
              <p:cNvSpPr txBox="1"/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F0DE7-5A5E-D4A8-B035-0B620414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blipFill>
                <a:blip r:embed="rId13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A55855-1F26-FAC1-6F0F-1D555759121F}"/>
                  </a:ext>
                </a:extLst>
              </p:cNvPr>
              <p:cNvSpPr txBox="1"/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A55855-1F26-FAC1-6F0F-1D555759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05351 0.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50" grpId="0"/>
      <p:bldP spid="51" grpId="0"/>
      <p:bldP spid="52" grpId="0"/>
      <p:bldP spid="53" grpId="0"/>
      <p:bldP spid="54" grpId="0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5538-89E3-E0A3-AA92-A5016C6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Dijkstra’s on a complete graph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E2C49B-6785-4144-199B-659AF466FC21}"/>
              </a:ext>
            </a:extLst>
          </p:cNvPr>
          <p:cNvCxnSpPr>
            <a:cxnSpLocks/>
          </p:cNvCxnSpPr>
          <p:nvPr/>
        </p:nvCxnSpPr>
        <p:spPr>
          <a:xfrm flipH="1">
            <a:off x="981269" y="2522713"/>
            <a:ext cx="736341" cy="1035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596F81-FE17-8D3D-0A84-03EA4AF74847}"/>
              </a:ext>
            </a:extLst>
          </p:cNvPr>
          <p:cNvCxnSpPr>
            <a:cxnSpLocks/>
          </p:cNvCxnSpPr>
          <p:nvPr/>
        </p:nvCxnSpPr>
        <p:spPr>
          <a:xfrm flipH="1">
            <a:off x="1343608" y="2525484"/>
            <a:ext cx="391108" cy="1197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B2027-00BC-C975-58D1-DC36913E0821}"/>
              </a:ext>
            </a:extLst>
          </p:cNvPr>
          <p:cNvCxnSpPr>
            <a:cxnSpLocks/>
          </p:cNvCxnSpPr>
          <p:nvPr/>
        </p:nvCxnSpPr>
        <p:spPr>
          <a:xfrm>
            <a:off x="4074562" y="3321697"/>
            <a:ext cx="1214614" cy="89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CC31B8-7E89-363A-47A1-7FC3CE5049F8}"/>
              </a:ext>
            </a:extLst>
          </p:cNvPr>
          <p:cNvCxnSpPr>
            <a:cxnSpLocks/>
          </p:cNvCxnSpPr>
          <p:nvPr/>
        </p:nvCxnSpPr>
        <p:spPr>
          <a:xfrm>
            <a:off x="1718777" y="2513043"/>
            <a:ext cx="782216" cy="1013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11B60A-F753-A42B-B6DC-F0CBD2998169}"/>
              </a:ext>
            </a:extLst>
          </p:cNvPr>
          <p:cNvCxnSpPr>
            <a:cxnSpLocks/>
          </p:cNvCxnSpPr>
          <p:nvPr/>
        </p:nvCxnSpPr>
        <p:spPr>
          <a:xfrm>
            <a:off x="1734716" y="2513383"/>
            <a:ext cx="2314770" cy="808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1625A-2B89-EEB7-1416-B9560C33E5F5}"/>
              </a:ext>
            </a:extLst>
          </p:cNvPr>
          <p:cNvCxnSpPr>
            <a:cxnSpLocks/>
          </p:cNvCxnSpPr>
          <p:nvPr/>
        </p:nvCxnSpPr>
        <p:spPr>
          <a:xfrm flipH="1">
            <a:off x="3206231" y="3321698"/>
            <a:ext cx="804766" cy="89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71BECB-CA8B-E9D0-4AED-AE8280CEDBC0}"/>
              </a:ext>
            </a:extLst>
          </p:cNvPr>
          <p:cNvCxnSpPr>
            <a:cxnSpLocks/>
          </p:cNvCxnSpPr>
          <p:nvPr/>
        </p:nvCxnSpPr>
        <p:spPr>
          <a:xfrm flipH="1">
            <a:off x="3719221" y="3321697"/>
            <a:ext cx="330265" cy="1110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A34C9-ADA3-E5E7-5204-D8FF71781187}"/>
              </a:ext>
            </a:extLst>
          </p:cNvPr>
          <p:cNvSpPr txBox="1"/>
          <p:nvPr/>
        </p:nvSpPr>
        <p:spPr>
          <a:xfrm>
            <a:off x="1604866" y="3126152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4818D-FD69-8347-ED4D-35C67232FA07}"/>
              </a:ext>
            </a:extLst>
          </p:cNvPr>
          <p:cNvSpPr/>
          <p:nvPr/>
        </p:nvSpPr>
        <p:spPr>
          <a:xfrm>
            <a:off x="1614196" y="2466395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D7BD73-76D0-AF00-3806-3AE346DE8B55}"/>
              </a:ext>
            </a:extLst>
          </p:cNvPr>
          <p:cNvSpPr/>
          <p:nvPr/>
        </p:nvSpPr>
        <p:spPr>
          <a:xfrm>
            <a:off x="3928770" y="3235787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/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517B4-9421-86F3-7442-83474A88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50" y="3535590"/>
                <a:ext cx="5305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/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/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717AE1-5E1B-88B5-B040-27911250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93" y="2963326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 r="-1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/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C280D-3271-D0A0-810D-CA953DF19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84" y="256436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7380F74-F9A0-C845-2D2A-818EE245D772}"/>
              </a:ext>
            </a:extLst>
          </p:cNvPr>
          <p:cNvSpPr txBox="1"/>
          <p:nvPr/>
        </p:nvSpPr>
        <p:spPr>
          <a:xfrm>
            <a:off x="3958240" y="3637187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/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9" y="3580901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/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9E6215-8EA9-2A85-E05A-4F91EFD88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16" y="4067149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/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1B2A89-D16B-69FE-79D8-48D7CB46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40" y="3540029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 r="-1264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0F68FEF-72A8-F64C-E6A3-20960525F954}"/>
              </a:ext>
            </a:extLst>
          </p:cNvPr>
          <p:cNvGrpSpPr/>
          <p:nvPr/>
        </p:nvGrpSpPr>
        <p:grpSpPr>
          <a:xfrm>
            <a:off x="5289176" y="5145688"/>
            <a:ext cx="5175270" cy="159242"/>
            <a:chOff x="5952565" y="5582443"/>
            <a:chExt cx="5175270" cy="15924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D26B43-2100-C202-5879-4F556D7794AE}"/>
                </a:ext>
              </a:extLst>
            </p:cNvPr>
            <p:cNvCxnSpPr>
              <a:cxnSpLocks/>
            </p:cNvCxnSpPr>
            <p:nvPr/>
          </p:nvCxnSpPr>
          <p:spPr>
            <a:xfrm>
              <a:off x="5952565" y="5663274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4D383D-A971-DC67-4E4B-6EE7E49D5B64}"/>
                </a:ext>
              </a:extLst>
            </p:cNvPr>
            <p:cNvSpPr/>
            <p:nvPr/>
          </p:nvSpPr>
          <p:spPr>
            <a:xfrm>
              <a:off x="6592349" y="558486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410A9C-E782-FA40-B4EF-607A8AF8C277}"/>
                </a:ext>
              </a:extLst>
            </p:cNvPr>
            <p:cNvSpPr/>
            <p:nvPr/>
          </p:nvSpPr>
          <p:spPr>
            <a:xfrm>
              <a:off x="7384719" y="558486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E8FF22-37C3-A436-BD5C-091E52EFCCEE}"/>
                </a:ext>
              </a:extLst>
            </p:cNvPr>
            <p:cNvSpPr/>
            <p:nvPr/>
          </p:nvSpPr>
          <p:spPr>
            <a:xfrm>
              <a:off x="7946430" y="558244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F56CDE-4C9A-CD2E-7337-BF3082B41FD9}"/>
                </a:ext>
              </a:extLst>
            </p:cNvPr>
            <p:cNvSpPr/>
            <p:nvPr/>
          </p:nvSpPr>
          <p:spPr>
            <a:xfrm>
              <a:off x="9443125" y="5582443"/>
              <a:ext cx="142613" cy="1568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67C5BB-684B-05E4-EFEF-E223428FFBC3}"/>
              </a:ext>
            </a:extLst>
          </p:cNvPr>
          <p:cNvCxnSpPr>
            <a:cxnSpLocks/>
          </p:cNvCxnSpPr>
          <p:nvPr/>
        </p:nvCxnSpPr>
        <p:spPr>
          <a:xfrm>
            <a:off x="5267599" y="5458291"/>
            <a:ext cx="66136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02B637-CAF8-6E53-1C0E-C6A2D3548188}"/>
                  </a:ext>
                </a:extLst>
              </p:cNvPr>
              <p:cNvSpPr txBox="1"/>
              <p:nvPr/>
            </p:nvSpPr>
            <p:spPr>
              <a:xfrm>
                <a:off x="5298174" y="548746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02B637-CAF8-6E53-1C0E-C6A2D354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74" y="5487467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0261B2C-7506-C110-E27B-330ECA23952F}"/>
              </a:ext>
            </a:extLst>
          </p:cNvPr>
          <p:cNvGrpSpPr/>
          <p:nvPr/>
        </p:nvGrpSpPr>
        <p:grpSpPr>
          <a:xfrm>
            <a:off x="6000266" y="5132743"/>
            <a:ext cx="5175270" cy="198278"/>
            <a:chOff x="5367388" y="4563764"/>
            <a:chExt cx="5175270" cy="19827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3B9B23-5C44-2A04-4345-2D2626FCFA2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388" y="4661741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DF542D-179B-924A-2E92-AA5C73130382}"/>
                </a:ext>
              </a:extLst>
            </p:cNvPr>
            <p:cNvSpPr/>
            <p:nvPr/>
          </p:nvSpPr>
          <p:spPr>
            <a:xfrm>
              <a:off x="5835075" y="4578325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ACB370-9487-D553-0970-4B4341CAAFA3}"/>
                </a:ext>
              </a:extLst>
            </p:cNvPr>
            <p:cNvSpPr/>
            <p:nvPr/>
          </p:nvSpPr>
          <p:spPr>
            <a:xfrm>
              <a:off x="7253488" y="4563764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1E0E58-6AFF-6C5C-7C4F-CCD7F70C0EA1}"/>
                </a:ext>
              </a:extLst>
            </p:cNvPr>
            <p:cNvSpPr/>
            <p:nvPr/>
          </p:nvSpPr>
          <p:spPr>
            <a:xfrm>
              <a:off x="7925688" y="4583330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058B38-3BDB-5E08-4688-8357874D19FC}"/>
                </a:ext>
              </a:extLst>
            </p:cNvPr>
            <p:cNvSpPr/>
            <p:nvPr/>
          </p:nvSpPr>
          <p:spPr>
            <a:xfrm>
              <a:off x="9415407" y="4605220"/>
              <a:ext cx="142613" cy="1568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6C6972-AF4E-85FF-7362-00199EE238B6}"/>
              </a:ext>
            </a:extLst>
          </p:cNvPr>
          <p:cNvSpPr txBox="1"/>
          <p:nvPr/>
        </p:nvSpPr>
        <p:spPr>
          <a:xfrm>
            <a:off x="5853449" y="5434444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FC31AD-3CAB-8E91-967E-537D9C600C3B}"/>
              </a:ext>
            </a:extLst>
          </p:cNvPr>
          <p:cNvSpPr txBox="1"/>
          <p:nvPr/>
        </p:nvSpPr>
        <p:spPr>
          <a:xfrm>
            <a:off x="10892612" y="5258197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B16F77-FE85-552F-2234-D6F94E82A171}"/>
              </a:ext>
            </a:extLst>
          </p:cNvPr>
          <p:cNvSpPr txBox="1"/>
          <p:nvPr/>
        </p:nvSpPr>
        <p:spPr>
          <a:xfrm>
            <a:off x="7117976" y="5836588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2n-4 points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2C15B8-F459-FE8A-7C36-7F03E40C38C3}"/>
              </a:ext>
            </a:extLst>
          </p:cNvPr>
          <p:cNvCxnSpPr>
            <a:cxnSpLocks/>
          </p:cNvCxnSpPr>
          <p:nvPr/>
        </p:nvCxnSpPr>
        <p:spPr>
          <a:xfrm>
            <a:off x="6000266" y="5001438"/>
            <a:ext cx="46768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B20B96-3E09-0D21-FF80-A64590D83435}"/>
                  </a:ext>
                </a:extLst>
              </p:cNvPr>
              <p:cNvSpPr txBox="1"/>
              <p:nvPr/>
            </p:nvSpPr>
            <p:spPr>
              <a:xfrm>
                <a:off x="6096000" y="463833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B20B96-3E09-0D21-FF80-A64590D83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38331"/>
                <a:ext cx="292772" cy="276999"/>
              </a:xfrm>
              <a:prstGeom prst="rect">
                <a:avLst/>
              </a:prstGeom>
              <a:blipFill>
                <a:blip r:embed="rId10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79F8E4-7662-E59C-B9E7-EC102711F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329" y="2622139"/>
                <a:ext cx="3636063" cy="936264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79F8E4-7662-E59C-B9E7-EC102711F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329" y="2622139"/>
                <a:ext cx="3636063" cy="936264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81F896B0-F565-A22D-6EB8-5BDEE3AD7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549" y="3338818"/>
                <a:ext cx="3636063" cy="93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IN" sz="1800" dirty="0"/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81F896B0-F565-A22D-6EB8-5BDEE3AD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49" y="3338818"/>
                <a:ext cx="3636063" cy="936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7A2D82-4D71-7B41-655D-7768EE076805}"/>
                  </a:ext>
                </a:extLst>
              </p:cNvPr>
              <p:cNvSpPr txBox="1"/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7A2D82-4D71-7B41-655D-7768EE076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blipFill>
                <a:blip r:embed="rId13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849477-FC50-E128-034E-844D347B5420}"/>
                  </a:ext>
                </a:extLst>
              </p:cNvPr>
              <p:cNvSpPr txBox="1"/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849477-FC50-E128-034E-844D347B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21" y="2933699"/>
                <a:ext cx="281679" cy="276999"/>
              </a:xfrm>
              <a:prstGeom prst="rect">
                <a:avLst/>
              </a:prstGeom>
              <a:blipFill>
                <a:blip r:embed="rId14"/>
                <a:stretch>
                  <a:fillRect l="-21739" r="-10870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5538-89E3-E0A3-AA92-A5016C6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Dijkstra’s on a complete graph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E2C49B-6785-4144-199B-659AF466FC21}"/>
              </a:ext>
            </a:extLst>
          </p:cNvPr>
          <p:cNvCxnSpPr>
            <a:cxnSpLocks/>
          </p:cNvCxnSpPr>
          <p:nvPr/>
        </p:nvCxnSpPr>
        <p:spPr>
          <a:xfrm flipH="1">
            <a:off x="726943" y="2522713"/>
            <a:ext cx="990667" cy="1672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596F81-FE17-8D3D-0A84-03EA4AF74847}"/>
              </a:ext>
            </a:extLst>
          </p:cNvPr>
          <p:cNvCxnSpPr>
            <a:cxnSpLocks/>
          </p:cNvCxnSpPr>
          <p:nvPr/>
        </p:nvCxnSpPr>
        <p:spPr>
          <a:xfrm flipH="1">
            <a:off x="1079597" y="2525484"/>
            <a:ext cx="655119" cy="190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B2027-00BC-C975-58D1-DC36913E0821}"/>
              </a:ext>
            </a:extLst>
          </p:cNvPr>
          <p:cNvCxnSpPr>
            <a:cxnSpLocks/>
          </p:cNvCxnSpPr>
          <p:nvPr/>
        </p:nvCxnSpPr>
        <p:spPr>
          <a:xfrm>
            <a:off x="4074562" y="3321697"/>
            <a:ext cx="717116" cy="1416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CC31B8-7E89-363A-47A1-7FC3CE5049F8}"/>
              </a:ext>
            </a:extLst>
          </p:cNvPr>
          <p:cNvCxnSpPr>
            <a:cxnSpLocks/>
          </p:cNvCxnSpPr>
          <p:nvPr/>
        </p:nvCxnSpPr>
        <p:spPr>
          <a:xfrm flipH="1">
            <a:off x="1665666" y="2513043"/>
            <a:ext cx="53111" cy="2336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1625A-2B89-EEB7-1416-B9560C33E5F5}"/>
              </a:ext>
            </a:extLst>
          </p:cNvPr>
          <p:cNvCxnSpPr>
            <a:cxnSpLocks/>
          </p:cNvCxnSpPr>
          <p:nvPr/>
        </p:nvCxnSpPr>
        <p:spPr>
          <a:xfrm flipH="1">
            <a:off x="3421694" y="3321698"/>
            <a:ext cx="589303" cy="1593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71BECB-CA8B-E9D0-4AED-AE8280CEDBC0}"/>
              </a:ext>
            </a:extLst>
          </p:cNvPr>
          <p:cNvCxnSpPr>
            <a:cxnSpLocks/>
          </p:cNvCxnSpPr>
          <p:nvPr/>
        </p:nvCxnSpPr>
        <p:spPr>
          <a:xfrm flipH="1">
            <a:off x="3898644" y="3321697"/>
            <a:ext cx="150842" cy="1593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6A34C9-ADA3-E5E7-5204-D8FF71781187}"/>
              </a:ext>
            </a:extLst>
          </p:cNvPr>
          <p:cNvSpPr txBox="1"/>
          <p:nvPr/>
        </p:nvSpPr>
        <p:spPr>
          <a:xfrm>
            <a:off x="1235025" y="3694902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/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9214A-4F19-9272-F913-14083D501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7" y="2791807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7380F74-F9A0-C845-2D2A-818EE245D772}"/>
              </a:ext>
            </a:extLst>
          </p:cNvPr>
          <p:cNvSpPr txBox="1"/>
          <p:nvPr/>
        </p:nvSpPr>
        <p:spPr>
          <a:xfrm>
            <a:off x="4014965" y="4247375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/>
              <p:nvPr/>
            </p:nvSpPr>
            <p:spPr>
              <a:xfrm>
                <a:off x="1894797" y="5152309"/>
                <a:ext cx="1386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28F5E32-2EAA-1C30-A0A8-2AEE6505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97" y="5152309"/>
                <a:ext cx="13864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0F68FEF-72A8-F64C-E6A3-20960525F954}"/>
              </a:ext>
            </a:extLst>
          </p:cNvPr>
          <p:cNvGrpSpPr/>
          <p:nvPr/>
        </p:nvGrpSpPr>
        <p:grpSpPr>
          <a:xfrm>
            <a:off x="5289176" y="5145688"/>
            <a:ext cx="5175270" cy="159242"/>
            <a:chOff x="5952565" y="5582443"/>
            <a:chExt cx="5175270" cy="15924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D26B43-2100-C202-5879-4F556D7794AE}"/>
                </a:ext>
              </a:extLst>
            </p:cNvPr>
            <p:cNvCxnSpPr>
              <a:cxnSpLocks/>
            </p:cNvCxnSpPr>
            <p:nvPr/>
          </p:nvCxnSpPr>
          <p:spPr>
            <a:xfrm>
              <a:off x="5952565" y="5663274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4D383D-A971-DC67-4E4B-6EE7E49D5B64}"/>
                </a:ext>
              </a:extLst>
            </p:cNvPr>
            <p:cNvSpPr/>
            <p:nvPr/>
          </p:nvSpPr>
          <p:spPr>
            <a:xfrm>
              <a:off x="6592349" y="5584863"/>
              <a:ext cx="142613" cy="15682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410A9C-E782-FA40-B4EF-607A8AF8C277}"/>
                </a:ext>
              </a:extLst>
            </p:cNvPr>
            <p:cNvSpPr/>
            <p:nvPr/>
          </p:nvSpPr>
          <p:spPr>
            <a:xfrm>
              <a:off x="7384719" y="5584863"/>
              <a:ext cx="142613" cy="15682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E8FF22-37C3-A436-BD5C-091E52EFCCEE}"/>
                </a:ext>
              </a:extLst>
            </p:cNvPr>
            <p:cNvSpPr/>
            <p:nvPr/>
          </p:nvSpPr>
          <p:spPr>
            <a:xfrm>
              <a:off x="7946430" y="5582443"/>
              <a:ext cx="142613" cy="1568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F56CDE-4C9A-CD2E-7337-BF3082B41FD9}"/>
                </a:ext>
              </a:extLst>
            </p:cNvPr>
            <p:cNvSpPr/>
            <p:nvPr/>
          </p:nvSpPr>
          <p:spPr>
            <a:xfrm>
              <a:off x="9443125" y="5582443"/>
              <a:ext cx="142613" cy="1568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261B2C-7506-C110-E27B-330ECA23952F}"/>
              </a:ext>
            </a:extLst>
          </p:cNvPr>
          <p:cNvGrpSpPr/>
          <p:nvPr/>
        </p:nvGrpSpPr>
        <p:grpSpPr>
          <a:xfrm>
            <a:off x="6000266" y="5132743"/>
            <a:ext cx="5175270" cy="198278"/>
            <a:chOff x="5367388" y="4563764"/>
            <a:chExt cx="5175270" cy="19827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3B9B23-5C44-2A04-4345-2D2626FCFA2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388" y="4661741"/>
              <a:ext cx="5175270" cy="0"/>
            </a:xfrm>
            <a:prstGeom prst="line">
              <a:avLst/>
            </a:prstGeom>
            <a:ln w="381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DF542D-179B-924A-2E92-AA5C73130382}"/>
                </a:ext>
              </a:extLst>
            </p:cNvPr>
            <p:cNvSpPr/>
            <p:nvPr/>
          </p:nvSpPr>
          <p:spPr>
            <a:xfrm>
              <a:off x="5835075" y="4578325"/>
              <a:ext cx="142613" cy="1568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ACB370-9487-D553-0970-4B4341CAAFA3}"/>
                </a:ext>
              </a:extLst>
            </p:cNvPr>
            <p:cNvSpPr/>
            <p:nvPr/>
          </p:nvSpPr>
          <p:spPr>
            <a:xfrm>
              <a:off x="7253488" y="4563764"/>
              <a:ext cx="142613" cy="1568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1E0E58-6AFF-6C5C-7C4F-CCD7F70C0EA1}"/>
                </a:ext>
              </a:extLst>
            </p:cNvPr>
            <p:cNvSpPr/>
            <p:nvPr/>
          </p:nvSpPr>
          <p:spPr>
            <a:xfrm>
              <a:off x="7925688" y="4583330"/>
              <a:ext cx="142613" cy="1568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058B38-3BDB-5E08-4688-8357874D19FC}"/>
                </a:ext>
              </a:extLst>
            </p:cNvPr>
            <p:cNvSpPr/>
            <p:nvPr/>
          </p:nvSpPr>
          <p:spPr>
            <a:xfrm>
              <a:off x="9415407" y="4605220"/>
              <a:ext cx="142613" cy="1568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6C6972-AF4E-85FF-7362-00199EE238B6}"/>
              </a:ext>
            </a:extLst>
          </p:cNvPr>
          <p:cNvSpPr txBox="1"/>
          <p:nvPr/>
        </p:nvSpPr>
        <p:spPr>
          <a:xfrm>
            <a:off x="7246909" y="5319106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FC31AD-3CAB-8E91-967E-537D9C600C3B}"/>
              </a:ext>
            </a:extLst>
          </p:cNvPr>
          <p:cNvSpPr txBox="1"/>
          <p:nvPr/>
        </p:nvSpPr>
        <p:spPr>
          <a:xfrm>
            <a:off x="11054701" y="5289233"/>
            <a:ext cx="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B16F77-FE85-552F-2234-D6F94E82A171}"/>
              </a:ext>
            </a:extLst>
          </p:cNvPr>
          <p:cNvSpPr txBox="1"/>
          <p:nvPr/>
        </p:nvSpPr>
        <p:spPr>
          <a:xfrm>
            <a:off x="8922349" y="5709061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(n-</a:t>
            </a:r>
            <a:r>
              <a:rPr lang="en-US" dirty="0" err="1"/>
              <a:t>i</a:t>
            </a:r>
            <a:r>
              <a:rPr lang="en-US" dirty="0"/>
              <a:t>)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79F8E4-7662-E59C-B9E7-EC102711F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7976" y="1801038"/>
                <a:ext cx="3260893" cy="87334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Number of e</a:t>
                </a:r>
                <a:r>
                  <a:rPr lang="en-US" sz="2800" b="0" dirty="0"/>
                  <a:t>dges going outside 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79F8E4-7662-E59C-B9E7-EC102711F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7976" y="1801038"/>
                <a:ext cx="3260893" cy="873345"/>
              </a:xfrm>
              <a:blipFill>
                <a:blip r:embed="rId5"/>
                <a:stretch>
                  <a:fillRect l="-2991" t="-12500" r="-2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34C0A0B-9053-1092-164B-312982699FC0}"/>
              </a:ext>
            </a:extLst>
          </p:cNvPr>
          <p:cNvSpPr/>
          <p:nvPr/>
        </p:nvSpPr>
        <p:spPr>
          <a:xfrm>
            <a:off x="776756" y="1918446"/>
            <a:ext cx="4214893" cy="25135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E60931-8403-7290-FC89-428577714427}"/>
              </a:ext>
            </a:extLst>
          </p:cNvPr>
          <p:cNvCxnSpPr>
            <a:cxnSpLocks/>
          </p:cNvCxnSpPr>
          <p:nvPr/>
        </p:nvCxnSpPr>
        <p:spPr>
          <a:xfrm>
            <a:off x="1672301" y="2555863"/>
            <a:ext cx="89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994818D-FD69-8347-ED4D-35C67232FA07}"/>
              </a:ext>
            </a:extLst>
          </p:cNvPr>
          <p:cNvSpPr/>
          <p:nvPr/>
        </p:nvSpPr>
        <p:spPr>
          <a:xfrm>
            <a:off x="1614196" y="2466395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D7BD73-76D0-AF00-3806-3AE346DE8B55}"/>
              </a:ext>
            </a:extLst>
          </p:cNvPr>
          <p:cNvSpPr/>
          <p:nvPr/>
        </p:nvSpPr>
        <p:spPr>
          <a:xfrm>
            <a:off x="3904230" y="3255355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5058D6-8213-4E9F-2AE7-74A8CBAA5EF2}"/>
              </a:ext>
            </a:extLst>
          </p:cNvPr>
          <p:cNvSpPr/>
          <p:nvPr/>
        </p:nvSpPr>
        <p:spPr>
          <a:xfrm>
            <a:off x="2451203" y="2457890"/>
            <a:ext cx="223935" cy="195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12E0E1-5C68-AFA3-B213-A0A3A1C56D49}"/>
              </a:ext>
            </a:extLst>
          </p:cNvPr>
          <p:cNvCxnSpPr>
            <a:cxnSpLocks/>
          </p:cNvCxnSpPr>
          <p:nvPr/>
        </p:nvCxnSpPr>
        <p:spPr>
          <a:xfrm flipH="1">
            <a:off x="2053116" y="2643674"/>
            <a:ext cx="505669" cy="2327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3490F2-C3E4-0C59-B5C4-7A2F5B29B69F}"/>
              </a:ext>
            </a:extLst>
          </p:cNvPr>
          <p:cNvCxnSpPr>
            <a:cxnSpLocks/>
          </p:cNvCxnSpPr>
          <p:nvPr/>
        </p:nvCxnSpPr>
        <p:spPr>
          <a:xfrm>
            <a:off x="2542846" y="2631233"/>
            <a:ext cx="562933" cy="2103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E4E84D-41FB-3FB7-0612-C2F3BA7BFF05}"/>
              </a:ext>
            </a:extLst>
          </p:cNvPr>
          <p:cNvSpPr txBox="1"/>
          <p:nvPr/>
        </p:nvSpPr>
        <p:spPr>
          <a:xfrm>
            <a:off x="2320785" y="3866657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D89E7F-65D2-0B29-29C2-0C5C4373EA71}"/>
              </a:ext>
            </a:extLst>
          </p:cNvPr>
          <p:cNvSpPr txBox="1"/>
          <p:nvPr/>
        </p:nvSpPr>
        <p:spPr>
          <a:xfrm>
            <a:off x="3073005" y="2734529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en-IN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293CDD-41A9-119E-9BC0-9C53CC0E3D1A}"/>
              </a:ext>
            </a:extLst>
          </p:cNvPr>
          <p:cNvCxnSpPr>
            <a:cxnSpLocks/>
          </p:cNvCxnSpPr>
          <p:nvPr/>
        </p:nvCxnSpPr>
        <p:spPr>
          <a:xfrm>
            <a:off x="3716345" y="3161139"/>
            <a:ext cx="254916" cy="16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9A5F284D-14E6-8939-7C72-50BC5CB11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65" y="3079984"/>
                <a:ext cx="4501837" cy="14348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𝑠𝑚𝑎𝑙𝑙𝑒𝑠𝑡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9A5F284D-14E6-8939-7C72-50BC5CB1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65" y="3079984"/>
                <a:ext cx="4501837" cy="1434863"/>
              </a:xfrm>
              <a:prstGeom prst="rect">
                <a:avLst/>
              </a:prstGeom>
              <a:blipFill>
                <a:blip r:embed="rId6"/>
                <a:stretch>
                  <a:fillRect r="-8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61FC9-6548-648C-C550-CC8AFAB846E5}"/>
                  </a:ext>
                </a:extLst>
              </p:cNvPr>
              <p:cNvSpPr txBox="1"/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61FC9-6548-648C-C550-CC8AFAB8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99" y="2122555"/>
                <a:ext cx="158633" cy="276999"/>
              </a:xfrm>
              <a:prstGeom prst="rect">
                <a:avLst/>
              </a:prstGeom>
              <a:blipFill>
                <a:blip r:embed="rId7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74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E5538-89E3-E0A3-AA92-A5016C63EC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Expected eccentricity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E5538-89E3-E0A3-AA92-A5016C63E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D26B43-2100-C202-5879-4F556D7794AE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048870" y="2604937"/>
            <a:ext cx="9311863" cy="20564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94D383D-A971-DC67-4E4B-6EE7E49D5B64}"/>
              </a:ext>
            </a:extLst>
          </p:cNvPr>
          <p:cNvSpPr/>
          <p:nvPr/>
        </p:nvSpPr>
        <p:spPr>
          <a:xfrm>
            <a:off x="1688654" y="2526526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10A9C-E782-FA40-B4EF-607A8AF8C277}"/>
              </a:ext>
            </a:extLst>
          </p:cNvPr>
          <p:cNvSpPr/>
          <p:nvPr/>
        </p:nvSpPr>
        <p:spPr>
          <a:xfrm>
            <a:off x="2481024" y="2526526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E8FF22-37C3-A436-BD5C-091E52EFCCEE}"/>
              </a:ext>
            </a:extLst>
          </p:cNvPr>
          <p:cNvSpPr/>
          <p:nvPr/>
        </p:nvSpPr>
        <p:spPr>
          <a:xfrm>
            <a:off x="3310629" y="2526526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9A5F284D-14E6-8939-7C72-50BC5CB11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0290" y="3539750"/>
                <a:ext cx="3963114" cy="1069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9A5F284D-14E6-8939-7C72-50BC5CB1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90" y="3539750"/>
                <a:ext cx="3963114" cy="1069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A42172E-D393-4B93-8F25-43137ECA3813}"/>
              </a:ext>
            </a:extLst>
          </p:cNvPr>
          <p:cNvSpPr/>
          <p:nvPr/>
        </p:nvSpPr>
        <p:spPr>
          <a:xfrm>
            <a:off x="9409732" y="2519684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049A40-3836-5D81-0273-EA9F0C050FB3}"/>
              </a:ext>
            </a:extLst>
          </p:cNvPr>
          <p:cNvSpPr/>
          <p:nvPr/>
        </p:nvSpPr>
        <p:spPr>
          <a:xfrm>
            <a:off x="10360733" y="2547090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C39915-68B8-99FC-79C3-FEA68C791045}"/>
              </a:ext>
            </a:extLst>
          </p:cNvPr>
          <p:cNvSpPr txBox="1"/>
          <p:nvPr/>
        </p:nvSpPr>
        <p:spPr>
          <a:xfrm>
            <a:off x="5166905" y="2106706"/>
            <a:ext cx="173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F1A90D-887E-C6E2-1DE7-3E785DC9365F}"/>
              </a:ext>
            </a:extLst>
          </p:cNvPr>
          <p:cNvCxnSpPr>
            <a:cxnSpLocks/>
          </p:cNvCxnSpPr>
          <p:nvPr/>
        </p:nvCxnSpPr>
        <p:spPr>
          <a:xfrm>
            <a:off x="1048870" y="2779678"/>
            <a:ext cx="63978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98CD12-73B1-8F21-C2F1-5ACE90676AD0}"/>
              </a:ext>
            </a:extLst>
          </p:cNvPr>
          <p:cNvCxnSpPr>
            <a:cxnSpLocks/>
          </p:cNvCxnSpPr>
          <p:nvPr/>
        </p:nvCxnSpPr>
        <p:spPr>
          <a:xfrm>
            <a:off x="1831267" y="2779678"/>
            <a:ext cx="76264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E7E485-1681-3BE7-ACEF-4DF8C5C92D1F}"/>
              </a:ext>
            </a:extLst>
          </p:cNvPr>
          <p:cNvCxnSpPr>
            <a:cxnSpLocks/>
          </p:cNvCxnSpPr>
          <p:nvPr/>
        </p:nvCxnSpPr>
        <p:spPr>
          <a:xfrm>
            <a:off x="9409732" y="2779678"/>
            <a:ext cx="95100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E8E4D7-289C-E003-48D6-026063A75F0A}"/>
                  </a:ext>
                </a:extLst>
              </p:cNvPr>
              <p:cNvSpPr txBox="1"/>
              <p:nvPr/>
            </p:nvSpPr>
            <p:spPr>
              <a:xfrm>
                <a:off x="1229812" y="2988035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E8E4D7-289C-E003-48D6-026063A7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12" y="2988035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9D6A1-FAE5-FCC5-E222-BCD1ED247774}"/>
                  </a:ext>
                </a:extLst>
              </p:cNvPr>
              <p:cNvSpPr txBox="1"/>
              <p:nvPr/>
            </p:nvSpPr>
            <p:spPr>
              <a:xfrm>
                <a:off x="2063346" y="300047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9D6A1-FAE5-FCC5-E222-BCD1ED24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46" y="3000476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618BD2-3298-C6CD-BDCB-59F0F66D4E71}"/>
                  </a:ext>
                </a:extLst>
              </p:cNvPr>
              <p:cNvSpPr txBox="1"/>
              <p:nvPr/>
            </p:nvSpPr>
            <p:spPr>
              <a:xfrm>
                <a:off x="9619951" y="2902828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618BD2-3298-C6CD-BDCB-59F0F66D4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951" y="2902828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 r="-18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8062B0E-4C85-BA6C-4FE4-1B7C72338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61" y="4437739"/>
                <a:ext cx="3963114" cy="1069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8062B0E-4C85-BA6C-4FE4-1B7C7233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" y="4437739"/>
                <a:ext cx="3963114" cy="1069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2F006B4D-6553-659B-22E1-C068AACC3512}"/>
              </a:ext>
            </a:extLst>
          </p:cNvPr>
          <p:cNvSpPr txBox="1"/>
          <p:nvPr/>
        </p:nvSpPr>
        <p:spPr>
          <a:xfrm>
            <a:off x="4236325" y="4608814"/>
            <a:ext cx="195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linearity of expectation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9F26F0-86F9-1EDC-5CC9-C89AEB9087F9}"/>
                  </a:ext>
                </a:extLst>
              </p:cNvPr>
              <p:cNvSpPr txBox="1"/>
              <p:nvPr/>
            </p:nvSpPr>
            <p:spPr>
              <a:xfrm>
                <a:off x="3594847" y="2808548"/>
                <a:ext cx="51915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/>
                  <a:t>= distance from the component to the (i+1)</a:t>
                </a:r>
                <a:r>
                  <a:rPr lang="en-IN" sz="1400" dirty="0" err="1"/>
                  <a:t>th</a:t>
                </a:r>
                <a:r>
                  <a:rPr lang="en-IN" sz="1400" dirty="0"/>
                  <a:t> vertex discovered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9F26F0-86F9-1EDC-5CC9-C89AEB90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47" y="2808548"/>
                <a:ext cx="5191569" cy="307777"/>
              </a:xfrm>
              <a:prstGeom prst="rect">
                <a:avLst/>
              </a:prstGeom>
              <a:blipFill>
                <a:blip r:embed="rId8"/>
                <a:stretch>
                  <a:fillRect t="-4000" r="-11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8F6C252-A9FF-EC9B-05C5-8A05D2F2EC59}"/>
                  </a:ext>
                </a:extLst>
              </p:cNvPr>
              <p:cNvSpPr txBox="1"/>
              <p:nvPr/>
            </p:nvSpPr>
            <p:spPr>
              <a:xfrm>
                <a:off x="3794894" y="3164361"/>
                <a:ext cx="2193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8F6C252-A9FF-EC9B-05C5-8A05D2F2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94" y="3164361"/>
                <a:ext cx="219352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E5D2BFFF-0F5E-A218-39FE-800CB4C874A1}"/>
              </a:ext>
            </a:extLst>
          </p:cNvPr>
          <p:cNvSpPr/>
          <p:nvPr/>
        </p:nvSpPr>
        <p:spPr>
          <a:xfrm>
            <a:off x="906257" y="2484939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57BE32-29D3-4CCA-58F9-D1DD88768D5F}"/>
                  </a:ext>
                </a:extLst>
              </p:cNvPr>
              <p:cNvSpPr txBox="1"/>
              <p:nvPr/>
            </p:nvSpPr>
            <p:spPr>
              <a:xfrm>
                <a:off x="446714" y="2194018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57BE32-29D3-4CCA-58F9-D1DD887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4" y="2194018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A1318470-E2FD-BDC1-5361-85ED5F6699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87094" y="5465216"/>
                <a:ext cx="7020657" cy="1069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A1318470-E2FD-BDC1-5361-85ED5F669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7094" y="5465216"/>
                <a:ext cx="7020657" cy="10690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10060E-A409-EA91-C172-FC5736E618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Expected distance between two arbitrary vertices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10060E-A409-EA91-C172-FC5736E61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21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646E79-1B5C-4C77-6E64-7EAF5A6CCE6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48870" y="2183593"/>
            <a:ext cx="9311863" cy="20564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565FE8D-1A47-63A4-F17A-44D6117E6DCE}"/>
              </a:ext>
            </a:extLst>
          </p:cNvPr>
          <p:cNvSpPr/>
          <p:nvPr/>
        </p:nvSpPr>
        <p:spPr>
          <a:xfrm>
            <a:off x="1688654" y="2105182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17C6DE-382B-CA07-B6D6-A8245156D88D}"/>
              </a:ext>
            </a:extLst>
          </p:cNvPr>
          <p:cNvSpPr/>
          <p:nvPr/>
        </p:nvSpPr>
        <p:spPr>
          <a:xfrm>
            <a:off x="2481024" y="2105182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1D7483-F194-54F9-CE32-74BC66392BD1}"/>
              </a:ext>
            </a:extLst>
          </p:cNvPr>
          <p:cNvSpPr/>
          <p:nvPr/>
        </p:nvSpPr>
        <p:spPr>
          <a:xfrm>
            <a:off x="4381817" y="2096670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2C693D-0856-ACB3-52D6-2BD86E899E18}"/>
              </a:ext>
            </a:extLst>
          </p:cNvPr>
          <p:cNvSpPr/>
          <p:nvPr/>
        </p:nvSpPr>
        <p:spPr>
          <a:xfrm>
            <a:off x="6096000" y="2142006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BDD1E-5DC5-3828-06A4-C912F894365D}"/>
              </a:ext>
            </a:extLst>
          </p:cNvPr>
          <p:cNvSpPr/>
          <p:nvPr/>
        </p:nvSpPr>
        <p:spPr>
          <a:xfrm>
            <a:off x="10360733" y="2125746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D4285-256C-01A3-779F-5EEFBE7E9F29}"/>
              </a:ext>
            </a:extLst>
          </p:cNvPr>
          <p:cNvSpPr txBox="1"/>
          <p:nvPr/>
        </p:nvSpPr>
        <p:spPr>
          <a:xfrm>
            <a:off x="5166905" y="1685362"/>
            <a:ext cx="173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316370-BF11-B10E-2D7C-D469FBCA3FF7}"/>
              </a:ext>
            </a:extLst>
          </p:cNvPr>
          <p:cNvCxnSpPr>
            <a:cxnSpLocks/>
          </p:cNvCxnSpPr>
          <p:nvPr/>
        </p:nvCxnSpPr>
        <p:spPr>
          <a:xfrm>
            <a:off x="1048870" y="2358334"/>
            <a:ext cx="63978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AC8D0-2579-34CA-AA0E-C0FA378FBA37}"/>
              </a:ext>
            </a:extLst>
          </p:cNvPr>
          <p:cNvCxnSpPr>
            <a:cxnSpLocks/>
          </p:cNvCxnSpPr>
          <p:nvPr/>
        </p:nvCxnSpPr>
        <p:spPr>
          <a:xfrm flipV="1">
            <a:off x="1048870" y="2358334"/>
            <a:ext cx="1545037" cy="660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012D4-8770-22AF-2A87-6A56F95D8AEB}"/>
              </a:ext>
            </a:extLst>
          </p:cNvPr>
          <p:cNvCxnSpPr>
            <a:cxnSpLocks/>
          </p:cNvCxnSpPr>
          <p:nvPr/>
        </p:nvCxnSpPr>
        <p:spPr>
          <a:xfrm>
            <a:off x="977563" y="2364939"/>
            <a:ext cx="515388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48950-1097-2E26-0DAC-FB2D5C3BE6F0}"/>
                  </a:ext>
                </a:extLst>
              </p:cNvPr>
              <p:cNvSpPr txBox="1"/>
              <p:nvPr/>
            </p:nvSpPr>
            <p:spPr>
              <a:xfrm>
                <a:off x="1229812" y="2566691"/>
                <a:ext cx="530561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48950-1097-2E26-0DAC-FB2D5C3B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12" y="2566691"/>
                <a:ext cx="5305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423686-C35B-8789-1149-AD7AC51E5BF4}"/>
                  </a:ext>
                </a:extLst>
              </p:cNvPr>
              <p:cNvSpPr txBox="1"/>
              <p:nvPr/>
            </p:nvSpPr>
            <p:spPr>
              <a:xfrm>
                <a:off x="1831267" y="2544450"/>
                <a:ext cx="85914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423686-C35B-8789-1149-AD7AC51E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67" y="2544450"/>
                <a:ext cx="859148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D53B600-0AE0-E372-AA81-85E0F75D7763}"/>
              </a:ext>
            </a:extLst>
          </p:cNvPr>
          <p:cNvSpPr/>
          <p:nvPr/>
        </p:nvSpPr>
        <p:spPr>
          <a:xfrm>
            <a:off x="906257" y="2063595"/>
            <a:ext cx="142613" cy="1568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9FA56-910D-D105-54F2-4BC8B61B87D6}"/>
                  </a:ext>
                </a:extLst>
              </p:cNvPr>
              <p:cNvSpPr txBox="1"/>
              <p:nvPr/>
            </p:nvSpPr>
            <p:spPr>
              <a:xfrm>
                <a:off x="9481252" y="2475307"/>
                <a:ext cx="739154" cy="51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9FA56-910D-D105-54F2-4BC8B61B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52" y="2475307"/>
                <a:ext cx="739154" cy="513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E2193-4141-DD94-297D-59133B86B4CA}"/>
                  </a:ext>
                </a:extLst>
              </p:cNvPr>
              <p:cNvSpPr txBox="1"/>
              <p:nvPr/>
            </p:nvSpPr>
            <p:spPr>
              <a:xfrm>
                <a:off x="5232986" y="2759238"/>
                <a:ext cx="1705695" cy="51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E2193-4141-DD94-297D-59133B86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86" y="2759238"/>
                <a:ext cx="1705695" cy="513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3E4798-86F1-8DCD-E1FA-39D4E022F0F5}"/>
              </a:ext>
            </a:extLst>
          </p:cNvPr>
          <p:cNvCxnSpPr>
            <a:cxnSpLocks/>
          </p:cNvCxnSpPr>
          <p:nvPr/>
        </p:nvCxnSpPr>
        <p:spPr>
          <a:xfrm>
            <a:off x="9205930" y="2358334"/>
            <a:ext cx="115480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75EBDCE-9DD7-B16E-54C4-11E5BD03357C}"/>
              </a:ext>
            </a:extLst>
          </p:cNvPr>
          <p:cNvSpPr/>
          <p:nvPr/>
        </p:nvSpPr>
        <p:spPr>
          <a:xfrm>
            <a:off x="9063317" y="2125746"/>
            <a:ext cx="142613" cy="1568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F70FE0-CDFF-BF42-8F35-F61C2EBFA878}"/>
                  </a:ext>
                </a:extLst>
              </p:cNvPr>
              <p:cNvSpPr txBox="1"/>
              <p:nvPr/>
            </p:nvSpPr>
            <p:spPr>
              <a:xfrm>
                <a:off x="447002" y="162027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F70FE0-CDFF-BF42-8F35-F61C2EBFA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2" y="1620274"/>
                <a:ext cx="530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1115A6-D8CA-FBE6-FA4C-F6C649185F8A}"/>
                  </a:ext>
                </a:extLst>
              </p:cNvPr>
              <p:cNvSpPr txBox="1"/>
              <p:nvPr/>
            </p:nvSpPr>
            <p:spPr>
              <a:xfrm>
                <a:off x="1465403" y="162924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1115A6-D8CA-FBE6-FA4C-F6C649185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03" y="1629241"/>
                <a:ext cx="5305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4D1D12-DC22-99EB-EDE4-28144D98E9B0}"/>
                  </a:ext>
                </a:extLst>
              </p:cNvPr>
              <p:cNvSpPr txBox="1"/>
              <p:nvPr/>
            </p:nvSpPr>
            <p:spPr>
              <a:xfrm>
                <a:off x="2272228" y="165311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4D1D12-DC22-99EB-EDE4-28144D98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28" y="1653117"/>
                <a:ext cx="5305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F5FBCE-56C4-ECC0-FD95-0F29F654C89E}"/>
                  </a:ext>
                </a:extLst>
              </p:cNvPr>
              <p:cNvSpPr txBox="1"/>
              <p:nvPr/>
            </p:nvSpPr>
            <p:spPr>
              <a:xfrm>
                <a:off x="5830719" y="1629241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F5FBCE-56C4-ECC0-FD95-0F29F654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19" y="1629241"/>
                <a:ext cx="5305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A6C2B604-5D7E-A520-8116-43482CEB5A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645" y="3560167"/>
                <a:ext cx="3498289" cy="1069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A6C2B604-5D7E-A520-8116-43482CEB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45" y="3560167"/>
                <a:ext cx="3498289" cy="10690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F605FB-C4C7-3244-91CF-8A3C8DBD2190}"/>
                  </a:ext>
                </a:extLst>
              </p:cNvPr>
              <p:cNvSpPr txBox="1"/>
              <p:nvPr/>
            </p:nvSpPr>
            <p:spPr>
              <a:xfrm>
                <a:off x="2623637" y="4790172"/>
                <a:ext cx="2222083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F605FB-C4C7-3244-91CF-8A3C8DBD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37" y="4790172"/>
                <a:ext cx="2222083" cy="8095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11D441-20A2-458D-B2AE-1A552C3A5BA7}"/>
                  </a:ext>
                </a:extLst>
              </p:cNvPr>
              <p:cNvSpPr txBox="1"/>
              <p:nvPr/>
            </p:nvSpPr>
            <p:spPr>
              <a:xfrm>
                <a:off x="2614068" y="5824458"/>
                <a:ext cx="2719931" cy="778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11D441-20A2-458D-B2AE-1A552C3A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68" y="5824458"/>
                <a:ext cx="2719931" cy="7782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51F944E-1046-7868-521D-87D5B0D33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88" y="965377"/>
            <a:ext cx="10533912" cy="5551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30E04-5D13-70B1-B69D-D911A707234F}"/>
              </a:ext>
            </a:extLst>
          </p:cNvPr>
          <p:cNvSpPr txBox="1"/>
          <p:nvPr/>
        </p:nvSpPr>
        <p:spPr>
          <a:xfrm>
            <a:off x="5208493" y="6517341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n (number of vertices)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D2794-AE3B-174F-7DD0-0DADAE69BFAA}"/>
              </a:ext>
            </a:extLst>
          </p:cNvPr>
          <p:cNvSpPr txBox="1"/>
          <p:nvPr/>
        </p:nvSpPr>
        <p:spPr>
          <a:xfrm>
            <a:off x="62753" y="3550016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Expectations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63861E-0855-E8FB-74EC-9FF9726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0"/>
            <a:ext cx="10515600" cy="1325563"/>
          </a:xfrm>
        </p:spPr>
        <p:txBody>
          <a:bodyPr/>
          <a:lstStyle/>
          <a:p>
            <a:r>
              <a:rPr lang="en-US" dirty="0"/>
              <a:t>Experimental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7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7EF5-ED08-4D73-F7A3-26BEAF6A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definition.</a:t>
            </a:r>
            <a:endParaRPr lang="en-IN" dirty="0"/>
          </a:p>
        </p:txBody>
      </p:sp>
      <p:pic>
        <p:nvPicPr>
          <p:cNvPr id="6" name="Content Placeholder 5" descr="A black and white circular pattern&#10;&#10;Description automatically generated">
            <a:extLst>
              <a:ext uri="{FF2B5EF4-FFF2-40B4-BE49-F238E27FC236}">
                <a16:creationId xmlns:a16="http://schemas.microsoft.com/office/drawing/2014/main" id="{EB592231-1A65-CFE5-2159-CD2742B01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550" y="2114411"/>
            <a:ext cx="4020483" cy="40204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0F43E-52B7-61FA-AD3F-935B3B276A67}"/>
              </a:ext>
            </a:extLst>
          </p:cNvPr>
          <p:cNvSpPr txBox="1"/>
          <p:nvPr/>
        </p:nvSpPr>
        <p:spPr>
          <a:xfrm>
            <a:off x="1899550" y="6231265"/>
            <a:ext cx="428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curtsey : </a:t>
            </a:r>
            <a:r>
              <a:rPr lang="en-IN" sz="1400" dirty="0"/>
              <a:t>Pablo Martín Rodríguez</a:t>
            </a:r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02371-15EA-AAA4-CA58-3953FDFFC3A3}"/>
              </a:ext>
            </a:extLst>
          </p:cNvPr>
          <p:cNvSpPr txBox="1"/>
          <p:nvPr/>
        </p:nvSpPr>
        <p:spPr>
          <a:xfrm>
            <a:off x="6984460" y="2114411"/>
            <a:ext cx="402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edge is given weight from [0,1] uniformly and independently at random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16E30-1FC5-B53A-71ED-8B7B4ADCD323}"/>
                  </a:ext>
                </a:extLst>
              </p:cNvPr>
              <p:cNvSpPr txBox="1"/>
              <p:nvPr/>
            </p:nvSpPr>
            <p:spPr>
              <a:xfrm>
                <a:off x="6984460" y="3304599"/>
                <a:ext cx="4020483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of random variables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16E30-1FC5-B53A-71ED-8B7B4AD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60" y="3304599"/>
                <a:ext cx="4020483" cy="506870"/>
              </a:xfrm>
              <a:prstGeom prst="rect">
                <a:avLst/>
              </a:prstGeom>
              <a:blipFill>
                <a:blip r:embed="rId3"/>
                <a:stretch>
                  <a:fillRect l="-1366" b="-7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1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D662D7-0555-9EF1-4EC3-49C08F2E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9" y="912091"/>
            <a:ext cx="11796154" cy="586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C3855-4E19-CB79-7F7C-EDC5B28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80645"/>
            <a:ext cx="10515600" cy="1325563"/>
          </a:xfrm>
        </p:spPr>
        <p:txBody>
          <a:bodyPr/>
          <a:lstStyle/>
          <a:p>
            <a:r>
              <a:rPr lang="en-US" dirty="0"/>
              <a:t>A Closer look for large values of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350CC-385F-C7E4-5B1A-B0D34595A5B8}"/>
              </a:ext>
            </a:extLst>
          </p:cNvPr>
          <p:cNvSpPr txBox="1"/>
          <p:nvPr/>
        </p:nvSpPr>
        <p:spPr>
          <a:xfrm>
            <a:off x="4862129" y="6388692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n (number of vertices)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6120E-813C-301D-FB50-1EDFF900EC64}"/>
              </a:ext>
            </a:extLst>
          </p:cNvPr>
          <p:cNvSpPr txBox="1"/>
          <p:nvPr/>
        </p:nvSpPr>
        <p:spPr>
          <a:xfrm>
            <a:off x="62753" y="3550016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4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3855-4E19-CB79-7F7C-EDC5B28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for Diameter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B3125A-9E1C-6E01-936B-FAFAB6033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6035"/>
              </p:ext>
            </p:extLst>
          </p:nvPr>
        </p:nvGraphicFramePr>
        <p:xfrm>
          <a:off x="838200" y="1825625"/>
          <a:ext cx="10515600" cy="445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04441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2561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7551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1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Aptos"/>
                        </a:rPr>
                        <a:t>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Aptos"/>
                        </a:rPr>
                        <a:t>Expected Diameter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Aptos"/>
                        </a:rPr>
                        <a:t>3ln(n)/n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Aptos"/>
                        </a:rPr>
                        <a:t>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1000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0.02085461021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0.020723266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13.86 sec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10000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0.002803479088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0.002763102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36 mins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6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20000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0.00149139273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0.001485523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2.52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30000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0.001035595546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0.001030895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5 hrs</a:t>
                      </a:r>
                      <a:endParaRPr lang="en-US" dirty="0" err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6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42000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0.00076628034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0.000760387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8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50000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0.0006629141863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0.000649187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8.55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1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60000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0.0005604710313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0.000550105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14.75 hrs</a:t>
                      </a:r>
                      <a:endParaRPr lang="en-US" err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3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70000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0.0004709009081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/>
                        <a:t>0.000478125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19.81 hrs</a:t>
                      </a:r>
                      <a:endParaRPr lang="en-US" err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641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80000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0.0004358535516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0.000423367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26.95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0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90000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0.0003772175114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0.000380252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30.64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33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100000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0.0003435887047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0.000345388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Calibri"/>
                        </a:rPr>
                        <a:t>41.48 </a:t>
                      </a:r>
                      <a:r>
                        <a:rPr lang="en-US" sz="1300" b="0" i="0" u="none" strike="noStrike" noProof="0" dirty="0" err="1">
                          <a:latin typeface="Calibri"/>
                        </a:rPr>
                        <a:t>hrs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3855-4E19-CB79-7F7C-EDC5B28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6" y="-208849"/>
            <a:ext cx="10515600" cy="1325563"/>
          </a:xfrm>
        </p:spPr>
        <p:txBody>
          <a:bodyPr/>
          <a:lstStyle/>
          <a:p>
            <a:r>
              <a:rPr lang="en-US" dirty="0"/>
              <a:t>Experimental results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945362-1B53-6A76-D1A5-8F05497F5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907085"/>
              </p:ext>
            </p:extLst>
          </p:nvPr>
        </p:nvGraphicFramePr>
        <p:xfrm>
          <a:off x="887681" y="944872"/>
          <a:ext cx="10050470" cy="526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4">
                  <a:extLst>
                    <a:ext uri="{9D8B030D-6E8A-4147-A177-3AD203B41FA5}">
                      <a16:colId xmlns:a16="http://schemas.microsoft.com/office/drawing/2014/main" val="2743941618"/>
                    </a:ext>
                  </a:extLst>
                </a:gridCol>
                <a:gridCol w="2010094">
                  <a:extLst>
                    <a:ext uri="{9D8B030D-6E8A-4147-A177-3AD203B41FA5}">
                      <a16:colId xmlns:a16="http://schemas.microsoft.com/office/drawing/2014/main" val="2614424900"/>
                    </a:ext>
                  </a:extLst>
                </a:gridCol>
                <a:gridCol w="2010094">
                  <a:extLst>
                    <a:ext uri="{9D8B030D-6E8A-4147-A177-3AD203B41FA5}">
                      <a16:colId xmlns:a16="http://schemas.microsoft.com/office/drawing/2014/main" val="2273727106"/>
                    </a:ext>
                  </a:extLst>
                </a:gridCol>
                <a:gridCol w="2010094">
                  <a:extLst>
                    <a:ext uri="{9D8B030D-6E8A-4147-A177-3AD203B41FA5}">
                      <a16:colId xmlns:a16="http://schemas.microsoft.com/office/drawing/2014/main" val="3047181291"/>
                    </a:ext>
                  </a:extLst>
                </a:gridCol>
                <a:gridCol w="2010094">
                  <a:extLst>
                    <a:ext uri="{9D8B030D-6E8A-4147-A177-3AD203B41FA5}">
                      <a16:colId xmlns:a16="http://schemas.microsoft.com/office/drawing/2014/main" val="2436093255"/>
                    </a:ext>
                  </a:extLst>
                </a:gridCol>
              </a:tblGrid>
              <a:tr h="34575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latin typeface="Aptos"/>
                        </a:rPr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latin typeface="Aptos"/>
                        </a:rPr>
                        <a:t>Expected </a:t>
                      </a:r>
                      <a:r>
                        <a:rPr lang="en-US" sz="2000" b="1" i="0" u="none" strike="noStrike" noProof="0" dirty="0" err="1">
                          <a:latin typeface="Aptos"/>
                        </a:rPr>
                        <a:t>X</a:t>
                      </a:r>
                      <a:r>
                        <a:rPr lang="en-US" sz="2000" b="1" i="0" u="none" strike="noStrike" baseline="-25000" noProof="0" dirty="0" err="1">
                          <a:latin typeface="Aptos"/>
                        </a:rPr>
                        <a:t>uv</a:t>
                      </a:r>
                      <a:endParaRPr lang="en-US" sz="2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latin typeface="Aptos"/>
                        </a:rPr>
                        <a:t>ln(n)/n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latin typeface="Aptos"/>
                        </a:rPr>
                        <a:t>Expected Y</a:t>
                      </a:r>
                      <a:r>
                        <a:rPr lang="en-US" sz="2000" b="1" i="0" u="none" strike="noStrike" baseline="-25000" noProof="0" dirty="0">
                          <a:latin typeface="Aptos"/>
                        </a:rPr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latin typeface="Aptos"/>
                        </a:rPr>
                        <a:t>2ln(n)/n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83513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0.006928072777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0.006907755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0.01441238458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0.013815511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04864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0.001015926828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0.000845968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0.001894745953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0.001842068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6470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0.0005373422173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0.000495174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0.001054708729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0.000990349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48107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0.0003813543008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0.000343632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0.0007351652021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0.000687264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7101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42000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0.0002503053693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0.000253462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0.0005159269786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0.000506925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17717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0.000222700939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0.000216396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0.0004493896267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0.000432791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59860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61000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0.0002004334237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0.000180633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0.0003737567167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0.000361267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34032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0.0001650884806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0.000159375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0.0003252128954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0.00031875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25894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0.0001446446986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0.000141122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0.000304943067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0.000282245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7867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90000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0.0001418045431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0.000126751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0.0002618287108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0.000253501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5989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Liberation Serif"/>
                        </a:rPr>
                        <a:t>0.0001143970876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0.000115129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0.0002337776241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Liberation Serif"/>
                        </a:rPr>
                        <a:t>0.000230259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2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E649-A8AB-EC70-C154-F8F059E3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6B149-CB38-667C-2055-64A4502D3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two nodes are at an average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distance apart</a:t>
                </a:r>
              </a:p>
              <a:p>
                <a:r>
                  <a:rPr lang="en-US" dirty="0"/>
                  <a:t>Any node is on an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distance away from a remote node.</a:t>
                </a:r>
              </a:p>
              <a:p>
                <a:r>
                  <a:rPr lang="en-US" dirty="0"/>
                  <a:t>Any two remote nodes are on an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distance away.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6B149-CB38-667C-2055-64A4502D3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06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011-ED4E-BD4B-7CAA-7BBE31B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A06AA-B075-FB3B-9B0F-7F75F49CD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Experiments lead to hypothesis.</a:t>
                </a:r>
              </a:p>
              <a:p>
                <a:endParaRPr lang="en-US" dirty="0"/>
              </a:p>
              <a:p>
                <a:r>
                  <a:rPr lang="en-US" dirty="0"/>
                  <a:t>Theory : edges of weight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can be ignored.</a:t>
                </a:r>
              </a:p>
              <a:p>
                <a:pPr lvl="1"/>
                <a:r>
                  <a:rPr lang="en-US" dirty="0"/>
                  <a:t>Lead to efficient verification  for higher values of n.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A06AA-B075-FB3B-9B0F-7F75F49CD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8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E34-25F3-A2F4-DEE1-5453E54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learning through failures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A274-DC32-8CDB-872F-119E4EFF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CC4-3984-B991-F5E3-40013048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2CA0D-0CA0-5720-D978-4C8693E88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inequality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𝑐𝑙𝑜𝑔𝑛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𝑐𝑙𝑜𝑔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2CA0D-0CA0-5720-D978-4C8693E88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7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50B8-DDDC-159B-F468-E8054B9D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8B90B0-DCC8-220F-B0B4-3CD52383BF5E}"/>
              </a:ext>
            </a:extLst>
          </p:cNvPr>
          <p:cNvCxnSpPr>
            <a:cxnSpLocks/>
          </p:cNvCxnSpPr>
          <p:nvPr/>
        </p:nvCxnSpPr>
        <p:spPr>
          <a:xfrm>
            <a:off x="2134138" y="2984361"/>
            <a:ext cx="5175270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3D7BE9E-E68A-E6D3-A142-5052B4587DE0}"/>
              </a:ext>
            </a:extLst>
          </p:cNvPr>
          <p:cNvSpPr/>
          <p:nvPr/>
        </p:nvSpPr>
        <p:spPr>
          <a:xfrm>
            <a:off x="3119533" y="2905950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BEBC7B-7F1D-9A09-ABDB-B2FD707C1382}"/>
              </a:ext>
            </a:extLst>
          </p:cNvPr>
          <p:cNvSpPr/>
          <p:nvPr/>
        </p:nvSpPr>
        <p:spPr>
          <a:xfrm>
            <a:off x="7238101" y="2911743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33DDF1-A14D-F443-BE77-44D5F5775DCF}"/>
              </a:ext>
            </a:extLst>
          </p:cNvPr>
          <p:cNvSpPr/>
          <p:nvPr/>
        </p:nvSpPr>
        <p:spPr>
          <a:xfrm>
            <a:off x="4104928" y="2896759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CBC6E-1A81-BA4D-3EA8-F604B1DDD66C}"/>
              </a:ext>
            </a:extLst>
          </p:cNvPr>
          <p:cNvSpPr/>
          <p:nvPr/>
        </p:nvSpPr>
        <p:spPr>
          <a:xfrm>
            <a:off x="2134138" y="2895046"/>
            <a:ext cx="142613" cy="1568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36ED6-3FE1-8C14-9A9B-B97B603491D5}"/>
              </a:ext>
            </a:extLst>
          </p:cNvPr>
          <p:cNvCxnSpPr>
            <a:stCxn id="12" idx="0"/>
          </p:cNvCxnSpPr>
          <p:nvPr/>
        </p:nvCxnSpPr>
        <p:spPr>
          <a:xfrm flipV="1">
            <a:off x="2205445" y="2214456"/>
            <a:ext cx="421390" cy="680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30CB96-7033-781D-114F-D4E981311D65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134138" y="2496248"/>
            <a:ext cx="672475" cy="477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2C41B5-56A9-A16A-904C-54536B7CF07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255866" y="3028902"/>
            <a:ext cx="442276" cy="240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24B2E9-607C-6F3F-F944-7CDA43B45A8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55023" y="3028902"/>
            <a:ext cx="471812" cy="407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1AB8F8-AB80-EE8C-0650-AA58A8853FE6}"/>
              </a:ext>
            </a:extLst>
          </p:cNvPr>
          <p:cNvCxnSpPr/>
          <p:nvPr/>
        </p:nvCxnSpPr>
        <p:spPr>
          <a:xfrm flipV="1">
            <a:off x="3228005" y="2214456"/>
            <a:ext cx="421390" cy="680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6D93C1-D489-D158-6F04-67C6415F500A}"/>
              </a:ext>
            </a:extLst>
          </p:cNvPr>
          <p:cNvCxnSpPr>
            <a:cxnSpLocks/>
          </p:cNvCxnSpPr>
          <p:nvPr/>
        </p:nvCxnSpPr>
        <p:spPr>
          <a:xfrm flipV="1">
            <a:off x="3156698" y="2496248"/>
            <a:ext cx="672475" cy="477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EAA010-7C3C-3156-693F-8EDD84C083CE}"/>
              </a:ext>
            </a:extLst>
          </p:cNvPr>
          <p:cNvCxnSpPr>
            <a:cxnSpLocks/>
          </p:cNvCxnSpPr>
          <p:nvPr/>
        </p:nvCxnSpPr>
        <p:spPr>
          <a:xfrm>
            <a:off x="3278426" y="3028902"/>
            <a:ext cx="442276" cy="240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DE2186-C07C-3049-E138-EF171052E194}"/>
              </a:ext>
            </a:extLst>
          </p:cNvPr>
          <p:cNvCxnSpPr>
            <a:cxnSpLocks/>
          </p:cNvCxnSpPr>
          <p:nvPr/>
        </p:nvCxnSpPr>
        <p:spPr>
          <a:xfrm>
            <a:off x="3177583" y="3028902"/>
            <a:ext cx="471812" cy="407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FEFAFC-814B-6EE4-D0E1-432ABA332888}"/>
              </a:ext>
            </a:extLst>
          </p:cNvPr>
          <p:cNvCxnSpPr/>
          <p:nvPr/>
        </p:nvCxnSpPr>
        <p:spPr>
          <a:xfrm flipV="1">
            <a:off x="4227246" y="2214456"/>
            <a:ext cx="421390" cy="680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07DAC7-0C04-0625-AF87-94E4B1ADEAC6}"/>
              </a:ext>
            </a:extLst>
          </p:cNvPr>
          <p:cNvCxnSpPr>
            <a:cxnSpLocks/>
          </p:cNvCxnSpPr>
          <p:nvPr/>
        </p:nvCxnSpPr>
        <p:spPr>
          <a:xfrm flipV="1">
            <a:off x="4155939" y="2496248"/>
            <a:ext cx="672475" cy="477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A59ED-5A4D-117B-9954-D916423409BF}"/>
              </a:ext>
            </a:extLst>
          </p:cNvPr>
          <p:cNvCxnSpPr>
            <a:cxnSpLocks/>
          </p:cNvCxnSpPr>
          <p:nvPr/>
        </p:nvCxnSpPr>
        <p:spPr>
          <a:xfrm>
            <a:off x="4277667" y="3028902"/>
            <a:ext cx="442276" cy="240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59FD9C-53EC-BC40-5C55-9351E64AADC3}"/>
              </a:ext>
            </a:extLst>
          </p:cNvPr>
          <p:cNvCxnSpPr>
            <a:cxnSpLocks/>
          </p:cNvCxnSpPr>
          <p:nvPr/>
        </p:nvCxnSpPr>
        <p:spPr>
          <a:xfrm>
            <a:off x="4176824" y="3028902"/>
            <a:ext cx="471812" cy="407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80B958-03D7-BBE1-376D-F4C848245A5E}"/>
              </a:ext>
            </a:extLst>
          </p:cNvPr>
          <p:cNvCxnSpPr>
            <a:cxnSpLocks/>
            <a:stCxn id="7" idx="5"/>
          </p:cNvCxnSpPr>
          <p:nvPr/>
        </p:nvCxnSpPr>
        <p:spPr>
          <a:xfrm flipH="1" flipV="1">
            <a:off x="7111048" y="2416029"/>
            <a:ext cx="248781" cy="62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85F554-D203-A6F1-535C-4A80FE7AA95E}"/>
              </a:ext>
            </a:extLst>
          </p:cNvPr>
          <p:cNvCxnSpPr>
            <a:cxnSpLocks/>
            <a:stCxn id="7" idx="5"/>
          </p:cNvCxnSpPr>
          <p:nvPr/>
        </p:nvCxnSpPr>
        <p:spPr>
          <a:xfrm flipH="1" flipV="1">
            <a:off x="6837006" y="2592198"/>
            <a:ext cx="522823" cy="453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6C63D-AC78-E0DE-4F22-5B25A4FF6956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6884127" y="3045599"/>
            <a:ext cx="475702" cy="45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924622-084D-B348-E23C-7ACF688ADCA6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6652470" y="3045599"/>
            <a:ext cx="707359" cy="301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2B277DD-25D6-8A9F-EB5F-8572DBB3F36A}"/>
              </a:ext>
            </a:extLst>
          </p:cNvPr>
          <p:cNvSpPr txBox="1"/>
          <p:nvPr/>
        </p:nvSpPr>
        <p:spPr>
          <a:xfrm>
            <a:off x="2600792" y="2693142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7E2847-E9AF-37BA-7E4A-0317542E33FC}"/>
              </a:ext>
            </a:extLst>
          </p:cNvPr>
          <p:cNvSpPr txBox="1"/>
          <p:nvPr/>
        </p:nvSpPr>
        <p:spPr>
          <a:xfrm>
            <a:off x="3608330" y="2693142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9D4DE-BDAF-087F-86BF-E7993510CF4F}"/>
              </a:ext>
            </a:extLst>
          </p:cNvPr>
          <p:cNvSpPr txBox="1"/>
          <p:nvPr/>
        </p:nvSpPr>
        <p:spPr>
          <a:xfrm>
            <a:off x="4574307" y="2687989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04CBB9-A0E3-D9C7-DEC9-4BB5B1C77625}"/>
              </a:ext>
            </a:extLst>
          </p:cNvPr>
          <p:cNvSpPr txBox="1"/>
          <p:nvPr/>
        </p:nvSpPr>
        <p:spPr>
          <a:xfrm>
            <a:off x="6710543" y="2662835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C97FD-93AD-A722-C577-B2B415C8702D}"/>
              </a:ext>
            </a:extLst>
          </p:cNvPr>
          <p:cNvSpPr txBox="1"/>
          <p:nvPr/>
        </p:nvSpPr>
        <p:spPr>
          <a:xfrm>
            <a:off x="2160612" y="2335887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D07395-5CEA-42A7-B2D6-F951C6C74717}"/>
              </a:ext>
            </a:extLst>
          </p:cNvPr>
          <p:cNvSpPr txBox="1"/>
          <p:nvPr/>
        </p:nvSpPr>
        <p:spPr>
          <a:xfrm>
            <a:off x="2313012" y="2488287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E41641-EFC7-567F-A71A-BE5B5AC1BAB4}"/>
              </a:ext>
            </a:extLst>
          </p:cNvPr>
          <p:cNvSpPr txBox="1"/>
          <p:nvPr/>
        </p:nvSpPr>
        <p:spPr>
          <a:xfrm>
            <a:off x="2571730" y="3091940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11A6D6-3204-330A-69DA-BA45D82B184E}"/>
              </a:ext>
            </a:extLst>
          </p:cNvPr>
          <p:cNvSpPr txBox="1"/>
          <p:nvPr/>
        </p:nvSpPr>
        <p:spPr>
          <a:xfrm>
            <a:off x="2239629" y="3212013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FF0CC-F3B0-9AB6-6FFA-9A0B0B266C11}"/>
              </a:ext>
            </a:extLst>
          </p:cNvPr>
          <p:cNvSpPr txBox="1"/>
          <p:nvPr/>
        </p:nvSpPr>
        <p:spPr>
          <a:xfrm>
            <a:off x="3203875" y="2280009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61D18C-9436-2E16-9B81-4EB065C35290}"/>
              </a:ext>
            </a:extLst>
          </p:cNvPr>
          <p:cNvSpPr txBox="1"/>
          <p:nvPr/>
        </p:nvSpPr>
        <p:spPr>
          <a:xfrm>
            <a:off x="3222311" y="3186265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9C4676-B031-B69A-78B9-67E7BF15EF8F}"/>
              </a:ext>
            </a:extLst>
          </p:cNvPr>
          <p:cNvSpPr txBox="1"/>
          <p:nvPr/>
        </p:nvSpPr>
        <p:spPr>
          <a:xfrm>
            <a:off x="4384475" y="2361482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4B516F-59CA-E757-97D7-8ED4D3F78C2C}"/>
              </a:ext>
            </a:extLst>
          </p:cNvPr>
          <p:cNvSpPr txBox="1"/>
          <p:nvPr/>
        </p:nvSpPr>
        <p:spPr>
          <a:xfrm>
            <a:off x="4227246" y="3176838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3DB556-6F77-DB59-D72F-D107587D1D76}"/>
              </a:ext>
            </a:extLst>
          </p:cNvPr>
          <p:cNvSpPr txBox="1"/>
          <p:nvPr/>
        </p:nvSpPr>
        <p:spPr>
          <a:xfrm>
            <a:off x="7182355" y="2407532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551E33-8F77-DA81-E163-5D05C7279369}"/>
              </a:ext>
            </a:extLst>
          </p:cNvPr>
          <p:cNvSpPr txBox="1"/>
          <p:nvPr/>
        </p:nvSpPr>
        <p:spPr>
          <a:xfrm>
            <a:off x="7006149" y="3211481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CF05E7-0244-D523-EC3E-34241CE4C786}"/>
              </a:ext>
            </a:extLst>
          </p:cNvPr>
          <p:cNvSpPr txBox="1"/>
          <p:nvPr/>
        </p:nvSpPr>
        <p:spPr>
          <a:xfrm>
            <a:off x="1115736" y="4194495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any one of the 0 edges to 1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FDBA04-84B8-6A30-8D94-FDE14BECD82C}"/>
              </a:ext>
            </a:extLst>
          </p:cNvPr>
          <p:cNvSpPr txBox="1"/>
          <p:nvPr/>
        </p:nvSpPr>
        <p:spPr>
          <a:xfrm>
            <a:off x="8003097" y="1065402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Eccentricity of s = 0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F2BEBF-135B-392E-72B9-5F1DBABEB745}"/>
              </a:ext>
            </a:extLst>
          </p:cNvPr>
          <p:cNvSpPr txBox="1"/>
          <p:nvPr/>
        </p:nvSpPr>
        <p:spPr>
          <a:xfrm>
            <a:off x="1811523" y="2807674"/>
            <a:ext cx="4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BAA980-6860-475D-C61F-093D5E2FA125}"/>
              </a:ext>
            </a:extLst>
          </p:cNvPr>
          <p:cNvSpPr txBox="1"/>
          <p:nvPr/>
        </p:nvSpPr>
        <p:spPr>
          <a:xfrm>
            <a:off x="1115735" y="4581064"/>
            <a:ext cx="31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eccentricity of s =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86C1AA-7FCB-DDB8-29BC-AF259ECE88B4}"/>
                  </a:ext>
                </a:extLst>
              </p:cNvPr>
              <p:cNvSpPr txBox="1"/>
              <p:nvPr/>
            </p:nvSpPr>
            <p:spPr>
              <a:xfrm>
                <a:off x="1150646" y="4950396"/>
                <a:ext cx="8362470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Lipschitz condition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86C1AA-7FCB-DDB8-29BC-AF259ECE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46" y="4950396"/>
                <a:ext cx="8362470" cy="408638"/>
              </a:xfrm>
              <a:prstGeom prst="rect">
                <a:avLst/>
              </a:prstGeom>
              <a:blipFill>
                <a:blip r:embed="rId2"/>
                <a:stretch>
                  <a:fillRect l="-656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94A4AB7-1C46-247A-5A59-DF414BB5A40E}"/>
                  </a:ext>
                </a:extLst>
              </p:cNvPr>
              <p:cNvSpPr txBox="1"/>
              <p:nvPr/>
            </p:nvSpPr>
            <p:spPr>
              <a:xfrm>
                <a:off x="1175739" y="5350538"/>
                <a:ext cx="2127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At least 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s are 1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94A4AB7-1C46-247A-5A59-DF414BB5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39" y="5350538"/>
                <a:ext cx="2127780" cy="369332"/>
              </a:xfrm>
              <a:prstGeom prst="rect">
                <a:avLst/>
              </a:prstGeom>
              <a:blipFill>
                <a:blip r:embed="rId3"/>
                <a:stretch>
                  <a:fillRect l="-2579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A23DEA-A3D1-8A5C-AA08-4FA92CEA7716}"/>
                  </a:ext>
                </a:extLst>
              </p:cNvPr>
              <p:cNvSpPr txBox="1"/>
              <p:nvPr/>
            </p:nvSpPr>
            <p:spPr>
              <a:xfrm>
                <a:off x="1172049" y="5679167"/>
                <a:ext cx="4708634" cy="59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MOBD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2∑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A23DEA-A3D1-8A5C-AA08-4FA92CEA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49" y="5679167"/>
                <a:ext cx="4708634" cy="592150"/>
              </a:xfrm>
              <a:prstGeom prst="rect">
                <a:avLst/>
              </a:prstGeom>
              <a:blipFill>
                <a:blip r:embed="rId4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908C26-12EF-5E10-7BFA-AADA64A81E2A}"/>
                  </a:ext>
                </a:extLst>
              </p:cNvPr>
              <p:cNvSpPr txBox="1"/>
              <p:nvPr/>
            </p:nvSpPr>
            <p:spPr>
              <a:xfrm>
                <a:off x="5963675" y="5671741"/>
                <a:ext cx="9883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908C26-12EF-5E10-7BFA-AADA64A81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75" y="5671741"/>
                <a:ext cx="988347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7F854B1-70FE-059E-9FF8-87BFDBFECA38}"/>
                  </a:ext>
                </a:extLst>
              </p:cNvPr>
              <p:cNvSpPr txBox="1"/>
              <p:nvPr/>
            </p:nvSpPr>
            <p:spPr>
              <a:xfrm>
                <a:off x="8027614" y="5694502"/>
                <a:ext cx="1993303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2∑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7F854B1-70FE-059E-9FF8-87BFDBFE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14" y="5694502"/>
                <a:ext cx="1993303" cy="628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8C37BC-B657-CF53-0625-667893267E50}"/>
                  </a:ext>
                </a:extLst>
              </p:cNvPr>
              <p:cNvSpPr txBox="1"/>
              <p:nvPr/>
            </p:nvSpPr>
            <p:spPr>
              <a:xfrm>
                <a:off x="8137321" y="4325110"/>
                <a:ext cx="352337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Edge weights. Independence </a:t>
                </a:r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8C37BC-B657-CF53-0625-66789326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1" y="4325110"/>
                <a:ext cx="3523376" cy="369588"/>
              </a:xfrm>
              <a:prstGeom prst="rect">
                <a:avLst/>
              </a:prstGeom>
              <a:blipFill>
                <a:blip r:embed="rId7"/>
                <a:stretch>
                  <a:fillRect t="-6557" r="-2249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2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355-B611-2173-FE71-8E82EA8B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76AF-E87B-C596-C5CE-A0614A181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at least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>			</a:t>
                </a:r>
                <a:r>
                  <a:rPr lang="en-US" sz="1600" b="0" dirty="0"/>
                  <a:t>using independence</a:t>
                </a:r>
              </a:p>
              <a:p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76AF-E87B-C596-C5CE-A0614A181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86EE6D7-0D11-6A58-C132-325910823094}"/>
              </a:ext>
            </a:extLst>
          </p:cNvPr>
          <p:cNvSpPr/>
          <p:nvPr/>
        </p:nvSpPr>
        <p:spPr>
          <a:xfrm rot="5400000">
            <a:off x="2537022" y="2576062"/>
            <a:ext cx="334422" cy="290426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71B5B-7093-5053-D862-9DF739FE32AB}"/>
                  </a:ext>
                </a:extLst>
              </p:cNvPr>
              <p:cNvSpPr txBox="1"/>
              <p:nvPr/>
            </p:nvSpPr>
            <p:spPr>
              <a:xfrm>
                <a:off x="2247033" y="41954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71B5B-7093-5053-D862-9DF739FE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33" y="419540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AE916-6D59-8158-8431-DD800349239A}"/>
              </a:ext>
            </a:extLst>
          </p:cNvPr>
          <p:cNvCxnSpPr/>
          <p:nvPr/>
        </p:nvCxnSpPr>
        <p:spPr>
          <a:xfrm>
            <a:off x="7408718" y="997527"/>
            <a:ext cx="2763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11010A-71DD-D7E0-E2F3-077775AB3DF6}"/>
              </a:ext>
            </a:extLst>
          </p:cNvPr>
          <p:cNvCxnSpPr/>
          <p:nvPr/>
        </p:nvCxnSpPr>
        <p:spPr>
          <a:xfrm>
            <a:off x="7398327" y="1049482"/>
            <a:ext cx="540328" cy="13404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E8E92-8ADC-082D-3F0E-4ED7C08EF7B6}"/>
              </a:ext>
            </a:extLst>
          </p:cNvPr>
          <p:cNvCxnSpPr/>
          <p:nvPr/>
        </p:nvCxnSpPr>
        <p:spPr>
          <a:xfrm flipH="1">
            <a:off x="7928264" y="997527"/>
            <a:ext cx="2244436" cy="139238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AF376-F20C-5929-DE79-414C0C16604E}"/>
              </a:ext>
            </a:extLst>
          </p:cNvPr>
          <p:cNvCxnSpPr/>
          <p:nvPr/>
        </p:nvCxnSpPr>
        <p:spPr>
          <a:xfrm>
            <a:off x="7398327" y="1049482"/>
            <a:ext cx="2691246" cy="13404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FE4489-91E0-AB9C-0991-FA0449C89415}"/>
              </a:ext>
            </a:extLst>
          </p:cNvPr>
          <p:cNvCxnSpPr>
            <a:cxnSpLocks/>
          </p:cNvCxnSpPr>
          <p:nvPr/>
        </p:nvCxnSpPr>
        <p:spPr>
          <a:xfrm flipH="1">
            <a:off x="10099964" y="997527"/>
            <a:ext cx="72736" cy="139238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17457-83DA-08B4-066C-8131249B6988}"/>
                  </a:ext>
                </a:extLst>
              </p:cNvPr>
              <p:cNvSpPr txBox="1"/>
              <p:nvPr/>
            </p:nvSpPr>
            <p:spPr>
              <a:xfrm>
                <a:off x="7673687" y="2496189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17457-83DA-08B4-066C-8131249B6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87" y="2496189"/>
                <a:ext cx="5091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C0592A-EAC4-FE80-9004-0E5B3AAF8FB0}"/>
                  </a:ext>
                </a:extLst>
              </p:cNvPr>
              <p:cNvSpPr txBox="1"/>
              <p:nvPr/>
            </p:nvSpPr>
            <p:spPr>
              <a:xfrm>
                <a:off x="9881755" y="2524846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C0592A-EAC4-FE80-9004-0E5B3AAF8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55" y="2524846"/>
                <a:ext cx="5091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8C4EE-462B-7430-3CFA-740253BB4A69}"/>
                  </a:ext>
                </a:extLst>
              </p:cNvPr>
              <p:cNvSpPr txBox="1"/>
              <p:nvPr/>
            </p:nvSpPr>
            <p:spPr>
              <a:xfrm>
                <a:off x="6909955" y="628195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8C4EE-462B-7430-3CFA-740253BB4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55" y="628195"/>
                <a:ext cx="5091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18FE8F-F1A3-B196-EA40-93CCEE251E16}"/>
                  </a:ext>
                </a:extLst>
              </p:cNvPr>
              <p:cNvSpPr txBox="1"/>
              <p:nvPr/>
            </p:nvSpPr>
            <p:spPr>
              <a:xfrm>
                <a:off x="10048009" y="681037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18FE8F-F1A3-B196-EA40-93CCEE25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009" y="681037"/>
                <a:ext cx="5091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8E8C08-2DA1-1224-9C3A-E4A9622C6ACB}"/>
                  </a:ext>
                </a:extLst>
              </p:cNvPr>
              <p:cNvSpPr txBox="1"/>
              <p:nvPr/>
            </p:nvSpPr>
            <p:spPr>
              <a:xfrm>
                <a:off x="7251989" y="2088046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8E8C08-2DA1-1224-9C3A-E4A9622C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89" y="2088046"/>
                <a:ext cx="509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57F5-B54B-BD66-DC15-BDC2BB351EA6}"/>
                  </a:ext>
                </a:extLst>
              </p:cNvPr>
              <p:cNvSpPr txBox="1"/>
              <p:nvPr/>
            </p:nvSpPr>
            <p:spPr>
              <a:xfrm>
                <a:off x="8123959" y="2166050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57F5-B54B-BD66-DC15-BDC2BB35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59" y="2166050"/>
                <a:ext cx="5091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6F6A49-504C-203F-AD46-F55EDD9DF9A3}"/>
                  </a:ext>
                </a:extLst>
              </p:cNvPr>
              <p:cNvSpPr txBox="1"/>
              <p:nvPr/>
            </p:nvSpPr>
            <p:spPr>
              <a:xfrm>
                <a:off x="9367406" y="2138424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6F6A49-504C-203F-AD46-F55EDD9D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406" y="2138424"/>
                <a:ext cx="509154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2B425-6C85-7CC8-5988-6014A2F8F5E0}"/>
                  </a:ext>
                </a:extLst>
              </p:cNvPr>
              <p:cNvSpPr txBox="1"/>
              <p:nvPr/>
            </p:nvSpPr>
            <p:spPr>
              <a:xfrm>
                <a:off x="10254095" y="2088046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2B425-6C85-7CC8-5988-6014A2F8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95" y="2088046"/>
                <a:ext cx="50915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BEF1F-8DCF-164B-00AD-9BB07B8262BD}"/>
                  </a:ext>
                </a:extLst>
              </p:cNvPr>
              <p:cNvSpPr txBox="1"/>
              <p:nvPr/>
            </p:nvSpPr>
            <p:spPr>
              <a:xfrm>
                <a:off x="8743950" y="2680855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BEF1F-8DCF-164B-00AD-9BB07B82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2680855"/>
                <a:ext cx="5091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9947A9B-AE2A-FEAF-DEE9-4D109339C5DF}"/>
              </a:ext>
            </a:extLst>
          </p:cNvPr>
          <p:cNvSpPr/>
          <p:nvPr/>
        </p:nvSpPr>
        <p:spPr>
          <a:xfrm>
            <a:off x="7304809" y="925045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6774D9-6987-48C0-8807-839576DF5A7E}"/>
              </a:ext>
            </a:extLst>
          </p:cNvPr>
          <p:cNvSpPr/>
          <p:nvPr/>
        </p:nvSpPr>
        <p:spPr>
          <a:xfrm>
            <a:off x="10125941" y="925045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2C4CB6-69A8-FBF1-B4E1-12E11B191071}"/>
              </a:ext>
            </a:extLst>
          </p:cNvPr>
          <p:cNvSpPr/>
          <p:nvPr/>
        </p:nvSpPr>
        <p:spPr>
          <a:xfrm>
            <a:off x="7884102" y="2340689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3A54DB-F574-6130-3826-148EE677207E}"/>
              </a:ext>
            </a:extLst>
          </p:cNvPr>
          <p:cNvSpPr/>
          <p:nvPr/>
        </p:nvSpPr>
        <p:spPr>
          <a:xfrm>
            <a:off x="10014239" y="2312412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72A04-A25B-4258-AD60-8CA64B5E2D6B}"/>
                  </a:ext>
                </a:extLst>
              </p:cNvPr>
              <p:cNvSpPr txBox="1"/>
              <p:nvPr/>
            </p:nvSpPr>
            <p:spPr>
              <a:xfrm>
                <a:off x="8375072" y="306617"/>
                <a:ext cx="992333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72A04-A25B-4258-AD60-8CA64B5E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72" y="306617"/>
                <a:ext cx="992333" cy="636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D8AA7F-BC81-9309-AC1D-7B38022ED55A}"/>
                  </a:ext>
                </a:extLst>
              </p:cNvPr>
              <p:cNvSpPr txBox="1"/>
              <p:nvPr/>
            </p:nvSpPr>
            <p:spPr>
              <a:xfrm>
                <a:off x="3926032" y="230188"/>
                <a:ext cx="3262744" cy="105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Event that the shortest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 is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D8AA7F-BC81-9309-AC1D-7B38022ED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32" y="230188"/>
                <a:ext cx="3262744" cy="1052660"/>
              </a:xfrm>
              <a:prstGeom prst="rect">
                <a:avLst/>
              </a:prstGeom>
              <a:blipFill>
                <a:blip r:embed="rId14"/>
                <a:stretch>
                  <a:fillRect l="-149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8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355-B611-2173-FE71-8E82EA8B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76AF-E87B-C596-C5CE-A0614A181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1800" b="0" dirty="0">
                    <a:latin typeface="Cambria Math" panose="02040503050406030204" pitchFamily="18" charset="0"/>
                  </a:rPr>
                  <a:t>Markov’s inequality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b="0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	</a:t>
                </a:r>
                <a:endParaRPr lang="en-US" sz="16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[∪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Attempt 4:</a:t>
                </a:r>
              </a:p>
              <a:p>
                <a:r>
                  <a:rPr lang="en-IN" dirty="0"/>
                  <a:t>Alternately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=∏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</a:t>
                </a:r>
                <a:r>
                  <a:rPr lang="en-IN" sz="1800" dirty="0"/>
                  <a:t>difficult to calculate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76AF-E87B-C596-C5CE-A0614A181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AE916-6D59-8158-8431-DD800349239A}"/>
              </a:ext>
            </a:extLst>
          </p:cNvPr>
          <p:cNvCxnSpPr/>
          <p:nvPr/>
        </p:nvCxnSpPr>
        <p:spPr>
          <a:xfrm>
            <a:off x="7408718" y="997527"/>
            <a:ext cx="2763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11010A-71DD-D7E0-E2F3-077775AB3DF6}"/>
              </a:ext>
            </a:extLst>
          </p:cNvPr>
          <p:cNvCxnSpPr/>
          <p:nvPr/>
        </p:nvCxnSpPr>
        <p:spPr>
          <a:xfrm>
            <a:off x="7398327" y="1049482"/>
            <a:ext cx="540328" cy="13404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E8E92-8ADC-082D-3F0E-4ED7C08EF7B6}"/>
              </a:ext>
            </a:extLst>
          </p:cNvPr>
          <p:cNvCxnSpPr/>
          <p:nvPr/>
        </p:nvCxnSpPr>
        <p:spPr>
          <a:xfrm flipH="1">
            <a:off x="7928264" y="997527"/>
            <a:ext cx="2244436" cy="139238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AF376-F20C-5929-DE79-414C0C16604E}"/>
              </a:ext>
            </a:extLst>
          </p:cNvPr>
          <p:cNvCxnSpPr/>
          <p:nvPr/>
        </p:nvCxnSpPr>
        <p:spPr>
          <a:xfrm>
            <a:off x="7398327" y="1049482"/>
            <a:ext cx="2691246" cy="13404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FE4489-91E0-AB9C-0991-FA0449C89415}"/>
              </a:ext>
            </a:extLst>
          </p:cNvPr>
          <p:cNvCxnSpPr>
            <a:cxnSpLocks/>
          </p:cNvCxnSpPr>
          <p:nvPr/>
        </p:nvCxnSpPr>
        <p:spPr>
          <a:xfrm flipH="1">
            <a:off x="10099964" y="997527"/>
            <a:ext cx="72736" cy="139238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17457-83DA-08B4-066C-8131249B6988}"/>
                  </a:ext>
                </a:extLst>
              </p:cNvPr>
              <p:cNvSpPr txBox="1"/>
              <p:nvPr/>
            </p:nvSpPr>
            <p:spPr>
              <a:xfrm>
                <a:off x="7673687" y="2496189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17457-83DA-08B4-066C-8131249B6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87" y="2496189"/>
                <a:ext cx="5091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C0592A-EAC4-FE80-9004-0E5B3AAF8FB0}"/>
                  </a:ext>
                </a:extLst>
              </p:cNvPr>
              <p:cNvSpPr txBox="1"/>
              <p:nvPr/>
            </p:nvSpPr>
            <p:spPr>
              <a:xfrm>
                <a:off x="9881755" y="2524846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C0592A-EAC4-FE80-9004-0E5B3AAF8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55" y="2524846"/>
                <a:ext cx="5091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8C4EE-462B-7430-3CFA-740253BB4A69}"/>
                  </a:ext>
                </a:extLst>
              </p:cNvPr>
              <p:cNvSpPr txBox="1"/>
              <p:nvPr/>
            </p:nvSpPr>
            <p:spPr>
              <a:xfrm>
                <a:off x="6909955" y="628195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8C4EE-462B-7430-3CFA-740253BB4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55" y="628195"/>
                <a:ext cx="5091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18FE8F-F1A3-B196-EA40-93CCEE251E16}"/>
                  </a:ext>
                </a:extLst>
              </p:cNvPr>
              <p:cNvSpPr txBox="1"/>
              <p:nvPr/>
            </p:nvSpPr>
            <p:spPr>
              <a:xfrm>
                <a:off x="10048009" y="681037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18FE8F-F1A3-B196-EA40-93CCEE25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009" y="681037"/>
                <a:ext cx="5091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8E8C08-2DA1-1224-9C3A-E4A9622C6ACB}"/>
                  </a:ext>
                </a:extLst>
              </p:cNvPr>
              <p:cNvSpPr txBox="1"/>
              <p:nvPr/>
            </p:nvSpPr>
            <p:spPr>
              <a:xfrm>
                <a:off x="7251989" y="2088046"/>
                <a:ext cx="50915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8E8C08-2DA1-1224-9C3A-E4A9622C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89" y="2088046"/>
                <a:ext cx="509154" cy="393121"/>
              </a:xfrm>
              <a:prstGeom prst="rect">
                <a:avLst/>
              </a:prstGeom>
              <a:blipFill>
                <a:blip r:embed="rId7"/>
                <a:stretch>
                  <a:fillRect r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57F5-B54B-BD66-DC15-BDC2BB351EA6}"/>
                  </a:ext>
                </a:extLst>
              </p:cNvPr>
              <p:cNvSpPr txBox="1"/>
              <p:nvPr/>
            </p:nvSpPr>
            <p:spPr>
              <a:xfrm>
                <a:off x="8123959" y="2166050"/>
                <a:ext cx="50915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57F5-B54B-BD66-DC15-BDC2BB35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59" y="2166050"/>
                <a:ext cx="509154" cy="393121"/>
              </a:xfrm>
              <a:prstGeom prst="rect">
                <a:avLst/>
              </a:prstGeom>
              <a:blipFill>
                <a:blip r:embed="rId8"/>
                <a:stretch>
                  <a:fillRect r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6F6A49-504C-203F-AD46-F55EDD9DF9A3}"/>
                  </a:ext>
                </a:extLst>
              </p:cNvPr>
              <p:cNvSpPr txBox="1"/>
              <p:nvPr/>
            </p:nvSpPr>
            <p:spPr>
              <a:xfrm>
                <a:off x="9367406" y="2138424"/>
                <a:ext cx="509154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6F6A49-504C-203F-AD46-F55EDD9D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406" y="2138424"/>
                <a:ext cx="509154" cy="396519"/>
              </a:xfrm>
              <a:prstGeom prst="rect">
                <a:avLst/>
              </a:prstGeom>
              <a:blipFill>
                <a:blip r:embed="rId9"/>
                <a:stretch>
                  <a:fillRect r="-15663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2B425-6C85-7CC8-5988-6014A2F8F5E0}"/>
                  </a:ext>
                </a:extLst>
              </p:cNvPr>
              <p:cNvSpPr txBox="1"/>
              <p:nvPr/>
            </p:nvSpPr>
            <p:spPr>
              <a:xfrm>
                <a:off x="10254095" y="2088046"/>
                <a:ext cx="509154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2B425-6C85-7CC8-5988-6014A2F8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95" y="2088046"/>
                <a:ext cx="509154" cy="396519"/>
              </a:xfrm>
              <a:prstGeom prst="rect">
                <a:avLst/>
              </a:prstGeom>
              <a:blipFill>
                <a:blip r:embed="rId10"/>
                <a:stretch>
                  <a:fillRect r="-1190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BEF1F-8DCF-164B-00AD-9BB07B8262BD}"/>
                  </a:ext>
                </a:extLst>
              </p:cNvPr>
              <p:cNvSpPr txBox="1"/>
              <p:nvPr/>
            </p:nvSpPr>
            <p:spPr>
              <a:xfrm>
                <a:off x="8743950" y="2680855"/>
                <a:ext cx="509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7BEF1F-8DCF-164B-00AD-9BB07B82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2680855"/>
                <a:ext cx="5091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9947A9B-AE2A-FEAF-DEE9-4D109339C5DF}"/>
              </a:ext>
            </a:extLst>
          </p:cNvPr>
          <p:cNvSpPr/>
          <p:nvPr/>
        </p:nvSpPr>
        <p:spPr>
          <a:xfrm>
            <a:off x="7304809" y="925045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6774D9-6987-48C0-8807-839576DF5A7E}"/>
              </a:ext>
            </a:extLst>
          </p:cNvPr>
          <p:cNvSpPr/>
          <p:nvPr/>
        </p:nvSpPr>
        <p:spPr>
          <a:xfrm>
            <a:off x="10125941" y="925045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2C4CB6-69A8-FBF1-B4E1-12E11B191071}"/>
              </a:ext>
            </a:extLst>
          </p:cNvPr>
          <p:cNvSpPr/>
          <p:nvPr/>
        </p:nvSpPr>
        <p:spPr>
          <a:xfrm>
            <a:off x="7884102" y="2340689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3A54DB-F574-6130-3826-148EE677207E}"/>
              </a:ext>
            </a:extLst>
          </p:cNvPr>
          <p:cNvSpPr/>
          <p:nvPr/>
        </p:nvSpPr>
        <p:spPr>
          <a:xfrm>
            <a:off x="10014239" y="2312412"/>
            <a:ext cx="135082" cy="144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55DAC-7FDD-36A3-30D1-C2A30C66BB72}"/>
                  </a:ext>
                </a:extLst>
              </p:cNvPr>
              <p:cNvSpPr txBox="1"/>
              <p:nvPr/>
            </p:nvSpPr>
            <p:spPr>
              <a:xfrm>
                <a:off x="8375072" y="306617"/>
                <a:ext cx="992333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55DAC-7FDD-36A3-30D1-C2A30C66B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72" y="306617"/>
                <a:ext cx="992333" cy="6365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265B40-55BC-28C0-79CF-683F690BBF28}"/>
                  </a:ext>
                </a:extLst>
              </p:cNvPr>
              <p:cNvSpPr txBox="1"/>
              <p:nvPr/>
            </p:nvSpPr>
            <p:spPr>
              <a:xfrm>
                <a:off x="3926032" y="230188"/>
                <a:ext cx="3262744" cy="105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Event that the shortest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 is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265B40-55BC-28C0-79CF-683F690B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32" y="230188"/>
                <a:ext cx="3262744" cy="1052660"/>
              </a:xfrm>
              <a:prstGeom prst="rect">
                <a:avLst/>
              </a:prstGeom>
              <a:blipFill>
                <a:blip r:embed="rId13"/>
                <a:stretch>
                  <a:fillRect l="-149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7A2312-F603-B240-76CD-D1EEADE70B4F}"/>
                  </a:ext>
                </a:extLst>
              </p:cNvPr>
              <p:cNvSpPr txBox="1"/>
              <p:nvPr/>
            </p:nvSpPr>
            <p:spPr>
              <a:xfrm>
                <a:off x="9130933" y="3341133"/>
                <a:ext cx="2068370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Shortest distances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7A2312-F603-B240-76CD-D1EEADE7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33" y="3341133"/>
                <a:ext cx="2068370" cy="670120"/>
              </a:xfrm>
              <a:prstGeom prst="rect">
                <a:avLst/>
              </a:prstGeom>
              <a:blipFill>
                <a:blip r:embed="rId14"/>
                <a:stretch>
                  <a:fillRect l="-2655" t="-2727"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2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3E59-E9CF-36B8-70B7-A8D8E393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distance between two arbitrary vertices</a:t>
            </a:r>
            <a:endParaRPr lang="en-IN" dirty="0"/>
          </a:p>
        </p:txBody>
      </p:sp>
      <p:pic>
        <p:nvPicPr>
          <p:cNvPr id="4" name="Content Placeholder 5" descr="A black and white circular pattern&#10;&#10;Description automatically generated">
            <a:extLst>
              <a:ext uri="{FF2B5EF4-FFF2-40B4-BE49-F238E27FC236}">
                <a16:creationId xmlns:a16="http://schemas.microsoft.com/office/drawing/2014/main" id="{7A184AC5-4FDA-CF3F-488F-82F05EE8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0" y="2114411"/>
            <a:ext cx="4020483" cy="402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114AF-CFB2-406D-006D-A8E2A8538CA7}"/>
              </a:ext>
            </a:extLst>
          </p:cNvPr>
          <p:cNvSpPr txBox="1"/>
          <p:nvPr/>
        </p:nvSpPr>
        <p:spPr>
          <a:xfrm>
            <a:off x="1899550" y="6231265"/>
            <a:ext cx="428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curtsey : </a:t>
            </a:r>
            <a:r>
              <a:rPr lang="en-IN" sz="1400" dirty="0"/>
              <a:t>Pablo Martín Rodríguez</a:t>
            </a:r>
          </a:p>
          <a:p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0846C-E422-6565-787F-E93AB97BD84B}"/>
                  </a:ext>
                </a:extLst>
              </p:cNvPr>
              <p:cNvSpPr txBox="1"/>
              <p:nvPr/>
            </p:nvSpPr>
            <p:spPr>
              <a:xfrm>
                <a:off x="1503624" y="3939986"/>
                <a:ext cx="39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0846C-E422-6565-787F-E93AB97B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4" y="3939986"/>
                <a:ext cx="3959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58075-B770-35CD-1A0A-19672F4E0EFF}"/>
                  </a:ext>
                </a:extLst>
              </p:cNvPr>
              <p:cNvSpPr txBox="1"/>
              <p:nvPr/>
            </p:nvSpPr>
            <p:spPr>
              <a:xfrm>
                <a:off x="2075468" y="2509902"/>
                <a:ext cx="39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58075-B770-35CD-1A0A-19672F4E0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468" y="2509902"/>
                <a:ext cx="395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/>
              <p:nvPr/>
            </p:nvSpPr>
            <p:spPr>
              <a:xfrm>
                <a:off x="6410996" y="3244334"/>
                <a:ext cx="24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996" y="3244334"/>
                <a:ext cx="2498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/>
              <p:nvPr/>
            </p:nvSpPr>
            <p:spPr>
              <a:xfrm>
                <a:off x="7014310" y="2325236"/>
                <a:ext cx="463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minimum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10" y="2325236"/>
                <a:ext cx="463722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0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169C-814E-1A94-8704-91D057A1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13BC6-9539-5393-D107-E0754618E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IN" dirty="0"/>
                  <a:t> distribution.</a:t>
                </a:r>
              </a:p>
              <a:p>
                <a:r>
                  <a:rPr lang="en-IN" dirty="0"/>
                  <a:t>Here we require bounds on the distribution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which is hard as the second parameter is varying.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Observation combining all attempts: Bounds are sure easier to get for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But for the border cases it gets difficult.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13BC6-9539-5393-D107-E0754618E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3E59-E9CF-36B8-70B7-A8D8E393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distance of the farthest vertex from an arbitrary vertex.</a:t>
            </a:r>
            <a:endParaRPr lang="en-IN" dirty="0"/>
          </a:p>
        </p:txBody>
      </p:sp>
      <p:pic>
        <p:nvPicPr>
          <p:cNvPr id="4" name="Content Placeholder 5" descr="A black and white circular pattern&#10;&#10;Description automatically generated">
            <a:extLst>
              <a:ext uri="{FF2B5EF4-FFF2-40B4-BE49-F238E27FC236}">
                <a16:creationId xmlns:a16="http://schemas.microsoft.com/office/drawing/2014/main" id="{7A184AC5-4FDA-CF3F-488F-82F05EE8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0" y="2114411"/>
            <a:ext cx="4020483" cy="402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114AF-CFB2-406D-006D-A8E2A8538CA7}"/>
              </a:ext>
            </a:extLst>
          </p:cNvPr>
          <p:cNvSpPr txBox="1"/>
          <p:nvPr/>
        </p:nvSpPr>
        <p:spPr>
          <a:xfrm>
            <a:off x="1899550" y="6231265"/>
            <a:ext cx="428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curtsey : </a:t>
            </a:r>
            <a:r>
              <a:rPr lang="en-IN" sz="1400" dirty="0"/>
              <a:t>Pablo Martín Rodríguez</a:t>
            </a:r>
          </a:p>
          <a:p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0846C-E422-6565-787F-E93AB97BD84B}"/>
                  </a:ext>
                </a:extLst>
              </p:cNvPr>
              <p:cNvSpPr txBox="1"/>
              <p:nvPr/>
            </p:nvSpPr>
            <p:spPr>
              <a:xfrm>
                <a:off x="1503624" y="3939986"/>
                <a:ext cx="39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0846C-E422-6565-787F-E93AB97B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4" y="3939986"/>
                <a:ext cx="3959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/>
              <p:nvPr/>
            </p:nvSpPr>
            <p:spPr>
              <a:xfrm>
                <a:off x="6315959" y="3341162"/>
                <a:ext cx="24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59" y="3341162"/>
                <a:ext cx="2498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/>
              <p:nvPr/>
            </p:nvSpPr>
            <p:spPr>
              <a:xfrm>
                <a:off x="5655230" y="2701019"/>
                <a:ext cx="4637220" cy="45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30" y="2701019"/>
                <a:ext cx="4637220" cy="459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EE1015-4697-818E-E0B0-23344B76E2CA}"/>
                  </a:ext>
                </a:extLst>
              </p:cNvPr>
              <p:cNvSpPr txBox="1"/>
              <p:nvPr/>
            </p:nvSpPr>
            <p:spPr>
              <a:xfrm>
                <a:off x="7108578" y="2223049"/>
                <a:ext cx="463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distance of the vertex farthest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EE1015-4697-818E-E0B0-23344B76E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78" y="2223049"/>
                <a:ext cx="4637220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3811E-ECE9-0206-930F-BAB17371A3B3}"/>
                  </a:ext>
                </a:extLst>
              </p:cNvPr>
              <p:cNvSpPr txBox="1"/>
              <p:nvPr/>
            </p:nvSpPr>
            <p:spPr>
              <a:xfrm>
                <a:off x="6997764" y="3891088"/>
                <a:ext cx="4446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also the expected eccentricity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3811E-ECE9-0206-930F-BAB17371A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64" y="3891088"/>
                <a:ext cx="4446376" cy="646331"/>
              </a:xfrm>
              <a:prstGeom prst="rect">
                <a:avLst/>
              </a:prstGeom>
              <a:blipFill>
                <a:blip r:embed="rId7"/>
                <a:stretch>
                  <a:fillRect l="-1235" t="-3774"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7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3E59-E9CF-36B8-70B7-A8D8E393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distance of the farthest nodes </a:t>
            </a:r>
            <a:endParaRPr lang="en-IN" dirty="0"/>
          </a:p>
        </p:txBody>
      </p:sp>
      <p:pic>
        <p:nvPicPr>
          <p:cNvPr id="4" name="Content Placeholder 5" descr="A black and white circular pattern&#10;&#10;Description automatically generated">
            <a:extLst>
              <a:ext uri="{FF2B5EF4-FFF2-40B4-BE49-F238E27FC236}">
                <a16:creationId xmlns:a16="http://schemas.microsoft.com/office/drawing/2014/main" id="{7A184AC5-4FDA-CF3F-488F-82F05EE8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0" y="2114411"/>
            <a:ext cx="4020483" cy="402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114AF-CFB2-406D-006D-A8E2A8538CA7}"/>
              </a:ext>
            </a:extLst>
          </p:cNvPr>
          <p:cNvSpPr txBox="1"/>
          <p:nvPr/>
        </p:nvSpPr>
        <p:spPr>
          <a:xfrm>
            <a:off x="1899550" y="6231265"/>
            <a:ext cx="428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curtsey : </a:t>
            </a:r>
            <a:r>
              <a:rPr lang="en-IN" sz="1400" dirty="0"/>
              <a:t>Pablo Martín Rodríguez</a:t>
            </a:r>
          </a:p>
          <a:p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/>
              <p:nvPr/>
            </p:nvSpPr>
            <p:spPr>
              <a:xfrm>
                <a:off x="6420423" y="3124742"/>
                <a:ext cx="249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FD423B-E4B8-57DD-6D5E-099DFD75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3" y="3124742"/>
                <a:ext cx="24989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/>
              <p:nvPr/>
            </p:nvSpPr>
            <p:spPr>
              <a:xfrm>
                <a:off x="7108578" y="2630671"/>
                <a:ext cx="463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dirty="0"/>
                  <a:t> diameter of the graph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682C64-8EF4-9F23-0EE5-F12FF822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78" y="2630671"/>
                <a:ext cx="4637220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EE1015-4697-818E-E0B0-23344B76E2CA}"/>
                  </a:ext>
                </a:extLst>
              </p:cNvPr>
              <p:cNvSpPr txBox="1"/>
              <p:nvPr/>
            </p:nvSpPr>
            <p:spPr>
              <a:xfrm>
                <a:off x="7108578" y="2223049"/>
                <a:ext cx="463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distance of the farthest vertices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EE1015-4697-818E-E0B0-23344B76E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78" y="2223049"/>
                <a:ext cx="4637220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CB9F-BC0A-6C96-9127-9B3B23D7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4146-9CAD-96D2-162F-47D896CA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Summary of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 descr="SmartArt Process Diagram">
                <a:extLst>
                  <a:ext uri="{FF2B5EF4-FFF2-40B4-BE49-F238E27FC236}">
                    <a16:creationId xmlns:a16="http://schemas.microsoft.com/office/drawing/2014/main" id="{60233515-42BF-4401-AB7F-458C06159D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247413"/>
                  </p:ext>
                </p:extLst>
              </p:nvPr>
            </p:nvGraphicFramePr>
            <p:xfrm>
              <a:off x="454057" y="2262929"/>
              <a:ext cx="11074924" cy="3725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2" descr="SmartArt Process Diagram">
                <a:extLst>
                  <a:ext uri="{FF2B5EF4-FFF2-40B4-BE49-F238E27FC236}">
                    <a16:creationId xmlns:a16="http://schemas.microsoft.com/office/drawing/2014/main" id="{60233515-42BF-4401-AB7F-458C06159D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247413"/>
                  </p:ext>
                </p:extLst>
              </p:nvPr>
            </p:nvGraphicFramePr>
            <p:xfrm>
              <a:off x="454057" y="2262929"/>
              <a:ext cx="11074924" cy="3725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9EB-0242-01F2-DA14-32BFF8F8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n-1 points on [0,1]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234D9-DD8D-699D-3F75-311D0EB36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204" y="1395440"/>
                <a:ext cx="2068286" cy="7083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234D9-DD8D-699D-3F75-311D0EB36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204" y="1395440"/>
                <a:ext cx="2068286" cy="7083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7B479-0E76-F99C-5271-24FE499FA8A5}"/>
              </a:ext>
            </a:extLst>
          </p:cNvPr>
          <p:cNvCxnSpPr>
            <a:cxnSpLocks/>
          </p:cNvCxnSpPr>
          <p:nvPr/>
        </p:nvCxnSpPr>
        <p:spPr>
          <a:xfrm>
            <a:off x="3312368" y="5017815"/>
            <a:ext cx="7921604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E4D557-BB4E-6CF5-81BF-252470EEB050}"/>
              </a:ext>
            </a:extLst>
          </p:cNvPr>
          <p:cNvSpPr/>
          <p:nvPr/>
        </p:nvSpPr>
        <p:spPr>
          <a:xfrm>
            <a:off x="4001549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2880A4-28C7-4B2B-9633-32F2F6CEFAA7}"/>
              </a:ext>
            </a:extLst>
          </p:cNvPr>
          <p:cNvSpPr/>
          <p:nvPr/>
        </p:nvSpPr>
        <p:spPr>
          <a:xfrm>
            <a:off x="5225855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2E64E0-E03D-0DDF-1154-A31326C388FF}"/>
              </a:ext>
            </a:extLst>
          </p:cNvPr>
          <p:cNvSpPr/>
          <p:nvPr/>
        </p:nvSpPr>
        <p:spPr>
          <a:xfrm>
            <a:off x="10729403" y="4939746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5D6535-0CE9-100A-664C-6A7B6C9C52F4}"/>
              </a:ext>
            </a:extLst>
          </p:cNvPr>
          <p:cNvSpPr/>
          <p:nvPr/>
        </p:nvSpPr>
        <p:spPr>
          <a:xfrm>
            <a:off x="8745522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418433-8272-8AF4-C8AE-05A244A0AB7C}"/>
              </a:ext>
            </a:extLst>
          </p:cNvPr>
          <p:cNvSpPr/>
          <p:nvPr/>
        </p:nvSpPr>
        <p:spPr>
          <a:xfrm>
            <a:off x="10097548" y="4934039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4C034-2353-7803-0BD0-3A2C8D2C6B80}"/>
              </a:ext>
            </a:extLst>
          </p:cNvPr>
          <p:cNvCxnSpPr/>
          <p:nvPr/>
        </p:nvCxnSpPr>
        <p:spPr>
          <a:xfrm>
            <a:off x="3312368" y="5184396"/>
            <a:ext cx="76048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58543-B836-90B1-0A23-E6A8C2972E20}"/>
              </a:ext>
            </a:extLst>
          </p:cNvPr>
          <p:cNvCxnSpPr>
            <a:cxnSpLocks/>
          </p:cNvCxnSpPr>
          <p:nvPr/>
        </p:nvCxnSpPr>
        <p:spPr>
          <a:xfrm>
            <a:off x="4144162" y="5184396"/>
            <a:ext cx="11529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6EE87E-3624-3682-2579-22ADC7464C6E}"/>
              </a:ext>
            </a:extLst>
          </p:cNvPr>
          <p:cNvCxnSpPr>
            <a:cxnSpLocks/>
          </p:cNvCxnSpPr>
          <p:nvPr/>
        </p:nvCxnSpPr>
        <p:spPr>
          <a:xfrm>
            <a:off x="5368468" y="5184396"/>
            <a:ext cx="344836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8752A8-8B4F-6B67-1003-A622872D5A1B}"/>
              </a:ext>
            </a:extLst>
          </p:cNvPr>
          <p:cNvCxnSpPr>
            <a:cxnSpLocks/>
          </p:cNvCxnSpPr>
          <p:nvPr/>
        </p:nvCxnSpPr>
        <p:spPr>
          <a:xfrm>
            <a:off x="8888135" y="5184396"/>
            <a:ext cx="12094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904E3-0641-C27F-194A-ECEB66BA9287}"/>
              </a:ext>
            </a:extLst>
          </p:cNvPr>
          <p:cNvCxnSpPr>
            <a:cxnSpLocks/>
          </p:cNvCxnSpPr>
          <p:nvPr/>
        </p:nvCxnSpPr>
        <p:spPr>
          <a:xfrm>
            <a:off x="10940398" y="5171327"/>
            <a:ext cx="29357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6443CC-BAB9-81C0-96A8-B392D2B888B4}"/>
              </a:ext>
            </a:extLst>
          </p:cNvPr>
          <p:cNvCxnSpPr>
            <a:cxnSpLocks/>
          </p:cNvCxnSpPr>
          <p:nvPr/>
        </p:nvCxnSpPr>
        <p:spPr>
          <a:xfrm>
            <a:off x="10259306" y="5184396"/>
            <a:ext cx="47009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28D1D8-453F-B607-7AF9-22690C15D686}"/>
                  </a:ext>
                </a:extLst>
              </p:cNvPr>
              <p:cNvSpPr txBox="1"/>
              <p:nvPr/>
            </p:nvSpPr>
            <p:spPr>
              <a:xfrm>
                <a:off x="3470988" y="5402425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28D1D8-453F-B607-7AF9-22690C15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88" y="5402425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A72AC6-EA2B-3DEE-1E1E-DA6FED31D660}"/>
                  </a:ext>
                </a:extLst>
              </p:cNvPr>
              <p:cNvSpPr txBox="1"/>
              <p:nvPr/>
            </p:nvSpPr>
            <p:spPr>
              <a:xfrm>
                <a:off x="4304522" y="541486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A72AC6-EA2B-3DEE-1E1E-DA6FED31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22" y="5414866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51EB09-0328-812F-CD1D-403B0D4A6FA9}"/>
                  </a:ext>
                </a:extLst>
              </p:cNvPr>
              <p:cNvSpPr txBox="1"/>
              <p:nvPr/>
            </p:nvSpPr>
            <p:spPr>
              <a:xfrm>
                <a:off x="6742609" y="535097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51EB09-0328-812F-CD1D-403B0D4A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09" y="535097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523FC3-E38B-45B6-155F-209982B89BC2}"/>
                  </a:ext>
                </a:extLst>
              </p:cNvPr>
              <p:cNvSpPr txBox="1"/>
              <p:nvPr/>
            </p:nvSpPr>
            <p:spPr>
              <a:xfrm>
                <a:off x="10926117" y="527788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523FC3-E38B-45B6-155F-209982B8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117" y="5277884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9014F10-0CEF-235D-4A82-E8125D1C4440}"/>
              </a:ext>
            </a:extLst>
          </p:cNvPr>
          <p:cNvSpPr txBox="1"/>
          <p:nvPr/>
        </p:nvSpPr>
        <p:spPr>
          <a:xfrm>
            <a:off x="8819912" y="5394259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415AD-6FD3-80E2-B2CB-CC04061EFAF1}"/>
              </a:ext>
            </a:extLst>
          </p:cNvPr>
          <p:cNvSpPr txBox="1"/>
          <p:nvPr/>
        </p:nvSpPr>
        <p:spPr>
          <a:xfrm>
            <a:off x="2870490" y="4837853"/>
            <a:ext cx="47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21B1F-74D1-7CB1-BDA9-7570F89F852D}"/>
              </a:ext>
            </a:extLst>
          </p:cNvPr>
          <p:cNvSpPr txBox="1"/>
          <p:nvPr/>
        </p:nvSpPr>
        <p:spPr>
          <a:xfrm>
            <a:off x="11353800" y="4831976"/>
            <a:ext cx="5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9BCA29-DA83-8C19-771E-CA025C816C58}"/>
                  </a:ext>
                </a:extLst>
              </p:cNvPr>
              <p:cNvSpPr txBox="1"/>
              <p:nvPr/>
            </p:nvSpPr>
            <p:spPr>
              <a:xfrm>
                <a:off x="768129" y="3189611"/>
                <a:ext cx="4714945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suppose 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9BCA29-DA83-8C19-771E-CA025C81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29" y="3189611"/>
                <a:ext cx="4714945" cy="319062"/>
              </a:xfrm>
              <a:prstGeom prst="rect">
                <a:avLst/>
              </a:prstGeom>
              <a:blipFill>
                <a:blip r:embed="rId7"/>
                <a:stretch>
                  <a:fillRect l="-2975" t="-15094" b="-39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C854E2-2F27-16FE-C4D2-FD02333DE8F7}"/>
                  </a:ext>
                </a:extLst>
              </p:cNvPr>
              <p:cNvSpPr txBox="1"/>
              <p:nvPr/>
            </p:nvSpPr>
            <p:spPr>
              <a:xfrm>
                <a:off x="802204" y="3927743"/>
                <a:ext cx="2290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C854E2-2F27-16FE-C4D2-FD02333DE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4" y="3927743"/>
                <a:ext cx="2290114" cy="276999"/>
              </a:xfrm>
              <a:prstGeom prst="rect">
                <a:avLst/>
              </a:prstGeom>
              <a:blipFill>
                <a:blip r:embed="rId8"/>
                <a:stretch>
                  <a:fillRect l="-1067" r="-106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7CA2A8-7B92-0B52-2631-03CFC3F44C33}"/>
                  </a:ext>
                </a:extLst>
              </p:cNvPr>
              <p:cNvSpPr txBox="1"/>
              <p:nvPr/>
            </p:nvSpPr>
            <p:spPr>
              <a:xfrm>
                <a:off x="802204" y="4359372"/>
                <a:ext cx="3179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7CA2A8-7B92-0B52-2631-03CFC3F4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4" y="4359372"/>
                <a:ext cx="3179909" cy="276999"/>
              </a:xfrm>
              <a:prstGeom prst="rect">
                <a:avLst/>
              </a:prstGeom>
              <a:blipFill>
                <a:blip r:embed="rId9"/>
                <a:stretch>
                  <a:fillRect l="-1536" r="-1344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3AC662-49E4-C2AF-DF90-C2F2B6481F66}"/>
                  </a:ext>
                </a:extLst>
              </p:cNvPr>
              <p:cNvSpPr txBox="1"/>
              <p:nvPr/>
            </p:nvSpPr>
            <p:spPr>
              <a:xfrm>
                <a:off x="802204" y="3571633"/>
                <a:ext cx="3454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Then.,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]=…=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3AC662-49E4-C2AF-DF90-C2F2B648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4" y="3571633"/>
                <a:ext cx="3454664" cy="276999"/>
              </a:xfrm>
              <a:prstGeom prst="rect">
                <a:avLst/>
              </a:prstGeom>
              <a:blipFill>
                <a:blip r:embed="rId10"/>
                <a:stretch>
                  <a:fillRect l="-4240" t="-26667" r="-2473" b="-5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FA355C-1ACB-2999-CB3A-F7AB693C4A82}"/>
                  </a:ext>
                </a:extLst>
              </p:cNvPr>
              <p:cNvSpPr txBox="1"/>
              <p:nvPr/>
            </p:nvSpPr>
            <p:spPr>
              <a:xfrm>
                <a:off x="802204" y="2416341"/>
                <a:ext cx="2775312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∈[0,1]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FA355C-1ACB-2999-CB3A-F7AB693C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4" y="2416341"/>
                <a:ext cx="2775312" cy="708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9EB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  <p:bldP spid="30" grpId="0"/>
      <p:bldP spid="32" grpId="0"/>
      <p:bldP spid="33" grpId="0"/>
      <p:bldP spid="34" grpId="0"/>
      <p:bldP spid="35" grpId="0"/>
      <p:bldP spid="40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9EB-0242-01F2-DA14-32BFF8F8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n-1 points on [0,1]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234D9-DD8D-699D-3F75-311D0EB36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607" y="5619530"/>
                <a:ext cx="2068286" cy="8733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234D9-DD8D-699D-3F75-311D0EB36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607" y="5619530"/>
                <a:ext cx="2068286" cy="8733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7B479-0E76-F99C-5271-24FE499FA8A5}"/>
              </a:ext>
            </a:extLst>
          </p:cNvPr>
          <p:cNvCxnSpPr>
            <a:cxnSpLocks/>
          </p:cNvCxnSpPr>
          <p:nvPr/>
        </p:nvCxnSpPr>
        <p:spPr>
          <a:xfrm>
            <a:off x="3312368" y="5017815"/>
            <a:ext cx="7921604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E4D557-BB4E-6CF5-81BF-252470EEB050}"/>
              </a:ext>
            </a:extLst>
          </p:cNvPr>
          <p:cNvSpPr/>
          <p:nvPr/>
        </p:nvSpPr>
        <p:spPr>
          <a:xfrm>
            <a:off x="4001549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2880A4-28C7-4B2B-9633-32F2F6CEFAA7}"/>
              </a:ext>
            </a:extLst>
          </p:cNvPr>
          <p:cNvSpPr/>
          <p:nvPr/>
        </p:nvSpPr>
        <p:spPr>
          <a:xfrm>
            <a:off x="5225855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2E64E0-E03D-0DDF-1154-A31326C388FF}"/>
              </a:ext>
            </a:extLst>
          </p:cNvPr>
          <p:cNvSpPr/>
          <p:nvPr/>
        </p:nvSpPr>
        <p:spPr>
          <a:xfrm>
            <a:off x="10729403" y="4939746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5D6535-0CE9-100A-664C-6A7B6C9C52F4}"/>
              </a:ext>
            </a:extLst>
          </p:cNvPr>
          <p:cNvSpPr/>
          <p:nvPr/>
        </p:nvSpPr>
        <p:spPr>
          <a:xfrm>
            <a:off x="8745522" y="4939404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418433-8272-8AF4-C8AE-05A244A0AB7C}"/>
              </a:ext>
            </a:extLst>
          </p:cNvPr>
          <p:cNvSpPr/>
          <p:nvPr/>
        </p:nvSpPr>
        <p:spPr>
          <a:xfrm>
            <a:off x="10097548" y="4934039"/>
            <a:ext cx="142613" cy="1568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4C034-2353-7803-0BD0-3A2C8D2C6B80}"/>
              </a:ext>
            </a:extLst>
          </p:cNvPr>
          <p:cNvCxnSpPr/>
          <p:nvPr/>
        </p:nvCxnSpPr>
        <p:spPr>
          <a:xfrm>
            <a:off x="3312368" y="5184396"/>
            <a:ext cx="76048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58543-B836-90B1-0A23-E6A8C2972E20}"/>
              </a:ext>
            </a:extLst>
          </p:cNvPr>
          <p:cNvCxnSpPr>
            <a:cxnSpLocks/>
          </p:cNvCxnSpPr>
          <p:nvPr/>
        </p:nvCxnSpPr>
        <p:spPr>
          <a:xfrm>
            <a:off x="4144162" y="5184396"/>
            <a:ext cx="11529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6EE87E-3624-3682-2579-22ADC7464C6E}"/>
              </a:ext>
            </a:extLst>
          </p:cNvPr>
          <p:cNvCxnSpPr>
            <a:cxnSpLocks/>
          </p:cNvCxnSpPr>
          <p:nvPr/>
        </p:nvCxnSpPr>
        <p:spPr>
          <a:xfrm>
            <a:off x="5368468" y="5184396"/>
            <a:ext cx="344836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8752A8-8B4F-6B67-1003-A622872D5A1B}"/>
              </a:ext>
            </a:extLst>
          </p:cNvPr>
          <p:cNvCxnSpPr>
            <a:cxnSpLocks/>
          </p:cNvCxnSpPr>
          <p:nvPr/>
        </p:nvCxnSpPr>
        <p:spPr>
          <a:xfrm>
            <a:off x="8888135" y="5184396"/>
            <a:ext cx="12094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904E3-0641-C27F-194A-ECEB66BA9287}"/>
              </a:ext>
            </a:extLst>
          </p:cNvPr>
          <p:cNvCxnSpPr>
            <a:cxnSpLocks/>
          </p:cNvCxnSpPr>
          <p:nvPr/>
        </p:nvCxnSpPr>
        <p:spPr>
          <a:xfrm>
            <a:off x="10940398" y="5171327"/>
            <a:ext cx="29357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6443CC-BAB9-81C0-96A8-B392D2B888B4}"/>
              </a:ext>
            </a:extLst>
          </p:cNvPr>
          <p:cNvCxnSpPr>
            <a:cxnSpLocks/>
          </p:cNvCxnSpPr>
          <p:nvPr/>
        </p:nvCxnSpPr>
        <p:spPr>
          <a:xfrm>
            <a:off x="10259306" y="5184396"/>
            <a:ext cx="47009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28D1D8-453F-B607-7AF9-22690C15D686}"/>
                  </a:ext>
                </a:extLst>
              </p:cNvPr>
              <p:cNvSpPr txBox="1"/>
              <p:nvPr/>
            </p:nvSpPr>
            <p:spPr>
              <a:xfrm>
                <a:off x="3470988" y="5402425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28D1D8-453F-B607-7AF9-22690C15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88" y="5402425"/>
                <a:ext cx="530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A72AC6-EA2B-3DEE-1E1E-DA6FED31D660}"/>
                  </a:ext>
                </a:extLst>
              </p:cNvPr>
              <p:cNvSpPr txBox="1"/>
              <p:nvPr/>
            </p:nvSpPr>
            <p:spPr>
              <a:xfrm>
                <a:off x="4304522" y="5414866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A72AC6-EA2B-3DEE-1E1E-DA6FED31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22" y="5414866"/>
                <a:ext cx="530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51EB09-0328-812F-CD1D-403B0D4A6FA9}"/>
                  </a:ext>
                </a:extLst>
              </p:cNvPr>
              <p:cNvSpPr txBox="1"/>
              <p:nvPr/>
            </p:nvSpPr>
            <p:spPr>
              <a:xfrm>
                <a:off x="6742609" y="5350977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51EB09-0328-812F-CD1D-403B0D4A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09" y="5350977"/>
                <a:ext cx="53056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523FC3-E38B-45B6-155F-209982B89BC2}"/>
                  </a:ext>
                </a:extLst>
              </p:cNvPr>
              <p:cNvSpPr txBox="1"/>
              <p:nvPr/>
            </p:nvSpPr>
            <p:spPr>
              <a:xfrm>
                <a:off x="10926117" y="5277884"/>
                <a:ext cx="53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523FC3-E38B-45B6-155F-209982B8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117" y="5277884"/>
                <a:ext cx="530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9014F10-0CEF-235D-4A82-E8125D1C4440}"/>
              </a:ext>
            </a:extLst>
          </p:cNvPr>
          <p:cNvSpPr txBox="1"/>
          <p:nvPr/>
        </p:nvSpPr>
        <p:spPr>
          <a:xfrm>
            <a:off x="8819912" y="5394259"/>
            <a:ext cx="53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68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b9c8bb-bd8f-421e-8e62-ef2faf6d5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53FDAA422EF4BB137BC56B3E61E82" ma:contentTypeVersion="5" ma:contentTypeDescription="Create a new document." ma:contentTypeScope="" ma:versionID="4cb8291ac2f4e50a7a5a07e678c91589">
  <xsd:schema xmlns:xsd="http://www.w3.org/2001/XMLSchema" xmlns:xs="http://www.w3.org/2001/XMLSchema" xmlns:p="http://schemas.microsoft.com/office/2006/metadata/properties" xmlns:ns3="bfb9c8bb-bd8f-421e-8e62-ef2faf6d5373" targetNamespace="http://schemas.microsoft.com/office/2006/metadata/properties" ma:root="true" ma:fieldsID="7ecdef163e30a10a59e76c32f17599a1" ns3:_="">
    <xsd:import namespace="bfb9c8bb-bd8f-421e-8e62-ef2faf6d53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9c8bb-bd8f-421e-8e62-ef2faf6d5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bfb9c8bb-bd8f-421e-8e62-ef2faf6d537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AE80500-C9CD-4285-BA27-6B3B8605D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9c8bb-bd8f-421e-8e62-ef2faf6d53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8697</TotalTime>
  <Words>1159</Words>
  <Application>Microsoft Office PowerPoint</Application>
  <PresentationFormat>Widescreen</PresentationFormat>
  <Paragraphs>407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Liberation Serif</vt:lpstr>
      <vt:lpstr>Office Theme</vt:lpstr>
      <vt:lpstr>Dijkstra on a complete graph with random weights</vt:lpstr>
      <vt:lpstr>Problem definition.</vt:lpstr>
      <vt:lpstr>Expected distance between two arbitrary vertices</vt:lpstr>
      <vt:lpstr>Expected distance of the farthest vertex from an arbitrary vertex.</vt:lpstr>
      <vt:lpstr>Expected distance of the farthest nodes </vt:lpstr>
      <vt:lpstr>Applications!!!</vt:lpstr>
      <vt:lpstr>Summary of results </vt:lpstr>
      <vt:lpstr>Sample n-1 points on [0,1]</vt:lpstr>
      <vt:lpstr>Sample n-1 points on [0,1]</vt:lpstr>
      <vt:lpstr> Pr⁡[X_i=a]=Pr⁡[X_j=a]∀i,j∈[n]</vt:lpstr>
      <vt:lpstr>PowerPoint Presentation</vt:lpstr>
      <vt:lpstr>PowerPoint Presentation</vt:lpstr>
      <vt:lpstr>Running Dijkstra’s on a complete graph </vt:lpstr>
      <vt:lpstr>Running Dijkstra’s on a complete graph </vt:lpstr>
      <vt:lpstr>Running Dijkstra’s on a complete graph </vt:lpstr>
      <vt:lpstr>Running Dijkstra’s on a complete graph </vt:lpstr>
      <vt:lpstr>Expected eccentricity of s</vt:lpstr>
      <vt:lpstr>Expected distance between two arbitrary vertices s and t</vt:lpstr>
      <vt:lpstr>Experimental results</vt:lpstr>
      <vt:lpstr>A Closer look for large values of n</vt:lpstr>
      <vt:lpstr>Experimental results for Diameter</vt:lpstr>
      <vt:lpstr>Experimental results </vt:lpstr>
      <vt:lpstr>Conclusion</vt:lpstr>
      <vt:lpstr>Meta</vt:lpstr>
      <vt:lpstr>Most learning through failures</vt:lpstr>
      <vt:lpstr>Warm up </vt:lpstr>
      <vt:lpstr>Attempt 1</vt:lpstr>
      <vt:lpstr>Attempt 2</vt:lpstr>
      <vt:lpstr>Attempt 3</vt:lpstr>
      <vt:lpstr>Attempt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Foram Lakhani</dc:creator>
  <cp:lastModifiedBy>Foram Lakhani</cp:lastModifiedBy>
  <cp:revision>68</cp:revision>
  <dcterms:created xsi:type="dcterms:W3CDTF">2024-03-21T12:53:31Z</dcterms:created>
  <dcterms:modified xsi:type="dcterms:W3CDTF">2024-03-31T14:20:40Z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0x010100C4953FDAA422EF4BB137BC56B3E61E82</vt:lpwstr>
  </property>
</Properties>
</file>