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294" autoAdjust="0"/>
    <p:restoredTop sz="95096" autoAdjust="0"/>
  </p:normalViewPr>
  <p:slideViewPr>
    <p:cSldViewPr>
      <p:cViewPr>
        <p:scale>
          <a:sx n="150" d="100"/>
          <a:sy n="150" d="100"/>
        </p:scale>
        <p:origin x="360" y="-232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36"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11" Type="http://schemas.openxmlformats.org/officeDocument/2006/relationships/hyperlink" Target="https://www.owasp.org/index.php/SAMM_-_Education_&amp;_Guidance_-_3" TargetMode="External"/><Relationship Id="rId12" Type="http://schemas.openxmlformats.org/officeDocument/2006/relationships/hyperlink" Target="https://www.owasp.org/index.php/SAMM_-_Strategy_&amp;_Metrics_-_3" TargetMode="External"/><Relationship Id="rId13" Type="http://schemas.openxmlformats.org/officeDocument/2006/relationships/hyperlink" Target="https://www.owasp.org/index.php/SAMM_-_Education_&amp;_Guidance_-_1" TargetMode="External"/><Relationship Id="rId14"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Strategy_&amp;_Metrics_-_1" TargetMode="External"/><Relationship Id="rId1" Type="http://schemas.openxmlformats.org/officeDocument/2006/relationships/hyperlink" Target="https://www.owasp.org/index.php/SAMM_-_Strategy_&amp;_Metrics_-_2" TargetMode="External"/><Relationship Id="rId2" Type="http://schemas.openxmlformats.org/officeDocument/2006/relationships/hyperlink" Target="https://www.owasp.org/index.php/SAMM_-_Policy_&amp;_Compliance_-_2" TargetMode="External"/><Relationship Id="rId3" Type="http://schemas.openxmlformats.org/officeDocument/2006/relationships/hyperlink" Target="https://www.owasp.org/index.php/OWASP_Security_Knowledge_Framework" TargetMode="External"/><Relationship Id="rId4" Type="http://schemas.openxmlformats.org/officeDocument/2006/relationships/hyperlink" Target="https://www.owasp.org/index.php/SAMM_-_Education_&amp;_Guidance_-_2" TargetMode="External"/><Relationship Id="rId5" Type="http://schemas.openxmlformats.org/officeDocument/2006/relationships/hyperlink" Target="https://www.owasp.org/index.php/SAMM_-_Construction" TargetMode="External"/><Relationship Id="rId6" Type="http://schemas.openxmlformats.org/officeDocument/2006/relationships/hyperlink" Target="https://www.owasp.org/index.php/SAMM_-_Verification" TargetMode="External"/><Relationship Id="rId7" Type="http://schemas.openxmlformats.org/officeDocument/2006/relationships/hyperlink" Target="https://www.owasp.org/index.php/SAMM_-_Threat_Assessment_-_1" TargetMode="External"/><Relationship Id="rId8" Type="http://schemas.openxmlformats.org/officeDocument/2006/relationships/hyperlink" Target="https://www.owasp.org/index.php/SAMM_-_Design_Review_-_1" TargetMode="External"/><Relationship Id="rId9" Type="http://schemas.openxmlformats.org/officeDocument/2006/relationships/hyperlink" Target="https://www.owasp.org/index.php/SAMM_-_Code_Review_-_1" TargetMode="External"/><Relationship Id="rId10" Type="http://schemas.openxmlformats.org/officeDocument/2006/relationships/hyperlink" Target="https://www.owasp.org/index.php/SAMM_-_Security_Testing_-_1"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11" Type="http://schemas.openxmlformats.org/officeDocument/2006/relationships/hyperlink" Target="https://www.owasp.org/index.php/SAMM_-_Threat_Assessment_-_1" TargetMode="External"/><Relationship Id="rId12" Type="http://schemas.openxmlformats.org/officeDocument/2006/relationships/hyperlink" Target="https://www.owasp.org/index.php/SAMM_-_Design_Review_-_1" TargetMode="External"/><Relationship Id="rId13" Type="http://schemas.openxmlformats.org/officeDocument/2006/relationships/hyperlink" Target="https://www.owasp.org/index.php/SAMM_-_Code_Review_-_1" TargetMode="External"/><Relationship Id="rId14" Type="http://schemas.openxmlformats.org/officeDocument/2006/relationships/hyperlink" Target="https://www.owasp.org/index.php/SAMM_-_Security_Testing_-_1" TargetMode="External"/><Relationship Id="rId15" Type="http://schemas.openxmlformats.org/officeDocument/2006/relationships/hyperlink" Target="https://www.owasp.org/index.php/SAMM_-_Education_&amp;_Guidance_-_3" TargetMode="External"/><Relationship Id="rId1" Type="http://schemas.openxmlformats.org/officeDocument/2006/relationships/hyperlink" Target="https://www.owasp.org/index.php/SAMM_-_Strategy_&amp;_Metrics_-_1" TargetMode="External"/><Relationship Id="rId2" Type="http://schemas.openxmlformats.org/officeDocument/2006/relationships/hyperlink" Target="https://www.owasp.org/index.php/SAMM_-_Strategy_&amp;_Metrics_-_3" TargetMode="External"/><Relationship Id="rId3" Type="http://schemas.openxmlformats.org/officeDocument/2006/relationships/hyperlink" Target="https://www.owasp.org/index.php/SAMM_-_Education_&amp;_Guidance_-_1" TargetMode="External"/><Relationship Id="rId4" Type="http://schemas.openxmlformats.org/officeDocument/2006/relationships/hyperlink" Target="https://www.owasp.org/index.php/SAMM_-_Strategy_&amp;_Metrics_-_2" TargetMode="External"/><Relationship Id="rId5" Type="http://schemas.openxmlformats.org/officeDocument/2006/relationships/hyperlink" Target="https://www.owasp.org/index.php/OWASP_Risk_Rating_Methodology" TargetMode="External"/><Relationship Id="rId6" Type="http://schemas.openxmlformats.org/officeDocument/2006/relationships/hyperlink" Target="https://www.owasp.org/index.php/SAMM_-_Policy_&amp;_Compliance_-_2" TargetMode="External"/><Relationship Id="rId7" Type="http://schemas.openxmlformats.org/officeDocument/2006/relationships/hyperlink" Target="https://www.owasp.org/index.php/OWASP_Security_Knowledge_Framework" TargetMode="External"/><Relationship Id="rId8"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nstruction" TargetMode="External"/><Relationship Id="rId10" Type="http://schemas.openxmlformats.org/officeDocument/2006/relationships/hyperlink" Target="https://www.owasp.org/index.php/SAMM_-_Verification"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21.11.17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11/21/17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4" Type="http://schemas.openxmlformats.org/officeDocument/2006/relationships/image" Target="../media/image2.png"/><Relationship Id="rId5" Type="http://schemas.openxmlformats.org/officeDocument/2006/relationships/hyperlink" Target="http://creativecommons.org/licenses/by-sa/4.0/" TargetMode="External"/><Relationship Id="rId6"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hyperlink" Target="https://www.owasp.org/index.php/Transport_Layer_Protection_Cheat_Sheet" TargetMode="External"/><Relationship Id="rId20" Type="http://schemas.openxmlformats.org/officeDocument/2006/relationships/hyperlink" Target="http://cwe.mitre.org/data/definitions/319.html" TargetMode="External"/><Relationship Id="rId21" Type="http://schemas.openxmlformats.org/officeDocument/2006/relationships/hyperlink" Target="http://cwe.mitre.org/data/definitions/326.html" TargetMode="External"/><Relationship Id="rId22" Type="http://schemas.openxmlformats.org/officeDocument/2006/relationships/hyperlink" Target="https://cwe.mitre.org/data/definitions/359.html" TargetMode="External"/><Relationship Id="rId23" Type="http://schemas.openxmlformats.org/officeDocument/2006/relationships/hyperlink" Target="https://www.cryptolux.org/index.php/Argon2" TargetMode="External"/><Relationship Id="rId24" Type="http://schemas.openxmlformats.org/officeDocument/2006/relationships/hyperlink" Target="https://wikipedia.org/wiki/Scrypt" TargetMode="External"/><Relationship Id="rId25" Type="http://schemas.openxmlformats.org/officeDocument/2006/relationships/hyperlink" Target="https://wikipedia.org/wiki/Bcrypt" TargetMode="External"/><Relationship Id="rId26" Type="http://schemas.openxmlformats.org/officeDocument/2006/relationships/hyperlink" Target="https://wikipedia.org/wiki/PBKDF2" TargetMode="External"/><Relationship Id="rId10" Type="http://schemas.openxmlformats.org/officeDocument/2006/relationships/hyperlink" Target="https://www.owasp.org/index.php/User_Privacy_Protection_Cheat_Sheet" TargetMode="External"/><Relationship Id="rId11" Type="http://schemas.openxmlformats.org/officeDocument/2006/relationships/hyperlink" Target="https://www.owasp.org/index.php/Password_Storage_Cheat_Sheet" TargetMode="External"/><Relationship Id="rId12" Type="http://schemas.openxmlformats.org/officeDocument/2006/relationships/hyperlink" Target="https://www.owasp.org/index.php/Cryptographic_Storage_Cheat_Sheet" TargetMode="External"/><Relationship Id="rId13" Type="http://schemas.openxmlformats.org/officeDocument/2006/relationships/hyperlink" Target="https://www.owasp.org/index.php/OWASP_Secure_Headers_Project" TargetMode="External"/><Relationship Id="rId14" Type="http://schemas.openxmlformats.org/officeDocument/2006/relationships/hyperlink" Target="https://www.owasp.org/index.php/HTTP_Strict_Transport_Security_Cheat_Sheet" TargetMode="External"/><Relationship Id="rId15" Type="http://schemas.openxmlformats.org/officeDocument/2006/relationships/hyperlink" Target="https://www.owasp.org/index.php/Testing_for_weak_Cryptography" TargetMode="External"/><Relationship Id="rId16" Type="http://schemas.openxmlformats.org/officeDocument/2006/relationships/hyperlink" Target="http://www.owasp.org/index.php/Command_Injection" TargetMode="External"/><Relationship Id="rId17" Type="http://schemas.openxmlformats.org/officeDocument/2006/relationships/hyperlink" Target="http://cwe.mitre.org/data/definitions/310.html" TargetMode="External"/><Relationship Id="rId18" Type="http://schemas.openxmlformats.org/officeDocument/2006/relationships/hyperlink" Target="http://cwe.mitre.org/data/definitions/311.html" TargetMode="External"/><Relationship Id="rId19" Type="http://schemas.openxmlformats.org/officeDocument/2006/relationships/hyperlink" Target="http://cwe.mitre.org/data/definitions/312.html" TargetMode="External"/><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hyperlink" Target="https://www.owasp.org/index.php/ASVS_V7_Cryptography" TargetMode="External"/><Relationship Id="rId5" Type="http://schemas.openxmlformats.org/officeDocument/2006/relationships/hyperlink" Target="https://www.owasp.org/index.php/ASVS_V9_Data_Protection" TargetMode="External"/><Relationship Id="rId6" Type="http://schemas.openxmlformats.org/officeDocument/2006/relationships/hyperlink" Target="https://www.owasp.org/index.php/ASVS_V10_Communications" TargetMode="External"/><Relationship Id="rId7" Type="http://schemas.openxmlformats.org/officeDocument/2006/relationships/hyperlink" Target="https://www.owasp.org/index.php/ASVS" TargetMode="External"/><Relationship Id="rId8" Type="http://schemas.openxmlformats.org/officeDocument/2006/relationships/hyperlink" Target="https://www.owasp.org/index.php/OWASP_Proactive_Controls#7:_Protect_Data"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www.owasp.org/index.php/Command_Injection" TargetMode="External"/><Relationship Id="rId12" Type="http://schemas.openxmlformats.org/officeDocument/2006/relationships/hyperlink" Target="https://cwe.mitre.org/data/definitions/611.html" TargetMode="External"/><Relationship Id="rId13" Type="http://schemas.openxmlformats.org/officeDocument/2006/relationships/hyperlink" Target="http://blog.ioactive.com/2014/11/die-laughing-from-billion-laughs.html" TargetMode="External"/><Relationship Id="rId14" Type="http://schemas.openxmlformats.org/officeDocument/2006/relationships/hyperlink" Target="https://secretsofappsecurity.blogspot.tw/2017/01/saml-security-xml-external-entity-attack.html" TargetMode="External"/><Relationship Id="rId15" Type="http://schemas.openxmlformats.org/officeDocument/2006/relationships/hyperlink" Target="https://web-in-security.blogspot.tw/2014/11/detecting-and-exploiting-xxe-in-saml.html" TargetMode="External"/><Relationship Id="rId16" Type="http://schemas.openxmlformats.org/officeDocument/2006/relationships/hyperlink" Target="https://www.owasp.org/index.php/Source_Code_Analysis_Tools" TargetMode="External"/><Relationship Id="rId17" Type="http://schemas.openxmlformats.org/officeDocument/2006/relationships/hyperlink" Target="https://www.owasp.org/index.php/Category:Vulnerability_Scanning_Tools" TargetMode="External"/><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0.xml"/><Relationship Id="rId4" Type="http://schemas.openxmlformats.org/officeDocument/2006/relationships/hyperlink" Target="https://www.w3schools.com/xml/xml_dtd_intro.asp" TargetMode="External"/><Relationship Id="rId5" Type="http://schemas.openxmlformats.org/officeDocument/2006/relationships/hyperlink" Target="https://www.owasp.org/index.php/XML_External_Entity_(XXE)_Prevention_Cheat_Sheet" TargetMode="External"/><Relationship Id="rId6" Type="http://schemas.openxmlformats.org/officeDocument/2006/relationships/hyperlink" Target="http://www.owasp.org/index.php/Top_10_2007-Insecure_Cryptographic_Storage" TargetMode="External"/><Relationship Id="rId7" Type="http://schemas.openxmlformats.org/officeDocument/2006/relationships/hyperlink" Target="https://www.owasp.org/index.php/Category:OWASP_Application_Security_Verification_Standard_Project#tab=Home" TargetMode="External"/><Relationship Id="rId8" Type="http://schemas.openxmlformats.org/officeDocument/2006/relationships/hyperlink" Target="https://www.owasp.org/index.php/Testing_for_XML_Injection_(OTG-INPVAL-008)" TargetMode="External"/><Relationship Id="rId9" Type="http://schemas.openxmlformats.org/officeDocument/2006/relationships/hyperlink" Target="https://www.owasp.org/index.php/XML_External_Entity_(XXE)_Processing" TargetMode="External"/><Relationship Id="rId10" Type="http://schemas.openxmlformats.org/officeDocument/2006/relationships/hyperlink" Target="https://www.owasp.org/index.php/XML_Security_Cheat_Sheet" TargetMode="External"/></Relationships>
</file>

<file path=ppt/slides/_rels/slide12.xml.rels><?xml version="1.0" encoding="UTF-8" standalone="yes"?>
<Relationships xmlns="http://schemas.openxmlformats.org/package/2006/relationships"><Relationship Id="rId11" Type="http://schemas.openxmlformats.org/officeDocument/2006/relationships/hyperlink" Target="https://cwe.mitre.org/data/definitions/285.html" TargetMode="External"/><Relationship Id="rId12" Type="http://schemas.openxmlformats.org/officeDocument/2006/relationships/hyperlink" Target="https://cwe.mitre.org/data/definitions/639.html" TargetMode="External"/><Relationship Id="rId13" Type="http://schemas.openxmlformats.org/officeDocument/2006/relationships/hyperlink" Target="https://portswigger.net/blog/exploiting-cors-misconfigurations-for-bitcoins-and-bounties" TargetMode="External"/><Relationship Id="rId14" Type="http://schemas.openxmlformats.org/officeDocument/2006/relationships/hyperlink" Target="https://www.owasp.org/index.php/Source_Code_Analysis_Tools" TargetMode="External"/><Relationship Id="rId15" Type="http://schemas.openxmlformats.org/officeDocument/2006/relationships/hyperlink" Target="https://www.owasp.org/index.php/Category:Vulnerability_Scanning_Tools" TargetMode="External"/><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1.xml"/><Relationship Id="rId4" Type="http://schemas.openxmlformats.org/officeDocument/2006/relationships/hyperlink" Target="http://www.owasp.org/index.php/Top_10_2007-Insecure_Cryptographic_Storage" TargetMode="External"/><Relationship Id="rId5" Type="http://schemas.openxmlformats.org/officeDocument/2006/relationships/hyperlink" Target="https://www.owasp.org/index.php/OWASP_Proactive_Controls#6:_Implement_Access_Controls" TargetMode="External"/><Relationship Id="rId6" Type="http://schemas.openxmlformats.org/officeDocument/2006/relationships/hyperlink" Target="https://www.owasp.org/index.php/Category:OWASP_Application_Security_Verification_Standard_Project#tab=Home" TargetMode="External"/><Relationship Id="rId7" Type="http://schemas.openxmlformats.org/officeDocument/2006/relationships/hyperlink" Target="https://www.owasp.org/index.php/Testing_for_Authorization" TargetMode="External"/><Relationship Id="rId8" Type="http://schemas.openxmlformats.org/officeDocument/2006/relationships/hyperlink" Target="https://www.owasp.org/index.php/Access_Control_Cheat_Sheet" TargetMode="External"/><Relationship Id="rId9" Type="http://schemas.openxmlformats.org/officeDocument/2006/relationships/hyperlink" Target="https://cwe.mitre.org/data/definitions/22.html" TargetMode="External"/><Relationship Id="rId10" Type="http://schemas.openxmlformats.org/officeDocument/2006/relationships/hyperlink" Target="https://cwe.mitre.org/data/definitions/284.html" TargetMode="External"/></Relationships>
</file>

<file path=ppt/slides/_rels/slide13.xml.rels><?xml version="1.0" encoding="UTF-8" standalone="yes"?>
<Relationships xmlns="http://schemas.openxmlformats.org/package/2006/relationships"><Relationship Id="rId11" Type="http://schemas.openxmlformats.org/officeDocument/2006/relationships/hyperlink" Target="https://cwe.mitre.org/data/definitions/2.html" TargetMode="External"/><Relationship Id="rId12" Type="http://schemas.openxmlformats.org/officeDocument/2006/relationships/hyperlink" Target="https://cwe.mitre.org/data/definitions/16.html" TargetMode="External"/><Relationship Id="rId13" Type="http://schemas.openxmlformats.org/officeDocument/2006/relationships/hyperlink" Target="https://cwe.mitre.org/data/definitions/388.html" TargetMode="External"/><Relationship Id="rId14" Type="http://schemas.openxmlformats.org/officeDocument/2006/relationships/hyperlink" Target="https://www.cisecurity.org/cis-benchmarks/" TargetMode="External"/><Relationship Id="rId15" Type="http://schemas.openxmlformats.org/officeDocument/2006/relationships/hyperlink" Target="https://blog.websecurify.com/2017/10/aws-s3-bucket-discovery.html" TargetMode="External"/><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2.xml"/><Relationship Id="rId4" Type="http://schemas.openxmlformats.org/officeDocument/2006/relationships/slide" Target="slide16.xml"/><Relationship Id="rId5" Type="http://schemas.openxmlformats.org/officeDocument/2006/relationships/hyperlink" Target="http://www.owasp.org/index.php/Top_10_2007-Insecure_Cryptographic_Storage" TargetMode="External"/><Relationship Id="rId6" Type="http://schemas.openxmlformats.org/officeDocument/2006/relationships/hyperlink" Target="https://www.owasp.org/index.php/Testing_for_configuration_management" TargetMode="External"/><Relationship Id="rId7" Type="http://schemas.openxmlformats.org/officeDocument/2006/relationships/hyperlink" Target="https://www.owasp.org/index.php/Testing_for_Error_Code_(OWASP-IG-006)" TargetMode="External"/><Relationship Id="rId8" Type="http://schemas.openxmlformats.org/officeDocument/2006/relationships/hyperlink" Target="https://www.owasp.org/index.php/OWASP_Secure_Headers_Project" TargetMode="External"/><Relationship Id="rId9" Type="http://schemas.openxmlformats.org/officeDocument/2006/relationships/hyperlink" Target="https://www.owasp.org/index.php/ASVS_V19_Configuration" TargetMode="External"/><Relationship Id="rId10" Type="http://schemas.openxmlformats.org/officeDocument/2006/relationships/hyperlink" Target="https://csrc.nist.gov/publications/detail/sp/800-123/final"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www.owasp.org/index.php/XSS_Filter_Evasion_Cheat_Sheet" TargetMode="External"/><Relationship Id="rId12" Type="http://schemas.openxmlformats.org/officeDocument/2006/relationships/hyperlink" Target="https://www.owasp.org/index.php/OWASP_Java_Encoder_Project" TargetMode="External"/><Relationship Id="rId13" Type="http://schemas.openxmlformats.org/officeDocument/2006/relationships/hyperlink" Target="http://www.owasp.org/index.php/Command_Injection" TargetMode="External"/><Relationship Id="rId14" Type="http://schemas.openxmlformats.org/officeDocument/2006/relationships/hyperlink" Target="https://cwe.mitre.org/data/definitions/79.html" TargetMode="External"/><Relationship Id="rId15" Type="http://schemas.openxmlformats.org/officeDocument/2006/relationships/hyperlink" Target="https://portswigger.net/kb/issues/00200308_clientsidetemplateinjection" TargetMode="Externa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3.xml"/><Relationship Id="rId4" Type="http://schemas.openxmlformats.org/officeDocument/2006/relationships/hyperlink" Target="https://www.owasp.org/index.php/OWASP_Proactive_Controls#tab=OWASP_Proactive_Controls_2016" TargetMode="External"/><Relationship Id="rId5" Type="http://schemas.openxmlformats.org/officeDocument/2006/relationships/hyperlink" Target="https://www.owasp.org/index.php/Category:OWASP_Application_Security_Verification_Standard_Project" TargetMode="External"/><Relationship Id="rId6" Type="http://schemas.openxmlformats.org/officeDocument/2006/relationships/hyperlink" Target="https://www.owasp.org/index.php/Testing_for_Reflected_Cross_site_scripting_(OTG-INPVAL-001)" TargetMode="External"/><Relationship Id="rId7" Type="http://schemas.openxmlformats.org/officeDocument/2006/relationships/hyperlink" Target="https://www.owasp.org/index.php/Testing_for_Stored_Cross_site_scripting_(OTG-INPVAL-002)" TargetMode="External"/><Relationship Id="rId8" Type="http://schemas.openxmlformats.org/officeDocument/2006/relationships/hyperlink" Target="https://www.owasp.org/index.php/Testing_for_DOM-based_Cross_site_scripting_(OTG-CLIENT-001)" TargetMode="External"/><Relationship Id="rId9" Type="http://schemas.openxmlformats.org/officeDocument/2006/relationships/hyperlink" Target="https://www.owasp.org/index.php/XSS_(Cross_Site_Scripting)_Prevention_Cheat_Sheet" TargetMode="External"/><Relationship Id="rId10" Type="http://schemas.openxmlformats.org/officeDocument/2006/relationships/hyperlink" Target="https://www.owasp.org/index.php/DOM_based_XSS_Prevention_Cheat_Sheet" TargetMode="External"/></Relationships>
</file>

<file path=ppt/slides/_rels/slide15.xml.rels><?xml version="1.0" encoding="UTF-8" standalone="yes"?>
<Relationships xmlns="http://schemas.openxmlformats.org/package/2006/relationships"><Relationship Id="rId11" Type="http://schemas.openxmlformats.org/officeDocument/2006/relationships/hyperlink" Target="https://cwe.mitre.org/data/definitions/502.html" TargetMode="External"/><Relationship Id="rId12" Type="http://schemas.openxmlformats.org/officeDocument/2006/relationships/hyperlink" Target="https://github.com/mbechler/marshalsec" TargetMode="External"/><Relationship Id="rId13" Type="http://schemas.openxmlformats.org/officeDocument/2006/relationships/hyperlink" Target="http://frohoff.github.io/appseccali-marshalling-pickles/" TargetMode="External"/><Relationship Id="rId14" Type="http://schemas.openxmlformats.org/officeDocument/2006/relationships/hyperlink" Target="https://owasp.blogspot.com/2017/08/owasp-top-10-2017-project-update.html" TargetMode="External"/><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4.xml"/><Relationship Id="rId4" Type="http://schemas.openxmlformats.org/officeDocument/2006/relationships/hyperlink" Target="https://www.owasp.org/index.php/Deserialization_Cheat_Sheet" TargetMode="External"/><Relationship Id="rId5" Type="http://schemas.openxmlformats.org/officeDocument/2006/relationships/hyperlink" Target="https://www.owasp.org/index.php/OWASP_Proactive_Controls#4:_Validate_All_Inputs" TargetMode="External"/><Relationship Id="rId6" Type="http://schemas.openxmlformats.org/officeDocument/2006/relationships/hyperlink" Target="https://www.owasp.org/index.php/Category:OWASP_Application_Security_Verification_Standard_Project#tab=Home" TargetMode="External"/><Relationship Id="rId7" Type="http://schemas.openxmlformats.org/officeDocument/2006/relationships/hyperlink" Target="https://speakerdeck.com/pwntester/surviving-the-java-deserialization-apocalypse" TargetMode="External"/><Relationship Id="rId8" Type="http://schemas.openxmlformats.org/officeDocument/2006/relationships/hyperlink" Target="https://speakerdeck.com/pwntester/friday-the-13th-json-attacks" TargetMode="External"/><Relationship Id="rId9" Type="http://schemas.openxmlformats.org/officeDocument/2006/relationships/hyperlink" Target="https://www.slideshare.net/cschneider4711/surviving-the-java-deserialization-apocalypse-owasp-appseceu-2016" TargetMode="External"/><Relationship Id="rId10" Type="http://schemas.openxmlformats.org/officeDocument/2006/relationships/hyperlink" Target="http://www.owasp.org/index.php/Command_Injection"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www.owasp.org/index.php/ASVS_V1_Architecture" TargetMode="External"/><Relationship Id="rId20" Type="http://schemas.openxmlformats.org/officeDocument/2006/relationships/hyperlink" Target="https://cve.mitre.org/" TargetMode="External"/><Relationship Id="rId21" Type="http://schemas.openxmlformats.org/officeDocument/2006/relationships/hyperlink" Target="https://www.owasp.org/index.php/Virtual_Patching_Best_Practices#What_is_a_Virtual_Patch.3F" TargetMode="External"/><Relationship Id="rId10" Type="http://schemas.openxmlformats.org/officeDocument/2006/relationships/hyperlink" Target="https://www.owasp.org/index.php/OWASP_Dependency_Check" TargetMode="External"/><Relationship Id="rId11" Type="http://schemas.openxmlformats.org/officeDocument/2006/relationships/hyperlink" Target="https://www.owasp.org/index.php/Map_Application_Architecture_(OTG-INFO-010)" TargetMode="External"/><Relationship Id="rId12" Type="http://schemas.openxmlformats.org/officeDocument/2006/relationships/hyperlink" Target="https://www.owasp.org/index.php/Virtual_Patching_Best_Practices" TargetMode="External"/><Relationship Id="rId13" Type="http://schemas.openxmlformats.org/officeDocument/2006/relationships/hyperlink" Target="https://www.aspectsecurity.com/research-presentations/the-unfortunate-reality-of-insecure-libraries" TargetMode="External"/><Relationship Id="rId14" Type="http://schemas.openxmlformats.org/officeDocument/2006/relationships/hyperlink" Target="https://www.cvedetails.com/version-search.php" TargetMode="External"/><Relationship Id="rId15" Type="http://schemas.openxmlformats.org/officeDocument/2006/relationships/hyperlink" Target="https://nvd.nist.gov/" TargetMode="External"/><Relationship Id="rId16" Type="http://schemas.openxmlformats.org/officeDocument/2006/relationships/hyperlink" Target="https://github.com/retirejs/retire.js/" TargetMode="External"/><Relationship Id="rId17" Type="http://schemas.openxmlformats.org/officeDocument/2006/relationships/hyperlink" Target="https://nodesecurity.io/advisories" TargetMode="External"/><Relationship Id="rId18" Type="http://schemas.openxmlformats.org/officeDocument/2006/relationships/hyperlink" Target="https://rubysec.com/" TargetMode="External"/><Relationship Id="rId19" Type="http://schemas.openxmlformats.org/officeDocument/2006/relationships/hyperlink" Target="http://www.mojohaus.org/versions-maven-plugin/" TargetMode="External"/><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5.xml"/><Relationship Id="rId4" Type="http://schemas.openxmlformats.org/officeDocument/2006/relationships/hyperlink" Target="https://cve.mitre.org/cgi-bin/cvename.cgi?name=CVE-2017-5638" TargetMode="External"/><Relationship Id="rId5" Type="http://schemas.openxmlformats.org/officeDocument/2006/relationships/hyperlink" Target="https://en.wikipedia.org/wiki/Internet_of_things" TargetMode="External"/><Relationship Id="rId6" Type="http://schemas.openxmlformats.org/officeDocument/2006/relationships/hyperlink" Target="https://www.shodan.io/report/89bnfUyJ" TargetMode="External"/><Relationship Id="rId7" Type="http://schemas.openxmlformats.org/officeDocument/2006/relationships/hyperlink" Target="https://en.wikipedia.org/wiki/Heartbleed" TargetMode="External"/><Relationship Id="rId8" Type="http://schemas.openxmlformats.org/officeDocument/2006/relationships/slide" Target="slide13.xml"/></Relationships>
</file>

<file path=ppt/slides/_rels/slide17.xml.rels><?xml version="1.0" encoding="UTF-8" standalone="yes"?>
<Relationships xmlns="http://schemas.openxmlformats.org/package/2006/relationships"><Relationship Id="rId11" Type="http://schemas.openxmlformats.org/officeDocument/2006/relationships/hyperlink" Target="https://cwe.mitre.org/data/definitions/223.html" TargetMode="External"/><Relationship Id="rId12" Type="http://schemas.openxmlformats.org/officeDocument/2006/relationships/hyperlink" Target="https://cwe.mitre.org/data/definitions/778.html" TargetMode="External"/><Relationship Id="rId13" Type="http://schemas.openxmlformats.org/officeDocument/2006/relationships/hyperlink" Target="https://csrc.nist.gov/publications/detail/sp/800-61/rev-2/final" TargetMode="External"/><Relationship Id="rId14" Type="http://schemas.openxmlformats.org/officeDocument/2006/relationships/hyperlink" Target="https://www.owasp.org/index.php/OWASP_AppSensor_Project" TargetMode="External"/><Relationship Id="rId15" Type="http://schemas.openxmlformats.org/officeDocument/2006/relationships/hyperlink" Target="https://www.owasp.org/index.php/Category:OWASP_ModSecurity_Core_Rule_Set_Project" TargetMode="External"/><Relationship Id="rId16" Type="http://schemas.openxmlformats.org/officeDocument/2006/relationships/hyperlink" Target="https://owasp.blogspot.com/2017/08/owasp-top-10-2017-project-update.html" TargetMode="External"/><Relationship Id="rId17" Type="http://schemas.openxmlformats.org/officeDocument/2006/relationships/hyperlink" Target="https://www-01.ibm.com/common/ssi/cgi-bin/ssialias?htmlfid=SEL03130WWEN&amp;" TargetMode="External"/><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hyperlink" Target="https://www.owasp.org/index.php/Category:Vulnerability_Scanning_Tools" TargetMode="External"/><Relationship Id="rId5" Type="http://schemas.openxmlformats.org/officeDocument/2006/relationships/hyperlink" Target="https://www.owasp.org/index.php/OWASP_Zed_Attack_Proxy_Project" TargetMode="External"/><Relationship Id="rId6" Type="http://schemas.openxmlformats.org/officeDocument/2006/relationships/slide" Target="slide10.xml"/><Relationship Id="rId7" Type="http://schemas.openxmlformats.org/officeDocument/2006/relationships/hyperlink" Target="https://www.owasp.org/index.php/OWASP_Proactive_Controls#8:_Implement_Logging_and_Intrusion_Detection" TargetMode="External"/><Relationship Id="rId8" Type="http://schemas.openxmlformats.org/officeDocument/2006/relationships/hyperlink" Target="https://www.owasp.org/index.php/Category:OWASP_Application_Security_Verification_Standard_Project#tab=Home" TargetMode="External"/><Relationship Id="rId9" Type="http://schemas.openxmlformats.org/officeDocument/2006/relationships/hyperlink" Target="https://www.owasp.org/index.php/Logging_Cheat_Sheet" TargetMode="External"/><Relationship Id="rId10" Type="http://schemas.openxmlformats.org/officeDocument/2006/relationships/hyperlink" Target="http://www.owasp.org/index.php/Command_Injection" TargetMode="External"/></Relationships>
</file>

<file path=ppt/slides/_rels/slide18.xml.rels><?xml version="1.0" encoding="UTF-8" standalone="yes"?>
<Relationships xmlns="http://schemas.openxmlformats.org/package/2006/relationships"><Relationship Id="rId11" Type="http://schemas.openxmlformats.org/officeDocument/2006/relationships/hyperlink" Target="https://www.owasp.org/index.php/OWASP_SAMM_Project" TargetMode="External"/><Relationship Id="rId12" Type="http://schemas.openxmlformats.org/officeDocument/2006/relationships/hyperlink" Target="https://www.owasp.org/index.php/Category:OWASP_Education_Project" TargetMode="External"/><Relationship Id="rId13" Type="http://schemas.openxmlformats.org/officeDocument/2006/relationships/hyperlink" Target="https://www.owasp.org/index.php/WebGoat" TargetMode="External"/><Relationship Id="rId14" Type="http://schemas.openxmlformats.org/officeDocument/2006/relationships/hyperlink" Target="https://www.owasp.org/index.php/Category:OWASP_WebGoat.NET" TargetMode="External"/><Relationship Id="rId15" Type="http://schemas.openxmlformats.org/officeDocument/2006/relationships/hyperlink" Target="https://www.owasp.org/index.php/OWASP_Node_js_Goat_Project" TargetMode="External"/><Relationship Id="rId16" Type="http://schemas.openxmlformats.org/officeDocument/2006/relationships/hyperlink" Target="https://www.owasp.org/index.php/OWASP_Juice_Shop_Project" TargetMode="External"/><Relationship Id="rId17" Type="http://schemas.openxmlformats.org/officeDocument/2006/relationships/hyperlink" Target="https://www.owasp.org/index.php/OWASP_Broken_Web_Applications_Project" TargetMode="External"/><Relationship Id="rId18" Type="http://schemas.openxmlformats.org/officeDocument/2006/relationships/hyperlink" Target="https://www.owasp.org/index.php/Category:OWASP_AppSec_Conference" TargetMode="External"/><Relationship Id="rId19" Type="http://schemas.openxmlformats.org/officeDocument/2006/relationships/hyperlink" Target="https://www.owasp.org/index.php/Category:OWASP_Chapter" TargetMode="External"/><Relationship Id="rId1" Type="http://schemas.openxmlformats.org/officeDocument/2006/relationships/tags" Target="../tags/tag16.xml"/><Relationship Id="rId2" Type="http://schemas.openxmlformats.org/officeDocument/2006/relationships/slideLayout" Target="../slideLayouts/slideLayout1.xml"/><Relationship Id="rId3" Type="http://schemas.openxmlformats.org/officeDocument/2006/relationships/notesSlide" Target="../notesSlides/notesSlide17.xml"/><Relationship Id="rId4" Type="http://schemas.openxmlformats.org/officeDocument/2006/relationships/hyperlink" Target="https://www.owasp.org/index.php/Projects" TargetMode="External"/><Relationship Id="rId5" Type="http://schemas.openxmlformats.org/officeDocument/2006/relationships/hyperlink" Target="https://www.owasp.org/" TargetMode="External"/><Relationship Id="rId6" Type="http://schemas.openxmlformats.org/officeDocument/2006/relationships/hyperlink" Target="http://stores.lulu.com/owasp" TargetMode="External"/><Relationship Id="rId7" Type="http://schemas.openxmlformats.org/officeDocument/2006/relationships/hyperlink" Target="https://www.owasp.org/index.php/ASVS" TargetMode="External"/><Relationship Id="rId8" Type="http://schemas.openxmlformats.org/officeDocument/2006/relationships/hyperlink" Target="https://www.owasp.org/index.php/OWASP_Secure_Software_Contract_Annex" TargetMode="External"/><Relationship Id="rId9" Type="http://schemas.openxmlformats.org/officeDocument/2006/relationships/hyperlink" Target="https://www.owasp.org/index.php/OWASP_Cheat_Sheet_Series" TargetMode="External"/><Relationship Id="rId10" Type="http://schemas.openxmlformats.org/officeDocument/2006/relationships/hyperlink" Target="https://www.owasp.org/index.php/OWASP_Proactive_Controls"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hyperlink" Target="https://www.owasp.org/index.php/ASVS" TargetMode="External"/><Relationship Id="rId5" Type="http://schemas.openxmlformats.org/officeDocument/2006/relationships/hyperlink" Target="https://www.owasp.org/index.php/OWASP_Testing_Project" TargetMode="External"/><Relationship Id="rId6" Type="http://schemas.openxmlformats.org/officeDocument/2006/relationships/hyperlink" Target="https://www.owasp.org/index.php/OWASP_Security_Knowledge_Framework" TargetMode="External"/><Relationship Id="rId1" Type="http://schemas.openxmlformats.org/officeDocument/2006/relationships/tags" Target="../tags/tag17.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0" Type="http://schemas.openxmlformats.org/officeDocument/2006/relationships/slide" Target="slide10.xml"/><Relationship Id="rId21" Type="http://schemas.openxmlformats.org/officeDocument/2006/relationships/slide" Target="slide11.xml"/><Relationship Id="rId22" Type="http://schemas.openxmlformats.org/officeDocument/2006/relationships/slide" Target="slide12.xml"/><Relationship Id="rId23" Type="http://schemas.openxmlformats.org/officeDocument/2006/relationships/slide" Target="slide13.xml"/><Relationship Id="rId24" Type="http://schemas.openxmlformats.org/officeDocument/2006/relationships/slide" Target="slide14.xml"/><Relationship Id="rId25" Type="http://schemas.openxmlformats.org/officeDocument/2006/relationships/slide" Target="slide15.xml"/><Relationship Id="rId26" Type="http://schemas.openxmlformats.org/officeDocument/2006/relationships/slide" Target="slide16.xml"/><Relationship Id="rId27" Type="http://schemas.openxmlformats.org/officeDocument/2006/relationships/slide" Target="slide17.xml"/><Relationship Id="rId28" Type="http://schemas.openxmlformats.org/officeDocument/2006/relationships/slide" Target="slide18.xml"/><Relationship Id="rId29" Type="http://schemas.openxmlformats.org/officeDocument/2006/relationships/slide" Target="slide19.xml"/><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hyperlink" Target="http://creativecommons.org/licenses/by-sa/3.0/" TargetMode="External"/><Relationship Id="rId5" Type="http://schemas.openxmlformats.org/officeDocument/2006/relationships/image" Target="../media/image4.png"/><Relationship Id="rId30" Type="http://schemas.openxmlformats.org/officeDocument/2006/relationships/slide" Target="slide20.xml"/><Relationship Id="rId31" Type="http://schemas.openxmlformats.org/officeDocument/2006/relationships/slide" Target="slide21.xml"/><Relationship Id="rId32" Type="http://schemas.openxmlformats.org/officeDocument/2006/relationships/slide" Target="slide22.xml"/><Relationship Id="rId9" Type="http://schemas.openxmlformats.org/officeDocument/2006/relationships/hyperlink" Target="https://www.owasp.org/index.php/Category:OWASP_AppSec_Conference" TargetMode="External"/><Relationship Id="rId6" Type="http://schemas.openxmlformats.org/officeDocument/2006/relationships/hyperlink" Target="https://www.youtube.com/user/OWASPGLOBAL" TargetMode="External"/><Relationship Id="rId7" Type="http://schemas.openxmlformats.org/officeDocument/2006/relationships/hyperlink" Target="https://www.owasp.org/index.php/OWASP_Cheat_Sheet_Series" TargetMode="External"/><Relationship Id="rId8" Type="http://schemas.openxmlformats.org/officeDocument/2006/relationships/hyperlink" Target="https://www.owasp.org/index.php/OWASP_Chapter" TargetMode="External"/><Relationship Id="rId33" Type="http://schemas.openxmlformats.org/officeDocument/2006/relationships/slide" Target="slide23.xml"/><Relationship Id="rId34" Type="http://schemas.openxmlformats.org/officeDocument/2006/relationships/slide" Target="slide24.xml"/><Relationship Id="rId35" Type="http://schemas.openxmlformats.org/officeDocument/2006/relationships/slide" Target="slide25.xml"/><Relationship Id="rId10" Type="http://schemas.openxmlformats.org/officeDocument/2006/relationships/hyperlink" Target="https://lists.owasp.org/mailman/listinfo" TargetMode="External"/><Relationship Id="rId11" Type="http://schemas.openxmlformats.org/officeDocument/2006/relationships/hyperlink" Target="https://www.owasp.org" TargetMode="External"/><Relationship Id="rId12" Type="http://schemas.openxmlformats.org/officeDocument/2006/relationships/slide" Target="slide2.xml"/><Relationship Id="rId13" Type="http://schemas.openxmlformats.org/officeDocument/2006/relationships/slide" Target="slide3.xml"/><Relationship Id="rId14" Type="http://schemas.openxmlformats.org/officeDocument/2006/relationships/slide" Target="slide4.xml"/><Relationship Id="rId15" Type="http://schemas.openxmlformats.org/officeDocument/2006/relationships/slide" Target="slide5.xml"/><Relationship Id="rId16" Type="http://schemas.openxmlformats.org/officeDocument/2006/relationships/slide" Target="slide6.xml"/><Relationship Id="rId17" Type="http://schemas.openxmlformats.org/officeDocument/2006/relationships/slide" Target="slide7.xml"/><Relationship Id="rId18" Type="http://schemas.openxmlformats.org/officeDocument/2006/relationships/slide" Target="slide8.xml"/><Relationship Id="rId19"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s://www.owasp.org/index.php/OWASP_SAMM_Project" TargetMode="External"/><Relationship Id="rId5" Type="http://schemas.openxmlformats.org/officeDocument/2006/relationships/hyperlink" Target="https://www.owasp.org/index.php/Application_Security_Guide_For_CISOs" TargetMode="Externa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tags" Target="../tags/tag19.x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s://www.owasp.org/index.php/OWASP_Risk_Rating_Methodology" TargetMode="External"/><Relationship Id="rId5" Type="http://schemas.openxmlformats.org/officeDocument/2006/relationships/slide" Target="slide13.xml"/><Relationship Id="rId1" Type="http://schemas.openxmlformats.org/officeDocument/2006/relationships/tags" Target="../tags/tag20.x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hyperlink" Target="https://cwe.mitre.org/data/definitions/352.html" TargetMode="External"/><Relationship Id="rId5" Type="http://schemas.openxmlformats.org/officeDocument/2006/relationships/hyperlink" Target="https://cwe.mitre.org/data/definitions/400.html" TargetMode="External"/><Relationship Id="rId6" Type="http://schemas.openxmlformats.org/officeDocument/2006/relationships/hyperlink" Target="https://cwe.mitre.org/data/definitions/434.html" TargetMode="External"/><Relationship Id="rId7" Type="http://schemas.openxmlformats.org/officeDocument/2006/relationships/hyperlink" Target="https://cwe.mitre.org/data/definitions/451.html" TargetMode="External"/><Relationship Id="rId8" Type="http://schemas.openxmlformats.org/officeDocument/2006/relationships/hyperlink" Target="https://cwe.mitre.org/data/definitions/601.html" TargetMode="External"/><Relationship Id="rId9" Type="http://schemas.openxmlformats.org/officeDocument/2006/relationships/hyperlink" Target="https://cwe.mitre.org/data/definitions/799.html" TargetMode="External"/><Relationship Id="rId10" Type="http://schemas.openxmlformats.org/officeDocument/2006/relationships/hyperlink" Target="https://cwe.mitre.org/data/definitions/829.html" TargetMode="External"/><Relationship Id="rId11" Type="http://schemas.openxmlformats.org/officeDocument/2006/relationships/hyperlink" Target="https://cwe.mitre.org/data/definitions/918.html" TargetMode="External"/><Relationship Id="rId1" Type="http://schemas.openxmlformats.org/officeDocument/2006/relationships/tags" Target="../tags/tag21.xml"/><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slide" Target="slide10.xml"/><Relationship Id="rId5" Type="http://schemas.openxmlformats.org/officeDocument/2006/relationships/slide" Target="slide15.xml"/><Relationship Id="rId6" Type="http://schemas.openxmlformats.org/officeDocument/2006/relationships/slide" Target="slide12.xml"/><Relationship Id="rId7" Type="http://schemas.openxmlformats.org/officeDocument/2006/relationships/slide" Target="slide17.xml"/><Relationship Id="rId8" Type="http://schemas.openxmlformats.org/officeDocument/2006/relationships/hyperlink" Target="https://github.com/OWASP/Top10/tree/master/2017/datacall" TargetMode="External"/><Relationship Id="rId1" Type="http://schemas.openxmlformats.org/officeDocument/2006/relationships/tags" Target="../tags/tag22.xml"/><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hyperlink" Target="https://github.com/OWASP/Top10/tree/master/2017/datacall/submissions" TargetMode="External"/><Relationship Id="rId5" Type="http://schemas.openxmlformats.org/officeDocument/2006/relationships/slide" Target="slide15.xml"/><Relationship Id="rId1" Type="http://schemas.openxmlformats.org/officeDocument/2006/relationships/tags" Target="../tags/tag23.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1" Type="http://schemas.openxmlformats.org/officeDocument/2006/relationships/hyperlink" Target="https://www.owasp.org/index.php/top10" TargetMode="External"/><Relationship Id="rId12" Type="http://schemas.openxmlformats.org/officeDocument/2006/relationships/hyperlink" Target="https://www.autodesk.com/" TargetMode="External"/><Relationship Id="rId13" Type="http://schemas.openxmlformats.org/officeDocument/2006/relationships/slide" Target="slide25.xml"/><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2.xml"/><Relationship Id="rId4" Type="http://schemas.openxmlformats.org/officeDocument/2006/relationships/hyperlink" Target="https://www.owasp.org/index.php/Category:OWASP_Application_Security_Verification_Standard_Project" TargetMode="Externa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20.xml"/><Relationship Id="rId8" Type="http://schemas.openxmlformats.org/officeDocument/2006/relationships/slide" Target="slide21.xml"/><Relationship Id="rId9" Type="http://schemas.openxmlformats.org/officeDocument/2006/relationships/hyperlink" Target="https://www.owasp.org/index.php/OWASP_SAMM_Project" TargetMode="External"/><Relationship Id="rId10"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11" Type="http://schemas.openxmlformats.org/officeDocument/2006/relationships/slide" Target="slide20.xml"/><Relationship Id="rId12" Type="http://schemas.openxmlformats.org/officeDocument/2006/relationships/slide" Target="slide21.xml"/><Relationship Id="rId13" Type="http://schemas.openxmlformats.org/officeDocument/2006/relationships/hyperlink" Target="https://www.owasp.org/index.php/OWASP_Proactive_Controls" TargetMode="External"/><Relationship Id="rId14" Type="http://schemas.openxmlformats.org/officeDocument/2006/relationships/hyperlink" Target="https://www.owasp.org/index.php/ASVS" TargetMode="External"/><Relationship Id="rId15" Type="http://schemas.openxmlformats.org/officeDocument/2006/relationships/hyperlink" Target="https://www.owasp.org/index.php/OWASP_SAMM_Project" TargetMode="External"/><Relationship Id="rId16" Type="http://schemas.openxmlformats.org/officeDocument/2006/relationships/slide" Target="slide25.xml"/><Relationship Id="rId1" Type="http://schemas.openxmlformats.org/officeDocument/2006/relationships/tags" Target="../tags/tag3.xml"/><Relationship Id="rId2" Type="http://schemas.openxmlformats.org/officeDocument/2006/relationships/slideLayout" Target="../slideLayouts/slideLayout1.xml"/><Relationship Id="rId3" Type="http://schemas.openxmlformats.org/officeDocument/2006/relationships/notesSlide" Target="../notesSlides/notesSlide3.xml"/><Relationship Id="rId4" Type="http://schemas.openxmlformats.org/officeDocument/2006/relationships/slide" Target="slide15.xml"/><Relationship Id="rId5" Type="http://schemas.openxmlformats.org/officeDocument/2006/relationships/slide" Target="slide17.xml"/><Relationship Id="rId6" Type="http://schemas.openxmlformats.org/officeDocument/2006/relationships/hyperlink" Target="https://www.owasp.org/index.php/OWASP_Guide_Project" TargetMode="External"/><Relationship Id="rId7" Type="http://schemas.openxmlformats.org/officeDocument/2006/relationships/hyperlink" Target="https://www.owasp.org/index.php/OWASP_Cheat_Sheet_Series" TargetMode="External"/><Relationship Id="rId8" Type="http://schemas.openxmlformats.org/officeDocument/2006/relationships/hyperlink" Target="https://www.owasp.org/index.php/OWASP_Testing_Project" TargetMode="External"/><Relationship Id="rId9" Type="http://schemas.openxmlformats.org/officeDocument/2006/relationships/slide" Target="slide18.xml"/><Relationship Id="rId10" Type="http://schemas.openxmlformats.org/officeDocument/2006/relationships/slide" Target="slide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slide" Target="slide11.xml"/><Relationship Id="rId5" Type="http://schemas.openxmlformats.org/officeDocument/2006/relationships/hyperlink" Target="https://www.owasp.org/index.php/Source_Code_Analysis_Tools" TargetMode="External"/><Relationship Id="rId6" Type="http://schemas.openxmlformats.org/officeDocument/2006/relationships/slide" Target="slide15.xml"/><Relationship Id="rId7" Type="http://schemas.openxmlformats.org/officeDocument/2006/relationships/slide" Target="slide17.xml"/><Relationship Id="rId8" Type="http://schemas.openxmlformats.org/officeDocument/2006/relationships/slide" Target="slide12.xml"/><Relationship Id="rId9" Type="http://schemas.openxmlformats.org/officeDocument/2006/relationships/hyperlink" Target="https://www.owasp.org/index.php/Cross-Site_Request_Forgery_(CSRF)" TargetMode="External"/><Relationship Id="rId1" Type="http://schemas.openxmlformats.org/officeDocument/2006/relationships/tags" Target="../tags/tag4.x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1" Type="http://schemas.openxmlformats.org/officeDocument/2006/relationships/hyperlink" Target="https://www.iso.org/isoiec-27001-information-security.html" TargetMode="External"/><Relationship Id="rId12" Type="http://schemas.openxmlformats.org/officeDocument/2006/relationships/hyperlink" Target="https://www.nist.gov/cyberframework" TargetMode="External"/><Relationship Id="rId13" Type="http://schemas.openxmlformats.org/officeDocument/2006/relationships/hyperlink" Target="https://www.asd.gov.au/infosec/mitigationstrategies.htm" TargetMode="External"/><Relationship Id="rId14" Type="http://schemas.openxmlformats.org/officeDocument/2006/relationships/hyperlink" Target="https://nvd.nist.gov/vuln-metrics/cvss/v3-calculator" TargetMode="External"/><Relationship Id="rId15" Type="http://schemas.openxmlformats.org/officeDocument/2006/relationships/hyperlink" Target="https://www.microsoft.com/en-us/download/details.aspx?id=49168" TargetMode="External"/><Relationship Id="rId1" Type="http://schemas.openxmlformats.org/officeDocument/2006/relationships/tags" Target="../tags/tag5.xml"/><Relationship Id="rId2" Type="http://schemas.openxmlformats.org/officeDocument/2006/relationships/slideLayout" Target="../slideLayouts/slideLayout1.xml"/><Relationship Id="rId3" Type="http://schemas.openxmlformats.org/officeDocument/2006/relationships/notesSlide" Target="../notesSlides/notesSlide5.xml"/><Relationship Id="rId4" Type="http://schemas.openxmlformats.org/officeDocument/2006/relationships/hyperlink" Target="https://www.owasp.org/index.php/Top_10" TargetMode="External"/><Relationship Id="rId5" Type="http://schemas.openxmlformats.org/officeDocument/2006/relationships/hyperlink" Target="https://www.owasp.org/index.php/OWASP_Risk_Rating_Methodology" TargetMode="External"/><Relationship Id="rId6" Type="http://schemas.openxmlformats.org/officeDocument/2006/relationships/slide" Target="slide22.xml"/><Relationship Id="rId7" Type="http://schemas.openxmlformats.org/officeDocument/2006/relationships/hyperlink" Target="https://cwe.mitre.org/data/definitions/22.html" TargetMode="External"/><Relationship Id="rId8" Type="http://schemas.openxmlformats.org/officeDocument/2006/relationships/hyperlink" Target="http://www.owasp.org/index.php/Command_Injection" TargetMode="External"/><Relationship Id="rId9" Type="http://schemas.openxmlformats.org/officeDocument/2006/relationships/hyperlink" Target="https://www.owasp.org/index.php/Threat_Risk_Modeling" TargetMode="External"/><Relationship Id="rId10" Type="http://schemas.openxmlformats.org/officeDocument/2006/relationships/hyperlink" Target="https://www.iso.org/iso-31000-risk-managem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9" Type="http://schemas.openxmlformats.org/officeDocument/2006/relationships/hyperlink" Target="https://www.owasp.org/index.php/Testing_for_SQL_Injection_(OTG-INPVAL-005)" TargetMode="External"/><Relationship Id="rId20" Type="http://schemas.openxmlformats.org/officeDocument/2006/relationships/hyperlink" Target="https://cwe.mitre.org/data/definitions/564.html" TargetMode="External"/><Relationship Id="rId21" Type="http://schemas.openxmlformats.org/officeDocument/2006/relationships/hyperlink" Target="https://cwe.mitre.org/data/definitions/917.html" TargetMode="External"/><Relationship Id="rId22" Type="http://schemas.openxmlformats.org/officeDocument/2006/relationships/hyperlink" Target="https://portswigger.net/kb/issues/00101080_serversidetemplateinjection" TargetMode="External"/><Relationship Id="rId23" Type="http://schemas.openxmlformats.org/officeDocument/2006/relationships/hyperlink" Target="(https:/portswigger.net/kb/issues/00101080_serversidetemplateinjection)" TargetMode="External"/><Relationship Id="rId24"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1" Type="http://schemas.openxmlformats.org/officeDocument/2006/relationships/hyperlink" Target="https://www.owasp.org/index.php/Testing_for_ORM_Injection_(OTG-INPVAL-007)" TargetMode="External"/><Relationship Id="rId12" Type="http://schemas.openxmlformats.org/officeDocument/2006/relationships/hyperlink" Target="https://www.owasp.org/index.php/Injection_Prevention_Cheat_Sheet" TargetMode="External"/><Relationship Id="rId13" Type="http://schemas.openxmlformats.org/officeDocument/2006/relationships/hyperlink" Target="https://www.owasp.org/index.php/SQL_Injection_Prevention_Cheat_Sheet" TargetMode="External"/><Relationship Id="rId14" Type="http://schemas.openxmlformats.org/officeDocument/2006/relationships/hyperlink" Target="https://www.owasp.org/index.php/Injection_Prevention_Cheat_Sheet_in_Java" TargetMode="External"/><Relationship Id="rId15" Type="http://schemas.openxmlformats.org/officeDocument/2006/relationships/hyperlink" Target="https://www.owasp.org/index.php/Query_Parameterization_Cheat_Sheet" TargetMode="External"/><Relationship Id="rId16" Type="http://schemas.openxmlformats.org/officeDocument/2006/relationships/hyperlink" Target="https://www.owasp.org/index.php/OWASP_Automated_Threats_to_Web_Applications" TargetMode="External"/><Relationship Id="rId17" Type="http://schemas.openxmlformats.org/officeDocument/2006/relationships/hyperlink" Target="http://www.owasp.org/index.php/Command_Injection" TargetMode="External"/><Relationship Id="rId18" Type="http://schemas.openxmlformats.org/officeDocument/2006/relationships/hyperlink" Target="https://cwe.mitre.org/data/definitions/77.html" TargetMode="External"/><Relationship Id="rId19" Type="http://schemas.openxmlformats.org/officeDocument/2006/relationships/hyperlink" Target="https://cwe.mitre.org/data/definitions/89.html" TargetMode="External"/><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7.xml"/><Relationship Id="rId4" Type="http://schemas.openxmlformats.org/officeDocument/2006/relationships/hyperlink" Target="https://www.owasp.org/index.php/Source_Code_Analysis_Tools" TargetMode="External"/><Relationship Id="rId5" Type="http://schemas.openxmlformats.org/officeDocument/2006/relationships/hyperlink" Target="https://www.owasp.org/index.php/Category:Vulnerability_Scanning_Tools" TargetMode="External"/><Relationship Id="rId6" Type="http://schemas.openxmlformats.org/officeDocument/2006/relationships/hyperlink" Target="http://www.owasp.org/index.php/Top_10_2007-Insecure_Cryptographic_Storage" TargetMode="External"/><Relationship Id="rId7" Type="http://schemas.openxmlformats.org/officeDocument/2006/relationships/hyperlink" Target="https://www.owasp.org/index.php/OWASP_Proactive_Controls#2:_Parameterize_Queries" TargetMode="External"/><Relationship Id="rId8" Type="http://schemas.openxmlformats.org/officeDocument/2006/relationships/hyperlink" Target="https://www.owasp.org/index.php/ASVS_V5_Input_validation_and_output_encoding" TargetMode="External"/></Relationships>
</file>

<file path=ppt/slides/_rels/slide9.xml.rels><?xml version="1.0" encoding="UTF-8" standalone="yes"?>
<Relationships xmlns="http://schemas.openxmlformats.org/package/2006/relationships"><Relationship Id="rId9" Type="http://schemas.openxmlformats.org/officeDocument/2006/relationships/hyperlink" Target="https://www.owasp.org/index.php/Category:OWASP_Application_Security_Verification_Standard_Project#tab=Home" TargetMode="External"/><Relationship Id="rId20" Type="http://schemas.openxmlformats.org/officeDocument/2006/relationships/hyperlink" Target="https://cwe.mitre.org/data/definitions/384.html" TargetMode="External"/><Relationship Id="rId21" Type="http://schemas.openxmlformats.org/officeDocument/2006/relationships/hyperlink" Target="https://github.com/danielmiessler/SecLists/tree/master/Passwords" TargetMode="External"/><Relationship Id="rId10" Type="http://schemas.openxmlformats.org/officeDocument/2006/relationships/hyperlink" Target="https://www.owasp.org/index.php/Testing_Identity_Management" TargetMode="External"/><Relationship Id="rId11" Type="http://schemas.openxmlformats.org/officeDocument/2006/relationships/hyperlink" Target="https://www.owasp.org/index.php/Testing_for_authentication" TargetMode="External"/><Relationship Id="rId12" Type="http://schemas.openxmlformats.org/officeDocument/2006/relationships/hyperlink" Target="https://www.owasp.org/index.php/Authentication_Cheat_Sheet" TargetMode="External"/><Relationship Id="rId13" Type="http://schemas.openxmlformats.org/officeDocument/2006/relationships/hyperlink" Target="https://www.owasp.org/index.php/Credential_Stuffing_Prevention_Cheat_Sheet" TargetMode="External"/><Relationship Id="rId14" Type="http://schemas.openxmlformats.org/officeDocument/2006/relationships/hyperlink" Target="https://www.owasp.org/index.php/Forgot_Password_Cheat_Sheet" TargetMode="External"/><Relationship Id="rId15" Type="http://schemas.openxmlformats.org/officeDocument/2006/relationships/hyperlink" Target="https://www.owasp.org/index.php/OWASP_Automated_Threats_to_Web_Applications" TargetMode="External"/><Relationship Id="rId16" Type="http://schemas.openxmlformats.org/officeDocument/2006/relationships/hyperlink" Target="https://www.owasp.org/index.php/Session_Management_Cheat_Sheet" TargetMode="External"/><Relationship Id="rId17" Type="http://schemas.openxmlformats.org/officeDocument/2006/relationships/hyperlink" Target="http://www.owasp.org/index.php/Command_Injection" TargetMode="External"/><Relationship Id="rId18" Type="http://schemas.openxmlformats.org/officeDocument/2006/relationships/hyperlink" Target="https://pages.nist.gov/800-63-3/sp800-63b.html#memsecret" TargetMode="External"/><Relationship Id="rId19" Type="http://schemas.openxmlformats.org/officeDocument/2006/relationships/hyperlink" Target="https://cwe.mitre.org/data/definitions/287.html" TargetMode="External"/><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8.xml"/><Relationship Id="rId4" Type="http://schemas.openxmlformats.org/officeDocument/2006/relationships/hyperlink" Target="https://www.owasp.org/index.php/Credential_stuffing" TargetMode="External"/><Relationship Id="rId5" Type="http://schemas.openxmlformats.org/officeDocument/2006/relationships/hyperlink" Target="https://github.com/danielmiessler/SecLists" TargetMode="External"/><Relationship Id="rId6" Type="http://schemas.openxmlformats.org/officeDocument/2006/relationships/slide" Target="slide10.xml"/><Relationship Id="rId7" Type="http://schemas.openxmlformats.org/officeDocument/2006/relationships/hyperlink" Target="https://www.owasp.org/index.php/OWASP_Proactive_Controls#5:_Implement_Identity_and_Authentication_Controls" TargetMode="External"/><Relationship Id="rId8" Type="http://schemas.openxmlformats.org/officeDocument/2006/relationships/hyperlink" Target="http://&#160;Authent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45457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pPr algn="r" rtl="1"/>
            <a:r>
              <a:rPr lang="he-IL" b="1" dirty="0" smtClean="0">
                <a:solidFill>
                  <a:srgbClr val="000000"/>
                </a:solidFill>
                <a:latin typeface="Exo 2" panose="00000500000000000000" pitchFamily="2" charset="0"/>
              </a:rPr>
              <a:t>עשרת סיכוני האבטחה הגדולים ביותר בפיתוח </a:t>
            </a:r>
            <a:r>
              <a:rPr lang="en-US" b="1" dirty="0" err="1" smtClean="0">
                <a:solidFill>
                  <a:srgbClr val="000000"/>
                </a:solidFill>
                <a:latin typeface="Exo 2" panose="00000500000000000000" pitchFamily="2" charset="0"/>
              </a:rPr>
              <a:t>WebApplications</a:t>
            </a:r>
            <a:endParaRPr lang="en-US" b="1" dirty="0">
              <a:solidFill>
                <a:srgbClr val="000000"/>
              </a:solidFill>
              <a:latin typeface="Exo 2" panose="00000500000000000000" pitchFamily="2" charset="0"/>
            </a:endParaRP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1800" b="1" kern="0" baseline="0" dirty="0">
                          <a:solidFill>
                            <a:srgbClr val="00B050"/>
                          </a:solidFill>
                          <a:latin typeface="Exo 2" panose="00000500000000000000" pitchFamily="2" charset="0"/>
                        </a:rPr>
                        <a:t/>
                      </a: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dirty="0">
                          <a:latin typeface="Exo 2" panose="00000500000000000000" pitchFamily="2" charset="0"/>
                        </a:rPr>
                        <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dirty="0">
                          <a:latin typeface="Exo 2" panose="00000500000000000000" pitchFamily="2" charset="0"/>
                        </a:rPr>
                        <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kern="1200" dirty="0">
                          <a:latin typeface="Exo 2" panose="00000500000000000000" pitchFamily="2" charset="0"/>
                        </a:rPr>
                        <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fontScale="92500"/>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Exo 2" panose="00000500000000000000" pitchFamily="2" charset="0"/>
                        </a:rPr>
                        <a:t/>
                      </a: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15644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1955140156"/>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r" rtl="1">
                        <a:buNone/>
                      </a:pPr>
                      <a:r>
                        <a:rPr lang="he-IL" sz="1600" b="1" i="0" u="none" strike="noStrike" noProof="0" dirty="0" smtClean="0">
                          <a:solidFill>
                            <a:srgbClr val="000000"/>
                          </a:solidFill>
                          <a:latin typeface="Exo 2" panose="00000500000000000000" pitchFamily="2" charset="0"/>
                        </a:rPr>
                        <a:t>מה השתנה מ </a:t>
                      </a:r>
                      <a:r>
                        <a:rPr lang="mr-IN" sz="1600" b="1" i="0" u="none" strike="noStrike" noProof="0" dirty="0" smtClean="0">
                          <a:solidFill>
                            <a:srgbClr val="000000"/>
                          </a:solidFill>
                          <a:latin typeface="Exo 2" panose="00000500000000000000" pitchFamily="2" charset="0"/>
                        </a:rPr>
                        <a:t>–</a:t>
                      </a:r>
                      <a:r>
                        <a:rPr lang="he-IL" sz="1600" b="1" i="0" u="none" strike="noStrike" noProof="0" dirty="0" smtClean="0">
                          <a:solidFill>
                            <a:srgbClr val="000000"/>
                          </a:solidFill>
                          <a:latin typeface="Exo 2" panose="00000500000000000000" pitchFamily="2" charset="0"/>
                        </a:rPr>
                        <a:t> 2013 ל </a:t>
                      </a:r>
                      <a:r>
                        <a:rPr lang="mr-IN" sz="1600" b="1" i="0" u="none" strike="noStrike" noProof="0" dirty="0" smtClean="0">
                          <a:solidFill>
                            <a:srgbClr val="000000"/>
                          </a:solidFill>
                          <a:latin typeface="Exo 2" panose="00000500000000000000" pitchFamily="2" charset="0"/>
                        </a:rPr>
                        <a:t>–</a:t>
                      </a:r>
                      <a:r>
                        <a:rPr lang="he-IL" sz="1600" b="1" i="0" u="none" strike="noStrike" noProof="0" dirty="0" smtClean="0">
                          <a:solidFill>
                            <a:srgbClr val="000000"/>
                          </a:solidFill>
                          <a:latin typeface="Exo 2" panose="00000500000000000000" pitchFamily="2" charset="0"/>
                        </a:rPr>
                        <a:t> 2017?</a:t>
                      </a:r>
                      <a:endParaRPr lang="en-US" sz="1600" b="1" i="0" u="none" strike="noStrike" noProof="0"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6229">
                <a:tc>
                  <a:txBody>
                    <a:bodyPr/>
                    <a:lstStyle/>
                    <a:p>
                      <a:pPr lvl="0" algn="r" rtl="1">
                        <a:lnSpc>
                          <a:spcPts val="1000"/>
                        </a:lnSpc>
                        <a:spcBef>
                          <a:spcPts val="200"/>
                        </a:spcBef>
                        <a:buNone/>
                      </a:pPr>
                      <a:r>
                        <a:rPr lang="he-IL" sz="900" b="0" i="0" u="none" strike="noStrike" noProof="0" dirty="0" smtClean="0">
                          <a:solidFill>
                            <a:srgbClr val="000000"/>
                          </a:solidFill>
                          <a:latin typeface="Liberation Sans"/>
                          <a:cs typeface="Liberation Sans" panose="020B0604020202020204" pitchFamily="34" charset="0"/>
                        </a:rPr>
                        <a:t>שינויים מהירים התרחשו בארבע השנים האחרונות,</a:t>
                      </a:r>
                      <a:r>
                        <a:rPr lang="he-IL" sz="900" b="0" i="0" u="none" strike="noStrike" baseline="0" noProof="0" dirty="0" smtClean="0">
                          <a:solidFill>
                            <a:srgbClr val="000000"/>
                          </a:solidFill>
                          <a:latin typeface="Liberation Sans"/>
                          <a:cs typeface="Liberation Sans" panose="020B0604020202020204" pitchFamily="34" charset="0"/>
                        </a:rPr>
                        <a:t> ו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OWASP Top 10</a:t>
                      </a:r>
                      <a:r>
                        <a:rPr lang="he-IL" sz="900" b="0" i="0" u="none" strike="noStrike" baseline="0" noProof="0" dirty="0" smtClean="0">
                          <a:solidFill>
                            <a:srgbClr val="000000"/>
                          </a:solidFill>
                          <a:latin typeface="Liberation Sans"/>
                          <a:cs typeface="Liberation Sans" panose="020B0604020202020204" pitchFamily="34" charset="0"/>
                        </a:rPr>
                        <a:t> נדרש להשתנות בהתאם. שכתבנו את </a:t>
                      </a:r>
                      <a:r>
                        <a:rPr lang="en-US" sz="900" b="0" i="0" u="none" strike="noStrike" baseline="0" noProof="0" dirty="0" smtClean="0">
                          <a:solidFill>
                            <a:srgbClr val="000000"/>
                          </a:solidFill>
                          <a:latin typeface="Liberation Sans"/>
                          <a:cs typeface="Liberation Sans" panose="020B0604020202020204" pitchFamily="34" charset="0"/>
                        </a:rPr>
                        <a:t>OWASP Top 10</a:t>
                      </a:r>
                      <a:r>
                        <a:rPr lang="he-IL" sz="900" b="0" i="0" u="none" strike="noStrike" baseline="0" noProof="0" dirty="0" smtClean="0">
                          <a:solidFill>
                            <a:srgbClr val="000000"/>
                          </a:solidFill>
                          <a:latin typeface="Liberation Sans"/>
                          <a:cs typeface="Liberation Sans" panose="020B0604020202020204" pitchFamily="34" charset="0"/>
                        </a:rPr>
                        <a:t>, חידשנו את שיטת העבודה, יצרנו תהליך איסוף מידע חדש, עבדנו עם הקהילה, סידרנו מחדש את הסיכונים שלנו, כתבנו מחדש כל סיכון והוספנו הפניות לשפות וספריות נפוצות כיום.</a:t>
                      </a:r>
                    </a:p>
                    <a:p>
                      <a:pPr lvl="0" algn="r" rtl="1">
                        <a:lnSpc>
                          <a:spcPts val="1000"/>
                        </a:lnSpc>
                        <a:spcBef>
                          <a:spcPts val="200"/>
                        </a:spcBef>
                        <a:buNone/>
                      </a:pPr>
                      <a:endParaRPr lang="he-IL" sz="900" b="0" i="0" u="none" strike="noStrike" baseline="0" noProof="0" dirty="0" smtClean="0">
                        <a:solidFill>
                          <a:srgbClr val="000000"/>
                        </a:solidFill>
                        <a:latin typeface="Liberation Sans"/>
                        <a:cs typeface="Liberation Sans" panose="020B0604020202020204" pitchFamily="34" charset="0"/>
                      </a:endParaRPr>
                    </a:p>
                    <a:p>
                      <a:pPr lvl="0" algn="r" rtl="1">
                        <a:lnSpc>
                          <a:spcPts val="1000"/>
                        </a:lnSpc>
                        <a:spcBef>
                          <a:spcPts val="200"/>
                        </a:spcBef>
                        <a:buNone/>
                      </a:pPr>
                      <a:r>
                        <a:rPr lang="he-IL" sz="900" b="0" i="0" u="none" strike="noStrike" baseline="0" noProof="0" dirty="0" smtClean="0">
                          <a:solidFill>
                            <a:srgbClr val="000000"/>
                          </a:solidFill>
                          <a:latin typeface="Liberation Sans"/>
                          <a:cs typeface="Liberation Sans" panose="020B0604020202020204" pitchFamily="34" charset="0"/>
                        </a:rPr>
                        <a:t>בשנים האחרונות, היסודות הטכנולוגיים והארכיטקטורה של </a:t>
                      </a:r>
                      <a:r>
                        <a:rPr lang="he-IL" sz="900" b="0" i="0" u="none" strike="noStrike" baseline="0" noProof="0" dirty="0" err="1" smtClean="0">
                          <a:solidFill>
                            <a:srgbClr val="000000"/>
                          </a:solidFill>
                          <a:latin typeface="Liberation Sans"/>
                          <a:cs typeface="Liberation Sans" panose="020B0604020202020204" pitchFamily="34" charset="0"/>
                        </a:rPr>
                        <a:t>פרויקטי</a:t>
                      </a:r>
                      <a:r>
                        <a:rPr lang="he-IL" sz="900" b="0" i="0" u="none" strike="noStrike" baseline="0" noProof="0" dirty="0" smtClean="0">
                          <a:solidFill>
                            <a:srgbClr val="000000"/>
                          </a:solidFill>
                          <a:latin typeface="Liberation Sans"/>
                          <a:cs typeface="Liberation Sans" panose="020B0604020202020204" pitchFamily="34" charset="0"/>
                        </a:rPr>
                        <a:t> תוכנה השתנו משמעותית:</a:t>
                      </a:r>
                    </a:p>
                    <a:p>
                      <a:pPr marL="171450" lvl="0" indent="-171450" algn="r" rtl="1">
                        <a:lnSpc>
                          <a:spcPts val="1000"/>
                        </a:lnSpc>
                        <a:spcBef>
                          <a:spcPts val="200"/>
                        </a:spcBef>
                        <a:buFont typeface="Arial" charset="0"/>
                        <a:buChar char="•"/>
                      </a:pP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בשפות </a:t>
                      </a:r>
                      <a:r>
                        <a:rPr lang="en-US" sz="900" b="0" i="0" u="none" strike="noStrike" baseline="0" noProof="0" dirty="0" err="1" smtClean="0">
                          <a:solidFill>
                            <a:srgbClr val="000000"/>
                          </a:solidFill>
                          <a:latin typeface="Liberation Sans"/>
                          <a:cs typeface="Liberation Sans" panose="020B0604020202020204" pitchFamily="34" charset="0"/>
                        </a:rPr>
                        <a:t>Node.JS</a:t>
                      </a:r>
                      <a:r>
                        <a:rPr lang="he-IL" sz="900" b="0" i="0" u="none" strike="noStrike" baseline="0" noProof="0" dirty="0" smtClean="0">
                          <a:solidFill>
                            <a:srgbClr val="000000"/>
                          </a:solidFill>
                          <a:latin typeface="Liberation Sans"/>
                          <a:cs typeface="Liberation Sans" panose="020B0604020202020204" pitchFamily="34" charset="0"/>
                        </a:rPr>
                        <a:t> ו -  </a:t>
                      </a:r>
                      <a:r>
                        <a:rPr lang="en-US" sz="900" b="0" i="0" u="none" strike="noStrike" baseline="0" noProof="0" dirty="0" smtClean="0">
                          <a:solidFill>
                            <a:srgbClr val="000000"/>
                          </a:solidFill>
                          <a:latin typeface="Liberation Sans"/>
                          <a:cs typeface="Liberation Sans" panose="020B0604020202020204" pitchFamily="34" charset="0"/>
                        </a:rPr>
                        <a:t>Spring Boot</a:t>
                      </a:r>
                      <a:r>
                        <a:rPr lang="he-IL" sz="900" b="0" i="0" u="none" strike="noStrike" baseline="0" noProof="0" dirty="0" smtClean="0">
                          <a:solidFill>
                            <a:srgbClr val="000000"/>
                          </a:solidFill>
                          <a:latin typeface="Liberation Sans"/>
                          <a:cs typeface="Liberation Sans" panose="020B0604020202020204" pitchFamily="34" charset="0"/>
                        </a:rPr>
                        <a:t> מחליפים רכיבים מונוליתים. ל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יש אתגרי אבטחה </a:t>
                      </a:r>
                      <a:r>
                        <a:rPr lang="he-IL" sz="900" b="0" i="0" u="none" strike="noStrike" baseline="0" noProof="0" dirty="0" err="1" smtClean="0">
                          <a:solidFill>
                            <a:srgbClr val="000000"/>
                          </a:solidFill>
                          <a:latin typeface="Liberation Sans"/>
                          <a:cs typeface="Liberation Sans" panose="020B0604020202020204" pitchFamily="34" charset="0"/>
                        </a:rPr>
                        <a:t>יחודיים</a:t>
                      </a:r>
                      <a:r>
                        <a:rPr lang="he-IL" sz="900" b="0" i="0" u="none" strike="noStrike" baseline="0" noProof="0" dirty="0" smtClean="0">
                          <a:solidFill>
                            <a:srgbClr val="000000"/>
                          </a:solidFill>
                          <a:latin typeface="Liberation Sans"/>
                          <a:cs typeface="Liberation Sans" panose="020B0604020202020204" pitchFamily="34" charset="0"/>
                        </a:rPr>
                        <a:t> כמו יצירת אמון בין </a:t>
                      </a:r>
                      <a:r>
                        <a:rPr lang="en-US" sz="900" b="0" i="0" u="none" strike="noStrike" baseline="0" noProof="0" dirty="0" err="1" smtClean="0">
                          <a:solidFill>
                            <a:srgbClr val="000000"/>
                          </a:solidFill>
                          <a:latin typeface="Liberation Sans"/>
                          <a:cs typeface="Liberation Sans" panose="020B0604020202020204" pitchFamily="34" charset="0"/>
                        </a:rPr>
                        <a:t>microservices</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containers</a:t>
                      </a:r>
                      <a:r>
                        <a:rPr lang="he-IL" sz="900" b="0" i="0" u="none" strike="noStrike" baseline="0" noProof="0" dirty="0" smtClean="0">
                          <a:solidFill>
                            <a:srgbClr val="000000"/>
                          </a:solidFill>
                          <a:latin typeface="Liberation Sans"/>
                          <a:cs typeface="Liberation Sans" panose="020B0604020202020204" pitchFamily="34" charset="0"/>
                        </a:rPr>
                        <a:t>, ניהול סיסמאות ופרטים סודיים ועוד. קוד ישן שמעולם לא תוכנן להיות נגיש לאינטרנט, עכשיו נמצא מאחורי </a:t>
                      </a:r>
                      <a:r>
                        <a:rPr lang="en-US" sz="900" b="0" i="0" u="none" strike="noStrike" baseline="0" noProof="0" dirty="0" smtClean="0">
                          <a:solidFill>
                            <a:srgbClr val="000000"/>
                          </a:solidFill>
                          <a:latin typeface="Liberation Sans"/>
                          <a:cs typeface="Liberation Sans" panose="020B0604020202020204" pitchFamily="34" charset="0"/>
                        </a:rPr>
                        <a:t>API</a:t>
                      </a:r>
                      <a:r>
                        <a:rPr lang="he-IL" sz="900" b="0" i="0" u="none" strike="noStrike" baseline="0" noProof="0" dirty="0" smtClean="0">
                          <a:solidFill>
                            <a:srgbClr val="000000"/>
                          </a:solidFill>
                          <a:latin typeface="Liberation Sans"/>
                          <a:cs typeface="Liberation Sans" panose="020B0604020202020204" pitchFamily="34" charset="0"/>
                        </a:rPr>
                        <a:t> או שירות </a:t>
                      </a:r>
                      <a:r>
                        <a:rPr lang="en-US" sz="900" b="0" i="0" u="none" strike="noStrike" baseline="0" noProof="0" dirty="0" smtClean="0">
                          <a:solidFill>
                            <a:srgbClr val="000000"/>
                          </a:solidFill>
                          <a:latin typeface="Liberation Sans"/>
                          <a:cs typeface="Liberation Sans" panose="020B0604020202020204" pitchFamily="34" charset="0"/>
                        </a:rPr>
                        <a:t>Web</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RESTful</a:t>
                      </a:r>
                      <a:r>
                        <a:rPr lang="he-IL" sz="900" b="0" i="0" u="none" strike="noStrike" baseline="0" noProof="0" dirty="0" smtClean="0">
                          <a:solidFill>
                            <a:srgbClr val="000000"/>
                          </a:solidFill>
                          <a:latin typeface="Liberation Sans"/>
                          <a:cs typeface="Liberation Sans" panose="020B0604020202020204" pitchFamily="34" charset="0"/>
                        </a:rPr>
                        <a:t>, ונצרך על ידי  </a:t>
                      </a:r>
                      <a:r>
                        <a:rPr lang="en-US" sz="900" b="0" i="0" u="none" strike="noStrike" baseline="0" noProof="0" dirty="0" smtClean="0">
                          <a:solidFill>
                            <a:srgbClr val="000000"/>
                          </a:solidFill>
                          <a:latin typeface="Liberation Sans"/>
                          <a:cs typeface="Liberation Sans" panose="020B0604020202020204" pitchFamily="34" charset="0"/>
                        </a:rPr>
                        <a:t>Single Page Applications (SPAs)</a:t>
                      </a:r>
                      <a:r>
                        <a:rPr lang="he-IL" sz="900" b="0" i="0" u="none" strike="noStrike" baseline="0" noProof="0" dirty="0" smtClean="0">
                          <a:solidFill>
                            <a:srgbClr val="000000"/>
                          </a:solidFill>
                          <a:latin typeface="Liberation Sans"/>
                          <a:cs typeface="Liberation Sans" panose="020B0604020202020204" pitchFamily="34" charset="0"/>
                        </a:rPr>
                        <a:t> ואפליקציות מובייל. הנחות ארכיטקטוניות שהיו נכונות בזמן כתיבת הקוד, כמו מי מורשה לקרוא לקוד, כבר לא נכונות.</a:t>
                      </a:r>
                    </a:p>
                    <a:p>
                      <a:pPr marL="171450" lvl="0" indent="-171450" algn="r" rtl="1">
                        <a:lnSpc>
                          <a:spcPts val="1000"/>
                        </a:lnSpc>
                        <a:spcBef>
                          <a:spcPts val="200"/>
                        </a:spcBef>
                        <a:buFont typeface="Arial" charset="0"/>
                        <a:buChar char="•"/>
                      </a:pPr>
                      <a:r>
                        <a:rPr lang="en-US" sz="900" b="0" i="0" u="none" strike="noStrike" noProof="0" dirty="0" smtClean="0">
                          <a:solidFill>
                            <a:srgbClr val="000000"/>
                          </a:solidFill>
                          <a:latin typeface="Liberation Sans"/>
                          <a:cs typeface="Liberation Sans" panose="020B0604020202020204" pitchFamily="34" charset="0"/>
                        </a:rPr>
                        <a:t>Single</a:t>
                      </a:r>
                      <a:r>
                        <a:rPr lang="en-US" sz="900" b="0" i="0" u="none" strike="noStrike" baseline="0" noProof="0" dirty="0" smtClean="0">
                          <a:solidFill>
                            <a:srgbClr val="000000"/>
                          </a:solidFill>
                          <a:latin typeface="Liberation Sans"/>
                          <a:cs typeface="Liberation Sans" panose="020B0604020202020204" pitchFamily="34" charset="0"/>
                        </a:rPr>
                        <a:t> Page Application</a:t>
                      </a:r>
                      <a:r>
                        <a:rPr lang="he-IL" sz="900" b="0" i="0" u="none" strike="noStrike" baseline="0" noProof="0" dirty="0" smtClean="0">
                          <a:solidFill>
                            <a:srgbClr val="000000"/>
                          </a:solidFill>
                          <a:latin typeface="Liberation Sans"/>
                          <a:cs typeface="Liberation Sans" panose="020B0604020202020204" pitchFamily="34" charset="0"/>
                        </a:rPr>
                        <a:t>, שנכתבים באמצעות ספריות </a:t>
                      </a:r>
                      <a:r>
                        <a:rPr lang="en-US" sz="900" b="0" i="0" u="none" strike="noStrike" baseline="0" noProof="0" dirty="0" smtClean="0">
                          <a:solidFill>
                            <a:srgbClr val="000000"/>
                          </a:solidFill>
                          <a:latin typeface="Liberation Sans"/>
                          <a:cs typeface="Liberation Sans" panose="020B0604020202020204" pitchFamily="34" charset="0"/>
                        </a:rPr>
                        <a:t>JavaScript</a:t>
                      </a:r>
                      <a:r>
                        <a:rPr lang="he-IL" sz="900" b="0" i="0" u="none" strike="noStrike" baseline="0" noProof="0" dirty="0" smtClean="0">
                          <a:solidFill>
                            <a:srgbClr val="000000"/>
                          </a:solidFill>
                          <a:latin typeface="Liberation Sans"/>
                          <a:cs typeface="Liberation Sans" panose="020B0604020202020204" pitchFamily="34" charset="0"/>
                        </a:rPr>
                        <a:t> כמו </a:t>
                      </a:r>
                      <a:r>
                        <a:rPr lang="en-US" sz="900" b="0" i="0" u="none" strike="noStrike" baseline="0" noProof="0" dirty="0" err="1" smtClean="0">
                          <a:solidFill>
                            <a:srgbClr val="000000"/>
                          </a:solidFill>
                          <a:latin typeface="Liberation Sans"/>
                          <a:cs typeface="Liberation Sans" panose="020B0604020202020204" pitchFamily="34" charset="0"/>
                        </a:rPr>
                        <a:t>Anguler</a:t>
                      </a:r>
                      <a:r>
                        <a:rPr lang="he-IL" sz="900" b="0" i="0" u="none" strike="noStrike" baseline="0" noProof="0" dirty="0" smtClean="0">
                          <a:solidFill>
                            <a:srgbClr val="000000"/>
                          </a:solidFill>
                          <a:latin typeface="Liberation Sans"/>
                          <a:cs typeface="Liberation Sans" panose="020B0604020202020204" pitchFamily="34" charset="0"/>
                        </a:rPr>
                        <a:t> או </a:t>
                      </a:r>
                      <a:r>
                        <a:rPr lang="en-US" sz="900" b="0" i="0" u="none" strike="noStrike" baseline="0" noProof="0" dirty="0" smtClean="0">
                          <a:solidFill>
                            <a:srgbClr val="000000"/>
                          </a:solidFill>
                          <a:latin typeface="Liberation Sans"/>
                          <a:cs typeface="Liberation Sans" panose="020B0604020202020204" pitchFamily="34" charset="0"/>
                        </a:rPr>
                        <a:t>React</a:t>
                      </a:r>
                      <a:r>
                        <a:rPr lang="he-IL" sz="900" b="0" i="0" u="none" strike="noStrike" baseline="0" noProof="0" dirty="0" smtClean="0">
                          <a:solidFill>
                            <a:srgbClr val="000000"/>
                          </a:solidFill>
                          <a:latin typeface="Liberation Sans"/>
                          <a:cs typeface="Liberation Sans" panose="020B0604020202020204" pitchFamily="34" charset="0"/>
                        </a:rPr>
                        <a:t>, מאפשרים ליצור ממשק קצה מודולארי ועשיר ביכולות. יכולות </a:t>
                      </a:r>
                      <a:r>
                        <a:rPr lang="he-IL" sz="900" b="0" i="0" u="none" strike="noStrike" baseline="0" noProof="0" smtClean="0">
                          <a:solidFill>
                            <a:srgbClr val="000000"/>
                          </a:solidFill>
                          <a:latin typeface="Liberation Sans"/>
                          <a:cs typeface="Liberation Sans" panose="020B0604020202020204" pitchFamily="34" charset="0"/>
                        </a:rPr>
                        <a:t>צד לקוח, </a:t>
                      </a:r>
                      <a:r>
                        <a:rPr lang="he-IL" sz="900" b="0" i="0" u="none" strike="noStrike" baseline="0" noProof="0" dirty="0" smtClean="0">
                          <a:solidFill>
                            <a:srgbClr val="000000"/>
                          </a:solidFill>
                          <a:latin typeface="Liberation Sans"/>
                          <a:cs typeface="Liberation Sans" panose="020B0604020202020204" pitchFamily="34" charset="0"/>
                        </a:rPr>
                        <a:t>שבעבר היו נגישים רק מצד השרת, מוסיפים אתגרי אבטחה </a:t>
                      </a:r>
                      <a:r>
                        <a:rPr lang="he-IL" sz="900" b="0" i="0" u="none" strike="noStrike" baseline="0" noProof="0" dirty="0" err="1" smtClean="0">
                          <a:solidFill>
                            <a:srgbClr val="000000"/>
                          </a:solidFill>
                          <a:latin typeface="Liberation Sans"/>
                          <a:cs typeface="Liberation Sans" panose="020B0604020202020204" pitchFamily="34" charset="0"/>
                        </a:rPr>
                        <a:t>יחודיים</a:t>
                      </a:r>
                      <a:r>
                        <a:rPr lang="he-IL" sz="900" b="0" i="0" u="none" strike="noStrike" baseline="0" noProof="0" dirty="0" smtClean="0">
                          <a:solidFill>
                            <a:srgbClr val="000000"/>
                          </a:solidFill>
                          <a:latin typeface="Liberation Sans"/>
                          <a:cs typeface="Liberation Sans" panose="020B0604020202020204" pitchFamily="34" charset="0"/>
                        </a:rPr>
                        <a:t>.</a:t>
                      </a:r>
                    </a:p>
                    <a:p>
                      <a:pPr marL="171450" lvl="0" indent="-171450" algn="r" rtl="1">
                        <a:lnSpc>
                          <a:spcPts val="1000"/>
                        </a:lnSpc>
                        <a:spcBef>
                          <a:spcPts val="200"/>
                        </a:spcBef>
                        <a:buFont typeface="Arial" charset="0"/>
                        <a:buChar char="•"/>
                      </a:pPr>
                      <a:r>
                        <a:rPr lang="en-US" sz="900" b="0" i="0" u="none" strike="noStrike" noProof="0" dirty="0" smtClean="0">
                          <a:solidFill>
                            <a:srgbClr val="000000"/>
                          </a:solidFill>
                          <a:latin typeface="Liberation Sans"/>
                          <a:cs typeface="Liberation Sans" panose="020B0604020202020204" pitchFamily="34" charset="0"/>
                        </a:rPr>
                        <a:t>JavaScript</a:t>
                      </a:r>
                      <a:r>
                        <a:rPr lang="he-IL" sz="900" b="0" i="0" u="none" strike="noStrike" baseline="0" noProof="0" dirty="0" smtClean="0">
                          <a:solidFill>
                            <a:srgbClr val="000000"/>
                          </a:solidFill>
                          <a:latin typeface="Liberation Sans"/>
                          <a:cs typeface="Liberation Sans" panose="020B0604020202020204" pitchFamily="34" charset="0"/>
                        </a:rPr>
                        <a:t> היא עכשיו השפה העיקרית של האינטרנט, עם </a:t>
                      </a:r>
                      <a:r>
                        <a:rPr lang="en-US" sz="900" b="0" i="0" u="none" strike="noStrike" baseline="0" noProof="0" dirty="0" err="1" smtClean="0">
                          <a:solidFill>
                            <a:srgbClr val="000000"/>
                          </a:solidFill>
                          <a:latin typeface="Liberation Sans"/>
                          <a:cs typeface="Liberation Sans" panose="020B0604020202020204" pitchFamily="34" charset="0"/>
                        </a:rPr>
                        <a:t>Node.JS</a:t>
                      </a:r>
                      <a:r>
                        <a:rPr lang="he-IL" sz="900" b="0" i="0" u="none" strike="noStrike" baseline="0" noProof="0" dirty="0" smtClean="0">
                          <a:solidFill>
                            <a:srgbClr val="000000"/>
                          </a:solidFill>
                          <a:latin typeface="Liberation Sans"/>
                          <a:cs typeface="Liberation Sans" panose="020B0604020202020204" pitchFamily="34" charset="0"/>
                        </a:rPr>
                        <a:t> לכתיבת צד שרת, וספריות מודרניות כמו </a:t>
                      </a:r>
                      <a:r>
                        <a:rPr lang="en-US" sz="900" b="0" i="0" u="none" strike="noStrike" baseline="0" noProof="0" dirty="0" smtClean="0">
                          <a:solidFill>
                            <a:srgbClr val="000000"/>
                          </a:solidFill>
                          <a:latin typeface="Liberation Sans"/>
                          <a:cs typeface="Liberation Sans" panose="020B0604020202020204" pitchFamily="34" charset="0"/>
                        </a:rPr>
                        <a:t>Bootstrap, Electron, Angular</a:t>
                      </a:r>
                      <a:r>
                        <a:rPr lang="he-IL" sz="900" b="0" i="0" u="none" strike="noStrike" baseline="0" noProof="0" dirty="0" smtClean="0">
                          <a:solidFill>
                            <a:srgbClr val="000000"/>
                          </a:solidFill>
                          <a:latin typeface="Liberation Sans"/>
                          <a:cs typeface="Liberation Sans" panose="020B0604020202020204" pitchFamily="34" charset="0"/>
                        </a:rPr>
                        <a:t> ו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React</a:t>
                      </a:r>
                      <a:r>
                        <a:rPr lang="he-IL" sz="900" b="0" i="0" u="none" strike="noStrike" baseline="0" noProof="0" dirty="0" smtClean="0">
                          <a:solidFill>
                            <a:srgbClr val="000000"/>
                          </a:solidFill>
                          <a:latin typeface="Liberation Sans"/>
                          <a:cs typeface="Liberation Sans" panose="020B0604020202020204" pitchFamily="34" charset="0"/>
                        </a:rPr>
                        <a:t> בצד לקוח.</a:t>
                      </a:r>
                      <a:endParaRPr lang="en-US" sz="900" b="0" i="0" u="none" strike="noStrike" noProof="0" dirty="0" smtClean="0">
                        <a:solidFill>
                          <a:srgbClr val="000000"/>
                        </a:solidFill>
                        <a:latin typeface="Liberation Sans"/>
                        <a:cs typeface="Liberation Sans" panose="020B0604020202020204" pitchFamily="34" charset="0"/>
                      </a:endParaRPr>
                    </a:p>
                    <a:p>
                      <a:pPr lvl="0" algn="r" rtl="1">
                        <a:lnSpc>
                          <a:spcPts val="1000"/>
                        </a:lnSpc>
                        <a:spcBef>
                          <a:spcPts val="200"/>
                        </a:spcBef>
                        <a:buNone/>
                      </a:pPr>
                      <a:endParaRPr lang="he-IL" sz="900" b="0" i="0" u="none" strike="noStrike" noProof="0" dirty="0" smtClean="0">
                        <a:solidFill>
                          <a:srgbClr val="000000"/>
                        </a:solidFill>
                        <a:latin typeface="Liberation Sans"/>
                        <a:cs typeface="Liberation Sans" panose="020B0604020202020204" pitchFamily="34" charset="0"/>
                      </a:endParaRPr>
                    </a:p>
                    <a:p>
                      <a:pPr lvl="0" algn="r" rtl="1">
                        <a:lnSpc>
                          <a:spcPts val="1000"/>
                        </a:lnSpc>
                        <a:spcBef>
                          <a:spcPts val="200"/>
                        </a:spcBef>
                        <a:buNone/>
                      </a:pPr>
                      <a:r>
                        <a:rPr lang="he-IL" sz="900" b="1" i="0" u="none" strike="noStrike" noProof="0" dirty="0" smtClean="0">
                          <a:solidFill>
                            <a:srgbClr val="000000"/>
                          </a:solidFill>
                          <a:latin typeface="Liberation Sans"/>
                          <a:cs typeface="Liberation Sans" panose="020B0604020202020204" pitchFamily="34" charset="0"/>
                        </a:rPr>
                        <a:t>בעיות</a:t>
                      </a:r>
                      <a:r>
                        <a:rPr lang="he-IL" sz="900" b="1" i="0" u="none" strike="noStrike" baseline="0" noProof="0" dirty="0" smtClean="0">
                          <a:solidFill>
                            <a:srgbClr val="000000"/>
                          </a:solidFill>
                          <a:latin typeface="Liberation Sans"/>
                          <a:cs typeface="Liberation Sans" panose="020B0604020202020204" pitchFamily="34" charset="0"/>
                        </a:rPr>
                        <a:t> חדשות, שנתמכים באמצעות נתונים:</a:t>
                      </a:r>
                    </a:p>
                    <a:p>
                      <a:pPr marL="171450" lvl="0" indent="-171450" algn="r" rtl="1">
                        <a:lnSpc>
                          <a:spcPts val="1000"/>
                        </a:lnSpc>
                        <a:spcBef>
                          <a:spcPts val="200"/>
                        </a:spcBef>
                        <a:buFont typeface="Arial" charset="0"/>
                        <a:buChar char="•"/>
                      </a:pP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A4:2017-XML External Entities (XXE)</a:t>
                      </a:r>
                      <a:r>
                        <a:rPr lang="he-IL" sz="900" b="1" i="0" u="none" strike="noStrike" baseline="0" noProof="0" dirty="0" smtClean="0">
                          <a:solidFill>
                            <a:srgbClr val="000000"/>
                          </a:solidFill>
                          <a:latin typeface="Liberation Sans"/>
                          <a:cs typeface="Liberation Sans" panose="020B0604020202020204" pitchFamily="34" charset="0"/>
                        </a:rPr>
                        <a:t> </a:t>
                      </a:r>
                      <a:r>
                        <a:rPr lang="he-IL" sz="900" b="0" i="0" u="none" strike="noStrike" baseline="0" noProof="0" dirty="0" smtClean="0">
                          <a:solidFill>
                            <a:srgbClr val="000000"/>
                          </a:solidFill>
                          <a:latin typeface="Liberation Sans"/>
                          <a:cs typeface="Liberation Sans" panose="020B0604020202020204" pitchFamily="34" charset="0"/>
                        </a:rPr>
                        <a:t>זוהי קטגוריה חדשה שנתמכת בעיקר על ידי נתונים מ</a:t>
                      </a:r>
                      <a:r>
                        <a:rPr lang="he-IL" sz="900" b="0" i="0" u="none" strike="noStrike" baseline="0" noProof="0" dirty="0" smtClean="0">
                          <a:solidFill>
                            <a:srgbClr val="000000"/>
                          </a:solidFill>
                          <a:latin typeface="Liberation Sans"/>
                          <a:cs typeface="Liberation Sans" panose="020B0604020202020204" pitchFamily="34" charset="0"/>
                          <a:hlinkClick r:id="rId5"/>
                        </a:rPr>
                        <a:t>כלי ניתוח קוד סטאטי</a:t>
                      </a:r>
                      <a:r>
                        <a:rPr lang="he-IL" sz="900" b="0" i="0" u="none" strike="noStrike" baseline="0" noProof="0" dirty="0" smtClean="0">
                          <a:solidFill>
                            <a:srgbClr val="000000"/>
                          </a:solidFill>
                          <a:latin typeface="Liberation Sans"/>
                          <a:cs typeface="Liberation Sans" panose="020B0604020202020204" pitchFamily="34" charset="0"/>
                        </a:rPr>
                        <a:t>.</a:t>
                      </a:r>
                    </a:p>
                    <a:p>
                      <a:pPr marL="0" lvl="0" indent="0" algn="r" rtl="1">
                        <a:lnSpc>
                          <a:spcPts val="1000"/>
                        </a:lnSpc>
                        <a:spcBef>
                          <a:spcPts val="200"/>
                        </a:spcBef>
                        <a:buFont typeface="Arial" charset="0"/>
                        <a:buNone/>
                      </a:pPr>
                      <a:endParaRPr lang="he-IL" sz="900" b="0" i="0" u="none" strike="noStrike" baseline="0" noProof="0" dirty="0" smtClean="0">
                        <a:solidFill>
                          <a:srgbClr val="000000"/>
                        </a:solidFill>
                        <a:latin typeface="Liberation Sans"/>
                        <a:cs typeface="Liberation Sans" panose="020B0604020202020204" pitchFamily="34" charset="0"/>
                      </a:endParaRPr>
                    </a:p>
                    <a:p>
                      <a:pPr marL="0" lvl="0" indent="0" algn="r" rtl="1">
                        <a:lnSpc>
                          <a:spcPts val="1000"/>
                        </a:lnSpc>
                        <a:spcBef>
                          <a:spcPts val="200"/>
                        </a:spcBef>
                        <a:buFont typeface="Arial" charset="0"/>
                        <a:buNone/>
                      </a:pPr>
                      <a:r>
                        <a:rPr lang="he-IL" sz="900" b="1" i="0" u="none" strike="noStrike" baseline="0" noProof="0" dirty="0" smtClean="0">
                          <a:solidFill>
                            <a:srgbClr val="000000"/>
                          </a:solidFill>
                          <a:latin typeface="Liberation Sans"/>
                          <a:cs typeface="Liberation Sans" panose="020B0604020202020204" pitchFamily="34" charset="0"/>
                        </a:rPr>
                        <a:t>בעיות חדשות שנתמכו באמצעות הקהילה:</a:t>
                      </a:r>
                    </a:p>
                    <a:p>
                      <a:pPr marL="0" lvl="0" indent="0" algn="r" rtl="1">
                        <a:lnSpc>
                          <a:spcPts val="1000"/>
                        </a:lnSpc>
                        <a:spcBef>
                          <a:spcPts val="200"/>
                        </a:spcBef>
                        <a:buFont typeface="Arial" charset="0"/>
                        <a:buNone/>
                      </a:pPr>
                      <a:r>
                        <a:rPr lang="he-IL" sz="900" b="0" i="0" u="none" strike="noStrike" baseline="0" noProof="0" dirty="0" smtClean="0">
                          <a:solidFill>
                            <a:srgbClr val="000000"/>
                          </a:solidFill>
                          <a:latin typeface="Liberation Sans"/>
                          <a:cs typeface="Liberation Sans" panose="020B0604020202020204" pitchFamily="34" charset="0"/>
                        </a:rPr>
                        <a:t>ביקשנו מהקהילה לספק תובנות על שתי קטגוריות של חולשות צפויות. אחרי יותר מ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500 הצעות, וסינון הצעות שהכילו בעיות שכבר נתמכו באמצעות נתונים (כמו חשיפת מידע רגיש ו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a:t>
                      </a:r>
                      <a:r>
                        <a:rPr lang="en-US" sz="900" b="0" i="0" u="none" strike="noStrike" baseline="0" noProof="0" dirty="0" smtClean="0">
                          <a:solidFill>
                            <a:srgbClr val="000000"/>
                          </a:solidFill>
                          <a:latin typeface="Liberation Sans"/>
                          <a:cs typeface="Liberation Sans" panose="020B0604020202020204" pitchFamily="34" charset="0"/>
                        </a:rPr>
                        <a:t>XXE</a:t>
                      </a:r>
                      <a:r>
                        <a:rPr lang="he-IL" sz="900" b="0" i="0" u="none" strike="noStrike" baseline="0" noProof="0" dirty="0" smtClean="0">
                          <a:solidFill>
                            <a:srgbClr val="000000"/>
                          </a:solidFill>
                          <a:latin typeface="Liberation Sans"/>
                          <a:cs typeface="Liberation Sans" panose="020B0604020202020204" pitchFamily="34" charset="0"/>
                        </a:rPr>
                        <a:t>), שתי הבעיות החדשות הן:</a:t>
                      </a:r>
                    </a:p>
                    <a:p>
                      <a:pPr marL="171450" lvl="0" indent="-171450" algn="r" rtl="1">
                        <a:lnSpc>
                          <a:spcPts val="1000"/>
                        </a:lnSpc>
                        <a:spcBef>
                          <a:spcPts val="200"/>
                        </a:spcBef>
                        <a:buFont typeface="Arial" charset="0"/>
                        <a:buChar char="•"/>
                      </a:pPr>
                      <a:r>
                        <a:rPr lang="en-US" sz="900" b="1" i="0" u="none" strike="noStrike" noProof="0" dirty="0" smtClean="0">
                          <a:solidFill>
                            <a:srgbClr val="000000"/>
                          </a:solidFill>
                          <a:latin typeface="Liberation Sans"/>
                          <a:cs typeface="Liberation Sans" panose="020B0604020202020204" pitchFamily="34" charset="0"/>
                          <a:hlinkClick r:id="rId6" action="ppaction://hlinksldjump"/>
                        </a:rPr>
                        <a:t>A8:2017</a:t>
                      </a:r>
                      <a:r>
                        <a:rPr lang="he-IL" sz="900" b="1" i="0" u="none" strike="noStrike" noProof="0" dirty="0" smtClean="0">
                          <a:solidFill>
                            <a:srgbClr val="000000"/>
                          </a:solidFill>
                          <a:latin typeface="Liberation Sans"/>
                          <a:cs typeface="Liberation Sans" panose="020B0604020202020204" pitchFamily="34" charset="0"/>
                          <a:hlinkClick r:id="rId6" action="ppaction://hlinksldjump"/>
                        </a:rPr>
                        <a:t>-</a:t>
                      </a:r>
                      <a:r>
                        <a:rPr lang="he-IL" sz="900" b="1" i="0" u="none" strike="noStrike" noProof="0" dirty="0" err="1" smtClean="0">
                          <a:solidFill>
                            <a:srgbClr val="000000"/>
                          </a:solidFill>
                          <a:latin typeface="Liberation Sans"/>
                          <a:cs typeface="Liberation Sans" panose="020B0604020202020204" pitchFamily="34" charset="0"/>
                          <a:hlinkClick r:id="rId6" action="ppaction://hlinksldjump"/>
                        </a:rPr>
                        <a:t>סירלוז</a:t>
                      </a:r>
                      <a:r>
                        <a:rPr lang="he-IL" sz="900" b="1" i="0" u="none" strike="noStrike" baseline="0" noProof="0" dirty="0" smtClean="0">
                          <a:solidFill>
                            <a:srgbClr val="000000"/>
                          </a:solidFill>
                          <a:latin typeface="Liberation Sans"/>
                          <a:cs typeface="Liberation Sans" panose="020B0604020202020204" pitchFamily="34" charset="0"/>
                          <a:hlinkClick r:id="rId6" action="ppaction://hlinksldjump"/>
                        </a:rPr>
                        <a:t> לא בטוח</a:t>
                      </a:r>
                      <a:r>
                        <a:rPr lang="he-IL" sz="900" b="1" i="0" u="none" strike="noStrike" noProof="0" dirty="0" smtClean="0">
                          <a:solidFill>
                            <a:srgbClr val="000000"/>
                          </a:solidFill>
                          <a:latin typeface="Liberation Sans"/>
                          <a:cs typeface="Liberation Sans" panose="020B0604020202020204" pitchFamily="34" charset="0"/>
                        </a:rPr>
                        <a:t>, </a:t>
                      </a:r>
                      <a:r>
                        <a:rPr lang="he-IL" sz="900" b="0" i="0" u="none" strike="noStrike" noProof="0" dirty="0" smtClean="0">
                          <a:solidFill>
                            <a:srgbClr val="000000"/>
                          </a:solidFill>
                          <a:latin typeface="Liberation Sans"/>
                          <a:cs typeface="Liberation Sans" panose="020B0604020202020204" pitchFamily="34" charset="0"/>
                        </a:rPr>
                        <a:t>חולשה</a:t>
                      </a:r>
                      <a:r>
                        <a:rPr lang="he-IL" sz="900" b="0" i="0" u="none" strike="noStrike" baseline="0" noProof="0" dirty="0" smtClean="0">
                          <a:solidFill>
                            <a:srgbClr val="000000"/>
                          </a:solidFill>
                          <a:latin typeface="Liberation Sans"/>
                          <a:cs typeface="Liberation Sans" panose="020B0604020202020204" pitchFamily="34" charset="0"/>
                        </a:rPr>
                        <a:t> שמאפשרת הרצת קוד מרחוק, או פעולות על מידע רגיש ברכיבים הנגועים.</a:t>
                      </a: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hlinkClick r:id="rId7" action="ppaction://hlinksldjump"/>
                        </a:rPr>
                        <a:t>A10:2017</a:t>
                      </a:r>
                      <a:r>
                        <a:rPr lang="he-IL" sz="900" b="1" i="0" u="none" strike="noStrike" baseline="0" noProof="0" dirty="0" smtClean="0">
                          <a:solidFill>
                            <a:srgbClr val="000000"/>
                          </a:solidFill>
                          <a:latin typeface="Liberation Sans"/>
                          <a:cs typeface="Liberation Sans" panose="020B0604020202020204" pitchFamily="34" charset="0"/>
                          <a:hlinkClick r:id="rId7" action="ppaction://hlinksldjump"/>
                        </a:rPr>
                        <a:t>-ניטור ולוגים שאינו מספק</a:t>
                      </a:r>
                      <a:r>
                        <a:rPr lang="he-IL" sz="900" b="0" i="0" u="none" strike="noStrike" baseline="0" noProof="0" dirty="0" smtClean="0">
                          <a:solidFill>
                            <a:srgbClr val="000000"/>
                          </a:solidFill>
                          <a:latin typeface="Liberation Sans"/>
                          <a:cs typeface="Liberation Sans" panose="020B0604020202020204" pitchFamily="34" charset="0"/>
                        </a:rPr>
                        <a:t>, מה שיכול למנוע או להאט משמעותית זיהוי של פעילות זדונית וחדירה, מענה לתקלה וניתוח דיגיטלי.</a:t>
                      </a:r>
                    </a:p>
                    <a:p>
                      <a:pPr marL="0" lvl="0" indent="0" algn="r" rtl="1">
                        <a:lnSpc>
                          <a:spcPts val="1000"/>
                        </a:lnSpc>
                        <a:spcBef>
                          <a:spcPts val="200"/>
                        </a:spcBef>
                        <a:buFont typeface="Arial" charset="0"/>
                        <a:buNone/>
                      </a:pPr>
                      <a:endParaRPr lang="he-IL" sz="900" b="0" i="0" u="none" strike="noStrike" baseline="0" noProof="0" dirty="0" smtClean="0">
                        <a:solidFill>
                          <a:srgbClr val="000000"/>
                        </a:solidFill>
                        <a:latin typeface="Liberation Sans"/>
                        <a:cs typeface="Liberation Sans" panose="020B0604020202020204" pitchFamily="34" charset="0"/>
                      </a:endParaRPr>
                    </a:p>
                    <a:p>
                      <a:pPr marL="0" lvl="0" indent="0" algn="r" rtl="1">
                        <a:lnSpc>
                          <a:spcPts val="1000"/>
                        </a:lnSpc>
                        <a:spcBef>
                          <a:spcPts val="200"/>
                        </a:spcBef>
                        <a:buFont typeface="Arial" charset="0"/>
                        <a:buNone/>
                      </a:pPr>
                      <a:r>
                        <a:rPr lang="he-IL" sz="900" b="0" i="0" u="none" strike="noStrike" baseline="0" noProof="0" dirty="0" smtClean="0">
                          <a:solidFill>
                            <a:srgbClr val="000000"/>
                          </a:solidFill>
                          <a:latin typeface="Liberation Sans"/>
                          <a:cs typeface="Liberation Sans" panose="020B0604020202020204" pitchFamily="34" charset="0"/>
                        </a:rPr>
                        <a:t>אוחדו או הוסרו, אבל לא נשכחו: </a:t>
                      </a: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A4</a:t>
                      </a:r>
                      <a:r>
                        <a:rPr lang="he-IL" sz="900" b="1" i="0" u="none" strike="noStrike" baseline="0" noProof="0" dirty="0" smtClean="0">
                          <a:solidFill>
                            <a:srgbClr val="000000"/>
                          </a:solidFill>
                          <a:latin typeface="Liberation Sans"/>
                          <a:cs typeface="Liberation Sans" panose="020B0604020202020204" pitchFamily="34" charset="0"/>
                        </a:rPr>
                        <a:t>-אזכור ישיר לרכיב לא מאובטח</a:t>
                      </a:r>
                      <a:r>
                        <a:rPr lang="he-IL" sz="900" b="0" i="0" u="none" strike="noStrike" baseline="0" noProof="0" dirty="0" smtClean="0">
                          <a:solidFill>
                            <a:srgbClr val="000000"/>
                          </a:solidFill>
                          <a:latin typeface="Liberation Sans"/>
                          <a:cs typeface="Liberation Sans" panose="020B0604020202020204" pitchFamily="34" charset="0"/>
                        </a:rPr>
                        <a:t> ו </a:t>
                      </a:r>
                      <a:r>
                        <a:rPr lang="en-US" sz="900" b="1" i="0" u="none" strike="noStrike" baseline="0" noProof="0" dirty="0" smtClean="0">
                          <a:solidFill>
                            <a:srgbClr val="000000"/>
                          </a:solidFill>
                          <a:latin typeface="Liberation Sans"/>
                          <a:cs typeface="Liberation Sans" panose="020B0604020202020204" pitchFamily="34" charset="0"/>
                        </a:rPr>
                        <a:t>A7</a:t>
                      </a:r>
                      <a:r>
                        <a:rPr lang="he-IL" sz="900" b="1" i="0" u="none" strike="noStrike" baseline="0" noProof="0" dirty="0" smtClean="0">
                          <a:solidFill>
                            <a:srgbClr val="000000"/>
                          </a:solidFill>
                          <a:latin typeface="Liberation Sans"/>
                          <a:cs typeface="Liberation Sans" panose="020B0604020202020204" pitchFamily="34" charset="0"/>
                        </a:rPr>
                        <a:t>-חוסר בבקרת גישה ברמה היישומית </a:t>
                      </a:r>
                      <a:r>
                        <a:rPr lang="he-IL" sz="900" b="0" i="0" u="none" strike="noStrike" baseline="0" noProof="0" dirty="0" smtClean="0">
                          <a:solidFill>
                            <a:srgbClr val="000000"/>
                          </a:solidFill>
                          <a:latin typeface="Liberation Sans"/>
                          <a:cs typeface="Liberation Sans" panose="020B0604020202020204" pitchFamily="34" charset="0"/>
                        </a:rPr>
                        <a:t>אוחדו לתוך </a:t>
                      </a:r>
                      <a:r>
                        <a:rPr lang="en-US" sz="900" b="1" i="0" u="none" strike="noStrike" baseline="0" noProof="0" dirty="0" smtClean="0">
                          <a:solidFill>
                            <a:srgbClr val="000000"/>
                          </a:solidFill>
                          <a:latin typeface="Liberation Sans"/>
                          <a:cs typeface="Liberation Sans" panose="020B0604020202020204" pitchFamily="34" charset="0"/>
                          <a:hlinkClick r:id="rId8" action="ppaction://hlinksldjump"/>
                        </a:rPr>
                        <a:t>A5:2017</a:t>
                      </a:r>
                      <a:r>
                        <a:rPr lang="he-IL" sz="900" b="1" i="0" u="none" strike="noStrike" baseline="0" noProof="0" dirty="0" smtClean="0">
                          <a:solidFill>
                            <a:srgbClr val="000000"/>
                          </a:solidFill>
                          <a:latin typeface="Liberation Sans"/>
                          <a:cs typeface="Liberation Sans" panose="020B0604020202020204" pitchFamily="34" charset="0"/>
                          <a:hlinkClick r:id="rId8" action="ppaction://hlinksldjump"/>
                        </a:rPr>
                        <a:t>-בקרת גישה שבורה</a:t>
                      </a:r>
                      <a:r>
                        <a:rPr lang="he-IL" sz="900" b="0" i="0" u="none" strike="noStrike" baseline="0" noProof="0" dirty="0" smtClean="0">
                          <a:solidFill>
                            <a:srgbClr val="000000"/>
                          </a:solidFill>
                          <a:latin typeface="Liberation Sans"/>
                          <a:cs typeface="Liberation Sans" panose="020B0604020202020204" pitchFamily="34" charset="0"/>
                        </a:rPr>
                        <a:t>.</a:t>
                      </a: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A8-Cross-Site Request Forgery (CSRF)</a:t>
                      </a:r>
                      <a:r>
                        <a:rPr lang="he-IL" sz="900" b="0" i="0" u="none" strike="noStrike" baseline="0" noProof="0" dirty="0" smtClean="0">
                          <a:solidFill>
                            <a:srgbClr val="000000"/>
                          </a:solidFill>
                          <a:latin typeface="Liberation Sans"/>
                          <a:cs typeface="Liberation Sans" panose="020B0604020202020204" pitchFamily="34" charset="0"/>
                        </a:rPr>
                        <a:t>, בגלל שכיום ספריות רבות כוללות </a:t>
                      </a:r>
                      <a:r>
                        <a:rPr lang="he-IL" sz="900" b="0" i="0" u="none" strike="noStrike" baseline="0" noProof="0" dirty="0" smtClean="0">
                          <a:solidFill>
                            <a:srgbClr val="000000"/>
                          </a:solidFill>
                          <a:latin typeface="Liberation Sans"/>
                          <a:cs typeface="Liberation Sans" panose="020B0604020202020204" pitchFamily="34" charset="0"/>
                          <a:hlinkClick r:id="rId9"/>
                        </a:rPr>
                        <a:t>הגנות מפני </a:t>
                      </a:r>
                      <a:r>
                        <a:rPr lang="en-US" sz="900" b="0" i="0" u="none" strike="noStrike" baseline="0" noProof="0" dirty="0" smtClean="0">
                          <a:solidFill>
                            <a:srgbClr val="000000"/>
                          </a:solidFill>
                          <a:latin typeface="Liberation Sans"/>
                          <a:cs typeface="Liberation Sans" panose="020B0604020202020204" pitchFamily="34" charset="0"/>
                          <a:hlinkClick r:id="rId9"/>
                        </a:rPr>
                        <a:t>CSRF</a:t>
                      </a:r>
                      <a:r>
                        <a:rPr lang="he-IL" sz="900" b="0" i="0" u="none" strike="noStrike" baseline="0" noProof="0" dirty="0" smtClean="0">
                          <a:solidFill>
                            <a:srgbClr val="000000"/>
                          </a:solidFill>
                          <a:latin typeface="Liberation Sans"/>
                          <a:cs typeface="Liberation Sans" panose="020B0604020202020204" pitchFamily="34" charset="0"/>
                        </a:rPr>
                        <a:t>, חולשה זו נמצאה רק ב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5%  מהאפליקציות.</a:t>
                      </a:r>
                      <a:endParaRPr lang="en-US" sz="900" b="0" i="0" u="none" strike="noStrike" baseline="0" noProof="0" dirty="0" smtClean="0">
                        <a:solidFill>
                          <a:srgbClr val="000000"/>
                        </a:solidFill>
                        <a:latin typeface="Liberation Sans"/>
                        <a:cs typeface="Liberation Sans" panose="020B0604020202020204" pitchFamily="34" charset="0"/>
                      </a:endParaRPr>
                    </a:p>
                    <a:p>
                      <a:pPr marL="171450" lvl="0" indent="-171450" algn="r" rtl="1">
                        <a:lnSpc>
                          <a:spcPts val="1000"/>
                        </a:lnSpc>
                        <a:spcBef>
                          <a:spcPts val="200"/>
                        </a:spcBef>
                        <a:buFont typeface="Arial" charset="0"/>
                        <a:buChar char="•"/>
                      </a:pPr>
                      <a:r>
                        <a:rPr lang="en-US" sz="900" b="1" i="0" u="none" strike="noStrike" baseline="0" noProof="0" dirty="0" smtClean="0">
                          <a:solidFill>
                            <a:srgbClr val="000000"/>
                          </a:solidFill>
                          <a:latin typeface="Liberation Sans"/>
                          <a:cs typeface="Liberation Sans" panose="020B0604020202020204" pitchFamily="34" charset="0"/>
                        </a:rPr>
                        <a:t>A10</a:t>
                      </a:r>
                      <a:r>
                        <a:rPr lang="he-IL" sz="900" b="1" i="0" u="none" strike="noStrike" baseline="0" noProof="0" dirty="0" smtClean="0">
                          <a:solidFill>
                            <a:srgbClr val="000000"/>
                          </a:solidFill>
                          <a:latin typeface="Liberation Sans"/>
                          <a:cs typeface="Liberation Sans" panose="020B0604020202020204" pitchFamily="34" charset="0"/>
                        </a:rPr>
                        <a:t>-הפניות והעברות לא מאומתות</a:t>
                      </a:r>
                      <a:r>
                        <a:rPr lang="he-IL" sz="900" b="0" i="0" u="none" strike="noStrike" baseline="0" noProof="0" dirty="0" smtClean="0">
                          <a:solidFill>
                            <a:srgbClr val="000000"/>
                          </a:solidFill>
                          <a:latin typeface="Liberation Sans"/>
                          <a:cs typeface="Liberation Sans" panose="020B0604020202020204" pitchFamily="34" charset="0"/>
                        </a:rPr>
                        <a:t>, למרות שנמצא בערך ב </a:t>
                      </a:r>
                      <a:r>
                        <a:rPr lang="mr-IN" sz="900" b="0" i="0" u="none" strike="noStrike" baseline="0" noProof="0" dirty="0" smtClean="0">
                          <a:solidFill>
                            <a:srgbClr val="000000"/>
                          </a:solidFill>
                          <a:latin typeface="Liberation Sans"/>
                          <a:cs typeface="Liberation Sans" panose="020B0604020202020204" pitchFamily="34" charset="0"/>
                        </a:rPr>
                        <a:t>–</a:t>
                      </a:r>
                      <a:r>
                        <a:rPr lang="he-IL" sz="900" b="0" i="0" u="none" strike="noStrike" baseline="0" noProof="0" dirty="0" smtClean="0">
                          <a:solidFill>
                            <a:srgbClr val="000000"/>
                          </a:solidFill>
                          <a:latin typeface="Liberation Sans"/>
                          <a:cs typeface="Liberation Sans" panose="020B0604020202020204" pitchFamily="34" charset="0"/>
                        </a:rPr>
                        <a:t> 8% מהאפליקציות, </a:t>
                      </a:r>
                      <a:r>
                        <a:rPr lang="en-US" sz="900" b="0" i="0" u="none" strike="noStrike" baseline="0" noProof="0" dirty="0" smtClean="0">
                          <a:solidFill>
                            <a:srgbClr val="000000"/>
                          </a:solidFill>
                          <a:latin typeface="Liberation Sans"/>
                          <a:cs typeface="Liberation Sans" panose="020B0604020202020204" pitchFamily="34" charset="0"/>
                        </a:rPr>
                        <a:t>XXE</a:t>
                      </a:r>
                      <a:r>
                        <a:rPr lang="he-IL" sz="900" b="0" i="0" u="none" strike="noStrike" baseline="0" noProof="0" dirty="0" smtClean="0">
                          <a:solidFill>
                            <a:srgbClr val="000000"/>
                          </a:solidFill>
                          <a:latin typeface="Liberation Sans"/>
                          <a:cs typeface="Liberation Sans" panose="020B0604020202020204" pitchFamily="34" charset="0"/>
                        </a:rPr>
                        <a:t> </a:t>
                      </a:r>
                      <a:r>
                        <a:rPr lang="he-IL" sz="900" b="0" i="0" u="none" strike="noStrike" baseline="0" noProof="0" dirty="0" err="1" smtClean="0">
                          <a:solidFill>
                            <a:srgbClr val="000000"/>
                          </a:solidFill>
                          <a:latin typeface="Liberation Sans"/>
                          <a:cs typeface="Liberation Sans" panose="020B0604020202020204" pitchFamily="34" charset="0"/>
                        </a:rPr>
                        <a:t>היתה</a:t>
                      </a:r>
                      <a:r>
                        <a:rPr lang="he-IL" sz="900" b="0" i="0" u="none" strike="noStrike" baseline="0" noProof="0" dirty="0" smtClean="0">
                          <a:solidFill>
                            <a:srgbClr val="000000"/>
                          </a:solidFill>
                          <a:latin typeface="Liberation Sans"/>
                          <a:cs typeface="Liberation Sans" panose="020B0604020202020204" pitchFamily="34" charset="0"/>
                        </a:rPr>
                        <a:t> חולשה משמעותית יותר.</a:t>
                      </a:r>
                      <a:endParaRPr lang="he-IL" sz="900" b="1" i="0" u="none" strike="noStrike" baseline="0" noProof="0" dirty="0" smtClean="0">
                        <a:solidFill>
                          <a:srgbClr val="000000"/>
                        </a:solidFill>
                        <a:latin typeface="Liberation Sans"/>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699494531"/>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he-IL" sz="950" b="1" dirty="0" smtClean="0">
                          <a:latin typeface="Liberation Sans" panose="020B0604020202020204" pitchFamily="34" charset="0"/>
                          <a:cs typeface="Liberation Sans" panose="020B0604020202020204" pitchFamily="34" charset="0"/>
                        </a:rPr>
                        <a:t>הזרקת</a:t>
                      </a:r>
                      <a:r>
                        <a:rPr lang="he-IL" sz="950" b="1" baseline="0" dirty="0" smtClean="0">
                          <a:latin typeface="Liberation Sans" panose="020B0604020202020204" pitchFamily="34" charset="0"/>
                          <a:cs typeface="Liberation Sans" panose="020B0604020202020204" pitchFamily="34" charset="0"/>
                        </a:rPr>
                        <a:t> קוד זדוני</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smtClean="0">
                          <a:latin typeface="Liberation Sans" panose="020B0604020202020204" pitchFamily="34" charset="0"/>
                          <a:cs typeface="Liberation Sans" panose="020B0604020202020204" pitchFamily="34" charset="0"/>
                        </a:rPr>
                        <a:t>A1:2017-</a:t>
                      </a:r>
                      <a:r>
                        <a:rPr lang="he-IL" sz="950" b="1" dirty="0" smtClean="0">
                          <a:latin typeface="Liberation Sans" panose="020B0604020202020204" pitchFamily="34" charset="0"/>
                          <a:cs typeface="Liberation Sans" panose="020B0604020202020204" pitchFamily="34" charset="0"/>
                        </a:rPr>
                        <a:t>הזרקת קוד זדוני</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he-IL" sz="950" b="1" kern="1200" dirty="0" smtClean="0">
                          <a:latin typeface="Liberation Sans" panose="020B0604020202020204" pitchFamily="34" charset="0"/>
                          <a:cs typeface="Liberation Sans" panose="020B0604020202020204" pitchFamily="34" charset="0"/>
                        </a:rPr>
                        <a:t>הזדהות שבורה ומנגנון ניהול שיחה</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A2:2017-</a:t>
                      </a:r>
                      <a:r>
                        <a:rPr lang="he-IL" sz="950" b="1" kern="1200" dirty="0" smtClean="0">
                          <a:latin typeface="Liberation Sans" panose="020B0604020202020204" pitchFamily="34" charset="0"/>
                          <a:cs typeface="Liberation Sans" panose="020B0604020202020204" pitchFamily="34" charset="0"/>
                        </a:rPr>
                        <a:t>הזדהות</a:t>
                      </a:r>
                      <a:r>
                        <a:rPr lang="he-IL" sz="950" b="1" kern="1200" baseline="0" dirty="0" smtClean="0">
                          <a:latin typeface="Liberation Sans" panose="020B0604020202020204" pitchFamily="34" charset="0"/>
                          <a:cs typeface="Liberation Sans" panose="020B0604020202020204" pitchFamily="34" charset="0"/>
                        </a:rPr>
                        <a:t> שבורה ומנגנון ניהול שיחה</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A3:2017-</a:t>
                      </a:r>
                      <a:r>
                        <a:rPr lang="he-IL" sz="950" b="1" kern="1200" dirty="0" smtClean="0">
                          <a:latin typeface="Liberation Sans" panose="020B0604020202020204" pitchFamily="34" charset="0"/>
                          <a:cs typeface="Liberation Sans" panose="020B0604020202020204" pitchFamily="34" charset="0"/>
                        </a:rPr>
                        <a:t>חשיפת</a:t>
                      </a:r>
                      <a:r>
                        <a:rPr lang="he-IL" sz="950" b="1" kern="1200" baseline="0" dirty="0" smtClean="0">
                          <a:latin typeface="Liberation Sans" panose="020B0604020202020204" pitchFamily="34" charset="0"/>
                          <a:cs typeface="Liberation Sans" panose="020B0604020202020204" pitchFamily="34" charset="0"/>
                        </a:rPr>
                        <a:t> מידע רגיש</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he-IL" sz="950" b="1" kern="1200" baseline="0" dirty="0" smtClean="0">
                          <a:latin typeface="Liberation Sans" panose="020B0604020202020204" pitchFamily="34" charset="0"/>
                          <a:cs typeface="Liberation Sans" panose="020B0604020202020204" pitchFamily="34" charset="0"/>
                        </a:rPr>
                        <a:t> אזכור ישיר לרכיב לא מאובטח</a:t>
                      </a:r>
                      <a:r>
                        <a:rPr lang="en-US" sz="900" b="1" kern="1200" dirty="0" smtClean="0">
                          <a:solidFill>
                            <a:srgbClr val="4E8542"/>
                          </a:solidFill>
                          <a:latin typeface="Liberation Sans" panose="020B0604020202020204" pitchFamily="34" charset="0"/>
                          <a:cs typeface="Liberation Sans" panose="020B0604020202020204" pitchFamily="34" charset="0"/>
                        </a:rPr>
                        <a:t>[</a:t>
                      </a:r>
                      <a:r>
                        <a:rPr lang="he-IL" sz="900" b="1" kern="1200" baseline="0" dirty="0" smtClean="0">
                          <a:solidFill>
                            <a:srgbClr val="4E8542"/>
                          </a:solidFill>
                          <a:latin typeface="Liberation Sans" panose="020B0604020202020204" pitchFamily="34" charset="0"/>
                          <a:cs typeface="Liberation Sans" panose="020B0604020202020204" pitchFamily="34" charset="0"/>
                        </a:rPr>
                        <a:t>אוחד</a:t>
                      </a:r>
                      <a:r>
                        <a:rPr lang="en-US" sz="900" b="1" kern="1200" baseline="0" dirty="0" smtClean="0">
                          <a:solidFill>
                            <a:srgbClr val="4E8542"/>
                          </a:solidFill>
                          <a:latin typeface="Liberation Sans" panose="020B0604020202020204" pitchFamily="34" charset="0"/>
                          <a:cs typeface="Liberation Sans" panose="020B0604020202020204" pitchFamily="34" charset="0"/>
                        </a:rPr>
                        <a:t>+A7</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he-IL" sz="950" b="1" kern="1200" dirty="0" smtClean="0">
                          <a:latin typeface="Liberation Sans" panose="020B0604020202020204" pitchFamily="34" charset="0"/>
                          <a:cs typeface="Liberation Sans" panose="020B0604020202020204" pitchFamily="34" charset="0"/>
                        </a:rPr>
                        <a:t>ניהול תצורה לא מאובטח</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A5:2017-</a:t>
                      </a:r>
                      <a:r>
                        <a:rPr lang="he-IL" sz="950" b="1" kern="1200" dirty="0" smtClean="0">
                          <a:latin typeface="Liberation Sans" panose="020B0604020202020204" pitchFamily="34" charset="0"/>
                          <a:cs typeface="Liberation Sans" panose="020B0604020202020204" pitchFamily="34" charset="0"/>
                        </a:rPr>
                        <a:t>בקרת</a:t>
                      </a:r>
                      <a:r>
                        <a:rPr lang="he-IL" sz="950" b="1" kern="1200" baseline="0" dirty="0" smtClean="0">
                          <a:latin typeface="Liberation Sans" panose="020B0604020202020204" pitchFamily="34" charset="0"/>
                          <a:cs typeface="Liberation Sans" panose="020B0604020202020204" pitchFamily="34" charset="0"/>
                        </a:rPr>
                        <a:t> גישה שבורה</a:t>
                      </a:r>
                      <a:r>
                        <a:rPr lang="en-US" sz="950" b="1" kern="1200" dirty="0" smtClean="0">
                          <a:solidFill>
                            <a:srgbClr val="83276B"/>
                          </a:solidFill>
                          <a:latin typeface="Liberation Sans" panose="020B0604020202020204" pitchFamily="34" charset="0"/>
                          <a:cs typeface="Liberation Sans" panose="020B0604020202020204" pitchFamily="34" charset="0"/>
                        </a:rPr>
                        <a:t>[Merged</a:t>
                      </a:r>
                      <a:r>
                        <a:rPr lang="en-US" sz="95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he-IL" sz="950" b="1" kern="1200" dirty="0" smtClean="0">
                          <a:latin typeface="Liberation Sans" panose="020B0604020202020204" pitchFamily="34" charset="0"/>
                          <a:cs typeface="Liberation Sans" panose="020B0604020202020204" pitchFamily="34" charset="0"/>
                        </a:rPr>
                        <a:t>חשיפת</a:t>
                      </a:r>
                      <a:r>
                        <a:rPr lang="he-IL" sz="950" b="1" kern="1200" baseline="0" dirty="0" smtClean="0">
                          <a:latin typeface="Liberation Sans" panose="020B0604020202020204" pitchFamily="34" charset="0"/>
                          <a:cs typeface="Liberation Sans" panose="020B0604020202020204" pitchFamily="34" charset="0"/>
                        </a:rPr>
                        <a:t> מידע רגיש</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A6:2017-</a:t>
                      </a:r>
                      <a:r>
                        <a:rPr lang="he-IL" sz="950" b="1" kern="1200" dirty="0" smtClean="0">
                          <a:latin typeface="Liberation Sans" panose="020B0604020202020204" pitchFamily="34" charset="0"/>
                          <a:cs typeface="Liberation Sans" panose="020B0604020202020204" pitchFamily="34" charset="0"/>
                        </a:rPr>
                        <a:t>ניהול</a:t>
                      </a:r>
                      <a:r>
                        <a:rPr lang="he-IL" sz="950" b="1" kern="1200" baseline="0" dirty="0" smtClean="0">
                          <a:latin typeface="Liberation Sans" panose="020B0604020202020204" pitchFamily="34" charset="0"/>
                          <a:cs typeface="Liberation Sans" panose="020B0604020202020204" pitchFamily="34" charset="0"/>
                        </a:rPr>
                        <a:t> תצורה לא מאובטח</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a:t>
                      </a:r>
                      <a:r>
                        <a:rPr lang="en-US" sz="950" b="1" baseline="0" dirty="0" smtClean="0">
                          <a:solidFill>
                            <a:schemeClr val="bg1"/>
                          </a:solidFill>
                          <a:latin typeface="Liberation Sans" panose="020B0604020202020204" pitchFamily="34" charset="0"/>
                          <a:cs typeface="Liberation Sans" panose="020B0604020202020204" pitchFamily="34" charset="0"/>
                        </a:rPr>
                        <a:t> </a:t>
                      </a:r>
                      <a:r>
                        <a:rPr lang="he-IL" sz="950" b="1" kern="1200" dirty="0" smtClean="0">
                          <a:latin typeface="Liberation Sans" panose="020B0604020202020204" pitchFamily="34" charset="0"/>
                          <a:cs typeface="Liberation Sans" panose="020B0604020202020204" pitchFamily="34" charset="0"/>
                        </a:rPr>
                        <a:t>חוסר</a:t>
                      </a:r>
                      <a:r>
                        <a:rPr lang="he-IL" sz="950" b="1" kern="1200" baseline="0" dirty="0" smtClean="0">
                          <a:latin typeface="Liberation Sans" panose="020B0604020202020204" pitchFamily="34" charset="0"/>
                          <a:cs typeface="Liberation Sans" panose="020B0604020202020204" pitchFamily="34" charset="0"/>
                        </a:rPr>
                        <a:t> בבקרת גישה ברמה היישומית</a:t>
                      </a:r>
                      <a:r>
                        <a:rPr lang="en-US" sz="950" b="1" kern="1200" dirty="0" smtClean="0">
                          <a:latin typeface="Liberation Sans" panose="020B0604020202020204" pitchFamily="34" charset="0"/>
                          <a:cs typeface="Liberation Sans" panose="020B0604020202020204" pitchFamily="34" charset="0"/>
                        </a:rPr>
                        <a:t> </a:t>
                      </a:r>
                      <a:r>
                        <a:rPr lang="en-US" sz="900" b="1" kern="1200" dirty="0" smtClean="0">
                          <a:solidFill>
                            <a:srgbClr val="4E8542"/>
                          </a:solidFill>
                          <a:latin typeface="Liberation Sans" panose="020B0604020202020204" pitchFamily="34" charset="0"/>
                          <a:cs typeface="Liberation Sans" panose="020B0604020202020204" pitchFamily="34" charset="0"/>
                        </a:rPr>
                        <a:t>[</a:t>
                      </a:r>
                      <a:r>
                        <a:rPr lang="he-IL" sz="900" b="1" kern="1200" baseline="0" dirty="0" smtClean="0">
                          <a:solidFill>
                            <a:srgbClr val="4E8542"/>
                          </a:solidFill>
                          <a:latin typeface="Liberation Sans" panose="020B0604020202020204" pitchFamily="34" charset="0"/>
                          <a:cs typeface="Liberation Sans" panose="020B0604020202020204" pitchFamily="34" charset="0"/>
                        </a:rPr>
                        <a:t>אוחד</a:t>
                      </a:r>
                      <a:r>
                        <a:rPr lang="en-US" sz="900" b="1" kern="1200" baseline="0" dirty="0" smtClean="0">
                          <a:solidFill>
                            <a:srgbClr val="4E8542"/>
                          </a:solidFill>
                          <a:latin typeface="Liberation Sans" panose="020B0604020202020204" pitchFamily="34" charset="0"/>
                          <a:cs typeface="Liberation Sans" panose="020B0604020202020204" pitchFamily="34" charset="0"/>
                        </a:rPr>
                        <a:t>+A4</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A8:2017-</a:t>
                      </a:r>
                      <a:r>
                        <a:rPr lang="he-IL" sz="950" b="1" kern="1200" dirty="0" err="1" smtClean="0">
                          <a:latin typeface="Liberation Sans" panose="020B0604020202020204" pitchFamily="34" charset="0"/>
                          <a:cs typeface="Liberation Sans" panose="020B0604020202020204" pitchFamily="34" charset="0"/>
                        </a:rPr>
                        <a:t>סרלוז</a:t>
                      </a:r>
                      <a:r>
                        <a:rPr lang="he-IL" sz="950" b="1" kern="1200" dirty="0" smtClean="0">
                          <a:latin typeface="Liberation Sans" panose="020B0604020202020204" pitchFamily="34" charset="0"/>
                          <a:cs typeface="Liberation Sans" panose="020B0604020202020204" pitchFamily="34" charset="0"/>
                        </a:rPr>
                        <a:t> לא מאובטח</a:t>
                      </a:r>
                      <a:r>
                        <a:rPr lang="en-US" sz="950" b="1" kern="1200" dirty="0" smtClean="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he-IL" sz="950" b="1" kern="1200" dirty="0" smtClean="0">
                          <a:latin typeface="Liberation Sans" panose="020B0604020202020204" pitchFamily="34" charset="0"/>
                          <a:cs typeface="Liberation Sans" panose="020B0604020202020204" pitchFamily="34" charset="0"/>
                        </a:rPr>
                        <a:t>שימוש ברכיבים עם חולשות ידועות</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Liberation Sans" panose="020B0604020202020204" pitchFamily="34" charset="0"/>
                          <a:ea typeface="+mn-ea"/>
                          <a:cs typeface="Liberation Sans" panose="020B0604020202020204" pitchFamily="34" charset="0"/>
                        </a:rPr>
                        <a:t>A9:2017-</a:t>
                      </a:r>
                      <a:r>
                        <a:rPr lang="he-IL" sz="950" b="1" kern="1200" dirty="0" smtClean="0">
                          <a:latin typeface="Liberation Sans" panose="020B0604020202020204" pitchFamily="34" charset="0"/>
                          <a:cs typeface="Liberation Sans" panose="020B0604020202020204" pitchFamily="34" charset="0"/>
                        </a:rPr>
                        <a:t>שימוש ברכיבים עם חולשות ידועות</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הפניות והעברות לא מאומתות</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Liberation Sans" panose="020B0604020202020204" pitchFamily="34" charset="0"/>
                          <a:ea typeface="+mn-ea"/>
                          <a:cs typeface="Liberation Sans" panose="020B0604020202020204" pitchFamily="34" charset="0"/>
                        </a:rPr>
                        <a:t>A10:2017-</a:t>
                      </a:r>
                      <a:r>
                        <a:rPr lang="he-IL" sz="950" b="1" kern="1200" dirty="0" smtClean="0">
                          <a:solidFill>
                            <a:schemeClr val="tx1"/>
                          </a:solidFill>
                          <a:latin typeface="Liberation Sans" panose="020B0604020202020204" pitchFamily="34" charset="0"/>
                          <a:ea typeface="+mn-ea"/>
                          <a:cs typeface="Liberation Sans" panose="020B0604020202020204" pitchFamily="34" charset="0"/>
                        </a:rPr>
                        <a:t>ניטור</a:t>
                      </a:r>
                      <a:r>
                        <a:rPr lang="he-IL" sz="950" b="1" kern="1200" baseline="0" dirty="0" smtClean="0">
                          <a:solidFill>
                            <a:schemeClr val="tx1"/>
                          </a:solidFill>
                          <a:latin typeface="Liberation Sans" panose="020B0604020202020204" pitchFamily="34" charset="0"/>
                          <a:ea typeface="+mn-ea"/>
                          <a:cs typeface="Liberation Sans" panose="020B0604020202020204" pitchFamily="34" charset="0"/>
                        </a:rPr>
                        <a:t> ולוגים שאינו מספק</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a:t>
                      </a:r>
                      <a:r>
                        <a:rPr lang="en-US" sz="900" b="1" kern="1200" dirty="0" err="1" smtClean="0">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xmlns=""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xmlns="" val="20000"/>
                    </a:ext>
                  </a:extLst>
                </a:gridCol>
                <a:gridCol w="784800">
                  <a:extLst>
                    <a:ext uri="{9D8B030D-6E8A-4147-A177-3AD203B41FA5}">
                      <a16:colId xmlns:a16="http://schemas.microsoft.com/office/drawing/2014/main" xmlns="" val="20001"/>
                    </a:ext>
                  </a:extLst>
                </a:gridCol>
                <a:gridCol w="810000">
                  <a:extLst>
                    <a:ext uri="{9D8B030D-6E8A-4147-A177-3AD203B41FA5}">
                      <a16:colId xmlns:a16="http://schemas.microsoft.com/office/drawing/2014/main" xmlns="" val="20002"/>
                    </a:ext>
                  </a:extLst>
                </a:gridCol>
                <a:gridCol w="784800">
                  <a:extLst>
                    <a:ext uri="{9D8B030D-6E8A-4147-A177-3AD203B41FA5}">
                      <a16:colId xmlns:a16="http://schemas.microsoft.com/office/drawing/2014/main" xmlns="" val="20003"/>
                    </a:ext>
                  </a:extLst>
                </a:gridCol>
                <a:gridCol w="784800">
                  <a:extLst>
                    <a:ext uri="{9D8B030D-6E8A-4147-A177-3AD203B41FA5}">
                      <a16:colId xmlns:a16="http://schemas.microsoft.com/office/drawing/2014/main" xmlns="" val="20004"/>
                    </a:ext>
                  </a:extLst>
                </a:gridCol>
                <a:gridCol w="612000">
                  <a:extLst>
                    <a:ext uri="{9D8B030D-6E8A-4147-A177-3AD203B41FA5}">
                      <a16:colId xmlns:a16="http://schemas.microsoft.com/office/drawing/2014/main" xmlns=""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r>
              <a:rPr lang="en-AU" dirty="0">
                <a:latin typeface="Exo 2" panose="00000500000000000000" pitchFamily="2" charset="0"/>
              </a:rPr>
              <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xmlns=""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xmlns=""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xmlns=""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xmlns=""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12378</Words>
  <Application>Microsoft Macintosh PowerPoint</Application>
  <PresentationFormat>Letter Paper (8.5x11 in)</PresentationFormat>
  <Paragraphs>1299</Paragraphs>
  <Slides>25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Exo 2</vt:lpstr>
      <vt:lpstr>Liberation Sans</vt:lpstr>
      <vt:lpstr>Mangal</vt:lpstr>
      <vt:lpstr>OpenSymbol</vt:lpstr>
      <vt:lpstr>Wingdings</vt:lpstr>
      <vt:lpstr>Wingdings 2</vt:lpstr>
      <vt:lpstr>Arial</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Omer Levi Hevroni</cp:lastModifiedBy>
  <cp:revision>1878</cp:revision>
  <cp:lastPrinted>2017-11-16T20:35:31Z</cp:lastPrinted>
  <dcterms:created xsi:type="dcterms:W3CDTF">2009-08-17T12:51:41Z</dcterms:created>
  <dcterms:modified xsi:type="dcterms:W3CDTF">2017-11-21T05:37:12Z</dcterms:modified>
  <cp:contentStatus>RC2_RCC1</cp:contentStatus>
</cp:coreProperties>
</file>