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AD5"/>
    <a:srgbClr val="00FF00"/>
    <a:srgbClr val="B93A32"/>
    <a:srgbClr val="672E3B"/>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07F43-A5A5-436D-8489-898C5F0391BC}" v="993" dt="2017-10-20T00:32:30.533"/>
    <p1510:client id="{74C8EBCD-7145-40A6-AFFE-0ECEDBF7A988}" v="16" dt="2017-10-20T19:32:42.460"/>
    <p1510:client id="{48C61886-BF69-48E8-B967-C32013B21537}" v="4523" dt="2017-10-19T22:21:38.286"/>
    <p1510:client id="{3EDA3077-C2A0-42BE-A221-59B7431E90EF}" v="533" dt="2017-10-20T17:17:50.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383" autoAdjust="0"/>
  </p:normalViewPr>
  <p:slideViewPr>
    <p:cSldViewPr>
      <p:cViewPr varScale="1">
        <p:scale>
          <a:sx n="113" d="100"/>
          <a:sy n="113" d="100"/>
        </p:scale>
        <p:origin x="4248" y="114"/>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a:t> Manage with metrics. Drive improvement and funding decisions based on the metrics and analysis</a:t>
          </a:r>
          <a:br>
            <a:rPr lang="en-US" sz="1000"/>
          </a:br>
          <a:r>
            <a:rPr lang="en-US" sz="1000"/>
            <a:t> data captured. Metrics include adherence to security practices / activities, vulnerabilities introduced,</a:t>
          </a:r>
          <a:br>
            <a:rPr lang="en-US" sz="1000"/>
          </a:br>
          <a:r>
            <a:rPr lang="en-US" sz="100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a:lnSpc>
              <a:spcPct val="100000"/>
            </a:lnSpc>
          </a:pPr>
          <a:r>
            <a:rPr lang="en-US" sz="1050" b="1" noProof="0" dirty="0">
              <a:latin typeface="Arial" panose="020B0604020202020204" pitchFamily="34" charset="0"/>
              <a:cs typeface="Arial" panose="020B0604020202020204" pitchFamily="34" charset="0"/>
            </a:rPr>
            <a:t>Require-</a:t>
          </a:r>
          <a:r>
            <a:rPr lang="en-US" sz="1050" b="1" noProof="0" dirty="0" err="1">
              <a:latin typeface="Arial" panose="020B0604020202020204" pitchFamily="34" charset="0"/>
              <a:cs typeface="Arial" panose="020B0604020202020204" pitchFamily="34" charset="0"/>
            </a:rPr>
            <a:t>ments</a:t>
          </a:r>
          <a:r>
            <a:rPr lang="en-US" sz="1050" b="1" noProof="0" dirty="0">
              <a:latin typeface="Arial" panose="020B0604020202020204" pitchFamily="34" charset="0"/>
              <a:cs typeface="Arial" panose="020B0604020202020204" pitchFamily="34" charset="0"/>
            </a:rPr>
            <a:t> and Resource Management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tIns="46800" rIns="91440" bIns="46800"/>
        <a:lstStyle/>
        <a:p>
          <a:pPr marL="57600" indent="-57600" algn="l"/>
          <a:r>
            <a:rPr lang="en-US" sz="9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Planning and </a:t>
          </a:r>
          <a:br>
            <a:rPr lang="en-US" sz="1050" b="1" noProof="0" dirty="0">
              <a:latin typeface="Arial" panose="020B0604020202020204" pitchFamily="34" charset="0"/>
              <a:cs typeface="Arial" panose="020B0604020202020204" pitchFamily="34" charset="0"/>
            </a:rPr>
          </a:br>
          <a:r>
            <a:rPr lang="en-US" sz="1050" b="1" noProof="0" dirty="0">
              <a:latin typeface="Arial" panose="020B0604020202020204" pitchFamily="34" charset="0"/>
              <a:cs typeface="Arial"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57600" indent="-57600" algn="l" rtl="0"/>
          <a:r>
            <a:rPr lang="en-US" sz="900" noProof="0" dirty="0">
              <a:latin typeface="Arial" panose="020B0604020202020204" pitchFamily="34" charset="0"/>
              <a:cs typeface="Arial"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D8BFF34C-D8A4-48D2-87F1-8FB5BDCA60E8}">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Compile the technical requirements including functional and non functional security requirements</a:t>
          </a:r>
        </a:p>
      </dgm:t>
    </dgm:pt>
    <dgm:pt modelId="{C951A6FC-5A1F-4857-A994-E74DBDDE7AAE}" type="parTrans" cxnId="{36350811-A542-4418-AC0D-3711E488E309}">
      <dgm:prSet/>
      <dgm:spPr/>
      <dgm:t>
        <a:bodyPr/>
        <a:lstStyle/>
        <a:p>
          <a:endParaRPr lang="de-DE"/>
        </a:p>
      </dgm:t>
    </dgm:pt>
    <dgm:pt modelId="{9BB27E93-EACB-4F04-B771-5BC97F2FBB8C}" type="sibTrans" cxnId="{36350811-A542-4418-AC0D-3711E488E309}">
      <dgm:prSet/>
      <dgm:spPr/>
      <dgm:t>
        <a:bodyPr/>
        <a:lstStyle/>
        <a:p>
          <a:endParaRPr lang="de-DE"/>
        </a:p>
      </dgm:t>
    </dgm:pt>
    <dgm:pt modelId="{F29BADA4-D3E1-445A-AE44-24DE3C8F9939}">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gm:t>
    </dgm:pt>
    <dgm:pt modelId="{A4254352-B467-4BF2-A4D7-2F7CFAD0394C}" type="parTrans" cxnId="{674C597D-6DA4-4BA0-A9FB-FA1EAD437673}">
      <dgm:prSet/>
      <dgm:spPr/>
      <dgm:t>
        <a:bodyPr/>
        <a:lstStyle/>
        <a:p>
          <a:endParaRPr lang="de-DE"/>
        </a:p>
      </dgm:t>
    </dgm:pt>
    <dgm:pt modelId="{95A4E91D-E87A-4A4F-88AE-244970784DCC}" type="sibTrans" cxnId="{674C597D-6DA4-4BA0-A9FB-FA1EAD437673}">
      <dgm:prSet/>
      <dgm:spPr/>
      <dgm:t>
        <a:bodyPr/>
        <a:lstStyle/>
        <a:p>
          <a:endParaRPr lang="de-DE"/>
        </a:p>
      </dgm:t>
    </dgm:pt>
    <dgm:pt modelId="{EB2D4C8D-BDCD-4268-8B6F-897D3166DC3E}">
      <dgm:prSet custT="1"/>
      <dgm:spPr/>
      <dgm:t>
        <a:bodyPr/>
        <a:lstStyle/>
        <a:p>
          <a:pPr rtl="0">
            <a:lnSpc>
              <a:spcPct val="100000"/>
            </a:lnSpc>
          </a:pPr>
          <a:r>
            <a:rPr lang="en-US" sz="1050" b="1" i="0" u="none" noProof="0" dirty="0">
              <a:latin typeface="Arial" panose="020B0604020202020204" pitchFamily="34" charset="0"/>
              <a:cs typeface="Arial" panose="020B0604020202020204" pitchFamily="34" charset="0"/>
            </a:rPr>
            <a:t>Retiring Systems</a:t>
          </a:r>
          <a:endParaRPr lang="en-US" sz="1050" b="0" i="0" u="none" noProof="0" dirty="0">
            <a:latin typeface="Arial" panose="020B0604020202020204" pitchFamily="34" charset="0"/>
            <a:cs typeface="Arial"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B968349E-4C58-40FB-9DAA-E86B0E8ADE93}">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Securely close down the application, including deleting unused accounts and roles and permissions</a:t>
          </a:r>
        </a:p>
      </dgm:t>
    </dgm:pt>
    <dgm:pt modelId="{8D72B57D-78FA-46C3-90C3-DB8D39C4BFCA}" type="parTrans" cxnId="{87492990-8C18-4693-A831-116F71427484}">
      <dgm:prSet/>
      <dgm:spPr/>
      <dgm:t>
        <a:bodyPr/>
        <a:lstStyle/>
        <a:p>
          <a:endParaRPr lang="de-DE"/>
        </a:p>
      </dgm:t>
    </dgm:pt>
    <dgm:pt modelId="{988C5F79-5C09-40B3-9C2E-F9A0FC6AEDE9}" type="sibTrans" cxnId="{87492990-8C18-4693-A831-116F71427484}">
      <dgm:prSet/>
      <dgm:spPr/>
      <dgm:t>
        <a:bodyPr/>
        <a:lstStyle/>
        <a:p>
          <a:endParaRPr lang="de-DE"/>
        </a:p>
      </dgm:t>
    </dgm:pt>
    <dgm:pt modelId="{A4FD9493-6B40-481C-9E80-8659803A617A}">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Set your application’s state to retired in the CMDB</a:t>
          </a:r>
        </a:p>
      </dgm:t>
    </dgm:pt>
    <dgm:pt modelId="{CC40E45E-4FF6-4571-BEC0-81444F39C475}" type="parTrans" cxnId="{9769FB35-9D24-40AA-9CAE-37C74F15F538}">
      <dgm:prSet/>
      <dgm:spPr/>
      <dgm:t>
        <a:bodyPr/>
        <a:lstStyle/>
        <a:p>
          <a:endParaRPr lang="de-DE"/>
        </a:p>
      </dgm:t>
    </dgm:pt>
    <dgm:pt modelId="{55661DBB-9DCD-441A-B239-7C2BFD543965}" type="sibTrans" cxnId="{9769FB35-9D24-40AA-9CAE-37C74F15F538}">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baseline="0" noProof="0" dirty="0">
            <a:latin typeface="Arial"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Implement business requirements for data retention (deletion) policies and securely archiving data</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a:lnSpc>
              <a:spcPct val="100000"/>
            </a:lnSpc>
          </a:pPr>
          <a:r>
            <a:rPr lang="en-US" sz="1050" b="1" noProof="0" dirty="0">
              <a:latin typeface="Arial" panose="020B0604020202020204" pitchFamily="34" charset="0"/>
              <a:cs typeface="Arial"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D62CD4F7-479B-4C4D-BE04-90F8D893259D}">
      <dgm:prSet custT="1"/>
      <dgm:spPr/>
      <dgm:t>
        <a:bodyPr/>
        <a:lstStyle/>
        <a:p>
          <a:r>
            <a:rPr lang="en-US" sz="1050" b="1" noProof="0" dirty="0">
              <a:latin typeface="Arial" panose="020B0604020202020204" pitchFamily="34" charset="0"/>
              <a:cs typeface="Arial" panose="020B0604020202020204" pitchFamily="34" charset="0"/>
            </a:rPr>
            <a:t>Development</a:t>
          </a:r>
        </a:p>
      </dgm:t>
    </dgm:pt>
    <dgm:pt modelId="{50BA5E83-AE4E-46AE-8B12-D8A409E939B6}" type="parTrans" cxnId="{BFD5987B-790A-46DA-920F-C96EEF5E138E}">
      <dgm:prSet/>
      <dgm:spPr/>
      <dgm:t>
        <a:bodyPr/>
        <a:lstStyle/>
        <a:p>
          <a:endParaRPr lang="de-DE"/>
        </a:p>
      </dgm:t>
    </dgm:pt>
    <dgm:pt modelId="{E1503670-C21A-4576-9296-4A527617E61B}" type="sibTrans" cxnId="{BFD5987B-790A-46DA-920F-C96EEF5E138E}">
      <dgm:prSet/>
      <dgm:spPr/>
      <dgm:t>
        <a:bodyPr/>
        <a:lstStyle/>
        <a:p>
          <a:endParaRPr lang="de-DE"/>
        </a:p>
      </dgm:t>
    </dgm:pt>
    <dgm:pt modelId="{DA3F6F59-5722-49A3-BD33-B61E09FADA36}">
      <dgm:prSet custT="1"/>
      <dgm:spPr>
        <a:solidFill>
          <a:schemeClr val="bg1">
            <a:lumMod val="95000"/>
            <a:alpha val="90000"/>
          </a:schemeClr>
        </a:solidFill>
      </dgm:spPr>
      <dgm:t>
        <a:bodyPr lIns="93600" rIns="93600"/>
        <a:lstStyle/>
        <a:p>
          <a:r>
            <a:rPr lang="en-US" sz="900" noProof="0" dirty="0">
              <a:latin typeface="Arial" panose="020B0604020202020204" pitchFamily="34" charset="0"/>
              <a:cs typeface="Arial" panose="020B0604020202020204" pitchFamily="34" charset="0"/>
            </a:rPr>
            <a:t>Please review the +D "What's next for developers" for guidance</a:t>
          </a:r>
        </a:p>
      </dgm:t>
    </dgm:pt>
    <dgm:pt modelId="{E4117EEC-E583-4014-8071-4E4B30F2F4DA}" type="parTrans" cxnId="{FDC833AE-97A9-44DD-A533-5A655C406F09}">
      <dgm:prSet/>
      <dgm:spPr/>
      <dgm:t>
        <a:bodyPr/>
        <a:lstStyle/>
        <a:p>
          <a:endParaRPr lang="de-DE"/>
        </a:p>
      </dgm:t>
    </dgm:pt>
    <dgm:pt modelId="{178D0D67-3390-46DA-B4F4-4AE7D3BD7127}" type="sibTrans" cxnId="{FDC833AE-97A9-44DD-A533-5A655C406F09}">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57600" indent="-57600" algn="l" rtl="0">
            <a:spcBef>
              <a:spcPct val="0"/>
            </a:spcBef>
          </a:pPr>
          <a:r>
            <a:rPr lang="en-US" sz="9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38AE7480-7652-45BF-902B-3CDB50BFC87C}">
      <dgm:prSet custT="1"/>
      <dgm:spPr/>
      <dgm:t>
        <a:bodyPr/>
        <a:lstStyle/>
        <a:p>
          <a:pPr>
            <a:spcBef>
              <a:spcPct val="0"/>
            </a:spcBef>
          </a:pPr>
          <a:r>
            <a:rPr lang="en-US" sz="900" noProof="0" dirty="0">
              <a:latin typeface="Arial" panose="020B0604020202020204" pitchFamily="34" charset="0"/>
              <a:cs typeface="Arial" panose="020B0604020202020204" pitchFamily="34" charset="0"/>
            </a:rPr>
            <a:t>Rate the fulfillment of all technical requirements including a rough planning and design</a:t>
          </a:r>
        </a:p>
      </dgm:t>
    </dgm:pt>
    <dgm:pt modelId="{4DA77443-9D73-4A20-BDD9-210B60FB1DD2}" type="parTrans" cxnId="{AAC1F974-B9C8-4BFE-BBD1-76C85881508C}">
      <dgm:prSet/>
      <dgm:spPr/>
      <dgm:t>
        <a:bodyPr/>
        <a:lstStyle/>
        <a:p>
          <a:endParaRPr lang="de-DE"/>
        </a:p>
      </dgm:t>
    </dgm:pt>
    <dgm:pt modelId="{0A0AF924-44F3-4E85-A6A0-8C2B19591341}" type="sibTrans" cxnId="{AAC1F974-B9C8-4BFE-BBD1-76C85881508C}">
      <dgm:prSet/>
      <dgm:spPr/>
      <dgm:t>
        <a:bodyPr/>
        <a:lstStyle/>
        <a:p>
          <a:endParaRPr lang="de-DE"/>
        </a:p>
      </dgm:t>
    </dgm:pt>
    <dgm:pt modelId="{C3594AA0-97E8-4C14-838E-3318FD9F31BA}">
      <dgm:prSet custT="1"/>
      <dgm:spPr/>
      <dgm:t>
        <a:bodyPr/>
        <a:lstStyle/>
        <a:p>
          <a:pPr>
            <a:spcBef>
              <a:spcPct val="0"/>
            </a:spcBef>
          </a:pPr>
          <a:r>
            <a:rPr lang="en-US" sz="900" noProof="0" dirty="0">
              <a:latin typeface="Arial" panose="020B0604020202020204" pitchFamily="34" charset="0"/>
              <a:cs typeface="Arial" panose="020B0604020202020204" pitchFamily="34" charset="0"/>
            </a:rPr>
            <a:t>Negotiate all technical requirements including design, security and service level agreements (SLA)</a:t>
          </a:r>
        </a:p>
      </dgm:t>
    </dgm:pt>
    <dgm:pt modelId="{2FBA700C-8F05-4A21-A783-19309CA1F303}" type="parTrans" cxnId="{E03EFE4B-0B0B-4029-9732-F7BEFDB7F191}">
      <dgm:prSet/>
      <dgm:spPr/>
      <dgm:t>
        <a:bodyPr/>
        <a:lstStyle/>
        <a:p>
          <a:endParaRPr lang="de-DE"/>
        </a:p>
      </dgm:t>
    </dgm:pt>
    <dgm:pt modelId="{28E024FF-649C-4DA4-B591-E13659E50221}" type="sibTrans" cxnId="{E03EFE4B-0B0B-4029-9732-F7BEFDB7F191}">
      <dgm:prSet/>
      <dgm:spPr/>
      <dgm:t>
        <a:bodyPr/>
        <a:lstStyle/>
        <a:p>
          <a:endParaRPr lang="de-DE"/>
        </a:p>
      </dgm:t>
    </dgm:pt>
    <dgm:pt modelId="{C1FF0A6E-2F78-4408-A317-298E247EC346}">
      <dgm:prSet custT="1"/>
      <dgm:spPr/>
      <dgm:t>
        <a:bodyPr/>
        <a:lstStyle/>
        <a:p>
          <a:pPr>
            <a:spcBef>
              <a:spcPts val="0"/>
            </a:spcBef>
          </a:pPr>
          <a:r>
            <a:rPr lang="en-US" sz="900" noProof="0" dirty="0">
              <a:latin typeface="Arial" panose="020B0604020202020204" pitchFamily="34" charset="0"/>
              <a:cs typeface="Arial" panose="020B0604020202020204" pitchFamily="34" charset="0"/>
            </a:rPr>
            <a:t>Adopt templates and checklists, such as </a:t>
          </a:r>
          <a:r>
            <a:rPr lang="en-US" sz="9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noProof="0" dirty="0">
              <a:latin typeface="Arial" panose="020B0604020202020204" pitchFamily="34" charset="0"/>
              <a:cs typeface="Arial" panose="020B0604020202020204" pitchFamily="34" charset="0"/>
            </a:rPr>
          </a:br>
          <a:br>
            <a:rPr lang="en-US" sz="300" noProof="0" dirty="0">
              <a:latin typeface="Arial" panose="020B0604020202020204" pitchFamily="34" charset="0"/>
              <a:cs typeface="Arial" panose="020B0604020202020204" pitchFamily="34" charset="0"/>
            </a:rPr>
          </a:br>
          <a:r>
            <a:rPr lang="en-US" sz="900" b="1" noProof="0" dirty="0">
              <a:latin typeface="Arial" panose="020B0604020202020204" pitchFamily="34" charset="0"/>
              <a:cs typeface="Arial" panose="020B0604020202020204" pitchFamily="34" charset="0"/>
            </a:rPr>
            <a:t>NB:</a:t>
          </a:r>
          <a:r>
            <a:rPr lang="en-US" sz="900" b="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gm:t>
    </dgm:pt>
    <dgm:pt modelId="{1FAD385C-5640-4684-99C1-CD8D7B9367EC}" type="parTrans" cxnId="{0659AD39-6639-4CA3-8A06-7C7BC191064B}">
      <dgm:prSet/>
      <dgm:spPr/>
      <dgm:t>
        <a:bodyPr/>
        <a:lstStyle/>
        <a:p>
          <a:endParaRPr lang="de-DE"/>
        </a:p>
      </dgm:t>
    </dgm:pt>
    <dgm:pt modelId="{4442E183-7EFC-45D0-A172-626B150B1BB1}" type="sibTrans" cxnId="{0659AD39-6639-4CA3-8A06-7C7BC191064B}">
      <dgm:prSet/>
      <dgm:spPr/>
      <dgm:t>
        <a:bodyPr/>
        <a:lstStyle/>
        <a:p>
          <a:endParaRPr lang="de-DE"/>
        </a:p>
      </dgm:t>
    </dgm:pt>
    <dgm:pt modelId="{283161DE-6A31-495D-AEDA-E52A0867C7C2}">
      <dgm:prSet custT="1"/>
      <dgm:spPr/>
      <dgm:t>
        <a:bodyPr/>
        <a:lstStyle/>
        <a:p>
          <a:r>
            <a:rPr lang="en-US" sz="9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noProof="0" dirty="0">
              <a:latin typeface="Arial" panose="020B0604020202020204" pitchFamily="34" charset="0"/>
              <a:cs typeface="Arial" panose="020B0604020202020204" pitchFamily="34" charset="0"/>
            </a:rPr>
          </a:br>
          <a:r>
            <a:rPr lang="en-US" sz="900" noProof="0" dirty="0">
              <a:latin typeface="Arial" panose="020B0604020202020204" pitchFamily="34" charset="0"/>
              <a:cs typeface="Arial" panose="020B0604020202020204" pitchFamily="34" charset="0"/>
            </a:rPr>
            <a:t>Get the application owner to assume remaining risks or to provide additional resources.</a:t>
          </a:r>
        </a:p>
      </dgm:t>
    </dgm:pt>
    <dgm:pt modelId="{66AE2DF9-D615-419B-A3B1-718C325B9060}" type="parTrans" cxnId="{9FA5EEF9-FC1E-471E-AA6B-61CD14402259}">
      <dgm:prSet/>
      <dgm:spPr/>
      <dgm:t>
        <a:bodyPr/>
        <a:lstStyle/>
        <a:p>
          <a:endParaRPr lang="de-DE"/>
        </a:p>
      </dgm:t>
    </dgm:pt>
    <dgm:pt modelId="{E1EE3CF9-0D03-4600-9016-C008C52EB78A}" type="sibTrans" cxnId="{9FA5EEF9-FC1E-471E-AA6B-61CD14402259}">
      <dgm:prSet/>
      <dgm:spPr/>
      <dgm:t>
        <a:bodyPr/>
        <a:lstStyle/>
        <a:p>
          <a:endParaRPr lang="de-DE"/>
        </a:p>
      </dgm:t>
    </dgm:pt>
    <dgm:pt modelId="{A1479BB3-2B0C-4404-94D6-2197429E5F40}">
      <dgm:prSet custT="1"/>
      <dgm:spPr/>
      <dgm:t>
        <a:bodyPr/>
        <a:lstStyle/>
        <a:p>
          <a:r>
            <a:rPr lang="en-US" sz="9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2FB5AC92-D787-47E9-A8E0-874785E7D01D}">
      <dgm:prSet custT="1"/>
      <dgm:spPr/>
      <dgm:t>
        <a:bodyPr/>
        <a:lstStyle/>
        <a:p>
          <a:r>
            <a:rPr lang="en-US" sz="900" noProof="0" dirty="0">
              <a:latin typeface="Arial" panose="020B0604020202020204" pitchFamily="34" charset="0"/>
              <a:cs typeface="Arial" panose="020B0604020202020204" pitchFamily="34" charset="0"/>
            </a:rPr>
            <a:t>Finalize all documentation, including the CMDB and security architecture</a:t>
          </a:r>
        </a:p>
      </dgm:t>
    </dgm:pt>
    <dgm:pt modelId="{67DDCA22-2B9E-48F9-ACB1-97177E6A37E7}" type="sibTrans" cxnId="{27211054-6201-4BBF-B11C-0F8A5F77D857}">
      <dgm:prSet/>
      <dgm:spPr/>
      <dgm:t>
        <a:bodyPr/>
        <a:lstStyle/>
        <a:p>
          <a:endParaRPr lang="de-DE"/>
        </a:p>
      </dgm:t>
    </dgm:pt>
    <dgm:pt modelId="{9A3BE978-25E1-4CB0-BA6E-35236DD4B70C}" type="parTrans" cxnId="{27211054-6201-4BBF-B11C-0F8A5F77D857}">
      <dgm:prSet/>
      <dgm:spPr/>
      <dgm:t>
        <a:bodyPr/>
        <a:lstStyle/>
        <a:p>
          <a:endParaRPr lang="de-DE"/>
        </a:p>
      </dgm:t>
    </dgm:pt>
    <dgm:pt modelId="{933D6626-D231-4265-9CE4-4D1A3BD3B2F8}">
      <dgm:prSet custT="1"/>
      <dgm:spPr/>
      <dgm:t>
        <a:bodyPr/>
        <a:lstStyle/>
        <a:p>
          <a:r>
            <a:rPr lang="en-US" sz="900" noProof="0" dirty="0">
              <a:latin typeface="Arial" panose="020B0604020202020204" pitchFamily="34" charset="0"/>
              <a:cs typeface="Arial" panose="020B0604020202020204" pitchFamily="34" charset="0"/>
            </a:rPr>
            <a:t>Put the application in operation and migrate from previously used applications</a:t>
          </a:r>
        </a:p>
      </dgm:t>
    </dgm:pt>
    <dgm:pt modelId="{A8F35C07-1C75-487E-919B-12B46E37C91D}" type="sibTrans" cxnId="{31DA2451-584D-4B8C-A9EE-92076B491997}">
      <dgm:prSet/>
      <dgm:spPr/>
      <dgm:t>
        <a:bodyPr/>
        <a:lstStyle/>
        <a:p>
          <a:endParaRPr lang="de-DE"/>
        </a:p>
      </dgm:t>
    </dgm:pt>
    <dgm:pt modelId="{C2FE2552-A979-4557-ABB0-28F95833A4DB}" type="parTrans" cxnId="{31DA2451-584D-4B8C-A9EE-92076B491997}">
      <dgm:prSet/>
      <dgm:spPr/>
      <dgm:t>
        <a:bodyPr/>
        <a:lstStyle/>
        <a:p>
          <a:endParaRPr lang="de-DE"/>
        </a:p>
      </dgm:t>
    </dgm:pt>
    <dgm:pt modelId="{532A4E3A-AC9F-4A2C-BCD4-7F2F21810FBE}">
      <dgm:prSet custT="1"/>
      <dgm:spPr/>
      <dgm:t>
        <a:bodyPr/>
        <a:lstStyle/>
        <a:p>
          <a:r>
            <a:rPr lang="en-US" sz="9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dgm:t>
    </dgm:pt>
    <dgm:pt modelId="{83C6655D-59FD-4627-B090-D39B28723CDC}" type="sibTrans" cxnId="{D6DE173D-29B0-4EA4-8E12-27679128E71E}">
      <dgm:prSet/>
      <dgm:spPr/>
      <dgm:t>
        <a:bodyPr/>
        <a:lstStyle/>
        <a:p>
          <a:endParaRPr lang="de-DE"/>
        </a:p>
      </dgm:t>
    </dgm:pt>
    <dgm:pt modelId="{6D53410A-5D19-498F-84D3-E5833D1E777A}" type="parTrans" cxnId="{D6DE173D-29B0-4EA4-8E12-27679128E71E}">
      <dgm:prSet/>
      <dgm:spPr/>
      <dgm:t>
        <a:bodyPr/>
        <a:lstStyle/>
        <a:p>
          <a:endParaRPr lang="de-DE"/>
        </a:p>
      </dgm:t>
    </dgm:pt>
    <dgm:pt modelId="{824964F5-1D4B-4657-BF8F-B8CB7F29BA6F}">
      <dgm:prSet custT="1"/>
      <dgm:spPr/>
      <dgm:t>
        <a:bodyPr/>
        <a:lstStyle/>
        <a:p>
          <a:r>
            <a:rPr lang="en-US" sz="900" noProof="0" dirty="0">
              <a:latin typeface="Arial" panose="020B0604020202020204" pitchFamily="34" charset="0"/>
              <a:cs typeface="Arial" panose="020B0604020202020204" pitchFamily="34" charset="0"/>
            </a:rPr>
            <a:t>Test the technical functions and integration to the IT architecture, and coordinate business tests. </a:t>
          </a:r>
          <a:r>
            <a:rPr lang="en-AU" sz="900" noProof="0" dirty="0">
              <a:latin typeface="Arial" panose="020B0604020202020204" pitchFamily="34" charset="0"/>
              <a:cs typeface="Arial" panose="020B0604020202020204" pitchFamily="34" charset="0"/>
            </a:rPr>
            <a:t>Create "use" and "abuse" test cases</a:t>
          </a:r>
          <a:r>
            <a:rPr lang="en-US" sz="900" noProof="0" dirty="0">
              <a:latin typeface="Arial" panose="020B0604020202020204" pitchFamily="34" charset="0"/>
              <a:cs typeface="Arial" panose="020B0604020202020204" pitchFamily="34" charset="0"/>
            </a:rPr>
            <a:t> from technical and business perspectives.</a:t>
          </a:r>
        </a:p>
      </dgm:t>
    </dgm:pt>
    <dgm:pt modelId="{5F4B3243-AB64-4B5C-907B-B5804F9F6613}" type="sibTrans" cxnId="{8FEAA379-1ADD-434A-92CA-ECBDBB724158}">
      <dgm:prSet/>
      <dgm:spPr/>
      <dgm:t>
        <a:bodyPr/>
        <a:lstStyle/>
        <a:p>
          <a:endParaRPr lang="de-DE"/>
        </a:p>
      </dgm:t>
    </dgm:pt>
    <dgm:pt modelId="{CB7A1DCE-4432-43B0-ADC6-39A388E2179A}" type="parTrans" cxnId="{8FEAA379-1ADD-434A-92CA-ECBDBB724158}">
      <dgm:prSet/>
      <dgm:spPr/>
      <dgm:t>
        <a:bodyPr/>
        <a:lstStyle/>
        <a:p>
          <a:endParaRPr lang="de-DE"/>
        </a:p>
      </dgm:t>
    </dgm:pt>
    <dgm:pt modelId="{204E39CB-68FD-4773-B293-6D9865426AEA}">
      <dgm:prSet custT="1"/>
      <dgm:spPr/>
      <dgm:t>
        <a:bodyPr/>
        <a:lstStyle/>
        <a:p>
          <a:r>
            <a:rPr lang="en-US" sz="900" b="0" i="0" u="none" baseline="0" noProof="0" dirty="0">
              <a:latin typeface="Arial" panose="020B0604020202020204" pitchFamily="34" charset="0"/>
              <a:cs typeface="Arial" panose="020B0604020202020204" pitchFamily="34" charset="0"/>
            </a:rPr>
            <a:t>Regularly report all users and authorizations to the application owner and get them acknowledged</a:t>
          </a:r>
        </a:p>
      </dgm:t>
    </dgm:pt>
    <dgm:pt modelId="{77DCEDC4-AA37-42C4-A588-F0F2ECD872FC}" type="parTrans" cxnId="{268F2544-CBD0-48AC-BCE9-E69B384BE5CB}">
      <dgm:prSet/>
      <dgm:spPr/>
      <dgm:t>
        <a:bodyPr/>
        <a:lstStyle/>
        <a:p>
          <a:endParaRPr lang="de-DE"/>
        </a:p>
      </dgm:t>
    </dgm:pt>
    <dgm:pt modelId="{242A8EE0-8E61-421D-B002-E7A3135FCC87}" type="sibTrans" cxnId="{268F2544-CBD0-48AC-BCE9-E69B384BE5CB}">
      <dgm:prSet/>
      <dgm:spPr/>
      <dgm:t>
        <a:bodyPr/>
        <a:lstStyle/>
        <a:p>
          <a:endParaRPr lang="de-DE"/>
        </a:p>
      </dgm:t>
    </dgm:pt>
    <dgm:pt modelId="{55704B93-5F94-4687-A792-47C857A34372}">
      <dgm:prSet custT="1"/>
      <dgm:spPr/>
      <dgm:t>
        <a:bodyPr/>
        <a:lstStyle/>
        <a:p>
          <a:r>
            <a:rPr lang="en-US" sz="900" b="0" i="0" u="none" baseline="0" noProof="0" dirty="0">
              <a:latin typeface="Arial" panose="020B0604020202020204" pitchFamily="34" charset="0"/>
              <a:cs typeface="Arial" panose="020B0604020202020204" pitchFamily="34" charset="0"/>
            </a:rPr>
            <a:t>Raise the security awareness of users and manage conflicts about usability vs security</a:t>
          </a:r>
        </a:p>
      </dgm:t>
    </dgm:pt>
    <dgm:pt modelId="{7FB7129A-DDFA-42E9-B205-ED669672305B}" type="parTrans" cxnId="{3A7B1C12-69B2-42DC-9A21-0ECFCF5C6B33}">
      <dgm:prSet/>
      <dgm:spPr/>
      <dgm:t>
        <a:bodyPr/>
        <a:lstStyle/>
        <a:p>
          <a:endParaRPr lang="de-DE"/>
        </a:p>
      </dgm:t>
    </dgm:pt>
    <dgm:pt modelId="{1B917D99-165F-4096-8C75-3E39C6DAB2F0}" type="sibTrans" cxnId="{3A7B1C12-69B2-42DC-9A21-0ECFCF5C6B33}">
      <dgm:prSet/>
      <dgm:spPr/>
      <dgm:t>
        <a:bodyPr/>
        <a:lstStyle/>
        <a:p>
          <a:endParaRPr lang="de-DE"/>
        </a:p>
      </dgm:t>
    </dgm:pt>
    <dgm:pt modelId="{C6A874C9-7B88-4F27-8B35-ABFC88D14CDE}">
      <dgm:prSet custT="1"/>
      <dgm:spPr/>
      <dgm:t>
        <a:bodyPr/>
        <a:lstStyle/>
        <a:p>
          <a:r>
            <a:rPr lang="en-US" sz="900" b="0" i="0" u="none"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dgm:t>
    </dgm:pt>
    <dgm:pt modelId="{10575BF2-4870-406B-A308-EED75C9784E8}" type="parTrans" cxnId="{B863F56C-E4BF-4FAE-B8DA-9E87D454DF9B}">
      <dgm:prSet/>
      <dgm:spPr/>
      <dgm:t>
        <a:bodyPr/>
        <a:lstStyle/>
        <a:p>
          <a:endParaRPr lang="de-DE"/>
        </a:p>
      </dgm:t>
    </dgm:pt>
    <dgm:pt modelId="{F713B27B-1E6E-4ACF-A8E9-131433E0166E}" type="sibTrans" cxnId="{B863F56C-E4BF-4FAE-B8DA-9E87D454DF9B}">
      <dgm:prSet/>
      <dgm:spPr/>
      <dgm:t>
        <a:bodyPr/>
        <a:lstStyle/>
        <a:p>
          <a:endParaRPr lang="de-DE"/>
        </a:p>
      </dgm:t>
    </dgm:pt>
    <dgm:pt modelId="{4569E01A-8A62-4FF2-8EE0-CB955BF11CC1}">
      <dgm:prSet custT="1"/>
      <dgm:spPr/>
      <dgm:t>
        <a:bodyPr/>
        <a:lstStyle/>
        <a:p>
          <a:r>
            <a:rPr lang="en-US" sz="900" b="0" i="0" u="none"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gm:t>
    </dgm:pt>
    <dgm:pt modelId="{F0E63742-1096-4C30-9EE6-1364D80A9C26}" type="parTrans" cxnId="{44BEB357-C51C-4028-AA9E-5217082C694E}">
      <dgm:prSet/>
      <dgm:spPr/>
      <dgm:t>
        <a:bodyPr/>
        <a:lstStyle/>
        <a:p>
          <a:endParaRPr lang="de-DE"/>
        </a:p>
      </dgm:t>
    </dgm:pt>
    <dgm:pt modelId="{8F3E4FD0-F0DE-4DB1-A594-861A547229C5}" type="sibTrans" cxnId="{44BEB357-C51C-4028-AA9E-5217082C694E}">
      <dgm:prSet/>
      <dgm:spPr/>
      <dgm:t>
        <a:bodyPr/>
        <a:lstStyle/>
        <a:p>
          <a:endParaRPr lang="de-DE"/>
        </a:p>
      </dgm:t>
    </dgm:pt>
    <dgm:pt modelId="{841B1886-5BCE-4D3F-B4F3-5072C0E519F2}">
      <dgm:prSet custT="1"/>
      <dgm:spPr/>
      <dgm:t>
        <a:bodyPr/>
        <a:lstStyle/>
        <a:p>
          <a:pPr>
            <a:lnSpc>
              <a:spcPct val="100000"/>
            </a:lnSpc>
          </a:pPr>
          <a:r>
            <a:rPr lang="en-US" sz="1050" b="1" i="0" u="none" baseline="0" noProof="0" dirty="0">
              <a:latin typeface="Arial" panose="020B0604020202020204" pitchFamily="34" charset="0"/>
            </a:rPr>
            <a:t>Operating and Changes</a:t>
          </a:r>
          <a:endParaRPr lang="en-US" sz="1050" baseline="0" noProof="0" dirty="0">
            <a:latin typeface="Arial"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57600" indent="-57600" rtl="0"/>
          <a:r>
            <a:rPr lang="en-US" sz="9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7" custScaleX="31579" custScaleY="24665">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7" custScaleY="29061" custLinFactNeighborY="39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7" custScaleX="31579" custScaleY="24665">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7" custScaleY="41523" custLinFactNeighborX="0" custLinFactNeighborY="-115">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7" custScaleX="31542" custScaleY="24665">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7" custScaleY="30301">
        <dgm:presLayoutVars>
          <dgm:bulletEnabled val="1"/>
        </dgm:presLayoutVars>
      </dgm:prSet>
      <dgm:spPr/>
    </dgm:pt>
    <dgm:pt modelId="{A17B0090-2551-41E3-9B14-B0E324CDDD6A}" type="pres">
      <dgm:prSet presAssocID="{35F82638-1CE8-4F68-915D-3475E1D94C1A}" presName="sp" presStyleCnt="0"/>
      <dgm:spPr/>
    </dgm:pt>
    <dgm:pt modelId="{EC45E8B0-A02C-4D9F-97F6-E967FAE22756}" type="pres">
      <dgm:prSet presAssocID="{D62CD4F7-479B-4C4D-BE04-90F8D893259D}" presName="linNode" presStyleCnt="0"/>
      <dgm:spPr/>
    </dgm:pt>
    <dgm:pt modelId="{46761723-0BDC-4B34-95D2-64CA865380D8}" type="pres">
      <dgm:prSet presAssocID="{D62CD4F7-479B-4C4D-BE04-90F8D893259D}" presName="parentText" presStyleLbl="node1" presStyleIdx="3" presStyleCnt="7" custScaleX="31542" custScaleY="8683">
        <dgm:presLayoutVars>
          <dgm:chMax val="1"/>
          <dgm:bulletEnabled val="1"/>
        </dgm:presLayoutVars>
      </dgm:prSet>
      <dgm:spPr/>
    </dgm:pt>
    <dgm:pt modelId="{7532B555-E471-41D8-8A92-ECA00447B8E6}" type="pres">
      <dgm:prSet presAssocID="{D62CD4F7-479B-4C4D-BE04-90F8D893259D}" presName="descendantText" presStyleLbl="alignAccFollowNode1" presStyleIdx="3" presStyleCnt="7" custScaleY="7628">
        <dgm:presLayoutVars>
          <dgm:bulletEnabled val="1"/>
        </dgm:presLayoutVars>
      </dgm:prSet>
      <dgm:spPr/>
    </dgm:pt>
    <dgm:pt modelId="{BF026182-1207-4E8F-A3F0-B0DE83ED17D6}" type="pres">
      <dgm:prSet presAssocID="{E1503670-C21A-4576-9296-4A527617E61B}"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4" presStyleCnt="7" custScaleX="31542" custScaleY="24665" custLinFactNeighborX="-55" custLinFactNeighborY="-64">
        <dgm:presLayoutVars>
          <dgm:chMax val="1"/>
          <dgm:bulletEnabled val="1"/>
        </dgm:presLayoutVars>
      </dgm:prSet>
      <dgm:spPr/>
    </dgm:pt>
    <dgm:pt modelId="{992D08B6-B207-435B-A893-D17B49418ACB}" type="pres">
      <dgm:prSet presAssocID="{E8F64231-9604-4DA4-A0DB-AC6DA1428615}" presName="descendantText" presStyleLbl="alignAccFollowNode1" presStyleIdx="4" presStyleCnt="7" custScaleY="48353">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5" presStyleCnt="7" custAng="0" custFlipHor="1" custScaleX="31542" custScaleY="24665">
        <dgm:presLayoutVars>
          <dgm:chMax val="1"/>
          <dgm:bulletEnabled val="1"/>
        </dgm:presLayoutVars>
      </dgm:prSet>
      <dgm:spPr/>
    </dgm:pt>
    <dgm:pt modelId="{0BBDD660-3A49-4256-9C52-69675972DDC1}" type="pres">
      <dgm:prSet presAssocID="{841B1886-5BCE-4D3F-B4F3-5072C0E519F2}" presName="descendantText" presStyleLbl="alignAccFollowNode1" presStyleIdx="5" presStyleCnt="7" custScaleY="35050">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6" presStyleCnt="7" custFlipHor="1" custScaleX="31082" custScaleY="24705">
        <dgm:presLayoutVars>
          <dgm:chMax val="1"/>
          <dgm:bulletEnabled val="1"/>
        </dgm:presLayoutVars>
      </dgm:prSet>
      <dgm:spPr/>
    </dgm:pt>
    <dgm:pt modelId="{B80FA0B1-2C5B-4040-953D-4B7309BF6238}" type="pres">
      <dgm:prSet presAssocID="{EB2D4C8D-BDCD-4268-8B6F-897D3166DC3E}" presName="descendantText" presStyleLbl="alignAccFollowNode1" presStyleIdx="6" presStyleCnt="7" custScaleY="19165">
        <dgm:presLayoutVars>
          <dgm:bulletEnabled val="1"/>
        </dgm:presLayoutVars>
      </dgm:prSet>
      <dgm:spPr/>
    </dgm:pt>
  </dgm:ptLst>
  <dgm:cxnLst>
    <dgm:cxn modelId="{DDD01402-B8F2-4978-A08B-BBD098608D23}" type="presOf" srcId="{DA3F6F59-5722-49A3-BD33-B61E09FADA36}" destId="{7532B555-E471-41D8-8A92-ECA00447B8E6}" srcOrd="0" destOrd="0" presId="urn:microsoft.com/office/officeart/2005/8/layout/vList5"/>
    <dgm:cxn modelId="{7DEB6202-01E4-4723-9083-FF12020F21B9}" type="presOf" srcId="{C3594AA0-97E8-4C14-838E-3318FD9F31BA}" destId="{29555282-7DBF-4954-82C2-561252AD070F}" srcOrd="0" destOrd="2"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36350811-A542-4418-AC0D-3711E488E309}" srcId="{99114BD6-AB84-47D7-90FA-E674D66B7A70}" destId="{D8BFF34C-D8A4-48D2-87F1-8FB5BDCA60E8}" srcOrd="1" destOrd="0" parTransId="{C951A6FC-5A1F-4857-A994-E74DBDDE7AAE}" sibTransId="{9BB27E93-EACB-4F04-B771-5BC97F2FBB8C}"/>
    <dgm:cxn modelId="{3A7B1C12-69B2-42DC-9A21-0ECFCF5C6B33}" srcId="{841B1886-5BCE-4D3F-B4F3-5072C0E519F2}" destId="{55704B93-5F94-4687-A792-47C857A34372}" srcOrd="2" destOrd="0" parTransId="{7FB7129A-DDFA-42E9-B205-ED669672305B}" sibTransId="{1B917D99-165F-4096-8C75-3E39C6DAB2F0}"/>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A4BCFA15-B570-475E-8076-E0DF9219BD56}" srcId="{DA2B7DFC-AE2C-443E-8CBC-87D79BE207FB}" destId="{841B1886-5BCE-4D3F-B4F3-5072C0E519F2}" srcOrd="5" destOrd="0" parTransId="{F7BEB89D-4E4B-4D2E-BAF8-791B6EF09E28}" sibTransId="{3AEE799B-7F35-4AE2-93E2-335733E35922}"/>
    <dgm:cxn modelId="{3FDE2218-BCF2-4BF4-A33C-B58969BCEBA3}" srcId="{BDF0D463-07CB-4904-B045-2FC63D99B581}" destId="{A1479BB3-2B0C-4404-94D6-2197429E5F40}" srcOrd="2" destOrd="0" parTransId="{60603B62-6E95-4C79-956F-0E46FA6C0400}" sibTransId="{4C61C8C1-25B4-4A6F-8ED5-D3C3682DD4A8}"/>
    <dgm:cxn modelId="{8F479418-99DE-4879-9D1A-595905DECE90}" type="presOf" srcId="{38AE7480-7652-45BF-902B-3CDB50BFC87C}" destId="{29555282-7DBF-4954-82C2-561252AD070F}" srcOrd="0" destOrd="1" presId="urn:microsoft.com/office/officeart/2005/8/layout/vList5"/>
    <dgm:cxn modelId="{6E1CCD24-6D67-4E10-B599-09D2B01DD12D}" type="presOf" srcId="{6280EA87-E46C-40B8-91EF-12C1C27B37A0}" destId="{B80FA0B1-2C5B-4040-953D-4B7309BF6238}" srcOrd="0" destOrd="0" presId="urn:microsoft.com/office/officeart/2005/8/layout/vList5"/>
    <dgm:cxn modelId="{FC0F7625-962C-49B6-B7C6-2B90C5FFE063}" type="presOf" srcId="{A4FD9493-6B40-481C-9E80-8659803A617A}" destId="{B80FA0B1-2C5B-4040-953D-4B7309BF6238}" srcOrd="0" destOrd="2" presId="urn:microsoft.com/office/officeart/2005/8/layout/vList5"/>
    <dgm:cxn modelId="{BC8F0529-06B9-4AE2-80C6-004B950B77C7}" type="presOf" srcId="{2FB5AC92-D787-47E9-A8E0-874785E7D01D}" destId="{992D08B6-B207-435B-A893-D17B49418ACB}" srcOrd="0" destOrd="4" presId="urn:microsoft.com/office/officeart/2005/8/layout/vList5"/>
    <dgm:cxn modelId="{58A49D2A-C8CF-4793-85F3-970ACD08AB2E}" type="presOf" srcId="{C7D43052-0DE3-42CE-8D15-E3EB141D163C}" destId="{992D08B6-B207-435B-A893-D17B49418ACB}" srcOrd="0" destOrd="0" presId="urn:microsoft.com/office/officeart/2005/8/layout/vList5"/>
    <dgm:cxn modelId="{9769FB35-9D24-40AA-9CAE-37C74F15F538}" srcId="{EB2D4C8D-BDCD-4268-8B6F-897D3166DC3E}" destId="{A4FD9493-6B40-481C-9E80-8659803A617A}" srcOrd="2" destOrd="0" parTransId="{CC40E45E-4FF6-4571-BEC0-81444F39C475}" sibTransId="{55661DBB-9DCD-441A-B239-7C2BFD543965}"/>
    <dgm:cxn modelId="{0659AD39-6639-4CA3-8A06-7C7BC191064B}" srcId="{5723059F-06B7-4E57-89DB-EF1AC9A66654}" destId="{C1FF0A6E-2F78-4408-A317-298E247EC346}" srcOrd="3" destOrd="0" parTransId="{1FAD385C-5640-4684-99C1-CD8D7B9367EC}" sibTransId="{4442E183-7EFC-45D0-A172-626B150B1BB1}"/>
    <dgm:cxn modelId="{73D4243A-A6CA-494F-B552-EF24166404A4}" type="presOf" srcId="{204E39CB-68FD-4773-B293-6D9865426AEA}" destId="{0BBDD660-3A49-4256-9C52-69675972DDC1}" srcOrd="0" destOrd="1" presId="urn:microsoft.com/office/officeart/2005/8/layout/vList5"/>
    <dgm:cxn modelId="{065E4D3B-E47B-47DD-8876-6EB3F75BA673}" type="presOf" srcId="{283161DE-6A31-495D-AEDA-E52A0867C7C2}" destId="{F55C0F19-ACD0-452E-8743-4A25E747654D}" srcOrd="0" destOrd="1" presId="urn:microsoft.com/office/officeart/2005/8/layout/vList5"/>
    <dgm:cxn modelId="{D6DE173D-29B0-4EA4-8E12-27679128E71E}" srcId="{E8F64231-9604-4DA4-A0DB-AC6DA1428615}" destId="{532A4E3A-AC9F-4A2C-BCD4-7F2F21810FBE}" srcOrd="2" destOrd="0" parTransId="{6D53410A-5D19-498F-84D3-E5833D1E777A}" sibTransId="{83C6655D-59FD-4627-B090-D39B28723CDC}"/>
    <dgm:cxn modelId="{A9F06D3D-AB20-41E4-A679-6932A40B2975}" srcId="{DA2B7DFC-AE2C-443E-8CBC-87D79BE207FB}" destId="{EB2D4C8D-BDCD-4268-8B6F-897D3166DC3E}" srcOrd="6"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F2B8E05B-B68F-4429-A36E-AEC7C9744CD1}" type="presOf" srcId="{55704B93-5F94-4687-A792-47C857A34372}" destId="{0BBDD660-3A49-4256-9C52-69675972DDC1}" srcOrd="0" destOrd="2" presId="urn:microsoft.com/office/officeart/2005/8/layout/vList5"/>
    <dgm:cxn modelId="{8255EB5E-96BA-4033-B0F3-2209D16DC116}" srcId="{DA2B7DFC-AE2C-443E-8CBC-87D79BE207FB}" destId="{E8F64231-9604-4DA4-A0DB-AC6DA1428615}" srcOrd="4" destOrd="0" parTransId="{DB269FA1-9301-43AF-AA70-A9D7CC0462DC}" sibTransId="{A1D63F8A-2B07-42DD-981B-5171E6B8B8C1}"/>
    <dgm:cxn modelId="{F5F49E41-A51E-4593-A40D-FB794906879E}" type="presOf" srcId="{C6A874C9-7B88-4F27-8B35-ABFC88D14CDE}" destId="{0BBDD660-3A49-4256-9C52-69675972DDC1}" srcOrd="0" destOrd="3" presId="urn:microsoft.com/office/officeart/2005/8/layout/vList5"/>
    <dgm:cxn modelId="{268F2544-CBD0-48AC-BCE9-E69B384BE5CB}" srcId="{841B1886-5BCE-4D3F-B4F3-5072C0E519F2}" destId="{204E39CB-68FD-4773-B293-6D9865426AEA}" srcOrd="1" destOrd="0" parTransId="{77DCEDC4-AA37-42C4-A588-F0F2ECD872FC}" sibTransId="{242A8EE0-8E61-421D-B002-E7A3135FCC87}"/>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4ADB767-1EFE-45A6-B7C2-9DA05EE7099C}" type="presOf" srcId="{B968349E-4C58-40FB-9DAA-E86B0E8ADE93}" destId="{B80FA0B1-2C5B-4040-953D-4B7309BF6238}" srcOrd="0" destOrd="1" presId="urn:microsoft.com/office/officeart/2005/8/layout/vList5"/>
    <dgm:cxn modelId="{445F3E68-D0A7-4584-8BBE-68A6BF102314}" type="presOf" srcId="{D62CD4F7-479B-4C4D-BE04-90F8D893259D}" destId="{46761723-0BDC-4B34-95D2-64CA865380D8}" srcOrd="0" destOrd="0" presId="urn:microsoft.com/office/officeart/2005/8/layout/vList5"/>
    <dgm:cxn modelId="{E03EFE4B-0B0B-4029-9732-F7BEFDB7F191}" srcId="{5723059F-06B7-4E57-89DB-EF1AC9A66654}" destId="{C3594AA0-97E8-4C14-838E-3318FD9F31BA}" srcOrd="2" destOrd="0" parTransId="{2FBA700C-8F05-4A21-A783-19309CA1F303}" sibTransId="{28E024FF-649C-4DA4-B591-E13659E50221}"/>
    <dgm:cxn modelId="{B863F56C-E4BF-4FAE-B8DA-9E87D454DF9B}" srcId="{841B1886-5BCE-4D3F-B4F3-5072C0E519F2}" destId="{C6A874C9-7B88-4F27-8B35-ABFC88D14CDE}" srcOrd="3" destOrd="0" parTransId="{10575BF2-4870-406B-A308-EED75C9784E8}" sibTransId="{F713B27B-1E6E-4ACF-A8E9-131433E0166E}"/>
    <dgm:cxn modelId="{31DA2451-584D-4B8C-A9EE-92076B491997}" srcId="{E8F64231-9604-4DA4-A0DB-AC6DA1428615}" destId="{933D6626-D231-4265-9CE4-4D1A3BD3B2F8}" srcOrd="3" destOrd="0" parTransId="{C2FE2552-A979-4557-ABB0-28F95833A4DB}" sibTransId="{A8F35C07-1C75-487E-919B-12B46E37C91D}"/>
    <dgm:cxn modelId="{27211054-6201-4BBF-B11C-0F8A5F77D857}" srcId="{E8F64231-9604-4DA4-A0DB-AC6DA1428615}" destId="{2FB5AC92-D787-47E9-A8E0-874785E7D01D}" srcOrd="4" destOrd="0" parTransId="{9A3BE978-25E1-4CB0-BA6E-35236DD4B70C}" sibTransId="{67DDCA22-2B9E-48F9-ACB1-97177E6A37E7}"/>
    <dgm:cxn modelId="{AAC1F974-B9C8-4BFE-BBD1-76C85881508C}" srcId="{5723059F-06B7-4E57-89DB-EF1AC9A66654}" destId="{38AE7480-7652-45BF-902B-3CDB50BFC87C}" srcOrd="1" destOrd="0" parTransId="{4DA77443-9D73-4A20-BDD9-210B60FB1DD2}" sibTransId="{0A0AF924-44F3-4E85-A6A0-8C2B19591341}"/>
    <dgm:cxn modelId="{ABDACC75-87CF-4651-B16F-3666AF9177F6}" type="presOf" srcId="{933D6626-D231-4265-9CE4-4D1A3BD3B2F8}" destId="{992D08B6-B207-435B-A893-D17B49418ACB}" srcOrd="0" destOrd="3" presId="urn:microsoft.com/office/officeart/2005/8/layout/vList5"/>
    <dgm:cxn modelId="{71723576-61C7-4A8A-BCC0-AC6C279C1F82}" type="presOf" srcId="{D8BFF34C-D8A4-48D2-87F1-8FB5BDCA60E8}" destId="{ED648348-3383-4156-B7CD-1CB7092349F2}" srcOrd="0" destOrd="1" presId="urn:microsoft.com/office/officeart/2005/8/layout/vList5"/>
    <dgm:cxn modelId="{44BEB357-C51C-4028-AA9E-5217082C694E}" srcId="{841B1886-5BCE-4D3F-B4F3-5072C0E519F2}" destId="{4569E01A-8A62-4FF2-8EE0-CB955BF11CC1}" srcOrd="4" destOrd="0" parTransId="{F0E63742-1096-4C30-9EE6-1364D80A9C26}" sibTransId="{8F3E4FD0-F0DE-4DB1-A594-861A547229C5}"/>
    <dgm:cxn modelId="{EA4F7058-4CC0-4B4B-A433-9E2269190A1D}" type="presOf" srcId="{64E29A9E-D7A3-4691-83A1-965007B0BD76}" destId="{0BBDD660-3A49-4256-9C52-69675972DDC1}" srcOrd="0" destOrd="0" presId="urn:microsoft.com/office/officeart/2005/8/layout/vList5"/>
    <dgm:cxn modelId="{8FEAA379-1ADD-434A-92CA-ECBDBB724158}" srcId="{E8F64231-9604-4DA4-A0DB-AC6DA1428615}" destId="{824964F5-1D4B-4657-BF8F-B8CB7F29BA6F}" srcOrd="1" destOrd="0" parTransId="{CB7A1DCE-4432-43B0-ADC6-39A388E2179A}" sibTransId="{5F4B3243-AB64-4B5C-907B-B5804F9F6613}"/>
    <dgm:cxn modelId="{BFD5987B-790A-46DA-920F-C96EEF5E138E}" srcId="{DA2B7DFC-AE2C-443E-8CBC-87D79BE207FB}" destId="{D62CD4F7-479B-4C4D-BE04-90F8D893259D}" srcOrd="3" destOrd="0" parTransId="{50BA5E83-AE4E-46AE-8B12-D8A409E939B6}" sibTransId="{E1503670-C21A-4576-9296-4A527617E61B}"/>
    <dgm:cxn modelId="{674C597D-6DA4-4BA0-A9FB-FA1EAD437673}" srcId="{99114BD6-AB84-47D7-90FA-E674D66B7A70}" destId="{F29BADA4-D3E1-445A-AE44-24DE3C8F9939}" srcOrd="2" destOrd="0" parTransId="{A4254352-B467-4BF2-A4D7-2F7CFAD0394C}" sibTransId="{95A4E91D-E87A-4A4F-88AE-244970784DCC}"/>
    <dgm:cxn modelId="{1076A481-B1EB-4352-933C-84EC5FE93B97}" type="presOf" srcId="{4569E01A-8A62-4FF2-8EE0-CB955BF11CC1}" destId="{0BBDD660-3A49-4256-9C52-69675972DDC1}" srcOrd="0" destOrd="4" presId="urn:microsoft.com/office/officeart/2005/8/layout/vList5"/>
    <dgm:cxn modelId="{87492990-8C18-4693-A831-116F71427484}" srcId="{EB2D4C8D-BDCD-4268-8B6F-897D3166DC3E}" destId="{B968349E-4C58-40FB-9DAA-E86B0E8ADE93}" srcOrd="1" destOrd="0" parTransId="{8D72B57D-78FA-46C3-90C3-DB8D39C4BFCA}" sibTransId="{988C5F79-5C09-40B3-9C2E-F9A0FC6AEDE9}"/>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E1D17AE-0190-41E5-B5B9-9EDD1602781C}" type="presOf" srcId="{5723059F-06B7-4E57-89DB-EF1AC9A66654}" destId="{32E4C202-A073-4E81-BC9F-5F3538C94998}" srcOrd="0" destOrd="0" presId="urn:microsoft.com/office/officeart/2005/8/layout/vList5"/>
    <dgm:cxn modelId="{FDC833AE-97A9-44DD-A533-5A655C406F09}" srcId="{D62CD4F7-479B-4C4D-BE04-90F8D893259D}" destId="{DA3F6F59-5722-49A3-BD33-B61E09FADA36}" srcOrd="0" destOrd="0" parTransId="{E4117EEC-E583-4014-8071-4E4B30F2F4DA}" sibTransId="{178D0D67-3390-46DA-B4F4-4AE7D3BD7127}"/>
    <dgm:cxn modelId="{8C72A5B9-AB54-4BCF-9082-0316BABAEC58}" type="presOf" srcId="{F29BADA4-D3E1-445A-AE44-24DE3C8F9939}" destId="{ED648348-3383-4156-B7CD-1CB7092349F2}" srcOrd="0" destOrd="2" presId="urn:microsoft.com/office/officeart/2005/8/layout/vList5"/>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DDB844C0-97E1-4D56-9D3B-5C3B4D7411BC}" type="presOf" srcId="{824964F5-1D4B-4657-BF8F-B8CB7F29BA6F}" destId="{992D08B6-B207-435B-A893-D17B49418ACB}" srcOrd="0" destOrd="1"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87F4EBD6-87BE-4A25-9779-492F73D7B271}" type="presOf" srcId="{DA2B7DFC-AE2C-443E-8CBC-87D79BE207FB}" destId="{71703B9B-47D8-4F48-B97D-9DC075FD943B}" srcOrd="0" destOrd="0" presId="urn:microsoft.com/office/officeart/2005/8/layout/vList5"/>
    <dgm:cxn modelId="{2095D1E8-7D34-4DC9-BA5C-27470F59A8E9}" type="presOf" srcId="{532A4E3A-AC9F-4A2C-BCD4-7F2F21810FBE}" destId="{992D08B6-B207-435B-A893-D17B49418ACB}"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B80312F6-56D3-44C6-BE76-384990B60223}" type="presOf" srcId="{C1FF0A6E-2F78-4408-A317-298E247EC346}" destId="{29555282-7DBF-4954-82C2-561252AD070F}" srcOrd="0" destOrd="3" presId="urn:microsoft.com/office/officeart/2005/8/layout/vList5"/>
    <dgm:cxn modelId="{21A9CDF6-6611-4A46-8981-112255F11B72}" type="presOf" srcId="{A1479BB3-2B0C-4404-94D6-2197429E5F40}" destId="{F55C0F19-ACD0-452E-8743-4A25E747654D}" srcOrd="0" destOrd="2" presId="urn:microsoft.com/office/officeart/2005/8/layout/vList5"/>
    <dgm:cxn modelId="{9FA5EEF9-FC1E-471E-AA6B-61CD14402259}" srcId="{BDF0D463-07CB-4904-B045-2FC63D99B581}" destId="{283161DE-6A31-495D-AEDA-E52A0867C7C2}" srcOrd="1" destOrd="0" parTransId="{66AE2DF9-D615-419B-A3B1-718C325B9060}" sibTransId="{E1EE3CF9-0D03-4600-9016-C008C52EB78A}"/>
    <dgm:cxn modelId="{44036FFE-0AC2-47E1-8E4F-1EF89024A280}" srcId="{E8F64231-9604-4DA4-A0DB-AC6DA1428615}" destId="{C7D43052-0DE3-42CE-8D15-E3EB141D163C}" srcOrd="0" destOrd="0" parTransId="{CEDD41B6-F9E9-4738-8190-4FA86636363D}" sibTransId="{F38BA272-2C4D-4E72-B1E6-C51DCA074847}"/>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615E3D8-7A0C-4FEA-B4DE-65BC134B114C}" type="presParOf" srcId="{71703B9B-47D8-4F48-B97D-9DC075FD943B}" destId="{EC45E8B0-A02C-4D9F-97F6-E967FAE22756}" srcOrd="6" destOrd="0" presId="urn:microsoft.com/office/officeart/2005/8/layout/vList5"/>
    <dgm:cxn modelId="{AA34C128-8A76-4165-9739-9F23C6E82589}" type="presParOf" srcId="{EC45E8B0-A02C-4D9F-97F6-E967FAE22756}" destId="{46761723-0BDC-4B34-95D2-64CA865380D8}" srcOrd="0" destOrd="0" presId="urn:microsoft.com/office/officeart/2005/8/layout/vList5"/>
    <dgm:cxn modelId="{29B261AE-56AC-4EAB-862A-785F69C64226}" type="presParOf" srcId="{EC45E8B0-A02C-4D9F-97F6-E967FAE22756}" destId="{7532B555-E471-41D8-8A92-ECA00447B8E6}" srcOrd="1" destOrd="0" presId="urn:microsoft.com/office/officeart/2005/8/layout/vList5"/>
    <dgm:cxn modelId="{A459C634-8AD9-485A-BFE4-09041D982847}" type="presParOf" srcId="{71703B9B-47D8-4F48-B97D-9DC075FD943B}" destId="{BF026182-1207-4E8F-A3F0-B0DE83ED17D6}" srcOrd="7" destOrd="0" presId="urn:microsoft.com/office/officeart/2005/8/layout/vList5"/>
    <dgm:cxn modelId="{E59F9A95-200F-42A4-BD23-884EE79FBB88}" type="presParOf" srcId="{71703B9B-47D8-4F48-B97D-9DC075FD943B}" destId="{6FA43676-E617-4D34-8266-D87F1E87C4E7}" srcOrd="8"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9" destOrd="0" presId="urn:microsoft.com/office/officeart/2005/8/layout/vList5"/>
    <dgm:cxn modelId="{A792A45E-08FC-462A-90A0-F280BB083ED6}" type="presParOf" srcId="{71703B9B-47D8-4F48-B97D-9DC075FD943B}" destId="{315F4F93-7956-455E-AB3A-4CD75398CDEE}" srcOrd="10"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11" destOrd="0" presId="urn:microsoft.com/office/officeart/2005/8/layout/vList5"/>
    <dgm:cxn modelId="{5E047A18-0E51-46AB-B90F-F7B0C73F34A7}" type="presParOf" srcId="{71703B9B-47D8-4F48-B97D-9DC075FD943B}" destId="{E79E6DD2-6894-4112-AB66-CD4805875FED}" srcOrd="12"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a:t> Manage with metrics. Drive improvement and funding decisions based on the metrics and analysis</a:t>
          </a:r>
          <a:br>
            <a:rPr lang="en-US" sz="1000" kern="1200"/>
          </a:br>
          <a:r>
            <a:rPr lang="en-US" sz="1000" kern="1200"/>
            <a:t> data captured. Metrics include adherence to security practices / activities, vulnerabilities introduced,</a:t>
          </a:r>
          <a:br>
            <a:rPr lang="en-US" sz="1000" kern="1200"/>
          </a:br>
          <a:r>
            <a:rPr lang="en-US" sz="1000" kern="120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83146" y="-2394526"/>
          <a:ext cx="70806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Compile the technical requirements including functional and non functional security requirements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sp:txBody>
      <dsp:txXfrm rot="-5400000">
        <a:off x="2057401" y="65784"/>
        <a:ext cx="5524987" cy="638931"/>
      </dsp:txXfrm>
    </dsp:sp>
    <dsp:sp modelId="{13D31E1D-AAA2-4FA3-B46E-809665F827F4}">
      <dsp:nvSpPr>
        <dsp:cNvPr id="0" name=""/>
        <dsp:cNvSpPr/>
      </dsp:nvSpPr>
      <dsp:spPr>
        <a:xfrm>
          <a:off x="1069847" y="151"/>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Require-</a:t>
          </a:r>
          <a:r>
            <a:rPr lang="en-US" sz="1050" b="1" kern="1200" noProof="0" dirty="0" err="1">
              <a:latin typeface="Arial" panose="020B0604020202020204" pitchFamily="34" charset="0"/>
              <a:cs typeface="Arial" panose="020B0604020202020204" pitchFamily="34" charset="0"/>
            </a:rPr>
            <a:t>ments</a:t>
          </a:r>
          <a:r>
            <a:rPr lang="en-US" sz="1050" b="1" kern="1200" noProof="0" dirty="0">
              <a:latin typeface="Arial" panose="020B0604020202020204" pitchFamily="34" charset="0"/>
              <a:cs typeface="Arial" panose="020B0604020202020204" pitchFamily="34" charset="0"/>
            </a:rPr>
            <a:t> and Resource Management</a:t>
          </a:r>
        </a:p>
      </dsp:txBody>
      <dsp:txXfrm>
        <a:off x="1106517" y="36821"/>
        <a:ext cx="914213" cy="677852"/>
      </dsp:txXfrm>
    </dsp:sp>
    <dsp:sp modelId="{29555282-7DBF-4954-82C2-561252AD070F}">
      <dsp:nvSpPr>
        <dsp:cNvPr id="0" name=""/>
        <dsp:cNvSpPr/>
      </dsp:nvSpPr>
      <dsp:spPr>
        <a:xfrm rot="5400000">
          <a:off x="4331330" y="-1373108"/>
          <a:ext cx="101169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Rate the fulfillment of all technical requirements including a rough planning and design</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all technical requirements including design, security and service level agreements (SLA)</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Adopt templates and checklists, such as </a:t>
          </a:r>
          <a:r>
            <a:rPr lang="en-US" sz="900" kern="12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kern="1200" noProof="0" dirty="0">
              <a:latin typeface="Arial" panose="020B0604020202020204" pitchFamily="34" charset="0"/>
              <a:cs typeface="Arial" panose="020B0604020202020204" pitchFamily="34" charset="0"/>
            </a:rPr>
          </a:br>
          <a:br>
            <a:rPr lang="en-US" sz="300" kern="1200" noProof="0" dirty="0">
              <a:latin typeface="Arial" panose="020B0604020202020204" pitchFamily="34" charset="0"/>
              <a:cs typeface="Arial" panose="020B0604020202020204" pitchFamily="34" charset="0"/>
            </a:rPr>
          </a:br>
          <a:r>
            <a:rPr lang="en-US" sz="900" b="1" kern="1200" noProof="0" dirty="0">
              <a:latin typeface="Arial" panose="020B0604020202020204" pitchFamily="34" charset="0"/>
              <a:cs typeface="Arial" panose="020B0604020202020204" pitchFamily="34" charset="0"/>
            </a:rPr>
            <a:t>NB:</a:t>
          </a:r>
          <a:r>
            <a:rPr lang="en-US" sz="900" b="0" kern="120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sp:txBody>
      <dsp:txXfrm rot="-5400000">
        <a:off x="2057401" y="950208"/>
        <a:ext cx="5510165" cy="912919"/>
      </dsp:txXfrm>
    </dsp:sp>
    <dsp:sp modelId="{32E4C202-A073-4E81-BC9F-5F3538C94998}">
      <dsp:nvSpPr>
        <dsp:cNvPr id="0" name=""/>
        <dsp:cNvSpPr/>
      </dsp:nvSpPr>
      <dsp:spPr>
        <a:xfrm>
          <a:off x="1069847" y="1033873"/>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Request for Proposals (RFP) and Contracting</a:t>
          </a:r>
        </a:p>
      </dsp:txBody>
      <dsp:txXfrm>
        <a:off x="1106517" y="1070543"/>
        <a:ext cx="914213" cy="677852"/>
      </dsp:txXfrm>
    </dsp:sp>
    <dsp:sp modelId="{F55C0F19-ACD0-452E-8743-4A25E747654D}">
      <dsp:nvSpPr>
        <dsp:cNvPr id="0" name=""/>
        <dsp:cNvSpPr/>
      </dsp:nvSpPr>
      <dsp:spPr>
        <a:xfrm rot="5400000">
          <a:off x="4466883" y="-336583"/>
          <a:ext cx="73827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planning and design with the developers and internal shareholders, e.g. security specialists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kern="1200" noProof="0" dirty="0">
              <a:latin typeface="Arial" panose="020B0604020202020204" pitchFamily="34" charset="0"/>
              <a:cs typeface="Arial" panose="020B0604020202020204" pitchFamily="34" charset="0"/>
            </a:rPr>
          </a:br>
          <a:r>
            <a:rPr lang="en-US" sz="900" kern="1200" noProof="0" dirty="0">
              <a:latin typeface="Arial" panose="020B0604020202020204" pitchFamily="34" charset="0"/>
              <a:cs typeface="Arial" panose="020B0604020202020204" pitchFamily="34" charset="0"/>
            </a:rPr>
            <a:t>Get the application owner to assume remaining risks or to provide additional resources.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sp:txBody>
      <dsp:txXfrm rot="-5400000">
        <a:off x="2056244" y="2110096"/>
        <a:ext cx="5523512" cy="666193"/>
      </dsp:txXfrm>
    </dsp:sp>
    <dsp:sp modelId="{F564D79A-2552-48FA-AA2D-99B849FE28FB}">
      <dsp:nvSpPr>
        <dsp:cNvPr id="0" name=""/>
        <dsp:cNvSpPr/>
      </dsp:nvSpPr>
      <dsp:spPr>
        <a:xfrm>
          <a:off x="1069847" y="2067595"/>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Planning and </a:t>
          </a:r>
          <a:br>
            <a:rPr lang="en-US" sz="1050" b="1" kern="1200" noProof="0" dirty="0">
              <a:latin typeface="Arial" panose="020B0604020202020204" pitchFamily="34" charset="0"/>
              <a:cs typeface="Arial" panose="020B0604020202020204" pitchFamily="34" charset="0"/>
            </a:rPr>
          </a:br>
          <a:r>
            <a:rPr lang="en-US" sz="1050" b="1" kern="1200" noProof="0" dirty="0">
              <a:latin typeface="Arial" panose="020B0604020202020204" pitchFamily="34" charset="0"/>
              <a:cs typeface="Arial" panose="020B0604020202020204" pitchFamily="34" charset="0"/>
            </a:rPr>
            <a:t>Design</a:t>
          </a:r>
        </a:p>
      </dsp:txBody>
      <dsp:txXfrm>
        <a:off x="1106517" y="2104265"/>
        <a:ext cx="913056" cy="677852"/>
      </dsp:txXfrm>
    </dsp:sp>
    <dsp:sp modelId="{7532B555-E471-41D8-8A92-ECA00447B8E6}">
      <dsp:nvSpPr>
        <dsp:cNvPr id="0" name=""/>
        <dsp:cNvSpPr/>
      </dsp:nvSpPr>
      <dsp:spPr>
        <a:xfrm rot="5400000">
          <a:off x="4743092" y="323515"/>
          <a:ext cx="18585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Please review the +D "What's next for developers" for guidance</a:t>
          </a:r>
        </a:p>
      </dsp:txBody>
      <dsp:txXfrm rot="-5400000">
        <a:off x="2056243" y="3019438"/>
        <a:ext cx="5550479" cy="167707"/>
      </dsp:txXfrm>
    </dsp:sp>
    <dsp:sp modelId="{46761723-0BDC-4B34-95D2-64CA865380D8}">
      <dsp:nvSpPr>
        <dsp:cNvPr id="0" name=""/>
        <dsp:cNvSpPr/>
      </dsp:nvSpPr>
      <dsp:spPr>
        <a:xfrm>
          <a:off x="1069847" y="2971067"/>
          <a:ext cx="986396" cy="2644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Development</a:t>
          </a:r>
        </a:p>
      </dsp:txBody>
      <dsp:txXfrm>
        <a:off x="1082756" y="2983976"/>
        <a:ext cx="960578" cy="238629"/>
      </dsp:txXfrm>
    </dsp:sp>
    <dsp:sp modelId="{992D08B6-B207-435B-A893-D17B49418ACB}">
      <dsp:nvSpPr>
        <dsp:cNvPr id="0" name=""/>
        <dsp:cNvSpPr/>
      </dsp:nvSpPr>
      <dsp:spPr>
        <a:xfrm rot="5400000">
          <a:off x="4246967" y="1197070"/>
          <a:ext cx="117810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Test the technical functions and integration to the IT architecture, and coordinate business tests. </a:t>
          </a:r>
          <a:r>
            <a:rPr lang="en-AU" sz="900" kern="1200" noProof="0" dirty="0">
              <a:latin typeface="Arial" panose="020B0604020202020204" pitchFamily="34" charset="0"/>
              <a:cs typeface="Arial" panose="020B0604020202020204" pitchFamily="34" charset="0"/>
            </a:rPr>
            <a:t>Create "use" and "abuse" test cases</a:t>
          </a:r>
          <a:r>
            <a:rPr lang="en-US" sz="900" kern="1200" noProof="0" dirty="0">
              <a:latin typeface="Arial" panose="020B0604020202020204" pitchFamily="34" charset="0"/>
              <a:cs typeface="Arial" panose="020B0604020202020204" pitchFamily="34" charset="0"/>
            </a:rPr>
            <a:t> from technical and business perspectives.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Put the application in operation and migrate from previously used applications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Finalize all documentation, including the CMDB and security architecture</a:t>
          </a:r>
        </a:p>
      </dsp:txBody>
      <dsp:txXfrm rot="-5400000">
        <a:off x="2056243" y="3445304"/>
        <a:ext cx="5502042" cy="1063084"/>
      </dsp:txXfrm>
    </dsp:sp>
    <dsp:sp modelId="{5CD1B5CA-4D0D-4D4E-B88E-2005B67086FE}">
      <dsp:nvSpPr>
        <dsp:cNvPr id="0" name=""/>
        <dsp:cNvSpPr/>
      </dsp:nvSpPr>
      <dsp:spPr>
        <a:xfrm>
          <a:off x="1066789" y="3599300"/>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Deployment, Testing and Rollout</a:t>
          </a:r>
        </a:p>
      </dsp:txBody>
      <dsp:txXfrm>
        <a:off x="1103459" y="3635970"/>
        <a:ext cx="913056" cy="677852"/>
      </dsp:txXfrm>
    </dsp:sp>
    <dsp:sp modelId="{0BBDD660-3A49-4256-9C52-69675972DDC1}">
      <dsp:nvSpPr>
        <dsp:cNvPr id="0" name=""/>
        <dsp:cNvSpPr/>
      </dsp:nvSpPr>
      <dsp:spPr>
        <a:xfrm rot="5400000">
          <a:off x="4409029" y="2365392"/>
          <a:ext cx="85398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kern="1200" baseline="0" noProof="0" dirty="0">
            <a:latin typeface="Arial" panose="020B0604020202020204" pitchFamily="34" charset="0"/>
          </a:endParaRP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Regularly report all users and authorizations to the application owner and get them acknowledged</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Raise the security awareness of users and manage conflicts about usability vs security</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sp:txBody>
      <dsp:txXfrm rot="-5400000">
        <a:off x="2056244" y="4759865"/>
        <a:ext cx="5517864" cy="770605"/>
      </dsp:txXfrm>
    </dsp:sp>
    <dsp:sp modelId="{D01C5B61-0A7B-4E05-A4E4-BE9BD871660D}">
      <dsp:nvSpPr>
        <dsp:cNvPr id="0" name=""/>
        <dsp:cNvSpPr/>
      </dsp:nvSpPr>
      <dsp:spPr>
        <a:xfrm flipH="1">
          <a:off x="1069847" y="4769571"/>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i="0" u="none" kern="1200" baseline="0" noProof="0" dirty="0">
              <a:latin typeface="Arial" panose="020B0604020202020204" pitchFamily="34" charset="0"/>
            </a:rPr>
            <a:t>Operating and Changes</a:t>
          </a:r>
          <a:endParaRPr lang="en-US" sz="1050" kern="1200" baseline="0" noProof="0" dirty="0">
            <a:latin typeface="Arial" panose="020B0604020202020204" pitchFamily="34" charset="0"/>
          </a:endParaRPr>
        </a:p>
      </dsp:txBody>
      <dsp:txXfrm>
        <a:off x="1106517" y="4806241"/>
        <a:ext cx="913056" cy="677852"/>
      </dsp:txXfrm>
    </dsp:sp>
    <dsp:sp modelId="{B80FA0B1-2C5B-4040-953D-4B7309BF6238}">
      <dsp:nvSpPr>
        <dsp:cNvPr id="0" name=""/>
        <dsp:cNvSpPr/>
      </dsp:nvSpPr>
      <dsp:spPr>
        <a:xfrm rot="5400000">
          <a:off x="4588160" y="3320867"/>
          <a:ext cx="466948"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Implement business requirements for data retention (deletion) policies and securely archiving data</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Securely close down the application, including deleting unused accounts and roles and permissions</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Set your application’s state to retired in the CMDB</a:t>
          </a:r>
        </a:p>
      </dsp:txBody>
      <dsp:txXfrm rot="-5400000">
        <a:off x="2041859" y="5889964"/>
        <a:ext cx="5536757" cy="421358"/>
      </dsp:txXfrm>
    </dsp:sp>
    <dsp:sp modelId="{50CC931A-2802-4A28-B17D-4CFEC4144601}">
      <dsp:nvSpPr>
        <dsp:cNvPr id="0" name=""/>
        <dsp:cNvSpPr/>
      </dsp:nvSpPr>
      <dsp:spPr>
        <a:xfrm flipH="1">
          <a:off x="1069847" y="5724437"/>
          <a:ext cx="972011" cy="7524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i="0" u="none" kern="1200" noProof="0" dirty="0">
              <a:latin typeface="Arial" panose="020B0604020202020204" pitchFamily="34" charset="0"/>
              <a:cs typeface="Arial" panose="020B0604020202020204" pitchFamily="34" charset="0"/>
            </a:rPr>
            <a:t>Retiring Systems</a:t>
          </a:r>
          <a:endParaRPr lang="en-US" sz="1050" b="0" i="0" u="none" kern="1200" noProof="0" dirty="0">
            <a:latin typeface="Arial" panose="020B0604020202020204" pitchFamily="34" charset="0"/>
            <a:cs typeface="Arial" panose="020B0604020202020204" pitchFamily="34" charset="0"/>
          </a:endParaRPr>
        </a:p>
      </dsp:txBody>
      <dsp:txXfrm>
        <a:off x="1106577" y="5761167"/>
        <a:ext cx="898551" cy="67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22.10.2017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10/22/2017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s://csrc.nist.gov/projects/cryptographic-module-validation-program/validated-modules/search" TargetMode="External"/><Relationship Id="rId1" Type="http://schemas.openxmlformats.org/officeDocument/2006/relationships/tags" Target="../tags/tag9.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s://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s://wikipedia.org/wiki/Bcrypt"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s://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www.cisecurity.org/ci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s://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s://csrc.nist.gov/publications/detail/sp/800-123/fina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Stored_Cross_site_scripting_(OTG-INPVAL-002)"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Reflected_Cross_site_scripting_(OTG-INPVAL-001)" TargetMode="External"/><Relationship Id="rId12" Type="http://schemas.openxmlformats.org/officeDocument/2006/relationships/hyperlink" Target="https://www.owasp.org/index.php/XSS_Filter_Evasion_Cheat_Sheet" TargetMode="External"/><Relationship Id="rId2" Type="http://schemas.openxmlformats.org/officeDocument/2006/relationships/slideLayout" Target="../slideLayouts/slideLayout3.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DOM_based_XSS_Prevention_Cheat_Sheet" TargetMode="External"/><Relationship Id="rId5" Type="http://schemas.openxmlformats.org/officeDocument/2006/relationships/hyperlink" Target="https://www.owasp.org/index.php/OWASP_Proactive_Controls#tab=OWASP_Proactive_Controls_2016" TargetMode="External"/><Relationship Id="rId15" Type="http://schemas.openxmlformats.org/officeDocument/2006/relationships/hyperlink" Target="https://portswigger.net/knowledgebase/issues/details/00200308_clientsidetemplateinjection" TargetMode="External"/><Relationship Id="rId10" Type="http://schemas.openxmlformats.org/officeDocument/2006/relationships/hyperlink" Target="https://www.owasp.org/index.php/XSS_(Cross_Site_Scripting)_Prevention_Cheat_Sheet"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DOM-based_Cross_site_scripting_(OTG-CLIENT-001)"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slideshare.net/cschneider4711/surviving-the-java-deserialization-apocalypse-owasp-appseceu-2016"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www.blackhat.com/docs/us-17/thursday/us-17-Munoz-Friday-The-13th-Json-Attacks.pdf"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s://arstechnica.com/information-technology/2017/08/465k-patients-need-a-firmware-update-to-prevent-serious-pacemaker-hack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s://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Golden Master (golden-master, post RC2)</a:t>
            </a:r>
            <a:endParaRPr lang="en-US" dirty="0">
              <a:ln w="24500" cmpd="dbl">
                <a:noFill/>
                <a:prstDash val="solid"/>
                <a:miter lim="800000"/>
              </a:ln>
            </a:endParaRP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698676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Portability Act (HIIPA).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A6:2017 Security Misconfiguration)</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de-DE" sz="900" dirty="0">
                <a:latin typeface="Arial" panose="020B0604020202020204" pitchFamily="34" charset="0"/>
                <a:cs typeface="Arial" panose="020B0604020202020204" pitchFamily="34" charset="0"/>
                <a:hlinkClick r:id="rId6"/>
              </a:rPr>
              <a:t>OWASP Application Security Verification Standard (V7,9,10)</a:t>
            </a:r>
            <a:r>
              <a:rPr lang="de-DE" sz="900" dirty="0">
                <a:latin typeface="Arial" panose="020B0604020202020204" pitchFamily="34" charset="0"/>
                <a:cs typeface="Arial"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7"/>
              </a:rPr>
              <a:t>OWASP </a:t>
            </a:r>
            <a:r>
              <a:rPr lang="en-US" sz="900" dirty="0">
                <a:latin typeface="Arial" panose="020B0604020202020204" pitchFamily="34" charset="0"/>
                <a:cs typeface="Arial" panose="020B0604020202020204" pitchFamily="34" charset="0"/>
                <a:hlinkClick r:id="rId8"/>
              </a:rPr>
              <a:t>Cheat Sheet - </a:t>
            </a:r>
            <a:r>
              <a:rPr lang="en-US" sz="900" u="sng" dirty="0">
                <a:solidFill>
                  <a:schemeClr val="tx2"/>
                </a:solidFill>
                <a:latin typeface="Arial" panose="020B0604020202020204" pitchFamily="34" charset="0"/>
                <a:cs typeface="Arial" panose="020B0604020202020204" pitchFamily="34" charset="0"/>
                <a:hlinkClick r:id="rId7"/>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9"/>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OWASP Cheat Sheet</a:t>
            </a:r>
            <a:r>
              <a:rPr lang="en-US" sz="900" dirty="0">
                <a:latin typeface="Arial" panose="020B0604020202020204" pitchFamily="34" charset="0"/>
                <a:cs typeface="Arial" panose="020B0604020202020204" pitchFamily="34" charset="0"/>
                <a:hlinkClick r:id="rId9"/>
              </a:rPr>
              <a:t> - </a:t>
            </a:r>
            <a:r>
              <a:rPr lang="en-US" sz="900" dirty="0">
                <a:solidFill>
                  <a:schemeClr val="tx2"/>
                </a:solidFill>
                <a:latin typeface="Arial" panose="020B0604020202020204" pitchFamily="34" charset="0"/>
                <a:cs typeface="Arial" panose="020B0604020202020204" pitchFamily="34" charset="0"/>
                <a:hlinkClick r:id="rId10"/>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1"/>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2"/>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5"/>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6"/>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9"/>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20"/>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1"/>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3"/>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4"/>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Example Attack Scenarios</a:t>
            </a:r>
          </a:p>
          <a:p>
            <a:r>
              <a:rPr lang="en-US" sz="90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#1</a:t>
            </a:r>
            <a:r>
              <a:rPr lang="en-US" sz="900">
                <a:solidFill>
                  <a:schemeClr val="tx2"/>
                </a:solidFill>
                <a:latin typeface="Arial" panose="020B0604020202020204" pitchFamily="34" charset="0"/>
                <a:cs typeface="Arial" panose="020B0604020202020204" pitchFamily="34" charset="0"/>
              </a:rPr>
              <a:t>: The attacker  attempts to extract data from the server:</a:t>
            </a:r>
            <a:endParaRPr lang="en-US" sz="900">
              <a:solidFill>
                <a:srgbClr val="000000"/>
              </a:solidFill>
              <a:latin typeface="Arial" panose="020B0604020202020204" pitchFamily="34" charset="0"/>
              <a:cs typeface="Arial" panose="020B0604020202020204" pitchFamily="34" charset="0"/>
            </a:endParaRPr>
          </a:p>
          <a:p>
            <a:r>
              <a:rPr lang="en-US" sz="900" b="1">
                <a:solidFill>
                  <a:schemeClr val="tx2"/>
                </a:solidFill>
                <a:latin typeface="Arial" panose="020B0604020202020204" pitchFamily="34" charset="0"/>
                <a:cs typeface="Arial" panose="020B0604020202020204" pitchFamily="34" charset="0"/>
              </a:rPr>
              <a:t>  &lt;?xml version="1.0" encoding="ISO-8859-1"?&gt;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&lt;!DOCTYPE foo [</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&lt;!ELEMENT foo ANY &gt;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xxe SYSTEM "file:///etc/passwd" &gt;]&gt;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&lt;foo&gt;&amp;</a:t>
            </a:r>
            <a:r>
              <a:rPr lang="en-US" sz="900" b="1" err="1">
                <a:solidFill>
                  <a:schemeClr val="tx2"/>
                </a:solidFill>
                <a:latin typeface="Arial" panose="020B0604020202020204" pitchFamily="34" charset="0"/>
                <a:cs typeface="Arial" panose="020B0604020202020204" pitchFamily="34" charset="0"/>
              </a:rPr>
              <a:t>xxe</a:t>
            </a:r>
            <a:r>
              <a:rPr lang="en-US" sz="900" b="1">
                <a:solidFill>
                  <a:schemeClr val="tx2"/>
                </a:solidFill>
                <a:latin typeface="Arial" panose="020B0604020202020204" pitchFamily="34" charset="0"/>
                <a:cs typeface="Arial" panose="020B0604020202020204" pitchFamily="34" charset="0"/>
              </a:rPr>
              <a:t>;&lt;/foo&gt;</a:t>
            </a:r>
            <a:endParaRPr lang="en-US" sz="900" b="1">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#2</a:t>
            </a:r>
            <a:r>
              <a:rPr lang="en-US" sz="90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#3</a:t>
            </a:r>
            <a:r>
              <a:rPr lang="en-US" sz="90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a:solidFill>
                  <a:srgbClr val="FF0000"/>
                </a:solidFill>
                <a:latin typeface="Arial" panose="020B0604020202020204" pitchFamily="34" charset="0"/>
                <a:cs typeface="Arial" panose="020B0604020202020204" pitchFamily="34" charset="0"/>
              </a:rPr>
              <a:t>   &lt;!ENTITY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 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 or on the underlying operating system. The use of dependency checkers is critical in managing the risk from necessary libraries and components in not only your app,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90430040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US" sz="900" b="0" i="0" u="none" strike="noStrike" noProof="0" dirty="0">
                          <a:ln>
                            <a:noFill/>
                          </a:ln>
                          <a:solidFill>
                            <a:srgbClr val="000000"/>
                          </a:solidFill>
                          <a:latin typeface="Arial"/>
                        </a:rPr>
                        <a:t>Attackers who can access web pages or web services, particularly SOAP web services, that process XML. </a:t>
                      </a:r>
                      <a:endParaRPr lang="de-DE" sz="900" dirty="0">
                        <a:ln>
                          <a:noFill/>
                        </a:ln>
                        <a:latin typeface="Arial"/>
                      </a:endParaRPr>
                    </a:p>
                    <a:p>
                      <a:pPr lvl="0" algn="l">
                        <a:buNone/>
                      </a:pPr>
                      <a:r>
                        <a:rPr lang="en-US" sz="900" b="0" i="0" u="none" strike="noStrike" noProof="0" dirty="0">
                          <a:ln>
                            <a:noFill/>
                          </a:ln>
                          <a:solidFill>
                            <a:srgbClr val="000000"/>
                          </a:solidFill>
                          <a:latin typeface="Arial"/>
                        </a:rPr>
                        <a:t>Penetration testers should be capable of exploiting XXE once trained.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a:buChar char="•"/>
            </a:pPr>
            <a:r>
              <a:rPr lang="en-US" sz="1000" dirty="0">
                <a:solidFill>
                  <a:schemeClr val="tx2"/>
                </a:solidFill>
                <a:hlinkClick r:id="rId13"/>
              </a:rPr>
              <a:t>http://blog.portswigger.net/2016/10/exploiting-cors-misconfigurations-for.html</a:t>
            </a:r>
            <a:r>
              <a:rPr lang="en-US" sz="1000" dirty="0">
                <a:solidFill>
                  <a:srgbClr val="000000"/>
                </a:solidFill>
              </a:rPr>
              <a:t> </a:t>
            </a:r>
            <a:endParaRPr lang="en-US" dirty="0"/>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a:solidFill>
                  <a:schemeClr val="tx2"/>
                </a:solidFill>
                <a:latin typeface="Arial" panose="020B0604020202020204" pitchFamily="34" charset="0"/>
                <a:cs typeface="Arial" panose="020B0604020202020204" pitchFamily="34" charset="0"/>
              </a:rPr>
              <a:t>Example Attack Scenarios</a:t>
            </a:r>
          </a:p>
          <a:p>
            <a:r>
              <a:rPr lang="en-US" sz="900" u="sng">
                <a:solidFill>
                  <a:schemeClr val="tx1"/>
                </a:solidFill>
                <a:latin typeface="Arial" panose="020B0604020202020204" pitchFamily="34" charset="0"/>
                <a:cs typeface="Arial" panose="020B0604020202020204" pitchFamily="34" charset="0"/>
              </a:rPr>
              <a:t>Scenario #1</a:t>
            </a:r>
            <a:r>
              <a:rPr lang="en-US" sz="90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u="sng">
                <a:solidFill>
                  <a:schemeClr val="tx1"/>
                </a:solidFill>
                <a:latin typeface="Arial" panose="020B0604020202020204" pitchFamily="34" charset="0"/>
                <a:cs typeface="Arial" panose="020B0604020202020204" pitchFamily="34" charset="0"/>
              </a:rPr>
              <a:t>Scenario #2</a:t>
            </a:r>
            <a:r>
              <a:rPr lang="en-US" sz="90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to find file. The attacker finds and downloads your compiled Java classes, which they decompile and reverse engineer to get your custom code. Attacker then finds a serious access control flaw in your app.</a:t>
            </a:r>
          </a:p>
          <a:p>
            <a:r>
              <a:rPr lang="en-US" sz="900" u="sng">
                <a:solidFill>
                  <a:schemeClr val="tx1"/>
                </a:solidFill>
                <a:latin typeface="Arial" panose="020B0604020202020204" pitchFamily="34" charset="0"/>
                <a:cs typeface="Arial" panose="020B0604020202020204" pitchFamily="34" charset="0"/>
              </a:rPr>
              <a:t>Scenario #3</a:t>
            </a:r>
            <a:r>
              <a:rPr lang="en-US" sz="90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u="sng">
                <a:solidFill>
                  <a:schemeClr val="tx1"/>
                </a:solidFill>
                <a:latin typeface="Arial" panose="020B0604020202020204" pitchFamily="34" charset="0"/>
                <a:cs typeface="Arial" panose="020B0604020202020204" pitchFamily="34" charset="0"/>
              </a:rPr>
              <a:t>Scenario #4</a:t>
            </a:r>
            <a:r>
              <a:rPr lang="en-US" sz="90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u="sng">
                <a:solidFill>
                  <a:schemeClr val="tx1"/>
                </a:solidFill>
                <a:latin typeface="Arial" panose="020B0604020202020204" pitchFamily="34" charset="0"/>
                <a:cs typeface="Arial" panose="020B0604020202020204" pitchFamily="34" charset="0"/>
              </a:rPr>
              <a:t>Scenario #5</a:t>
            </a:r>
            <a:r>
              <a:rPr lang="en-US" sz="90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Does your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 you still use ancient configs with updated software? Do you continue to support obsolete backward compatibility?</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US" sz="900" dirty="0">
                <a:solidFill>
                  <a:schemeClr val="tx2"/>
                </a:solidFill>
                <a:latin typeface="Arial" panose="020B0604020202020204" pitchFamily="34" charset="0"/>
                <a:cs typeface="Arial" panose="020B0604020202020204" pitchFamily="34" charset="0"/>
                <a:hlinkClick r:id="rId4"/>
              </a:rPr>
              <a:t>HSTS</a:t>
            </a:r>
            <a:r>
              <a:rPr lang="en-US" sz="900" dirty="0">
                <a:solidFill>
                  <a:schemeClr val="tx2"/>
                </a:solidFill>
                <a:latin typeface="Arial" panose="020B0604020202020204" pitchFamily="34" charset="0"/>
                <a:cs typeface="Arial"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of your software out of date? (see A9:2017 Using Components with Known Vulnerabilities)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primary recommendations are to establish all of the following:</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 </a:t>
            </a:r>
            <a:endParaRPr lang="en-US" dirty="0"/>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4100943953"/>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Even anonymous attackers can try to access default accounts,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Arial" panose="020B0604020202020204" pitchFamily="34" charset="0"/>
                          <a:cs typeface="Arial" panose="020B0604020202020204" pitchFamily="34" charset="0"/>
                        </a:rPr>
                        <a:t>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Scenario 1: </a:t>
            </a: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Three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 or API includes </a:t>
            </a:r>
            <a:r>
              <a:rPr lang="en-US" sz="900" dirty="0" err="1">
                <a:solidFill>
                  <a:schemeClr val="tx1"/>
                </a:solidFill>
                <a:latin typeface="Arial" panose="020B0604020202020204" pitchFamily="34" charset="0"/>
                <a:cs typeface="Arial" panose="020B0604020202020204" pitchFamily="34" charset="0"/>
              </a:rPr>
              <a:t>unvalidated</a:t>
            </a:r>
            <a:r>
              <a:rPr lang="en-US" sz="900" dirty="0">
                <a:solidFill>
                  <a:schemeClr val="tx1"/>
                </a:solidFill>
                <a:latin typeface="Arial" panose="020B0604020202020204" pitchFamily="34" charset="0"/>
                <a:cs typeface="Arial" panose="020B0604020202020204" pitchFamily="34" charset="0"/>
              </a:rPr>
              <a:t> and  </a:t>
            </a:r>
            <a:r>
              <a:rPr lang="en-US" sz="900" dirty="0" err="1">
                <a:solidFill>
                  <a:schemeClr val="tx1"/>
                </a:solidFill>
                <a:latin typeface="Arial" panose="020B0604020202020204" pitchFamily="34" charset="0"/>
                <a:cs typeface="Arial" panose="020B0604020202020204" pitchFamily="34" charset="0"/>
              </a:rPr>
              <a:t>unescaped</a:t>
            </a:r>
            <a:r>
              <a:rPr lang="en-US" sz="900" dirty="0">
                <a:solidFill>
                  <a:schemeClr val="tx1"/>
                </a:solidFill>
                <a:latin typeface="Arial" panose="020B0604020202020204" pitchFamily="34" charset="0"/>
                <a:cs typeface="Arial" panose="020B0604020202020204" pitchFamily="34" charset="0"/>
              </a:rPr>
              <a:t>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a:t>
            </a:r>
            <a:r>
              <a:rPr lang="en-US" sz="900" dirty="0" err="1">
                <a:solidFill>
                  <a:schemeClr val="tx1"/>
                </a:solidFill>
                <a:latin typeface="Arial" panose="020B0604020202020204" pitchFamily="34" charset="0"/>
                <a:cs typeface="Arial" panose="020B0604020202020204" pitchFamily="34" charset="0"/>
              </a:rPr>
              <a:t>malvertizing</a:t>
            </a:r>
            <a:r>
              <a:rPr lang="en-US" sz="900" dirty="0">
                <a:solidFill>
                  <a:schemeClr val="tx1"/>
                </a:solidFill>
                <a:latin typeface="Arial" panose="020B0604020202020204" pitchFamily="34" charset="0"/>
                <a:cs typeface="Arial" panose="020B0604020202020204" pitchFamily="34" charset="0"/>
              </a:rPr>
              <a:t>,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 or API stores </a:t>
            </a:r>
            <a:r>
              <a:rPr lang="en-US" sz="900" dirty="0" err="1">
                <a:solidFill>
                  <a:schemeClr val="tx1"/>
                </a:solidFill>
                <a:latin typeface="Arial" panose="020B0604020202020204" pitchFamily="34" charset="0"/>
                <a:cs typeface="Arial" panose="020B0604020202020204" pitchFamily="34" charset="0"/>
              </a:rPr>
              <a:t>unsanitized</a:t>
            </a:r>
            <a:r>
              <a:rPr lang="en-US" sz="900" dirty="0">
                <a:solidFill>
                  <a:schemeClr val="tx1"/>
                </a:solidFill>
                <a:latin typeface="Arial" panose="020B0604020202020204" pitchFamily="34" charset="0"/>
                <a:cs typeface="Arial" panose="020B0604020202020204" pitchFamily="34" charset="0"/>
              </a:rPr>
              <a:t>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DIV replacement or defacement (such as trojan login DIVs),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Filter Evasion Cheat Sheet</a:t>
            </a:r>
            <a:endParaRPr lang="en-US" sz="900" b="1"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5"/>
              </a:rPr>
              <a:t>PortSwigger</a:t>
            </a:r>
            <a:r>
              <a:rPr lang="en-US" sz="900" dirty="0">
                <a:solidFill>
                  <a:schemeClr val="tx1"/>
                </a:solidFill>
                <a:latin typeface="Arial" panose="020B0604020202020204" pitchFamily="34" charset="0"/>
                <a:cs typeface="Arial" panose="020B0604020202020204" pitchFamily="34" charset="0"/>
                <a:hlinkClick r:id="rId15"/>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0"/>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dirty="0"/>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1"/>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chemeClr val="tx1"/>
                </a:solidFill>
                <a:latin typeface="Arial" panose="020B0604020202020204" pitchFamily="34" charset="0"/>
                <a:cs typeface="Arial" panose="020B0604020202020204" pitchFamily="34" charset="0"/>
                <a:hlinkClick r:id="rId16"/>
              </a:rPr>
              <a:t>Content Security Policy (CSP)</a:t>
            </a:r>
            <a:r>
              <a:rPr lang="en-US" sz="900" dirty="0">
                <a:solidFill>
                  <a:srgbClr val="24292E"/>
                </a:solidFill>
                <a:latin typeface="Arial" panose="020B0604020202020204" pitchFamily="34" charset="0"/>
                <a:cs typeface="Arial" panose="020B0604020202020204" pitchFamily="34" charset="0"/>
              </a:rPr>
              <a:t>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14165254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Arial" panose="020B0604020202020204" pitchFamily="34" charset="0"/>
                          <a:cs typeface="Arial"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 calls a set of Spring Boot </a:t>
            </a:r>
            <a:r>
              <a:rPr lang="en-US" sz="900" dirty="0" err="1">
                <a:solidFill>
                  <a:schemeClr val="tx2"/>
                </a:solidFill>
                <a:latin typeface="Arial" panose="020B0604020202020204" pitchFamily="34" charset="0"/>
                <a:cs typeface="Arial" panose="020B0604020202020204" pitchFamily="34" charset="0"/>
              </a:rPr>
              <a:t>microservices</a:t>
            </a:r>
            <a:r>
              <a:rPr lang="en-US" sz="900" dirty="0">
                <a:solidFill>
                  <a:schemeClr val="tx2"/>
                </a:solidFill>
                <a:latin typeface="Arial" panose="020B0604020202020204" pitchFamily="34" charset="0"/>
                <a:cs typeface="Arial" panose="020B0604020202020204" pitchFamily="34" charset="0"/>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a:t>
            </a:r>
            <a:r>
              <a:rPr lang="en-US" sz="900" dirty="0" err="1">
                <a:solidFill>
                  <a:schemeClr val="tx1"/>
                </a:solidFill>
                <a:latin typeface="Arial" panose="020B0604020202020204" pitchFamily="34" charset="0"/>
                <a:cs typeface="Arial" panose="020B0604020202020204" pitchFamily="34" charset="0"/>
              </a:rPr>
              <a:t>Json.Net</a:t>
            </a:r>
            <a:r>
              <a:rPr lang="en-US" sz="900" dirty="0">
                <a:solidFill>
                  <a:schemeClr val="tx1"/>
                </a:solidFill>
                <a:latin typeface="Arial" panose="020B0604020202020204" pitchFamily="34" charset="0"/>
                <a:cs typeface="Arial" panose="020B0604020202020204" pitchFamily="34" charset="0"/>
              </a:rPr>
              <a:t>. Applications and APIs will be vulnerable if the when:</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800" indent="-8280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8"/>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https://www.blackhat.com/docs/us-17/thursday/us-17-Munoz-Friday-The-13th-Json-Attacks.pdf</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 such as temporary containers.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A8</a:t>
            </a:r>
          </a:p>
          <a:p>
            <a:pPr>
              <a:lnSpc>
                <a:spcPts val="1400"/>
              </a:lnSpc>
            </a:pPr>
            <a:r>
              <a:rPr lang="en-US" sz="200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2"/>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dirty="0"/>
          </a:p>
          <a:p>
            <a:pPr>
              <a:spcBef>
                <a:spcPts val="200"/>
              </a:spcBef>
            </a:pP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US" sz="900" dirty="0">
                <a:solidFill>
                  <a:schemeClr val="tx1"/>
                </a:solidFill>
                <a:latin typeface="Arial" panose="020B0604020202020204" pitchFamily="34" charset="0"/>
                <a:cs typeface="Arial" panose="020B0604020202020204" pitchFamily="34" charset="0"/>
              </a:rPr>
              <a:t>You are likely vulnerable: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fix nor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secure the components' configurations (see A6:2017-Security Misconfiguration).</a:t>
            </a:r>
          </a:p>
          <a:p>
            <a:pPr>
              <a:spcBef>
                <a:spcPts val="200"/>
              </a:spcBef>
            </a:pP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a:t>
            </a:r>
            <a:r>
              <a:rPr lang="en-US" sz="900">
                <a:solidFill>
                  <a:schemeClr val="tx2"/>
                </a:solidFill>
                <a:latin typeface="Arial" panose="020B0604020202020204" pitchFamily="34" charset="0"/>
                <a:cs typeface="Arial" panose="020B0604020202020204" pitchFamily="34" charset="0"/>
              </a:rPr>
              <a:t>common password</a:t>
            </a:r>
            <a:r>
              <a:rPr lang="en-US" sz="900" dirty="0">
                <a:solidFill>
                  <a:schemeClr val="tx2"/>
                </a:solidFill>
                <a:latin typeface="Arial" panose="020B0604020202020204" pitchFamily="34" charset="0"/>
                <a:cs typeface="Arial" panose="020B0604020202020204" pitchFamily="34" charset="0"/>
              </a:rPr>
              <a:t>. He can take over all accounts using this password. For all other users this scan leaves only 1 false login behind. After some days this may be repeated with a different password.</a:t>
            </a:r>
            <a:endParaRPr lang="en-US" dirty="0"/>
          </a:p>
          <a:p>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a:solidFill>
                  <a:schemeClr val="tx1"/>
                </a:solidFill>
                <a:latin typeface="Arial" panose="020B0604020202020204" pitchFamily="34" charset="0"/>
                <a:cs typeface="Arial" panose="020B0604020202020204" pitchFamily="34" charset="0"/>
                <a:hlinkClick r:id="rId5"/>
              </a:rPr>
              <a:t>OWASP Application Security Verification Standard - V7 Logging and Monitoring</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6"/>
              </a:rPr>
              <a:t>OWASP Cheat Sheet - Logging</a:t>
            </a:r>
            <a:endParaRPr lang="en-US" sz="90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a:solidFill>
                  <a:schemeClr val="tx2"/>
                </a:solidFill>
                <a:latin typeface="Arial" panose="020B0604020202020204" pitchFamily="34" charset="0"/>
                <a:cs typeface="Arial" panose="020B0604020202020204" pitchFamily="34" charset="0"/>
              </a:rPr>
              <a:t>External</a:t>
            </a:r>
            <a:endParaRPr lang="en-US" sz="800" b="1">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9"/>
              </a:rPr>
              <a:t>CWE-778: Insufficient Logging</a:t>
            </a:r>
            <a:endParaRPr lang="en-US" sz="900">
              <a:solidFill>
                <a:schemeClr val="tx1"/>
              </a:solidFill>
              <a:latin typeface="Arial" panose="020B0604020202020204" pitchFamily="34" charset="0"/>
              <a:cs typeface="Arial" panose="020B0604020202020204" pitchFamily="34" charset="0"/>
            </a:endParaRPr>
          </a:p>
          <a:p>
            <a:br>
              <a:rPr lang="en-US" sz="900">
                <a:solidFill>
                  <a:schemeClr val="tx1"/>
                </a:solidFill>
                <a:latin typeface="Arial" panose="020B0604020202020204" pitchFamily="34" charset="0"/>
                <a:cs typeface="Arial" panose="020B0604020202020204" pitchFamily="34" charset="0"/>
              </a:rPr>
            </a:br>
            <a:endParaRPr lang="en-US" sz="900" u="sng">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endParaRPr lang="en-US" sz="90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Application Security Requirements</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The Cheat Sheets</a:t>
              </a:r>
              <a:r>
                <a:rPr lang="en-US" sz="1000" kern="1200" dirty="0">
                  <a:latin typeface="+mn-lt"/>
                  <a:ea typeface="+mn-ea"/>
                  <a:cs typeface="+mn-cs"/>
                </a:rPr>
                <a:t> </a:t>
              </a:r>
              <a:r>
                <a:rPr lang="en-US" sz="1000" kern="1200" baseline="0" dirty="0">
                  <a:latin typeface="+mn-lt"/>
                  <a:ea typeface="+mn-ea"/>
                  <a:cs typeface="+mn-cs"/>
                </a:rPr>
                <a:t>have been updated and expanded significantly since</a:t>
              </a:r>
              <a:r>
                <a:rPr lang="en-US" sz="1000" kern="1200" dirty="0">
                  <a:latin typeface="+mn-lt"/>
                  <a:ea typeface="+mn-ea"/>
                  <a:cs typeface="+mn-cs"/>
                </a:rPr>
                <a:t> the 2013 Top 10 was released.</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Architecture</a:t>
              </a:r>
              <a:endParaRPr lang="en-US" sz="1000" kern="1200" baseline="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The </a:t>
              </a:r>
              <a:r>
                <a:rPr lang="en-US" sz="1000" kern="1200" baseline="0">
                  <a:hlinkClick r:id="rId12"/>
                </a:rPr>
                <a:t>OWASP Education Project</a:t>
              </a:r>
              <a:r>
                <a:rPr lang="en-US" sz="1000" kern="1200" baseline="0"/>
                <a:t> provides training materials to help educate developers on web application security. For hands-on learning about vulnerabilities, try </a:t>
              </a:r>
              <a:r>
                <a:rPr lang="en-US" sz="1000" kern="1200" baseline="0">
                  <a:hlinkClick r:id="rId13"/>
                </a:rPr>
                <a:t>OWASP WebGoat</a:t>
              </a:r>
              <a:r>
                <a:rPr lang="en-US" sz="1000" kern="1200" baseline="0"/>
                <a:t>, </a:t>
              </a:r>
              <a:r>
                <a:rPr lang="en-US" sz="1000" kern="1200" baseline="0">
                  <a:hlinkClick r:id="rId14"/>
                </a:rPr>
                <a:t>WebGoat.NET</a:t>
              </a:r>
              <a:r>
                <a:rPr lang="en-US" sz="1000" kern="1200" baseline="0"/>
                <a:t>,  </a:t>
              </a:r>
              <a:r>
                <a:rPr lang="en-US" sz="1000" kern="1200" baseline="0">
                  <a:hlinkClick r:id="rId15"/>
                </a:rPr>
                <a:t>OWASP </a:t>
              </a:r>
              <a:r>
                <a:rPr lang="en-US" sz="1000" kern="1200" baseline="0" err="1">
                  <a:hlinkClick r:id="rId15"/>
                </a:rPr>
                <a:t>NodeJS</a:t>
              </a:r>
              <a:r>
                <a:rPr lang="en-US" sz="1000" kern="1200" baseline="0">
                  <a:hlinkClick r:id="rId15"/>
                </a:rPr>
                <a:t> Goat</a:t>
              </a:r>
              <a:r>
                <a:rPr lang="en-US" sz="1000" kern="1200" baseline="0"/>
                <a:t>, </a:t>
              </a:r>
              <a:r>
                <a:rPr lang="en-US" sz="1000" kern="1200" baseline="0">
                  <a:hlinkClick r:id="rId16"/>
                </a:rPr>
                <a:t>OWASP Juice Shop Project</a:t>
              </a:r>
              <a:r>
                <a:rPr lang="en-US" sz="1000" kern="1200" baseline="0"/>
                <a:t> or the </a:t>
              </a:r>
              <a:r>
                <a:rPr lang="en-US" sz="1000" kern="1200" baseline="0">
                  <a:hlinkClick r:id="rId17"/>
                </a:rPr>
                <a:t>OWASP Broken Web Applications Project</a:t>
              </a:r>
              <a:r>
                <a:rPr lang="en-US" sz="1000" kern="1200" baseline="0"/>
                <a:t>. To stay current, come to an </a:t>
              </a:r>
              <a:r>
                <a:rPr lang="en-US" sz="1000" kern="1200" baseline="0">
                  <a:hlinkClick r:id="rId18"/>
                </a:rPr>
                <a:t>OWASP AppSec Conference</a:t>
              </a:r>
              <a:r>
                <a:rPr lang="en-US" sz="1000" kern="1200" baseline="0"/>
                <a:t>, OWASP Conference Training, or local </a:t>
              </a:r>
              <a:r>
                <a:rPr lang="en-US" sz="1000" kern="1200" baseline="0">
                  <a:hlinkClick r:id="rId19"/>
                </a:rPr>
                <a:t>OWASP Chapter meetings</a:t>
              </a:r>
              <a:r>
                <a:rPr lang="en-US" sz="1000" kern="1200" baseline="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Education</a:t>
              </a:r>
              <a:endParaRPr lang="en-US" sz="1000" kern="1200" baseline="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789591431"/>
              </p:ext>
            </p:extLst>
          </p:nvPr>
        </p:nvGraphicFramePr>
        <p:xfrm>
          <a:off x="609600" y="2286000"/>
          <a:ext cx="5657968" cy="39852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version is not a final draft.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panose="020B0604020202020204" pitchFamily="34" charset="0"/>
                          <a:cs typeface="Arial" panose="020B0604020202020204" pitchFamily="34" charset="0"/>
                        </a:rPr>
                        <a:t>The first release candidate received a great deal of push back, which caused a leadership change, involving the community in re-evaluating what the OWASP Top 10 is, the methodology, the data collection and analysis, and how we provide transparency and governance over the project. Most of all, the push back showed us how much passion the community has for the OWASP Top 10, and thus how critical it is for OWASP to get the Top 10 right for the majority of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have worked extensively to validate the methodology, obtained a great deal of data on over 114,000 apps, and obtained qualitative data via survey by 550 community members on the two new categories – insecure deserialization and insufficient logging and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p:txBody>
          <a:bodyPr/>
          <a:lstStyle/>
          <a:p>
            <a:r>
              <a:rPr lang="de-DE" dirty="0"/>
              <a:t>RC</a:t>
            </a:r>
          </a:p>
        </p:txBody>
      </p:sp>
      <p:sp>
        <p:nvSpPr>
          <p:cNvPr id="3" name="Titel 2"/>
          <p:cNvSpPr>
            <a:spLocks noGrp="1"/>
          </p:cNvSpPr>
          <p:nvPr>
            <p:ph type="title"/>
          </p:nvPr>
        </p:nvSpPr>
        <p:spPr/>
        <p:txBody>
          <a:bodyPr/>
          <a:lstStyle/>
          <a:p>
            <a:r>
              <a:rPr lang="en-US" dirty="0"/>
              <a:t>Release Candidate</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latin typeface="+mn-lt"/>
                  <a:ea typeface="+mn-ea"/>
                  <a:cs typeface="+mn-cs"/>
                </a:rPr>
                <a:t>Your approach to application security testing must</a:t>
              </a:r>
              <a:r>
                <a:rPr lang="en-US" sz="1000" kern="1200" dirty="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dirty="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No matter how good</a:t>
              </a:r>
              <a:r>
                <a:rPr lang="en-US" sz="1000" kern="120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a:t>in the tools development teams are already using, not PDF files.</a:t>
              </a:r>
              <a:endParaRPr lang="en-US" sz="1000" kern="1200" baseline="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531744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Applications are some of the most complex systems humans regularly create and maintain. IT management for an application should be performed by IT specialists who are responsible for the overall IT lifecycle of an application. </a:t>
                      </a:r>
                      <a:endParaRPr lang="en-US" sz="95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Arial"/>
                          <a:cs typeface="Arial"/>
                        </a:rPr>
                        <a:t>We suggest establishing application owners and application managers for every application to provide accountability, responsibility, consulted and informed (RACI). The application manager is the technical counterpart of the application owner from business perspective and manages the full application lifecycle, including the security of an application, associate data assets, and documentation. This can help with understanding who can sign off risks, who is responsible for including</a:t>
                      </a:r>
                      <a:r>
                        <a:rPr lang="en-US" sz="950" baseline="0" dirty="0">
                          <a:latin typeface="Arial"/>
                          <a:cs typeface="Arial"/>
                        </a:rPr>
                        <a:t> security.</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a:t>What’s Next for</a:t>
            </a:r>
            <a:br>
              <a:rPr lang="en-US"/>
            </a:br>
            <a:r>
              <a:rPr lang="en-US"/>
              <a:t>Application Managers</a:t>
            </a:r>
          </a:p>
        </p:txBody>
      </p:sp>
      <p:graphicFrame>
        <p:nvGraphicFramePr>
          <p:cNvPr id="12" name="Diagram 11"/>
          <p:cNvGraphicFramePr/>
          <p:nvPr>
            <p:extLst>
              <p:ext uri="{D42A27DB-BD31-4B8C-83A1-F6EECF244321}">
                <p14:modId xmlns:p14="http://schemas.microsoft.com/office/powerpoint/2010/main" val="3075629311"/>
              </p:ext>
            </p:extLst>
          </p:nvPr>
        </p:nvGraphicFramePr>
        <p:xfrm>
          <a:off x="-914400" y="2514600"/>
          <a:ext cx="8686800" cy="647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367760"/>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A6:2017 Security Misconfiguration.</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br>
                        <a:rPr lang="en-US" kern="0" dirty="0"/>
                      </a:b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Arial"/>
                          <a:cs typeface="Arial"/>
                        </a:rPr>
                        <a:t>A1:2017-</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261884"/>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A3:2017 Sensitive Data Exposure. Cryptographic Failures can fit within Sensitive Data Exposure. Insecure deserialization was ranked at number three, so it was added to the Top 10 as A8:2017 after risk rating. The fourth ranked User Controlled Key is included in A5:2017 Broken Access Control;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A10:2017.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Exposure of Private Information ('Privacy Violation') [CWE-359]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Cryptographic Failures [CWE-310/311/312/326/327]</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Authorization Bypass Through User-Controlled Key (IDOR &amp; Path Traversal) [CWE-639]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Insufficient Logging and Monitoring [CWE-223 / CWE-778]</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232010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083310678"/>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A8:2017-Insecure Deserialization and A10:2017-Insufficient logging and monitoring. Community feedback drove the collection of the most amount of data ever assembled in the preparation of an application security standard, and so we are confident that the remaining 8 issues are the most important for organizations to address, particularly the A3:2017-Exposure of Sensitive Data in the age of the EU's General Data Protection Regulation, A6:2017-Security Misconfiguration especially around cloud and API services, and </a:t>
                      </a:r>
                      <a:r>
                        <a:rPr lang="en-US" sz="900" dirty="0">
                          <a:solidFill>
                            <a:srgbClr val="000000"/>
                          </a:solidFill>
                          <a:latin typeface="Arial"/>
                          <a:cs typeface="Arial"/>
                        </a:rPr>
                        <a:t>A9:2017 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378865431"/>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7240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 </a:t>
                      </a:r>
                      <a:endParaRPr lang="en-US" sz="900" dirty="0">
                        <a:latin typeface="Arial"/>
                        <a:cs typeface="Arial"/>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A4:2017 - XML External Entity (XXE) </a:t>
                      </a:r>
                      <a:r>
                        <a:rPr lang="en-US" sz="900" b="0" i="0" u="none" strike="noStrike" noProof="0" dirty="0">
                          <a:solidFill>
                            <a:srgbClr val="000000"/>
                          </a:solidFill>
                          <a:latin typeface="Arial" panose="020B0604020202020204" pitchFamily="34" charset="0"/>
                          <a:cs typeface="Arial" panose="020B0604020202020204" pitchFamily="34" charset="0"/>
                        </a:rPr>
                        <a:t>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A8:2017 - Insecure Deserialization</a:t>
                      </a:r>
                      <a:r>
                        <a:rPr lang="en-US" sz="900" b="0" i="0" u="none" strike="noStrike" noProof="0" dirty="0">
                          <a:solidFill>
                            <a:srgbClr val="000000"/>
                          </a:solidFill>
                          <a:latin typeface="Arial" panose="020B0604020202020204" pitchFamily="34" charset="0"/>
                          <a:cs typeface="Arial" panose="020B0604020202020204" pitchFamily="34" charset="0"/>
                        </a:rPr>
                        <a:t>,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A10:2017 - Insufficient Logging and Monitoring</a:t>
                      </a:r>
                      <a:r>
                        <a:rPr lang="en-US" sz="900" b="0" i="0" u="none" strike="noStrike" noProof="0" dirty="0">
                          <a:solidFill>
                            <a:srgbClr val="000000"/>
                          </a:solidFill>
                          <a:latin typeface="Arial" panose="020B0604020202020204" pitchFamily="34" charset="0"/>
                          <a:cs typeface="Arial" panose="020B0604020202020204" pitchFamily="34" charset="0"/>
                        </a:rPr>
                        <a:t>,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Retired,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A5:2017-Broken Access Control.</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1504207039"/>
              </p:ext>
            </p:extLst>
          </p:nvPr>
        </p:nvGraphicFramePr>
        <p:xfrm>
          <a:off x="0" y="5364480"/>
          <a:ext cx="6858000" cy="377952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81835">
                  <a:extLst>
                    <a:ext uri="{9D8B030D-6E8A-4147-A177-3AD203B41FA5}">
                      <a16:colId xmlns:a16="http://schemas.microsoft.com/office/drawing/2014/main" val="20001"/>
                    </a:ext>
                  </a:extLst>
                </a:gridCol>
                <a:gridCol w="3229063">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D9EAD5"/>
                          </a:solidFill>
                          <a:latin typeface="Wingdings" panose="05000000000000000000" pitchFamily="2" charset="2"/>
                          <a:ea typeface="OpenSymbol"/>
                          <a:cs typeface="Arial" panose="020B0604020202020204" pitchFamily="34" charset="0"/>
                          <a:sym typeface="Wingdings"/>
                        </a:rPr>
                        <a:t></a:t>
                      </a:r>
                      <a:endParaRPr lang="en-US" sz="1800" b="1" dirty="0">
                        <a:solidFill>
                          <a:srgbClr val="D9EAD5"/>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Authentication </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A3:2013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val="20000"/>
                    </a:ext>
                  </a:extLst>
                </a:gridCol>
                <a:gridCol w="737306">
                  <a:extLst>
                    <a:ext uri="{9D8B030D-6E8A-4147-A177-3AD203B41FA5}">
                      <a16:colId xmlns:a16="http://schemas.microsoft.com/office/drawing/2014/main" val="20001"/>
                    </a:ext>
                  </a:extLst>
                </a:gridCol>
                <a:gridCol w="737306">
                  <a:extLst>
                    <a:ext uri="{9D8B030D-6E8A-4147-A177-3AD203B41FA5}">
                      <a16:colId xmlns:a16="http://schemas.microsoft.com/office/drawing/2014/main" val="20002"/>
                    </a:ext>
                  </a:extLst>
                </a:gridCol>
                <a:gridCol w="737306">
                  <a:extLst>
                    <a:ext uri="{9D8B030D-6E8A-4147-A177-3AD203B41FA5}">
                      <a16:colId xmlns:a16="http://schemas.microsoft.com/office/drawing/2014/main" val="20003"/>
                    </a:ext>
                  </a:extLst>
                </a:gridCol>
                <a:gridCol w="672392">
                  <a:extLst>
                    <a:ext uri="{9D8B030D-6E8A-4147-A177-3AD203B41FA5}">
                      <a16:colId xmlns:a16="http://schemas.microsoft.com/office/drawing/2014/main" val="20004"/>
                    </a:ext>
                  </a:extLst>
                </a:gridCol>
                <a:gridCol w="685802">
                  <a:extLst>
                    <a:ext uri="{9D8B030D-6E8A-4147-A177-3AD203B41FA5}">
                      <a16:colId xmlns:a16="http://schemas.microsoft.com/office/drawing/2014/main"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AU" dirty="0"/>
              <a:t>OWASP Top 10 2017</a:t>
            </a:r>
            <a:br>
              <a:rPr lang="en-AU" dirty="0"/>
            </a:br>
            <a:r>
              <a:rPr lang="en-AU" dirty="0"/>
              <a:t>Application Security Risks</a:t>
            </a:r>
            <a:r>
              <a:rPr lang="en-US" dirty="0">
                <a:latin typeface="Arial" charset="0"/>
                <a:ea typeface="Arial" charset="0"/>
                <a:cs typeface="Arial" charset="0"/>
              </a:rPr>
              <a:t>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#2</a:t>
            </a:r>
            <a:r>
              <a:rPr lang="en-US" sz="90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suppled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 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82111292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11498</Words>
  <Application>Microsoft Office PowerPoint</Application>
  <PresentationFormat>Letter Paper (8.5x11 in)</PresentationFormat>
  <Paragraphs>1221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OpenSymbol</vt:lpstr>
      <vt:lpstr>Times New Roman</vt:lpstr>
      <vt:lpstr>Wide Latin</vt:lpstr>
      <vt:lpstr>Wingdings</vt:lpstr>
      <vt:lpstr>Office Theme</vt:lpstr>
      <vt:lpstr>PowerPoint Presentation</vt:lpstr>
      <vt:lpstr>Release Candidate</vt:lpstr>
      <vt:lpstr>Table of Contents</vt:lpstr>
      <vt:lpstr>Foreword</vt:lpstr>
      <vt:lpstr>Introduction</vt:lpstr>
      <vt:lpstr>Release Notes</vt:lpstr>
      <vt:lpstr>Application Security Risks</vt:lpstr>
      <vt:lpstr>OWASP Top 10 2017 Application Security Risks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1725</cp:revision>
  <cp:lastPrinted>2017-10-20T01:34:36Z</cp:lastPrinted>
  <dcterms:created xsi:type="dcterms:W3CDTF">2009-08-17T12:51:41Z</dcterms:created>
  <dcterms:modified xsi:type="dcterms:W3CDTF">2017-10-22T19:13:40Z</dcterms:modified>
  <cp:category/>
  <cp:contentStatus>RC2_RCC1</cp:contentStatus>
</cp:coreProperties>
</file>