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25" d="100"/>
          <a:sy n="125" d="100"/>
        </p:scale>
        <p:origin x="1986" y="-2184"/>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20.12.2018</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12/20/2018</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данных) 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3887541441"/>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данных; а при наличии шифрования часто используются ненадежные алгоритмы, протоколы, </a:t>
                      </a:r>
                      <a:r>
                        <a:rPr lang="ru-RU" sz="770" dirty="0" err="1">
                          <a:latin typeface="Liberation Sans" panose="020B0604020202020204" pitchFamily="34" charset="0"/>
                          <a:cs typeface="Liberation Sans" panose="020B0604020202020204" pitchFamily="34" charset="0"/>
                        </a:rPr>
                        <a:t>криптопакеты</a:t>
                      </a:r>
                      <a:r>
                        <a:rPr lang="ru-RU" sz="770" dirty="0">
                          <a:latin typeface="Liberation Sans" panose="020B0604020202020204" pitchFamily="34" charset="0"/>
                          <a:cs typeface="Liberation Sans" panose="020B0604020202020204" pitchFamily="34" charset="0"/>
                        </a:rPr>
                        <a:t>, 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016984656"/>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9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ресурсов;</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POST, PUT и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контролеры качества должны 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сред с ограниченной функциональностью. Среды для разработки, контроля качества и производства должны 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Сценарий №1: </a:t>
            </a:r>
            <a:r>
              <a:rPr lang="ru-RU" sz="90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HTML-сниппета без их подтверждения или экранирования:</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Примечание:</a:t>
            </a:r>
            <a:r>
              <a:rPr lang="ru-RU" sz="90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XSS:</a:t>
            </a:r>
            <a:r>
              <a:rPr lang="ru-RU" sz="770" dirty="0">
                <a:solidFill>
                  <a:schemeClr val="tx1"/>
                </a:solidFill>
                <a:latin typeface="Liberation Sans" panose="020B0604020202020204" pitchFamily="34" charset="0"/>
                <a:cs typeface="Liberation Sans" panose="020B0604020202020204" pitchFamily="34" charset="0"/>
              </a:rPr>
              <a:t> Приложение или API включает непроверенные и неэкранированные 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сценариев:</a:t>
            </a:r>
            <a:r>
              <a:rPr lang="ru-RU" sz="770" dirty="0">
                <a:solidFill>
                  <a:schemeClr val="tx1"/>
                </a:solidFill>
                <a:latin typeface="Liberation Sans" panose="020B0604020202020204" pitchFamily="34" charset="0"/>
                <a:cs typeface="Liberation Sans" panose="020B0604020202020204" pitchFamily="34" charset="0"/>
              </a:rPr>
              <a:t> Приложение 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XSS на основе объектной модели документа (ОМД):</a:t>
            </a:r>
            <a:r>
              <a:rPr lang="ru-RU" sz="770" dirty="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ОМД. 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узлов ОМД (напр.,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ОМД</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экранированием 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Экранировать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экранированию 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ОМД. 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ОМД"</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1"/>
                </a:solidFill>
                <a:latin typeface="Liberation Sans" panose="020B0604020202020204" pitchFamily="34" charset="0"/>
              </a:rPr>
              <a:t>Приложения и API уязвимы, если осуществляют </a:t>
            </a:r>
            <a:r>
              <a:rPr lang="ru-RU" sz="900" dirty="0" err="1">
                <a:solidFill>
                  <a:schemeClr val="tx1"/>
                </a:solidFill>
                <a:latin typeface="Liberation Sans" panose="020B0604020202020204" pitchFamily="34" charset="0"/>
              </a:rPr>
              <a:t>десериализацию</a:t>
            </a:r>
            <a:r>
              <a:rPr lang="ru-RU" sz="900" dirty="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900" dirty="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900" dirty="0" err="1">
                <a:solidFill>
                  <a:schemeClr val="tx1"/>
                </a:solidFill>
                <a:latin typeface="Liberation Sans" panose="020B0604020202020204" pitchFamily="34" charset="0"/>
              </a:rPr>
              <a:t>десериализации</a:t>
            </a:r>
            <a:r>
              <a:rPr lang="ru-RU" sz="900" dirty="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900" dirty="0" err="1">
                <a:solidFill>
                  <a:schemeClr val="tx1"/>
                </a:solidFill>
                <a:latin typeface="Liberation Sans" panose="020B0604020202020204" pitchFamily="34" charset="0"/>
              </a:rPr>
              <a:t>Сериализация</a:t>
            </a:r>
            <a:r>
              <a:rPr lang="ru-RU" sz="900" dirty="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удаленного и </a:t>
            </a:r>
            <a:r>
              <a:rPr lang="ru-RU" sz="900" dirty="0" err="1">
                <a:solidFill>
                  <a:schemeClr val="tx1"/>
                </a:solidFill>
                <a:latin typeface="Liberation Sans" panose="020B0604020202020204" pitchFamily="34" charset="0"/>
              </a:rPr>
              <a:t>межпроцессного</a:t>
            </a:r>
            <a:r>
              <a:rPr lang="ru-RU" sz="900" dirty="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rPr>
              <a:t>куки</a:t>
            </a:r>
            <a:r>
              <a:rPr lang="ru-RU" sz="900" dirty="0">
                <a:solidFill>
                  <a:schemeClr val="tx1"/>
                </a:solidFill>
                <a:latin typeface="Liberation Sans" panose="020B0604020202020204" pitchFamily="34" charset="0"/>
              </a:rPr>
              <a:t>-файлов HTTP, параметров HTML-форм, </a:t>
            </a:r>
            <a:r>
              <a:rPr lang="ru-RU" sz="900" dirty="0" err="1">
                <a:solidFill>
                  <a:schemeClr val="tx1"/>
                </a:solidFill>
                <a:latin typeface="Liberation Sans" panose="020B0604020202020204" pitchFamily="34" charset="0"/>
              </a:rPr>
              <a:t>токенов</a:t>
            </a:r>
            <a:r>
              <a:rPr lang="ru-RU" sz="900" dirty="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900" dirty="0" err="1">
                <a:solidFill>
                  <a:schemeClr val="tx2"/>
                </a:solidFill>
                <a:latin typeface="Liberation Sans" panose="020B0604020202020204" pitchFamily="34" charset="0"/>
                <a:cs typeface="Liberation Sans" panose="020B0604020202020204" pitchFamily="34" charset="0"/>
              </a:rPr>
              <a:t>сериализация</a:t>
            </a:r>
            <a:r>
              <a:rPr lang="ru-RU" sz="9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900" dirty="0" err="1">
                <a:solidFill>
                  <a:schemeClr val="tx2"/>
                </a:solidFill>
                <a:latin typeface="Liberation Sans" panose="020B0604020202020204" pitchFamily="34" charset="0"/>
                <a:cs typeface="Liberation Sans" panose="020B0604020202020204" pitchFamily="34" charset="0"/>
              </a:rPr>
              <a:t>суперкуки</a:t>
            </a:r>
            <a:r>
              <a:rPr lang="ru-RU" sz="9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900" dirty="0" err="1">
                <a:solidFill>
                  <a:schemeClr val="tx2"/>
                </a:solidFill>
                <a:latin typeface="Liberation Sans" panose="020B0604020202020204" pitchFamily="34" charset="0"/>
                <a:cs typeface="Liberation Sans" panose="020B0604020202020204" pitchFamily="34" charset="0"/>
              </a:rPr>
              <a:t>хеш</a:t>
            </a:r>
            <a:r>
              <a:rPr lang="ru-RU" sz="9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900" b="1" dirty="0">
                <a:solidFill>
                  <a:schemeClr val="tx1"/>
                </a:solidFill>
                <a:latin typeface="Liberation Sans" panose="020B0604020202020204" pitchFamily="34" charset="0"/>
                <a:cs typeface="Liberation Sans" panose="020B0604020202020204" pitchFamily="34" charset="0"/>
              </a:rPr>
              <a:t>  a:4:{i:0;i:132;i:1;s:7:"</a:t>
            </a:r>
            <a:r>
              <a:rPr lang="ru-RU" sz="900" b="1" dirty="0">
                <a:solidFill>
                  <a:srgbClr val="FF0000"/>
                </a:solidFill>
                <a:latin typeface="Liberation Sans" panose="020B0604020202020204" pitchFamily="34" charset="0"/>
                <a:cs typeface="Liberation Sans" panose="020B0604020202020204" pitchFamily="34" charset="0"/>
              </a:rPr>
              <a:t>Mallory</a:t>
            </a:r>
            <a:r>
              <a:rPr lang="ru-RU" sz="900" b="1" dirty="0">
                <a:solidFill>
                  <a:schemeClr val="tx1"/>
                </a:solidFill>
                <a:latin typeface="Liberation Sans" panose="020B0604020202020204" pitchFamily="34" charset="0"/>
                <a:cs typeface="Liberation Sans" panose="020B0604020202020204" pitchFamily="34" charset="0"/>
              </a:rPr>
              <a:t>";i:2;s:4:"</a:t>
            </a:r>
            <a:r>
              <a:rPr lang="ru-RU" sz="900" b="1" dirty="0">
                <a:solidFill>
                  <a:srgbClr val="FF0000"/>
                </a:solidFill>
                <a:latin typeface="Liberation Sans" panose="020B0604020202020204" pitchFamily="34" charset="0"/>
                <a:cs typeface="Liberation Sans" panose="020B0604020202020204" pitchFamily="34" charset="0"/>
              </a:rPr>
              <a:t>user</a:t>
            </a:r>
            <a:r>
              <a:rPr lang="ru-RU"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9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900" dirty="0" err="1">
                <a:solidFill>
                  <a:schemeClr val="tx1"/>
                </a:solidFill>
                <a:latin typeface="Liberation Sans" panose="020B0604020202020204" pitchFamily="34" charset="0"/>
                <a:cs typeface="Liberation Sans" panose="020B0604020202020204" pitchFamily="34" charset="0"/>
              </a:rPr>
              <a:t>сериализованный</a:t>
            </a:r>
            <a:r>
              <a:rPr lang="ru-RU" sz="9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900" dirty="0">
                <a:solidFill>
                  <a:schemeClr val="tx1"/>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a:4:{i:0;i:1;i:1;s:5:"</a:t>
            </a:r>
            <a:r>
              <a:rPr lang="ru-RU" sz="900" b="1" dirty="0">
                <a:solidFill>
                  <a:srgbClr val="FF0000"/>
                </a:solidFill>
                <a:latin typeface="Liberation Sans" panose="020B0604020202020204" pitchFamily="34" charset="0"/>
                <a:cs typeface="Liberation Sans" panose="020B0604020202020204" pitchFamily="34" charset="0"/>
              </a:rPr>
              <a:t>Alice</a:t>
            </a:r>
            <a:r>
              <a:rPr lang="ru-RU" sz="900" b="1" dirty="0">
                <a:solidFill>
                  <a:schemeClr val="tx1"/>
                </a:solidFill>
                <a:latin typeface="Liberation Sans" panose="020B0604020202020204" pitchFamily="34" charset="0"/>
                <a:cs typeface="Liberation Sans" panose="020B0604020202020204" pitchFamily="34" charset="0"/>
              </a:rPr>
              <a:t>";i:2;s:5:"</a:t>
            </a:r>
            <a:r>
              <a:rPr lang="ru-RU" sz="900" b="1" dirty="0">
                <a:solidFill>
                  <a:srgbClr val="FF0000"/>
                </a:solidFill>
                <a:latin typeface="Liberation Sans" panose="020B0604020202020204" pitchFamily="34" charset="0"/>
                <a:cs typeface="Liberation Sans" panose="020B0604020202020204" pitchFamily="34" charset="0"/>
              </a:rPr>
              <a:t>admin</a:t>
            </a:r>
            <a:r>
              <a:rPr lang="ru-RU" sz="900" b="1" dirty="0">
                <a:solidFill>
                  <a:schemeClr val="tx1"/>
                </a:solidFill>
                <a:latin typeface="Liberation Sans" panose="020B0604020202020204" pitchFamily="34" charset="0"/>
                <a:cs typeface="Liberation Sans" panose="020B0604020202020204" pitchFamily="34" charset="0"/>
              </a:rPr>
              <a:t>";</a:t>
            </a:r>
          </a:p>
          <a:p>
            <a:r>
              <a:rPr lang="ru-RU"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4"/>
              </a:rPr>
              <a:t>Памятка OWASP: Десериализация</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5"/>
              </a:rPr>
              <a:t>Проактивная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7"/>
              </a:rPr>
              <a:t>OWASP AppSecEU 2016: Как пережить апокалипсис десериализации Java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8"/>
              </a:rPr>
              <a:t>OWASP AppSecUSA 2017: Пятница, 13-е — Джейсон под ударом</a:t>
            </a:r>
          </a:p>
          <a:p>
            <a:pPr>
              <a:lnSpc>
                <a:spcPct val="80000"/>
              </a:lnSpc>
              <a:spcBef>
                <a:spcPts val="600"/>
              </a:spcBef>
            </a:pPr>
            <a:r>
              <a:rPr lang="ru-RU" sz="1200" b="1">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9"/>
              </a:rPr>
              <a:t>CWE-502: Десериализация недоверенных данных</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0"/>
              </a:rPr>
              <a:t>Безопасность десериализации Java</a:t>
            </a:r>
          </a:p>
          <a:p>
            <a:pPr marL="82800" indent="-82800">
              <a:lnSpc>
                <a:spcPts val="1000"/>
              </a:lnSpc>
              <a:spcBef>
                <a:spcPts val="300"/>
              </a:spcBef>
              <a:buFont typeface="Arial" panose="020B0604020202020204" pitchFamily="34" charset="0"/>
              <a:buChar char="•"/>
            </a:pPr>
            <a:r>
              <a:rPr lang="ru-RU" sz="900">
                <a:solidFill>
                  <a:schemeClr val="tx1"/>
                </a:solidFill>
                <a:latin typeface="Liberation Sans" panose="020B0604020202020204" pitchFamily="34" charset="0"/>
                <a:cs typeface="Liberation Sans" panose="020B0604020202020204" pitchFamily="34" charset="0"/>
                <a:hlinkClick r:id="rId11"/>
              </a:rPr>
              <a:t>OWASP AppSec Cali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80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800" dirty="0" err="1">
                <a:solidFill>
                  <a:schemeClr val="tx1"/>
                </a:solidFill>
                <a:latin typeface="Liberation Sans" panose="020B0604020202020204" pitchFamily="34" charset="0"/>
                <a:cs typeface="Liberation Sans" panose="020B0604020202020204" pitchFamily="34" charset="0"/>
              </a:rPr>
              <a:t>сериализованных</a:t>
            </a:r>
            <a:r>
              <a:rPr lang="ru-RU" sz="800" dirty="0">
                <a:solidFill>
                  <a:schemeClr val="tx1"/>
                </a:solidFill>
                <a:latin typeface="Liberation Sans" panose="020B0604020202020204" pitchFamily="34" charset="0"/>
                <a:cs typeface="Liberation Sans" panose="020B0604020202020204" pitchFamily="34" charset="0"/>
              </a:rPr>
              <a:t> объектов от </a:t>
            </a:r>
            <a:r>
              <a:rPr lang="ru-RU" sz="800" dirty="0" err="1">
                <a:solidFill>
                  <a:schemeClr val="tx1"/>
                </a:solidFill>
                <a:latin typeface="Liberation Sans" panose="020B0604020202020204" pitchFamily="34" charset="0"/>
                <a:cs typeface="Liberation Sans" panose="020B0604020202020204" pitchFamily="34" charset="0"/>
              </a:rPr>
              <a:t>недоверенных</a:t>
            </a:r>
            <a:r>
              <a:rPr lang="ru-RU" sz="80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800" dirty="0" err="1">
                <a:solidFill>
                  <a:schemeClr val="tx1"/>
                </a:solidFill>
                <a:latin typeface="Liberation Sans" panose="020B0604020202020204" pitchFamily="34" charset="0"/>
                <a:cs typeface="Liberation Sans" panose="020B0604020202020204" pitchFamily="34" charset="0"/>
              </a:rPr>
              <a:t>сериализации</a:t>
            </a:r>
            <a:r>
              <a:rPr lang="ru-RU" sz="80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80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800" dirty="0" err="1">
                <a:solidFill>
                  <a:schemeClr val="tx1"/>
                </a:solidFill>
                <a:latin typeface="Liberation Sans" panose="020B0604020202020204" pitchFamily="34" charset="0"/>
                <a:cs typeface="Liberation Sans" panose="020B0604020202020204" pitchFamily="34" charset="0"/>
              </a:rPr>
              <a:t>сериализованных</a:t>
            </a:r>
            <a:r>
              <a:rPr lang="ru-RU" sz="80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800" dirty="0" err="1">
                <a:solidFill>
                  <a:schemeClr val="tx1"/>
                </a:solidFill>
                <a:latin typeface="Liberation Sans" panose="020B0604020202020204" pitchFamily="34" charset="0"/>
                <a:cs typeface="Liberation Sans" panose="020B0604020202020204" pitchFamily="34" charset="0"/>
              </a:rPr>
              <a:t>десериализацию</a:t>
            </a:r>
            <a:r>
              <a:rPr lang="ru-RU" sz="80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rPr>
              <a:t>Журналирование</a:t>
            </a:r>
            <a:r>
              <a:rPr lang="ru-RU" sz="800" dirty="0">
                <a:solidFill>
                  <a:schemeClr val="tx1"/>
                </a:solidFill>
                <a:latin typeface="Liberation Sans" panose="020B0604020202020204" pitchFamily="34" charset="0"/>
                <a:cs typeface="Liberation Sans" panose="020B0604020202020204" pitchFamily="34" charset="0"/>
              </a:rPr>
              <a:t> исключений и ошибок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00" dirty="0" err="1">
                <a:solidFill>
                  <a:schemeClr val="tx1"/>
                </a:solidFill>
                <a:latin typeface="Liberation Sans" panose="020B0604020202020204" pitchFamily="34" charset="0"/>
                <a:cs typeface="Liberation Sans" panose="020B0604020202020204" pitchFamily="34" charset="0"/>
              </a:rPr>
              <a:t>десериализацию</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Отслеживание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800" dirty="0" err="1">
                <a:solidFill>
                  <a:schemeClr val="tx1"/>
                </a:solidFill>
                <a:latin typeface="Liberation Sans" panose="020B0604020202020204" pitchFamily="34" charset="0"/>
                <a:cs typeface="Liberation Sans" panose="020B0604020202020204" pitchFamily="34" charset="0"/>
              </a:rPr>
              <a:t>десериализации</a:t>
            </a:r>
            <a:r>
              <a:rPr lang="ru-RU" sz="80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343463915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b="0" i="0" dirty="0">
                          <a:solidFill>
                            <a:srgbClr val="24292E"/>
                          </a:solidFill>
                          <a:latin typeface="Liberation Sans" panose="020B0604020202020204" pitchFamily="34" charset="0"/>
                          <a:cs typeface="Liberation Sans" panose="020B0604020202020204" pitchFamily="34" charset="0"/>
                        </a:rPr>
                        <a:t>Эксплуатировать </a:t>
                      </a:r>
                      <a:r>
                        <a:rPr lang="ru-RU" sz="90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90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900" b="0" i="0" dirty="0" err="1">
                          <a:solidFill>
                            <a:srgbClr val="24292E"/>
                          </a:solidFill>
                          <a:latin typeface="Liberation Sans" panose="020B0604020202020204" pitchFamily="34" charset="0"/>
                          <a:cs typeface="Liberation Sans" panose="020B0604020202020204" pitchFamily="34" charset="0"/>
                        </a:rPr>
                        <a:t>эксплойты</a:t>
                      </a:r>
                      <a:r>
                        <a:rPr lang="ru-RU" sz="90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7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7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7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7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Последствия ошибок </a:t>
                      </a:r>
                      <a:r>
                        <a:rPr lang="ru-RU" sz="800" dirty="0" err="1">
                          <a:solidFill>
                            <a:srgbClr val="000000"/>
                          </a:solidFill>
                          <a:latin typeface="Liberation Sans" panose="020B0604020202020204" pitchFamily="34" charset="0"/>
                          <a:cs typeface="Liberation Sans" panose="020B0604020202020204" pitchFamily="34" charset="0"/>
                        </a:rPr>
                        <a:t>десериализации</a:t>
                      </a:r>
                      <a:r>
                        <a:rPr lang="ru-RU" sz="80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8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90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900" dirty="0" err="1">
                <a:solidFill>
                  <a:schemeClr val="tx1"/>
                </a:solidFill>
                <a:latin typeface="Liberation Sans" panose="020B0604020202020204" pitchFamily="34" charset="0"/>
                <a:cs typeface="Liberation Sans" panose="020B0604020202020204" pitchFamily="34" charset="0"/>
              </a:rPr>
              <a:t>фреймворков</a:t>
            </a:r>
            <a:r>
              <a:rPr lang="ru-RU" sz="90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90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900" dirty="0">
                <a:solidFill>
                  <a:schemeClr val="tx1"/>
                </a:solidFill>
                <a:latin typeface="Liberation Sans" panose="020B0604020202020204" pitchFamily="34" charset="0"/>
                <a:cs typeface="Liberation Sans" panose="020B0604020202020204" pitchFamily="34" charset="0"/>
              </a:rPr>
              <a:t>).</a:t>
            </a:r>
            <a:r>
              <a:rPr lang="ru-RU" sz="900" dirty="0">
                <a:latin typeface="+mn-ea"/>
                <a:cs typeface="+mn-ea"/>
              </a:rPr>
              <a:t/>
            </a:r>
            <a:br>
              <a:rPr lang="ru-RU" sz="900" dirty="0">
                <a:latin typeface="+mn-ea"/>
                <a:cs typeface="+mn-ea"/>
              </a:rPr>
            </a:br>
            <a:endParaRPr lang="ru-RU" sz="90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70" dirty="0" err="1">
                <a:solidFill>
                  <a:schemeClr val="tx1"/>
                </a:solidFill>
                <a:latin typeface="Liberation Sans" panose="020B0604020202020204" pitchFamily="34" charset="0"/>
                <a:cs typeface="Liberation Sans" panose="020B0604020202020204" pitchFamily="34" charset="0"/>
              </a:rPr>
              <a:t>фреймворков</a:t>
            </a:r>
            <a:r>
              <a:rPr lang="ru-RU" sz="77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70" dirty="0" err="1">
                <a:solidFill>
                  <a:schemeClr val="tx1"/>
                </a:solidFill>
                <a:latin typeface="Liberation Sans" panose="020B0604020202020204" pitchFamily="34" charset="0"/>
                <a:cs typeface="Liberation Sans" panose="020B0604020202020204" pitchFamily="34" charset="0"/>
                <a:hlinkClick r:id="rId19"/>
              </a:rPr>
              <a:t>versions</a:t>
            </a:r>
            <a:r>
              <a:rPr lang="ru-RU" sz="770" dirty="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70" dirty="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hlinkClick r:id="rId16"/>
              </a:rPr>
              <a:t>retire.js</a:t>
            </a:r>
            <a:r>
              <a:rPr lang="ru-RU" sz="77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70" dirty="0">
                <a:solidFill>
                  <a:schemeClr val="tx1"/>
                </a:solidFill>
                <a:latin typeface="Liberation Sans" panose="020B0604020202020204" pitchFamily="34" charset="0"/>
                <a:cs typeface="Liberation Sans" panose="020B0604020202020204" pitchFamily="34" charset="0"/>
                <a:hlinkClick r:id="rId20"/>
              </a:rPr>
              <a:t>CVE</a:t>
            </a:r>
            <a:r>
              <a:rPr lang="ru-RU" sz="770" dirty="0">
                <a:solidFill>
                  <a:schemeClr val="tx1"/>
                </a:solidFill>
                <a:latin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cs typeface="Liberation Sans" panose="020B0604020202020204" pitchFamily="34" charset="0"/>
                <a:hlinkClick r:id="rId15"/>
              </a:rPr>
              <a:t>NVD</a:t>
            </a:r>
            <a:r>
              <a:rPr lang="ru-RU" sz="77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a:t>
            </a:r>
            <a:r>
              <a:rPr lang="ru-RU" sz="700" dirty="0">
                <a:solidFill>
                  <a:schemeClr val="tx1"/>
                </a:solidFill>
                <a:latin typeface="Liberation Sans" panose="020B0604020202020204" pitchFamily="34" charset="0"/>
                <a:cs typeface="Liberation Sans" panose="020B0604020202020204" pitchFamily="34" charset="0"/>
              </a:rPr>
              <a:t>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70" dirty="0" err="1">
                <a:solidFill>
                  <a:schemeClr val="tx1"/>
                </a:solidFill>
                <a:latin typeface="Liberation Sans" panose="020B0604020202020204" pitchFamily="34" charset="0"/>
                <a:cs typeface="Liberation Sans" panose="020B0604020202020204" pitchFamily="34" charset="0"/>
              </a:rPr>
              <a:t>приоритизацию</a:t>
            </a:r>
            <a:r>
              <a:rPr lang="ru-RU" sz="77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70" dirty="0" smtClean="0">
                <a:solidFill>
                  <a:schemeClr val="tx1"/>
                </a:solidFill>
                <a:latin typeface="Liberation Sans" panose="020B0604020202020204" pitchFamily="34" charset="0"/>
                <a:cs typeface="Liberation Sans" panose="020B0604020202020204" pitchFamily="34" charset="0"/>
              </a:rPr>
              <a:t>.</a:t>
            </a:r>
            <a:endParaRPr lang="ru-RU" sz="77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564353372"/>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эксплойтов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850" dirty="0">
                <a:solidFill>
                  <a:schemeClr val="tx2"/>
                </a:solidFill>
                <a:latin typeface="Liberation Sans" panose="020B0604020202020204" pitchFamily="34" charset="0"/>
                <a:cs typeface="Liberation Sans" panose="020B0604020202020204" pitchFamily="34" charset="0"/>
              </a:rPr>
              <a:t>Недостатки </a:t>
            </a:r>
            <a:r>
              <a:rPr lang="ru-RU" sz="850" dirty="0" err="1">
                <a:solidFill>
                  <a:schemeClr val="tx2"/>
                </a:solidFill>
                <a:latin typeface="Liberation Sans" panose="020B0604020202020204" pitchFamily="34" charset="0"/>
                <a:cs typeface="Liberation Sans" panose="020B0604020202020204" pitchFamily="34" charset="0"/>
              </a:rPr>
              <a:t>журналирования</a:t>
            </a:r>
            <a:r>
              <a:rPr lang="ru-RU" sz="85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85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85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850" dirty="0">
                <a:solidFill>
                  <a:schemeClr val="tx1"/>
                </a:solidFill>
                <a:latin typeface="Liberation Sans" panose="020B0604020202020204" pitchFamily="34" charset="0"/>
                <a:cs typeface="Liberation Sans" panose="020B0604020202020204" pitchFamily="34" charset="0"/>
                <a:hlinkClick r:id="rId4"/>
              </a:rPr>
              <a:t>DAST</a:t>
            </a:r>
            <a:r>
              <a:rPr lang="ru-RU" sz="850" dirty="0">
                <a:solidFill>
                  <a:schemeClr val="tx1"/>
                </a:solidFill>
                <a:latin typeface="Liberation Sans" panose="020B0604020202020204" pitchFamily="34" charset="0"/>
                <a:cs typeface="Liberation Sans" panose="020B0604020202020204" pitchFamily="34" charset="0"/>
              </a:rPr>
              <a:t> (например, </a:t>
            </a:r>
            <a:r>
              <a:rPr lang="ru-RU" sz="850" dirty="0">
                <a:solidFill>
                  <a:schemeClr val="tx1"/>
                </a:solidFill>
                <a:latin typeface="Liberation Sans" panose="020B0604020202020204" pitchFamily="34" charset="0"/>
                <a:cs typeface="Liberation Sans" panose="020B0604020202020204" pitchFamily="34" charset="0"/>
                <a:hlinkClick r:id="rId5"/>
              </a:rPr>
              <a:t>OWASP ZAP</a:t>
            </a:r>
            <a:r>
              <a:rPr lang="ru-RU" sz="85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7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85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85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85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80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800" dirty="0" err="1">
                <a:solidFill>
                  <a:schemeClr val="tx2"/>
                </a:solidFill>
                <a:latin typeface="Liberation Sans" panose="020B0604020202020204" pitchFamily="34" charset="0"/>
              </a:rPr>
              <a:t>журналирования</a:t>
            </a:r>
            <a:r>
              <a:rPr lang="ru-RU" sz="80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70" dirty="0">
                <a:solidFill>
                  <a:schemeClr val="tx1"/>
                </a:solidFill>
                <a:latin typeface="Liberation Sans" panose="020B0604020202020204" pitchFamily="34" charset="0"/>
                <a:cs typeface="Liberation Sans" panose="020B0604020202020204" pitchFamily="34" charset="0"/>
                <a:hlinkClick r:id="rId12"/>
              </a:rPr>
              <a:t>NIST 800-61 </a:t>
            </a:r>
            <a:r>
              <a:rPr lang="ru-RU" sz="770" dirty="0" err="1">
                <a:solidFill>
                  <a:schemeClr val="tx1"/>
                </a:solidFill>
                <a:latin typeface="Liberation Sans" panose="020B0604020202020204" pitchFamily="34" charset="0"/>
                <a:cs typeface="Liberation Sans" panose="020B0604020202020204" pitchFamily="34" charset="0"/>
                <a:hlinkClick r:id="rId12"/>
              </a:rPr>
              <a:t>rev</a:t>
            </a:r>
            <a:r>
              <a:rPr lang="ru-RU" sz="770" dirty="0">
                <a:solidFill>
                  <a:schemeClr val="tx1"/>
                </a:solidFill>
                <a:latin typeface="Liberation Sans" panose="020B0604020202020204" pitchFamily="34" charset="0"/>
                <a:cs typeface="Liberation Sans" panose="020B0604020202020204" pitchFamily="34" charset="0"/>
                <a:hlinkClick r:id="rId12"/>
              </a:rPr>
              <a:t> 2</a:t>
            </a:r>
            <a:r>
              <a:rPr lang="ru-RU" sz="77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80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800" dirty="0">
                <a:solidFill>
                  <a:schemeClr val="tx1"/>
                </a:solidFill>
                <a:latin typeface="Liberation Sans" panose="020B0604020202020204" pitchFamily="34" charset="0"/>
                <a:cs typeface="Liberation Sans" panose="020B0604020202020204" pitchFamily="34" charset="0"/>
                <a:hlinkClick r:id="rId13"/>
              </a:rPr>
              <a:t>OWASP </a:t>
            </a:r>
            <a:r>
              <a:rPr lang="ru-RU" sz="800" dirty="0" err="1">
                <a:solidFill>
                  <a:schemeClr val="tx1"/>
                </a:solidFill>
                <a:latin typeface="Liberation Sans" panose="020B0604020202020204" pitchFamily="34" charset="0"/>
                <a:cs typeface="Liberation Sans" panose="020B0604020202020204" pitchFamily="34" charset="0"/>
                <a:hlinkClick r:id="rId13"/>
              </a:rPr>
              <a:t>AppSensor</a:t>
            </a:r>
            <a:r>
              <a:rPr lang="ru-RU" sz="80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800" dirty="0" err="1">
                <a:solidFill>
                  <a:schemeClr val="tx1"/>
                </a:solidFill>
                <a:latin typeface="Liberation Sans" panose="020B0604020202020204" pitchFamily="34" charset="0"/>
                <a:cs typeface="Liberation Sans" panose="020B0604020202020204" pitchFamily="34" charset="0"/>
                <a:hlinkClick r:id="rId14"/>
              </a:rPr>
              <a:t>ModSecurity</a:t>
            </a:r>
            <a:r>
              <a:rPr lang="ru-RU" sz="80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800" dirty="0" err="1">
                <a:solidFill>
                  <a:schemeClr val="tx1"/>
                </a:solidFill>
                <a:latin typeface="Liberation Sans" panose="020B0604020202020204" pitchFamily="34" charset="0"/>
                <a:cs typeface="Liberation Sans" panose="020B0604020202020204" pitchFamily="34" charset="0"/>
                <a:hlinkClick r:id="rId14"/>
              </a:rPr>
              <a:t>ModSecurity</a:t>
            </a:r>
            <a:r>
              <a:rPr lang="ru-RU" sz="80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2450704212"/>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8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8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8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8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9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9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9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9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9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Разработайте и активно используйте методы 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800344035"/>
              </p:ext>
            </p:extLst>
          </p:nvPr>
        </p:nvGraphicFramePr>
        <p:xfrm>
          <a:off x="3429000" y="990600"/>
          <a:ext cx="3429000" cy="705602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7727">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66577">
                <a:tc>
                  <a:txBody>
                    <a:bodyPr/>
                    <a:lstStyle/>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призывающее организации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OWASP 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подробные книги по 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921261266"/>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3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3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3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3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3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5491874"/>
              </p:ext>
            </p:extLst>
          </p:nvPr>
        </p:nvGraphicFramePr>
        <p:xfrm>
          <a:off x="0" y="3810000"/>
          <a:ext cx="3352800" cy="5356352"/>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553702">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028022727"/>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ru-RU" sz="800" b="0" i="0" u="none" strike="noStrike" noProof="0" dirty="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800" b="0" i="0" u="none" strike="noStrike" noProof="0" dirty="0" err="1">
                          <a:solidFill>
                            <a:srgbClr val="000000"/>
                          </a:solidFill>
                          <a:latin typeface="Liberation Sans"/>
                          <a:cs typeface="Liberation Sans" panose="020B0604020202020204" pitchFamily="34" charset="0"/>
                        </a:rPr>
                        <a:t>фреймворки</a:t>
                      </a:r>
                      <a:r>
                        <a:rPr lang="ru-RU" sz="800" b="0" i="0" u="none" strike="noStrike" noProof="0" dirty="0">
                          <a:solidFill>
                            <a:srgbClr val="000000"/>
                          </a:solidFill>
                          <a:latin typeface="Liberation Sans"/>
                          <a:cs typeface="Liberation Sans" panose="020B0604020202020204" pitchFamily="34" charset="0"/>
                        </a:rPr>
                        <a:t> и языки. </a:t>
                      </a:r>
                    </a:p>
                    <a:p>
                      <a:pPr lvl="0" algn="l">
                        <a:lnSpc>
                          <a:spcPts val="1000"/>
                        </a:lnSpc>
                        <a:spcBef>
                          <a:spcPts val="600"/>
                        </a:spcBef>
                        <a:buNone/>
                      </a:pPr>
                      <a:r>
                        <a:rPr lang="ru-RU" sz="800" b="0" i="0" u="none" strike="noStrike" noProof="0" dirty="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700" b="0" i="0" u="none" strike="noStrike" noProof="0" dirty="0" err="1">
                          <a:solidFill>
                            <a:srgbClr val="000000"/>
                          </a:solidFill>
                          <a:latin typeface="Liberation Sans"/>
                          <a:cs typeface="Liberation Sans" panose="020B0604020202020204" pitchFamily="34" charset="0"/>
                        </a:rPr>
                        <a:t>Микросервисы</a:t>
                      </a:r>
                      <a:r>
                        <a:rPr lang="ru-RU" sz="700" b="0" i="0" u="none" strike="noStrike" noProof="0" dirty="0">
                          <a:solidFill>
                            <a:srgbClr val="000000"/>
                          </a:solidFill>
                          <a:latin typeface="Liberation Sans"/>
                          <a:cs typeface="Liberation Sans" panose="020B0604020202020204" pitchFamily="34" charset="0"/>
                        </a:rPr>
                        <a:t>, написанные на node.js и </a:t>
                      </a:r>
                      <a:r>
                        <a:rPr lang="ru-RU" sz="700" b="0" i="0" u="none" strike="noStrike" noProof="0" dirty="0" err="1">
                          <a:solidFill>
                            <a:srgbClr val="000000"/>
                          </a:solidFill>
                          <a:latin typeface="Liberation Sans"/>
                          <a:cs typeface="Liberation Sans" panose="020B0604020202020204" pitchFamily="34" charset="0"/>
                        </a:rPr>
                        <a:t>Spring</a:t>
                      </a:r>
                      <a:r>
                        <a:rPr lang="ru-RU" sz="700" b="0" i="0" u="none" strike="noStrike" noProof="0" dirty="0">
                          <a:solidFill>
                            <a:srgbClr val="000000"/>
                          </a:solidFill>
                          <a:latin typeface="Liberation Sans"/>
                          <a:cs typeface="Liberation Sans" panose="020B0604020202020204" pitchFamily="34" charset="0"/>
                        </a:rPr>
                        <a:t> </a:t>
                      </a:r>
                      <a:r>
                        <a:rPr lang="ru-RU" sz="700" b="0" i="0" u="none" strike="noStrike" noProof="0" dirty="0" err="1">
                          <a:solidFill>
                            <a:srgbClr val="000000"/>
                          </a:solidFill>
                          <a:latin typeface="Liberation Sans"/>
                          <a:cs typeface="Liberation Sans" panose="020B0604020202020204" pitchFamily="34" charset="0"/>
                        </a:rPr>
                        <a:t>Boot</a:t>
                      </a:r>
                      <a:r>
                        <a:rPr lang="ru-RU" sz="700" b="0" i="0" u="none" strike="noStrike" noProof="0" dirty="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00" b="0" i="0" u="none" strike="noStrike" noProof="0" dirty="0" err="1">
                          <a:solidFill>
                            <a:srgbClr val="000000"/>
                          </a:solidFill>
                          <a:latin typeface="Liberation Sans"/>
                          <a:cs typeface="Liberation Sans" panose="020B0604020202020204" pitchFamily="34" charset="0"/>
                        </a:rPr>
                        <a:t>микросервисов</a:t>
                      </a:r>
                      <a:r>
                        <a:rPr lang="ru-RU" sz="700" b="0" i="0" u="none" strike="noStrike" noProof="0" dirty="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00" b="0" i="0" u="none" strike="noStrike" noProof="0" dirty="0" err="1">
                          <a:solidFill>
                            <a:srgbClr val="000000"/>
                          </a:solidFill>
                          <a:latin typeface="Liberation Sans"/>
                          <a:cs typeface="Liberation Sans" panose="020B0604020202020204" pitchFamily="34" charset="0"/>
                        </a:rPr>
                        <a:t>микросервисами</a:t>
                      </a:r>
                      <a:r>
                        <a:rPr lang="ru-RU" sz="700" b="0" i="0" u="none" strike="noStrike" noProof="0" dirty="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00" b="0" i="0" u="none" strike="noStrike" noProof="0" dirty="0" err="1">
                          <a:solidFill>
                            <a:srgbClr val="000000"/>
                          </a:solidFill>
                          <a:latin typeface="Liberation Sans"/>
                          <a:cs typeface="Liberation Sans" panose="020B0604020202020204" pitchFamily="34" charset="0"/>
                        </a:rPr>
                        <a:t>RESTful</a:t>
                      </a:r>
                      <a:r>
                        <a:rPr lang="ru-RU" sz="700" b="0" i="0" u="none" strike="noStrike" noProof="0" dirty="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ts val="1000"/>
                        </a:lnSpc>
                        <a:spcBef>
                          <a:spcPts val="300"/>
                        </a:spcBef>
                        <a:buClr>
                          <a:srgbClr val="000000"/>
                        </a:buClr>
                        <a:buFont typeface="Arial"/>
                        <a:buChar char="•"/>
                      </a:pPr>
                      <a:r>
                        <a:rPr lang="ru-RU" sz="800" b="0" i="0" u="none" strike="noStrike" noProof="0" dirty="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800" b="0" i="0" u="none" strike="noStrike" noProof="0" dirty="0" err="1">
                          <a:solidFill>
                            <a:srgbClr val="000000"/>
                          </a:solidFill>
                          <a:latin typeface="Liberation Sans"/>
                          <a:cs typeface="Liberation Sans" panose="020B0604020202020204" pitchFamily="34" charset="0"/>
                        </a:rPr>
                        <a:t>JavaScript-фреймворков</a:t>
                      </a:r>
                      <a:r>
                        <a:rPr lang="ru-RU" sz="800" b="0" i="0" u="none" strike="noStrike" noProof="0" dirty="0">
                          <a:solidFill>
                            <a:srgbClr val="000000"/>
                          </a:solidFill>
                          <a:latin typeface="Liberation Sans"/>
                          <a:cs typeface="Liberation Sans" panose="020B0604020202020204" pitchFamily="34" charset="0"/>
                        </a:rPr>
                        <a:t> (таких как </a:t>
                      </a:r>
                      <a:r>
                        <a:rPr lang="ru-RU" sz="800" b="0" i="0" u="none" strike="noStrike" noProof="0" dirty="0" err="1">
                          <a:solidFill>
                            <a:srgbClr val="000000"/>
                          </a:solidFill>
                          <a:latin typeface="Liberation Sans"/>
                          <a:cs typeface="Liberation Sans" panose="020B0604020202020204" pitchFamily="34" charset="0"/>
                        </a:rPr>
                        <a:t>Angular</a:t>
                      </a:r>
                      <a:r>
                        <a:rPr lang="ru-RU" sz="800" b="0" i="0" u="none" strike="noStrike" noProof="0" dirty="0">
                          <a:solidFill>
                            <a:srgbClr val="000000"/>
                          </a:solidFill>
                          <a:latin typeface="Liberation Sans"/>
                          <a:cs typeface="Liberation Sans" panose="020B0604020202020204" pitchFamily="34" charset="0"/>
                        </a:rPr>
                        <a:t> и </a:t>
                      </a:r>
                      <a:r>
                        <a:rPr lang="ru-RU" sz="800" b="0" i="0" u="none" strike="noStrike" noProof="0" dirty="0" err="1">
                          <a:solidFill>
                            <a:srgbClr val="000000"/>
                          </a:solidFill>
                          <a:latin typeface="Liberation Sans"/>
                          <a:cs typeface="Liberation Sans" panose="020B0604020202020204" pitchFamily="34" charset="0"/>
                        </a:rPr>
                        <a:t>React</a:t>
                      </a:r>
                      <a:r>
                        <a:rPr lang="ru-RU" sz="800" b="0" i="0" u="none" strike="noStrike" noProof="0" dirty="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ru-RU" sz="800" b="0" i="0" u="none" strike="noStrike" noProof="0" dirty="0" err="1">
                          <a:solidFill>
                            <a:srgbClr val="000000"/>
                          </a:solidFill>
                          <a:latin typeface="Liberation Sans"/>
                          <a:cs typeface="Liberation Sans" panose="020B0604020202020204" pitchFamily="34" charset="0"/>
                        </a:rPr>
                        <a:t>JavaScript</a:t>
                      </a:r>
                      <a:r>
                        <a:rPr lang="ru-RU" sz="800" b="0" i="0" u="none" strike="noStrike" noProof="0" dirty="0">
                          <a:solidFill>
                            <a:srgbClr val="000000"/>
                          </a:solidFill>
                          <a:latin typeface="Liberation Sans"/>
                          <a:cs typeface="Liberation Sans" panose="020B0604020202020204" pitchFamily="34" charset="0"/>
                        </a:rPr>
                        <a:t> в настоящее время является основным языком в сети, node.js работает на стороне сервера, а современные веб-</a:t>
                      </a:r>
                      <a:r>
                        <a:rPr lang="ru-RU" sz="800" b="0" i="0" u="none" strike="noStrike" noProof="0" dirty="0" err="1">
                          <a:solidFill>
                            <a:srgbClr val="000000"/>
                          </a:solidFill>
                          <a:latin typeface="Liberation Sans"/>
                          <a:cs typeface="Liberation Sans" panose="020B0604020202020204" pitchFamily="34" charset="0"/>
                        </a:rPr>
                        <a:t>фреймворки</a:t>
                      </a:r>
                      <a:r>
                        <a:rPr lang="ru-RU" sz="800" b="0" i="0" u="none" strike="noStrike" noProof="0" dirty="0">
                          <a:solidFill>
                            <a:srgbClr val="000000"/>
                          </a:solidFill>
                          <a:latin typeface="Liberation Sans"/>
                          <a:cs typeface="Liberation Sans" panose="020B0604020202020204" pitchFamily="34" charset="0"/>
                        </a:rPr>
                        <a:t> (такие как </a:t>
                      </a:r>
                      <a:r>
                        <a:rPr lang="ru-RU" sz="800" b="0" i="0" u="none" strike="noStrike" noProof="0" dirty="0" err="1">
                          <a:solidFill>
                            <a:srgbClr val="000000"/>
                          </a:solidFill>
                          <a:latin typeface="Liberation Sans"/>
                          <a:cs typeface="Liberation Sans" panose="020B0604020202020204" pitchFamily="34" charset="0"/>
                        </a:rPr>
                        <a:t>Bootstrap</a:t>
                      </a:r>
                      <a:r>
                        <a:rPr lang="ru-RU" sz="800" b="0" i="0" u="none" strike="noStrike" noProof="0" dirty="0">
                          <a:solidFill>
                            <a:srgbClr val="000000"/>
                          </a:solidFill>
                          <a:latin typeface="Liberation Sans"/>
                          <a:cs typeface="Liberation Sans" panose="020B0604020202020204" pitchFamily="34" charset="0"/>
                        </a:rPr>
                        <a:t>, </a:t>
                      </a:r>
                      <a:r>
                        <a:rPr lang="ru-RU" sz="800" b="0" i="0" u="none" strike="noStrike" noProof="0" dirty="0" err="1">
                          <a:solidFill>
                            <a:srgbClr val="000000"/>
                          </a:solidFill>
                          <a:latin typeface="Liberation Sans"/>
                          <a:cs typeface="Liberation Sans" panose="020B0604020202020204" pitchFamily="34" charset="0"/>
                        </a:rPr>
                        <a:t>Electron</a:t>
                      </a:r>
                      <a:r>
                        <a:rPr lang="ru-RU" sz="800" b="0" i="0" u="none" strike="noStrike" noProof="0" dirty="0">
                          <a:solidFill>
                            <a:srgbClr val="000000"/>
                          </a:solidFill>
                          <a:latin typeface="Liberation Sans"/>
                          <a:cs typeface="Liberation Sans" panose="020B0604020202020204" pitchFamily="34" charset="0"/>
                        </a:rPr>
                        <a:t>, </a:t>
                      </a:r>
                      <a:r>
                        <a:rPr lang="ru-RU" sz="800" b="0" i="0" u="none" strike="noStrike" noProof="0" dirty="0" err="1">
                          <a:solidFill>
                            <a:srgbClr val="000000"/>
                          </a:solidFill>
                          <a:latin typeface="Liberation Sans"/>
                          <a:cs typeface="Liberation Sans" panose="020B0604020202020204" pitchFamily="34" charset="0"/>
                        </a:rPr>
                        <a:t>Angular</a:t>
                      </a:r>
                      <a:r>
                        <a:rPr lang="ru-RU" sz="800" b="0" i="0" u="none" strike="noStrike" noProof="0" dirty="0">
                          <a:solidFill>
                            <a:srgbClr val="000000"/>
                          </a:solidFill>
                          <a:latin typeface="Liberation Sans"/>
                          <a:cs typeface="Liberation Sans" panose="020B0604020202020204" pitchFamily="34" charset="0"/>
                        </a:rPr>
                        <a:t> и </a:t>
                      </a:r>
                      <a:r>
                        <a:rPr lang="ru-RU" sz="800" b="0" i="0" u="none" strike="noStrike" noProof="0" dirty="0" err="1">
                          <a:solidFill>
                            <a:srgbClr val="000000"/>
                          </a:solidFill>
                          <a:latin typeface="Liberation Sans"/>
                          <a:cs typeface="Liberation Sans" panose="020B0604020202020204" pitchFamily="34" charset="0"/>
                        </a:rPr>
                        <a:t>React</a:t>
                      </a:r>
                      <a:r>
                        <a:rPr lang="ru-RU" sz="800" b="0" i="0" u="none" strike="noStrike" noProof="0" dirty="0">
                          <a:solidFill>
                            <a:srgbClr val="000000"/>
                          </a:solidFill>
                          <a:latin typeface="Liberation Sans"/>
                          <a:cs typeface="Liberation Sans" panose="020B0604020202020204" pitchFamily="34" charset="0"/>
                        </a:rPr>
                        <a:t>) запускаются в клиентах.</a:t>
                      </a:r>
                      <a:r>
                        <a:rPr lang="ru-RU" sz="700" b="0" i="0" u="none" strike="noStrike" noProof="0" dirty="0">
                          <a:solidFill>
                            <a:srgbClr val="000000"/>
                          </a:solidFill>
                          <a:latin typeface="Liberation Sans"/>
                          <a:cs typeface="Liberation Sans" panose="020B0604020202020204" pitchFamily="34" charset="0"/>
                        </a:rPr>
                        <a:t> </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ts val="1000"/>
                        </a:lnSpc>
                        <a:spcBef>
                          <a:spcPts val="300"/>
                        </a:spcBef>
                        <a:buClr>
                          <a:srgbClr val="000000"/>
                        </a:buClr>
                        <a:buFont typeface="Arial"/>
                        <a:buChar char="•"/>
                      </a:pPr>
                      <a:r>
                        <a:rPr lang="ru-RU" sz="800" b="1" i="0" u="none" strike="noStrike" noProof="0" dirty="0">
                          <a:solidFill>
                            <a:srgbClr val="000000"/>
                          </a:solidFill>
                          <a:latin typeface="Liberation Sans"/>
                          <a:cs typeface="Liberation Sans" panose="020B0604020202020204" pitchFamily="34" charset="0"/>
                          <a:hlinkClick r:id="rId4" action="ppaction://hlinksldjump"/>
                        </a:rPr>
                        <a:t>A4:2017-Внешние сущности XML (XXE)</a:t>
                      </a:r>
                      <a:r>
                        <a:rPr lang="ru-RU" sz="800" b="1" i="0" u="none" strike="noStrike" noProof="0" dirty="0">
                          <a:solidFill>
                            <a:srgbClr val="000000"/>
                          </a:solidFill>
                          <a:latin typeface="Liberation Sans"/>
                          <a:cs typeface="Liberation Sans" panose="020B0604020202020204" pitchFamily="34" charset="0"/>
                        </a:rPr>
                        <a:t> </a:t>
                      </a:r>
                      <a:r>
                        <a:rPr lang="ru-RU" sz="800" b="0" i="0" u="none" strike="noStrike" noProof="0" dirty="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800" dirty="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800" dirty="0">
                          <a:solidFill>
                            <a:srgbClr val="000000"/>
                          </a:solidFill>
                          <a:latin typeface="Liberation Sans"/>
                          <a:cs typeface="Liberation Sans" panose="020B0604020202020204" pitchFamily="34" charset="0"/>
                        </a:rPr>
                        <a:t> (SAST)</a:t>
                      </a:r>
                      <a:r>
                        <a:rPr lang="ru-RU" sz="800" b="0" i="0" u="none" strike="noStrike" noProof="0" dirty="0">
                          <a:solidFill>
                            <a:srgbClr val="000000"/>
                          </a:solidFill>
                          <a:latin typeface="Liberation Sans"/>
                          <a:cs typeface="Liberation Sans" panose="020B0604020202020204" pitchFamily="34" charset="0"/>
                        </a:rPr>
                        <a:t>. </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Новые угрозы, выделенные сообществом:</a:t>
                      </a:r>
                    </a:p>
                    <a:p>
                      <a:pPr lvl="0" algn="l">
                        <a:lnSpc>
                          <a:spcPts val="1000"/>
                        </a:lnSpc>
                        <a:spcBef>
                          <a:spcPts val="300"/>
                        </a:spcBef>
                        <a:spcAft>
                          <a:spcPts val="0"/>
                        </a:spcAft>
                        <a:buNone/>
                      </a:pPr>
                      <a:r>
                        <a:rPr lang="ru-RU" sz="800" b="0" i="0" u="none" strike="noStrike" noProof="0" dirty="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ts val="1000"/>
                        </a:lnSpc>
                        <a:spcBef>
                          <a:spcPts val="300"/>
                        </a:spcBef>
                        <a:buClr>
                          <a:srgbClr val="000000"/>
                        </a:buClr>
                        <a:buFont typeface="Arial"/>
                        <a:buChar char="•"/>
                      </a:pPr>
                      <a:r>
                        <a:rPr lang="ru-RU" sz="780" b="1" i="0" u="none" strike="noStrike" noProof="0" dirty="0">
                          <a:solidFill>
                            <a:srgbClr val="000000"/>
                          </a:solidFill>
                          <a:latin typeface="Liberation Sans"/>
                          <a:cs typeface="Liberation Sans" panose="020B0604020202020204" pitchFamily="34" charset="0"/>
                          <a:hlinkClick r:id="rId6" action="ppaction://hlinksldjump"/>
                        </a:rPr>
                        <a:t>A8:2017-Небезопасная </a:t>
                      </a:r>
                      <a:r>
                        <a:rPr lang="ru-RU" sz="780" b="1" i="0" u="none" strike="noStrike" noProof="0" dirty="0" err="1">
                          <a:solidFill>
                            <a:srgbClr val="000000"/>
                          </a:solidFill>
                          <a:latin typeface="Liberation Sans"/>
                          <a:cs typeface="Liberation Sans" panose="020B0604020202020204" pitchFamily="34" charset="0"/>
                          <a:hlinkClick r:id="rId6" action="ppaction://hlinksldjump"/>
                        </a:rPr>
                        <a:t>десериализация</a:t>
                      </a:r>
                      <a:r>
                        <a:rPr lang="ru-RU" sz="780" b="0" i="0" u="none" strike="noStrike" noProof="0" dirty="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ts val="1000"/>
                        </a:lnSpc>
                        <a:spcBef>
                          <a:spcPts val="300"/>
                        </a:spcBef>
                        <a:buClr>
                          <a:srgbClr val="000000"/>
                        </a:buClr>
                        <a:buFont typeface="Arial"/>
                        <a:buChar char="•"/>
                      </a:pPr>
                      <a:r>
                        <a:rPr lang="ru-RU" sz="780" b="1" i="0" u="none" strike="noStrike" noProof="0" dirty="0">
                          <a:solidFill>
                            <a:srgbClr val="000000"/>
                          </a:solidFill>
                          <a:latin typeface="Liberation Sans"/>
                          <a:cs typeface="Liberation Sans" panose="020B0604020202020204" pitchFamily="34" charset="0"/>
                          <a:hlinkClick r:id="rId7" action="ppaction://hlinksldjump"/>
                        </a:rPr>
                        <a:t>A10:2017-Недостатки </a:t>
                      </a:r>
                      <a:r>
                        <a:rPr lang="ru-RU" sz="780" b="1" i="0" u="none" strike="noStrike" noProof="0" dirty="0" err="1">
                          <a:solidFill>
                            <a:srgbClr val="000000"/>
                          </a:solidFill>
                          <a:latin typeface="Liberation Sans"/>
                          <a:cs typeface="Liberation Sans" panose="020B0604020202020204" pitchFamily="34" charset="0"/>
                          <a:hlinkClick r:id="rId7" action="ppaction://hlinksldjump"/>
                        </a:rPr>
                        <a:t>журналирования</a:t>
                      </a:r>
                      <a:r>
                        <a:rPr lang="ru-RU" sz="780" b="1" i="0" u="none" strike="noStrike" noProof="0" dirty="0">
                          <a:solidFill>
                            <a:srgbClr val="000000"/>
                          </a:solidFill>
                          <a:latin typeface="Liberation Sans"/>
                          <a:cs typeface="Liberation Sans" panose="020B0604020202020204" pitchFamily="34" charset="0"/>
                          <a:hlinkClick r:id="rId7" action="ppaction://hlinksldjump"/>
                        </a:rPr>
                        <a:t> и мониторинга</a:t>
                      </a:r>
                      <a:r>
                        <a:rPr lang="ru-RU" sz="780" b="0" i="0" u="none" strike="noStrike" noProof="0" dirty="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80" b="0" i="0" u="none" strike="noStrike" noProof="0" dirty="0" err="1">
                          <a:solidFill>
                            <a:srgbClr val="000000"/>
                          </a:solidFill>
                          <a:latin typeface="Liberation Sans"/>
                          <a:cs typeface="Liberation Sans" panose="020B0604020202020204" pitchFamily="34" charset="0"/>
                        </a:rPr>
                        <a:t>киберпреступлений</a:t>
                      </a:r>
                      <a:r>
                        <a:rPr lang="ru-RU" sz="780" b="0" i="0" u="none" strike="noStrike" noProof="0" dirty="0">
                          <a:solidFill>
                            <a:srgbClr val="000000"/>
                          </a:solidFill>
                          <a:latin typeface="Liberation Sans"/>
                          <a:cs typeface="Liberation Sans" panose="020B0604020202020204" pitchFamily="34" charset="0"/>
                        </a:rPr>
                        <a:t>.</a:t>
                      </a:r>
                    </a:p>
                    <a:p>
                      <a:pPr lvl="0" algn="l">
                        <a:spcBef>
                          <a:spcPts val="600"/>
                        </a:spcBef>
                        <a:buNone/>
                      </a:pPr>
                      <a:r>
                        <a:rPr lang="ru-RU" sz="800" b="1" i="0" u="none" strike="noStrike" noProof="0" dirty="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A4-Небезопасные прямые ссылки на объекты </a:t>
                      </a:r>
                      <a:r>
                        <a:rPr lang="ru-RU" sz="660" b="0" i="0" u="none" strike="noStrike" noProof="0" dirty="0">
                          <a:solidFill>
                            <a:srgbClr val="000000"/>
                          </a:solidFill>
                          <a:latin typeface="Liberation Sans"/>
                          <a:cs typeface="Liberation Sans" panose="020B0604020202020204" pitchFamily="34" charset="0"/>
                        </a:rPr>
                        <a:t>и </a:t>
                      </a:r>
                      <a:r>
                        <a:rPr lang="ru-RU" sz="660" b="1" i="0" u="none" strike="noStrike" noProof="0" dirty="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660" b="0" i="0" u="none" strike="noStrike" noProof="0" dirty="0">
                          <a:solidFill>
                            <a:srgbClr val="000000"/>
                          </a:solidFill>
                          <a:latin typeface="Liberation Sans"/>
                          <a:cs typeface="Liberation Sans" panose="020B0604020202020204" pitchFamily="34" charset="0"/>
                        </a:rPr>
                        <a:t>объединены в </a:t>
                      </a:r>
                      <a:r>
                        <a:rPr lang="ru-RU" sz="660" b="1" i="0" u="none" strike="noStrike" noProof="0" dirty="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660" b="0" i="0" u="none" strike="noStrike" noProof="0" dirty="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A8-</a:t>
                      </a:r>
                      <a:r>
                        <a:rPr lang="ru-RU" sz="660" b="1" dirty="0">
                          <a:latin typeface="Liberation Sans"/>
                          <a:cs typeface="Liberation Sans" panose="020B0604020202020204" pitchFamily="34" charset="0"/>
                        </a:rPr>
                        <a:t>Межсайтовая подмена запросов (CSRF)</a:t>
                      </a:r>
                      <a:r>
                        <a:rPr lang="ru-RU" sz="660" b="0" i="0" u="none" strike="noStrike" noProof="0" dirty="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660" b="0" i="0" u="none" strike="noStrike" noProof="0" dirty="0" err="1">
                          <a:solidFill>
                            <a:srgbClr val="000000"/>
                          </a:solidFill>
                          <a:latin typeface="Liberation Sans"/>
                          <a:cs typeface="Liberation Sans" panose="020B0604020202020204" pitchFamily="34" charset="0"/>
                        </a:rPr>
                        <a:t>фреймворков</a:t>
                      </a:r>
                      <a:r>
                        <a:rPr lang="ru-RU" sz="660" b="0" i="0" u="none" strike="noStrike" noProof="0" dirty="0">
                          <a:solidFill>
                            <a:srgbClr val="000000"/>
                          </a:solidFill>
                          <a:latin typeface="Liberation Sans"/>
                          <a:cs typeface="Liberation Sans" panose="020B0604020202020204" pitchFamily="34" charset="0"/>
                        </a:rPr>
                        <a:t> имеют </a:t>
                      </a:r>
                      <a:r>
                        <a:rPr lang="ru-RU" sz="660" b="0" i="0" u="none" strike="noStrike" noProof="0" dirty="0">
                          <a:solidFill>
                            <a:srgbClr val="000000"/>
                          </a:solidFill>
                          <a:latin typeface="Liberation Sans"/>
                          <a:cs typeface="Liberation Sans" panose="020B0604020202020204" pitchFamily="34" charset="0"/>
                          <a:hlinkClick r:id="rId9"/>
                        </a:rPr>
                        <a:t>средства защиты от CSRF</a:t>
                      </a:r>
                      <a:r>
                        <a:rPr lang="ru-RU" sz="660" b="0" i="0" u="none" strike="noStrike" noProof="0" dirty="0">
                          <a:solidFill>
                            <a:srgbClr val="000000"/>
                          </a:solidFill>
                          <a:latin typeface="Liberation Sans"/>
                          <a:cs typeface="Liberation Sans" panose="020B0604020202020204" pitchFamily="34" charset="0"/>
                        </a:rPr>
                        <a:t>.</a:t>
                      </a:r>
                    </a:p>
                    <a:p>
                      <a:pPr marL="82550" lvl="0" indent="-82550" algn="l">
                        <a:lnSpc>
                          <a:spcPts val="1000"/>
                        </a:lnSpc>
                        <a:spcBef>
                          <a:spcPts val="300"/>
                        </a:spcBef>
                        <a:buClr>
                          <a:srgbClr val="000000"/>
                        </a:buClr>
                        <a:buFont typeface="Arial"/>
                        <a:buChar char="•"/>
                      </a:pPr>
                      <a:r>
                        <a:rPr lang="ru-RU" sz="660" b="1" i="0" u="none" strike="noStrike" noProof="0" dirty="0">
                          <a:solidFill>
                            <a:srgbClr val="000000"/>
                          </a:solidFill>
                          <a:latin typeface="Liberation Sans"/>
                          <a:cs typeface="Liberation Sans" panose="020B0604020202020204" pitchFamily="34" charset="0"/>
                        </a:rPr>
                        <a:t>A10-Непроверенные перенаправления и переадресации</a:t>
                      </a:r>
                      <a:r>
                        <a:rPr lang="ru-RU" sz="660" b="0" i="0" u="none" strike="noStrike" noProof="0" dirty="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NoSQL,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79422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очистки, 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dirty="0">
                <a:solidFill>
                  <a:schemeClr val="tx1"/>
                </a:solidFill>
                <a:latin typeface="Liberation Sans" panose="020B0604020202020204" pitchFamily="34" charset="0"/>
                <a:cs typeface="Liberation Sans" panose="020B0604020202020204" pitchFamily="34" charset="0"/>
              </a:rPr>
              <a:t>Сценарий №1</a:t>
            </a:r>
            <a:r>
              <a:rPr lang="ru-RU" sz="9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900" dirty="0" err="1">
                <a:solidFill>
                  <a:schemeClr val="tx1"/>
                </a:solidFill>
                <a:latin typeface="Liberation Sans" panose="020B0604020202020204" pitchFamily="34" charset="0"/>
                <a:cs typeface="Liberation Sans" panose="020B0604020202020204" pitchFamily="34" charset="0"/>
              </a:rPr>
              <a:t>недоверенные</a:t>
            </a:r>
            <a:r>
              <a:rPr lang="ru-RU" sz="9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900" b="1" u="sng" dirty="0">
                <a:solidFill>
                  <a:srgbClr val="FF0000"/>
                </a:solidFill>
                <a:latin typeface="Liberation Sans" panose="020B0604020202020204" pitchFamily="34" charset="0"/>
                <a:cs typeface="Liberation Sans" panose="020B0604020202020204" pitchFamily="34" charset="0"/>
              </a:rPr>
              <a:t>уязвимого</a:t>
            </a:r>
            <a:r>
              <a:rPr lang="ru-RU" sz="9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b="1" dirty="0">
                <a:solidFill>
                  <a:srgbClr val="000000"/>
                </a:solidFill>
                <a:latin typeface="Liberation Sans" panose="020B0604020202020204" pitchFamily="34" charset="0"/>
                <a:cs typeface="Liberation Sans" panose="020B0604020202020204" pitchFamily="34" charset="0"/>
              </a:rPr>
              <a:t>Сценарий №2</a:t>
            </a:r>
            <a:r>
              <a:rPr lang="ru-RU" sz="9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900" dirty="0" err="1">
                <a:solidFill>
                  <a:srgbClr val="000000"/>
                </a:solidFill>
                <a:latin typeface="Liberation Sans" panose="020B0604020202020204" pitchFamily="34" charset="0"/>
                <a:cs typeface="Liberation Sans" panose="020B0604020202020204" pitchFamily="34" charset="0"/>
              </a:rPr>
              <a:t>фреймворкам</a:t>
            </a:r>
            <a:r>
              <a:rPr lang="ru-RU" sz="9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Query</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HQLQuery</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session.createQuery</a:t>
            </a:r>
            <a:r>
              <a:rPr lang="ru-RU" sz="900" b="1" dirty="0">
                <a:solidFill>
                  <a:srgbClr val="C00000"/>
                </a:solidFill>
                <a:latin typeface="Liberation Sans" panose="020B0604020202020204" pitchFamily="34" charset="0"/>
                <a:cs typeface="Liberation Sans" panose="020B0604020202020204" pitchFamily="34" charset="0"/>
              </a:rPr>
              <a:t>("FROM </a:t>
            </a:r>
            <a:r>
              <a:rPr lang="ru-RU" sz="900" b="1" dirty="0" err="1">
                <a:solidFill>
                  <a:srgbClr val="C00000"/>
                </a:solidFill>
                <a:latin typeface="Liberation Sans" panose="020B0604020202020204" pitchFamily="34" charset="0"/>
                <a:cs typeface="Liberation Sans" panose="020B0604020202020204" pitchFamily="34" charset="0"/>
              </a:rPr>
              <a:t>accounts</a:t>
            </a:r>
            <a:r>
              <a:rPr lang="ru-RU" dirty="0">
                <a:latin typeface="Exo 2" panose="00000500000000000000" pitchFamily="2" charset="0"/>
              </a:rPr>
              <a:t/>
            </a:r>
            <a:br>
              <a:rPr lang="ru-RU" dirty="0">
                <a:latin typeface="Exo 2" panose="00000500000000000000" pitchFamily="2" charset="0"/>
              </a:rPr>
            </a:br>
            <a:r>
              <a:rPr lang="ru-RU" sz="900" b="1" dirty="0">
                <a:solidFill>
                  <a:srgbClr val="C00000"/>
                </a:solidFill>
                <a:latin typeface="Liberation Sans" panose="020B0604020202020204" pitchFamily="34" charset="0"/>
                <a:cs typeface="Liberation Sans" panose="020B0604020202020204" pitchFamily="34" charset="0"/>
              </a:rPr>
              <a:t>  WHERE </a:t>
            </a:r>
            <a:r>
              <a:rPr lang="ru-RU" sz="900" b="1" dirty="0" err="1">
                <a:solidFill>
                  <a:srgbClr val="C00000"/>
                </a:solidFill>
                <a:latin typeface="Liberation Sans" panose="020B0604020202020204" pitchFamily="34" charset="0"/>
                <a:cs typeface="Liberation Sans" panose="020B0604020202020204" pitchFamily="34" charset="0"/>
              </a:rPr>
              <a:t>custID</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request.getParameter</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id</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900" b="1" dirty="0">
                <a:solidFill>
                  <a:srgbClr val="C00000"/>
                </a:solidFill>
                <a:latin typeface="Liberation Sans" panose="020B0604020202020204" pitchFamily="34" charset="0"/>
                <a:cs typeface="Liberation Sans" panose="020B0604020202020204" pitchFamily="34" charset="0"/>
              </a:rPr>
              <a:t>http://example.com/app/accountView?id=</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or</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1</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9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90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90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900" dirty="0" err="1">
                <a:solidFill>
                  <a:schemeClr val="tx1"/>
                </a:solidFill>
                <a:latin typeface="Liberation Sans" panose="020B0604020202020204" pitchFamily="34" charset="0"/>
                <a:cs typeface="Liberation Sans" panose="020B0604020202020204" pitchFamily="34" charset="0"/>
              </a:rPr>
              <a:t>т.о</a:t>
            </a:r>
            <a:r>
              <a:rPr lang="ru-RU" sz="900" dirty="0">
                <a:solidFill>
                  <a:schemeClr val="tx1"/>
                </a:solidFill>
                <a:latin typeface="Liberation Sans" panose="020B0604020202020204" pitchFamily="34" charset="0"/>
                <a:cs typeface="Liberation Sans" panose="020B0604020202020204" pitchFamily="34" charset="0"/>
              </a:rPr>
              <a:t>., что SQL-код или команды содержат структурные и вредоносные данные в динамических запросах, командах или хранимых процедурах.</a:t>
            </a:r>
          </a:p>
          <a:p>
            <a:pPr marL="1270" indent="-1270">
              <a:lnSpc>
                <a:spcPts val="1000"/>
              </a:lnSpc>
              <a:spcBef>
                <a:spcPts val="200"/>
              </a:spcBef>
            </a:pPr>
            <a:r>
              <a:rPr lang="ru-RU" sz="70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00" dirty="0" err="1">
                <a:solidFill>
                  <a:schemeClr val="tx1"/>
                </a:solidFill>
                <a:latin typeface="Liberation Sans" panose="020B0604020202020204" pitchFamily="34" charset="0"/>
                <a:cs typeface="Liberation Sans" panose="020B0604020202020204" pitchFamily="34" charset="0"/>
              </a:rPr>
              <a:t>NoSQL</a:t>
            </a:r>
            <a:r>
              <a:rPr lang="ru-RU" sz="700" dirty="0">
                <a:solidFill>
                  <a:schemeClr val="tx1"/>
                </a:solidFill>
                <a:latin typeface="Liberation Sans" panose="020B0604020202020204" pitchFamily="34" charset="0"/>
                <a:cs typeface="Liberation Sans" panose="020B0604020202020204" pitchFamily="34" charset="0"/>
              </a:rPr>
              <a:t>-, ORM-, LDAP-,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00" dirty="0">
                <a:solidFill>
                  <a:schemeClr val="tx1"/>
                </a:solidFill>
                <a:latin typeface="Liberation Sans" panose="020B0604020202020204" pitchFamily="34" charset="0"/>
                <a:cs typeface="Liberation Sans" panose="020B0604020202020204" pitchFamily="34" charset="0"/>
                <a:hlinkClick r:id="rId4"/>
              </a:rPr>
              <a:t>SAST</a:t>
            </a:r>
            <a:r>
              <a:rPr lang="ru-RU" sz="700" dirty="0">
                <a:solidFill>
                  <a:schemeClr val="tx1"/>
                </a:solidFill>
                <a:latin typeface="Liberation Sans" panose="020B0604020202020204" pitchFamily="34" charset="0"/>
                <a:cs typeface="Liberation Sans" panose="020B0604020202020204" pitchFamily="34" charset="0"/>
              </a:rPr>
              <a:t>) и динамическое (</a:t>
            </a:r>
            <a:r>
              <a:rPr lang="ru-RU" sz="700" dirty="0">
                <a:solidFill>
                  <a:schemeClr val="tx1"/>
                </a:solidFill>
                <a:latin typeface="Liberation Sans" panose="020B0604020202020204" pitchFamily="34" charset="0"/>
                <a:cs typeface="Liberation Sans" panose="020B0604020202020204" pitchFamily="34" charset="0"/>
                <a:hlinkClick r:id="rId5"/>
              </a:rPr>
              <a:t>DAST</a:t>
            </a:r>
            <a:r>
              <a:rPr lang="ru-RU" sz="70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lnSpc>
                <a:spcPts val="1000"/>
              </a:lnSpc>
              <a:spcBef>
                <a:spcPts val="3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00" dirty="0">
                <a:solidFill>
                  <a:schemeClr val="tx2"/>
                </a:solidFill>
                <a:latin typeface="Liberation Sans" panose="020B0604020202020204" pitchFamily="34" charset="0"/>
                <a:cs typeface="Liberation Sans" panose="020B0604020202020204" pitchFamily="34" charset="0"/>
              </a:rPr>
            </a:br>
            <a:r>
              <a:rPr lang="ru-RU" sz="800" b="1" dirty="0">
                <a:solidFill>
                  <a:schemeClr val="tx2"/>
                </a:solidFill>
                <a:latin typeface="Liberation Sans" panose="020B0604020202020204" pitchFamily="34" charset="0"/>
                <a:cs typeface="Liberation Sans" panose="020B0604020202020204" pitchFamily="34" charset="0"/>
              </a:rPr>
              <a:t>Примечание</a:t>
            </a:r>
            <a:r>
              <a:rPr lang="ru-RU" sz="80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800" dirty="0" err="1">
                <a:solidFill>
                  <a:schemeClr val="tx2"/>
                </a:solidFill>
                <a:latin typeface="Liberation Sans" panose="020B0604020202020204" pitchFamily="34" charset="0"/>
                <a:cs typeface="Liberation Sans" panose="020B0604020202020204" pitchFamily="34" charset="0"/>
              </a:rPr>
              <a:t>exec</a:t>
            </a:r>
            <a:r>
              <a:rPr lang="ru-RU" sz="8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3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lnSpc>
                <a:spcPts val="1000"/>
              </a:lnSpc>
              <a:spcBef>
                <a:spcPts val="3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00" dirty="0">
                <a:solidFill>
                  <a:schemeClr val="tx2"/>
                </a:solidFill>
                <a:latin typeface="Liberation Sans" panose="020B0604020202020204" pitchFamily="34" charset="0"/>
                <a:cs typeface="Liberation Sans" panose="020B0604020202020204" pitchFamily="34" charset="0"/>
              </a:rPr>
            </a:br>
            <a:r>
              <a:rPr lang="ru-RU" sz="700" b="1" dirty="0">
                <a:solidFill>
                  <a:schemeClr val="tx2"/>
                </a:solidFill>
                <a:latin typeface="Liberation Sans" panose="020B0604020202020204" pitchFamily="34" charset="0"/>
                <a:cs typeface="Liberation Sans" panose="020B0604020202020204" pitchFamily="34" charset="0"/>
              </a:rPr>
              <a:t>Примечание</a:t>
            </a:r>
            <a:r>
              <a:rPr lang="ru-RU" sz="70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lnSpc>
                <a:spcPts val="1000"/>
              </a:lnSpc>
              <a:spcBef>
                <a:spcPts val="3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11645</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1910</cp:revision>
  <cp:lastPrinted>2017-11-16T20:35:31Z</cp:lastPrinted>
  <dcterms:created xsi:type="dcterms:W3CDTF">2009-08-17T12:51:41Z</dcterms:created>
  <dcterms:modified xsi:type="dcterms:W3CDTF">2018-12-20T09:43:01Z</dcterms:modified>
  <cp:contentStatus>RC2_RCC1</cp:contentStatus>
</cp:coreProperties>
</file>