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06" autoAdjust="0"/>
    <p:restoredTop sz="95096" autoAdjust="0"/>
  </p:normalViewPr>
  <p:slideViewPr>
    <p:cSldViewPr>
      <p:cViewPr varScale="1">
        <p:scale>
          <a:sx n="125" d="100"/>
          <a:sy n="125" d="100"/>
        </p:scale>
        <p:origin x="1504" y="17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A40ED050-BDA1-BA44-9165-1409C092BD58}" type="presOf" srcId="{7FF32AF6-DBCC-4EB2-B43B-A00188F7D204}" destId="{F55C0F19-ACD0-452E-8743-4A25E747654D}"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25.12.17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12/25/17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3600" b="1" i="0"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i="0"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3600" b="1" kern="1200" dirty="0" smtClean="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000" b="1" spc="-100" baseline="0">
                <a:solidFill>
                  <a:schemeClr val="tx1">
                    <a:lumMod val="50000"/>
                    <a:lumOff val="50000"/>
                  </a:schemeClr>
                </a:solidFill>
                <a:latin typeface="Meiryo" panose="020B0604030504040204" pitchFamily="34" charset="-128"/>
                <a:ea typeface="Meiryo" panose="020B0604030504040204" pitchFamily="34" charset="-128"/>
                <a:cs typeface="Meiryo" panose="020B0604030504040204" pitchFamily="34" charset="-128"/>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224057118"/>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700" b="1" dirty="0">
                          <a:solidFill>
                            <a:schemeClr val="tx1"/>
                          </a:solidFill>
                          <a:latin typeface="Liberation Sans" panose="020B0604020202020204" pitchFamily="34" charset="0"/>
                          <a:cs typeface="Liberation Sans" panose="020B0604020202020204" pitchFamily="34" charset="0"/>
                        </a:rPr>
                        <a:t>アプリケーションによる</a:t>
                      </a:r>
                      <a:endParaRPr lang="en-US" sz="10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800" b="1" dirty="0">
                          <a:solidFill>
                            <a:schemeClr val="tx1"/>
                          </a:solidFill>
                          <a:latin typeface="Liberation Sans" panose="020B0604020202020204" pitchFamily="34" charset="0"/>
                          <a:cs typeface="Liberation Sans" panose="020B0604020202020204" pitchFamily="34" charset="0"/>
                        </a:rPr>
                        <a:t>ビジネス面</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8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2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8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100" b="1"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endParaRPr lang="en-US" sz="11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z="800" smtClean="0">
                <a:solidFill>
                  <a:srgbClr val="4A1647"/>
                </a:solidFill>
                <a:latin typeface="Meiryo" panose="020B0604030504040204" pitchFamily="34" charset="-128"/>
                <a:ea typeface="Meiryo" panose="020B0604030504040204" pitchFamily="34" charset="-128"/>
                <a:cs typeface="Liberation Sans" panose="020B0604020202020204" pitchFamily="34" charset="0"/>
              </a:rPr>
              <a:pPr algn="ctr"/>
              <a:t>‹#›</a:t>
            </a:fld>
            <a:endParaRPr lang="en-US" sz="800" dirty="0">
              <a:solidFill>
                <a:srgbClr val="4A1647"/>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 name="Gruppieren 1"/>
          <p:cNvGrpSpPr/>
          <p:nvPr userDrawn="1"/>
        </p:nvGrpSpPr>
        <p:grpSpPr>
          <a:xfrm>
            <a:off x="24248" y="1026000"/>
            <a:ext cx="6071752" cy="388800"/>
            <a:chOff x="24248" y="1045614"/>
            <a:chExt cx="6071752" cy="388800"/>
          </a:xfrm>
        </p:grpSpPr>
        <p:grpSp>
          <p:nvGrpSpPr>
            <p:cNvPr id="15" name="Group 40"/>
            <p:cNvGrpSpPr/>
            <p:nvPr/>
          </p:nvGrpSpPr>
          <p:grpSpPr>
            <a:xfrm>
              <a:off x="24248" y="1045614"/>
              <a:ext cx="6071752" cy="3888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700" b="1" dirty="0">
                    <a:latin typeface="Meiryo" panose="020B0604030504040204" pitchFamily="34" charset="-128"/>
                    <a:ea typeface="Meiryo" panose="020B0604030504040204" pitchFamily="34" charset="-128"/>
                  </a:endParaRPr>
                </a:p>
              </p:txBody>
            </p:sp>
          </p:grpSp>
          <p:sp>
            <p:nvSpPr>
              <p:cNvPr id="25" name="Rectangle 89"/>
              <p:cNvSpPr>
                <a:spLocks noChangeArrowheads="1"/>
              </p:cNvSpPr>
              <p:nvPr/>
            </p:nvSpPr>
            <p:spPr bwMode="auto">
              <a:xfrm>
                <a:off x="24248" y="1079143"/>
                <a:ext cx="484949" cy="297058"/>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lnSpc>
                    <a:spcPts val="800"/>
                  </a:lnSpc>
                </a:pPr>
                <a:r>
                  <a:rPr lang="ja-JP" alt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5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セキュリティ上の</a:t>
                </a:r>
                <a:endParaRPr lang="en-US" altLang="ja-JP"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r" eaLnBrk="0" hangingPunct="0"/>
                <a:r>
                  <a:rPr lang="ja-JP" alt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userDrawn="1"/>
          </p:nvSpPr>
          <p:spPr bwMode="auto">
            <a:xfrm>
              <a:off x="2879480" y="1052825"/>
              <a:ext cx="220306" cy="381589"/>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700" b="1" dirty="0">
                <a:latin typeface="Meiryo" panose="020B0604030504040204" pitchFamily="34" charset="-128"/>
                <a:ea typeface="Meiryo" panose="020B0604030504040204" pitchFamily="34" charset="-128"/>
              </a:endParaRPr>
            </a:p>
          </p:txBody>
        </p:sp>
        <p:sp>
          <p:nvSpPr>
            <p:cNvPr id="17" name="Rectangle 16"/>
            <p:cNvSpPr/>
            <p:nvPr userDrawn="1"/>
          </p:nvSpPr>
          <p:spPr>
            <a:xfrm>
              <a:off x="2883600" y="1197048"/>
              <a:ext cx="92320" cy="9528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Meiryo" panose="020B0604030504040204" pitchFamily="34" charset="-128"/>
                <a:ea typeface="Meiryo" panose="020B0604030504040204" pitchFamily="34" charset="-128"/>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autodesk.com/" TargetMode="External"/><Relationship Id="rId5" Type="http://schemas.openxmlformats.org/officeDocument/2006/relationships/slide" Target="slide18.xml"/><Relationship Id="rId10" Type="http://schemas.openxmlformats.org/officeDocument/2006/relationships/hyperlink" Target="https://www.owasp.org/index.php/top10" TargetMode="External"/><Relationship Id="rId4" Type="http://schemas.openxmlformats.org/officeDocument/2006/relationships/hyperlink" Target="https://www.owasp.org/index.php/ASVS" TargetMode="External"/><Relationship Id="rId9" Type="http://schemas.openxmlformats.org/officeDocument/2006/relationships/hyperlink" Target="https://github.com/OWASP/Top10/issu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3" Type="http://schemas.openxmlformats.org/officeDocument/2006/relationships/notesSlide" Target="../notesSlides/notesSlide3.xml"/><Relationship Id="rId7" Type="http://schemas.openxmlformats.org/officeDocument/2006/relationships/hyperlink" Target="https://www.owasp.org/index.php/Category:Cheatsheets" TargetMode="Externa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SAMM_Project" TargetMode="External"/><Relationship Id="rId5" Type="http://schemas.openxmlformats.org/officeDocument/2006/relationships/slide" Target="slide17.xml"/><Relationship Id="rId10" Type="http://schemas.openxmlformats.org/officeDocument/2006/relationships/hyperlink" Target="https://www.owasp.org/index.php/ASVS" TargetMode="External"/><Relationship Id="rId4" Type="http://schemas.openxmlformats.org/officeDocument/2006/relationships/slide" Target="slide15.xml"/><Relationship Id="rId9" Type="http://schemas.openxmlformats.org/officeDocument/2006/relationships/hyperlink" Target="https://www.owasp.org/index.php/OWASP_Proactive_Controls"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hyperlink" Target="https://www.owasp.org/index.php/Cross-Site_Request_Forgery_(CSRF)" TargetMode="Externa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2.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1631216"/>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ja-JP" altLang="en-US" b="1" dirty="0">
                <a:solidFill>
                  <a:srgbClr val="000000"/>
                </a:solidFill>
                <a:latin typeface="Exo 2" panose="00000500000000000000" pitchFamily="2" charset="0"/>
              </a:rPr>
              <a:t>最も重大なウェブアプリケーションリスクトップ</a:t>
            </a:r>
            <a:r>
              <a:rPr lang="en-US" altLang="ja-JP" b="1" dirty="0">
                <a:solidFill>
                  <a:srgbClr val="000000"/>
                </a:solidFill>
                <a:latin typeface="Exo 2" panose="00000500000000000000" pitchFamily="2" charset="0"/>
              </a:rPr>
              <a:t>10</a:t>
            </a:r>
          </a:p>
          <a:p>
            <a:endParaRPr lang="en-US" b="1" dirty="0">
              <a:solidFill>
                <a:srgbClr val="000000"/>
              </a:solidFill>
              <a:latin typeface="Exo 2" panose="00000500000000000000" pitchFamily="2" charset="0"/>
            </a:endParaRPr>
          </a:p>
          <a:p>
            <a:r>
              <a:rPr lang="ja-JP" altLang="en-US" sz="1200" b="1" dirty="0">
                <a:solidFill>
                  <a:srgbClr val="000000"/>
                </a:solidFill>
                <a:latin typeface="Exo 2" panose="00000500000000000000" pitchFamily="2" charset="0"/>
              </a:rPr>
              <a:t>英語版</a:t>
            </a:r>
            <a:r>
              <a:rPr lang="en-US" altLang="ja-JP" sz="1200" b="1" dirty="0">
                <a:solidFill>
                  <a:srgbClr val="000000"/>
                </a:solidFill>
                <a:latin typeface="Exo 2" panose="00000500000000000000" pitchFamily="2" charset="0"/>
              </a:rPr>
              <a:t>: </a:t>
            </a:r>
            <a:r>
              <a:rPr lang="en-US" sz="1200" b="1" dirty="0">
                <a:solidFill>
                  <a:srgbClr val="000000"/>
                </a:solidFill>
                <a:latin typeface="Exo 2" panose="00000500000000000000" pitchFamily="2" charset="0"/>
              </a:rPr>
              <a:t>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11</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20</a:t>
            </a:r>
            <a:r>
              <a:rPr lang="ja-JP" altLang="en-US" sz="1200" b="1" dirty="0">
                <a:solidFill>
                  <a:srgbClr val="000000"/>
                </a:solidFill>
                <a:latin typeface="Exo 2" panose="00000500000000000000" pitchFamily="2" charset="0"/>
              </a:rPr>
              <a:t>日</a:t>
            </a:r>
            <a:endParaRPr lang="en-US" altLang="ja-JP" sz="1200" b="1" dirty="0">
              <a:solidFill>
                <a:srgbClr val="000000"/>
              </a:solidFill>
              <a:latin typeface="Exo 2" panose="00000500000000000000" pitchFamily="2" charset="0"/>
            </a:endParaRPr>
          </a:p>
          <a:p>
            <a:r>
              <a:rPr lang="ja-JP" altLang="en-US" sz="1200" b="1" dirty="0">
                <a:solidFill>
                  <a:srgbClr val="000000"/>
                </a:solidFill>
                <a:latin typeface="Exo 2" panose="00000500000000000000" pitchFamily="2" charset="0"/>
              </a:rPr>
              <a:t>日本語版</a:t>
            </a:r>
            <a:r>
              <a:rPr lang="en-US" altLang="ja-JP" sz="1200" b="1" dirty="0">
                <a:solidFill>
                  <a:srgbClr val="000000"/>
                </a:solidFill>
                <a:latin typeface="Exo 2" panose="00000500000000000000" pitchFamily="2" charset="0"/>
              </a:rPr>
              <a:t>: 2017</a:t>
            </a:r>
            <a:r>
              <a:rPr lang="ja-JP" altLang="en-US" sz="1200" b="1" dirty="0">
                <a:solidFill>
                  <a:srgbClr val="000000"/>
                </a:solidFill>
                <a:latin typeface="Exo 2" panose="00000500000000000000" pitchFamily="2" charset="0"/>
              </a:rPr>
              <a:t>年</a:t>
            </a:r>
            <a:r>
              <a:rPr lang="en-US" altLang="ja-JP" sz="1200" b="1" dirty="0">
                <a:solidFill>
                  <a:srgbClr val="000000"/>
                </a:solidFill>
                <a:latin typeface="Exo 2" panose="00000500000000000000" pitchFamily="2" charset="0"/>
              </a:rPr>
              <a:t>12</a:t>
            </a:r>
            <a:r>
              <a:rPr lang="ja-JP" altLang="en-US" sz="1200" b="1" dirty="0">
                <a:solidFill>
                  <a:srgbClr val="000000"/>
                </a:solidFill>
                <a:latin typeface="Exo 2" panose="00000500000000000000" pitchFamily="2" charset="0"/>
              </a:rPr>
              <a:t>月</a:t>
            </a:r>
            <a:r>
              <a:rPr lang="en-US" altLang="ja-JP" sz="1200" b="1" dirty="0">
                <a:solidFill>
                  <a:srgbClr val="000000"/>
                </a:solidFill>
                <a:latin typeface="Exo 2" panose="00000500000000000000" pitchFamily="2" charset="0"/>
              </a:rPr>
              <a:t>26</a:t>
            </a:r>
            <a:r>
              <a:rPr lang="ja-JP" altLang="en-US" sz="1200" b="1" dirty="0">
                <a:solidFill>
                  <a:srgbClr val="000000"/>
                </a:solidFill>
                <a:latin typeface="Exo 2" panose="00000500000000000000" pitchFamily="2" charset="0"/>
              </a:rPr>
              <a:t>日</a:t>
            </a:r>
            <a:endParaRPr lang="en-US" sz="1200" b="1" dirty="0">
              <a:solidFill>
                <a:srgbClr val="000000"/>
              </a:solidFill>
              <a:latin typeface="Exo 2" panose="00000500000000000000" pitchFamily="2" charset="0"/>
            </a:endParaRP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機微な情報の露出</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25890901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a:t>
            </a:r>
            <a:r>
              <a:rPr lang="ja-JP" altLang="en-US" sz="900" dirty="0">
                <a:solidFill>
                  <a:schemeClr val="tx2"/>
                </a:solidFill>
                <a:latin typeface="Liberation Sans" panose="020B0604020202020204" pitchFamily="34" charset="0"/>
                <a:cs typeface="Liberation Sans" panose="020B0604020202020204" pitchFamily="34" charset="0"/>
                <a:hlinkClick r:id="rId8"/>
              </a:rPr>
              <a:t>インジェクション</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a:t>
            </a:r>
            <a:r>
              <a:rPr lang="ja-JP" altLang="en-US" dirty="0">
                <a:latin typeface="Exo 2" panose="00000500000000000000" pitchFamily="2" charset="0"/>
              </a:rPr>
              <a:t>外部エンティティ参照</a:t>
            </a:r>
            <a:r>
              <a:rPr lang="en-US" dirty="0">
                <a:latin typeface="Exo 2" panose="00000500000000000000" pitchFamily="2" charset="0"/>
              </a:rPr>
              <a:t> (XXE)</a:t>
            </a:r>
          </a:p>
        </p:txBody>
      </p:sp>
      <p:graphicFrame>
        <p:nvGraphicFramePr>
          <p:cNvPr id="34" name="Tabelle 33"/>
          <p:cNvGraphicFramePr>
            <a:graphicFrameLocks noGrp="1"/>
          </p:cNvGraphicFramePr>
          <p:nvPr>
            <p:extLst>
              <p:ext uri="{D42A27DB-BD31-4B8C-83A1-F6EECF244321}">
                <p14:modId xmlns:p14="http://schemas.microsoft.com/office/powerpoint/2010/main" val="383199280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pitchFamily="34" charset="0"/>
                          <a:cs typeface="Liberation Sans" panose="020B0604020202020204" pitchFamily="34" charset="0"/>
                        </a:rPr>
                        <a:t>悪用のしやすさ</a:t>
                      </a:r>
                      <a:r>
                        <a:rPr lang="en-US" sz="900" b="1" dirty="0">
                          <a:solidFill>
                            <a:schemeClr val="tx1"/>
                          </a:solidFill>
                          <a:latin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rgbClr val="FFFFFF"/>
                          </a:solidFill>
                          <a:latin typeface="Liberation Sans" panose="020B0604020202020204" pitchFamily="34" charset="0"/>
                          <a:cs typeface="Liberation Sans" panose="020B0604020202020204" pitchFamily="34" charset="0"/>
                        </a:rPr>
                        <a:t>検出のしやすさ</a:t>
                      </a:r>
                      <a:r>
                        <a:rPr lang="en-US" sz="1000" b="1"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rgbClr val="FFFFFF"/>
                          </a:solidFill>
                          <a:latin typeface="Liberation Sans" panose="020B0604020202020204" pitchFamily="34" charset="0"/>
                          <a:cs typeface="Liberation Sans" panose="020B0604020202020204" pitchFamily="34" charset="0"/>
                        </a:rPr>
                        <a:t>技術面</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アクセス制御の不備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69289322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b="1"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a:t>
            </a:r>
            <a:r>
              <a:rPr lang="ja-JP" altLang="en-US" sz="900" b="1" dirty="0">
                <a:solidFill>
                  <a:schemeClr val="tx2"/>
                </a:solidFill>
                <a:latin typeface="Liberation Sans" panose="020B0604020202020204" pitchFamily="34" charset="0"/>
                <a:cs typeface="Liberation Sans" panose="020B0604020202020204" pitchFamily="34" charset="0"/>
                <a:hlinkClick r:id="rId4" action="ppaction://hlinksldjump"/>
              </a:rPr>
              <a:t>既知の脆弱性のあるコンポーネントの使用</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不適切なセキュリティ設定</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281910688"/>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2"/>
                          </a:solidFill>
                          <a:latin typeface="Liberation Sans" panose="020B0604020202020204"/>
                          <a:cs typeface="Liberation Sans" panose="020B0604020202020204" pitchFamily="34" charset="0"/>
                        </a:rPr>
                        <a:t>蔓延度</a:t>
                      </a:r>
                      <a:r>
                        <a:rPr lang="en-US" sz="1000" b="1" baseline="0" dirty="0">
                          <a:solidFill>
                            <a:schemeClr val="bg2"/>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クロスサイトスクリプティング</a:t>
            </a:r>
            <a:r>
              <a:rPr lang="en-US" dirty="0">
                <a:latin typeface="Exo 2" panose="00000500000000000000" pitchFamily="2" charset="0"/>
              </a:rPr>
              <a:t> (XSS)</a:t>
            </a:r>
          </a:p>
        </p:txBody>
      </p:sp>
      <p:graphicFrame>
        <p:nvGraphicFramePr>
          <p:cNvPr id="34" name="Tabelle 33"/>
          <p:cNvGraphicFramePr>
            <a:graphicFrameLocks noGrp="1"/>
          </p:cNvGraphicFramePr>
          <p:nvPr>
            <p:extLst>
              <p:ext uri="{D42A27DB-BD31-4B8C-83A1-F6EECF244321}">
                <p14:modId xmlns:p14="http://schemas.microsoft.com/office/powerpoint/2010/main" val="125191343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bg1"/>
                          </a:solidFill>
                          <a:latin typeface="Liberation Sans" panose="020B0604020202020204"/>
                          <a:cs typeface="Liberation Sans" panose="020B0604020202020204" pitchFamily="34" charset="0"/>
                        </a:rPr>
                        <a:t>悪用のしやすさ</a:t>
                      </a:r>
                      <a:r>
                        <a:rPr lang="en-US" sz="900" b="1"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0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a:cs typeface="Liberation Sans" panose="020B0604020202020204" pitchFamily="34" charset="0"/>
                        </a:rPr>
                        <a:t>検出のしやすさ</a:t>
                      </a:r>
                      <a:r>
                        <a:rPr lang="en-US" sz="1000" b="1"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安全でないデシリアライゼーション</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223872656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rPr>
                        <a:t>1</a:t>
                      </a:r>
                      <a:endParaRPr lang="en-US" sz="10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bg1"/>
                          </a:solidFill>
                          <a:latin typeface="Liberation Sans" panose="020B0604020202020204"/>
                          <a:cs typeface="Liberation Sans" panose="020B0604020202020204" pitchFamily="34" charset="0"/>
                        </a:rPr>
                        <a:t>技術面</a:t>
                      </a:r>
                      <a:r>
                        <a:rPr lang="en-US" sz="1000" b="1" baseline="0" dirty="0">
                          <a:solidFill>
                            <a:schemeClr val="bg1"/>
                          </a:solidFill>
                          <a:latin typeface="Liberation Sans" panose="020B0604020202020204"/>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a:t>
            </a:r>
            <a:r>
              <a:rPr lang="ja-JP" altLang="en-US" sz="900" b="1" dirty="0">
                <a:solidFill>
                  <a:schemeClr val="tx1"/>
                </a:solidFill>
                <a:latin typeface="Liberation Sans" panose="020B0604020202020204" pitchFamily="34" charset="0"/>
                <a:cs typeface="Liberation Sans" panose="020B0604020202020204" pitchFamily="34" charset="0"/>
                <a:hlinkClick r:id="rId8" action="ppaction://hlinksldjump"/>
              </a:rPr>
              <a:t>不適切なセキュリティ設定</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t>既知の脆弱性のあるコンポーネントの使用</a:t>
            </a:r>
          </a:p>
        </p:txBody>
      </p:sp>
      <p:graphicFrame>
        <p:nvGraphicFramePr>
          <p:cNvPr id="34" name="Tabelle 33"/>
          <p:cNvGraphicFramePr>
            <a:graphicFrameLocks noGrp="1"/>
          </p:cNvGraphicFramePr>
          <p:nvPr>
            <p:extLst>
              <p:ext uri="{D42A27DB-BD31-4B8C-83A1-F6EECF244321}">
                <p14:modId xmlns:p14="http://schemas.microsoft.com/office/powerpoint/2010/main" val="302861067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ja-JP" alt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蔓延度</a:t>
                      </a: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ja-JP" altLang="en-US" dirty="0"/>
              <a:t>不十分なロギングとモニタリング</a:t>
            </a:r>
          </a:p>
        </p:txBody>
      </p:sp>
      <p:graphicFrame>
        <p:nvGraphicFramePr>
          <p:cNvPr id="34" name="Tabelle 1"/>
          <p:cNvGraphicFramePr>
            <a:graphicFrameLocks noGrp="1"/>
          </p:cNvGraphicFramePr>
          <p:nvPr>
            <p:extLst>
              <p:ext uri="{D42A27DB-BD31-4B8C-83A1-F6EECF244321}">
                <p14:modId xmlns:p14="http://schemas.microsoft.com/office/powerpoint/2010/main" val="243254181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chemeClr val="tx1"/>
                          </a:solidFill>
                          <a:latin typeface="Liberation Sans" panose="020B0604020202020204"/>
                          <a:cs typeface="Liberation Sans" panose="020B0604020202020204" pitchFamily="34" charset="0"/>
                        </a:rPr>
                        <a:t>悪用のしやすさ</a:t>
                      </a:r>
                      <a:r>
                        <a:rPr lang="en-US" sz="900" b="1" dirty="0">
                          <a:solidFill>
                            <a:schemeClr val="tx1"/>
                          </a:solidFill>
                          <a:latin typeface="Liberation Sans" panose="020B0604020202020204"/>
                          <a:cs typeface="Liberation Sans" panose="020B0604020202020204" pitchFamily="34" charset="0"/>
                        </a:rPr>
                        <a:t>:</a:t>
                      </a:r>
                      <a:r>
                        <a:rPr lang="de"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05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bg1"/>
                          </a:solidFill>
                          <a:latin typeface="Liberation Sans" panose="020B0604020202020204"/>
                          <a:cs typeface="Liberation Sans" panose="020B0604020202020204" pitchFamily="34" charset="0"/>
                        </a:rPr>
                        <a:t>蔓延度</a:t>
                      </a:r>
                      <a:r>
                        <a:rPr lang="en-US" sz="1000" b="1" baseline="0" dirty="0">
                          <a:solidFill>
                            <a:schemeClr val="bg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1000" b="1" baseline="0" dirty="0">
                          <a:solidFill>
                            <a:schemeClr val="tx1"/>
                          </a:solidFill>
                          <a:latin typeface="Liberation Sans" panose="020B0604020202020204"/>
                          <a:cs typeface="Liberation Sans" panose="020B0604020202020204" pitchFamily="34" charset="0"/>
                        </a:rPr>
                        <a:t>技術面</a:t>
                      </a:r>
                      <a:r>
                        <a:rPr lang="en-US" sz="1000" b="1" baseline="0" dirty="0">
                          <a:solidFill>
                            <a:schemeClr val="tx1"/>
                          </a:solidFill>
                          <a:latin typeface="Liberation Sans" panose="020B0604020202020204"/>
                          <a:cs typeface="Liberation Sans" panose="020B0604020202020204" pitchFamily="34" charset="0"/>
                        </a:rPr>
                        <a:t>:</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開発者のための次のステップ</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セキュリティテスト担当者のための</a:t>
            </a:r>
            <a:br>
              <a:rPr lang="en-US" altLang="ja-JP" dirty="0">
                <a:latin typeface="Exo 2" panose="00000500000000000000" pitchFamily="2" charset="0"/>
              </a:rPr>
            </a:br>
            <a:r>
              <a:rPr lang="ja-JP" altLang="en-US" dirty="0">
                <a:latin typeface="Exo 2" panose="00000500000000000000" pitchFamily="2" charset="0"/>
              </a:rPr>
              <a:t>次のステップ</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491512065"/>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353381"/>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37795896"/>
              </p:ext>
            </p:extLst>
          </p:nvPr>
        </p:nvGraphicFramePr>
        <p:xfrm>
          <a:off x="3429000" y="939600"/>
          <a:ext cx="3429000" cy="770381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0" i="0" kern="1200" dirty="0">
                          <a:solidFill>
                            <a:srgbClr val="000000"/>
                          </a:solidFill>
                          <a:latin typeface="+mn-ea"/>
                          <a:ea typeface="+mn-ea"/>
                          <a:cs typeface="Liberation Sans" panose="020B0604020202020204" pitchFamily="34" charset="0"/>
                        </a:rPr>
                        <a:t>OWASP</a:t>
                      </a:r>
                      <a:r>
                        <a:rPr lang="ja-JP" altLang="en-US" sz="1600" b="0" i="0" kern="1200" dirty="0">
                          <a:solidFill>
                            <a:srgbClr val="000000"/>
                          </a:solidFill>
                          <a:latin typeface="+mn-ea"/>
                          <a:ea typeface="+mn-ea"/>
                          <a:cs typeface="Liberation Sans" panose="020B0604020202020204" pitchFamily="34" charset="0"/>
                        </a:rPr>
                        <a:t>について</a:t>
                      </a:r>
                      <a:endParaRPr lang="en-US" sz="1600" b="0" i="0" dirty="0">
                        <a:latin typeface="+mn-ea"/>
                        <a:ea typeface="+mn-ea"/>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spcBef>
                          <a:spcPts val="200"/>
                        </a:spcBef>
                        <a:spcAft>
                          <a:spcPts val="600"/>
                        </a:spcAft>
                        <a:buNone/>
                      </a:pPr>
                      <a:r>
                        <a:rPr lang="en-US" sz="1000" b="0" i="0" u="none" strike="noStrike" noProof="0" dirty="0">
                          <a:solidFill>
                            <a:srgbClr val="000000"/>
                          </a:solidFill>
                          <a:latin typeface="+mn-ea"/>
                          <a:ea typeface="+mn-ea"/>
                          <a:cs typeface="Liberation Sans" panose="020B0604020202020204" pitchFamily="34" charset="0"/>
                        </a:rPr>
                        <a:t>The Open Web Application Security Project (OWASP/</a:t>
                      </a:r>
                      <a:r>
                        <a:rPr lang="ja-JP" altLang="en-US" sz="1000" b="0" i="0" u="none" strike="noStrike" noProof="0" dirty="0">
                          <a:solidFill>
                            <a:srgbClr val="000000"/>
                          </a:solidFill>
                          <a:latin typeface="+mn-ea"/>
                          <a:ea typeface="+mn-ea"/>
                          <a:cs typeface="Liberation Sans" panose="020B0604020202020204" pitchFamily="34" charset="0"/>
                        </a:rPr>
                        <a:t>日本語</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オワスプ</a:t>
                      </a:r>
                      <a:r>
                        <a:rPr lang="en-US" altLang="ja-JP" sz="1000" b="0" i="0" u="none" strike="noStrike" noProof="0" dirty="0">
                          <a:solidFill>
                            <a:srgbClr val="000000"/>
                          </a:solidFill>
                          <a:latin typeface="+mn-ea"/>
                          <a:ea typeface="+mn-ea"/>
                          <a:cs typeface="Liberation Sans" panose="020B0604020202020204" pitchFamily="34" charset="0"/>
                        </a:rPr>
                        <a:t>) </a:t>
                      </a:r>
                      <a:r>
                        <a:rPr lang="ja-JP" altLang="en-US" sz="1000" b="0" i="0" u="none" strike="noStrike" noProof="0" dirty="0">
                          <a:solidFill>
                            <a:srgbClr val="000000"/>
                          </a:solidFill>
                          <a:latin typeface="+mn-ea"/>
                          <a:ea typeface="+mn-ea"/>
                          <a:cs typeface="Liberation Sans" panose="020B0604020202020204" pitchFamily="34" charset="0"/>
                        </a:rPr>
                        <a:t>は、オープンなコミュニティであり、組織がアプリケーションや</a:t>
                      </a:r>
                      <a:r>
                        <a:rPr lang="en-US" sz="1000" b="0" i="0" u="none" strike="noStrike" noProof="0" dirty="0">
                          <a:solidFill>
                            <a:srgbClr val="000000"/>
                          </a:solidFill>
                          <a:latin typeface="+mn-ea"/>
                          <a:ea typeface="+mn-ea"/>
                          <a:cs typeface="Liberation Sans" panose="020B0604020202020204" pitchFamily="34" charset="0"/>
                        </a:rPr>
                        <a:t>API</a:t>
                      </a:r>
                      <a:r>
                        <a:rPr lang="ja-JP" altLang="en-US" sz="1000" b="0" i="0" u="none" strike="noStrike" noProof="0" dirty="0">
                          <a:solidFill>
                            <a:srgbClr val="000000"/>
                          </a:solidFill>
                          <a:latin typeface="+mn-ea"/>
                          <a:ea typeface="+mn-ea"/>
                          <a:cs typeface="Liberation Sans" panose="020B0604020202020204" pitchFamily="34" charset="0"/>
                        </a:rPr>
                        <a:t>を開発、調達、メンテナンスするにあたりそれらが信頼できるようになることに専念しています。</a:t>
                      </a:r>
                      <a:endParaRPr lang="en-US" sz="1000" b="0" i="0" dirty="0">
                        <a:latin typeface="+mn-ea"/>
                        <a:ea typeface="+mn-ea"/>
                        <a:cs typeface="Liberation Sans" panose="020B0604020202020204" pitchFamily="34" charset="0"/>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には、自由でオープンなものがあります</a:t>
                      </a:r>
                      <a:r>
                        <a:rPr lang="en-US" altLang="ja-JP" sz="1000" b="0" i="0" kern="1200" dirty="0">
                          <a:solidFill>
                            <a:schemeClr val="tx1"/>
                          </a:solidFill>
                          <a:effectLst/>
                          <a:latin typeface="+mn-ea"/>
                          <a:ea typeface="+mn-ea"/>
                          <a:cs typeface="+mn-cs"/>
                        </a:rPr>
                        <a:t>:</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アプリケーションセキュリティのためのツールと標準</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アプリケーションセキュリティテスト、セキュアなコード開発、セキュアなコードレビューについての一揃いの文献</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プレゼンテーションや</a:t>
                      </a:r>
                      <a:r>
                        <a:rPr lang="ja-JP" altLang="en-US" sz="1000" b="0" i="0" u="none" strike="noStrike" kern="1200" dirty="0">
                          <a:solidFill>
                            <a:schemeClr val="tx1"/>
                          </a:solidFill>
                          <a:effectLst/>
                          <a:latin typeface="+mn-ea"/>
                          <a:ea typeface="+mn-ea"/>
                          <a:cs typeface="+mn-cs"/>
                          <a:hlinkClick r:id="rId6"/>
                        </a:rPr>
                        <a:t>ビデオ</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開発者に共通なさまざまなトピックを扱った</a:t>
                      </a:r>
                      <a:r>
                        <a:rPr lang="ja-JP" altLang="en-US" sz="1000" b="0" i="0" u="none" strike="noStrike" kern="1200" dirty="0">
                          <a:solidFill>
                            <a:schemeClr val="tx1"/>
                          </a:solidFill>
                          <a:effectLst/>
                          <a:latin typeface="+mn-ea"/>
                          <a:ea typeface="+mn-ea"/>
                          <a:cs typeface="+mn-cs"/>
                          <a:hlinkClick r:id="rId7"/>
                        </a:rPr>
                        <a:t>チートシート</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標準的なセキュリティコントロールとライブラリ</a:t>
                      </a: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8"/>
                        </a:rPr>
                        <a:t>世界中にあるローカルチャプタ</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先端的な調査研究</a:t>
                      </a:r>
                    </a:p>
                    <a:p>
                      <a:pPr marL="285750" indent="-285750">
                        <a:buFont typeface="Arial" panose="020B0604020202020204" pitchFamily="34" charset="0"/>
                        <a:buChar char="•"/>
                      </a:pPr>
                      <a:r>
                        <a:rPr lang="ja-JP" altLang="en-US" sz="1000" b="0" i="0" kern="1200" dirty="0">
                          <a:solidFill>
                            <a:schemeClr val="tx1"/>
                          </a:solidFill>
                          <a:effectLst/>
                          <a:latin typeface="+mn-ea"/>
                          <a:ea typeface="+mn-ea"/>
                          <a:cs typeface="+mn-cs"/>
                        </a:rPr>
                        <a:t>多方面にわたる </a:t>
                      </a:r>
                      <a:r>
                        <a:rPr lang="ja-JP" altLang="en-US" sz="1000" b="0" i="0" u="none" strike="noStrike" kern="1200" dirty="0">
                          <a:solidFill>
                            <a:schemeClr val="tx1"/>
                          </a:solidFill>
                          <a:effectLst/>
                          <a:latin typeface="+mn-ea"/>
                          <a:ea typeface="+mn-ea"/>
                          <a:cs typeface="+mn-cs"/>
                          <a:hlinkClick r:id="rId9"/>
                        </a:rPr>
                        <a:t>世界中のコンファレンス</a:t>
                      </a:r>
                      <a:endParaRPr lang="ja-JP" altLang="en-US" sz="1000" b="0" i="0" kern="1200" dirty="0">
                        <a:solidFill>
                          <a:schemeClr val="tx1"/>
                        </a:solidFill>
                        <a:effectLst/>
                        <a:latin typeface="+mn-ea"/>
                        <a:ea typeface="+mn-ea"/>
                        <a:cs typeface="+mn-cs"/>
                      </a:endParaRPr>
                    </a:p>
                    <a:p>
                      <a:pPr marL="285750" indent="-285750">
                        <a:buFont typeface="Arial" panose="020B0604020202020204" pitchFamily="34" charset="0"/>
                        <a:buChar char="•"/>
                      </a:pPr>
                      <a:r>
                        <a:rPr lang="ja-JP" altLang="en-US" sz="1000" b="0" i="0" u="none" strike="noStrike" kern="1200" dirty="0">
                          <a:solidFill>
                            <a:schemeClr val="tx1"/>
                          </a:solidFill>
                          <a:effectLst/>
                          <a:latin typeface="+mn-ea"/>
                          <a:ea typeface="+mn-ea"/>
                          <a:cs typeface="+mn-cs"/>
                          <a:hlinkClick r:id="rId10"/>
                        </a:rPr>
                        <a:t>メーリングリスト</a:t>
                      </a:r>
                      <a:endParaRPr lang="ja-JP" altLang="en-US" sz="1000" b="0" i="0" kern="1200" dirty="0">
                        <a:solidFill>
                          <a:schemeClr val="tx1"/>
                        </a:solidFill>
                        <a:effectLst/>
                        <a:latin typeface="+mn-ea"/>
                        <a:ea typeface="+mn-ea"/>
                        <a:cs typeface="+mn-cs"/>
                      </a:endParaRPr>
                    </a:p>
                    <a:p>
                      <a:br>
                        <a:rPr lang="en-US" sz="1000" b="0" i="0" u="none" strike="noStrike" noProof="0" dirty="0">
                          <a:solidFill>
                            <a:srgbClr val="000000"/>
                          </a:solidFill>
                          <a:latin typeface="+mn-ea"/>
                          <a:ea typeface="+mn-ea"/>
                          <a:cs typeface="Liberation Sans" panose="020B0604020202020204" pitchFamily="34" charset="0"/>
                        </a:rPr>
                      </a:br>
                      <a:r>
                        <a:rPr lang="ja-JP" altLang="en-US" sz="1000" b="0" i="0" kern="1200" dirty="0">
                          <a:solidFill>
                            <a:schemeClr val="tx1"/>
                          </a:solidFill>
                          <a:effectLst/>
                          <a:latin typeface="+mn-ea"/>
                          <a:ea typeface="+mn-ea"/>
                          <a:cs typeface="+mn-cs"/>
                        </a:rPr>
                        <a:t>さらに多くの情報はこちら</a:t>
                      </a:r>
                      <a:r>
                        <a:rPr lang="en-US" altLang="ja-JP" sz="1000" b="0" i="0" kern="1200" dirty="0">
                          <a:solidFill>
                            <a:schemeClr val="tx1"/>
                          </a:solidFill>
                          <a:effectLst/>
                          <a:latin typeface="+mn-ea"/>
                          <a:ea typeface="+mn-ea"/>
                          <a:cs typeface="+mn-cs"/>
                        </a:rPr>
                        <a:t>: </a:t>
                      </a:r>
                      <a:r>
                        <a:rPr lang="en-US" altLang="ja-JP" sz="1000" b="0" i="0" u="none" strike="noStrike" kern="1200" dirty="0">
                          <a:solidFill>
                            <a:schemeClr val="tx1"/>
                          </a:solidFill>
                          <a:effectLst/>
                          <a:latin typeface="+mn-ea"/>
                          <a:ea typeface="+mn-ea"/>
                          <a:cs typeface="+mn-cs"/>
                          <a:hlinkClick r:id="rId11"/>
                        </a:rPr>
                        <a:t>https://www.owasp.org</a:t>
                      </a:r>
                      <a:endParaRPr lang="en-US" altLang="ja-JP" sz="1000" b="0" i="0" u="none" strike="noStrike" kern="1200" dirty="0">
                        <a:solidFill>
                          <a:schemeClr val="tx1"/>
                        </a:solidFill>
                        <a:effectLst/>
                        <a:latin typeface="+mn-ea"/>
                        <a:ea typeface="+mn-ea"/>
                        <a:cs typeface="+mn-cs"/>
                      </a:endParaRP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すべての</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のツール、ドキュメント、ビデオ、プレゼンテーション、そしてチャプターは自由でオープンなものであり、アプリケーションセキュリティを改善する人なら誰でも活用することができます。</a:t>
                      </a:r>
                      <a:endParaRPr lang="en-US" altLang="ja-JP" sz="1000" b="0" i="0" kern="1200" dirty="0">
                        <a:solidFill>
                          <a:schemeClr val="tx1"/>
                        </a:solidFill>
                        <a:effectLst/>
                        <a:latin typeface="+mn-ea"/>
                        <a:ea typeface="+mn-ea"/>
                        <a:cs typeface="+mn-cs"/>
                      </a:endParaRPr>
                    </a:p>
                    <a:p>
                      <a:endParaRPr lang="ja-JP" altLang="en-US"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わたしたちはアプリケーションセキュリティを、人、プロセス、および技術の問題として提唱しています。最も効果的なアプリケーションセキュリティへのアプローチはそれらの領域を改善することが必要だからで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は新しいタイプの組織です。商業的な圧力に縛られないという自由は、アプリケーションセキュリティに関する、偏りのない、実用的な、かつ費用対効果の高い情報を提供することを可能にするからです。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商用のセキュリティ技術について、よく理解した上で利用することには賛同しますが、</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は、いかなるテクノロジ企業とも提携しません。</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は、さまざまな種類の資料を共同で、透明で、オープンな方法で制作します。</a:t>
                      </a:r>
                    </a:p>
                    <a:p>
                      <a:endParaRPr lang="en-US" altLang="ja-JP" sz="1000" b="0" i="0" kern="1200" dirty="0">
                        <a:solidFill>
                          <a:schemeClr val="tx1"/>
                        </a:solidFill>
                        <a:effectLst/>
                        <a:latin typeface="+mn-ea"/>
                        <a:ea typeface="+mn-ea"/>
                        <a:cs typeface="+mn-cs"/>
                      </a:endParaRPr>
                    </a:p>
                    <a:p>
                      <a:r>
                        <a:rPr lang="en-US" altLang="ja-JP" sz="1000" b="0" i="0" kern="1200" dirty="0">
                          <a:solidFill>
                            <a:schemeClr val="tx1"/>
                          </a:solidFill>
                          <a:effectLst/>
                          <a:latin typeface="+mn-ea"/>
                          <a:ea typeface="+mn-ea"/>
                          <a:cs typeface="+mn-cs"/>
                        </a:rPr>
                        <a:t>The OWASP Foundation(</a:t>
                      </a:r>
                      <a:r>
                        <a:rPr lang="ja-JP" altLang="en-US" sz="1000" b="0" i="0" kern="1200" dirty="0">
                          <a:solidFill>
                            <a:schemeClr val="tx1"/>
                          </a:solidFill>
                          <a:effectLst/>
                          <a:latin typeface="+mn-ea"/>
                          <a:ea typeface="+mn-ea"/>
                          <a:cs typeface="+mn-cs"/>
                        </a:rPr>
                        <a:t>オワスプ・ファウンデーション</a:t>
                      </a:r>
                      <a:r>
                        <a:rPr lang="en-US" altLang="ja-JP" sz="1000" b="0" i="0" kern="1200" dirty="0">
                          <a:solidFill>
                            <a:schemeClr val="tx1"/>
                          </a:solidFill>
                          <a:effectLst/>
                          <a:latin typeface="+mn-ea"/>
                          <a:ea typeface="+mn-ea"/>
                          <a:cs typeface="+mn-cs"/>
                        </a:rPr>
                        <a:t>)</a:t>
                      </a:r>
                      <a:r>
                        <a:rPr lang="ja-JP" altLang="en-US" sz="1000" b="0" i="0" kern="1200" dirty="0">
                          <a:solidFill>
                            <a:schemeClr val="tx1"/>
                          </a:solidFill>
                          <a:effectLst/>
                          <a:latin typeface="+mn-ea"/>
                          <a:ea typeface="+mn-ea"/>
                          <a:cs typeface="+mn-cs"/>
                        </a:rPr>
                        <a:t>は、プロジェクトの長期的な成功を実現する非営利団体です。</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に関わるほとんどの人すなわち</a:t>
                      </a:r>
                      <a:r>
                        <a:rPr lang="en-US" altLang="ja-JP" sz="1000" b="0" i="0" kern="1200" dirty="0">
                          <a:solidFill>
                            <a:schemeClr val="tx1"/>
                          </a:solidFill>
                          <a:effectLst/>
                          <a:latin typeface="+mn-ea"/>
                          <a:ea typeface="+mn-ea"/>
                          <a:cs typeface="+mn-cs"/>
                        </a:rPr>
                        <a:t>OWASP</a:t>
                      </a:r>
                      <a:r>
                        <a:rPr lang="ja-JP" altLang="en-US" sz="1000" b="0" i="0" kern="1200" dirty="0">
                          <a:solidFill>
                            <a:schemeClr val="tx1"/>
                          </a:solidFill>
                          <a:effectLst/>
                          <a:latin typeface="+mn-ea"/>
                          <a:ea typeface="+mn-ea"/>
                          <a:cs typeface="+mn-cs"/>
                        </a:rPr>
                        <a:t>ボード、チャプターリーダー、プロジェクトリーダー、プロジェクトメンバーはボランティアです。私たちは、革新的なセキュリティリサーチに対しては、金銭面とインフラストラクチャを提供することによってサポートします。</a:t>
                      </a:r>
                    </a:p>
                    <a:p>
                      <a:endParaRPr lang="en-US" altLang="ja-JP" sz="1000" b="0" i="0" kern="1200" dirty="0">
                        <a:solidFill>
                          <a:schemeClr val="tx1"/>
                        </a:solidFill>
                        <a:effectLst/>
                        <a:latin typeface="+mn-ea"/>
                        <a:ea typeface="+mn-ea"/>
                        <a:cs typeface="+mn-cs"/>
                      </a:endParaRPr>
                    </a:p>
                    <a:p>
                      <a:r>
                        <a:rPr lang="ja-JP" altLang="en-US" sz="1000" b="0" i="0" kern="1200" dirty="0">
                          <a:solidFill>
                            <a:schemeClr val="tx1"/>
                          </a:solidFill>
                          <a:effectLst/>
                          <a:latin typeface="+mn-ea"/>
                          <a:ea typeface="+mn-ea"/>
                          <a:cs typeface="+mn-cs"/>
                        </a:rPr>
                        <a:t>どうぞ、ご参加ください。</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1739205332"/>
              </p:ext>
            </p:extLst>
          </p:nvPr>
        </p:nvGraphicFramePr>
        <p:xfrm>
          <a:off x="0" y="1622630"/>
          <a:ext cx="3383280" cy="5973155"/>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OWASP</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について</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前書き</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導入</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リリースノート</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アプリケーションセキュリティリスク</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5227">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0" i="0" u="none" strike="noStrike" baseline="0" noProof="0" dirty="0">
                          <a:solidFill>
                            <a:srgbClr val="000000"/>
                          </a:solidFill>
                          <a:latin typeface="Liberation Sans" panose="020B0604020202020204" pitchFamily="34" charset="0"/>
                        </a:rPr>
                        <a:t>-	OWASP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Top 10 </a:t>
                      </a: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アプリケーション</a:t>
                      </a:r>
                      <a:b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dirty="0">
                          <a:latin typeface="Liberation Sans" panose="020B0604020202020204" pitchFamily="34" charset="0"/>
                          <a:ea typeface="Liberation Sans" panose="020B0604020202020204" pitchFamily="34" charset="0"/>
                          <a:cs typeface="Liberation Sans" panose="020B0604020202020204" pitchFamily="34" charset="0"/>
                        </a:rPr>
                        <a:t> 　 　 　 　 セキュリティリスク </a:t>
                      </a:r>
                      <a:r>
                        <a:rPr lang="en-US" altLang="ja-JP" sz="900" dirty="0">
                          <a:latin typeface="Liberation Sans" panose="020B0604020202020204" pitchFamily="34" charset="0"/>
                          <a:ea typeface="Liberation Sans" panose="020B0604020202020204" pitchFamily="34" charset="0"/>
                          <a:cs typeface="Liberation Sans" panose="020B0604020202020204" pitchFamily="34" charset="0"/>
                        </a:rPr>
                        <a:t>- 2017</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1758">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インジェクション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認証の不備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外部エンティティ参照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XXE)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アクセス制御の不備</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不適切なセキュリティ設定</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クロスサイトスクリプティング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(XSS)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安全でないデシリアライゼーション</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946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既知の脆弱性のあるコンポーネントの使用</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開発者のための次のステップ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セキュリティテスト担当者のための</a:t>
                      </a:r>
                      <a:b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組織のための次のステップ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アプリケーションマネージャのための</a:t>
                      </a:r>
                      <a:endPar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次のステップ</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リスクに関する注記</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リスクファクターに関する詳細</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方法論とデータ</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2641">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ja-JP" alt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謝辞</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altLang="ja-JP"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5027" marB="4502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ja-JP" altLang="en-US" dirty="0">
                <a:latin typeface="Exo 2" panose="00000500000000000000" pitchFamily="2" charset="0"/>
              </a:rPr>
              <a:t>組織のための次のステップ</a:t>
            </a:r>
            <a:endParaRPr lang="en-US" dirty="0">
              <a:latin typeface="Exo 2" panose="00000500000000000000" pitchFamily="2" charset="0"/>
            </a:endParaRP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ja-JP" altLang="en-US" dirty="0"/>
              <a:t>アプリケーションマネージャのための</a:t>
            </a:r>
            <a:br>
              <a:rPr lang="en-US" altLang="ja-JP" dirty="0"/>
            </a:br>
            <a:r>
              <a:rPr lang="ja-JP" altLang="en-US" dirty="0"/>
              <a:t>次のステップ</a:t>
            </a: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t>
                      </a:r>
                      <a:r>
                        <a:rPr lang="ja-JP" altLang="en-US" sz="950" baseline="0" dirty="0">
                          <a:latin typeface="Liberation Sans" panose="020B0604020202020204" pitchFamily="34" charset="0"/>
                          <a:ea typeface="Liberation Sans" panose="020B0604020202020204" pitchFamily="34" charset="0"/>
                          <a:cs typeface="Liberation Sans" panose="020B0604020202020204" pitchFamily="34" charset="0"/>
                        </a:rPr>
                        <a:t>謝辞</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ja-JP" altLang="en-US" sz="950" baseline="0" dirty="0">
                          <a:latin typeface="Liberation Sans" panose="020B0604020202020204" pitchFamily="34" charset="0"/>
                          <a:ea typeface="Liberation Sans" panose="020B0604020202020204" pitchFamily="34" charset="0"/>
                          <a:cs typeface="Liberation Sans" panose="020B0604020202020204" pitchFamily="34" charset="0"/>
                        </a:rPr>
                        <a:t>検出のしやすさ</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a:t>
                      </a:r>
                      <a:r>
                        <a:rPr lang="ja-JP" alt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不適切なセキュリティ設定</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657474067"/>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bg1"/>
                        </a:solidFill>
                        <a:latin typeface="Meiryo" panose="020B0604030504040204" pitchFamily="34" charset="-128"/>
                        <a:ea typeface="Meiryo" panose="020B0604030504040204" pitchFamily="34" charset="-128"/>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蔓延度</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検出のしやすさ</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marL="0" algn="ctr" defTabSz="914400" rtl="0" eaLnBrk="1" latinLnBrk="0" hangingPunct="1"/>
                      <a:r>
                        <a:rPr lang="ja-JP" alt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000" b="1" i="0" kern="120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技術面</a:t>
                      </a:r>
                      <a:endParaRPr lang="en-US" sz="10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中程度</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1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2</a:t>
                      </a:r>
                      <a:endPar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i="0" kern="0" baseline="0" dirty="0">
                        <a:solidFill>
                          <a:schemeClr val="tx2"/>
                        </a:solidFill>
                        <a:latin typeface="Meiryo" panose="020B0604030504040204" pitchFamily="34" charset="-128"/>
                        <a:ea typeface="Meiryo" panose="020B0604030504040204" pitchFamily="34" charset="-128"/>
                      </a:endParaRPr>
                    </a:p>
                    <a:p>
                      <a:pPr algn="ctr">
                        <a:lnSpc>
                          <a:spcPts val="1000"/>
                        </a:lnSpc>
                        <a:spcBef>
                          <a:spcPts val="300"/>
                        </a:spcBef>
                        <a:spcAft>
                          <a:spcPts val="300"/>
                        </a:spcAft>
                      </a:pPr>
                      <a:r>
                        <a:rPr lang="en-US" sz="2400" b="1" i="0" kern="0" baseline="0" dirty="0">
                          <a:solidFill>
                            <a:srgbClr val="000000"/>
                          </a:solidFill>
                          <a:latin typeface="Meiryo" panose="020B0604030504040204" pitchFamily="34" charset="-128"/>
                          <a:ea typeface="Meiryo" panose="020B0604030504040204" pitchFamily="34" charset="-128"/>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i="0" kern="0" baseline="0" dirty="0">
                          <a:solidFill>
                            <a:srgbClr val="00B050"/>
                          </a:solidFill>
                          <a:latin typeface="Meiryo" panose="020B0604030504040204" pitchFamily="34" charset="-128"/>
                          <a:ea typeface="Meiryo" panose="020B0604030504040204" pitchFamily="34" charset="-128"/>
                        </a:rPr>
                      </a:br>
                      <a:r>
                        <a:rPr lang="ja-JP" altLang="en-US" sz="1600" b="1" i="0" kern="0" baseline="0" dirty="0">
                          <a:solidFill>
                            <a:srgbClr val="00B050"/>
                          </a:solidFill>
                          <a:latin typeface="Meiryo" panose="020B0604030504040204" pitchFamily="34" charset="-128"/>
                          <a:ea typeface="Meiryo" panose="020B0604030504040204" pitchFamily="34" charset="-128"/>
                        </a:rPr>
                        <a:t>平均</a:t>
                      </a:r>
                      <a:endParaRPr lang="en-US" sz="18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i="0" kern="0" baseline="0" dirty="0">
                        <a:solidFill>
                          <a:srgbClr val="00B05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B050"/>
                          </a:solidFill>
                          <a:latin typeface="Meiryo" panose="020B0604030504040204" pitchFamily="34" charset="-128"/>
                          <a:ea typeface="Meiryo" panose="020B0604030504040204" pitchFamily="34" charset="-128"/>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rgbClr val="000000"/>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i="0" kern="0" baseline="0" dirty="0">
                          <a:solidFill>
                            <a:srgbClr val="000000"/>
                          </a:solidFill>
                          <a:latin typeface="Meiryo" panose="020B0604030504040204" pitchFamily="34" charset="-128"/>
                          <a:ea typeface="Meiryo" panose="020B0604030504040204" pitchFamily="34" charset="-128"/>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i="0" kern="0" baseline="0" dirty="0">
                        <a:solidFill>
                          <a:schemeClr val="tx2"/>
                        </a:solidFill>
                        <a:latin typeface="Meiryo" panose="020B0604030504040204" pitchFamily="34" charset="-128"/>
                        <a:ea typeface="Meiryo" panose="020B0604030504040204" pitchFamily="34" charset="-128"/>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ja-JP" altLang="en-US" dirty="0">
                <a:latin typeface="Exo 2" panose="00000500000000000000" pitchFamily="2" charset="0"/>
              </a:rPr>
              <a:t>リスクに関する注記</a:t>
            </a:r>
            <a:endParaRPr lang="de-DE" dirty="0">
              <a:latin typeface="Exo 2" panose="00000500000000000000" pitchFamily="2" charset="0"/>
            </a:endParaRPr>
          </a:p>
        </p:txBody>
      </p:sp>
      <p:grpSp>
        <p:nvGrpSpPr>
          <p:cNvPr id="31" name="Group 40"/>
          <p:cNvGrpSpPr/>
          <p:nvPr/>
        </p:nvGrpSpPr>
        <p:grpSpPr>
          <a:xfrm>
            <a:off x="60374" y="6310683"/>
            <a:ext cx="5966051" cy="385324"/>
            <a:chOff x="-98651" y="1070390"/>
            <a:chExt cx="5966051"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98651" y="1108760"/>
              <a:ext cx="723275" cy="298440"/>
            </a:xfrm>
            <a:prstGeom prst="rect">
              <a:avLst/>
            </a:prstGeom>
            <a:noFill/>
            <a:ln w="9525" algn="ctr">
              <a:noFill/>
              <a:miter lim="800000"/>
              <a:headEnd/>
              <a:tailEnd/>
            </a:ln>
          </p:spPr>
          <p:txBody>
            <a:bodyPr wrap="none">
              <a:spAutoFit/>
            </a:bodyPr>
            <a:lstStyle/>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700" b="1" dirty="0">
                <a:solidFill>
                  <a:schemeClr val="accent4">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攻撃手法</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セキュリティ上の</a:t>
              </a:r>
              <a:endParaRPr lang="en-US" altLang="ja-JP"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ja-JP" alt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弱点</a:t>
              </a:r>
              <a:endPar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cxnSp>
        <p:nvCxnSpPr>
          <p:cNvPr id="34" name="AutoShape 140"/>
          <p:cNvCxnSpPr>
            <a:cxnSpLocks noChangeShapeType="1"/>
            <a:stCxn id="39" idx="3"/>
            <a:endCxn id="35" idx="2"/>
          </p:cNvCxnSpPr>
          <p:nvPr userDrawn="1"/>
        </p:nvCxnSpPr>
        <p:spPr bwMode="auto">
          <a:xfrm flipV="1">
            <a:off x="4058870" y="6503345"/>
            <a:ext cx="1357955"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t>
                      </a:r>
                      <a:r>
                        <a:rPr lang="ja-JP" altLang="en-US" sz="950" dirty="0">
                          <a:latin typeface="Liberation Sans" panose="020B0604020202020204" pitchFamily="34" charset="0"/>
                          <a:cs typeface="Liberation Sans" panose="020B0604020202020204" pitchFamily="34" charset="0"/>
                        </a:rPr>
                        <a:t>アプリケーションセキュリティリスク</a:t>
                      </a:r>
                      <a:r>
                        <a:rPr lang="en-US" sz="950" dirty="0">
                          <a:latin typeface="Liberation Sans" panose="020B0604020202020204" pitchFamily="34" charset="0"/>
                          <a:cs typeface="Liberation Sans" panose="020B0604020202020204" pitchFamily="34" charset="0"/>
                        </a:rPr>
                        <a:t>,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586790315"/>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ja-JP" alt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リスク</a:t>
                      </a:r>
                      <a:endParaRPr lang="en-US" sz="1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1" i="0" dirty="0">
                        <a:solidFill>
                          <a:schemeClr val="tx1"/>
                        </a:solidFill>
                        <a:latin typeface="Meiryo" panose="020B0604030504040204" pitchFamily="34" charset="-128"/>
                        <a:ea typeface="Meiryo" panose="020B0604030504040204" pitchFamily="34" charset="-128"/>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A1:2017-</a:t>
                      </a:r>
                      <a:br>
                        <a:rPr lang="en-US" sz="1600" b="1" i="0" dirty="0">
                          <a:latin typeface="Meiryo" panose="020B0604030504040204" pitchFamily="34" charset="-128"/>
                          <a:ea typeface="Meiryo" panose="020B0604030504040204" pitchFamily="34" charset="-128"/>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i="0" dirty="0">
                          <a:latin typeface="Meiryo" panose="020B0604030504040204" pitchFamily="34" charset="-128"/>
                          <a:ea typeface="Meiryo" panose="020B0604030504040204" pitchFamily="34" charset="-128"/>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A2:2017-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認証の不備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A3:2017-</a:t>
                      </a:r>
                      <a:b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b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機微情報の露出</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A4:2017-XML</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7.0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A5:2017-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chemeClr val="dk1"/>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A6:2017</a:t>
                      </a:r>
                      <a:r>
                        <a:rPr 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t>
                      </a:r>
                      <a:r>
                        <a:rPr lang="ja-JP" altLang="en-US" sz="80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不適切なセキュリティ処理</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A7:2017-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A8:2017-</a:t>
                      </a: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安全でないでシリアライゼーション</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3</a:t>
                      </a:r>
                      <a:endParaRPr lang="en-US" sz="12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a:solidFill>
                            <a:srgbClr val="000000"/>
                          </a:solidFill>
                          <a:latin typeface="Meiryo" panose="020B0604030504040204" pitchFamily="34" charset="-128"/>
                          <a:ea typeface="Meiryo" panose="020B0604030504040204" pitchFamily="34" charset="-128"/>
                          <a:cs typeface="Liberation Sans" panose="020B0604020202020204" pitchFamily="34" charset="0"/>
                        </a:rPr>
                        <a:t>5.0</a:t>
                      </a:r>
                      <a:endPar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A9:2017-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脆弱性のあるコンポーネントの使用</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A10:2017-</a:t>
                      </a:r>
                      <a:r>
                        <a:rPr lang="ja-JP" alt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800" b="1" i="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平均的</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9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u="none" strike="noStrike" kern="120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1200" b="1" i="0" baseline="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困難</a:t>
                      </a:r>
                      <a:r>
                        <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1</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ja-JP" alt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9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10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2</a:t>
                      </a:r>
                      <a:endParaRPr lang="en-US" sz="12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ja-JP" alt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アプリによる</a:t>
                      </a:r>
                      <a:endParaRPr lang="en-US" sz="8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i="0" kern="1200" dirty="0">
                          <a:solidFill>
                            <a:srgbClr val="000000"/>
                          </a:solidFill>
                          <a:latin typeface="Meiryo" panose="020B0604030504040204" pitchFamily="34" charset="-128"/>
                          <a:ea typeface="Meiryo" panose="020B0604030504040204" pitchFamily="34" charset="-128"/>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蔓延度</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72947"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検出のしやすさ</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悪用のしやすさ</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技術面</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3"/>
            <a:ext cx="4887049" cy="567264"/>
            <a:chOff x="430949" y="1049627"/>
            <a:chExt cx="5604445" cy="60777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ja-JP" altLang="en-US" sz="900" b="1" dirty="0">
                  <a:solidFill>
                    <a:schemeClr val="accent4">
                      <a:lumMod val="50000"/>
                    </a:schemeClr>
                  </a:solidFill>
                  <a:latin typeface="Exo 2" panose="00000500000000000000" pitchFamily="2" charset="0"/>
                </a:rPr>
                <a:t>セキュリティ上の</a:t>
              </a:r>
              <a:endParaRPr lang="en-US" altLang="ja-JP" sz="900" b="1" dirty="0">
                <a:solidFill>
                  <a:schemeClr val="accent4">
                    <a:lumMod val="50000"/>
                  </a:schemeClr>
                </a:solidFill>
                <a:latin typeface="Exo 2" panose="00000500000000000000" pitchFamily="2" charset="0"/>
              </a:endParaRPr>
            </a:p>
            <a:p>
              <a:pPr algn="ctr" eaLnBrk="0" hangingPunct="0"/>
              <a:r>
                <a:rPr lang="ja-JP" altLang="en-US" sz="900" b="1" dirty="0">
                  <a:solidFill>
                    <a:schemeClr val="accent4">
                      <a:lumMod val="50000"/>
                    </a:schemeClr>
                  </a:solidFill>
                  <a:latin typeface="Exo 2" panose="00000500000000000000" pitchFamily="2" charset="0"/>
                </a:rPr>
                <a:t>弱点</a:t>
              </a:r>
              <a:endParaRPr lang="en-US" sz="900" b="1" dirty="0">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ja-JP" altLang="en-US" sz="900" b="1" dirty="0">
                  <a:solidFill>
                    <a:schemeClr val="accent4">
                      <a:lumMod val="50000"/>
                    </a:schemeClr>
                  </a:solidFill>
                  <a:latin typeface="Exo 2" panose="00000500000000000000" pitchFamily="2" charset="0"/>
                </a:rPr>
                <a:t>攻撃手法</a:t>
              </a:r>
              <a:endParaRPr lang="en-US"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ja-JP" altLang="en-US" sz="900" b="1" dirty="0">
                  <a:solidFill>
                    <a:schemeClr val="accent4">
                      <a:lumMod val="50000"/>
                    </a:schemeClr>
                  </a:solidFill>
                  <a:latin typeface="Liberation Sans" panose="020B0604020202020204" pitchFamily="34" charset="0"/>
                  <a:cs typeface="Liberation Sans" panose="020B0604020202020204" pitchFamily="34" charset="0"/>
                </a:rPr>
                <a:t>影響</a:t>
              </a:r>
              <a:endParaRPr lang="en-US" sz="9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2"/>
              <a:ext cx="572938" cy="309145"/>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脅威</a:t>
              </a:r>
              <a:endParaRPr lang="en-US" altLang="ja-JP" sz="600" b="1" dirty="0">
                <a:solidFill>
                  <a:schemeClr val="accent4">
                    <a:lumMod val="50000"/>
                  </a:schemeClr>
                </a:solidFill>
                <a:latin typeface="Liberation Sans" panose="020B0604020202020204" pitchFamily="34" charset="0"/>
                <a:cs typeface="Liberation Sans" panose="020B0604020202020204" pitchFamily="34" charset="0"/>
              </a:endParaRPr>
            </a:p>
            <a:p>
              <a:pPr algn="ctr" eaLnBrk="0" hangingPunct="0">
                <a:lnSpc>
                  <a:spcPts val="800"/>
                </a:lnSpc>
              </a:pPr>
              <a:r>
                <a:rPr lang="ja-JP" altLang="en-US" sz="600" b="1" dirty="0">
                  <a:solidFill>
                    <a:schemeClr val="accent4">
                      <a:lumMod val="50000"/>
                    </a:schemeClr>
                  </a:solidFill>
                  <a:latin typeface="Liberation Sans" panose="020B0604020202020204" pitchFamily="34" charset="0"/>
                  <a:cs typeface="Liberation Sans" panose="020B0604020202020204" pitchFamily="34" charset="0"/>
                </a:rPr>
                <a:t>エージェント</a:t>
              </a:r>
              <a:endParaRPr lang="en-US" sz="600" b="1" dirty="0">
                <a:solidFill>
                  <a:schemeClr val="accent4">
                    <a:lumMod val="50000"/>
                  </a:schemeClr>
                </a:solidFill>
                <a:latin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ja-JP" altLang="en-US" sz="900" b="1" dirty="0">
                <a:latin typeface="Liberation Sans" panose="020B0604020202020204" pitchFamily="34" charset="0"/>
                <a:cs typeface="Liberation Sans" panose="020B0604020202020204" pitchFamily="34" charset="0"/>
              </a:rPr>
              <a:t>ビジネス面</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ja-JP" altLang="en-US" dirty="0">
                <a:latin typeface="Exo 2" panose="00000500000000000000" pitchFamily="2" charset="0"/>
              </a:rPr>
              <a:t>リスクファクターに関する詳細</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機微な情報の露出</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a:t>
                      </a:r>
                      <a:r>
                        <a:rPr lang="ja-JP" altLang="en-US" sz="950" dirty="0">
                          <a:latin typeface="Liberation Sans" panose="020B0604020202020204" pitchFamily="34" charset="0"/>
                          <a:ea typeface="Liberation Sans" panose="020B0604020202020204" pitchFamily="34" charset="0"/>
                          <a:cs typeface="Liberation Sans" panose="020B0604020202020204" pitchFamily="34" charset="0"/>
                        </a:rPr>
                        <a:t>機微な情報の露出</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安全でないデシリアライゼーション</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アクセス制御の不備</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a:t>
                      </a:r>
                      <a:r>
                        <a:rPr lang="ja-JP" altLang="en-US" sz="950" dirty="0">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a:t>
                      </a:r>
                      <a:r>
                        <a:rPr lang="ja-JP" alt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不十分なロギングとモニタリング</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2800" dirty="0"/>
              <a:t>+DAT</a:t>
            </a:r>
          </a:p>
        </p:txBody>
      </p:sp>
      <p:sp>
        <p:nvSpPr>
          <p:cNvPr id="6" name="Title 5"/>
          <p:cNvSpPr>
            <a:spLocks noGrp="1"/>
          </p:cNvSpPr>
          <p:nvPr>
            <p:ph type="title"/>
          </p:nvPr>
        </p:nvSpPr>
        <p:spPr/>
        <p:txBody>
          <a:bodyPr/>
          <a:lstStyle/>
          <a:p>
            <a:r>
              <a:rPr lang="ja-JP" altLang="en-US" dirty="0">
                <a:latin typeface="Exo 2" panose="00000500000000000000" pitchFamily="2" charset="0"/>
              </a:rPr>
              <a:t>方法論とデータ</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ja-JP" alt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不十分なロギングとモニタリング</a:t>
                      </a: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ja-JP" altLang="en-US" dirty="0">
                <a:latin typeface="Exo 2" panose="00000500000000000000" pitchFamily="2" charset="0"/>
              </a:rPr>
              <a:t>謝辞</a:t>
            </a:r>
            <a:endParaRPr lang="en-US" dirty="0">
              <a:latin typeface="Exo 2" panose="00000500000000000000" pitchFamily="2" charset="0"/>
            </a:endParaRP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ja-JP" altLang="en-US" sz="1600" b="1" dirty="0">
                          <a:latin typeface="Exo 2" panose="00000500000000000000" pitchFamily="2" charset="0"/>
                        </a:rPr>
                        <a:t>謝辞</a:t>
                      </a:r>
                      <a:r>
                        <a:rPr lang="en-US" sz="1600" b="1" dirty="0">
                          <a:latin typeface="Exo 2" panose="00000500000000000000" pitchFamily="2" charset="0"/>
                        </a:rPr>
                        <a:t>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謝辞</a:t>
                      </a: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a:t>
                      </a:r>
                      <a:r>
                        <a:rPr lang="ja-JP" altLang="en-US" sz="950" b="1" i="0" u="none" strike="noStrike" kern="1200" dirty="0">
                          <a:solidFill>
                            <a:srgbClr val="000000"/>
                          </a:solidFill>
                          <a:effectLst/>
                          <a:latin typeface="Liberation Sans" panose="020B0604020202020204" pitchFamily="34" charset="0"/>
                          <a:hlinkClick r:id="rId5" action="ppaction://hlinksldjump"/>
                        </a:rPr>
                        <a:t>安全でないデシリアライゼーション</a:t>
                      </a:r>
                      <a:r>
                        <a:rPr lang="en-US" sz="950" b="1" i="0" u="none" strike="noStrike" kern="1200" dirty="0">
                          <a:solidFill>
                            <a:srgbClr val="000000"/>
                          </a:solidFill>
                          <a:effectLst/>
                          <a:latin typeface="Liberation Sans" panose="020B0604020202020204" pitchFamily="34" charset="0"/>
                          <a:hlinkClick r:id="rId5" action="ppaction://hlinksldjump"/>
                        </a:rPr>
                        <a:t>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29359178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ja-JP" altLang="en-US" sz="1600" b="1" dirty="0">
                          <a:latin typeface="Exo 2" panose="00000500000000000000" pitchFamily="2" charset="0"/>
                        </a:rPr>
                        <a:t>前書き</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r>
                        <a:rPr lang="ja-JP" altLang="en-US" sz="1000" b="0" i="0" kern="1200" dirty="0">
                          <a:solidFill>
                            <a:schemeClr val="tx1"/>
                          </a:solidFill>
                          <a:effectLst/>
                          <a:latin typeface="+mn-lt"/>
                          <a:ea typeface="+mn-ea"/>
                          <a:cs typeface="+mn-cs"/>
                        </a:rPr>
                        <a:t>セキュアでないソフトウェアは財務、医療、防衛、エネルギーおよびその他の重要なインフラを損ないます。ソフトウェアがますます複雑になり、またつながるにつれて、アプリケーションセキュリティをやり遂げることは、いわば指数関数的に困難になっています。モダンなソフトウェア開発プロセスの急速な進歩により、共通するリスクを迅速かつ正確に発見し解決することは不可欠なものとなっています。我々にはもはや、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に示される比較的シンプルなセキュリティ問題を大目に見る余地などありません。</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10 - 2017</a:t>
                      </a:r>
                      <a:r>
                        <a:rPr lang="ja-JP" altLang="en-US" sz="1000" b="0" i="0" kern="1200" dirty="0">
                          <a:solidFill>
                            <a:schemeClr val="tx1"/>
                          </a:solidFill>
                          <a:effectLst/>
                          <a:latin typeface="+mn-lt"/>
                          <a:ea typeface="+mn-ea"/>
                          <a:cs typeface="+mn-cs"/>
                        </a:rPr>
                        <a:t>の制作中に、多くのフィードバックを受け取りました。それらは、他の同様の</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プロジェクトに関する努力に勝るものでした。これは、コミュニティがこの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にどれほどの情熱があるかを示しており、したがって</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にとって、大多数の活用にとって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が適切なものにすることがどれほど重要なことであるかを示しています。</a:t>
                      </a: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プロジェクトの当初の目標は、シンプルに開発者やマネージャーの意識を高めることでしたが、いまや</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はアプリケーションセキュリティのデファクト・スタンダードとなってきました。</a:t>
                      </a: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このリリースにおいて、アプリケーションセキュリティの問題や改善提案は簡潔かつ確認できる方法で記述されています。これは、さまざまなアプリケーションセキュリティ計画において、</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の採用を促進するものとなっています。大規模な組織や、セキュリティの取り組みにおいて高いレベルの組織において、厳密な標準が求められているような場合には、</a:t>
                      </a:r>
                      <a:r>
                        <a:rPr lang="en-US" altLang="ja-JP" sz="1000" b="0" i="0" u="none" strike="noStrike" kern="1200" dirty="0">
                          <a:solidFill>
                            <a:schemeClr val="tx1"/>
                          </a:solidFill>
                          <a:effectLst/>
                          <a:latin typeface="+mn-lt"/>
                          <a:ea typeface="+mn-ea"/>
                          <a:cs typeface="+mn-cs"/>
                          <a:hlinkClick r:id="rId4"/>
                        </a:rPr>
                        <a:t>OWASP Application Security Verification Standard (ASVS)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を使うようお勧めします。しかし、ほとんどの場合、</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はアプリケーションセキュリティを始めるのに良いスタートとなります。</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のさまざまなユーザーに対して、次のステップを提案しています。</a:t>
                      </a:r>
                      <a:r>
                        <a:rPr lang="ja-JP" altLang="en-US" sz="1000" b="0" i="0" kern="1200" dirty="0">
                          <a:solidFill>
                            <a:schemeClr val="tx1"/>
                          </a:solidFill>
                          <a:effectLst/>
                          <a:latin typeface="+mn-lt"/>
                          <a:ea typeface="+mn-ea"/>
                          <a:cs typeface="+mn-cs"/>
                          <a:hlinkClick r:id="rId5" action="ppaction://hlinksldjump"/>
                        </a:rPr>
                        <a:t>「開発者のための次のステップ」</a:t>
                      </a:r>
                      <a:r>
                        <a:rPr lang="ja-JP" altLang="en-US"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hlinkClick r:id="rId6" action="ppaction://hlinksldjump"/>
                        </a:rPr>
                        <a:t>「セキュリティ</a:t>
                      </a:r>
                      <a:endParaRPr lang="en-US" altLang="ja-JP" sz="1000" b="0" i="0" kern="1200" dirty="0">
                        <a:solidFill>
                          <a:schemeClr val="tx1"/>
                        </a:solidFill>
                        <a:effectLst/>
                        <a:latin typeface="+mn-lt"/>
                        <a:ea typeface="+mn-ea"/>
                        <a:cs typeface="+mn-cs"/>
                        <a:hlinkClick r:id="rId6" action="ppaction://hlinksldjump"/>
                      </a:endParaRPr>
                    </a:p>
                    <a:p>
                      <a:r>
                        <a:rPr lang="ja-JP" altLang="en-US" sz="1000" b="0" i="0" kern="1200" dirty="0">
                          <a:solidFill>
                            <a:schemeClr val="tx1"/>
                          </a:solidFill>
                          <a:effectLst/>
                          <a:latin typeface="+mn-lt"/>
                          <a:ea typeface="+mn-ea"/>
                          <a:cs typeface="+mn-cs"/>
                          <a:hlinkClick r:id="rId6" action="ppaction://hlinksldjump"/>
                        </a:rPr>
                        <a:t>テスト担当者のための次のステップ」</a:t>
                      </a:r>
                      <a:r>
                        <a:rPr lang="ja-JP" altLang="en-US" sz="1000" b="0" i="0" kern="1200" dirty="0">
                          <a:solidFill>
                            <a:schemeClr val="tx1"/>
                          </a:solidFill>
                          <a:effectLst/>
                          <a:latin typeface="+mn-lt"/>
                          <a:ea typeface="+mn-ea"/>
                          <a:cs typeface="+mn-cs"/>
                        </a:rPr>
                        <a:t>、</a:t>
                      </a:r>
                      <a:r>
                        <a:rPr lang="en-US" altLang="ja-JP" sz="1000" b="0" i="0" kern="1200" dirty="0">
                          <a:solidFill>
                            <a:schemeClr val="tx1"/>
                          </a:solidFill>
                          <a:effectLst/>
                          <a:latin typeface="+mn-lt"/>
                          <a:ea typeface="+mn-ea"/>
                          <a:cs typeface="+mn-cs"/>
                        </a:rPr>
                        <a:t>CIO</a:t>
                      </a:r>
                      <a:r>
                        <a:rPr lang="ja-JP" altLang="en-US" sz="1000" b="0" i="0" kern="1200" dirty="0">
                          <a:solidFill>
                            <a:schemeClr val="tx1"/>
                          </a:solidFill>
                          <a:effectLst/>
                          <a:latin typeface="+mn-lt"/>
                          <a:ea typeface="+mn-ea"/>
                          <a:cs typeface="+mn-cs"/>
                        </a:rPr>
                        <a:t>や</a:t>
                      </a:r>
                      <a:r>
                        <a:rPr lang="en-US" altLang="ja-JP" sz="1000" b="0" i="0" kern="1200" dirty="0">
                          <a:solidFill>
                            <a:schemeClr val="tx1"/>
                          </a:solidFill>
                          <a:effectLst/>
                          <a:latin typeface="+mn-lt"/>
                          <a:ea typeface="+mn-ea"/>
                          <a:cs typeface="+mn-cs"/>
                        </a:rPr>
                        <a:t>CISO</a:t>
                      </a:r>
                      <a:r>
                        <a:rPr lang="ja-JP" altLang="en-US" sz="1000" b="0" i="0" kern="1200" dirty="0">
                          <a:solidFill>
                            <a:schemeClr val="tx1"/>
                          </a:solidFill>
                          <a:effectLst/>
                          <a:latin typeface="+mn-lt"/>
                          <a:ea typeface="+mn-ea"/>
                          <a:cs typeface="+mn-cs"/>
                        </a:rPr>
                        <a:t>に適した</a:t>
                      </a:r>
                      <a:r>
                        <a:rPr lang="ja-JP" altLang="en-US" sz="1000" b="0" i="0" kern="1200" dirty="0">
                          <a:solidFill>
                            <a:schemeClr val="tx1"/>
                          </a:solidFill>
                          <a:effectLst/>
                          <a:latin typeface="+mn-lt"/>
                          <a:ea typeface="+mn-ea"/>
                          <a:cs typeface="+mn-cs"/>
                          <a:hlinkClick r:id="rId7" action="ppaction://hlinksldjump"/>
                        </a:rPr>
                        <a:t>「組織のための次のステップ」</a:t>
                      </a:r>
                      <a:r>
                        <a:rPr lang="ja-JP" altLang="en-US" sz="1000" b="0" i="0" kern="1200" dirty="0">
                          <a:solidFill>
                            <a:schemeClr val="tx1"/>
                          </a:solidFill>
                          <a:effectLst/>
                          <a:latin typeface="+mn-lt"/>
                          <a:ea typeface="+mn-ea"/>
                          <a:cs typeface="+mn-cs"/>
                        </a:rPr>
                        <a:t>、アプリケーションマネージャやアプリケーションのライフサイクルの責任を持つ人に適した</a:t>
                      </a:r>
                      <a:r>
                        <a:rPr lang="ja-JP" altLang="en-US" sz="1000" b="0" i="0" kern="1200" dirty="0">
                          <a:solidFill>
                            <a:schemeClr val="tx1"/>
                          </a:solidFill>
                          <a:effectLst/>
                          <a:latin typeface="+mn-lt"/>
                          <a:ea typeface="+mn-ea"/>
                          <a:cs typeface="+mn-cs"/>
                          <a:hlinkClick r:id="rId8" action="ppaction://hlinksldjump"/>
                        </a:rPr>
                        <a:t>「アプリケーションマネージャのための次のステップ」</a:t>
                      </a:r>
                      <a:r>
                        <a:rPr lang="ja-JP" altLang="en-US" sz="1000" b="0" i="0" kern="1200" dirty="0">
                          <a:solidFill>
                            <a:schemeClr val="tx1"/>
                          </a:solidFill>
                          <a:effectLst/>
                          <a:latin typeface="+mn-lt"/>
                          <a:ea typeface="+mn-ea"/>
                          <a:cs typeface="+mn-cs"/>
                        </a:rPr>
                        <a:t>です。</a:t>
                      </a:r>
                    </a:p>
                    <a:p>
                      <a:r>
                        <a:rPr lang="ja-JP" altLang="en-US" sz="1000" b="0" i="0" kern="1200" dirty="0">
                          <a:solidFill>
                            <a:schemeClr val="tx1"/>
                          </a:solidFill>
                          <a:effectLst/>
                          <a:latin typeface="+mn-lt"/>
                          <a:ea typeface="+mn-ea"/>
                          <a:cs typeface="+mn-cs"/>
                        </a:rPr>
                        <a:t>長期的には、あらゆるソフトウェア開発チームと組織が、それぞれのカルチャーとテクノロジーに適合したアプリケーションセキュリティプログラムを作り上げていくようお勧めします。さまざまな形や規模のプログラムがあります。組織が今持っている強みを活かしながら、</a:t>
                      </a:r>
                      <a:r>
                        <a:rPr lang="en-US" altLang="ja-JP" sz="1000" b="0" i="0" kern="1200" dirty="0">
                          <a:solidFill>
                            <a:schemeClr val="tx1"/>
                          </a:solidFill>
                          <a:effectLst/>
                          <a:latin typeface="+mn-lt"/>
                          <a:ea typeface="+mn-ea"/>
                          <a:cs typeface="+mn-cs"/>
                        </a:rPr>
                        <a:t>SAMM(</a:t>
                      </a:r>
                      <a:r>
                        <a:rPr lang="ja-JP" altLang="en-US" sz="1000" b="0" i="0" kern="1200" dirty="0">
                          <a:solidFill>
                            <a:schemeClr val="tx1"/>
                          </a:solidFill>
                          <a:effectLst/>
                          <a:latin typeface="+mn-lt"/>
                          <a:ea typeface="+mn-ea"/>
                          <a:cs typeface="+mn-cs"/>
                        </a:rPr>
                        <a:t>ソフトウェア品質成熟度モデル</a:t>
                      </a:r>
                      <a:r>
                        <a:rPr lang="en-US" altLang="ja-JP" sz="1000" b="0" i="0" kern="1200" dirty="0">
                          <a:solidFill>
                            <a:schemeClr val="tx1"/>
                          </a:solidFill>
                          <a:effectLst/>
                          <a:latin typeface="+mn-lt"/>
                          <a:ea typeface="+mn-ea"/>
                          <a:cs typeface="+mn-cs"/>
                        </a:rPr>
                        <a:t>)</a:t>
                      </a:r>
                      <a:r>
                        <a:rPr lang="ja-JP" altLang="en-US" sz="1000" b="0" i="0" kern="1200" dirty="0">
                          <a:solidFill>
                            <a:schemeClr val="tx1"/>
                          </a:solidFill>
                          <a:effectLst/>
                          <a:latin typeface="+mn-lt"/>
                          <a:ea typeface="+mn-ea"/>
                          <a:cs typeface="+mn-cs"/>
                        </a:rPr>
                        <a:t>を用いてアプリケーションセキュリティプログラムを計測し、改善してください。</a:t>
                      </a: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がアプリケーションセキュリティに関わる努力の助けになって欲しいと考えています。質問やコメント、またアイデアがあれば</a:t>
                      </a:r>
                      <a:r>
                        <a:rPr lang="en-US" altLang="ja-JP" sz="1000" b="0" i="0" kern="1200" dirty="0">
                          <a:solidFill>
                            <a:schemeClr val="tx1"/>
                          </a:solidFill>
                          <a:effectLst/>
                          <a:latin typeface="+mn-lt"/>
                          <a:ea typeface="+mn-ea"/>
                          <a:cs typeface="+mn-cs"/>
                        </a:rPr>
                        <a:t>OWASP</a:t>
                      </a:r>
                      <a:r>
                        <a:rPr lang="ja-JP" altLang="en-US" sz="1000" b="0" i="0" kern="1200" dirty="0">
                          <a:solidFill>
                            <a:schemeClr val="tx1"/>
                          </a:solidFill>
                          <a:effectLst/>
                          <a:latin typeface="+mn-lt"/>
                          <a:ea typeface="+mn-ea"/>
                          <a:cs typeface="+mn-cs"/>
                        </a:rPr>
                        <a:t>に遠慮なくお知らせください。</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err="1">
                          <a:solidFill>
                            <a:schemeClr val="tx1"/>
                          </a:solidFill>
                          <a:effectLst/>
                          <a:latin typeface="+mn-lt"/>
                          <a:ea typeface="+mn-ea"/>
                          <a:cs typeface="+mn-cs"/>
                        </a:rPr>
                        <a:t>Github</a:t>
                      </a:r>
                      <a:r>
                        <a:rPr lang="ja-JP" altLang="en-US" sz="1000" b="0" i="0" kern="1200" dirty="0">
                          <a:solidFill>
                            <a:schemeClr val="tx1"/>
                          </a:solidFill>
                          <a:effectLst/>
                          <a:latin typeface="+mn-lt"/>
                          <a:ea typeface="+mn-ea"/>
                          <a:cs typeface="+mn-cs"/>
                        </a:rPr>
                        <a:t>プロジェクトレポジトリはこちらです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9"/>
                        </a:rPr>
                        <a:t>https://github.com/OWASP/Top10/issues</a:t>
                      </a:r>
                      <a:endParaRPr lang="en-US" altLang="ja-JP" sz="1000" b="0" i="0" u="none" strike="noStrike"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プロジェクトと翻訳はこちらです</a:t>
                      </a:r>
                      <a:r>
                        <a:rPr lang="en-US" altLang="ja-JP" sz="1000" b="0" i="0" kern="1200" dirty="0">
                          <a:solidFill>
                            <a:schemeClr val="tx1"/>
                          </a:solidFill>
                          <a:effectLst/>
                          <a:latin typeface="+mn-lt"/>
                          <a:ea typeface="+mn-ea"/>
                          <a:cs typeface="+mn-cs"/>
                        </a:rPr>
                        <a:t>:</a:t>
                      </a:r>
                    </a:p>
                    <a:p>
                      <a:r>
                        <a:rPr lang="en-US" altLang="ja-JP" sz="1000" b="0" i="0" u="none" strike="noStrike" kern="1200" dirty="0">
                          <a:solidFill>
                            <a:schemeClr val="tx1"/>
                          </a:solidFill>
                          <a:effectLst/>
                          <a:latin typeface="+mn-lt"/>
                          <a:ea typeface="+mn-ea"/>
                          <a:cs typeface="+mn-cs"/>
                          <a:hlinkClick r:id="rId10"/>
                        </a:rPr>
                        <a:t>https://www.owasp.org/index.php/top10</a:t>
                      </a:r>
                      <a:endParaRPr lang="en-US" altLang="ja-JP" sz="1000" b="0" i="0" kern="1200" dirty="0">
                        <a:solidFill>
                          <a:schemeClr val="tx1"/>
                        </a:solidFill>
                        <a:effectLst/>
                        <a:latin typeface="+mn-lt"/>
                        <a:ea typeface="+mn-ea"/>
                        <a:cs typeface="+mn-cs"/>
                      </a:endParaRPr>
                    </a:p>
                    <a:p>
                      <a:endParaRPr lang="en-US" altLang="ja-JP"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最後に、</a:t>
                      </a:r>
                      <a:r>
                        <a:rPr lang="en-US" altLang="ja-JP" sz="1000" b="0" i="0" kern="1200" dirty="0">
                          <a:solidFill>
                            <a:schemeClr val="tx1"/>
                          </a:solidFill>
                          <a:effectLst/>
                          <a:latin typeface="+mn-lt"/>
                          <a:ea typeface="+mn-ea"/>
                          <a:cs typeface="+mn-cs"/>
                        </a:rPr>
                        <a:t>OWASP Top 10 </a:t>
                      </a:r>
                      <a:r>
                        <a:rPr lang="ja-JP" altLang="en-US" sz="1000" b="0" i="0" kern="1200" dirty="0">
                          <a:solidFill>
                            <a:schemeClr val="tx1"/>
                          </a:solidFill>
                          <a:effectLst/>
                          <a:latin typeface="+mn-lt"/>
                          <a:ea typeface="+mn-ea"/>
                          <a:cs typeface="+mn-cs"/>
                        </a:rPr>
                        <a:t>プロジェクトのリーダーシップを創設した </a:t>
                      </a:r>
                      <a:r>
                        <a:rPr lang="en-US" altLang="ja-JP" sz="1000" b="0" i="0" kern="1200" dirty="0">
                          <a:solidFill>
                            <a:schemeClr val="tx1"/>
                          </a:solidFill>
                          <a:effectLst/>
                          <a:latin typeface="+mn-lt"/>
                          <a:ea typeface="+mn-ea"/>
                          <a:cs typeface="+mn-cs"/>
                        </a:rPr>
                        <a:t>Dave </a:t>
                      </a:r>
                      <a:r>
                        <a:rPr lang="en-US" altLang="ja-JP" sz="1000" b="0" i="0" kern="1200" dirty="0" err="1">
                          <a:solidFill>
                            <a:schemeClr val="tx1"/>
                          </a:solidFill>
                          <a:effectLst/>
                          <a:latin typeface="+mn-lt"/>
                          <a:ea typeface="+mn-ea"/>
                          <a:cs typeface="+mn-cs"/>
                        </a:rPr>
                        <a:t>Wichers</a:t>
                      </a:r>
                      <a:r>
                        <a:rPr lang="en-US" altLang="ja-JP" sz="1000" b="0" i="0" kern="1200" dirty="0">
                          <a:solidFill>
                            <a:schemeClr val="tx1"/>
                          </a:solidFill>
                          <a:effectLst/>
                          <a:latin typeface="+mn-lt"/>
                          <a:ea typeface="+mn-ea"/>
                          <a:cs typeface="+mn-cs"/>
                        </a:rPr>
                        <a:t> </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rPr>
                        <a:t>Jeff Williams</a:t>
                      </a:r>
                      <a:r>
                        <a:rPr lang="ja-JP" altLang="en-US" sz="1000" b="0" i="0" kern="1200" dirty="0">
                          <a:solidFill>
                            <a:schemeClr val="tx1"/>
                          </a:solidFill>
                          <a:effectLst/>
                          <a:latin typeface="+mn-lt"/>
                          <a:ea typeface="+mn-ea"/>
                          <a:cs typeface="+mn-cs"/>
                        </a:rPr>
                        <a:t>のすべてのご尽力と、コミュニティの助けがあればこれをやり遂げられると私たちチームを信じてくれたことに感謝を述べたいと思います。</a:t>
                      </a:r>
                      <a:br>
                        <a:rPr lang="en-US" altLang="ja-JP" sz="1000" b="0" i="0" kern="1200" dirty="0">
                          <a:solidFill>
                            <a:schemeClr val="tx1"/>
                          </a:solidFill>
                          <a:effectLst/>
                          <a:latin typeface="+mn-lt"/>
                          <a:ea typeface="+mn-ea"/>
                          <a:cs typeface="+mn-cs"/>
                        </a:rPr>
                      </a:br>
                      <a:endParaRPr lang="en-US" sz="950" dirty="0">
                        <a:latin typeface="Liberation Sans" panose="020B0604020202020204" pitchFamily="34" charset="0"/>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ja-JP" altLang="en-US" sz="1600" b="1" kern="1200" dirty="0">
                          <a:solidFill>
                            <a:schemeClr val="tx1"/>
                          </a:solidFill>
                          <a:latin typeface="Exo 2" panose="00000500000000000000" pitchFamily="2" charset="0"/>
                          <a:ea typeface="+mn-ea"/>
                          <a:cs typeface="+mn-cs"/>
                        </a:rPr>
                        <a:t>プロジェクトのスポンサー</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altLang="ja-JP" sz="1050" b="0" i="0" kern="1200" dirty="0">
                          <a:solidFill>
                            <a:schemeClr val="tx1"/>
                          </a:solidFill>
                          <a:effectLst/>
                          <a:latin typeface="+mn-lt"/>
                          <a:ea typeface="+mn-ea"/>
                          <a:cs typeface="+mn-cs"/>
                        </a:rPr>
                        <a:t>OWASP Top 10 - 2017</a:t>
                      </a:r>
                      <a:r>
                        <a:rPr lang="ja-JP" altLang="en-US" sz="1050" b="0" i="0" kern="1200" dirty="0">
                          <a:solidFill>
                            <a:schemeClr val="tx1"/>
                          </a:solidFill>
                          <a:effectLst/>
                          <a:latin typeface="+mn-lt"/>
                          <a:ea typeface="+mn-ea"/>
                          <a:cs typeface="+mn-cs"/>
                        </a:rPr>
                        <a:t>のスポンサー </a:t>
                      </a:r>
                      <a:r>
                        <a:rPr lang="en-US" altLang="ja-JP" sz="1050" b="0" i="0" u="none" strike="noStrike" kern="1200" dirty="0">
                          <a:solidFill>
                            <a:schemeClr val="tx1"/>
                          </a:solidFill>
                          <a:effectLst/>
                          <a:latin typeface="+mn-lt"/>
                          <a:ea typeface="+mn-ea"/>
                          <a:cs typeface="+mn-cs"/>
                          <a:hlinkClick r:id="rId11"/>
                        </a:rPr>
                        <a:t>Autodesk</a:t>
                      </a:r>
                      <a:r>
                        <a:rPr lang="en-US" altLang="ja-JP" sz="1050" b="0" i="0" kern="1200" dirty="0">
                          <a:solidFill>
                            <a:schemeClr val="tx1"/>
                          </a:solidFill>
                          <a:effectLst/>
                          <a:latin typeface="+mn-lt"/>
                          <a:ea typeface="+mn-ea"/>
                          <a:cs typeface="+mn-cs"/>
                        </a:rPr>
                        <a:t> </a:t>
                      </a:r>
                      <a:r>
                        <a:rPr lang="ja-JP" altLang="en-US" sz="1050" b="0" i="0" kern="1200" dirty="0">
                          <a:solidFill>
                            <a:schemeClr val="tx1"/>
                          </a:solidFill>
                          <a:effectLst/>
                          <a:latin typeface="+mn-lt"/>
                          <a:ea typeface="+mn-ea"/>
                          <a:cs typeface="+mn-cs"/>
                        </a:rPr>
                        <a:t>社に感謝します。</a:t>
                      </a:r>
                    </a:p>
                    <a:p>
                      <a:r>
                        <a:rPr lang="ja-JP" altLang="en-US" sz="1050" b="0" i="0" kern="1200" dirty="0">
                          <a:solidFill>
                            <a:schemeClr val="tx1"/>
                          </a:solidFill>
                          <a:effectLst/>
                          <a:latin typeface="+mn-lt"/>
                          <a:ea typeface="+mn-ea"/>
                          <a:cs typeface="+mn-cs"/>
                        </a:rPr>
                        <a:t>脆弱性の蔓延状況を示すデータやその他のご助力を提供してくださった組織ならびに個人は</a:t>
                      </a:r>
                      <a:r>
                        <a:rPr lang="ja-JP" altLang="en-US" sz="1050" b="0" i="0" u="none" strike="noStrike" kern="1200" dirty="0">
                          <a:solidFill>
                            <a:schemeClr val="tx1"/>
                          </a:solidFill>
                          <a:effectLst/>
                          <a:latin typeface="+mn-lt"/>
                          <a:ea typeface="+mn-ea"/>
                          <a:cs typeface="+mn-cs"/>
                          <a:hlinkClick r:id="rId12" action="ppaction://hlinksldjump"/>
                        </a:rPr>
                        <a:t>謝辞</a:t>
                      </a:r>
                      <a:r>
                        <a:rPr lang="ja-JP" altLang="en-US" sz="1050" b="0" i="0" kern="1200" dirty="0">
                          <a:solidFill>
                            <a:schemeClr val="tx1"/>
                          </a:solidFill>
                          <a:effectLst/>
                          <a:latin typeface="+mn-lt"/>
                          <a:ea typeface="+mn-ea"/>
                          <a:cs typeface="+mn-cs"/>
                        </a:rPr>
                        <a:t>のリストに記載しました。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ja-JP" altLang="en-US" dirty="0">
                <a:solidFill>
                  <a:schemeClr val="bg1">
                    <a:lumMod val="50000"/>
                  </a:schemeClr>
                </a:solidFill>
                <a:latin typeface="Exo 2" panose="00000500000000000000" pitchFamily="2" charset="0"/>
              </a:rPr>
              <a:t>前書き</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069620508"/>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r>
                        <a:rPr lang="ja-JP" altLang="en-US" sz="1000" b="0" i="0" kern="1200" dirty="0">
                          <a:solidFill>
                            <a:schemeClr val="tx1"/>
                          </a:solidFill>
                          <a:effectLst/>
                          <a:latin typeface="+mn-lt"/>
                          <a:ea typeface="+mn-ea"/>
                          <a:cs typeface="+mn-cs"/>
                        </a:rPr>
                        <a:t>今回のメジャーアップデートでは、</a:t>
                      </a:r>
                      <a:r>
                        <a:rPr lang="en-US" altLang="ja-JP" sz="1000" b="0" i="0" kern="1200" dirty="0">
                          <a:solidFill>
                            <a:schemeClr val="tx1"/>
                          </a:solidFill>
                          <a:effectLst/>
                          <a:latin typeface="+mn-lt"/>
                          <a:ea typeface="+mn-ea"/>
                          <a:cs typeface="+mn-cs"/>
                          <a:hlinkClick r:id="rId4" action="ppaction://hlinksldjump"/>
                        </a:rPr>
                        <a:t>A8</a:t>
                      </a:r>
                      <a:r>
                        <a:rPr lang="ja-JP" altLang="en-US" sz="1000" b="0" i="0" kern="1200" dirty="0">
                          <a:solidFill>
                            <a:schemeClr val="tx1"/>
                          </a:solidFill>
                          <a:effectLst/>
                          <a:latin typeface="+mn-lt"/>
                          <a:ea typeface="+mn-ea"/>
                          <a:cs typeface="+mn-cs"/>
                          <a:hlinkClick r:id="rId4" action="ppaction://hlinksldjump"/>
                        </a:rPr>
                        <a:t>：</a:t>
                      </a:r>
                      <a:r>
                        <a:rPr lang="en-US" altLang="ja-JP" sz="1000" b="0" i="0" kern="1200" dirty="0">
                          <a:solidFill>
                            <a:schemeClr val="tx1"/>
                          </a:solidFill>
                          <a:effectLst/>
                          <a:latin typeface="+mn-lt"/>
                          <a:ea typeface="+mn-ea"/>
                          <a:cs typeface="+mn-cs"/>
                          <a:hlinkClick r:id="rId4" action="ppaction://hlinksldjump"/>
                        </a:rPr>
                        <a:t>2017-</a:t>
                      </a:r>
                      <a:r>
                        <a:rPr lang="ja-JP" altLang="en-US" sz="1000" b="0" i="0" kern="1200" dirty="0">
                          <a:solidFill>
                            <a:schemeClr val="tx1"/>
                          </a:solidFill>
                          <a:effectLst/>
                          <a:latin typeface="+mn-lt"/>
                          <a:ea typeface="+mn-ea"/>
                          <a:cs typeface="+mn-cs"/>
                          <a:hlinkClick r:id="rId4" action="ppaction://hlinksldjump"/>
                        </a:rPr>
                        <a:t>安全でないデシリアライゼーション</a:t>
                      </a:r>
                      <a:r>
                        <a:rPr lang="ja-JP" altLang="en-US" sz="1000" b="0" i="0" kern="1200" dirty="0">
                          <a:solidFill>
                            <a:schemeClr val="tx1"/>
                          </a:solidFill>
                          <a:effectLst/>
                          <a:latin typeface="+mn-lt"/>
                          <a:ea typeface="+mn-ea"/>
                          <a:cs typeface="+mn-cs"/>
                        </a:rPr>
                        <a:t>と</a:t>
                      </a:r>
                      <a:r>
                        <a:rPr lang="en-US" altLang="ja-JP" sz="1000" b="0" i="0" kern="1200" dirty="0">
                          <a:solidFill>
                            <a:schemeClr val="tx1"/>
                          </a:solidFill>
                          <a:effectLst/>
                          <a:latin typeface="+mn-lt"/>
                          <a:ea typeface="+mn-ea"/>
                          <a:cs typeface="+mn-cs"/>
                          <a:hlinkClick r:id="rId5" action="ppaction://hlinksldjump"/>
                        </a:rPr>
                        <a:t>A10</a:t>
                      </a:r>
                      <a:r>
                        <a:rPr lang="ja-JP" altLang="en-US" sz="1000" b="0" i="0" kern="1200" dirty="0">
                          <a:solidFill>
                            <a:schemeClr val="tx1"/>
                          </a:solidFill>
                          <a:effectLst/>
                          <a:latin typeface="+mn-lt"/>
                          <a:ea typeface="+mn-ea"/>
                          <a:cs typeface="+mn-cs"/>
                          <a:hlinkClick r:id="rId5" action="ppaction://hlinksldjump"/>
                        </a:rPr>
                        <a:t>：</a:t>
                      </a:r>
                      <a:r>
                        <a:rPr lang="en-US" altLang="ja-JP" sz="1000" b="0" i="0" kern="1200" dirty="0">
                          <a:solidFill>
                            <a:schemeClr val="tx1"/>
                          </a:solidFill>
                          <a:effectLst/>
                          <a:latin typeface="+mn-lt"/>
                          <a:ea typeface="+mn-ea"/>
                          <a:cs typeface="+mn-cs"/>
                          <a:hlinkClick r:id="rId5" action="ppaction://hlinksldjump"/>
                        </a:rPr>
                        <a:t>2017-</a:t>
                      </a:r>
                      <a:r>
                        <a:rPr lang="ja-JP" altLang="en-US" sz="1000" b="0" i="0" kern="1200" dirty="0">
                          <a:solidFill>
                            <a:schemeClr val="tx1"/>
                          </a:solidFill>
                          <a:effectLst/>
                          <a:latin typeface="+mn-lt"/>
                          <a:ea typeface="+mn-ea"/>
                          <a:cs typeface="+mn-cs"/>
                          <a:hlinkClick r:id="rId5" action="ppaction://hlinksldjump"/>
                        </a:rPr>
                        <a:t>不十分なロギングとモニタリング</a:t>
                      </a:r>
                      <a:r>
                        <a:rPr lang="ja-JP" altLang="en-US" sz="1000" b="0" i="0" kern="1200" dirty="0">
                          <a:solidFill>
                            <a:schemeClr val="tx1"/>
                          </a:solidFill>
                          <a:effectLst/>
                          <a:latin typeface="+mn-lt"/>
                          <a:ea typeface="+mn-ea"/>
                          <a:cs typeface="+mn-cs"/>
                        </a:rPr>
                        <a:t>という</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つの問題を含む、いくつかの新しい問題が追加されています。</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の以前のリリースとの重要な差別化要素が２つあります。相当なコミュニティからのフィードバックと、数多くの組織から集められた広範囲のデータです。アプリケーションセキュリティ標準を準備するという状況のもとでは、おそらく最大量のデータが集められたのではないかと考えています。このことから、新しい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が、現在数々の組織が直面している最も影響の大きなアプリケーションセキュリティリスクに向けられているという確信が得られます。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年版の</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は、主に、アプリケーションのセキュリティを専門とする企業から寄せられた</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以上のデータと、</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人以上の個々の人々による業界調査に基づいています。データは、数百の組織の、</a:t>
                      </a:r>
                      <a:r>
                        <a:rPr lang="en-US" altLang="ja-JP" sz="1000" b="0" i="0" kern="1200" dirty="0">
                          <a:solidFill>
                            <a:schemeClr val="tx1"/>
                          </a:solidFill>
                          <a:effectLst/>
                          <a:latin typeface="+mn-lt"/>
                          <a:ea typeface="+mn-ea"/>
                          <a:cs typeface="+mn-cs"/>
                        </a:rPr>
                        <a:t>10</a:t>
                      </a:r>
                      <a:r>
                        <a:rPr lang="ja-JP" altLang="en-US" sz="1000" b="0" i="0" kern="1200" dirty="0">
                          <a:solidFill>
                            <a:schemeClr val="tx1"/>
                          </a:solidFill>
                          <a:effectLst/>
                          <a:latin typeface="+mn-lt"/>
                          <a:ea typeface="+mn-ea"/>
                          <a:cs typeface="+mn-cs"/>
                        </a:rPr>
                        <a:t>万以上の実在するアプリケーションおよび</a:t>
                      </a:r>
                      <a:r>
                        <a:rPr lang="en-US" altLang="ja-JP" sz="1000" b="0" i="0" kern="1200" dirty="0">
                          <a:solidFill>
                            <a:schemeClr val="tx1"/>
                          </a:solidFill>
                          <a:effectLst/>
                          <a:latin typeface="+mn-lt"/>
                          <a:ea typeface="+mn-ea"/>
                          <a:cs typeface="+mn-cs"/>
                        </a:rPr>
                        <a:t>API</a:t>
                      </a:r>
                      <a:r>
                        <a:rPr lang="ja-JP" altLang="en-US" sz="1000" b="0" i="0" kern="1200" dirty="0">
                          <a:solidFill>
                            <a:schemeClr val="tx1"/>
                          </a:solidFill>
                          <a:effectLst/>
                          <a:latin typeface="+mn-lt"/>
                          <a:ea typeface="+mn-ea"/>
                          <a:cs typeface="+mn-cs"/>
                        </a:rPr>
                        <a:t>から集められた脆弱性にまたがるものです。</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の項目は、この蔓延度合いを反映しているデータにしたがって、悪用のしやすさ、検知のしやすさ、および影響についての共通認識の推計を組み合わせた上で、選択し、優先順位を付けます。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en-US" altLang="ja-JP" sz="1000" b="0" i="0" kern="1200" dirty="0">
                          <a:solidFill>
                            <a:schemeClr val="tx1"/>
                          </a:solidFill>
                          <a:effectLst/>
                          <a:latin typeface="+mn-lt"/>
                          <a:ea typeface="+mn-ea"/>
                          <a:cs typeface="+mn-cs"/>
                        </a:rPr>
                        <a:t>OWASP Top10</a:t>
                      </a:r>
                      <a:r>
                        <a:rPr lang="ja-JP" altLang="en-US" sz="1000" b="0" i="0" kern="1200" dirty="0">
                          <a:solidFill>
                            <a:schemeClr val="tx1"/>
                          </a:solidFill>
                          <a:effectLst/>
                          <a:latin typeface="+mn-lt"/>
                          <a:ea typeface="+mn-ea"/>
                          <a:cs typeface="+mn-cs"/>
                        </a:rPr>
                        <a:t>の主要な目的は、開発者、デザイナー、アーキテクト、マネージャー、組織に、最も一般的かつ最も重要な</a:t>
                      </a:r>
                      <a:r>
                        <a:rPr lang="en-US" altLang="ja-JP" sz="1000" b="0" i="0" kern="1200" dirty="0">
                          <a:solidFill>
                            <a:schemeClr val="tx1"/>
                          </a:solidFill>
                          <a:effectLst/>
                          <a:latin typeface="+mn-lt"/>
                          <a:ea typeface="+mn-ea"/>
                          <a:cs typeface="+mn-cs"/>
                        </a:rPr>
                        <a:t>Web</a:t>
                      </a:r>
                      <a:r>
                        <a:rPr lang="ja-JP" altLang="en-US" sz="1000" b="0" i="0" kern="1200" dirty="0">
                          <a:solidFill>
                            <a:schemeClr val="tx1"/>
                          </a:solidFill>
                          <a:effectLst/>
                          <a:latin typeface="+mn-lt"/>
                          <a:ea typeface="+mn-ea"/>
                          <a:cs typeface="+mn-cs"/>
                        </a:rPr>
                        <a:t>アプリケーションセキュリティの弱点の影響について教育することです。また、これらのリスクの高い問題のある領域を守るための基本的なテクニックを提供し、現時点からどこへ進めるべきなかについてのガイダンスを提供し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06285732"/>
              </p:ext>
            </p:extLst>
          </p:nvPr>
        </p:nvGraphicFramePr>
        <p:xfrm>
          <a:off x="0" y="4097905"/>
          <a:ext cx="3352800" cy="580595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1" i="0" kern="1200" dirty="0">
                          <a:solidFill>
                            <a:schemeClr val="tx1"/>
                          </a:solidFill>
                          <a:effectLst/>
                          <a:latin typeface="+mn-lt"/>
                          <a:ea typeface="+mn-ea"/>
                          <a:cs typeface="+mn-cs"/>
                        </a:rPr>
                        <a:t>将来への道筋</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r>
                        <a:rPr lang="en-US" altLang="ja-JP" sz="1000" b="1" i="0" kern="1200" dirty="0">
                          <a:solidFill>
                            <a:schemeClr val="tx1"/>
                          </a:solidFill>
                          <a:effectLst/>
                          <a:latin typeface="+mn-ea"/>
                          <a:ea typeface="+mn-ea"/>
                          <a:cs typeface="+mn-cs"/>
                        </a:rPr>
                        <a:t>10</a:t>
                      </a:r>
                      <a:r>
                        <a:rPr lang="ja-JP" altLang="en-US" sz="1000" b="1" i="0" kern="1200" dirty="0">
                          <a:solidFill>
                            <a:schemeClr val="tx1"/>
                          </a:solidFill>
                          <a:effectLst/>
                          <a:latin typeface="+mn-ea"/>
                          <a:ea typeface="+mn-ea"/>
                          <a:cs typeface="+mn-cs"/>
                        </a:rPr>
                        <a:t>まででやめない。</a:t>
                      </a:r>
                      <a:r>
                        <a:rPr lang="ja-JP" altLang="en-US" sz="900" b="0" i="0" kern="1200" dirty="0">
                          <a:solidFill>
                            <a:schemeClr val="tx1"/>
                          </a:solidFill>
                          <a:effectLst/>
                          <a:latin typeface="+mn-ea"/>
                          <a:ea typeface="+mn-ea"/>
                          <a:cs typeface="+mn-cs"/>
                        </a:rPr>
                        <a:t> </a:t>
                      </a:r>
                      <a:r>
                        <a:rPr lang="en-US" altLang="ja-JP" sz="900" b="0" i="0" u="none" strike="noStrike" kern="1200" dirty="0">
                          <a:solidFill>
                            <a:schemeClr val="tx1"/>
                          </a:solidFill>
                          <a:effectLst/>
                          <a:latin typeface="+mn-ea"/>
                          <a:ea typeface="+mn-ea"/>
                          <a:cs typeface="+mn-cs"/>
                          <a:hlinkClick r:id="rId6"/>
                        </a:rPr>
                        <a:t>OWASP Developer's Guide</a:t>
                      </a:r>
                      <a:r>
                        <a:rPr lang="ja-JP" altLang="en-US" sz="900" b="0" i="0" kern="1200" dirty="0">
                          <a:solidFill>
                            <a:schemeClr val="tx1"/>
                          </a:solidFill>
                          <a:effectLst/>
                          <a:latin typeface="+mn-ea"/>
                          <a:ea typeface="+mn-ea"/>
                          <a:cs typeface="+mn-cs"/>
                        </a:rPr>
                        <a:t>や </a:t>
                      </a:r>
                      <a:r>
                        <a:rPr lang="en-US" altLang="ja-JP" sz="900" b="0" i="0" u="none" strike="noStrike" kern="1200" dirty="0">
                          <a:solidFill>
                            <a:schemeClr val="tx1"/>
                          </a:solidFill>
                          <a:effectLst/>
                          <a:latin typeface="+mn-ea"/>
                          <a:ea typeface="+mn-ea"/>
                          <a:cs typeface="+mn-cs"/>
                          <a:hlinkClick r:id="rId7"/>
                        </a:rPr>
                        <a:t>OWASP Cheat Sheet Series</a:t>
                      </a:r>
                      <a:r>
                        <a:rPr lang="ja-JP" altLang="en-US" sz="900" b="0" i="0" kern="1200" dirty="0">
                          <a:solidFill>
                            <a:schemeClr val="tx1"/>
                          </a:solidFill>
                          <a:effectLst/>
                          <a:latin typeface="+mn-ea"/>
                          <a:ea typeface="+mn-ea"/>
                          <a:cs typeface="+mn-cs"/>
                        </a:rPr>
                        <a:t>で説明されているように、</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アプリケーションの全体的なセキュリティに影響を与える可能性のある問題は数多くあります。これらは、</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アプリケーションや</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を開発するどんな人にとっても、不可欠な情報です。</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アプリケーションおよび</a:t>
                      </a:r>
                      <a:r>
                        <a:rPr lang="en-US" altLang="ja-JP" sz="900" b="0" i="0" kern="1200" dirty="0">
                          <a:solidFill>
                            <a:schemeClr val="tx1"/>
                          </a:solidFill>
                          <a:effectLst/>
                          <a:latin typeface="+mn-ea"/>
                          <a:ea typeface="+mn-ea"/>
                          <a:cs typeface="+mn-cs"/>
                        </a:rPr>
                        <a:t>API</a:t>
                      </a:r>
                      <a:r>
                        <a:rPr lang="ja-JP" altLang="en-US" sz="900" b="0" i="0" kern="1200" dirty="0">
                          <a:solidFill>
                            <a:schemeClr val="tx1"/>
                          </a:solidFill>
                          <a:effectLst/>
                          <a:latin typeface="+mn-ea"/>
                          <a:ea typeface="+mn-ea"/>
                          <a:cs typeface="+mn-cs"/>
                        </a:rPr>
                        <a:t>の脆弱性を効果的に見つける方法に関するガイダンスは、</a:t>
                      </a:r>
                      <a:r>
                        <a:rPr lang="en-US" altLang="ja-JP" sz="900" b="0" i="0" u="none" strike="noStrike" kern="1200" dirty="0">
                          <a:solidFill>
                            <a:schemeClr val="tx1"/>
                          </a:solidFill>
                          <a:effectLst/>
                          <a:latin typeface="+mn-ea"/>
                          <a:ea typeface="+mn-ea"/>
                          <a:cs typeface="+mn-cs"/>
                          <a:hlinkClick r:id="rId8"/>
                        </a:rPr>
                        <a:t>OWASP Testing Guide</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に記載されています。</a:t>
                      </a:r>
                      <a:endParaRPr lang="en-US" altLang="ja-JP" sz="900" b="0" i="0" kern="1200" dirty="0">
                        <a:solidFill>
                          <a:schemeClr val="tx1"/>
                        </a:solidFill>
                        <a:effectLst/>
                        <a:latin typeface="+mn-ea"/>
                        <a:ea typeface="+mn-ea"/>
                        <a:cs typeface="+mn-cs"/>
                      </a:endParaRPr>
                    </a:p>
                    <a:p>
                      <a:endParaRPr lang="ja-JP" altLang="en-US" sz="900" b="0"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定期的に変更する。</a:t>
                      </a:r>
                      <a:r>
                        <a:rPr lang="ja-JP" altLang="en-US" sz="900" b="0" i="0" kern="1200" dirty="0">
                          <a:solidFill>
                            <a:schemeClr val="tx1"/>
                          </a:solidFill>
                          <a:effectLst/>
                          <a:latin typeface="+mn-ea"/>
                          <a:ea typeface="+mn-ea"/>
                          <a:cs typeface="+mn-cs"/>
                        </a:rPr>
                        <a:t> </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はこれからも変化し続けます。また、あなたのアプリケーションコードの、</a:t>
                      </a:r>
                      <a:r>
                        <a:rPr lang="en-US" altLang="ja-JP" sz="900" b="0" i="0" kern="1200" dirty="0">
                          <a:solidFill>
                            <a:schemeClr val="tx1"/>
                          </a:solidFill>
                          <a:effectLst/>
                          <a:latin typeface="+mn-ea"/>
                          <a:ea typeface="+mn-ea"/>
                          <a:cs typeface="+mn-cs"/>
                        </a:rPr>
                        <a:t>1</a:t>
                      </a:r>
                      <a:r>
                        <a:rPr lang="ja-JP" altLang="en-US" sz="900" b="0" i="0" kern="1200" dirty="0">
                          <a:solidFill>
                            <a:schemeClr val="tx1"/>
                          </a:solidFill>
                          <a:effectLst/>
                          <a:latin typeface="+mn-ea"/>
                          <a:ea typeface="+mn-ea"/>
                          <a:cs typeface="+mn-cs"/>
                        </a:rPr>
                        <a:t>行も変更していなくても、脆弱になる可能性があります。新しい欠陥が発見され、攻撃方法が洗練されるからです。詳細については、</a:t>
                      </a:r>
                      <a:r>
                        <a:rPr lang="en-US" altLang="ja-JP" sz="900" b="0" i="0" kern="1200" dirty="0">
                          <a:solidFill>
                            <a:schemeClr val="tx1"/>
                          </a:solidFill>
                          <a:effectLst/>
                          <a:latin typeface="+mn-ea"/>
                          <a:ea typeface="+mn-ea"/>
                          <a:cs typeface="+mn-cs"/>
                        </a:rPr>
                        <a:t>Top 10</a:t>
                      </a:r>
                      <a:r>
                        <a:rPr lang="ja-JP" altLang="en-US" sz="900" b="0" i="0" kern="1200" dirty="0">
                          <a:solidFill>
                            <a:schemeClr val="tx1"/>
                          </a:solidFill>
                          <a:effectLst/>
                          <a:latin typeface="+mn-ea"/>
                          <a:ea typeface="+mn-ea"/>
                          <a:cs typeface="+mn-cs"/>
                        </a:rPr>
                        <a:t>の最後に掲載した、開発者、テスター、組織、アプリケーションマネージャのための次のステップの項にあるアドバイスを見直してみてください。</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積極的に思考する。</a:t>
                      </a:r>
                      <a:r>
                        <a:rPr lang="ja-JP" altLang="en-US" sz="900" b="0" i="0" kern="1200" dirty="0">
                          <a:solidFill>
                            <a:schemeClr val="tx1"/>
                          </a:solidFill>
                          <a:effectLst/>
                          <a:latin typeface="+mn-ea"/>
                          <a:ea typeface="+mn-ea"/>
                          <a:cs typeface="+mn-cs"/>
                        </a:rPr>
                        <a:t> 脆弱性を追いかけるのをやめ、アプリケーションセキュリティコントロールを強力なものに確立する準備ができたら、以下の文書を参照してください。</a:t>
                      </a:r>
                      <a:r>
                        <a:rPr lang="en-US" altLang="ja-JP" sz="900" b="0" i="0" u="none" strike="noStrike" kern="1200" dirty="0">
                          <a:solidFill>
                            <a:schemeClr val="tx1"/>
                          </a:solidFill>
                          <a:effectLst/>
                          <a:latin typeface="+mn-ea"/>
                          <a:ea typeface="+mn-ea"/>
                          <a:cs typeface="+mn-cs"/>
                          <a:hlinkClick r:id="rId9"/>
                        </a:rPr>
                        <a:t>OWASP Proactive Controls</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プロジェクトは、開発者がセキュリティをアプリケーションに組み込むための出発点を提供します。また、</a:t>
                      </a:r>
                      <a:r>
                        <a:rPr lang="en-US" altLang="ja-JP" sz="900" b="0" i="0" u="none" strike="noStrike" kern="1200" dirty="0">
                          <a:solidFill>
                            <a:schemeClr val="tx1"/>
                          </a:solidFill>
                          <a:effectLst/>
                          <a:latin typeface="+mn-ea"/>
                          <a:ea typeface="+mn-ea"/>
                          <a:cs typeface="+mn-cs"/>
                          <a:hlinkClick r:id="rId10"/>
                        </a:rPr>
                        <a:t>OWASP Application Security Verification Standard (ASVS)</a:t>
                      </a:r>
                      <a:r>
                        <a:rPr lang="ja-JP" altLang="en-US" sz="900" b="0" i="0" kern="1200" dirty="0">
                          <a:solidFill>
                            <a:schemeClr val="tx1"/>
                          </a:solidFill>
                          <a:effectLst/>
                          <a:latin typeface="+mn-ea"/>
                          <a:ea typeface="+mn-ea"/>
                          <a:cs typeface="+mn-cs"/>
                        </a:rPr>
                        <a:t>は、組織にとって、またアプリケーションレビュワーにとって何を検証したら良いかを示すガイドです。</a:t>
                      </a:r>
                    </a:p>
                    <a:p>
                      <a:endParaRPr lang="en-US" altLang="ja-JP" sz="9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賢くツールを活用する。</a:t>
                      </a:r>
                      <a:r>
                        <a:rPr lang="ja-JP" altLang="en-US" sz="10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セキュリティ脆弱性は、非常に複雑で深刻なコードに埋もれていることがあります。多くの場合、そのような弱点を発見して排除するための最も費用対効果の高いアプローチは、高度なツールを手元に備えている専門家です。ツールのみに依存することは、セキュリティに関する誤った感覚をもたらしてしまうので、お勧めしません。</a:t>
                      </a:r>
                    </a:p>
                    <a:p>
                      <a:endParaRPr lang="en-US" altLang="ja-JP" sz="1000" b="1" i="0" kern="1200" dirty="0">
                        <a:solidFill>
                          <a:schemeClr val="tx1"/>
                        </a:solidFill>
                        <a:effectLst/>
                        <a:latin typeface="+mn-ea"/>
                        <a:ea typeface="+mn-ea"/>
                        <a:cs typeface="+mn-cs"/>
                      </a:endParaRPr>
                    </a:p>
                    <a:p>
                      <a:r>
                        <a:rPr lang="ja-JP" altLang="en-US" sz="1000" b="1" i="0" kern="1200" dirty="0">
                          <a:solidFill>
                            <a:schemeClr val="tx1"/>
                          </a:solidFill>
                          <a:effectLst/>
                          <a:latin typeface="+mn-ea"/>
                          <a:ea typeface="+mn-ea"/>
                          <a:cs typeface="+mn-cs"/>
                        </a:rPr>
                        <a:t>左へ右へ、どこへでも進める。</a:t>
                      </a:r>
                      <a:r>
                        <a:rPr lang="ja-JP" altLang="en-US" sz="900" b="0" i="0" kern="1200" dirty="0">
                          <a:solidFill>
                            <a:schemeClr val="tx1"/>
                          </a:solidFill>
                          <a:effectLst/>
                          <a:latin typeface="+mn-ea"/>
                          <a:ea typeface="+mn-ea"/>
                          <a:cs typeface="+mn-cs"/>
                        </a:rPr>
                        <a:t> セキュリティをソフトウェア開発の組織全体のカルチャーにかかわる不可欠なものとすることに集中してください。詳しい情報は、 </a:t>
                      </a:r>
                      <a:r>
                        <a:rPr lang="en-US" altLang="ja-JP" sz="900" b="0" i="0" u="none" strike="noStrike" kern="1200" dirty="0">
                          <a:solidFill>
                            <a:schemeClr val="tx1"/>
                          </a:solidFill>
                          <a:effectLst/>
                          <a:latin typeface="+mn-ea"/>
                          <a:ea typeface="+mn-ea"/>
                          <a:cs typeface="+mn-cs"/>
                          <a:hlinkClick r:id="rId11"/>
                        </a:rPr>
                        <a:t>OWASP Software Assurance Maturity Model (SAMM)</a:t>
                      </a:r>
                      <a:r>
                        <a:rPr lang="ja-JP" altLang="en-US" sz="900" b="0" i="0" kern="1200" dirty="0">
                          <a:solidFill>
                            <a:schemeClr val="tx1"/>
                          </a:solidFill>
                          <a:effectLst/>
                          <a:latin typeface="+mn-ea"/>
                          <a:ea typeface="+mn-ea"/>
                          <a:cs typeface="+mn-cs"/>
                        </a:rPr>
                        <a:t>にあります。</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84211510"/>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ja-JP" alt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謝辞</a:t>
                      </a:r>
                      <a:endPar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r>
                        <a:rPr lang="en-US" altLang="ja-JP" sz="1000" b="0" i="0" kern="1200" dirty="0">
                          <a:solidFill>
                            <a:schemeClr val="tx1"/>
                          </a:solidFill>
                          <a:effectLst/>
                          <a:latin typeface="+mn-lt"/>
                          <a:ea typeface="+mn-ea"/>
                          <a:cs typeface="+mn-cs"/>
                        </a:rPr>
                        <a:t>2017</a:t>
                      </a:r>
                      <a:r>
                        <a:rPr lang="ja-JP" altLang="en-US" sz="1000" b="0" i="0" kern="1200" dirty="0">
                          <a:solidFill>
                            <a:schemeClr val="tx1"/>
                          </a:solidFill>
                          <a:effectLst/>
                          <a:latin typeface="+mn-lt"/>
                          <a:ea typeface="+mn-ea"/>
                          <a:cs typeface="+mn-cs"/>
                        </a:rPr>
                        <a:t>年版へのアップデートを支援するために、脆弱性データを寄稿した多くの組織に感謝したいと思います。私たちはデータの募集に対して</a:t>
                      </a:r>
                      <a:r>
                        <a:rPr lang="en-US" altLang="ja-JP" sz="1000" b="0" i="0" kern="1200" dirty="0">
                          <a:solidFill>
                            <a:schemeClr val="tx1"/>
                          </a:solidFill>
                          <a:effectLst/>
                          <a:latin typeface="+mn-lt"/>
                          <a:ea typeface="+mn-ea"/>
                          <a:cs typeface="+mn-cs"/>
                        </a:rPr>
                        <a:t>40</a:t>
                      </a:r>
                      <a:r>
                        <a:rPr lang="ja-JP" altLang="en-US" sz="1000" b="0" i="0" kern="1200" dirty="0">
                          <a:solidFill>
                            <a:schemeClr val="tx1"/>
                          </a:solidFill>
                          <a:effectLst/>
                          <a:latin typeface="+mn-lt"/>
                          <a:ea typeface="+mn-ea"/>
                          <a:cs typeface="+mn-cs"/>
                        </a:rPr>
                        <a:t>以上の回答を頂きました。初めて、</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リリースに貢献した全てのデータと寄稿者の全リストを明らかにしました。これは、これまでに公に収集されたものより大規模で多様な脆弱性データのコレクションの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つであると考えています。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このドキュメントのスペースに記載できる以上のさらに多くの貢献者がおられますので、その貢献に感謝するための</a:t>
                      </a:r>
                      <a:r>
                        <a:rPr lang="ja-JP" altLang="en-US" sz="1000" b="0" i="0" kern="1200" dirty="0">
                          <a:solidFill>
                            <a:schemeClr val="tx1"/>
                          </a:solidFill>
                          <a:effectLst/>
                          <a:latin typeface="+mn-lt"/>
                          <a:ea typeface="+mn-ea"/>
                          <a:cs typeface="+mn-cs"/>
                          <a:hlinkClick r:id="rId12" action="ppaction://hlinksldjump"/>
                        </a:rPr>
                        <a:t>専用ページ</a:t>
                      </a:r>
                      <a:r>
                        <a:rPr lang="ja-JP" altLang="en-US" sz="1000" b="0" i="0" kern="1200" dirty="0">
                          <a:solidFill>
                            <a:schemeClr val="tx1"/>
                          </a:solidFill>
                          <a:effectLst/>
                          <a:latin typeface="+mn-lt"/>
                          <a:ea typeface="+mn-ea"/>
                          <a:cs typeface="+mn-cs"/>
                        </a:rPr>
                        <a:t>を作成しました。これらの組織の皆さんが、ご自身たちの努力の結晶である脆弱性データを公に共有することで、喜んで最前線に立ってくれたことに感謝したいと思います。このような活動が成長し続けてより多くの組織において同様の協力が奨励されること、ひいては、これが証拠に基づくセキュリティの重要なマイルストーンの</a:t>
                      </a:r>
                      <a:r>
                        <a:rPr lang="en-US" altLang="ja-JP" sz="1000" b="0" i="0" kern="1200" dirty="0">
                          <a:solidFill>
                            <a:schemeClr val="tx1"/>
                          </a:solidFill>
                          <a:effectLst/>
                          <a:latin typeface="+mn-lt"/>
                          <a:ea typeface="+mn-ea"/>
                          <a:cs typeface="+mn-cs"/>
                        </a:rPr>
                        <a:t>1</a:t>
                      </a:r>
                      <a:r>
                        <a:rPr lang="ja-JP" altLang="en-US" sz="1000" b="0" i="0" kern="1200" dirty="0">
                          <a:solidFill>
                            <a:schemeClr val="tx1"/>
                          </a:solidFill>
                          <a:effectLst/>
                          <a:latin typeface="+mn-lt"/>
                          <a:ea typeface="+mn-ea"/>
                          <a:cs typeface="+mn-cs"/>
                        </a:rPr>
                        <a:t>つとみなされることを願っています。これらのすばらしい貢献がなければ、</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を作ることはできないからです。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業界ランキングの調査を仕上げるために時間を費やしてくれた</a:t>
                      </a:r>
                      <a:r>
                        <a:rPr lang="en-US" altLang="ja-JP" sz="1000" b="0" i="0" kern="1200" dirty="0">
                          <a:solidFill>
                            <a:schemeClr val="tx1"/>
                          </a:solidFill>
                          <a:effectLst/>
                          <a:latin typeface="+mn-lt"/>
                          <a:ea typeface="+mn-ea"/>
                          <a:cs typeface="+mn-cs"/>
                        </a:rPr>
                        <a:t>500</a:t>
                      </a:r>
                      <a:r>
                        <a:rPr lang="ja-JP" altLang="en-US" sz="1000" b="0" i="0" kern="1200" dirty="0">
                          <a:solidFill>
                            <a:schemeClr val="tx1"/>
                          </a:solidFill>
                          <a:effectLst/>
                          <a:latin typeface="+mn-lt"/>
                          <a:ea typeface="+mn-ea"/>
                          <a:cs typeface="+mn-cs"/>
                        </a:rPr>
                        <a:t>人以上の個人に本当に感謝します。皆さんの声は、</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a:t>
                      </a:r>
                      <a:r>
                        <a:rPr lang="en-US" altLang="ja-JP" sz="1000" b="0" i="0" kern="1200" dirty="0">
                          <a:solidFill>
                            <a:schemeClr val="tx1"/>
                          </a:solidFill>
                          <a:effectLst/>
                          <a:latin typeface="+mn-lt"/>
                          <a:ea typeface="+mn-ea"/>
                          <a:cs typeface="+mn-cs"/>
                        </a:rPr>
                        <a:t>2</a:t>
                      </a:r>
                      <a:r>
                        <a:rPr lang="ja-JP" altLang="en-US" sz="1000" b="0" i="0" kern="1200" dirty="0">
                          <a:solidFill>
                            <a:schemeClr val="tx1"/>
                          </a:solidFill>
                          <a:effectLst/>
                          <a:latin typeface="+mn-lt"/>
                          <a:ea typeface="+mn-ea"/>
                          <a:cs typeface="+mn-cs"/>
                        </a:rPr>
                        <a:t>つの新しい追加を決定する助けになりました。コメント、励まし、批判もすべて感謝しています。 貴重なお時間をいただき、感謝したいと思います。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非常に建設的なコメントを寄せて頂き、</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にこのアップデートを見直す時間をいただいた人たちに感謝します。皆さんのことは、可能な限り</a:t>
                      </a:r>
                      <a:r>
                        <a:rPr lang="ja-JP" altLang="en-US" sz="1000" b="0" i="0" kern="1200" dirty="0">
                          <a:solidFill>
                            <a:schemeClr val="tx1"/>
                          </a:solidFill>
                          <a:effectLst/>
                          <a:latin typeface="+mn-lt"/>
                          <a:ea typeface="+mn-ea"/>
                          <a:cs typeface="+mn-cs"/>
                          <a:hlinkClick r:id="rId12" action="ppaction://hlinksldjump"/>
                        </a:rPr>
                        <a:t>「謝辞」</a:t>
                      </a:r>
                      <a:r>
                        <a:rPr lang="ja-JP" altLang="en-US" sz="1000" b="0" i="0" kern="1200" dirty="0">
                          <a:solidFill>
                            <a:schemeClr val="tx1"/>
                          </a:solidFill>
                          <a:effectLst/>
                          <a:latin typeface="+mn-lt"/>
                          <a:ea typeface="+mn-ea"/>
                          <a:cs typeface="+mn-cs"/>
                        </a:rPr>
                        <a:t>のページに記載しています。</a:t>
                      </a:r>
                      <a:endParaRPr lang="en-US" altLang="ja-JP" sz="1000" b="0" i="0" kern="1200" dirty="0">
                        <a:solidFill>
                          <a:schemeClr val="tx1"/>
                        </a:solidFill>
                        <a:effectLst/>
                        <a:latin typeface="+mn-lt"/>
                        <a:ea typeface="+mn-ea"/>
                        <a:cs typeface="+mn-cs"/>
                      </a:endParaRPr>
                    </a:p>
                    <a:p>
                      <a:endParaRPr lang="ja-JP" altLang="en-US" sz="1000" b="0" i="0" kern="1200" dirty="0">
                        <a:solidFill>
                          <a:schemeClr val="tx1"/>
                        </a:solidFill>
                        <a:effectLst/>
                        <a:latin typeface="+mn-lt"/>
                        <a:ea typeface="+mn-ea"/>
                        <a:cs typeface="+mn-cs"/>
                      </a:endParaRPr>
                    </a:p>
                    <a:p>
                      <a:r>
                        <a:rPr lang="ja-JP" altLang="en-US" sz="1000" b="0" i="0" kern="1200" dirty="0">
                          <a:solidFill>
                            <a:schemeClr val="tx1"/>
                          </a:solidFill>
                          <a:effectLst/>
                          <a:latin typeface="+mn-lt"/>
                          <a:ea typeface="+mn-ea"/>
                          <a:cs typeface="+mn-cs"/>
                        </a:rPr>
                        <a:t>そして最後に、世界中で</a:t>
                      </a:r>
                      <a:r>
                        <a:rPr lang="en-US" altLang="ja-JP" sz="1000" b="0" i="0" kern="1200" dirty="0">
                          <a:solidFill>
                            <a:schemeClr val="tx1"/>
                          </a:solidFill>
                          <a:effectLst/>
                          <a:latin typeface="+mn-lt"/>
                          <a:ea typeface="+mn-ea"/>
                          <a:cs typeface="+mn-cs"/>
                        </a:rPr>
                        <a:t>OWASP Top 10</a:t>
                      </a:r>
                      <a:r>
                        <a:rPr lang="ja-JP" altLang="en-US" sz="1000" b="0" i="0" kern="1200" dirty="0">
                          <a:solidFill>
                            <a:schemeClr val="tx1"/>
                          </a:solidFill>
                          <a:effectLst/>
                          <a:latin typeface="+mn-lt"/>
                          <a:ea typeface="+mn-ea"/>
                          <a:cs typeface="+mn-cs"/>
                        </a:rPr>
                        <a:t>をもっと手に取りやすくするため、</a:t>
                      </a:r>
                      <a:r>
                        <a:rPr lang="en-US" altLang="ja-JP" sz="1000" b="0" i="0" kern="1200" dirty="0">
                          <a:solidFill>
                            <a:schemeClr val="tx1"/>
                          </a:solidFill>
                          <a:effectLst/>
                          <a:latin typeface="+mn-lt"/>
                          <a:ea typeface="+mn-ea"/>
                          <a:cs typeface="+mn-cs"/>
                        </a:rPr>
                        <a:t>Top 10</a:t>
                      </a:r>
                      <a:r>
                        <a:rPr lang="ja-JP" altLang="en-US" sz="1000" b="0" i="0" kern="1200" dirty="0">
                          <a:solidFill>
                            <a:schemeClr val="tx1"/>
                          </a:solidFill>
                          <a:effectLst/>
                          <a:latin typeface="+mn-lt"/>
                          <a:ea typeface="+mn-ea"/>
                          <a:cs typeface="+mn-cs"/>
                        </a:rPr>
                        <a:t>のこのリリースを多数の言語に翻訳なさる翻訳者の皆さんに前もって感謝したいと思います。</a:t>
                      </a: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ja-JP" altLang="en-US" dirty="0">
                <a:latin typeface="Exo 2" panose="00000500000000000000" pitchFamily="2" charset="0"/>
              </a:rPr>
              <a:t>導入</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250513417"/>
              </p:ext>
            </p:extLst>
          </p:nvPr>
        </p:nvGraphicFramePr>
        <p:xfrm>
          <a:off x="0" y="939600"/>
          <a:ext cx="6858000" cy="899069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1" i="0" kern="1200" dirty="0">
                          <a:solidFill>
                            <a:schemeClr val="tx1"/>
                          </a:solidFill>
                          <a:effectLst/>
                          <a:latin typeface="+mn-lt"/>
                          <a:ea typeface="+mn-ea"/>
                          <a:cs typeface="+mn-cs"/>
                        </a:rPr>
                        <a:t>2013</a:t>
                      </a:r>
                      <a:r>
                        <a:rPr lang="ja-JP" altLang="en-US" sz="1800" b="1" i="0" kern="1200" dirty="0">
                          <a:solidFill>
                            <a:schemeClr val="tx1"/>
                          </a:solidFill>
                          <a:effectLst/>
                          <a:latin typeface="+mn-lt"/>
                          <a:ea typeface="+mn-ea"/>
                          <a:cs typeface="+mn-cs"/>
                        </a:rPr>
                        <a:t>年版から</a:t>
                      </a:r>
                      <a:r>
                        <a:rPr lang="en-US" altLang="ja-JP" sz="1800" b="1" i="0" kern="1200" dirty="0">
                          <a:solidFill>
                            <a:schemeClr val="tx1"/>
                          </a:solidFill>
                          <a:effectLst/>
                          <a:latin typeface="+mn-lt"/>
                          <a:ea typeface="+mn-ea"/>
                          <a:cs typeface="+mn-cs"/>
                        </a:rPr>
                        <a:t>2017</a:t>
                      </a:r>
                      <a:r>
                        <a:rPr lang="ja-JP" altLang="en-US" sz="1800" b="1" i="0" kern="1200" dirty="0">
                          <a:solidFill>
                            <a:schemeClr val="tx1"/>
                          </a:solidFill>
                          <a:effectLst/>
                          <a:latin typeface="+mn-lt"/>
                          <a:ea typeface="+mn-ea"/>
                          <a:cs typeface="+mn-cs"/>
                        </a:rPr>
                        <a:t>年版への変更点</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r>
                        <a:rPr lang="ja-JP" altLang="en-US" sz="900" b="0" i="0" kern="1200" dirty="0">
                          <a:solidFill>
                            <a:schemeClr val="tx1"/>
                          </a:solidFill>
                          <a:effectLst/>
                          <a:latin typeface="+mn-ea"/>
                          <a:ea typeface="+mn-ea"/>
                          <a:cs typeface="+mn-cs"/>
                        </a:rPr>
                        <a:t>前のバージョンから</a:t>
                      </a:r>
                      <a:r>
                        <a:rPr lang="en-US" altLang="ja-JP" sz="900" b="0" i="0" kern="1200" dirty="0">
                          <a:solidFill>
                            <a:schemeClr val="tx1"/>
                          </a:solidFill>
                          <a:effectLst/>
                          <a:latin typeface="+mn-ea"/>
                          <a:ea typeface="+mn-ea"/>
                          <a:cs typeface="+mn-cs"/>
                        </a:rPr>
                        <a:t>4</a:t>
                      </a:r>
                      <a:r>
                        <a:rPr lang="ja-JP" altLang="en-US" sz="900" b="0" i="0" kern="1200" dirty="0">
                          <a:solidFill>
                            <a:schemeClr val="tx1"/>
                          </a:solidFill>
                          <a:effectLst/>
                          <a:latin typeface="+mn-ea"/>
                          <a:ea typeface="+mn-ea"/>
                          <a:cs typeface="+mn-cs"/>
                        </a:rPr>
                        <a:t>年以上、世の中の変化は加速してきたため、</a:t>
                      </a:r>
                      <a:r>
                        <a:rPr lang="en-US" altLang="ja-JP" sz="900" b="0" i="0" kern="1200" dirty="0">
                          <a:solidFill>
                            <a:schemeClr val="tx1"/>
                          </a:solidFill>
                          <a:effectLst/>
                          <a:latin typeface="+mn-ea"/>
                          <a:ea typeface="+mn-ea"/>
                          <a:cs typeface="+mn-cs"/>
                        </a:rPr>
                        <a:t>OWASP Top 10 </a:t>
                      </a:r>
                      <a:r>
                        <a:rPr lang="ja-JP" altLang="en-US" sz="900" b="0" i="0" kern="1200" dirty="0">
                          <a:solidFill>
                            <a:schemeClr val="tx1"/>
                          </a:solidFill>
                          <a:effectLst/>
                          <a:latin typeface="+mn-ea"/>
                          <a:ea typeface="+mn-ea"/>
                          <a:cs typeface="+mn-cs"/>
                        </a:rPr>
                        <a:t>は変更を必要とされています。我々は、</a:t>
                      </a:r>
                      <a:r>
                        <a:rPr lang="en-US" altLang="ja-JP" sz="900" b="0" i="0" kern="1200" dirty="0">
                          <a:solidFill>
                            <a:schemeClr val="tx1"/>
                          </a:solidFill>
                          <a:effectLst/>
                          <a:latin typeface="+mn-ea"/>
                          <a:ea typeface="+mn-ea"/>
                          <a:cs typeface="+mn-cs"/>
                        </a:rPr>
                        <a:t>OWASP Top 10</a:t>
                      </a:r>
                      <a:r>
                        <a:rPr lang="ja-JP" altLang="en-US" sz="900" b="0" i="0" kern="1200" dirty="0">
                          <a:solidFill>
                            <a:schemeClr val="tx1"/>
                          </a:solidFill>
                          <a:effectLst/>
                          <a:latin typeface="+mn-ea"/>
                          <a:ea typeface="+mn-ea"/>
                          <a:cs typeface="+mn-cs"/>
                        </a:rPr>
                        <a:t>をすっかりリファクタリングし、手法を改良し、新しいデータ募集のプロセスを活用し、コミュニティと協働し、リスクを評価し直し、それぞれのリスクを一から書き直し、一般に利用されているフレームワークや言語への参照を追加しています。</a:t>
                      </a:r>
                    </a:p>
                    <a:p>
                      <a:r>
                        <a:rPr lang="ja-JP" altLang="en-US" sz="900" b="0" i="0" kern="1200" dirty="0">
                          <a:solidFill>
                            <a:schemeClr val="tx1"/>
                          </a:solidFill>
                          <a:effectLst/>
                          <a:latin typeface="+mn-ea"/>
                          <a:ea typeface="+mn-ea"/>
                          <a:cs typeface="+mn-cs"/>
                        </a:rPr>
                        <a:t>ここ数年で、アプリケーションの基本的な技術とアーキテクチャは大きく変わりました</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ja-JP" altLang="en-US" sz="900" b="0" i="0" kern="1200" dirty="0">
                          <a:solidFill>
                            <a:schemeClr val="tx1"/>
                          </a:solidFill>
                          <a:effectLst/>
                          <a:latin typeface="+mn-ea"/>
                          <a:ea typeface="+mn-ea"/>
                          <a:cs typeface="+mn-cs"/>
                        </a:rPr>
                        <a:t>従来のモノリシックアプリケーションから</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Spring Boot</a:t>
                      </a:r>
                      <a:r>
                        <a:rPr lang="ja-JP" altLang="en-US" sz="900" b="0" i="0" kern="1200" dirty="0">
                          <a:solidFill>
                            <a:schemeClr val="tx1"/>
                          </a:solidFill>
                          <a:effectLst/>
                          <a:latin typeface="+mn-ea"/>
                          <a:ea typeface="+mn-ea"/>
                          <a:cs typeface="+mn-cs"/>
                        </a:rPr>
                        <a:t>で書かれたマイクロサービスに置き換わっています。 マイクロサービスには独自のセキュリティ上の課題があります。例えば、マイクロサービス、コンテナ、機密管理などの間の信頼関係の確立、などがあります。インターネットからアクセス不可能だと期待されている古いコードは、現在、シングルページアプリケーション（</a:t>
                      </a:r>
                      <a:r>
                        <a:rPr lang="en-US" altLang="ja-JP" sz="900" b="0" i="0" kern="1200" dirty="0">
                          <a:solidFill>
                            <a:schemeClr val="tx1"/>
                          </a:solidFill>
                          <a:effectLst/>
                          <a:latin typeface="+mn-ea"/>
                          <a:ea typeface="+mn-ea"/>
                          <a:cs typeface="+mn-cs"/>
                        </a:rPr>
                        <a:t>SPA</a:t>
                      </a:r>
                      <a:r>
                        <a:rPr lang="ja-JP" altLang="en-US" sz="900" b="0" i="0" kern="1200" dirty="0">
                          <a:solidFill>
                            <a:schemeClr val="tx1"/>
                          </a:solidFill>
                          <a:effectLst/>
                          <a:latin typeface="+mn-ea"/>
                          <a:ea typeface="+mn-ea"/>
                          <a:cs typeface="+mn-cs"/>
                        </a:rPr>
                        <a:t>）やモバイルアプリケーションによって使いまくられている</a:t>
                      </a:r>
                      <a:r>
                        <a:rPr lang="en-US" altLang="ja-JP" sz="900" b="0" i="0" kern="1200" dirty="0">
                          <a:solidFill>
                            <a:schemeClr val="tx1"/>
                          </a:solidFill>
                          <a:effectLst/>
                          <a:latin typeface="+mn-ea"/>
                          <a:ea typeface="+mn-ea"/>
                          <a:cs typeface="+mn-cs"/>
                        </a:rPr>
                        <a:t>API </a:t>
                      </a:r>
                      <a:r>
                        <a:rPr lang="ja-JP" altLang="en-US" sz="900" b="0" i="0" kern="1200" dirty="0">
                          <a:solidFill>
                            <a:schemeClr val="tx1"/>
                          </a:solidFill>
                          <a:effectLst/>
                          <a:latin typeface="+mn-ea"/>
                          <a:ea typeface="+mn-ea"/>
                          <a:cs typeface="+mn-cs"/>
                        </a:rPr>
                        <a:t>や </a:t>
                      </a:r>
                      <a:r>
                        <a:rPr lang="en-US" altLang="ja-JP" sz="900" b="0" i="0" kern="1200" dirty="0">
                          <a:solidFill>
                            <a:schemeClr val="tx1"/>
                          </a:solidFill>
                          <a:effectLst/>
                          <a:latin typeface="+mn-ea"/>
                          <a:ea typeface="+mn-ea"/>
                          <a:cs typeface="+mn-cs"/>
                        </a:rPr>
                        <a:t>RESTful Web</a:t>
                      </a:r>
                      <a:r>
                        <a:rPr lang="ja-JP" altLang="en-US" sz="900" b="0" i="0" kern="1200" dirty="0">
                          <a:solidFill>
                            <a:schemeClr val="tx1"/>
                          </a:solidFill>
                          <a:effectLst/>
                          <a:latin typeface="+mn-ea"/>
                          <a:ea typeface="+mn-ea"/>
                          <a:cs typeface="+mn-cs"/>
                        </a:rPr>
                        <a:t>サービスの背後に居座っています。コードによるアーキテクチャの前提、たとえば信頼できる発信者のような前提はもはや有効ではありません。</a:t>
                      </a:r>
                    </a:p>
                    <a:p>
                      <a:pPr marL="171450" indent="-171450">
                        <a:buFont typeface="Arial" panose="020B0604020202020204" pitchFamily="34" charset="0"/>
                        <a:buChar char="•"/>
                      </a:pP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や</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a:t>
                      </a: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フレームワークで書かれたシングルページアプリケーションによって、モジュール化された機能豊富なフロントエンドの開発ができるようになりました。従来、サーバー側で提供されてきた機能がクライアント側の機能に移るため、それはそれで独自のセキュリティ上の課題となります。</a:t>
                      </a:r>
                    </a:p>
                    <a:p>
                      <a:pPr marL="171450" indent="-171450">
                        <a:buFont typeface="Arial" panose="020B0604020202020204" pitchFamily="34" charset="0"/>
                        <a:buChar char="•"/>
                      </a:pPr>
                      <a:r>
                        <a:rPr lang="en-US" altLang="ja-JP" sz="900" b="0" i="0" kern="1200" dirty="0">
                          <a:solidFill>
                            <a:schemeClr val="tx1"/>
                          </a:solidFill>
                          <a:effectLst/>
                          <a:latin typeface="+mn-ea"/>
                          <a:ea typeface="+mn-ea"/>
                          <a:cs typeface="+mn-cs"/>
                        </a:rPr>
                        <a:t>JavaScript</a:t>
                      </a:r>
                      <a:r>
                        <a:rPr lang="ja-JP" altLang="en-US" sz="900" b="0" i="0" kern="1200" dirty="0">
                          <a:solidFill>
                            <a:schemeClr val="tx1"/>
                          </a:solidFill>
                          <a:effectLst/>
                          <a:latin typeface="+mn-ea"/>
                          <a:ea typeface="+mn-ea"/>
                          <a:cs typeface="+mn-cs"/>
                        </a:rPr>
                        <a:t>はいまや</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の主要言語であり、サーバー側で実行される</a:t>
                      </a:r>
                      <a:r>
                        <a:rPr lang="en-US" altLang="ja-JP" sz="900" b="0" i="0" kern="1200" dirty="0" err="1">
                          <a:solidFill>
                            <a:schemeClr val="tx1"/>
                          </a:solidFill>
                          <a:effectLst/>
                          <a:latin typeface="+mn-ea"/>
                          <a:ea typeface="+mn-ea"/>
                          <a:cs typeface="+mn-cs"/>
                        </a:rPr>
                        <a:t>node.js</a:t>
                      </a:r>
                      <a:r>
                        <a:rPr lang="ja-JP" altLang="en-US" sz="900" b="0" i="0" kern="1200" dirty="0">
                          <a:solidFill>
                            <a:schemeClr val="tx1"/>
                          </a:solidFill>
                          <a:effectLst/>
                          <a:latin typeface="+mn-ea"/>
                          <a:ea typeface="+mn-ea"/>
                          <a:cs typeface="+mn-cs"/>
                        </a:rPr>
                        <a:t>や、クライアントで動作する</a:t>
                      </a:r>
                      <a:r>
                        <a:rPr lang="en-US" altLang="ja-JP" sz="900" b="0" i="0" kern="1200" dirty="0">
                          <a:solidFill>
                            <a:schemeClr val="tx1"/>
                          </a:solidFill>
                          <a:effectLst/>
                          <a:latin typeface="+mn-ea"/>
                          <a:ea typeface="+mn-ea"/>
                          <a:cs typeface="+mn-cs"/>
                        </a:rPr>
                        <a:t>Bootstrap</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Electron</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Angular</a:t>
                      </a:r>
                      <a:r>
                        <a:rPr lang="ja-JP" altLang="en-US" sz="900" b="0" i="0" kern="1200" dirty="0">
                          <a:solidFill>
                            <a:schemeClr val="tx1"/>
                          </a:solidFill>
                          <a:effectLst/>
                          <a:latin typeface="+mn-ea"/>
                          <a:ea typeface="+mn-ea"/>
                          <a:cs typeface="+mn-cs"/>
                        </a:rPr>
                        <a:t>、</a:t>
                      </a:r>
                      <a:r>
                        <a:rPr lang="en-US" altLang="ja-JP" sz="900" b="0" i="0" kern="1200" dirty="0">
                          <a:solidFill>
                            <a:schemeClr val="tx1"/>
                          </a:solidFill>
                          <a:effectLst/>
                          <a:latin typeface="+mn-ea"/>
                          <a:ea typeface="+mn-ea"/>
                          <a:cs typeface="+mn-cs"/>
                        </a:rPr>
                        <a:t>React</a:t>
                      </a:r>
                      <a:r>
                        <a:rPr lang="ja-JP" altLang="en-US" sz="900" b="0" i="0" kern="1200" dirty="0">
                          <a:solidFill>
                            <a:schemeClr val="tx1"/>
                          </a:solidFill>
                          <a:effectLst/>
                          <a:latin typeface="+mn-ea"/>
                          <a:ea typeface="+mn-ea"/>
                          <a:cs typeface="+mn-cs"/>
                        </a:rPr>
                        <a:t>などの今どきの</a:t>
                      </a:r>
                      <a:r>
                        <a:rPr lang="en-US" altLang="ja-JP" sz="900" b="0" i="0" kern="1200" dirty="0">
                          <a:solidFill>
                            <a:schemeClr val="tx1"/>
                          </a:solidFill>
                          <a:effectLst/>
                          <a:latin typeface="+mn-ea"/>
                          <a:ea typeface="+mn-ea"/>
                          <a:cs typeface="+mn-cs"/>
                        </a:rPr>
                        <a:t>Web</a:t>
                      </a:r>
                      <a:r>
                        <a:rPr lang="ja-JP" altLang="en-US" sz="900" b="0" i="0" kern="1200" dirty="0">
                          <a:solidFill>
                            <a:schemeClr val="tx1"/>
                          </a:solidFill>
                          <a:effectLst/>
                          <a:latin typeface="+mn-ea"/>
                          <a:ea typeface="+mn-ea"/>
                          <a:cs typeface="+mn-cs"/>
                        </a:rPr>
                        <a:t>フレームワークで用いられています。</a:t>
                      </a:r>
                      <a:r>
                        <a:rPr lang="en-US" sz="900" b="0" i="0" u="none" strike="noStrike" noProof="0" dirty="0">
                          <a:solidFill>
                            <a:srgbClr val="000000"/>
                          </a:solidFill>
                          <a:latin typeface="+mn-ea"/>
                          <a:ea typeface="+mn-ea"/>
                          <a:cs typeface="Liberation Sans" panose="020B0604020202020204" pitchFamily="34" charset="0"/>
                        </a:rPr>
                        <a:t> </a:t>
                      </a:r>
                      <a:br>
                        <a:rPr lang="en-US" sz="900" b="0" i="0" u="none" strike="noStrike" noProof="0" dirty="0">
                          <a:solidFill>
                            <a:srgbClr val="000000"/>
                          </a:solidFill>
                          <a:latin typeface="+mn-ea"/>
                          <a:ea typeface="+mn-ea"/>
                          <a:cs typeface="Liberation Sans" panose="020B0604020202020204" pitchFamily="34" charset="0"/>
                        </a:rPr>
                      </a:b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データに裏付けられた新しい問題</a:t>
                      </a:r>
                      <a:r>
                        <a:rPr lang="en-US" sz="900" b="1" i="0" u="none" strike="noStrike" noProof="0" dirty="0">
                          <a:solidFill>
                            <a:srgbClr val="000000"/>
                          </a:solidFill>
                          <a:latin typeface="+mn-ea"/>
                          <a:ea typeface="+mn-ea"/>
                          <a:cs typeface="Liberation Sans" panose="020B0604020202020204" pitchFamily="34" charset="0"/>
                        </a:rPr>
                        <a:t>:</a:t>
                      </a:r>
                      <a:endParaRPr lang="en-US" sz="900" dirty="0">
                        <a:latin typeface="+mn-ea"/>
                        <a:ea typeface="+mn-ea"/>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mn-ea"/>
                          <a:ea typeface="+mn-ea"/>
                          <a:cs typeface="Liberation Sans" panose="020B0604020202020204" pitchFamily="34" charset="0"/>
                          <a:hlinkClick r:id="rId4" action="ppaction://hlinksldjump"/>
                        </a:rPr>
                        <a:t>A4:2017-</a:t>
                      </a:r>
                      <a:r>
                        <a:rPr lang="en-US" sz="900" b="1" i="0" u="none" strike="noStrike" noProof="0" dirty="0">
                          <a:solidFill>
                            <a:srgbClr val="000000"/>
                          </a:solidFill>
                          <a:latin typeface="+mn-ea"/>
                          <a:ea typeface="+mn-ea"/>
                          <a:cs typeface="Liberation Sans" panose="020B0604020202020204" pitchFamily="34" charset="0"/>
                        </a:rPr>
                        <a:t>XML </a:t>
                      </a:r>
                      <a:r>
                        <a:rPr lang="ja-JP" altLang="en-US" sz="900" b="1" i="0" u="none" strike="noStrike" noProof="0" dirty="0">
                          <a:solidFill>
                            <a:srgbClr val="000000"/>
                          </a:solidFill>
                          <a:latin typeface="+mn-ea"/>
                          <a:ea typeface="+mn-ea"/>
                          <a:cs typeface="Liberation Sans" panose="020B0604020202020204" pitchFamily="34" charset="0"/>
                        </a:rPr>
                        <a:t>外部エンティティ参照 </a:t>
                      </a:r>
                      <a:r>
                        <a:rPr lang="en-US" altLang="ja-JP" sz="900" b="1" i="0" u="none" strike="noStrike" noProof="0" dirty="0">
                          <a:solidFill>
                            <a:srgbClr val="000000"/>
                          </a:solidFill>
                          <a:latin typeface="+mn-ea"/>
                          <a:ea typeface="+mn-ea"/>
                          <a:cs typeface="Liberation Sans" panose="020B0604020202020204" pitchFamily="34" charset="0"/>
                        </a:rPr>
                        <a:t>(</a:t>
                      </a:r>
                      <a:r>
                        <a:rPr lang="en-US" sz="900" b="1" i="0" u="none" strike="noStrike" noProof="0" dirty="0">
                          <a:solidFill>
                            <a:srgbClr val="000000"/>
                          </a:solidFill>
                          <a:latin typeface="+mn-ea"/>
                          <a:ea typeface="+mn-ea"/>
                          <a:cs typeface="Liberation Sans" panose="020B0604020202020204" pitchFamily="34" charset="0"/>
                        </a:rPr>
                        <a:t>XXE)</a:t>
                      </a:r>
                      <a:r>
                        <a:rPr lang="ja-JP" altLang="en-US" sz="900" b="0" i="0" kern="1200" dirty="0">
                          <a:solidFill>
                            <a:schemeClr val="tx1"/>
                          </a:solidFill>
                          <a:effectLst/>
                          <a:latin typeface="+mn-ea"/>
                          <a:ea typeface="+mn-ea"/>
                          <a:cs typeface="+mn-cs"/>
                        </a:rPr>
                        <a:t>は、新しいカテゴリです。主にソースコード分析を行うセキュリティテストツール</a:t>
                      </a:r>
                      <a:r>
                        <a:rPr lang="en-US" altLang="ja-JP" sz="900" b="0" i="0" kern="1200" dirty="0">
                          <a:solidFill>
                            <a:schemeClr val="tx1"/>
                          </a:solidFill>
                          <a:effectLst/>
                          <a:latin typeface="+mn-ea"/>
                          <a:ea typeface="+mn-ea"/>
                          <a:cs typeface="+mn-cs"/>
                        </a:rPr>
                        <a:t>(</a:t>
                      </a:r>
                      <a:r>
                        <a:rPr lang="en-US" altLang="ja-JP" sz="900" b="0" i="0" u="none" strike="noStrike" kern="1200" dirty="0">
                          <a:solidFill>
                            <a:schemeClr val="tx1"/>
                          </a:solidFill>
                          <a:effectLst/>
                          <a:latin typeface="+mn-ea"/>
                          <a:ea typeface="+mn-ea"/>
                          <a:cs typeface="+mn-cs"/>
                          <a:hlinkClick r:id="rId5"/>
                        </a:rPr>
                        <a:t>SAST</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から寄せられたデータが根拠となっています。</a:t>
                      </a:r>
                      <a:r>
                        <a:rPr lang="en-US" sz="900" dirty="0">
                          <a:solidFill>
                            <a:srgbClr val="000000"/>
                          </a:solidFill>
                          <a:latin typeface="+mn-ea"/>
                          <a:ea typeface="+mn-ea"/>
                          <a:cs typeface="Liberation Sans" panose="020B0604020202020204" pitchFamily="34" charset="0"/>
                        </a:rPr>
                        <a:t> </a:t>
                      </a:r>
                    </a:p>
                    <a:p>
                      <a:pPr marL="82550" lvl="0" indent="-82550" algn="l">
                        <a:lnSpc>
                          <a:spcPts val="1000"/>
                        </a:lnSpc>
                        <a:spcBef>
                          <a:spcPts val="300"/>
                        </a:spcBef>
                        <a:buClr>
                          <a:srgbClr val="000000"/>
                        </a:buClr>
                        <a:buFont typeface="Arial"/>
                        <a:buChar char="•"/>
                      </a:pPr>
                      <a:endParaRPr lang="en-US" sz="900" dirty="0">
                        <a:latin typeface="+mn-ea"/>
                        <a:ea typeface="+mn-ea"/>
                        <a:cs typeface="Liberation Sans" panose="020B0604020202020204" pitchFamily="34" charset="0"/>
                      </a:endParaRPr>
                    </a:p>
                    <a:p>
                      <a:pPr marL="0" marR="0" lvl="0" indent="0" algn="l" defTabSz="914400" rtl="0" eaLnBrk="1" fontAlgn="auto" latinLnBrk="0" hangingPunct="1">
                        <a:lnSpc>
                          <a:spcPts val="1000"/>
                        </a:lnSpc>
                        <a:spcBef>
                          <a:spcPts val="300"/>
                        </a:spcBef>
                        <a:spcAft>
                          <a:spcPts val="0"/>
                        </a:spcAft>
                        <a:buClrTx/>
                        <a:buSzTx/>
                        <a:buFontTx/>
                        <a:buNone/>
                        <a:tabLst/>
                        <a:defRPr/>
                      </a:pPr>
                      <a:r>
                        <a:rPr lang="ja-JP" altLang="en-US" sz="900" b="1" i="0" kern="1200" dirty="0">
                          <a:solidFill>
                            <a:schemeClr val="tx1"/>
                          </a:solidFill>
                          <a:effectLst/>
                          <a:latin typeface="+mn-ea"/>
                          <a:ea typeface="+mn-ea"/>
                          <a:cs typeface="+mn-cs"/>
                        </a:rPr>
                        <a:t>コミュニティにより裏付けられた新しい問題</a:t>
                      </a:r>
                      <a:r>
                        <a:rPr lang="en-US" altLang="ja-JP" sz="900" b="1" i="0" kern="1200" dirty="0">
                          <a:solidFill>
                            <a:schemeClr val="tx1"/>
                          </a:solidFill>
                          <a:effectLst/>
                          <a:latin typeface="+mn-ea"/>
                          <a:ea typeface="+mn-ea"/>
                          <a:cs typeface="+mn-cs"/>
                        </a:rPr>
                        <a:t>:</a:t>
                      </a:r>
                      <a:endParaRPr lang="ja-JP" altLang="en-US" sz="900" b="1" i="0" kern="1200" dirty="0">
                        <a:solidFill>
                          <a:schemeClr val="tx1"/>
                        </a:solidFill>
                        <a:effectLst/>
                        <a:latin typeface="+mn-ea"/>
                        <a:ea typeface="+mn-ea"/>
                        <a:cs typeface="+mn-cs"/>
                      </a:endParaRPr>
                    </a:p>
                    <a:p>
                      <a:r>
                        <a:rPr lang="ja-JP" altLang="en-US" sz="900" b="0" i="0" kern="1200" dirty="0">
                          <a:solidFill>
                            <a:schemeClr val="tx1"/>
                          </a:solidFill>
                          <a:effectLst/>
                          <a:latin typeface="+mn-ea"/>
                          <a:ea typeface="+mn-ea"/>
                          <a:cs typeface="+mn-cs"/>
                        </a:rPr>
                        <a:t>コミュニティに向けて、</a:t>
                      </a:r>
                      <a:r>
                        <a:rPr lang="en-US" altLang="ja-JP" sz="900" b="0" i="0" kern="1200" dirty="0">
                          <a:solidFill>
                            <a:schemeClr val="tx1"/>
                          </a:solidFill>
                          <a:effectLst/>
                          <a:latin typeface="+mn-ea"/>
                          <a:ea typeface="+mn-ea"/>
                          <a:cs typeface="+mn-cs"/>
                        </a:rPr>
                        <a:t>2</a:t>
                      </a:r>
                      <a:r>
                        <a:rPr lang="ja-JP" altLang="en-US" sz="900" b="0" i="0" kern="1200" dirty="0">
                          <a:solidFill>
                            <a:schemeClr val="tx1"/>
                          </a:solidFill>
                          <a:effectLst/>
                          <a:latin typeface="+mn-ea"/>
                          <a:ea typeface="+mn-ea"/>
                          <a:cs typeface="+mn-cs"/>
                        </a:rPr>
                        <a:t>つのセキュリティ上の弱点に関する見識を提供してくれるよう求めました。</a:t>
                      </a:r>
                      <a:r>
                        <a:rPr lang="en-US" altLang="ja-JP" sz="900" b="0" i="0" kern="1200" dirty="0">
                          <a:solidFill>
                            <a:schemeClr val="tx1"/>
                          </a:solidFill>
                          <a:effectLst/>
                          <a:latin typeface="+mn-ea"/>
                          <a:ea typeface="+mn-ea"/>
                          <a:cs typeface="+mn-cs"/>
                        </a:rPr>
                        <a:t>500</a:t>
                      </a:r>
                      <a:r>
                        <a:rPr lang="ja-JP" altLang="en-US" sz="900" b="0" i="0" kern="1200" dirty="0">
                          <a:solidFill>
                            <a:schemeClr val="tx1"/>
                          </a:solidFill>
                          <a:effectLst/>
                          <a:latin typeface="+mn-ea"/>
                          <a:ea typeface="+mn-ea"/>
                          <a:cs typeface="+mn-cs"/>
                        </a:rPr>
                        <a:t>を超える意見をいただき、すでにデータによる裏付けのある問題</a:t>
                      </a:r>
                      <a:r>
                        <a:rPr lang="en-US" altLang="ja-JP" sz="900" b="0" i="0" kern="1200" dirty="0">
                          <a:solidFill>
                            <a:schemeClr val="tx1"/>
                          </a:solidFill>
                          <a:effectLst/>
                          <a:latin typeface="+mn-ea"/>
                          <a:ea typeface="+mn-ea"/>
                          <a:cs typeface="+mn-cs"/>
                        </a:rPr>
                        <a:t>(</a:t>
                      </a:r>
                      <a:r>
                        <a:rPr lang="ja-JP" altLang="en-US" sz="900" b="0" i="0" kern="1200" dirty="0">
                          <a:solidFill>
                            <a:schemeClr val="tx1"/>
                          </a:solidFill>
                          <a:effectLst/>
                          <a:latin typeface="+mn-ea"/>
                          <a:ea typeface="+mn-ea"/>
                          <a:cs typeface="+mn-cs"/>
                        </a:rPr>
                        <a:t>機微な情報の露出と</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を除き、二つの新しい問題があります</a:t>
                      </a:r>
                      <a:r>
                        <a:rPr lang="en-US" altLang="ja-JP" sz="900" b="0"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A8:2017-</a:t>
                      </a:r>
                      <a:r>
                        <a:rPr lang="ja-JP" altLang="en-US" sz="900" b="1" i="0" kern="1200" dirty="0">
                          <a:solidFill>
                            <a:schemeClr val="tx1"/>
                          </a:solidFill>
                          <a:effectLst/>
                          <a:latin typeface="+mn-ea"/>
                          <a:ea typeface="+mn-ea"/>
                          <a:cs typeface="+mn-cs"/>
                        </a:rPr>
                        <a:t>安全でないデシリアライゼーション</a:t>
                      </a:r>
                      <a:r>
                        <a:rPr lang="ja-JP" altLang="en-US" sz="900" b="0" i="0" kern="1200" dirty="0">
                          <a:solidFill>
                            <a:schemeClr val="tx1"/>
                          </a:solidFill>
                          <a:effectLst/>
                          <a:latin typeface="+mn-ea"/>
                          <a:ea typeface="+mn-ea"/>
                          <a:cs typeface="+mn-cs"/>
                        </a:rPr>
                        <a:t>、この問題のある環境ではリモートからのコード実行や機微なオブジェクト操作が可能になります。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A10:2017-</a:t>
                      </a:r>
                      <a:r>
                        <a:rPr lang="ja-JP" altLang="en-US" sz="900" b="1" i="0" kern="1200" dirty="0">
                          <a:solidFill>
                            <a:schemeClr val="tx1"/>
                          </a:solidFill>
                          <a:effectLst/>
                          <a:latin typeface="+mn-ea"/>
                          <a:ea typeface="+mn-ea"/>
                          <a:cs typeface="+mn-cs"/>
                        </a:rPr>
                        <a:t>不十分なロギングとモニタリング</a:t>
                      </a:r>
                      <a:r>
                        <a:rPr lang="ja-JP" altLang="en-US" sz="900" b="0" i="0" kern="1200" dirty="0">
                          <a:solidFill>
                            <a:schemeClr val="tx1"/>
                          </a:solidFill>
                          <a:effectLst/>
                          <a:latin typeface="+mn-ea"/>
                          <a:ea typeface="+mn-ea"/>
                          <a:cs typeface="+mn-cs"/>
                        </a:rPr>
                        <a:t>、この機能の欠落は、不正な活動やセキュリティ違反の検知、インシデント対応、デジタルフォレンジックを妨げるか、あるいは大幅に遅延させる可能性が</a:t>
                      </a:r>
                      <a:r>
                        <a:rPr lang="ja-JP" altLang="en-US" sz="900" b="0" i="0" kern="1200">
                          <a:solidFill>
                            <a:schemeClr val="tx1"/>
                          </a:solidFill>
                          <a:effectLst/>
                          <a:latin typeface="+mn-ea"/>
                          <a:ea typeface="+mn-ea"/>
                          <a:cs typeface="+mn-cs"/>
                        </a:rPr>
                        <a:t>あります。</a:t>
                      </a:r>
                      <a:endParaRPr lang="ja-JP" altLang="en-US" sz="900" b="0" i="0" kern="1200" dirty="0">
                        <a:solidFill>
                          <a:schemeClr val="tx1"/>
                        </a:solidFill>
                        <a:effectLst/>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ja-JP" altLang="en-US" sz="900" b="1" i="0" kern="1200" dirty="0">
                          <a:solidFill>
                            <a:schemeClr val="tx1"/>
                          </a:solidFill>
                          <a:effectLst/>
                          <a:latin typeface="+mn-ea"/>
                          <a:ea typeface="+mn-ea"/>
                          <a:cs typeface="+mn-cs"/>
                        </a:rPr>
                        <a:t>統合、引退。ただし、忘れて良いという意味ではない</a:t>
                      </a:r>
                      <a:r>
                        <a:rPr lang="en-US" altLang="ja-JP" sz="900" b="1" i="0" kern="1200" dirty="0">
                          <a:solidFill>
                            <a:schemeClr val="tx1"/>
                          </a:solidFill>
                          <a:effectLst/>
                          <a:latin typeface="+mn-ea"/>
                          <a:ea typeface="+mn-ea"/>
                          <a:cs typeface="+mn-cs"/>
                        </a:rPr>
                        <a:t>:</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A4-</a:t>
                      </a:r>
                      <a:r>
                        <a:rPr lang="ja-JP" altLang="en-US" sz="900" b="1" i="0" kern="1200" dirty="0">
                          <a:solidFill>
                            <a:schemeClr val="tx1"/>
                          </a:solidFill>
                          <a:effectLst/>
                          <a:latin typeface="+mn-ea"/>
                          <a:ea typeface="+mn-ea"/>
                          <a:cs typeface="+mn-cs"/>
                        </a:rPr>
                        <a:t>安全でないオブジェクト直接参照</a:t>
                      </a:r>
                      <a:r>
                        <a:rPr lang="ja-JP" altLang="en-US" sz="900" b="0" i="0" kern="1200" dirty="0">
                          <a:solidFill>
                            <a:schemeClr val="tx1"/>
                          </a:solidFill>
                          <a:effectLst/>
                          <a:latin typeface="+mn-ea"/>
                          <a:ea typeface="+mn-ea"/>
                          <a:cs typeface="+mn-cs"/>
                        </a:rPr>
                        <a:t> と </a:t>
                      </a:r>
                      <a:r>
                        <a:rPr lang="en-US" altLang="ja-JP" sz="900" b="1" i="0" kern="1200" dirty="0">
                          <a:solidFill>
                            <a:schemeClr val="tx1"/>
                          </a:solidFill>
                          <a:effectLst/>
                          <a:latin typeface="+mn-ea"/>
                          <a:ea typeface="+mn-ea"/>
                          <a:cs typeface="+mn-cs"/>
                        </a:rPr>
                        <a:t>A7-</a:t>
                      </a:r>
                      <a:r>
                        <a:rPr lang="ja-JP" altLang="en-US" sz="900" b="1" i="0" kern="1200" dirty="0">
                          <a:solidFill>
                            <a:schemeClr val="tx1"/>
                          </a:solidFill>
                          <a:effectLst/>
                          <a:latin typeface="+mn-ea"/>
                          <a:ea typeface="+mn-ea"/>
                          <a:cs typeface="+mn-cs"/>
                        </a:rPr>
                        <a:t>機能レベルアクセス制御の欠落</a:t>
                      </a:r>
                      <a:r>
                        <a:rPr lang="ja-JP" altLang="en-US" sz="900" b="0" i="0" kern="1200" dirty="0">
                          <a:solidFill>
                            <a:schemeClr val="tx1"/>
                          </a:solidFill>
                          <a:effectLst/>
                          <a:latin typeface="+mn-ea"/>
                          <a:ea typeface="+mn-ea"/>
                          <a:cs typeface="+mn-cs"/>
                        </a:rPr>
                        <a:t> は、</a:t>
                      </a:r>
                      <a:r>
                        <a:rPr lang="en-US" altLang="ja-JP" sz="900" b="1" i="0" kern="1200" dirty="0">
                          <a:solidFill>
                            <a:schemeClr val="tx1"/>
                          </a:solidFill>
                          <a:effectLst/>
                          <a:latin typeface="+mn-ea"/>
                          <a:ea typeface="+mn-ea"/>
                          <a:cs typeface="+mn-cs"/>
                          <a:hlinkClick r:id="rId6" action="ppaction://hlinksldjump"/>
                        </a:rPr>
                        <a:t>A5:2017-</a:t>
                      </a:r>
                      <a:r>
                        <a:rPr lang="ja-JP" altLang="en-US" sz="900" b="1" i="0" kern="1200" dirty="0">
                          <a:solidFill>
                            <a:schemeClr val="tx1"/>
                          </a:solidFill>
                          <a:effectLst/>
                          <a:latin typeface="+mn-ea"/>
                          <a:ea typeface="+mn-ea"/>
                          <a:cs typeface="+mn-cs"/>
                          <a:hlinkClick r:id="rId6" action="ppaction://hlinksldjump"/>
                        </a:rPr>
                        <a:t>アクセス制御の不備</a:t>
                      </a:r>
                      <a:r>
                        <a:rPr lang="ja-JP" altLang="en-US" sz="900" b="0" i="0" kern="1200" dirty="0">
                          <a:solidFill>
                            <a:schemeClr val="tx1"/>
                          </a:solidFill>
                          <a:effectLst/>
                          <a:latin typeface="+mn-ea"/>
                          <a:ea typeface="+mn-ea"/>
                          <a:cs typeface="+mn-cs"/>
                        </a:rPr>
                        <a:t>にマージされました。</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A8-</a:t>
                      </a:r>
                      <a:r>
                        <a:rPr lang="ja-JP" altLang="en-US" sz="900" b="1" i="0" kern="1200" dirty="0">
                          <a:solidFill>
                            <a:schemeClr val="tx1"/>
                          </a:solidFill>
                          <a:effectLst/>
                          <a:latin typeface="+mn-ea"/>
                          <a:ea typeface="+mn-ea"/>
                          <a:cs typeface="+mn-cs"/>
                        </a:rPr>
                        <a:t>クロスサイトリクエストフォージェリ </a:t>
                      </a:r>
                      <a:r>
                        <a:rPr lang="en-US" altLang="ja-JP" sz="900" b="1" i="0" kern="1200" dirty="0">
                          <a:solidFill>
                            <a:schemeClr val="tx1"/>
                          </a:solidFill>
                          <a:effectLst/>
                          <a:latin typeface="+mn-ea"/>
                          <a:ea typeface="+mn-ea"/>
                          <a:cs typeface="+mn-cs"/>
                        </a:rPr>
                        <a:t>(CSRF)</a:t>
                      </a:r>
                      <a:r>
                        <a:rPr lang="en-US" altLang="ja-JP" sz="900" b="0" i="0" kern="1200" dirty="0">
                          <a:solidFill>
                            <a:schemeClr val="tx1"/>
                          </a:solidFill>
                          <a:effectLst/>
                          <a:latin typeface="+mn-ea"/>
                          <a:ea typeface="+mn-ea"/>
                          <a:cs typeface="+mn-cs"/>
                        </a:rPr>
                        <a:t> </a:t>
                      </a:r>
                      <a:r>
                        <a:rPr lang="ja-JP" altLang="en-US" sz="900" b="0" i="0" kern="1200" dirty="0">
                          <a:solidFill>
                            <a:schemeClr val="tx1"/>
                          </a:solidFill>
                          <a:effectLst/>
                          <a:latin typeface="+mn-ea"/>
                          <a:ea typeface="+mn-ea"/>
                          <a:cs typeface="+mn-cs"/>
                        </a:rPr>
                        <a:t>は、多くのフレームワークがこの対策を講じており </a:t>
                      </a:r>
                      <a:r>
                        <a:rPr lang="en-US" altLang="ja-JP" sz="900" b="0" i="0" u="none" strike="noStrike" kern="1200" dirty="0">
                          <a:solidFill>
                            <a:schemeClr val="tx1"/>
                          </a:solidFill>
                          <a:effectLst/>
                          <a:latin typeface="+mn-ea"/>
                          <a:ea typeface="+mn-ea"/>
                          <a:cs typeface="+mn-cs"/>
                          <a:hlinkClick r:id="rId7"/>
                        </a:rPr>
                        <a:t>CSRF defenses</a:t>
                      </a:r>
                      <a:r>
                        <a:rPr lang="ja-JP" altLang="en-US" sz="900" b="0" i="0" kern="1200" dirty="0">
                          <a:solidFill>
                            <a:schemeClr val="tx1"/>
                          </a:solidFill>
                          <a:effectLst/>
                          <a:latin typeface="+mn-ea"/>
                          <a:ea typeface="+mn-ea"/>
                          <a:cs typeface="+mn-cs"/>
                        </a:rPr>
                        <a:t>、アプリケーションの</a:t>
                      </a:r>
                      <a:r>
                        <a:rPr lang="en-US" altLang="ja-JP" sz="900" b="0" i="0" kern="1200" dirty="0">
                          <a:solidFill>
                            <a:schemeClr val="tx1"/>
                          </a:solidFill>
                          <a:effectLst/>
                          <a:latin typeface="+mn-ea"/>
                          <a:ea typeface="+mn-ea"/>
                          <a:cs typeface="+mn-cs"/>
                        </a:rPr>
                        <a:t>5%</a:t>
                      </a:r>
                      <a:r>
                        <a:rPr lang="ja-JP" altLang="en-US" sz="900" b="0" i="0" kern="1200" dirty="0">
                          <a:solidFill>
                            <a:schemeClr val="tx1"/>
                          </a:solidFill>
                          <a:effectLst/>
                          <a:latin typeface="+mn-ea"/>
                          <a:ea typeface="+mn-ea"/>
                          <a:cs typeface="+mn-cs"/>
                        </a:rPr>
                        <a:t>程度でのみ観察されています。</a:t>
                      </a:r>
                    </a:p>
                    <a:p>
                      <a:pPr marL="171450" indent="-171450">
                        <a:buFont typeface="Arial" panose="020B0604020202020204" pitchFamily="34" charset="0"/>
                        <a:buChar char="•"/>
                      </a:pPr>
                      <a:r>
                        <a:rPr lang="en-US" altLang="ja-JP" sz="900" b="1" i="0" kern="1200" dirty="0">
                          <a:solidFill>
                            <a:schemeClr val="tx1"/>
                          </a:solidFill>
                          <a:effectLst/>
                          <a:latin typeface="+mn-ea"/>
                          <a:ea typeface="+mn-ea"/>
                          <a:cs typeface="+mn-cs"/>
                        </a:rPr>
                        <a:t>A10-</a:t>
                      </a:r>
                      <a:r>
                        <a:rPr lang="ja-JP" altLang="en-US" sz="900" b="1" i="0" kern="1200" dirty="0">
                          <a:solidFill>
                            <a:schemeClr val="tx1"/>
                          </a:solidFill>
                          <a:effectLst/>
                          <a:latin typeface="+mn-ea"/>
                          <a:ea typeface="+mn-ea"/>
                          <a:cs typeface="+mn-cs"/>
                        </a:rPr>
                        <a:t>未検証のリダクレクトとフォワード</a:t>
                      </a:r>
                      <a:r>
                        <a:rPr lang="ja-JP" altLang="en-US" sz="900" b="0" i="0" kern="1200" dirty="0">
                          <a:solidFill>
                            <a:schemeClr val="tx1"/>
                          </a:solidFill>
                          <a:effectLst/>
                          <a:latin typeface="+mn-ea"/>
                          <a:ea typeface="+mn-ea"/>
                          <a:cs typeface="+mn-cs"/>
                        </a:rPr>
                        <a:t>は、アプリケーションのおよそ</a:t>
                      </a:r>
                      <a:r>
                        <a:rPr lang="en-US" altLang="ja-JP" sz="900" b="0" i="0" kern="1200" dirty="0">
                          <a:solidFill>
                            <a:schemeClr val="tx1"/>
                          </a:solidFill>
                          <a:effectLst/>
                          <a:latin typeface="+mn-ea"/>
                          <a:ea typeface="+mn-ea"/>
                          <a:cs typeface="+mn-cs"/>
                        </a:rPr>
                        <a:t>8%</a:t>
                      </a:r>
                      <a:r>
                        <a:rPr lang="ja-JP" altLang="en-US" sz="900" b="0" i="0" kern="1200" dirty="0">
                          <a:solidFill>
                            <a:schemeClr val="tx1"/>
                          </a:solidFill>
                          <a:effectLst/>
                          <a:latin typeface="+mn-ea"/>
                          <a:ea typeface="+mn-ea"/>
                          <a:cs typeface="+mn-cs"/>
                        </a:rPr>
                        <a:t>で観察されており、</a:t>
                      </a:r>
                      <a:r>
                        <a:rPr lang="en-US" altLang="ja-JP" sz="900" b="0" i="0" kern="1200" dirty="0">
                          <a:solidFill>
                            <a:schemeClr val="tx1"/>
                          </a:solidFill>
                          <a:effectLst/>
                          <a:latin typeface="+mn-ea"/>
                          <a:ea typeface="+mn-ea"/>
                          <a:cs typeface="+mn-cs"/>
                        </a:rPr>
                        <a:t>XXE</a:t>
                      </a:r>
                      <a:r>
                        <a:rPr lang="ja-JP" altLang="en-US" sz="900" b="0" i="0" kern="1200" dirty="0">
                          <a:solidFill>
                            <a:schemeClr val="tx1"/>
                          </a:solidFill>
                          <a:effectLst/>
                          <a:latin typeface="+mn-ea"/>
                          <a:ea typeface="+mn-ea"/>
                          <a:cs typeface="+mn-cs"/>
                        </a:rPr>
                        <a:t>が入ったことにより、外れることになりました。</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856983815"/>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a:t>
                      </a:r>
                      <a:r>
                        <a:rPr lang="ja-JP" altLang="en-US" sz="950" b="1" dirty="0">
                          <a:latin typeface="Liberation Sans" panose="020B0604020202020204" pitchFamily="34" charset="0"/>
                          <a:cs typeface="Liberation Sans" panose="020B0604020202020204" pitchFamily="34" charset="0"/>
                        </a:rPr>
                        <a:t>インジェクション</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a:t>
                      </a:r>
                      <a:r>
                        <a:rPr lang="ja-JP" altLang="en-US" sz="950" b="1" kern="1200" dirty="0">
                          <a:latin typeface="Liberation Sans" panose="020B0604020202020204" pitchFamily="34" charset="0"/>
                          <a:cs typeface="Liberation Sans" panose="020B0604020202020204" pitchFamily="34" charset="0"/>
                        </a:rPr>
                        <a:t>認証の不備とセッション管理</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a:t>
                      </a:r>
                      <a:r>
                        <a:rPr lang="ja-JP" altLang="en-US" sz="950" b="1" kern="1200" dirty="0">
                          <a:latin typeface="Liberation Sans" panose="020B0604020202020204" pitchFamily="34" charset="0"/>
                          <a:cs typeface="Liberation Sans" panose="020B0604020202020204" pitchFamily="34" charset="0"/>
                        </a:rPr>
                        <a:t>認証の不備</a:t>
                      </a:r>
                      <a:r>
                        <a:rPr lang="en-US" sz="950" b="1" kern="1200" dirty="0">
                          <a:latin typeface="Liberation Sans" panose="020B0604020202020204" pitchFamily="34" charset="0"/>
                          <a:cs typeface="Liberation Sans" panose="020B0604020202020204" pitchFamily="34" charset="0"/>
                        </a:rPr>
                        <a:t>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a:t>
                      </a:r>
                      <a:r>
                        <a:rPr lang="ja-JP" altLang="en-US" sz="950" b="1" kern="1200" dirty="0">
                          <a:latin typeface="Liberation Sans" panose="020B0604020202020204" pitchFamily="34" charset="0"/>
                          <a:cs typeface="Liberation Sans" panose="020B0604020202020204" pitchFamily="34" charset="0"/>
                        </a:rPr>
                        <a:t>安全でないオブジェクトへの直接参照</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A7</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外部エンティティ参照 </a:t>
                      </a:r>
                      <a:r>
                        <a:rPr lang="en-US" altLang="ja-JP" sz="950" b="1" kern="1200" dirty="0">
                          <a:solidFill>
                            <a:schemeClr val="tx1"/>
                          </a:solidFill>
                          <a:latin typeface="Liberation Sans" panose="020B0604020202020204" pitchFamily="34" charset="0"/>
                          <a:ea typeface="+mn-ea"/>
                          <a:cs typeface="Liberation Sans" panose="020B0604020202020204" pitchFamily="34" charset="0"/>
                        </a:rPr>
                        <a:t>(</a:t>
                      </a:r>
                      <a:r>
                        <a:rPr lang="en-US" sz="950" b="1" kern="1200" dirty="0">
                          <a:solidFill>
                            <a:schemeClr val="tx1"/>
                          </a:solidFill>
                          <a:latin typeface="Liberation Sans" panose="020B0604020202020204" pitchFamily="34" charset="0"/>
                          <a:ea typeface="+mn-ea"/>
                          <a:cs typeface="Liberation Sans" panose="020B0604020202020204" pitchFamily="34" charset="0"/>
                        </a:rPr>
                        <a:t>XXE)</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a:t>
                      </a:r>
                      <a:r>
                        <a:rPr lang="ja-JP" altLang="en-US" sz="950" b="1" kern="1200" dirty="0">
                          <a:latin typeface="Liberation Sans" panose="020B0604020202020204" pitchFamily="34" charset="0"/>
                          <a:cs typeface="Liberation Sans" panose="020B0604020202020204" pitchFamily="34" charset="0"/>
                        </a:rPr>
                        <a:t>アクセス制御の不備</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a:t>
                      </a:r>
                      <a:r>
                        <a:rPr lang="ja-JP" altLang="en-US" sz="900" b="1" kern="1200" dirty="0">
                          <a:solidFill>
                            <a:srgbClr val="83276B"/>
                          </a:solidFill>
                          <a:latin typeface="Liberation Sans" panose="020B0604020202020204" pitchFamily="34" charset="0"/>
                          <a:cs typeface="Liberation Sans" panose="020B0604020202020204" pitchFamily="34" charset="0"/>
                        </a:rPr>
                        <a:t>マージ</a:t>
                      </a:r>
                      <a:r>
                        <a:rPr lang="en-US" sz="900" b="1" kern="1200" dirty="0">
                          <a:solidFill>
                            <a:srgbClr val="83276B"/>
                          </a:solidFill>
                          <a:latin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a:t>
                      </a:r>
                      <a:r>
                        <a:rPr lang="ja-JP" altLang="en-US" sz="950" b="1" kern="1200" dirty="0">
                          <a:latin typeface="Liberation Sans" panose="020B0604020202020204" pitchFamily="34" charset="0"/>
                          <a:cs typeface="Liberation Sans" panose="020B0604020202020204" pitchFamily="34" charset="0"/>
                        </a:rPr>
                        <a:t>機微な情報の露出</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a:t>
                      </a:r>
                      <a:r>
                        <a:rPr lang="ja-JP" altLang="en-US" sz="950" b="1" kern="1200" dirty="0">
                          <a:latin typeface="Liberation Sans" panose="020B0604020202020204" pitchFamily="34" charset="0"/>
                          <a:cs typeface="Liberation Sans" panose="020B0604020202020204" pitchFamily="34" charset="0"/>
                        </a:rPr>
                        <a:t>不適切なセキュリティ設定</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ja-JP" altLang="en-US" sz="950" b="1" baseline="0" dirty="0">
                          <a:solidFill>
                            <a:schemeClr val="tx1"/>
                          </a:solidFill>
                          <a:latin typeface="Liberation Sans" panose="020B0604020202020204" pitchFamily="34" charset="0"/>
                          <a:cs typeface="Liberation Sans" panose="020B0604020202020204" pitchFamily="34" charset="0"/>
                        </a:rPr>
                        <a:t>機能レベルのアクセス制御の不足</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A4</a:t>
                      </a:r>
                      <a:r>
                        <a:rPr lang="ja-JP" altLang="en-US" sz="900" b="1" kern="1200" baseline="0" dirty="0">
                          <a:solidFill>
                            <a:srgbClr val="4E8542"/>
                          </a:solidFill>
                          <a:latin typeface="Liberation Sans" panose="020B0604020202020204" pitchFamily="34" charset="0"/>
                          <a:cs typeface="Liberation Sans" panose="020B0604020202020204" pitchFamily="34" charset="0"/>
                        </a:rPr>
                        <a:t>とマージ</a:t>
                      </a:r>
                      <a:r>
                        <a:rPr lang="en-US" sz="900" b="1" kern="1200" baseline="0" dirty="0">
                          <a:solidFill>
                            <a:srgbClr val="4E8542"/>
                          </a:solidFill>
                          <a:latin typeface="Liberation Sans" panose="020B0604020202020204" pitchFamily="34" charset="0"/>
                          <a:cs typeface="Liberation Sans" panose="020B0604020202020204" pitchFamily="34" charset="0"/>
                        </a:rPr>
                        <a:t>]</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ja-JP" altLang="en-US" sz="950" b="1" kern="1200" dirty="0">
                          <a:latin typeface="Liberation Sans" panose="020B0604020202020204" pitchFamily="34" charset="0"/>
                          <a:cs typeface="Liberation Sans" panose="020B0604020202020204" pitchFamily="34" charset="0"/>
                        </a:rPr>
                        <a:t>クロスサイトスクリプティング</a:t>
                      </a:r>
                      <a:r>
                        <a:rPr lang="en-US" sz="950" b="1" kern="1200" dirty="0">
                          <a:latin typeface="Liberation Sans" panose="020B0604020202020204" pitchFamily="34" charset="0"/>
                          <a:cs typeface="Liberation Sans" panose="020B0604020202020204" pitchFamily="34" charset="0"/>
                        </a:rPr>
                        <a:t>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a:t>
                      </a:r>
                      <a:r>
                        <a:rPr lang="ja-JP" altLang="en-US" sz="950" b="1" kern="1200" dirty="0">
                          <a:latin typeface="Liberation Sans" panose="020B0604020202020204" pitchFamily="34" charset="0"/>
                          <a:cs typeface="Liberation Sans" panose="020B0604020202020204" pitchFamily="34" charset="0"/>
                        </a:rPr>
                        <a:t>クロスサイトリクエストフォージェリ</a:t>
                      </a:r>
                      <a:r>
                        <a:rPr lang="en-US" sz="950" b="1" kern="1200" dirty="0">
                          <a:latin typeface="Liberation Sans" panose="020B0604020202020204" pitchFamily="34" charset="0"/>
                          <a:cs typeface="Liberation Sans" panose="020B0604020202020204" pitchFamily="34" charset="0"/>
                        </a:rPr>
                        <a:t>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a:t>
                      </a:r>
                      <a:r>
                        <a:rPr lang="ja-JP" altLang="en-US" sz="950" b="1" kern="1200" dirty="0">
                          <a:latin typeface="Liberation Sans" panose="020B0604020202020204" pitchFamily="34" charset="0"/>
                          <a:cs typeface="Liberation Sans" panose="020B0604020202020204" pitchFamily="34" charset="0"/>
                        </a:rPr>
                        <a:t>安全でないデシリアライゼーション</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9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ja-JP" altLang="en-US" sz="950" b="1" kern="1200" dirty="0">
                          <a:latin typeface="Liberation Sans" panose="020B0604020202020204" pitchFamily="34" charset="0"/>
                          <a:cs typeface="Liberation Sans" panose="020B0604020202020204" pitchFamily="34" charset="0"/>
                        </a:rPr>
                        <a:t>既知の脆弱性のあるコンポーネントの使用</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未検証のリダイレクトと転送</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a:t>
                      </a:r>
                      <a:r>
                        <a:rPr lang="ja-JP" altLang="en-US" sz="950" b="1" kern="1200" dirty="0">
                          <a:solidFill>
                            <a:schemeClr val="tx1"/>
                          </a:solidFill>
                          <a:latin typeface="Liberation Sans" panose="020B0604020202020204" pitchFamily="34" charset="0"/>
                          <a:ea typeface="+mn-ea"/>
                          <a:cs typeface="Liberation Sans" panose="020B0604020202020204" pitchFamily="34" charset="0"/>
                        </a:rPr>
                        <a:t>不十分なロギングとモニタリング</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[NEW,</a:t>
                      </a:r>
                      <a:r>
                        <a:rPr lang="ja-JP" altLang="en-US" sz="1000" b="1" kern="1200" dirty="0">
                          <a:solidFill>
                            <a:srgbClr val="83276B"/>
                          </a:solidFill>
                          <a:latin typeface="Liberation Sans" panose="020B0604020202020204" pitchFamily="34" charset="0"/>
                          <a:ea typeface="+mn-ea"/>
                          <a:cs typeface="Liberation Sans" panose="020B0604020202020204" pitchFamily="34" charset="0"/>
                        </a:rPr>
                        <a:t>コミュニティ</a:t>
                      </a:r>
                      <a:r>
                        <a:rPr lang="en-US" altLang="ja-JP" sz="10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ja-JP" altLang="en-US" dirty="0">
                <a:latin typeface="Exo 2" panose="00000500000000000000" pitchFamily="2" charset="0"/>
              </a:rPr>
              <a:t>リリースノート</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287196330"/>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t>
                      </a:r>
                      <a:r>
                        <a:rPr lang="ja-JP" altLang="en-US" sz="1600" b="1" baseline="0" dirty="0">
                          <a:latin typeface="Exo 2" panose="00000500000000000000" pitchFamily="2" charset="0"/>
                        </a:rPr>
                        <a:t>アプリケーションセキュリティリスク</a:t>
                      </a:r>
                      <a:r>
                        <a:rPr lang="en-US" sz="1600" b="1" baseline="0" dirty="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24464" y="1755286"/>
            <a:ext cx="6481383" cy="2117594"/>
            <a:chOff x="124464" y="2084709"/>
            <a:chExt cx="6481383" cy="2106291"/>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7" name="Rectangle 89"/>
            <p:cNvSpPr>
              <a:spLocks noChangeArrowheads="1"/>
            </p:cNvSpPr>
            <p:nvPr/>
          </p:nvSpPr>
          <p:spPr bwMode="auto">
            <a:xfrm>
              <a:off x="124464" y="2089173"/>
              <a:ext cx="87716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1" name="Rectangle 89"/>
            <p:cNvSpPr>
              <a:spLocks noChangeArrowheads="1"/>
            </p:cNvSpPr>
            <p:nvPr/>
          </p:nvSpPr>
          <p:spPr bwMode="auto">
            <a:xfrm>
              <a:off x="1306682" y="2140195"/>
              <a:ext cx="646331"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攻撃手法</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2" name="Rectangle 89"/>
            <p:cNvSpPr>
              <a:spLocks noChangeArrowheads="1"/>
            </p:cNvSpPr>
            <p:nvPr/>
          </p:nvSpPr>
          <p:spPr bwMode="auto">
            <a:xfrm>
              <a:off x="2677734" y="2084709"/>
              <a:ext cx="877163"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rPr>
                <a:t>セキュリティ</a:t>
              </a:r>
              <a:br>
                <a:rPr lang="en-US" altLang="ja-JP" sz="900" b="1" dirty="0">
                  <a:solidFill>
                    <a:schemeClr val="tx2"/>
                  </a:solidFill>
                  <a:latin typeface="Meiryo" panose="020B0604030504040204" pitchFamily="34" charset="-128"/>
                  <a:ea typeface="Meiryo" panose="020B0604030504040204" pitchFamily="34" charset="-128"/>
                </a:rPr>
              </a:br>
              <a:r>
                <a:rPr lang="ja-JP" altLang="en-US" sz="900" b="1" dirty="0">
                  <a:solidFill>
                    <a:schemeClr val="tx2"/>
                  </a:solidFill>
                  <a:latin typeface="Meiryo" panose="020B0604030504040204" pitchFamily="34" charset="-128"/>
                  <a:ea typeface="Meiryo" panose="020B0604030504040204" pitchFamily="34" charset="-128"/>
                </a:rPr>
                <a:t>上の弱点</a:t>
              </a:r>
              <a:endParaRPr lang="en-US" sz="900" b="1" dirty="0">
                <a:solidFill>
                  <a:schemeClr val="tx2"/>
                </a:solidFill>
                <a:latin typeface="Meiryo" panose="020B0604030504040204" pitchFamily="34" charset="-128"/>
                <a:ea typeface="Meiryo" panose="020B0604030504040204" pitchFamily="34" charset="-128"/>
              </a:endParaRPr>
            </a:p>
          </p:txBody>
        </p:sp>
        <p:sp>
          <p:nvSpPr>
            <p:cNvPr id="43" name="Rectangle 89"/>
            <p:cNvSpPr>
              <a:spLocks noChangeArrowheads="1"/>
            </p:cNvSpPr>
            <p:nvPr/>
          </p:nvSpPr>
          <p:spPr bwMode="auto">
            <a:xfrm>
              <a:off x="4568356" y="2099966"/>
              <a:ext cx="761747"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技術面への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4" name="Rectangle 89"/>
            <p:cNvSpPr>
              <a:spLocks noChangeArrowheads="1"/>
            </p:cNvSpPr>
            <p:nvPr/>
          </p:nvSpPr>
          <p:spPr bwMode="auto">
            <a:xfrm>
              <a:off x="5613268" y="2089173"/>
              <a:ext cx="992579"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ビジネス面への</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攻撃</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影響</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機能</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資産</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制御</a:t>
              </a:r>
              <a:endParaRPr lang="en-US" sz="85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ja-JP" alt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rPr>
                  <a:t>弱点</a:t>
                </a:r>
                <a:endParaRPr lang="en-US" sz="900" b="1" dirty="0">
                  <a:solidFill>
                    <a:schemeClr val="accent1">
                      <a:lumMod val="50000"/>
                    </a:schemeClr>
                  </a:solidFill>
                  <a:latin typeface="Meiryo" panose="020B0604030504040204" pitchFamily="34" charset="-128"/>
                  <a:ea typeface="Meiryo" panose="020B0604030504040204" pitchFamily="34" charset="-128"/>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65250" y="2103168"/>
              <a:ext cx="877163"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セキュリティ</a:t>
              </a:r>
              <a:endParaRPr lang="en-US" altLang="ja-JP"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a:p>
              <a:pPr algn="ctr" eaLnBrk="0" hangingPunct="0">
                <a:lnSpc>
                  <a:spcPts val="800"/>
                </a:lnSpc>
              </a:pPr>
              <a:r>
                <a:rPr lang="ja-JP" alt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rPr>
                <a:t>制御</a:t>
              </a:r>
              <a:endParaRPr lang="en-US" sz="900" b="1" dirty="0">
                <a:solidFill>
                  <a:schemeClr val="tx2"/>
                </a:solidFill>
                <a:latin typeface="Meiryo" panose="020B0604030504040204" pitchFamily="34" charset="-128"/>
                <a:ea typeface="Meiryo" panose="020B0604030504040204" pitchFamily="34" charset="-128"/>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t>Risk</a:t>
            </a:r>
          </a:p>
        </p:txBody>
      </p:sp>
      <p:sp>
        <p:nvSpPr>
          <p:cNvPr id="63" name="Title 62"/>
          <p:cNvSpPr>
            <a:spLocks noGrp="1"/>
          </p:cNvSpPr>
          <p:nvPr>
            <p:ph type="title"/>
          </p:nvPr>
        </p:nvSpPr>
        <p:spPr/>
        <p:txBody>
          <a:bodyPr/>
          <a:lstStyle/>
          <a:p>
            <a:r>
              <a:rPr lang="ja-JP" altLang="en-US" dirty="0">
                <a:latin typeface="Exo 2" panose="00000500000000000000" pitchFamily="2" charset="0"/>
              </a:rPr>
              <a:t>アプリケーションセキュリティリスク</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ja-JP" alt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リスクに関する注記</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249168339"/>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脅威</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エージェント</a:t>
                      </a:r>
                      <a:endParaRPr lang="en-US" sz="6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悪用のしやすさ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弱点の蔓延度</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弱点の</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検出しやすさ</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技術面への影響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a:t>
                      </a:r>
                      <a:endParaRPr lang="en-US" altLang="ja-JP"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p>
                      <a:pPr algn="ctr"/>
                      <a:r>
                        <a:rPr lang="ja-JP" alt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への影響</a:t>
                      </a:r>
                      <a:endParaRPr lang="en-US" sz="80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アプリケーションによる</a:t>
                      </a:r>
                      <a:endParaRPr lang="en-US" sz="850" b="1" i="0" kern="120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広い</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容易</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ja-JP" alt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深刻</a:t>
                      </a:r>
                      <a:r>
                        <a:rPr lang="en-US" altLang="ja-JP"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a:t>
                      </a:r>
                      <a:r>
                        <a:rPr lang="en-US" sz="800" b="1" i="0" dirty="0">
                          <a:solidFill>
                            <a:schemeClr val="bg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rgbClr val="FEFFFF"/>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3</a:t>
                      </a:r>
                      <a:endParaRPr lang="en-US" sz="900" b="1" i="0" dirty="0">
                        <a:solidFill>
                          <a:schemeClr val="bg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5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ビジネスによる</a:t>
                      </a:r>
                      <a:endParaRPr lang="en-US" sz="850" b="1" i="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よく見られる</a:t>
                      </a:r>
                      <a:r>
                        <a:rPr lang="en-US" sz="7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8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8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平均的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ja-JP" alt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中程度</a:t>
                      </a:r>
                      <a:r>
                        <a:rPr lang="en-US" sz="800" b="1" i="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2</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まれ</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困難</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ja-JP" altLang="en-US" sz="800" b="1" i="0" dirty="0">
                          <a:solidFill>
                            <a:schemeClr val="tx1"/>
                          </a:solidFill>
                          <a:latin typeface="Meiryo" panose="020B0604030504040204" pitchFamily="34" charset="-128"/>
                          <a:ea typeface="Meiryo" panose="020B0604030504040204" pitchFamily="34" charset="-128"/>
                        </a:rPr>
                        <a:t>少ない</a:t>
                      </a:r>
                      <a:r>
                        <a:rPr lang="en-US" sz="800" b="1" i="0" dirty="0">
                          <a:solidFill>
                            <a:schemeClr val="tx1"/>
                          </a:solidFill>
                          <a:latin typeface="Meiryo" panose="020B0604030504040204" pitchFamily="34" charset="-128"/>
                          <a:ea typeface="Meiryo" panose="020B0604030504040204" pitchFamily="34" charset="-128"/>
                        </a:rPr>
                        <a:t>: </a:t>
                      </a:r>
                      <a:r>
                        <a:rPr lang="en-US" sz="900" b="1" i="0" u="none" strike="noStrike" kern="1200" baseline="0" dirty="0">
                          <a:solidFill>
                            <a:schemeClr val="tx1"/>
                          </a:solidFill>
                          <a:latin typeface="Meiryo" panose="020B0604030504040204" pitchFamily="34" charset="-128"/>
                          <a:ea typeface="Meiryo" panose="020B0604030504040204" pitchFamily="34" charset="-128"/>
                          <a:cs typeface="Liberation Sans" panose="020B0604020202020204" pitchFamily="34" charset="0"/>
                          <a:sym typeface="Wingdings" panose="05000000000000000000" pitchFamily="2" charset="2"/>
                        </a:rPr>
                        <a:t>1</a:t>
                      </a:r>
                      <a:endParaRPr lang="en-US" sz="900" b="1" i="0" dirty="0">
                        <a:solidFill>
                          <a:schemeClr val="tx1"/>
                        </a:solidFill>
                        <a:latin typeface="Meiryo" panose="020B0604030504040204" pitchFamily="34" charset="-128"/>
                        <a:ea typeface="Meiryo" panose="020B0604030504040204" pitchFamily="34" charset="-128"/>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ja-JP" altLang="en-US" dirty="0">
                <a:latin typeface="Exo 2" panose="00000500000000000000" pitchFamily="2" charset="0"/>
              </a:rPr>
              <a:t>アプリケーションセキュリティリスク</a:t>
            </a:r>
            <a:r>
              <a:rPr lang="en-AU" dirty="0"/>
              <a:t>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ja-JP" altLang="en-US" sz="700" dirty="0">
                <a:latin typeface="Meiryo" panose="020B0604030504040204" pitchFamily="34" charset="-128"/>
                <a:ea typeface="Meiryo" panose="020B0604030504040204" pitchFamily="34" charset="-128"/>
                <a:cs typeface="Liberation Sans" panose="020B0604020202020204" pitchFamily="34" charset="0"/>
              </a:rPr>
              <a:t>インジェクション</a:t>
            </a:r>
            <a:r>
              <a:rPr lang="en-US" sz="700" dirty="0">
                <a:latin typeface="Meiryo" panose="020B0604030504040204" pitchFamily="34" charset="-128"/>
                <a:ea typeface="Meiryo" panose="020B0604030504040204" pitchFamily="34" charset="-128"/>
                <a:cs typeface="Liberation Sans" panose="020B0604020202020204" pitchFamily="34" charset="0"/>
              </a:rPr>
              <a:t>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A1:2017-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インジェクション</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r>
              <a:rPr lang="en-US" sz="700">
                <a:latin typeface="Meiryo" panose="020B0604030504040204" pitchFamily="34" charset="-128"/>
                <a:ea typeface="Meiryo" panose="020B0604030504040204" pitchFamily="34" charset="-128"/>
                <a:cs typeface="Liberation Sans" panose="020B0604020202020204" pitchFamily="34" charset="0"/>
              </a:rPr>
              <a:t>.</a:t>
            </a:r>
            <a:endParaRPr lang="en-US" sz="7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A2:2017-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認証の不備</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A3:2017- </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機微な情報の露出</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kern="1200" dirty="0">
                <a:latin typeface="Meiryo" panose="020B0604030504040204" pitchFamily="34" charset="-128"/>
                <a:ea typeface="Meiryo" panose="020B0604030504040204" pitchFamily="34" charset="-128"/>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A4:2017-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en-US" sz="1050" b="1" dirty="0">
                <a:latin typeface="Meiryo" panose="020B0604030504040204" pitchFamily="34" charset="-128"/>
                <a:ea typeface="Meiryo" panose="020B0604030504040204" pitchFamily="34" charset="-128"/>
                <a:cs typeface="Liberation Sans" panose="020B0604020202020204" pitchFamily="34" charset="0"/>
              </a:rPr>
              <a:t>XML </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外部エンティティ参照</a:t>
            </a:r>
            <a:r>
              <a:rPr lang="en-US" sz="1050" b="1" dirty="0">
                <a:latin typeface="Meiryo" panose="020B0604030504040204" pitchFamily="34" charset="-128"/>
                <a:ea typeface="Meiryo" panose="020B0604030504040204" pitchFamily="34" charset="-128"/>
                <a:cs typeface="Liberation Sans" panose="020B0604020202020204" pitchFamily="34" charset="0"/>
              </a:rPr>
              <a:t>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A5:2017-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アクセス制御の不備</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A7:2017-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50" b="1" dirty="0">
                <a:latin typeface="Meiryo" panose="020B0604030504040204" pitchFamily="34" charset="-128"/>
                <a:ea typeface="Meiryo" panose="020B0604030504040204" pitchFamily="34" charset="-128"/>
                <a:cs typeface="Liberation Sans" panose="020B0604020202020204" pitchFamily="34" charset="0"/>
              </a:rPr>
              <a:t>クロスサイトスクリプティング</a:t>
            </a:r>
            <a:r>
              <a:rPr lang="en-US" sz="1050" b="1" dirty="0">
                <a:latin typeface="Meiryo" panose="020B0604030504040204" pitchFamily="34" charset="-128"/>
                <a:ea typeface="Meiryo" panose="020B0604030504040204" pitchFamily="34" charset="-128"/>
                <a:cs typeface="Liberation Sans" panose="020B0604020202020204" pitchFamily="34" charset="0"/>
              </a:rPr>
              <a:t>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7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A8:2017-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安全でないデシリアライゼーション</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A9:2017-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既知の脆弱性のあるコンポーネントの使用</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700" dirty="0">
                <a:latin typeface="Meiryo" panose="020B0604030504040204" pitchFamily="34" charset="-128"/>
                <a:ea typeface="Meiryo" panose="020B0604030504040204" pitchFamily="34" charset="-128"/>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700" kern="1200" dirty="0">
              <a:latin typeface="Meiryo" panose="020B0604030504040204" pitchFamily="34" charset="-128"/>
              <a:ea typeface="Meiryo" panose="020B0604030504040204" pitchFamily="34" charset="-128"/>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050" b="1" dirty="0">
                <a:latin typeface="Meiryo" panose="020B0604030504040204" pitchFamily="34" charset="-128"/>
                <a:ea typeface="Meiryo" panose="020B0604030504040204" pitchFamily="34" charset="-128"/>
                <a:cs typeface="Liberation Sans" panose="020B0604020202020204" pitchFamily="34" charset="0"/>
              </a:rPr>
              <a:t>A10:2017-</a:t>
            </a:r>
            <a:br>
              <a:rPr lang="en-US" sz="1050" b="1" dirty="0">
                <a:latin typeface="Meiryo" panose="020B0604030504040204" pitchFamily="34" charset="-128"/>
                <a:ea typeface="Meiryo" panose="020B0604030504040204" pitchFamily="34" charset="-128"/>
                <a:cs typeface="Liberation Sans" panose="020B0604020202020204" pitchFamily="34" charset="0"/>
              </a:rPr>
            </a:br>
            <a:r>
              <a:rPr lang="ja-JP" altLang="en-US" sz="1000" b="1" dirty="0">
                <a:latin typeface="Meiryo" panose="020B0604030504040204" pitchFamily="34" charset="-128"/>
                <a:ea typeface="Meiryo" panose="020B0604030504040204" pitchFamily="34" charset="-128"/>
                <a:cs typeface="Liberation Sans" panose="020B0604020202020204" pitchFamily="34" charset="0"/>
              </a:rPr>
              <a:t>不十分なロギングとモニタリング</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577081"/>
          </a:xfrm>
          <a:prstGeom prst="rect">
            <a:avLst/>
          </a:prstGeom>
          <a:noFill/>
        </p:spPr>
        <p:txBody>
          <a:bodyPr wrap="square" rtlCol="0">
            <a:spAutoFit/>
          </a:bodyPr>
          <a:lstStyle/>
          <a:p>
            <a:pPr algn="ctr"/>
            <a:r>
              <a:rPr lang="en-US" sz="1050" b="1" dirty="0">
                <a:latin typeface="Meiryo" panose="020B0604030504040204" pitchFamily="34" charset="-128"/>
                <a:ea typeface="Meiryo" panose="020B0604030504040204" pitchFamily="34" charset="-128"/>
                <a:cs typeface="Liberation Sans" panose="020B0604020202020204" pitchFamily="34" charset="0"/>
              </a:rPr>
              <a:t>A6:2017-</a:t>
            </a:r>
            <a:r>
              <a:rPr lang="ja-JP" altLang="en-US" sz="1050" b="1" dirty="0">
                <a:latin typeface="Meiryo" panose="020B0604030504040204" pitchFamily="34" charset="-128"/>
                <a:ea typeface="Meiryo" panose="020B0604030504040204" pitchFamily="34" charset="-128"/>
                <a:cs typeface="Liberation Sans" panose="020B0604020202020204" pitchFamily="34" charset="0"/>
              </a:rPr>
              <a:t>不適切なセキュリティ設定</a:t>
            </a:r>
            <a:endParaRPr lang="en-US" sz="1050" b="1" dirty="0">
              <a:latin typeface="Meiryo" panose="020B0604030504040204" pitchFamily="34" charset="-128"/>
              <a:ea typeface="Meiryo" panose="020B0604030504040204" pitchFamily="34" charset="-128"/>
              <a:cs typeface="Liberation Sans" panose="020B0604020202020204" pitchFamily="34" charset="0"/>
            </a:endParaRPr>
          </a:p>
          <a:p>
            <a:pPr algn="ctr"/>
            <a:endParaRPr lang="en-US" sz="105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a:t>
            </a:r>
            <a:r>
              <a:rPr lang="ja-JP" altLang="en-US" sz="900" dirty="0">
                <a:solidFill>
                  <a:schemeClr val="tx1"/>
                </a:solidFill>
                <a:latin typeface="Liberation Sans" panose="020B0604020202020204" pitchFamily="34" charset="0"/>
                <a:cs typeface="Liberation Sans" panose="020B0604020202020204" pitchFamily="34" charset="0"/>
                <a:hlinkClick r:id="rId9"/>
              </a:rPr>
              <a:t>インジェクション</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a:t>
            </a:r>
            <a:r>
              <a:rPr lang="ja-JP" altLang="en-US" sz="900" dirty="0">
                <a:solidFill>
                  <a:schemeClr val="tx1"/>
                </a:solidFill>
                <a:latin typeface="Liberation Sans" panose="020B0604020202020204" pitchFamily="34" charset="0"/>
                <a:cs typeface="Liberation Sans" panose="020B0604020202020204" pitchFamily="34" charset="0"/>
                <a:hlinkClick r:id="rId10"/>
              </a:rPr>
              <a:t>インジェクション</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2"/>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2"/>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a:t>
            </a:r>
            <a:r>
              <a:rPr lang="ja-JP" altLang="en-US" sz="900" dirty="0">
                <a:solidFill>
                  <a:schemeClr val="tx1"/>
                </a:solidFill>
                <a:latin typeface="Liberation Sans" panose="020B0604020202020204" pitchFamily="34" charset="0"/>
                <a:cs typeface="Liberation Sans" panose="020B0604020202020204" pitchFamily="34" charset="0"/>
                <a:hlinkClick r:id="rId13"/>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3"/>
              </a:rPr>
              <a:t>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a:t>
            </a:r>
            <a:r>
              <a:rPr lang="ja-JP" altLang="en-US" sz="900" dirty="0">
                <a:solidFill>
                  <a:schemeClr val="tx1"/>
                </a:solidFill>
                <a:latin typeface="Liberation Sans" panose="020B0604020202020204" pitchFamily="34" charset="0"/>
                <a:cs typeface="Liberation Sans" panose="020B0604020202020204" pitchFamily="34" charset="0"/>
                <a:hlinkClick r:id="rId14"/>
              </a:rPr>
              <a:t>インジェクション</a:t>
            </a:r>
            <a:r>
              <a:rPr lang="en-US" sz="900" dirty="0">
                <a:solidFill>
                  <a:schemeClr val="tx1"/>
                </a:solidFill>
                <a:latin typeface="Liberation Sans" panose="020B0604020202020204" pitchFamily="34" charset="0"/>
                <a:cs typeface="Liberation Sans" panose="020B0604020202020204" pitchFamily="34" charset="0"/>
                <a:hlinkClick r:id="rId14"/>
              </a:rPr>
              <a:t>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ja-JP" altLang="en-US" sz="900" dirty="0">
                <a:solidFill>
                  <a:schemeClr val="tx1"/>
                </a:solidFill>
                <a:latin typeface="Liberation Sans" panose="020B0604020202020204" pitchFamily="34" charset="0"/>
                <a:cs typeface="Liberation Sans" panose="020B0604020202020204" pitchFamily="34" charset="0"/>
                <a:hlinkClick r:id="rId18"/>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ja-JP" altLang="en-US" sz="900" dirty="0">
                <a:solidFill>
                  <a:schemeClr val="tx1"/>
                </a:solidFill>
                <a:latin typeface="Liberation Sans" panose="020B0604020202020204" pitchFamily="34" charset="0"/>
                <a:cs typeface="Liberation Sans" panose="020B0604020202020204" pitchFamily="34" charset="0"/>
                <a:hlinkClick r:id="rId19"/>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Hibernate </a:t>
            </a:r>
            <a:r>
              <a:rPr lang="ja-JP" altLang="en-US" sz="900" dirty="0">
                <a:solidFill>
                  <a:schemeClr val="tx1"/>
                </a:solidFill>
                <a:latin typeface="Liberation Sans" panose="020B0604020202020204" pitchFamily="34" charset="0"/>
                <a:cs typeface="Liberation Sans" panose="020B0604020202020204" pitchFamily="34" charset="0"/>
                <a:hlinkClick r:id="rId20"/>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a:t>
            </a:r>
            <a:r>
              <a:rPr lang="ja-JP" altLang="en-US" sz="900" dirty="0">
                <a:solidFill>
                  <a:schemeClr val="tx1"/>
                </a:solidFill>
                <a:latin typeface="Liberation Sans" panose="020B0604020202020204" pitchFamily="34" charset="0"/>
                <a:cs typeface="Liberation Sans" panose="020B0604020202020204" pitchFamily="34" charset="0"/>
                <a:hlinkClick r:id="rId21"/>
              </a:rPr>
              <a:t>インジェクション</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ja-JP" altLang="en-US" dirty="0">
                <a:latin typeface="Exo 2" panose="00000500000000000000" pitchFamily="2" charset="0"/>
              </a:rPr>
              <a:t>インジェクション</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1572164309"/>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r>
                        <a:rPr lang="ja-JP" altLang="en-US" sz="1100" dirty="0">
                          <a:solidFill>
                            <a:schemeClr val="bg1"/>
                          </a:solidFill>
                          <a:latin typeface="Exo 2" panose="00000500000000000000" pitchFamily="2" charset="0"/>
                        </a:rPr>
                        <a:t>　</a:t>
                      </a: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pitchFamily="34" charset="0"/>
                          <a:cs typeface="Liberation Sans" panose="020B0604020202020204" pitchFamily="34" charset="0"/>
                        </a:rPr>
                        <a:t>悪用のしやすさ</a:t>
                      </a:r>
                      <a:r>
                        <a:rPr lang="en-US" sz="900" b="1" dirty="0">
                          <a:solidFill>
                            <a:srgbClr val="FFFFFF"/>
                          </a:solidFill>
                          <a:latin typeface="Liberation Sans" panose="020B0604020202020204" pitchFamily="34" charset="0"/>
                          <a:cs typeface="Liberation Sans" panose="020B0604020202020204" pitchFamily="34" charset="0"/>
                        </a:rPr>
                        <a:t>: </a:t>
                      </a:r>
                      <a:r>
                        <a:rPr lang="en-US" sz="105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pitchFamily="34" charset="0"/>
                          <a:cs typeface="Liberation Sans" panose="020B0604020202020204" pitchFamily="34" charset="0"/>
                        </a:rPr>
                        <a:t>蔓延度</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bg1"/>
                          </a:solidFill>
                          <a:latin typeface="Liberation Sans" panose="020B0604020202020204" pitchFamily="34" charset="0"/>
                          <a:cs typeface="Liberation Sans" panose="020B0604020202020204" pitchFamily="34" charset="0"/>
                        </a:rPr>
                        <a:t>検出のしやすさ</a:t>
                      </a:r>
                      <a:r>
                        <a:rPr lang="en-US" sz="1000" b="1"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ja-JP" altLang="en-US" sz="1000" b="1" baseline="0" dirty="0">
                          <a:solidFill>
                            <a:schemeClr val="bg1"/>
                          </a:solidFill>
                          <a:latin typeface="Liberation Sans" panose="020B0604020202020204" pitchFamily="34" charset="0"/>
                          <a:cs typeface="Liberation Sans" panose="020B0604020202020204" pitchFamily="34" charset="0"/>
                        </a:rPr>
                        <a:t>技術面</a:t>
                      </a:r>
                      <a:r>
                        <a:rPr lang="en-US" sz="1000" b="1" baseline="0" dirty="0">
                          <a:solidFill>
                            <a:schemeClr val="bg1"/>
                          </a:solidFill>
                          <a:latin typeface="Liberation Sans" panose="020B0604020202020204" pitchFamily="34" charset="0"/>
                          <a:cs typeface="Liberation Sans" panose="020B0604020202020204" pitchFamily="34" charset="0"/>
                        </a:rPr>
                        <a:t>:</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ja-JP" altLang="en-US" sz="900" b="0" i="0" u="none" strike="noStrike" noProof="0" dirty="0">
                          <a:ln>
                            <a:noFill/>
                          </a:ln>
                          <a:solidFill>
                            <a:srgbClr val="000000"/>
                          </a:solidFill>
                          <a:latin typeface="Liberation Sans" panose="020B0604020202020204" pitchFamily="34" charset="0"/>
                          <a:hlinkClick r:id="rId24"/>
                        </a:rPr>
                        <a:t>インジェクション</a:t>
                      </a:r>
                      <a:r>
                        <a:rPr lang="en-US" sz="900" b="0" i="0" u="none" strike="noStrike" noProof="0" dirty="0">
                          <a:ln>
                            <a:noFill/>
                          </a:ln>
                          <a:solidFill>
                            <a:srgbClr val="000000"/>
                          </a:solidFill>
                          <a:latin typeface="Liberation Sans" panose="020B0604020202020204" pitchFamily="34" charset="0"/>
                          <a:hlinkClick r:id="rId24"/>
                        </a:rPr>
                        <a:t>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ja-JP" altLang="en-US" sz="900" dirty="0">
                          <a:latin typeface="Liberation Sans" panose="020B0604020202020204" pitchFamily="34" charset="0"/>
                          <a:cs typeface="Liberation Sans" panose="020B0604020202020204" pitchFamily="34" charset="0"/>
                        </a:rPr>
                        <a:t>インジェクション</a:t>
                      </a:r>
                      <a:r>
                        <a:rPr lang="en-US" sz="900" dirty="0">
                          <a:latin typeface="Liberation Sans" panose="020B0604020202020204" pitchFamily="34" charset="0"/>
                          <a:cs typeface="Liberation Sans" panose="020B0604020202020204" pitchFamily="34" charset="0"/>
                        </a:rPr>
                        <a:t>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a:t>
                      </a:r>
                      <a:r>
                        <a:rPr lang="ja-JP" altLang="en-US" sz="900" dirty="0">
                          <a:latin typeface="Liberation Sans" panose="020B0604020202020204" pitchFamily="34" charset="0"/>
                          <a:cs typeface="Liberation Sans" panose="020B0604020202020204" pitchFamily="34" charset="0"/>
                        </a:rPr>
                        <a:t>インジェクション</a:t>
                      </a:r>
                      <a:r>
                        <a:rPr lang="en-US" sz="900" dirty="0">
                          <a:latin typeface="Liberation Sans" panose="020B0604020202020204" pitchFamily="34" charset="0"/>
                          <a:cs typeface="Liberation Sans" panose="020B0604020202020204" pitchFamily="34" charset="0"/>
                        </a:rPr>
                        <a:t>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ja-JP" altLang="en-US" sz="900" dirty="0">
                          <a:latin typeface="Liberation Sans" panose="020B0604020202020204" pitchFamily="34" charset="0"/>
                          <a:cs typeface="Liberation Sans" panose="020B0604020202020204" pitchFamily="34" charset="0"/>
                        </a:rPr>
                        <a:t>インジェクション</a:t>
                      </a:r>
                      <a:r>
                        <a:rPr lang="en-US" sz="900" dirty="0">
                          <a:latin typeface="Liberation Sans" panose="020B0604020202020204" pitchFamily="34" charset="0"/>
                          <a:cs typeface="Liberation Sans" panose="020B0604020202020204" pitchFamily="34" charset="0"/>
                        </a:rPr>
                        <a:t>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ja-JP" altLang="en-US" sz="900" dirty="0">
                          <a:solidFill>
                            <a:srgbClr val="000000"/>
                          </a:solidFill>
                          <a:latin typeface="Liberation Sans" panose="020B0604020202020204" pitchFamily="34" charset="0"/>
                          <a:cs typeface="Liberation Sans" panose="020B0604020202020204" pitchFamily="34" charset="0"/>
                        </a:rPr>
                        <a:t>インジェクション</a:t>
                      </a:r>
                      <a:r>
                        <a:rPr lang="en-US" sz="900" dirty="0">
                          <a:solidFill>
                            <a:srgbClr val="000000"/>
                          </a:solidFill>
                          <a:latin typeface="Liberation Sans" panose="020B0604020202020204" pitchFamily="34" charset="0"/>
                          <a:cs typeface="Liberation Sans" panose="020B0604020202020204" pitchFamily="34" charset="0"/>
                        </a:rPr>
                        <a:t> can result in data loss, corruption, or disclosure to unauthorized parties, loss of accountability, or denial of access. </a:t>
                      </a:r>
                      <a:r>
                        <a:rPr lang="ja-JP" altLang="en-US" sz="900" dirty="0">
                          <a:solidFill>
                            <a:srgbClr val="000000"/>
                          </a:solidFill>
                          <a:latin typeface="Liberation Sans" panose="020B0604020202020204" pitchFamily="34" charset="0"/>
                          <a:cs typeface="Liberation Sans" panose="020B0604020202020204" pitchFamily="34" charset="0"/>
                        </a:rPr>
                        <a:t>インジェクション</a:t>
                      </a:r>
                      <a:r>
                        <a:rPr lang="en-US" sz="900" dirty="0">
                          <a:solidFill>
                            <a:srgbClr val="000000"/>
                          </a:solidFill>
                          <a:latin typeface="Liberation Sans" panose="020B0604020202020204" pitchFamily="34" charset="0"/>
                          <a:cs typeface="Liberation Sans" panose="020B0604020202020204" pitchFamily="34" charset="0"/>
                        </a:rPr>
                        <a:t>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a:t>
            </a:r>
            <a:r>
              <a:rPr lang="ja-JP" altLang="en-US" sz="900" b="1" dirty="0">
                <a:solidFill>
                  <a:schemeClr val="tx2"/>
                </a:solidFill>
                <a:latin typeface="Liberation Sans" panose="020B0604020202020204" pitchFamily="34" charset="0"/>
                <a:cs typeface="Liberation Sans" panose="020B0604020202020204" pitchFamily="34" charset="0"/>
                <a:hlinkClick r:id="rId6" action="ppaction://hlinksldjump"/>
              </a:rPr>
              <a:t>機微な情報の露出</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ja-JP" altLang="en-US" dirty="0">
                <a:latin typeface="Exo 2" panose="00000500000000000000" pitchFamily="2" charset="0"/>
              </a:rPr>
              <a:t>認証の不備</a:t>
            </a:r>
            <a:endParaRPr lang="en-US" dirty="0">
              <a:latin typeface="Exo 2" panose="00000500000000000000" pitchFamily="2" charset="0"/>
            </a:endParaRPr>
          </a:p>
        </p:txBody>
      </p:sp>
      <p:graphicFrame>
        <p:nvGraphicFramePr>
          <p:cNvPr id="34" name="Tabelle 33"/>
          <p:cNvGraphicFramePr>
            <a:graphicFrameLocks noGrp="1"/>
          </p:cNvGraphicFramePr>
          <p:nvPr>
            <p:extLst>
              <p:ext uri="{D42A27DB-BD31-4B8C-83A1-F6EECF244321}">
                <p14:modId xmlns:p14="http://schemas.microsoft.com/office/powerpoint/2010/main" val="31763374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ja-JP" altLang="en-US" sz="900" b="1" dirty="0">
                          <a:solidFill>
                            <a:srgbClr val="FFFFFF"/>
                          </a:solidFill>
                          <a:latin typeface="Liberation Sans" panose="020B0604020202020204"/>
                          <a:cs typeface="Liberation Sans" panose="020B0604020202020204" pitchFamily="34" charset="0"/>
                        </a:rPr>
                        <a:t>悪用のしやすさ</a:t>
                      </a:r>
                      <a:r>
                        <a:rPr lang="en-US" sz="900" b="1" dirty="0">
                          <a:solidFill>
                            <a:srgbClr val="FFFFFF"/>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baseline="0" dirty="0">
                          <a:solidFill>
                            <a:schemeClr val="tx1"/>
                          </a:solidFill>
                          <a:latin typeface="Liberation Sans" panose="020B0604020202020204"/>
                          <a:cs typeface="Liberation Sans" panose="020B0604020202020204" pitchFamily="34" charset="0"/>
                        </a:rPr>
                        <a:t>蔓延度</a:t>
                      </a:r>
                      <a:r>
                        <a:rPr lang="en-US" sz="1000" b="1" baseline="0"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ja-JP" altLang="en-US" sz="1000" b="1" dirty="0">
                          <a:solidFill>
                            <a:schemeClr val="tx1"/>
                          </a:solidFill>
                          <a:latin typeface="Liberation Sans" panose="020B0604020202020204"/>
                          <a:cs typeface="Liberation Sans" panose="020B0604020202020204" pitchFamily="34" charset="0"/>
                        </a:rPr>
                        <a:t>検出のしやすさ</a:t>
                      </a:r>
                      <a:r>
                        <a:rPr lang="en-US" sz="1000" b="1" dirty="0">
                          <a:solidFill>
                            <a:schemeClr val="tx1"/>
                          </a:solidFill>
                          <a:latin typeface="Liberation Sans" panose="020B0604020202020204"/>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ja-JP" altLang="en-US" sz="1000" b="1" baseline="0" dirty="0">
                          <a:solidFill>
                            <a:srgbClr val="FFFFFF"/>
                          </a:solidFill>
                          <a:latin typeface="Liberation Sans" panose="020B0604020202020204"/>
                          <a:cs typeface="Liberation Sans" panose="020B0604020202020204" pitchFamily="34" charset="0"/>
                        </a:rPr>
                        <a:t>技術面</a:t>
                      </a:r>
                      <a:r>
                        <a:rPr lang="en-US" sz="1000" b="1" baseline="0" dirty="0">
                          <a:solidFill>
                            <a:srgbClr val="FFFFFF"/>
                          </a:solidFill>
                          <a:latin typeface="Liberation Sans" panose="020B0604020202020204"/>
                          <a:cs typeface="Liberation Sans" panose="020B0604020202020204" pitchFamily="34" charset="0"/>
                        </a:rPr>
                        <a:t>: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13020</Words>
  <Application>Microsoft Macintosh PowerPoint</Application>
  <PresentationFormat>A4 210 x 297 mm</PresentationFormat>
  <Paragraphs>1331</Paragraphs>
  <Slides>25</Slides>
  <Notes>24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25</vt:i4>
      </vt:variant>
    </vt:vector>
  </HeadingPairs>
  <TitlesOfParts>
    <vt:vector size="35" baseType="lpstr">
      <vt:lpstr>Exo 2</vt:lpstr>
      <vt:lpstr>Liberation Sans</vt:lpstr>
      <vt:lpstr>ＭＳ Ｐゴシック</vt:lpstr>
      <vt:lpstr>OpenSymbol</vt:lpstr>
      <vt:lpstr>Meiryo</vt:lpstr>
      <vt:lpstr>Arial</vt:lpstr>
      <vt:lpstr>Calibri</vt:lpstr>
      <vt:lpstr>Wingdings</vt:lpstr>
      <vt:lpstr>Wingdings 2</vt:lpstr>
      <vt:lpstr>Office Theme</vt:lpstr>
      <vt:lpstr>PowerPoint プレゼンテーション</vt:lpstr>
      <vt:lpstr>Table of Contents</vt:lpstr>
      <vt:lpstr>前書き</vt:lpstr>
      <vt:lpstr>導入</vt:lpstr>
      <vt:lpstr>リリースノート</vt:lpstr>
      <vt:lpstr>アプリケーションセキュリティリスク</vt:lpstr>
      <vt:lpstr>OWASP Top 10 アプリケーションセキュリティリスク – 2017 </vt:lpstr>
      <vt:lpstr>インジェクション</vt:lpstr>
      <vt:lpstr>認証の不備</vt:lpstr>
      <vt:lpstr>機微な情報の露出</vt:lpstr>
      <vt:lpstr>XML 外部エンティティ参照 (XXE)</vt:lpstr>
      <vt:lpstr>アクセス制御の不備</vt:lpstr>
      <vt:lpstr>不適切なセキュリティ設定</vt:lpstr>
      <vt:lpstr>クロスサイトスクリプティング (XSS)</vt:lpstr>
      <vt:lpstr>安全でないデシリアライゼーション</vt:lpstr>
      <vt:lpstr>既知の脆弱性のあるコンポーネントの使用</vt:lpstr>
      <vt:lpstr>不十分なロギングとモニタリング</vt:lpstr>
      <vt:lpstr>開発者のための次のステップ</vt:lpstr>
      <vt:lpstr>セキュリティテスト担当者のための 次のステップ</vt:lpstr>
      <vt:lpstr>組織のための次のステップ</vt:lpstr>
      <vt:lpstr>アプリケーションマネージャのための 次のステップ</vt:lpstr>
      <vt:lpstr>リスクに関する注記</vt:lpstr>
      <vt:lpstr>リスクファクターに関する詳細</vt:lpstr>
      <vt:lpstr>方法論とデータ</vt:lpstr>
      <vt:lpstr>謝辞</vt:lpstr>
    </vt:vector>
  </TitlesOfParts>
  <Manager/>
  <Company>OWASP</Company>
  <LinksUpToDate>false</LinksUpToDate>
  <SharedDoc>false</SharedDoc>
  <HyperlinkBase/>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AsteriskAdmin</cp:lastModifiedBy>
  <cp:revision>2014</cp:revision>
  <cp:lastPrinted>2017-11-16T20:35:31Z</cp:lastPrinted>
  <dcterms:created xsi:type="dcterms:W3CDTF">2009-08-17T12:51:41Z</dcterms:created>
  <dcterms:modified xsi:type="dcterms:W3CDTF">2017-12-25T04:02:36Z</dcterms:modified>
  <cp:category/>
  <cp:contentStatus>RC2_RCC1</cp:contentStatus>
</cp:coreProperties>
</file>