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34" autoAdjust="0"/>
    <p:restoredTop sz="95096" autoAdjust="0"/>
  </p:normalViewPr>
  <p:slideViewPr>
    <p:cSldViewPr>
      <p:cViewPr varScale="1">
        <p:scale>
          <a:sx n="110" d="100"/>
          <a:sy n="110" d="100"/>
        </p:scale>
        <p:origin x="1128" y="192"/>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A40ED050-BDA1-BA44-9165-1409C092BD58}" type="presOf" srcId="{7FF32AF6-DBCC-4EB2-B43B-A00188F7D204}" destId="{F55C0F19-ACD0-452E-8743-4A25E747654D}" srcOrd="0" destOrd="0"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23715" y="-2186944"/>
          <a:ext cx="9265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sp:txBody>
      <dsp:txXfrm rot="-5400000">
        <a:off x="1317069" y="110164"/>
        <a:ext cx="5339845" cy="836090"/>
      </dsp:txXfrm>
    </dsp:sp>
    <dsp:sp modelId="{13D31E1D-AAA2-4FA3-B46E-809665F827F4}">
      <dsp:nvSpPr>
        <dsp:cNvPr id="0" name=""/>
        <dsp:cNvSpPr/>
      </dsp:nvSpPr>
      <dsp:spPr>
        <a:xfrm>
          <a:off x="155854" y="1907"/>
          <a:ext cx="1115983" cy="10526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7238" y="53291"/>
        <a:ext cx="1013215" cy="949833"/>
      </dsp:txXfrm>
    </dsp:sp>
    <dsp:sp modelId="{29555282-7DBF-4954-82C2-561252AD070F}">
      <dsp:nvSpPr>
        <dsp:cNvPr id="0" name=""/>
        <dsp:cNvSpPr/>
      </dsp:nvSpPr>
      <dsp:spPr>
        <a:xfrm rot="5400000">
          <a:off x="3426427" y="-969455"/>
          <a:ext cx="112112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6566" y="1239864"/>
        <a:ext cx="5320849" cy="1011669"/>
      </dsp:txXfrm>
    </dsp:sp>
    <dsp:sp modelId="{32E4C202-A073-4E81-BC9F-5F3538C94998}">
      <dsp:nvSpPr>
        <dsp:cNvPr id="0" name=""/>
        <dsp:cNvSpPr/>
      </dsp:nvSpPr>
      <dsp:spPr>
        <a:xfrm>
          <a:off x="155854" y="1118209"/>
          <a:ext cx="1115983" cy="125497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172687"/>
        <a:ext cx="1007027" cy="1146020"/>
      </dsp:txXfrm>
    </dsp:sp>
    <dsp:sp modelId="{F55C0F19-ACD0-452E-8743-4A25E747654D}">
      <dsp:nvSpPr>
        <dsp:cNvPr id="0" name=""/>
        <dsp:cNvSpPr/>
      </dsp:nvSpPr>
      <dsp:spPr>
        <a:xfrm rot="5400000">
          <a:off x="3467058" y="349876"/>
          <a:ext cx="103986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2600" y="2595858"/>
        <a:ext cx="5328783" cy="938343"/>
      </dsp:txXfrm>
    </dsp:sp>
    <dsp:sp modelId="{F564D79A-2552-48FA-AA2D-99B849FE28FB}">
      <dsp:nvSpPr>
        <dsp:cNvPr id="0" name=""/>
        <dsp:cNvSpPr/>
      </dsp:nvSpPr>
      <dsp:spPr>
        <a:xfrm>
          <a:off x="155854" y="2436885"/>
          <a:ext cx="1115983" cy="125628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491363"/>
        <a:ext cx="1007027" cy="1147332"/>
      </dsp:txXfrm>
    </dsp:sp>
    <dsp:sp modelId="{992D08B6-B207-435B-A893-D17B49418ACB}">
      <dsp:nvSpPr>
        <dsp:cNvPr id="0" name=""/>
        <dsp:cNvSpPr/>
      </dsp:nvSpPr>
      <dsp:spPr>
        <a:xfrm rot="5400000">
          <a:off x="3245070" y="1814904"/>
          <a:ext cx="1476358"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42817" y="3861297"/>
        <a:ext cx="5280864" cy="1332218"/>
      </dsp:txXfrm>
    </dsp:sp>
    <dsp:sp modelId="{5CD1B5CA-4D0D-4D4E-B88E-2005B67086FE}">
      <dsp:nvSpPr>
        <dsp:cNvPr id="0" name=""/>
        <dsp:cNvSpPr/>
      </dsp:nvSpPr>
      <dsp:spPr>
        <a:xfrm>
          <a:off x="155854" y="3756874"/>
          <a:ext cx="1114893" cy="1541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811299"/>
        <a:ext cx="1006043" cy="1432215"/>
      </dsp:txXfrm>
    </dsp:sp>
    <dsp:sp modelId="{0BBDD660-3A49-4256-9C52-69675972DDC1}">
      <dsp:nvSpPr>
        <dsp:cNvPr id="0" name=""/>
        <dsp:cNvSpPr/>
      </dsp:nvSpPr>
      <dsp:spPr>
        <a:xfrm rot="5400000">
          <a:off x="3437204" y="3294149"/>
          <a:ext cx="1092090"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4058" y="5513917"/>
        <a:ext cx="5318382" cy="985468"/>
      </dsp:txXfrm>
    </dsp:sp>
    <dsp:sp modelId="{D01C5B61-0A7B-4E05-A4E4-BE9BD871660D}">
      <dsp:nvSpPr>
        <dsp:cNvPr id="0" name=""/>
        <dsp:cNvSpPr/>
      </dsp:nvSpPr>
      <dsp:spPr>
        <a:xfrm>
          <a:off x="155854" y="5361639"/>
          <a:ext cx="1114893" cy="12900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416064"/>
        <a:ext cx="1006043" cy="1181173"/>
      </dsp:txXfrm>
    </dsp:sp>
    <dsp:sp modelId="{B80FA0B1-2C5B-4040-953D-4B7309BF6238}">
      <dsp:nvSpPr>
        <dsp:cNvPr id="0" name=""/>
        <dsp:cNvSpPr/>
      </dsp:nvSpPr>
      <dsp:spPr>
        <a:xfrm rot="5400000">
          <a:off x="3670566" y="4395741"/>
          <a:ext cx="63285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2731" y="6825362"/>
        <a:ext cx="5368521" cy="571064"/>
      </dsp:txXfrm>
    </dsp:sp>
    <dsp:sp modelId="{50CC931A-2802-4A28-B17D-4CFEC4144601}">
      <dsp:nvSpPr>
        <dsp:cNvPr id="0" name=""/>
        <dsp:cNvSpPr/>
      </dsp:nvSpPr>
      <dsp:spPr>
        <a:xfrm>
          <a:off x="155854" y="6715363"/>
          <a:ext cx="1115983" cy="7910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4471" y="6753980"/>
        <a:ext cx="1038749" cy="71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25.12.17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12/25/17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3600" b="1" i="0"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i="0"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3600" b="1"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4224057118"/>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700" b="1" dirty="0">
                          <a:solidFill>
                            <a:schemeClr val="tx1"/>
                          </a:solidFill>
                          <a:latin typeface="Liberation Sans" panose="020B0604020202020204" pitchFamily="34" charset="0"/>
                          <a:cs typeface="Liberation Sans" panose="020B0604020202020204" pitchFamily="34" charset="0"/>
                        </a:rPr>
                        <a:t>アプリケーションによる</a:t>
                      </a:r>
                      <a:endParaRPr lang="en-US" sz="10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800" b="1" dirty="0">
                          <a:solidFill>
                            <a:schemeClr val="tx1"/>
                          </a:solidFill>
                          <a:latin typeface="Liberation Sans" panose="020B0604020202020204" pitchFamily="34" charset="0"/>
                          <a:cs typeface="Liberation Sans" panose="020B0604020202020204" pitchFamily="34" charset="0"/>
                        </a:rPr>
                        <a:t>ビジネス面</a:t>
                      </a:r>
                      <a:r>
                        <a:rPr lang="en-US" sz="800" b="1" baseline="0" dirty="0">
                          <a:solidFill>
                            <a:schemeClr val="tx1"/>
                          </a:solidFill>
                          <a:latin typeface="Liberation Sans" panose="020B0604020202020204" pitchFamily="34" charset="0"/>
                          <a:cs typeface="Liberation Sans" panose="020B0604020202020204" pitchFamily="34" charset="0"/>
                        </a:rPr>
                        <a:t> </a:t>
                      </a:r>
                      <a:r>
                        <a:rPr lang="en-US" sz="8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2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8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z="800" smtClean="0">
                <a:solidFill>
                  <a:srgbClr val="4A1647"/>
                </a:solidFill>
                <a:latin typeface="Meiryo" panose="020B0604030504040204" pitchFamily="34" charset="-128"/>
                <a:ea typeface="Meiryo" panose="020B0604030504040204" pitchFamily="34" charset="-128"/>
                <a:cs typeface="Liberation Sans" panose="020B0604020202020204" pitchFamily="34" charset="0"/>
              </a:rPr>
              <a:pPr algn="ctr"/>
              <a:t>‹#›</a:t>
            </a:fld>
            <a:endParaRPr lang="en-US" sz="800" dirty="0">
              <a:solidFill>
                <a:srgbClr val="4A1647"/>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 name="Gruppieren 1"/>
          <p:cNvGrpSpPr/>
          <p:nvPr userDrawn="1"/>
        </p:nvGrpSpPr>
        <p:grpSpPr>
          <a:xfrm>
            <a:off x="24248" y="1026000"/>
            <a:ext cx="6071752" cy="388800"/>
            <a:chOff x="24248" y="1045614"/>
            <a:chExt cx="6071752" cy="388800"/>
          </a:xfrm>
        </p:grpSpPr>
        <p:grpSp>
          <p:nvGrpSpPr>
            <p:cNvPr id="15" name="Group 40"/>
            <p:cNvGrpSpPr/>
            <p:nvPr/>
          </p:nvGrpSpPr>
          <p:grpSpPr>
            <a:xfrm>
              <a:off x="24248" y="1045614"/>
              <a:ext cx="6071752" cy="3888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grpSp>
          <p:sp>
            <p:nvSpPr>
              <p:cNvPr id="25" name="Rectangle 89"/>
              <p:cNvSpPr>
                <a:spLocks noChangeArrowheads="1"/>
              </p:cNvSpPr>
              <p:nvPr/>
            </p:nvSpPr>
            <p:spPr bwMode="auto">
              <a:xfrm>
                <a:off x="24248" y="1079143"/>
                <a:ext cx="484949" cy="297058"/>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lnSpc>
                    <a:spcPts val="800"/>
                  </a:lnSpc>
                </a:pPr>
                <a:r>
                  <a:rPr lang="ja-JP" altLang="en-US" sz="5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5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セキュリティ上の</a:t>
                </a:r>
                <a:endParaRPr lang="en-US" altLang="ja-JP"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userDrawn="1"/>
          </p:nvSpPr>
          <p:spPr bwMode="auto">
            <a:xfrm>
              <a:off x="2879480" y="1052825"/>
              <a:ext cx="220306" cy="381589"/>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17" name="Rectangle 16"/>
            <p:cNvSpPr/>
            <p:nvPr userDrawn="1"/>
          </p:nvSpPr>
          <p:spPr>
            <a:xfrm>
              <a:off x="2883600" y="1197048"/>
              <a:ext cx="92320" cy="9528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Meiryo" panose="020B0604030504040204" pitchFamily="34" charset="-128"/>
                <a:ea typeface="Meiryo" panose="020B0604030504040204" pitchFamily="34" charset="-128"/>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 Id="rId8" Type="http://schemas.openxmlformats.org/officeDocument/2006/relationships/hyperlink" Target="https://www.owasp.org/index.php/OWASP_Chapter"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1198800"/>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機微な情報の露出</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2589090111"/>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a:t>
            </a:r>
            <a:r>
              <a:rPr lang="ja-JP" altLang="en-US" sz="900" dirty="0">
                <a:solidFill>
                  <a:schemeClr val="tx2"/>
                </a:solidFill>
                <a:latin typeface="Liberation Sans" panose="020B0604020202020204" pitchFamily="34" charset="0"/>
                <a:cs typeface="Liberation Sans" panose="020B0604020202020204" pitchFamily="34" charset="0"/>
                <a:hlinkClick r:id="rId8"/>
              </a:rPr>
              <a:t>インジェクション</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831992805"/>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pitchFamily="34" charset="0"/>
                          <a:cs typeface="Liberation Sans" panose="020B0604020202020204" pitchFamily="34" charset="0"/>
                        </a:rPr>
                        <a:t>悪用のしやすさ</a:t>
                      </a:r>
                      <a:r>
                        <a:rPr lang="en-US" sz="900" b="1" dirty="0">
                          <a:solidFill>
                            <a:schemeClr val="tx1"/>
                          </a:solidFill>
                          <a:latin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rgbClr val="FFFFFF"/>
                          </a:solidFill>
                          <a:latin typeface="Liberation Sans" panose="020B0604020202020204" pitchFamily="34" charset="0"/>
                          <a:cs typeface="Liberation Sans" panose="020B0604020202020204" pitchFamily="34" charset="0"/>
                        </a:rPr>
                        <a:t>検出のしやすさ</a:t>
                      </a:r>
                      <a:r>
                        <a:rPr lang="en-US" sz="1000" b="1"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rgbClr val="FFFFFF"/>
                          </a:solidFill>
                          <a:latin typeface="Liberation Sans" panose="020B0604020202020204" pitchFamily="34" charset="0"/>
                          <a:cs typeface="Liberation Sans" panose="020B0604020202020204" pitchFamily="34" charset="0"/>
                        </a:rPr>
                        <a:t>技術面</a:t>
                      </a:r>
                      <a:r>
                        <a:rPr lang="en-US" sz="1000" b="1" baseline="0"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dirty="0">
                          <a:ln>
                            <a:noFill/>
                          </a:ln>
                          <a:solidFill>
                            <a:srgbClr val="000000"/>
                          </a:solidFill>
                          <a:latin typeface="Liberation Sans" panose="020B0604020202020204" pitchFamily="34" charset="0"/>
                          <a:hlinkClick r:id="rId17"/>
                        </a:rPr>
                        <a:t>DAST</a:t>
                      </a:r>
                      <a:r>
                        <a:rPr lang="en-US" sz="900" b="0" i="0" u="none" strike="noStrike" noProof="0" dirty="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アクセス制御の不備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69289322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a:t>
                      </a:r>
                      <a:r>
                        <a:rPr lang="en-US" sz="900" dirty="0" err="1">
                          <a:solidFill>
                            <a:schemeClr val="tx1"/>
                          </a:solidFill>
                          <a:latin typeface="Liberation Sans" panose="020B0604020202020204" pitchFamily="34" charset="0"/>
                          <a:cs typeface="Liberation Sans" panose="020B0604020202020204" pitchFamily="34" charset="0"/>
                        </a:rPr>
                        <a:t>etc</a:t>
                      </a:r>
                      <a:r>
                        <a:rPr lang="en-US" sz="900" dirty="0">
                          <a:solidFill>
                            <a:schemeClr val="tx1"/>
                          </a:solidFill>
                          <a:latin typeface="Liberation Sans" panose="020B0604020202020204" pitchFamily="34" charset="0"/>
                          <a:cs typeface="Liberation Sans" panose="020B0604020202020204" pitchFamily="34" charset="0"/>
                        </a:rPr>
                        <a:t>), controller, direct object references, etc.</a:t>
                      </a:r>
                    </a:p>
                    <a:p>
                      <a:pPr>
                        <a:lnSpc>
                          <a:spcPts val="1000"/>
                        </a:lnSpc>
                        <a:spcBef>
                          <a:spcPts val="300"/>
                        </a:spcBef>
                        <a:spcAft>
                          <a:spcPts val="300"/>
                        </a:spcAft>
                      </a:pP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a:t>
            </a:r>
            <a:r>
              <a:rPr lang="ja-JP" altLang="en-US" sz="900" b="1" dirty="0">
                <a:solidFill>
                  <a:schemeClr val="tx2"/>
                </a:solidFill>
                <a:latin typeface="Liberation Sans" panose="020B0604020202020204" pitchFamily="34" charset="0"/>
                <a:cs typeface="Liberation Sans" panose="020B0604020202020204" pitchFamily="34" charset="0"/>
                <a:hlinkClick r:id="rId4" action="ppaction://hlinksldjump"/>
              </a:rPr>
              <a:t>既知の脆弱性のあるコンポーネントの使用</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a:t>
            </a:r>
            <a:r>
              <a:rPr lang="ja-JP" altLang="en-US" sz="900" b="1" dirty="0">
                <a:solidFill>
                  <a:schemeClr val="tx2"/>
                </a:solidFill>
                <a:latin typeface="Liberation Sans" panose="020B0604020202020204" pitchFamily="34" charset="0"/>
                <a:cs typeface="Liberation Sans" panose="020B0604020202020204" pitchFamily="34" charset="0"/>
                <a:hlinkClick r:id="rId4" action="ppaction://hlinksldjump"/>
              </a:rPr>
              <a:t>既知の脆弱性のあるコンポーネントの使用</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不適切なセキュリティ設定</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281910688"/>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2"/>
                          </a:solidFill>
                          <a:latin typeface="Liberation Sans" panose="020B0604020202020204"/>
                          <a:cs typeface="Liberation Sans" panose="020B0604020202020204" pitchFamily="34" charset="0"/>
                        </a:rPr>
                        <a:t>蔓延度</a:t>
                      </a:r>
                      <a:r>
                        <a:rPr lang="en-US" sz="1000" b="1" baseline="0" dirty="0">
                          <a:solidFill>
                            <a:schemeClr val="bg2"/>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unprotected files and directories, </a:t>
                      </a:r>
                      <a:r>
                        <a:rPr lang="en-US" sz="900" dirty="0" err="1">
                          <a:ln>
                            <a:noFill/>
                          </a:ln>
                          <a:solidFill>
                            <a:schemeClr val="tx1"/>
                          </a:solidFill>
                          <a:latin typeface="Liberation Sans" panose="020B0604020202020204" pitchFamily="34" charset="0"/>
                          <a:cs typeface="Liberation Sans" panose="020B0604020202020204" pitchFamily="34" charset="0"/>
                        </a:rPr>
                        <a:t>etc</a:t>
                      </a:r>
                      <a:r>
                        <a:rPr lang="en-US" sz="900" dirty="0">
                          <a:ln>
                            <a:noFill/>
                          </a:ln>
                          <a:solidFill>
                            <a:schemeClr val="tx1"/>
                          </a:solidFill>
                          <a:latin typeface="Liberation Sans" panose="020B0604020202020204" pitchFamily="34" charset="0"/>
                          <a:cs typeface="Liberation Sans" panose="020B0604020202020204" pitchFamily="34" charset="0"/>
                        </a:rPr>
                        <a:t> to gain unauthorized access or knowledge of the system.</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クロスサイトスクリプティング</a:t>
            </a:r>
            <a:r>
              <a:rPr lang="en-US" dirty="0">
                <a:latin typeface="Exo 2" panose="00000500000000000000" pitchFamily="2" charset="0"/>
              </a:rPr>
              <a:t> (XSS)</a:t>
            </a:r>
          </a:p>
        </p:txBody>
      </p:sp>
      <p:graphicFrame>
        <p:nvGraphicFramePr>
          <p:cNvPr id="34" name="Tabelle 33"/>
          <p:cNvGraphicFramePr>
            <a:graphicFrameLocks noGrp="1"/>
          </p:cNvGraphicFramePr>
          <p:nvPr>
            <p:extLst>
              <p:ext uri="{D42A27DB-BD31-4B8C-83A1-F6EECF244321}">
                <p14:modId xmlns:p14="http://schemas.microsoft.com/office/powerpoint/2010/main" val="125191343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安全でないデシリアライゼーション</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223872656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baseline="0" dirty="0">
                          <a:solidFill>
                            <a:schemeClr val="tx1"/>
                          </a:solidFill>
                          <a:latin typeface="Liberation Sans" panose="020B0604020202020204"/>
                          <a:cs typeface="Liberation Sans" panose="020B0604020202020204" pitchFamily="34" charset="0"/>
                        </a:rPr>
                        <a:t>1</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10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10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10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1000" b="0" i="0" u="none" strike="noStrike" noProof="0" dirty="0">
                        <a:ln>
                          <a:noFill/>
                        </a:ln>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1000" dirty="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10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a:t>
            </a:r>
            <a:r>
              <a:rPr lang="ja-JP" altLang="en-US" sz="900" b="1" dirty="0">
                <a:solidFill>
                  <a:schemeClr val="tx1"/>
                </a:solidFill>
                <a:latin typeface="Liberation Sans" panose="020B0604020202020204" pitchFamily="34" charset="0"/>
                <a:cs typeface="Liberation Sans" panose="020B0604020202020204" pitchFamily="34" charset="0"/>
                <a:hlinkClick r:id="rId8" action="ppaction://hlinksldjump"/>
              </a:rPr>
              <a:t>不適切なセキュリティ設定</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302861067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蔓延度</a:t>
                      </a: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of this issue is very widespread. Component-heavy development patterns can lead to development teams not even understanding which components they use in their application or API, much less keeping them up to date. </a:t>
                      </a:r>
                      <a:endParaRPr lang="en-US" sz="900" dirty="0">
                        <a:ln>
                          <a:noFill/>
                        </a:ln>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 at the top of the list.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en-US" dirty="0"/>
              <a:t>Insufficient</a:t>
            </a:r>
            <a:br>
              <a:rPr lang="en-US" dirty="0"/>
            </a:br>
            <a:r>
              <a:rPr lang="en-US" dirty="0"/>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243254181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a:t>
                      </a:r>
                      <a:r>
                        <a:rPr lang="de"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43739695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84937">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50" baseline="0" dirty="0">
                          <a:latin typeface="Liberation Sans" panose="020B0604020202020204" pitchFamily="34" charset="0"/>
                        </a:rPr>
                        <a:t>There are numerous additional OWASP resources available for your use. Please visit the </a:t>
                      </a:r>
                      <a:r>
                        <a:rPr lang="en-US" sz="950" baseline="0" dirty="0">
                          <a:latin typeface="Liberation Sans" panose="020B0604020202020204" pitchFamily="34" charset="0"/>
                          <a:hlinkClick r:id="rId4"/>
                        </a:rPr>
                        <a:t>OWASP Projects page</a:t>
                      </a:r>
                      <a:r>
                        <a:rPr lang="en-US" sz="950" baseline="0" dirty="0">
                          <a:latin typeface="Liberation Sans" panose="020B0604020202020204" pitchFamily="34" charset="0"/>
                        </a:rPr>
                        <a:t>, which lists all the Flagship, Labs, and Incubator projects in the OWASP project inventory. Most OWASP resources are available on our </a:t>
                      </a:r>
                      <a:r>
                        <a:rPr lang="en-US" sz="950" baseline="0" dirty="0">
                          <a:latin typeface="Liberation Sans" panose="020B0604020202020204" pitchFamily="34" charset="0"/>
                          <a:hlinkClick r:id="rId5"/>
                        </a:rPr>
                        <a:t>wiki</a:t>
                      </a:r>
                      <a:r>
                        <a:rPr lang="en-US" sz="950" baseline="0" dirty="0">
                          <a:latin typeface="Liberation Sans" panose="020B0604020202020204" pitchFamily="34" charset="0"/>
                        </a:rPr>
                        <a:t>, and many OWASP documents can be ordered in </a:t>
                      </a:r>
                      <a:r>
                        <a:rPr lang="en-US" sz="950" baseline="0" dirty="0">
                          <a:latin typeface="Liberation Sans" panose="020B0604020202020204" pitchFamily="34" charset="0"/>
                          <a:hlinkClick r:id="rId6"/>
                        </a:rPr>
                        <a:t>hardcopy or as eBooks</a:t>
                      </a:r>
                      <a:r>
                        <a:rPr lang="en-US" sz="950" baseline="0" dirty="0">
                          <a:latin typeface="Liberation Sans" panose="020B0604020202020204" pitchFamily="34" charset="0"/>
                        </a:rPr>
                        <a:t>.</a:t>
                      </a:r>
                      <a:endParaRPr lang="en-US" sz="95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399"/>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67167"/>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512432"/>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064308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9">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87238"/>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477473"/>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6" y="7744086"/>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81353381"/>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7711">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841584"/>
              </p:ext>
            </p:extLst>
          </p:nvPr>
        </p:nvGraphicFramePr>
        <p:xfrm>
          <a:off x="3429000" y="939600"/>
          <a:ext cx="3429000" cy="770381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2">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88">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OWASP, you'll find free and open:</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Application security tools and standards.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Complete books on application security testing, secure code development, and secure code review.</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rPr>
                        <a:t>videos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Standard security controls and libraries.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Local chapters worldwide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Cutting edge research.</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conferences worldwide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Mailing lists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b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 OWASP tools, documents, videos, presentations, and chapters are free and open to anyone interested in improving application security.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support innovative security research with grants and infrastructure.</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Come join us!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1555624609"/>
              </p:ext>
            </p:extLst>
          </p:nvPr>
        </p:nvGraphicFramePr>
        <p:xfrm>
          <a:off x="0" y="1622630"/>
          <a:ext cx="3383280" cy="5709689"/>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5227">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0" i="0" u="none" strike="noStrike" baseline="0" noProof="0" dirty="0">
                          <a:solidFill>
                            <a:srgbClr val="000000"/>
                          </a:solidFill>
                          <a:latin typeface="Liberation Sans" panose="020B0604020202020204" pitchFamily="34" charset="0"/>
                        </a:rPr>
                        <a:t>-	OWASP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71758">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インジェクション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認証の不備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機微な情報の露出</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外部エンティティ参照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XXE)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アクセス制御の不備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不適切なセキュリティ設定</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クロスサイトスクリプティング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(XSS)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安全でないデシリアライゼーション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2946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既知の脆弱性のあるコンポーネントの使用</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不十分なロギングとモニタリング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06554503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603625">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1806768012"/>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3" y="8879889"/>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17073504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48">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926067253"/>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981642939"/>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6">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ja-JP" altLang="en-US" sz="950" baseline="0" dirty="0">
                          <a:latin typeface="Liberation Sans" panose="020B0604020202020204" pitchFamily="34" charset="0"/>
                          <a:ea typeface="Liberation Sans" panose="020B0604020202020204" pitchFamily="34" charset="0"/>
                          <a:cs typeface="Liberation Sans" panose="020B0604020202020204" pitchFamily="34" charset="0"/>
                        </a:rPr>
                        <a:t>検出のしやすさ</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a:t>
                      </a:r>
                      <a:r>
                        <a:rPr lang="ja-JP" alt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不適切なセキュリティ設定</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1655768434"/>
              </p:ext>
            </p:extLst>
          </p:nvPr>
        </p:nvGraphicFramePr>
        <p:xfrm>
          <a:off x="121920" y="6164417"/>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9600">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600">
                <a:tc>
                  <a:txBody>
                    <a:bodyPr/>
                    <a:lstStyle/>
                    <a:p>
                      <a:pPr algn="ct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蔓延度</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検出のしやすさ</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技術面</a:t>
                      </a:r>
                      <a:endPar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中程度</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2</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1200">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p>
                      <a:pPr algn="ctr">
                        <a:lnSpc>
                          <a:spcPts val="1000"/>
                        </a:lnSpc>
                        <a:spcBef>
                          <a:spcPts val="300"/>
                        </a:spcBef>
                        <a:spcAft>
                          <a:spcPts val="300"/>
                        </a:spcAft>
                      </a:pPr>
                      <a:r>
                        <a:rPr lang="en-US" sz="2400" b="1" i="0" kern="0" baseline="0" dirty="0">
                          <a:solidFill>
                            <a:srgbClr val="000000"/>
                          </a:solidFill>
                          <a:latin typeface="Meiryo" panose="020B0604030504040204" pitchFamily="34" charset="-128"/>
                          <a:ea typeface="Meiryo" panose="020B0604030504040204" pitchFamily="34" charset="-128"/>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2000" b="1" i="0" kern="0" baseline="0" dirty="0">
                          <a:solidFill>
                            <a:srgbClr val="00B050"/>
                          </a:solidFill>
                          <a:latin typeface="Meiryo" panose="020B0604030504040204" pitchFamily="34" charset="-128"/>
                          <a:ea typeface="Meiryo" panose="020B0604030504040204" pitchFamily="34" charset="-128"/>
                        </a:rPr>
                      </a:br>
                      <a:r>
                        <a:rPr lang="en-US" sz="1800" b="1" i="0" kern="0" baseline="0" dirty="0">
                          <a:solidFill>
                            <a:srgbClr val="00B050"/>
                          </a:solidFill>
                          <a:latin typeface="Meiryo" panose="020B0604030504040204" pitchFamily="34" charset="-128"/>
                          <a:ea typeface="Meiryo" panose="020B0604030504040204" pitchFamily="34" charset="-128"/>
                        </a:rPr>
                        <a:t>Average</a:t>
                      </a:r>
                      <a:endParaRPr lang="en-US" sz="20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B050"/>
                          </a:solidFill>
                          <a:latin typeface="Meiryo" panose="020B0604030504040204" pitchFamily="34" charset="-128"/>
                          <a:ea typeface="Meiryo" panose="020B0604030504040204" pitchFamily="34" charset="-128"/>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rgbClr val="00000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6" y="8541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1" name="Group 40"/>
          <p:cNvGrpSpPr/>
          <p:nvPr/>
        </p:nvGrpSpPr>
        <p:grpSpPr>
          <a:xfrm>
            <a:off x="45394" y="6310683"/>
            <a:ext cx="5981031" cy="385324"/>
            <a:chOff x="-113631" y="1070390"/>
            <a:chExt cx="5981031"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ja-JP" alt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影響</a:t>
              </a:r>
              <a:endPar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113631" y="1155861"/>
              <a:ext cx="723275" cy="298440"/>
            </a:xfrm>
            <a:prstGeom prst="rect">
              <a:avLst/>
            </a:prstGeom>
            <a:noFill/>
            <a:ln w="9525" algn="ctr">
              <a:noFill/>
              <a:miter lim="800000"/>
              <a:headEnd/>
              <a:tailEnd/>
            </a:ln>
          </p:spPr>
          <p:txBody>
            <a:bodyPr wrap="none">
              <a:spAutoFit/>
            </a:bodyPr>
            <a:lstStyle/>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ja-JP" alt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攻撃手法</a:t>
              </a:r>
              <a:endPar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セキュリティ上の</a:t>
              </a:r>
              <a:endParaRPr lang="en-US" altLang="ja-JP"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r>
                <a:rPr lang="ja-JP" alt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弱点</a:t>
              </a:r>
              <a:endPar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cxnSp>
        <p:nvCxnSpPr>
          <p:cNvPr id="34" name="AutoShape 140"/>
          <p:cNvCxnSpPr>
            <a:cxnSpLocks noChangeShapeType="1"/>
            <a:stCxn id="39" idx="3"/>
            <a:endCxn id="35" idx="2"/>
          </p:cNvCxnSpPr>
          <p:nvPr userDrawn="1"/>
        </p:nvCxnSpPr>
        <p:spPr bwMode="auto">
          <a:xfrm flipV="1">
            <a:off x="4058870" y="6503345"/>
            <a:ext cx="1357955"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6195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913562089"/>
              </p:ext>
            </p:extLst>
          </p:nvPr>
        </p:nvGraphicFramePr>
        <p:xfrm>
          <a:off x="0" y="939599"/>
          <a:ext cx="6858000" cy="144346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106025">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endParaRPr lang="en-US" sz="9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3601234524"/>
              </p:ext>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1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958931632"/>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69958">
                <a:tc>
                  <a:txBody>
                    <a:bodyPr/>
                    <a:lstStyle/>
                    <a:p>
                      <a:pPr algn="ctr">
                        <a:lnSpc>
                          <a:spcPct val="90000"/>
                        </a:lnSpc>
                      </a:pPr>
                      <a:r>
                        <a:rPr lang="ja-JP" alt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リスク</a:t>
                      </a:r>
                      <a:endParaRPr 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A1:2017-</a:t>
                      </a:r>
                      <a:br>
                        <a:rPr lang="en-US" sz="1600" b="1" i="0" dirty="0">
                          <a:latin typeface="Meiryo" panose="020B0604030504040204" pitchFamily="34" charset="-128"/>
                          <a:ea typeface="Meiryo" panose="020B0604030504040204" pitchFamily="34" charset="-128"/>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i="0" dirty="0">
                          <a:latin typeface="Meiryo" panose="020B0604030504040204" pitchFamily="34" charset="-128"/>
                          <a:ea typeface="Meiryo" panose="020B0604030504040204" pitchFamily="34" charset="-128"/>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A2:2017-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認証の不備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endPar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A3:2017-</a:t>
                      </a:r>
                      <a:b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機微情報の露出</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A4:2017-XML</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endPar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A5:2017-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chemeClr val="dk1"/>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A6:2017</a:t>
                      </a:r>
                      <a:r>
                        <a:rPr 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t>
                      </a:r>
                      <a:r>
                        <a:rPr lang="ja-JP" alt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不適切なセキュリティ処理</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A7:2017-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A8:2017-</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安全でないでシリアライゼーション</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a:solidFill>
                            <a:srgbClr val="000000"/>
                          </a:solidFill>
                          <a:latin typeface="Meiryo" panose="020B0604030504040204" pitchFamily="34" charset="-128"/>
                          <a:ea typeface="Meiryo" panose="020B0604030504040204" pitchFamily="34" charset="-128"/>
                          <a:cs typeface="Liberation Sans" panose="020B0604020202020204" pitchFamily="34" charset="0"/>
                        </a:rPr>
                        <a:t>5.0</a:t>
                      </a:r>
                      <a:endPar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A9:2017-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脆弱性のあるコンポーネントの使用</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A10:2017-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蔓延度</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72947"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検出のしやすさ</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悪用のしやすさ</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技術面</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3"/>
            <a:ext cx="4887049" cy="567264"/>
            <a:chOff x="430949" y="1049627"/>
            <a:chExt cx="5604445" cy="607770"/>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ja-JP" altLang="en-US" sz="900" b="1" dirty="0">
                  <a:solidFill>
                    <a:schemeClr val="accent4">
                      <a:lumMod val="50000"/>
                    </a:schemeClr>
                  </a:solidFill>
                  <a:latin typeface="Exo 2" panose="00000500000000000000" pitchFamily="2" charset="0"/>
                </a:rPr>
                <a:t>セキュリティ上の</a:t>
              </a:r>
              <a:endParaRPr lang="en-US" altLang="ja-JP" sz="900" b="1" dirty="0">
                <a:solidFill>
                  <a:schemeClr val="accent4">
                    <a:lumMod val="50000"/>
                  </a:schemeClr>
                </a:solidFill>
                <a:latin typeface="Exo 2" panose="00000500000000000000" pitchFamily="2" charset="0"/>
              </a:endParaRPr>
            </a:p>
            <a:p>
              <a:pPr algn="ctr" eaLnBrk="0" hangingPunct="0"/>
              <a:r>
                <a:rPr lang="ja-JP" altLang="en-US" sz="900" b="1" dirty="0">
                  <a:solidFill>
                    <a:schemeClr val="accent4">
                      <a:lumMod val="50000"/>
                    </a:schemeClr>
                  </a:solidFill>
                  <a:latin typeface="Exo 2" panose="00000500000000000000" pitchFamily="2" charset="0"/>
                </a:rPr>
                <a:t>弱点</a:t>
              </a:r>
              <a:endParaRPr lang="en-US" sz="900" b="1" dirty="0">
                <a:solidFill>
                  <a:schemeClr val="accent4">
                    <a:lumMod val="50000"/>
                  </a:schemeClr>
                </a:solidFill>
                <a:latin typeface="Exo 2" panose="00000500000000000000" pitchFamily="2" charset="0"/>
              </a:endParaRP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900" b="1" dirty="0">
                  <a:solidFill>
                    <a:schemeClr val="accent4">
                      <a:lumMod val="50000"/>
                    </a:schemeClr>
                  </a:solidFill>
                  <a:latin typeface="Exo 2" panose="00000500000000000000" pitchFamily="2" charset="0"/>
                </a:rPr>
                <a:t>攻撃手法</a:t>
              </a:r>
              <a:endParaRPr lang="en-US"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ja-JP" altLang="en-US" sz="900" b="1" dirty="0">
                  <a:solidFill>
                    <a:schemeClr val="accent4">
                      <a:lumMod val="50000"/>
                    </a:schemeClr>
                  </a:solidFill>
                  <a:latin typeface="Liberation Sans" panose="020B0604020202020204" pitchFamily="34" charset="0"/>
                  <a:cs typeface="Liberation Sans" panose="020B0604020202020204" pitchFamily="34" charset="0"/>
                </a:rPr>
                <a:t>影響</a:t>
              </a:r>
              <a:endParaRPr lang="en-US" sz="9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2"/>
              <a:ext cx="572938" cy="309145"/>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脅威</a:t>
              </a:r>
              <a:endParaRPr lang="en-US" altLang="ja-JP" sz="600" b="1" dirty="0">
                <a:solidFill>
                  <a:schemeClr val="accent4">
                    <a:lumMod val="50000"/>
                  </a:schemeClr>
                </a:solidFill>
                <a:latin typeface="Liberation Sans" panose="020B0604020202020204" pitchFamily="34" charset="0"/>
                <a:cs typeface="Liberation Sans" panose="020B0604020202020204" pitchFamily="34" charset="0"/>
              </a:endParaRPr>
            </a:p>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エージェント</a:t>
              </a:r>
              <a:endParaRPr lang="en-US" sz="6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ビジネス面</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15157045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tx1"/>
                          </a:solidFill>
                          <a:latin typeface="Liberation Sans" panose="020B0604020202020204" pitchFamily="34" charset="0"/>
                          <a:ea typeface="+mn-ea"/>
                          <a:cs typeface="+mn-cs"/>
                        </a:rPr>
                        <a:t>Industry Ranked Survey</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a:t>
                      </a:r>
                      <a:r>
                        <a:rPr lang="ja-JP" alt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機微な情報の露出</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a:t>
                      </a:r>
                      <a:r>
                        <a:rPr lang="ja-JP" altLang="en-US" sz="950" dirty="0">
                          <a:latin typeface="Liberation Sans" panose="020B0604020202020204" pitchFamily="34" charset="0"/>
                          <a:ea typeface="Liberation Sans" panose="020B0604020202020204" pitchFamily="34" charset="0"/>
                          <a:cs typeface="Liberation Sans" panose="020B0604020202020204" pitchFamily="34" charset="0"/>
                        </a:rPr>
                        <a:t>機微な情報の露出</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a:t>
                      </a:r>
                      <a:r>
                        <a:rPr lang="ja-JP" alt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安全でないデシリアライゼーション</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a:t>
                      </a:r>
                      <a:r>
                        <a:rPr lang="ja-JP" alt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アクセス制御の不備</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a:t>
                      </a:r>
                      <a:r>
                        <a:rPr lang="ja-JP" altLang="en-US" sz="950" dirty="0">
                          <a:latin typeface="Liberation Sans" panose="020B0604020202020204" pitchFamily="34" charset="0"/>
                          <a:ea typeface="Liberation Sans" panose="020B0604020202020204" pitchFamily="34" charset="0"/>
                          <a:cs typeface="Liberation Sans" panose="020B0604020202020204" pitchFamily="34" charset="0"/>
                        </a:rPr>
                        <a:t>不十分なロギングとモニタリング</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a:t>
                      </a:r>
                      <a:r>
                        <a:rPr lang="ja-JP" alt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不十分なロギングとモニタリング</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Liberation Sans" panose="020B0604020202020204" pitchFamily="34" charset="0"/>
                          <a:ea typeface="+mn-ea"/>
                          <a:cs typeface="+mn-cs"/>
                        </a:rPr>
                        <a:t>Public Data Call</a:t>
                      </a:r>
                      <a:endParaRPr lang="en-US" sz="1800" dirty="0">
                        <a:latin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fontScale="85000" lnSpcReduction="20000"/>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3781872589"/>
              </p:ext>
            </p:extLst>
          </p:nvPr>
        </p:nvGraphicFramePr>
        <p:xfrm>
          <a:off x="495299" y="2972780"/>
          <a:ext cx="5867402" cy="1293912"/>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ja-JP" alt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不十分なロギングとモニタリング</a:t>
                      </a: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02535661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848">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628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sz="2000" dirty="0">
                          <a:latin typeface="Exo 2" panose="00000500000000000000" pitchFamily="2" charset="0"/>
                        </a:rPr>
                      </a:br>
                      <a:endParaRPr lang="en-US" sz="20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100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a:t>
                      </a:r>
                      <a:r>
                        <a:rPr lang="ja-JP" altLang="en-US" sz="950" b="1" i="0" u="none" strike="noStrike" kern="1200" dirty="0">
                          <a:solidFill>
                            <a:srgbClr val="000000"/>
                          </a:solidFill>
                          <a:effectLst/>
                          <a:latin typeface="Liberation Sans" panose="020B0604020202020204" pitchFamily="34" charset="0"/>
                          <a:hlinkClick r:id="rId5" action="ppaction://hlinksldjump"/>
                        </a:rPr>
                        <a:t>安全でないデシリアライゼーション</a:t>
                      </a:r>
                      <a:r>
                        <a:rPr lang="en-US" sz="950" b="1" i="0" u="none" strike="noStrike" kern="1200" dirty="0">
                          <a:solidFill>
                            <a:srgbClr val="000000"/>
                          </a:solidFill>
                          <a:effectLst/>
                          <a:latin typeface="Liberation Sans" panose="020B0604020202020204" pitchFamily="34" charset="0"/>
                          <a:hlinkClick r:id="rId5" action="ppaction://hlinksldjump"/>
                        </a:rPr>
                        <a:t>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448055"/>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577625"/>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00197489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9336">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762865">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6"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7"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8"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9"/>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525622">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534483771"/>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753388">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a:t>
                      </a:r>
                      <a:r>
                        <a:rPr lang="ja-JP" alt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安全でないデシリアライゼーション</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a:t>
                      </a:r>
                      <a:r>
                        <a:rPr lang="ja-JP" alt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不十分なロギングとモニタリング</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15465383"/>
              </p:ext>
            </p:extLst>
          </p:nvPr>
        </p:nvGraphicFramePr>
        <p:xfrm>
          <a:off x="0" y="4097905"/>
          <a:ext cx="3352800" cy="580595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sz="1800" kern="1200"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Don't stop at 10</a:t>
                      </a:r>
                      <a:r>
                        <a:rPr lang="en-US" sz="950" dirty="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dirty="0">
                          <a:latin typeface="Liberation Sans" panose="020B0604020202020204" pitchFamily="34" charset="0"/>
                          <a:cs typeface="Liberation Sans" panose="020B0604020202020204" pitchFamily="34" charset="0"/>
                          <a:hlinkClick r:id="rId6"/>
                        </a:rPr>
                        <a:t>OWASP Developer's Guide</a:t>
                      </a:r>
                      <a:r>
                        <a:rPr lang="en-US" sz="950" dirty="0">
                          <a:latin typeface="Liberation Sans" panose="020B0604020202020204" pitchFamily="34" charset="0"/>
                          <a:cs typeface="Liberation Sans" panose="020B0604020202020204" pitchFamily="34" charset="0"/>
                        </a:rPr>
                        <a:t> and the </a:t>
                      </a:r>
                      <a:r>
                        <a:rPr lang="en-US" sz="950" dirty="0">
                          <a:latin typeface="Liberation Sans" panose="020B0604020202020204" pitchFamily="34" charset="0"/>
                          <a:cs typeface="Liberation Sans" panose="020B0604020202020204" pitchFamily="34" charset="0"/>
                          <a:hlinkClick r:id="rId7"/>
                        </a:rPr>
                        <a:t>OWASP Cheat Sheet Series</a:t>
                      </a:r>
                      <a:r>
                        <a:rPr lang="en-US" sz="950" dirty="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dirty="0">
                          <a:latin typeface="Liberation Sans" panose="020B0604020202020204" pitchFamily="34" charset="0"/>
                          <a:cs typeface="Liberation Sans" panose="020B0604020202020204" pitchFamily="34" charset="0"/>
                          <a:hlinkClick r:id="rId8"/>
                        </a:rPr>
                        <a:t>OWASP Testing Guide</a:t>
                      </a:r>
                      <a:r>
                        <a:rPr lang="en-US" sz="95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Constant</a:t>
                      </a:r>
                      <a:r>
                        <a:rPr lang="en-US" sz="950" b="1" baseline="0" dirty="0">
                          <a:latin typeface="Liberation Sans" panose="020B0604020202020204" pitchFamily="34" charset="0"/>
                          <a:cs typeface="Liberation Sans" panose="020B0604020202020204" pitchFamily="34" charset="0"/>
                        </a:rPr>
                        <a:t> change</a:t>
                      </a:r>
                      <a:r>
                        <a:rPr lang="en-US" sz="950" dirty="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b="1" dirty="0">
                          <a:latin typeface="Liberation Sans" panose="020B0604020202020204" pitchFamily="34" charset="0"/>
                          <a:cs typeface="Liberation Sans" panose="020B0604020202020204" pitchFamily="34" charset="0"/>
                          <a:hlinkClick r:id="rId9" action="ppaction://hlinksldjump"/>
                        </a:rPr>
                        <a:t>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10" action="ppaction://hlinksldjump"/>
                        </a:rPr>
                        <a:t>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11" action="ppaction://hlinksldjump"/>
                        </a:rPr>
                        <a:t>Organizations</a:t>
                      </a:r>
                      <a:r>
                        <a:rPr lang="en-US" sz="950" dirty="0">
                          <a:latin typeface="Liberation Sans" panose="020B0604020202020204" pitchFamily="34" charset="0"/>
                          <a:cs typeface="Liberation Sans" panose="020B0604020202020204" pitchFamily="34" charset="0"/>
                        </a:rPr>
                        <a:t>, and </a:t>
                      </a:r>
                      <a:r>
                        <a:rPr lang="en-US" sz="950" b="1" dirty="0">
                          <a:latin typeface="Liberation Sans" panose="020B0604020202020204" pitchFamily="34" charset="0"/>
                          <a:cs typeface="Liberation Sans" panose="020B0604020202020204" pitchFamily="34" charset="0"/>
                          <a:hlinkClick r:id="rId12" action="ppaction://hlinksldjump"/>
                        </a:rPr>
                        <a:t>Application Managers</a:t>
                      </a:r>
                      <a:r>
                        <a:rPr lang="en-US" sz="950" dirty="0">
                          <a:latin typeface="Liberation Sans" panose="020B0604020202020204" pitchFamily="34" charset="0"/>
                          <a:cs typeface="Liberation Sans" panose="020B0604020202020204" pitchFamily="34" charset="0"/>
                        </a:rPr>
                        <a:t> 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dirty="0">
                          <a:latin typeface="Liberation Sans" panose="020B0604020202020204" pitchFamily="34" charset="0"/>
                          <a:cs typeface="Liberation Sans" panose="020B0604020202020204" pitchFamily="34" charset="0"/>
                        </a:rPr>
                        <a:t>Think positive</a:t>
                      </a:r>
                      <a:r>
                        <a:rPr lang="en-US" sz="950" baseline="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dirty="0">
                          <a:latin typeface="Liberation Sans" panose="020B0604020202020204" pitchFamily="34" charset="0"/>
                          <a:cs typeface="Liberation Sans" panose="020B0604020202020204" pitchFamily="34" charset="0"/>
                          <a:hlinkClick r:id="rId13"/>
                        </a:rPr>
                        <a:t>OWASP Proactive Controls </a:t>
                      </a:r>
                      <a:r>
                        <a:rPr lang="en-US" sz="950" dirty="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dirty="0">
                          <a:latin typeface="Liberation Sans" panose="020B0604020202020204" pitchFamily="34" charset="0"/>
                          <a:cs typeface="Liberation Sans" panose="020B0604020202020204" pitchFamily="34" charset="0"/>
                          <a:hlinkClick r:id="rId14"/>
                        </a:rPr>
                        <a:t>OWASP Application Security Verification Standard (ASVS)</a:t>
                      </a:r>
                      <a:r>
                        <a:rPr lang="en-US" sz="950" dirty="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Use tools wisely</a:t>
                      </a:r>
                      <a:r>
                        <a:rPr lang="en-US" sz="950" dirty="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Push left, right, and everywhere</a:t>
                      </a:r>
                      <a:r>
                        <a:rPr lang="en-US" sz="950" dirty="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dirty="0">
                          <a:latin typeface="Liberation Sans" panose="020B0604020202020204" pitchFamily="34" charset="0"/>
                          <a:cs typeface="Liberation Sans" panose="020B0604020202020204" pitchFamily="34" charset="0"/>
                          <a:hlinkClick r:id="rId15"/>
                        </a:rPr>
                        <a:t>OWASP Software Assurance Maturity Model (SAMM)</a:t>
                      </a:r>
                      <a:r>
                        <a:rPr lang="en-US" sz="95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3836357186"/>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24000">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1">
                <a:tc>
                  <a:txBody>
                    <a:bodyPr/>
                    <a:lstStyle/>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As there are more contributors than space here, we have created a </a:t>
                      </a:r>
                      <a:r>
                        <a:rPr lang="en-US"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dedicated page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Acknowledgements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page. </a:t>
                      </a:r>
                    </a:p>
                    <a:p>
                      <a:pPr lvl="0">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5464065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625">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written in node.js and Spring Boot are replacing traditional monolithic applications.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come with their own security challenges including establishing trust between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a:t>
                      </a:r>
                      <a:r>
                        <a:rPr lang="en-US" sz="900" b="1" i="0" u="none" strike="noStrike" noProof="0" dirty="0">
                          <a:solidFill>
                            <a:srgbClr val="000000"/>
                          </a:solidFill>
                          <a:latin typeface="Liberation Sans"/>
                          <a:cs typeface="Liberation Sans" panose="020B0604020202020204" pitchFamily="34" charset="0"/>
                        </a:rPr>
                        <a:t>XML </a:t>
                      </a:r>
                      <a:r>
                        <a:rPr lang="ja-JP" altLang="en-US" sz="900" b="1" i="0" u="none" strike="noStrike" noProof="0" dirty="0">
                          <a:solidFill>
                            <a:srgbClr val="000000"/>
                          </a:solidFill>
                          <a:latin typeface="Liberation Sans"/>
                          <a:cs typeface="Liberation Sans" panose="020B0604020202020204" pitchFamily="34" charset="0"/>
                        </a:rPr>
                        <a:t>外部エンティティ参照 </a:t>
                      </a:r>
                      <a:r>
                        <a:rPr lang="en-US" altLang="ja-JP" sz="900" b="1" i="0" u="none" strike="noStrike" noProof="0" dirty="0">
                          <a:solidFill>
                            <a:srgbClr val="000000"/>
                          </a:solidFill>
                          <a:latin typeface="Liberation Sans"/>
                          <a:cs typeface="Liberation Sans" panose="020B0604020202020204" pitchFamily="34" charset="0"/>
                        </a:rPr>
                        <a:t>(</a:t>
                      </a:r>
                      <a:r>
                        <a:rPr lang="en-US" sz="900" b="1" i="0" u="none" strike="noStrike" noProof="0" dirty="0">
                          <a:solidFill>
                            <a:srgbClr val="000000"/>
                          </a:solidFill>
                          <a:latin typeface="Liberation Sans"/>
                          <a:cs typeface="Liberation Sans" panose="020B0604020202020204" pitchFamily="34" charset="0"/>
                        </a:rPr>
                        <a:t>XXE)</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5"/>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a:t>
                      </a:r>
                      <a:r>
                        <a:rPr lang="ja-JP" altLang="en-US" sz="900" b="0" i="0" u="none" strike="noStrike" noProof="0" dirty="0">
                          <a:solidFill>
                            <a:srgbClr val="000000"/>
                          </a:solidFill>
                          <a:latin typeface="Liberation Sans"/>
                          <a:cs typeface="Liberation Sans" panose="020B0604020202020204" pitchFamily="34" charset="0"/>
                        </a:rPr>
                        <a:t>機微な情報の露出</a:t>
                      </a:r>
                      <a:r>
                        <a:rPr lang="en-US" sz="900" b="0" i="0" u="none" strike="noStrike" noProof="0" dirty="0">
                          <a:solidFill>
                            <a:srgbClr val="000000"/>
                          </a:solidFill>
                          <a:latin typeface="Liberation Sans"/>
                          <a:cs typeface="Liberation Sans" panose="020B0604020202020204" pitchFamily="34" charset="0"/>
                        </a:rPr>
                        <a:t>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a:t>
                      </a:r>
                      <a:r>
                        <a:rPr lang="ja-JP" altLang="en-US" sz="900" b="1" i="0" u="none" strike="noStrike" noProof="0" dirty="0">
                          <a:solidFill>
                            <a:srgbClr val="000000"/>
                          </a:solidFill>
                          <a:latin typeface="Liberation Sans"/>
                          <a:cs typeface="Liberation Sans" panose="020B0604020202020204" pitchFamily="34" charset="0"/>
                          <a:hlinkClick r:id="rId6" action="ppaction://hlinksldjump"/>
                        </a:rPr>
                        <a:t>安全でないデシリアライゼーション</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a:t>
                      </a:r>
                      <a:r>
                        <a:rPr lang="ja-JP" altLang="en-US" sz="900" b="1" i="0" u="none" strike="noStrike" noProof="0" dirty="0">
                          <a:solidFill>
                            <a:srgbClr val="000000"/>
                          </a:solidFill>
                          <a:latin typeface="Liberation Sans"/>
                          <a:cs typeface="Liberation Sans" panose="020B0604020202020204" pitchFamily="34" charset="0"/>
                          <a:hlinkClick r:id="rId7" action="ppaction://hlinksldjump"/>
                        </a:rPr>
                        <a:t>不十分なロギングとモニタリング</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a:t>
                      </a:r>
                      <a:r>
                        <a:rPr lang="ja-JP" altLang="en-US" sz="900" b="1" i="0" u="none" strike="noStrike" noProof="0" dirty="0">
                          <a:solidFill>
                            <a:srgbClr val="000000"/>
                          </a:solidFill>
                          <a:latin typeface="Liberation Sans"/>
                          <a:cs typeface="Liberation Sans" panose="020B0604020202020204" pitchFamily="34" charset="0"/>
                          <a:hlinkClick r:id="rId8" action="ppaction://hlinksldjump"/>
                        </a:rPr>
                        <a:t>アクセス制御の不備</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9"/>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5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222137304"/>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a:t>
                      </a:r>
                      <a:r>
                        <a:rPr lang="ja-JP" altLang="en-US" sz="950" b="1" kern="1200" dirty="0">
                          <a:latin typeface="Liberation Sans" panose="020B0604020202020204" pitchFamily="34" charset="0"/>
                          <a:cs typeface="Liberation Sans" panose="020B0604020202020204" pitchFamily="34" charset="0"/>
                        </a:rPr>
                        <a:t>認証の不備とセッション管理</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a:t>
                      </a:r>
                      <a:r>
                        <a:rPr lang="ja-JP" altLang="en-US" sz="950" b="1" kern="1200" dirty="0">
                          <a:latin typeface="Liberation Sans" panose="020B0604020202020204" pitchFamily="34" charset="0"/>
                          <a:cs typeface="Liberation Sans" panose="020B0604020202020204" pitchFamily="34" charset="0"/>
                        </a:rPr>
                        <a:t>認証の不備</a:t>
                      </a:r>
                      <a:r>
                        <a:rPr lang="en-US" sz="950" b="1" kern="1200" dirty="0">
                          <a:latin typeface="Liberation Sans" panose="020B0604020202020204" pitchFamily="34" charset="0"/>
                          <a:cs typeface="Liberation Sans" panose="020B0604020202020204" pitchFamily="34" charset="0"/>
                        </a:rPr>
                        <a:t>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a:t>
                      </a:r>
                      <a:r>
                        <a:rPr lang="ja-JP" altLang="en-US" sz="950" b="1" kern="1200" dirty="0">
                          <a:latin typeface="Liberation Sans" panose="020B0604020202020204" pitchFamily="34" charset="0"/>
                          <a:cs typeface="Liberation Sans" panose="020B0604020202020204" pitchFamily="34" charset="0"/>
                        </a:rPr>
                        <a:t>安全でないオブジェクトへの直接参照</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A7</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外部エンティティ参照 </a:t>
                      </a:r>
                      <a:r>
                        <a:rPr lang="en-US" altLang="ja-JP" sz="950" b="1" kern="1200" dirty="0">
                          <a:solidFill>
                            <a:schemeClr val="tx1"/>
                          </a:solidFill>
                          <a:latin typeface="Liberation Sans" panose="020B0604020202020204" pitchFamily="34" charset="0"/>
                          <a:ea typeface="+mn-ea"/>
                          <a:cs typeface="Liberation Sans" panose="020B0604020202020204" pitchFamily="34" charset="0"/>
                        </a:rPr>
                        <a:t>(</a:t>
                      </a:r>
                      <a:r>
                        <a:rPr lang="en-US" sz="950" b="1" kern="1200" dirty="0">
                          <a:solidFill>
                            <a:schemeClr val="tx1"/>
                          </a:solidFill>
                          <a:latin typeface="Liberation Sans" panose="020B0604020202020204" pitchFamily="34" charset="0"/>
                          <a:ea typeface="+mn-ea"/>
                          <a:cs typeface="Liberation Sans" panose="020B0604020202020204" pitchFamily="34" charset="0"/>
                        </a:rPr>
                        <a:t>XXE)</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a:t>
                      </a:r>
                      <a:r>
                        <a:rPr lang="ja-JP" altLang="en-US" sz="950" b="1" kern="1200" dirty="0">
                          <a:latin typeface="Liberation Sans" panose="020B0604020202020204" pitchFamily="34" charset="0"/>
                          <a:cs typeface="Liberation Sans" panose="020B0604020202020204" pitchFamily="34" charset="0"/>
                        </a:rPr>
                        <a:t>アクセス制御の不備</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a:t>
                      </a:r>
                      <a:r>
                        <a:rPr lang="ja-JP" altLang="en-US" sz="900" b="1" kern="1200" dirty="0">
                          <a:solidFill>
                            <a:srgbClr val="83276B"/>
                          </a:solidFill>
                          <a:latin typeface="Liberation Sans" panose="020B0604020202020204" pitchFamily="34" charset="0"/>
                          <a:cs typeface="Liberation Sans" panose="020B0604020202020204" pitchFamily="34" charset="0"/>
                        </a:rPr>
                        <a:t>マージ</a:t>
                      </a:r>
                      <a:r>
                        <a:rPr lang="en-US" sz="900" b="1" kern="1200" dirty="0">
                          <a:solidFill>
                            <a:srgbClr val="83276B"/>
                          </a:solidFill>
                          <a:latin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ja-JP" altLang="en-US" sz="950" b="1" baseline="0" dirty="0">
                          <a:solidFill>
                            <a:schemeClr val="tx1"/>
                          </a:solidFill>
                          <a:latin typeface="Liberation Sans" panose="020B0604020202020204" pitchFamily="34" charset="0"/>
                          <a:cs typeface="Liberation Sans" panose="020B0604020202020204" pitchFamily="34" charset="0"/>
                        </a:rPr>
                        <a:t>機能レベルのアクセス制御の不足</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A4</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a:t>
                      </a:r>
                      <a:r>
                        <a:rPr lang="ja-JP" altLang="en-US" sz="950" b="1" kern="1200" dirty="0">
                          <a:latin typeface="Liberation Sans" panose="020B0604020202020204" pitchFamily="34" charset="0"/>
                          <a:cs typeface="Liberation Sans" panose="020B0604020202020204" pitchFamily="34" charset="0"/>
                        </a:rPr>
                        <a:t>クロスサイトリクエストフォージェリ</a:t>
                      </a:r>
                      <a:r>
                        <a:rPr lang="en-US" sz="950" b="1" kern="1200" dirty="0">
                          <a:latin typeface="Liberation Sans" panose="020B0604020202020204" pitchFamily="34" charset="0"/>
                          <a:cs typeface="Liberation Sans" panose="020B0604020202020204" pitchFamily="34" charset="0"/>
                        </a:rPr>
                        <a:t>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a:t>
                      </a:r>
                      <a:r>
                        <a:rPr lang="ja-JP" altLang="en-US" sz="950" b="1" kern="1200" dirty="0">
                          <a:latin typeface="Liberation Sans" panose="020B0604020202020204" pitchFamily="34" charset="0"/>
                          <a:cs typeface="Liberation Sans" panose="020B0604020202020204" pitchFamily="34" charset="0"/>
                        </a:rPr>
                        <a:t>安全でないデシリアライゼーション</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9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未検証のリダイレクトと転送</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不十分なロギングとモニタリング</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10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3759577572"/>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372">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991063">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124464" y="1755286"/>
            <a:ext cx="6481383" cy="2117594"/>
            <a:chOff x="124464" y="2084709"/>
            <a:chExt cx="6481383" cy="2106291"/>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7" name="Rectangle 89"/>
            <p:cNvSpPr>
              <a:spLocks noChangeArrowheads="1"/>
            </p:cNvSpPr>
            <p:nvPr/>
          </p:nvSpPr>
          <p:spPr bwMode="auto">
            <a:xfrm>
              <a:off x="124464" y="2089173"/>
              <a:ext cx="877163"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1" name="Rectangle 89"/>
            <p:cNvSpPr>
              <a:spLocks noChangeArrowheads="1"/>
            </p:cNvSpPr>
            <p:nvPr/>
          </p:nvSpPr>
          <p:spPr bwMode="auto">
            <a:xfrm>
              <a:off x="1306682" y="2140195"/>
              <a:ext cx="646331" cy="193885"/>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2" name="Rectangle 89"/>
            <p:cNvSpPr>
              <a:spLocks noChangeArrowheads="1"/>
            </p:cNvSpPr>
            <p:nvPr/>
          </p:nvSpPr>
          <p:spPr bwMode="auto">
            <a:xfrm>
              <a:off x="2677734" y="2084709"/>
              <a:ext cx="877163" cy="304858"/>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rPr>
                <a:t>セキュリティ</a:t>
              </a:r>
              <a:br>
                <a:rPr lang="en-US" altLang="ja-JP" sz="900" b="1" dirty="0">
                  <a:solidFill>
                    <a:schemeClr val="tx2"/>
                  </a:solidFill>
                  <a:latin typeface="Meiryo" panose="020B0604030504040204" pitchFamily="34" charset="-128"/>
                  <a:ea typeface="Meiryo" panose="020B0604030504040204" pitchFamily="34" charset="-128"/>
                </a:rPr>
              </a:br>
              <a:r>
                <a:rPr lang="ja-JP" altLang="en-US" sz="900" b="1" dirty="0">
                  <a:solidFill>
                    <a:schemeClr val="tx2"/>
                  </a:solidFill>
                  <a:latin typeface="Meiryo" panose="020B0604030504040204" pitchFamily="34" charset="-128"/>
                  <a:ea typeface="Meiryo" panose="020B0604030504040204" pitchFamily="34" charset="-128"/>
                </a:rPr>
                <a:t>上の弱点</a:t>
              </a:r>
              <a:endParaRPr lang="en-US" sz="900" b="1" dirty="0">
                <a:solidFill>
                  <a:schemeClr val="tx2"/>
                </a:solidFill>
                <a:latin typeface="Meiryo" panose="020B0604030504040204" pitchFamily="34" charset="-128"/>
                <a:ea typeface="Meiryo" panose="020B0604030504040204" pitchFamily="34" charset="-128"/>
              </a:endParaRPr>
            </a:p>
          </p:txBody>
        </p:sp>
        <p:sp>
          <p:nvSpPr>
            <p:cNvPr id="43" name="Rectangle 89"/>
            <p:cNvSpPr>
              <a:spLocks noChangeArrowheads="1"/>
            </p:cNvSpPr>
            <p:nvPr/>
          </p:nvSpPr>
          <p:spPr bwMode="auto">
            <a:xfrm>
              <a:off x="4568356" y="2099966"/>
              <a:ext cx="761747"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技術面への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4" name="Rectangle 89"/>
            <p:cNvSpPr>
              <a:spLocks noChangeArrowheads="1"/>
            </p:cNvSpPr>
            <p:nvPr/>
          </p:nvSpPr>
          <p:spPr bwMode="auto">
            <a:xfrm>
              <a:off x="5613268" y="2089173"/>
              <a:ext cx="992579"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ビジネス面への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機能</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565250" y="2103168"/>
              <a:ext cx="877163" cy="296504"/>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セキュリティ</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制御</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730293921"/>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val="20000"/>
                    </a:ext>
                  </a:extLst>
                </a:gridCol>
              </a:tblGrid>
              <a:tr h="33749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473">
                <a:tc>
                  <a:txBody>
                    <a:bodyPr/>
                    <a:lstStyle/>
                    <a:p>
                      <a:pPr>
                        <a:lnSpc>
                          <a:spcPts val="1000"/>
                        </a:lnSpc>
                        <a:spcBef>
                          <a:spcPts val="600"/>
                        </a:spcBef>
                        <a:spcAft>
                          <a:spcPts val="300"/>
                        </a:spcAft>
                      </a:pPr>
                      <a:r>
                        <a:rPr lang="en-US" sz="1000" dirty="0">
                          <a:solidFill>
                            <a:srgbClr val="000000"/>
                          </a:solidFill>
                          <a:latin typeface="Liberation Sans"/>
                          <a:ea typeface="Liberation Sans" panose="020B0604020202020204" pitchFamily="34" charset="0"/>
                          <a:cs typeface="Liberation Sans" panose="020B0604020202020204" pitchFamily="34" charset="0"/>
                        </a:rPr>
                        <a:t>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100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100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1928497193"/>
              </p:ext>
            </p:extLst>
          </p:nvPr>
        </p:nvGraphicFramePr>
        <p:xfrm>
          <a:off x="76199" y="6393160"/>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334800">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弱点の蔓延度</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検出しやすさ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技術面への影響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altLang="ja-JP"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5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8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8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30400">
                <a:tc vMerge="1">
                  <a:txBody>
                    <a:bodyPr/>
                    <a:lstStyle/>
                    <a:p>
                      <a:endParaRPr lang="en-US" sz="900" dirty="0"/>
                    </a:p>
                  </a:txBody>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まれ</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少ない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857114944"/>
              </p:ext>
            </p:extLst>
          </p:nvPr>
        </p:nvGraphicFramePr>
        <p:xfrm>
          <a:off x="4621087" y="5268034"/>
          <a:ext cx="2236914" cy="463796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7890">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en-AU" dirty="0">
                <a:latin typeface="Exo 2" panose="00000500000000000000" pitchFamily="2" charset="0"/>
              </a:rPr>
              <a:t>Application Security </a:t>
            </a:r>
            <a:r>
              <a:rPr lang="en-AU" dirty="0"/>
              <a:t>Risks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ja-JP" altLang="en-US" sz="700" dirty="0">
                <a:latin typeface="Meiryo" panose="020B0604030504040204" pitchFamily="34" charset="-128"/>
                <a:ea typeface="Meiryo" panose="020B0604030504040204" pitchFamily="34" charset="-128"/>
                <a:cs typeface="Liberation Sans" panose="020B0604020202020204" pitchFamily="34" charset="0"/>
              </a:rPr>
              <a:t>インジェクション</a:t>
            </a:r>
            <a:r>
              <a:rPr lang="en-US" sz="700" dirty="0">
                <a:latin typeface="Meiryo" panose="020B0604030504040204" pitchFamily="34" charset="-128"/>
                <a:ea typeface="Meiryo" panose="020B0604030504040204" pitchFamily="34" charset="-128"/>
                <a:cs typeface="Liberation Sans" panose="020B0604020202020204" pitchFamily="34" charset="0"/>
              </a:rPr>
              <a:t>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A1:2017-</a:t>
            </a:r>
            <a:br>
              <a:rPr lang="en-US" sz="1050" b="1" dirty="0">
                <a:latin typeface="Meiryo" panose="020B0604030504040204" pitchFamily="34" charset="-128"/>
                <a:ea typeface="Meiryo" panose="020B0604030504040204" pitchFamily="34" charset="-128"/>
                <a:cs typeface="Liberation Sans" panose="020B0604020202020204" pitchFamily="34" charset="0"/>
              </a:rPr>
            </a:br>
            <a:r>
              <a:rPr lang="ja-JP" altLang="en-US" sz="1050" b="1" dirty="0">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1" name="Freeform 8">
            <a:extLst>
              <a:ext uri="{FF2B5EF4-FFF2-40B4-BE49-F238E27FC236}">
                <a16:creationId xmlns:a16="http://schemas.microsoft.com/office/drawing/2014/main"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700">
                <a:latin typeface="Meiryo" panose="020B0604030504040204" pitchFamily="34" charset="-128"/>
                <a:ea typeface="Meiryo" panose="020B0604030504040204" pitchFamily="34" charset="-128"/>
                <a:cs typeface="Liberation Sans" panose="020B0604020202020204" pitchFamily="34" charset="0"/>
              </a:rPr>
              <a:t>.</a:t>
            </a:r>
            <a:endParaRPr lang="en-US" sz="7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A2:2017-</a:t>
            </a:r>
            <a:br>
              <a:rPr lang="en-US" sz="1050" b="1" dirty="0">
                <a:latin typeface="Meiryo" panose="020B0604030504040204" pitchFamily="34" charset="-128"/>
                <a:ea typeface="Meiryo" panose="020B0604030504040204" pitchFamily="34" charset="-128"/>
                <a:cs typeface="Liberation Sans" panose="020B0604020202020204" pitchFamily="34" charset="0"/>
              </a:rPr>
            </a:br>
            <a:r>
              <a:rPr lang="ja-JP" altLang="en-US" sz="1050" b="1" dirty="0">
                <a:latin typeface="Meiryo" panose="020B0604030504040204" pitchFamily="34" charset="-128"/>
                <a:ea typeface="Meiryo" panose="020B0604030504040204" pitchFamily="34" charset="-128"/>
                <a:cs typeface="Liberation Sans" panose="020B0604020202020204" pitchFamily="34" charset="0"/>
              </a:rPr>
              <a:t>認証の不備</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3" name="Freeform 10">
            <a:extLst>
              <a:ext uri="{FF2B5EF4-FFF2-40B4-BE49-F238E27FC236}">
                <a16:creationId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A3:2017- </a:t>
            </a:r>
            <a:br>
              <a:rPr lang="en-US" sz="1050" b="1" dirty="0">
                <a:latin typeface="Meiryo" panose="020B0604030504040204" pitchFamily="34" charset="-128"/>
                <a:ea typeface="Meiryo" panose="020B0604030504040204" pitchFamily="34" charset="-128"/>
                <a:cs typeface="Liberation Sans" panose="020B0604020202020204" pitchFamily="34" charset="0"/>
              </a:rPr>
            </a:br>
            <a:r>
              <a:rPr lang="ja-JP" altLang="en-US" sz="1050" b="1" dirty="0">
                <a:latin typeface="Meiryo" panose="020B0604030504040204" pitchFamily="34" charset="-128"/>
                <a:ea typeface="Meiryo" panose="020B0604030504040204" pitchFamily="34" charset="-128"/>
                <a:cs typeface="Liberation Sans" panose="020B0604020202020204" pitchFamily="34" charset="0"/>
              </a:rPr>
              <a:t>機微な情報の露出</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5" name="Freeform 12">
            <a:extLst>
              <a:ext uri="{FF2B5EF4-FFF2-40B4-BE49-F238E27FC236}">
                <a16:creationId xmlns:a16="http://schemas.microsoft.com/office/drawing/2014/main"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kern="1200" dirty="0">
                <a:latin typeface="Meiryo" panose="020B0604030504040204" pitchFamily="34" charset="-128"/>
                <a:ea typeface="Meiryo" panose="020B0604030504040204" pitchFamily="34" charset="-128"/>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A4:2017-</a:t>
            </a:r>
            <a:br>
              <a:rPr lang="en-US" sz="1050" b="1" dirty="0">
                <a:latin typeface="Meiryo" panose="020B0604030504040204" pitchFamily="34" charset="-128"/>
                <a:ea typeface="Meiryo" panose="020B0604030504040204" pitchFamily="34" charset="-128"/>
                <a:cs typeface="Liberation Sans" panose="020B0604020202020204" pitchFamily="34" charset="0"/>
              </a:rPr>
            </a:br>
            <a:r>
              <a:rPr lang="en-US" sz="1050" b="1" dirty="0">
                <a:latin typeface="Meiryo" panose="020B0604030504040204" pitchFamily="34" charset="-128"/>
                <a:ea typeface="Meiryo" panose="020B0604030504040204" pitchFamily="34" charset="-128"/>
                <a:cs typeface="Liberation Sans" panose="020B0604020202020204" pitchFamily="34" charset="0"/>
              </a:rPr>
              <a:t>XML </a:t>
            </a:r>
            <a:r>
              <a:rPr lang="ja-JP" altLang="en-US" sz="1050" b="1" dirty="0">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1050" b="1" dirty="0">
                <a:latin typeface="Meiryo" panose="020B0604030504040204" pitchFamily="34" charset="-128"/>
                <a:ea typeface="Meiryo" panose="020B0604030504040204" pitchFamily="34" charset="-128"/>
                <a:cs typeface="Liberation Sans" panose="020B0604020202020204" pitchFamily="34" charset="0"/>
              </a:rPr>
              <a:t>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8" y="4657791"/>
            <a:ext cx="5218177" cy="5436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A5:2017-</a:t>
            </a:r>
            <a:r>
              <a:rPr lang="ja-JP" altLang="en-US" sz="1050" b="1" dirty="0">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9" name="Freeform 16">
            <a:extLst>
              <a:ext uri="{FF2B5EF4-FFF2-40B4-BE49-F238E27FC236}">
                <a16:creationId xmlns:a16="http://schemas.microsoft.com/office/drawing/2014/main"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8" y="6338183"/>
            <a:ext cx="5218177" cy="662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A7:2017-</a:t>
            </a:r>
            <a:br>
              <a:rPr lang="en-US" sz="1050" b="1" dirty="0">
                <a:latin typeface="Meiryo" panose="020B0604030504040204" pitchFamily="34" charset="-128"/>
                <a:ea typeface="Meiryo" panose="020B0604030504040204" pitchFamily="34" charset="-128"/>
                <a:cs typeface="Liberation Sans" panose="020B0604020202020204" pitchFamily="34" charset="0"/>
              </a:rPr>
            </a:br>
            <a:r>
              <a:rPr lang="ja-JP" altLang="en-US" sz="1050" b="1" dirty="0">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1050" b="1" dirty="0">
                <a:latin typeface="Meiryo" panose="020B0604030504040204" pitchFamily="34" charset="-128"/>
                <a:ea typeface="Meiryo" panose="020B0604030504040204" pitchFamily="34" charset="-128"/>
                <a:cs typeface="Liberation Sans" panose="020B0604020202020204" pitchFamily="34" charset="0"/>
              </a:rPr>
              <a:t>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7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A8:2017-</a:t>
            </a:r>
            <a:r>
              <a:rPr lang="ja-JP" altLang="en-US" sz="1050" b="1" dirty="0">
                <a:latin typeface="Meiryo" panose="020B0604030504040204" pitchFamily="34" charset="-128"/>
                <a:ea typeface="Meiryo" panose="020B0604030504040204" pitchFamily="34" charset="-128"/>
                <a:cs typeface="Liberation Sans" panose="020B0604020202020204" pitchFamily="34" charset="0"/>
              </a:rPr>
              <a:t>安全でないデシリアライゼーション</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A9:2017-</a:t>
            </a:r>
            <a:r>
              <a:rPr lang="ja-JP" altLang="en-US" sz="1050" b="1" dirty="0">
                <a:latin typeface="Meiryo" panose="020B0604030504040204" pitchFamily="34" charset="-128"/>
                <a:ea typeface="Meiryo" panose="020B0604030504040204" pitchFamily="34" charset="-128"/>
                <a:cs typeface="Liberation Sans" panose="020B0604020202020204" pitchFamily="34" charset="0"/>
              </a:rPr>
              <a:t>既知の脆弱性のあるコンポーネントの使用</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7" name="Freeform 24">
            <a:extLst>
              <a:ext uri="{FF2B5EF4-FFF2-40B4-BE49-F238E27FC236}">
                <a16:creationId xmlns:a16="http://schemas.microsoft.com/office/drawing/2014/main"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7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A10:2017-</a:t>
            </a:r>
            <a:br>
              <a:rPr lang="en-US" sz="1050" b="1" dirty="0">
                <a:latin typeface="Meiryo" panose="020B0604030504040204" pitchFamily="34" charset="-128"/>
                <a:ea typeface="Meiryo" panose="020B0604030504040204" pitchFamily="34" charset="-128"/>
                <a:cs typeface="Liberation Sans" panose="020B0604020202020204" pitchFamily="34" charset="0"/>
              </a:rPr>
            </a:br>
            <a:r>
              <a:rPr lang="ja-JP" altLang="en-US" sz="1000" b="1" dirty="0">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550646"/>
            <a:ext cx="1443106" cy="577081"/>
          </a:xfrm>
          <a:prstGeom prst="rect">
            <a:avLst/>
          </a:prstGeom>
          <a:noFill/>
        </p:spPr>
        <p:txBody>
          <a:bodyPr wrap="square" rtlCol="0">
            <a:spAutoFit/>
          </a:bodyPr>
          <a:lstStyle/>
          <a:p>
            <a:pPr algn="ctr"/>
            <a:r>
              <a:rPr lang="en-US" sz="1050" b="1" dirty="0">
                <a:latin typeface="Meiryo" panose="020B0604030504040204" pitchFamily="34" charset="-128"/>
                <a:ea typeface="Meiryo" panose="020B0604030504040204" pitchFamily="34" charset="-128"/>
                <a:cs typeface="Liberation Sans" panose="020B0604020202020204" pitchFamily="34" charset="0"/>
              </a:rPr>
              <a:t>A6:2017-</a:t>
            </a:r>
            <a:r>
              <a:rPr lang="ja-JP" altLang="en-US" sz="1050" b="1" dirty="0">
                <a:latin typeface="Meiryo" panose="020B0604030504040204" pitchFamily="34" charset="-128"/>
                <a:ea typeface="Meiryo" panose="020B0604030504040204" pitchFamily="34" charset="-128"/>
                <a:cs typeface="Liberation Sans" panose="020B0604020202020204" pitchFamily="34" charset="0"/>
              </a:rPr>
              <a:t>不適切なセキュリティ設定</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a:p>
            <a:pPr algn="ctr"/>
            <a:endParaRPr lang="en-US" sz="105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a:t>
            </a:r>
            <a:r>
              <a:rPr lang="ja-JP" altLang="en-US" sz="900" dirty="0">
                <a:solidFill>
                  <a:schemeClr val="tx1"/>
                </a:solidFill>
                <a:latin typeface="Liberation Sans" panose="020B0604020202020204" pitchFamily="34" charset="0"/>
                <a:cs typeface="Liberation Sans" panose="020B0604020202020204" pitchFamily="34" charset="0"/>
                <a:hlinkClick r:id="rId9"/>
              </a:rPr>
              <a:t>インジェクション</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a:t>
            </a:r>
            <a:r>
              <a:rPr lang="ja-JP" altLang="en-US" sz="900" dirty="0">
                <a:solidFill>
                  <a:schemeClr val="tx1"/>
                </a:solidFill>
                <a:latin typeface="Liberation Sans" panose="020B0604020202020204" pitchFamily="34" charset="0"/>
                <a:cs typeface="Liberation Sans" panose="020B0604020202020204" pitchFamily="34" charset="0"/>
                <a:hlinkClick r:id="rId10"/>
              </a:rPr>
              <a:t>インジェクション</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2"/>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2"/>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a:t>
            </a:r>
            <a:r>
              <a:rPr lang="ja-JP" altLang="en-US" sz="900" dirty="0">
                <a:solidFill>
                  <a:schemeClr val="tx1"/>
                </a:solidFill>
                <a:latin typeface="Liberation Sans" panose="020B0604020202020204" pitchFamily="34" charset="0"/>
                <a:cs typeface="Liberation Sans" panose="020B0604020202020204" pitchFamily="34" charset="0"/>
                <a:hlinkClick r:id="rId13"/>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3"/>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4"/>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4"/>
              </a:rPr>
              <a:t>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ja-JP" altLang="en-US" sz="900" dirty="0">
                <a:solidFill>
                  <a:schemeClr val="tx1"/>
                </a:solidFill>
                <a:latin typeface="Liberation Sans" panose="020B0604020202020204" pitchFamily="34" charset="0"/>
                <a:cs typeface="Liberation Sans" panose="020B0604020202020204" pitchFamily="34" charset="0"/>
                <a:hlinkClick r:id="rId18"/>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ja-JP" altLang="en-US" sz="900" dirty="0">
                <a:solidFill>
                  <a:schemeClr val="tx1"/>
                </a:solidFill>
                <a:latin typeface="Liberation Sans" panose="020B0604020202020204" pitchFamily="34" charset="0"/>
                <a:cs typeface="Liberation Sans" panose="020B0604020202020204" pitchFamily="34" charset="0"/>
                <a:hlinkClick r:id="rId19"/>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Hibernate </a:t>
            </a:r>
            <a:r>
              <a:rPr lang="ja-JP" altLang="en-US" sz="900" dirty="0">
                <a:solidFill>
                  <a:schemeClr val="tx1"/>
                </a:solidFill>
                <a:latin typeface="Liberation Sans" panose="020B0604020202020204" pitchFamily="34" charset="0"/>
                <a:cs typeface="Liberation Sans" panose="020B0604020202020204" pitchFamily="34" charset="0"/>
                <a:hlinkClick r:id="rId20"/>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a:t>
            </a:r>
            <a:r>
              <a:rPr lang="ja-JP" altLang="en-US" sz="900" dirty="0">
                <a:solidFill>
                  <a:schemeClr val="tx1"/>
                </a:solidFill>
                <a:latin typeface="Liberation Sans" panose="020B0604020202020204" pitchFamily="34" charset="0"/>
                <a:cs typeface="Liberation Sans" panose="020B0604020202020204" pitchFamily="34" charset="0"/>
                <a:hlinkClick r:id="rId21"/>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cs typeface="Liberation Sans" panose="020B0604020202020204" pitchFamily="34" charset="0"/>
                <a:hlinkClick r:id="rId23"/>
              </a:rPr>
              <a:t> </a:t>
            </a:r>
            <a:r>
              <a:rPr lang="de-DE" sz="900" dirty="0" err="1">
                <a:solidFill>
                  <a:schemeClr val="tx1"/>
                </a:solidFill>
                <a:latin typeface="Liberation Sans" panose="020B0604020202020204" pitchFamily="34" charset="0"/>
                <a:cs typeface="Liberation Sans" panose="020B0604020202020204" pitchFamily="34" charset="0"/>
                <a:hlinkClick r:id="rId23"/>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ja-JP" altLang="en-US" dirty="0">
                <a:latin typeface="Exo 2" panose="00000500000000000000" pitchFamily="2" charset="0"/>
              </a:rPr>
              <a:t>インジェクション</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572164309"/>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r>
                        <a:rPr lang="ja-JP" altLang="en-US" sz="1100" dirty="0">
                          <a:solidFill>
                            <a:schemeClr val="bg1"/>
                          </a:solidFill>
                          <a:latin typeface="Exo 2" panose="00000500000000000000" pitchFamily="2" charset="0"/>
                        </a:rPr>
                        <a:t>　</a:t>
                      </a: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pitchFamily="34" charset="0"/>
                          <a:cs typeface="Liberation Sans" panose="020B0604020202020204" pitchFamily="34" charset="0"/>
                        </a:rPr>
                        <a:t>悪用のしやすさ</a:t>
                      </a:r>
                      <a:r>
                        <a:rPr lang="en-US" sz="900" b="1" dirty="0">
                          <a:solidFill>
                            <a:srgbClr val="FFFFFF"/>
                          </a:solidFill>
                          <a:latin typeface="Liberation Sans" panose="020B0604020202020204" pitchFamily="34" charset="0"/>
                          <a:cs typeface="Liberation Sans" panose="020B0604020202020204" pitchFamily="34" charset="0"/>
                        </a:rPr>
                        <a:t>: </a:t>
                      </a:r>
                      <a:r>
                        <a:rPr lang="en-US" sz="105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05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pitchFamily="34" charset="0"/>
                          <a:cs typeface="Liberation Sans" panose="020B0604020202020204" pitchFamily="34" charset="0"/>
                        </a:rPr>
                        <a:t>検出のしやすさ</a:t>
                      </a:r>
                      <a:r>
                        <a:rPr lang="en-US" sz="1000" b="1"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bg1"/>
                          </a:solidFill>
                          <a:latin typeface="Liberation Sans" panose="020B0604020202020204" pitchFamily="34" charset="0"/>
                          <a:cs typeface="Liberation Sans" panose="020B0604020202020204" pitchFamily="34" charset="0"/>
                        </a:rPr>
                        <a:t>技術面</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ja-JP" altLang="en-US" sz="900" b="0" i="0" u="none" strike="noStrike" noProof="0" dirty="0">
                          <a:ln>
                            <a:noFill/>
                          </a:ln>
                          <a:solidFill>
                            <a:srgbClr val="000000"/>
                          </a:solidFill>
                          <a:latin typeface="Liberation Sans" panose="020B0604020202020204" pitchFamily="34" charset="0"/>
                          <a:hlinkClick r:id="rId24"/>
                        </a:rPr>
                        <a:t>インジェクション</a:t>
                      </a:r>
                      <a:r>
                        <a:rPr lang="en-US" sz="900" b="0" i="0" u="none" strike="noStrike" noProof="0" dirty="0">
                          <a:ln>
                            <a:noFill/>
                          </a:ln>
                          <a:solidFill>
                            <a:srgbClr val="000000"/>
                          </a:solidFill>
                          <a:latin typeface="Liberation Sans" panose="020B0604020202020204" pitchFamily="34" charset="0"/>
                          <a:hlinkClick r:id="rId24"/>
                        </a:rPr>
                        <a:t>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br>
                        <a:rPr lang="en-US" sz="900" b="0" i="0" u="none" strike="noStrike" noProof="0" dirty="0">
                          <a:ln>
                            <a:noFill/>
                          </a:ln>
                          <a:solidFill>
                            <a:srgbClr val="000000"/>
                          </a:solidFill>
                          <a:latin typeface="Liberation Sans" panose="020B0604020202020204" pitchFamily="34" charset="0"/>
                        </a:rPr>
                      </a:b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ja-JP" altLang="en-US" sz="900" dirty="0">
                          <a:latin typeface="Liberation Sans" panose="020B0604020202020204" pitchFamily="34" charset="0"/>
                          <a:cs typeface="Liberation Sans" panose="020B0604020202020204" pitchFamily="34" charset="0"/>
                        </a:rPr>
                        <a:t>インジェクション</a:t>
                      </a:r>
                      <a:r>
                        <a:rPr lang="en-US" sz="900" dirty="0">
                          <a:latin typeface="Liberation Sans" panose="020B0604020202020204" pitchFamily="34" charset="0"/>
                          <a:cs typeface="Liberation Sans" panose="020B0604020202020204" pitchFamily="34" charset="0"/>
                        </a:rPr>
                        <a:t>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a:t>
                      </a:r>
                      <a:r>
                        <a:rPr lang="ja-JP" altLang="en-US" sz="900" dirty="0">
                          <a:latin typeface="Liberation Sans" panose="020B0604020202020204" pitchFamily="34" charset="0"/>
                          <a:cs typeface="Liberation Sans" panose="020B0604020202020204" pitchFamily="34" charset="0"/>
                        </a:rPr>
                        <a:t>インジェクション</a:t>
                      </a:r>
                      <a:r>
                        <a:rPr lang="en-US" sz="900" dirty="0">
                          <a:latin typeface="Liberation Sans" panose="020B0604020202020204" pitchFamily="34" charset="0"/>
                          <a:cs typeface="Liberation Sans" panose="020B0604020202020204" pitchFamily="34" charset="0"/>
                        </a:rPr>
                        <a:t> vulnerabilities are often found in SQL, LDAP, XPath, or NoSQL queries, OS commands, XML parsers, SMTP headers, expression languages, and ORM queries. </a:t>
                      </a:r>
                      <a:endParaRPr lang="en-US" sz="9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ja-JP" altLang="en-US" sz="900" dirty="0">
                          <a:latin typeface="Liberation Sans" panose="020B0604020202020204" pitchFamily="34" charset="0"/>
                          <a:cs typeface="Liberation Sans" panose="020B0604020202020204" pitchFamily="34" charset="0"/>
                        </a:rPr>
                        <a:t>インジェクション</a:t>
                      </a:r>
                      <a:r>
                        <a:rPr lang="en-US" sz="900" dirty="0">
                          <a:latin typeface="Liberation Sans" panose="020B0604020202020204" pitchFamily="34" charset="0"/>
                          <a:cs typeface="Liberation Sans" panose="020B0604020202020204" pitchFamily="34" charset="0"/>
                        </a:rPr>
                        <a:t> flaws are easy to discover when examining code. Scanners and </a:t>
                      </a:r>
                      <a:r>
                        <a:rPr lang="en-US" sz="900" dirty="0" err="1">
                          <a:latin typeface="Liberation Sans" panose="020B0604020202020204" pitchFamily="34" charset="0"/>
                          <a:cs typeface="Liberation Sans" panose="020B0604020202020204" pitchFamily="34" charset="0"/>
                        </a:rPr>
                        <a:t>fuzzers</a:t>
                      </a:r>
                      <a:r>
                        <a:rPr lang="en-US" sz="900" dirty="0">
                          <a:latin typeface="Liberation Sans" panose="020B0604020202020204" pitchFamily="34" charset="0"/>
                          <a:cs typeface="Liberation Sans" panose="020B0604020202020204" pitchFamily="34" charset="0"/>
                        </a:rPr>
                        <a:t> can help attackers find injection flaws.</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インジェクション</a:t>
                      </a:r>
                      <a:r>
                        <a:rPr lang="en-US" sz="900" dirty="0">
                          <a:solidFill>
                            <a:srgbClr val="000000"/>
                          </a:solidFill>
                          <a:latin typeface="Liberation Sans" panose="020B0604020202020204" pitchFamily="34" charset="0"/>
                          <a:cs typeface="Liberation Sans" panose="020B0604020202020204" pitchFamily="34" charset="0"/>
                        </a:rPr>
                        <a:t> can result in data loss, corruption, or disclosure to unauthorized parties, loss of accountability, or denial of access. </a:t>
                      </a:r>
                      <a:r>
                        <a:rPr lang="ja-JP" altLang="en-US" sz="900" dirty="0">
                          <a:solidFill>
                            <a:srgbClr val="000000"/>
                          </a:solidFill>
                          <a:latin typeface="Liberation Sans" panose="020B0604020202020204" pitchFamily="34" charset="0"/>
                          <a:cs typeface="Liberation Sans" panose="020B0604020202020204" pitchFamily="34" charset="0"/>
                        </a:rPr>
                        <a:t>インジェクション</a:t>
                      </a:r>
                      <a:r>
                        <a:rPr lang="en-US" sz="900" dirty="0">
                          <a:solidFill>
                            <a:srgbClr val="000000"/>
                          </a:solidFill>
                          <a:latin typeface="Liberation Sans" panose="020B0604020202020204" pitchFamily="34" charset="0"/>
                          <a:cs typeface="Liberation Sans" panose="020B0604020202020204" pitchFamily="34" charset="0"/>
                        </a:rPr>
                        <a:t> can sometimes lead to complete host takeover.</a:t>
                      </a:r>
                      <a:endParaRPr lang="en-US" sz="900"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a:t>
            </a:r>
            <a:r>
              <a:rPr lang="ja-JP" altLang="en-US" sz="900" b="1" dirty="0">
                <a:solidFill>
                  <a:schemeClr val="tx2"/>
                </a:solidFill>
                <a:latin typeface="Liberation Sans" panose="020B0604020202020204" pitchFamily="34" charset="0"/>
                <a:cs typeface="Liberation Sans" panose="020B0604020202020204" pitchFamily="34" charset="0"/>
                <a:hlinkClick r:id="rId6" action="ppaction://hlinksldjump"/>
              </a:rPr>
              <a:t>機微な情報の露出</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認証の不備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17633743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a:cs typeface="Liberation Sans" panose="020B0604020202020204" pitchFamily="34" charset="0"/>
                        </a:rPr>
                        <a:t>悪用のしやすさ</a:t>
                      </a:r>
                      <a:r>
                        <a:rPr lang="en-US" sz="900" b="1" dirty="0">
                          <a:solidFill>
                            <a:srgbClr val="FFFFFF"/>
                          </a:solidFill>
                          <a:latin typeface="Liberation Sans" panose="020B0604020202020204"/>
                          <a:cs typeface="Liberation Sans" panose="020B0604020202020204" pitchFamily="34" charset="0"/>
                        </a:rPr>
                        <a:t>: </a:t>
                      </a:r>
                      <a:r>
                        <a:rPr lang="en-US" sz="105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rgbClr val="FFFFFF"/>
                          </a:solidFill>
                          <a:latin typeface="Liberation Sans" panose="020B0604020202020204"/>
                          <a:cs typeface="Liberation Sans" panose="020B0604020202020204" pitchFamily="34" charset="0"/>
                        </a:rPr>
                        <a:t>技術面</a:t>
                      </a:r>
                      <a:r>
                        <a:rPr lang="en-US" sz="1000" b="1" baseline="0" dirty="0">
                          <a:solidFill>
                            <a:srgbClr val="FFFFFF"/>
                          </a:solidFill>
                          <a:latin typeface="Liberation Sans" panose="020B0604020202020204"/>
                          <a:cs typeface="Liberation Sans" panose="020B0604020202020204" pitchFamily="34" charset="0"/>
                        </a:rPr>
                        <a:t>: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a:t>
                      </a:r>
                      <a:r>
                        <a:rPr lang="en-US" sz="900" dirty="0" err="1">
                          <a:latin typeface="Liberation Sans" panose="020B0604020202020204" pitchFamily="34" charset="0"/>
                          <a:cs typeface="Liberation Sans" panose="020B0604020202020204" pitchFamily="34" charset="0"/>
                        </a:rPr>
                        <a:t>ment</a:t>
                      </a:r>
                      <a:r>
                        <a:rPr lang="en-US" sz="900" dirty="0">
                          <a:latin typeface="Liberation Sans" panose="020B0604020202020204" pitchFamily="34" charset="0"/>
                          <a:cs typeface="Liberation Sans" panose="020B0604020202020204" pitchFamily="34" charset="0"/>
                        </a:rPr>
                        <a:t> is the bedrock of authentication and access controls, and is present in all </a:t>
                      </a:r>
                      <a:r>
                        <a:rPr lang="en-US" sz="900" dirty="0" err="1">
                          <a:latin typeface="Liberation Sans" panose="020B0604020202020204" pitchFamily="34" charset="0"/>
                          <a:cs typeface="Liberation Sans" panose="020B0604020202020204" pitchFamily="34" charset="0"/>
                        </a:rPr>
                        <a:t>stateful</a:t>
                      </a:r>
                      <a:r>
                        <a:rPr lang="en-US" sz="900" dirty="0">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applications</a:t>
                      </a:r>
                      <a:r>
                        <a:rPr lang="en-US" sz="900" dirty="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dirty="0">
                          <a:latin typeface="Liberation Sans" panose="020B0604020202020204" pitchFamily="34" charset="0"/>
                          <a:cs typeface="Liberation Sans" panose="020B0604020202020204" pitchFamily="34" charset="0"/>
                        </a:rPr>
                        <a:t>attacks</a:t>
                      </a:r>
                      <a:r>
                        <a:rPr lang="en-US" sz="900" dirty="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12444</Words>
  <Application>Microsoft Macintosh PowerPoint</Application>
  <PresentationFormat>A4 210 x 297 mm</PresentationFormat>
  <Paragraphs>1301</Paragraphs>
  <Slides>25</Slides>
  <Notes>24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25</vt:i4>
      </vt:variant>
    </vt:vector>
  </HeadingPairs>
  <TitlesOfParts>
    <vt:vector size="35" baseType="lpstr">
      <vt:lpstr>Exo 2</vt:lpstr>
      <vt:lpstr>Liberation Sans</vt:lpstr>
      <vt:lpstr>ＭＳ Ｐゴシック</vt:lpstr>
      <vt:lpstr>OpenSymbol</vt:lpstr>
      <vt:lpstr>Meiryo</vt:lpstr>
      <vt:lpstr>Arial</vt:lpstr>
      <vt:lpstr>Calibri</vt:lpstr>
      <vt:lpstr>Wingdings</vt:lpstr>
      <vt:lpstr>Wingdings 2</vt:lpstr>
      <vt:lpstr>Office Theme</vt:lpstr>
      <vt:lpstr>PowerPoint プレゼンテーション</vt:lpstr>
      <vt:lpstr>Table of Contents</vt:lpstr>
      <vt:lpstr>Foreword</vt:lpstr>
      <vt:lpstr>Introduction</vt:lpstr>
      <vt:lpstr>Release Notes</vt:lpstr>
      <vt:lpstr>Application Security Risks</vt:lpstr>
      <vt:lpstr>OWASP Top 10 Application Security Risks – 2017 </vt:lpstr>
      <vt:lpstr>インジェクション</vt:lpstr>
      <vt:lpstr>認証の不備</vt:lpstr>
      <vt:lpstr>機微な情報の露出</vt:lpstr>
      <vt:lpstr>XML External Entities (XXE)</vt:lpstr>
      <vt:lpstr>アクセス制御の不備</vt:lpstr>
      <vt:lpstr>不適切なセキュリティ設定</vt:lpstr>
      <vt:lpstr>クロスサイトスクリプティング (XSS)</vt:lpstr>
      <vt:lpstr>安全でないデシリアライゼーション</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Manager/>
  <Company>OWASP</Company>
  <LinksUpToDate>false</LinksUpToDate>
  <SharedDoc>false</SharedDoc>
  <HyperlinkBase/>
  <HyperlinksChanged>false</HyperlinksChanged>
  <AppVersion>16.0008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AsteriskAdmin</cp:lastModifiedBy>
  <cp:revision>1973</cp:revision>
  <cp:lastPrinted>2017-11-16T20:35:31Z</cp:lastPrinted>
  <dcterms:created xsi:type="dcterms:W3CDTF">2009-08-17T12:51:41Z</dcterms:created>
  <dcterms:modified xsi:type="dcterms:W3CDTF">2017-12-25T02:50:38Z</dcterms:modified>
  <cp:category/>
  <cp:contentStatus>RC2_RCC1</cp:contentStatus>
</cp:coreProperties>
</file>