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 id="280" r:id="rId27"/>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xmlns="">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1352" dt="2017-11-19T07:40:05.505"/>
    <p1510:client id="{9BCC7D08-3FF3-47C7-857B-A874886F641E}" v="973" dt="2017-11-19T02:21:00.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00" d="100"/>
          <a:sy n="100" d="100"/>
        </p:scale>
        <p:origin x="-2760" y="42"/>
      </p:cViewPr>
      <p:guideLst>
        <p:guide orient="horz" pos="2688"/>
        <p:guide orient="horz" pos="36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t>
        <a:bodyPr/>
        <a:lstStyle/>
        <a:p>
          <a:endParaRPr lang="de-DE"/>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de-DE"/>
        </a:p>
      </dgm:t>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de-DE"/>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de-D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de-DE"/>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de-D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de-DE"/>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de-DE"/>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needs,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and </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the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smtClean="0">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de-DE"/>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de-DE"/>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de-D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de-D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de-DE"/>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de-D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de-DE"/>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de-D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de-DE"/>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de-DE"/>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needs,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and </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the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19.11.2017</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11/19/2017</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extLst>
      <p:ext uri="{BB962C8B-B14F-4D97-AF65-F5344CB8AC3E}">
        <p14:creationId xmlns:p14="http://schemas.microsoft.com/office/powerpoint/2010/main" val="280400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‹Nr.›</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9330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18706939"/>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‹Nr.›</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3" r:id="rId3"/>
    <p:sldLayoutId id="2147483674" r:id="rId4"/>
    <p:sldLayoutId id="2147483672" r:id="rId5"/>
    <p:sldLayoutId id="2147483662" r:id="rId6"/>
    <p:sldLayoutId id="2147483649" r:id="rId7"/>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19.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4.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2.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4.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4.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4.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4.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3.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3.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hyperlink" Target="https://github.com/OWASP/Top10/tree/master/2017/datacall" TargetMode="Externa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hyperlink" Target="https://github.com/OWASP/Top10/tree/master/2017/datacall/submission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top10" TargetMode="External"/><Relationship Id="rId3" Type="http://schemas.openxmlformats.org/officeDocument/2006/relationships/notesSlide" Target="../notesSlides/notesSlide2.xml"/><Relationship Id="rId7" Type="http://schemas.openxmlformats.org/officeDocument/2006/relationships/hyperlink" Target="https://github.com/OWASP/Top10/issues" TargetMode="Externa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hyperlink" Target="https://www.owasp.org/index.php/OWASP_SAMM_Project" TargetMode="External"/><Relationship Id="rId5" Type="http://schemas.openxmlformats.org/officeDocument/2006/relationships/slide" Target="slide1.xml"/><Relationship Id="rId10" Type="http://schemas.openxmlformats.org/officeDocument/2006/relationships/slide" Target="slide25.xm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autodesk.com/"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hyperlink" Target="https://www.owasp.org/index.php/ASVS" TargetMode="External"/><Relationship Id="rId3" Type="http://schemas.openxmlformats.org/officeDocument/2006/relationships/notesSlide" Target="../notesSlides/notesSlide3.xml"/><Relationship Id="rId7" Type="http://schemas.openxmlformats.org/officeDocument/2006/relationships/hyperlink" Target="https://www.owasp.org/index.php/OWASP_Testing_Project" TargetMode="External"/><Relationship Id="rId12" Type="http://schemas.openxmlformats.org/officeDocument/2006/relationships/hyperlink" Target="https://www.owasp.org/index.php/OWASP_Proactive_Controls" TargetMode="Externa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hyperlink" Target="https://www.owasp.org/index.php/OWASP_Cheat_Sheet_Series" TargetMode="External"/><Relationship Id="rId11" Type="http://schemas.openxmlformats.org/officeDocument/2006/relationships/slide" Target="slide21.xml"/><Relationship Id="rId5" Type="http://schemas.openxmlformats.org/officeDocument/2006/relationships/hyperlink" Target="https://www.owasp.org/index.php/OWASP_Guide_Project" TargetMode="External"/><Relationship Id="rId15" Type="http://schemas.openxmlformats.org/officeDocument/2006/relationships/slide" Target="slide25.xml"/><Relationship Id="rId10" Type="http://schemas.openxmlformats.org/officeDocument/2006/relationships/slide" Target="slide20.xml"/><Relationship Id="rId4" Type="http://schemas.openxmlformats.org/officeDocument/2006/relationships/slide" Target="slide1.xml"/><Relationship Id="rId9" Type="http://schemas.openxmlformats.org/officeDocument/2006/relationships/slide" Target="slide19.xml"/><Relationship Id="rId14"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slide" Target="slide1.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4.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4.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369332"/>
          </a:xfrm>
          <a:prstGeom prst="rect">
            <a:avLst/>
          </a:prstGeom>
          <a:noFill/>
          <a:ln w="15875">
            <a:solidFill>
              <a:schemeClr val="tx1"/>
            </a:solidFill>
          </a:ln>
        </p:spPr>
        <p:txBody>
          <a:bodyPr wrap="square" lIns="91440" tIns="45720" rIns="91440" bIns="45720">
            <a:spAutoFit/>
          </a:bodyPr>
          <a:lstStyle/>
          <a:p>
            <a:r>
              <a:rPr lang="en-US" b="1" dirty="0">
                <a:ln w="24500" cmpd="dbl">
                  <a:noFill/>
                  <a:prstDash val="solid"/>
                  <a:miter lim="800000"/>
                </a:ln>
                <a:solidFill>
                  <a:srgbClr val="000000"/>
                </a:solidFill>
                <a:latin typeface="Exo 2" panose="00000500000000000000" pitchFamily="2" charset="0"/>
              </a:rPr>
              <a:t>Release</a:t>
            </a:r>
            <a:endParaRPr lang="en-US" sz="1100" b="1" dirty="0">
              <a:ln w="24500" cmpd="dbl">
                <a:noFill/>
                <a:prstDash val="solid"/>
                <a:miter lim="800000"/>
              </a:ln>
              <a:solidFill>
                <a:srgbClr val="000000"/>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9"/>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a:t>
            </a:r>
            <a:r>
              <a:rPr lang="en-US" sz="900">
                <a:solidFill>
                  <a:schemeClr val="tx2"/>
                </a:solidFill>
                <a:latin typeface="Liberation Sans" panose="020B0604020202020204" pitchFamily="34" charset="0"/>
                <a:cs typeface="Liberation Sans" panose="020B0604020202020204" pitchFamily="34" charset="0"/>
              </a:rPr>
              <a:t>configuration and</a:t>
            </a:r>
            <a:r>
              <a:rPr lang="en-US" sz="900" dirty="0">
                <a:solidFill>
                  <a:schemeClr val="tx2"/>
                </a:solidFill>
                <a:latin typeface="Liberation Sans" panose="020B0604020202020204" pitchFamily="34" charset="0"/>
                <a:cs typeface="Liberation Sans" panose="020B0604020202020204" pitchFamily="34" charset="0"/>
              </a:rPr>
              <a:t>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a:solidFill>
                  <a:schemeClr val="tx2"/>
                </a:solidFill>
                <a:latin typeface="Liberation Sans" panose="020B0604020202020204" pitchFamily="34" charset="0"/>
                <a:cs typeface="Liberation Sans" panose="020B0604020202020204" pitchFamily="34" charset="0"/>
              </a:rPr>
              <a:t>The</a:t>
            </a:r>
            <a:r>
              <a:rPr lang="en-US" sz="900" dirty="0">
                <a:solidFill>
                  <a:schemeClr val="tx2"/>
                </a:solidFill>
                <a:latin typeface="Liberation Sans" panose="020B0604020202020204" pitchFamily="34" charset="0"/>
                <a:cs typeface="Liberation Sans" panose="020B0604020202020204" pitchFamily="34" charset="0"/>
              </a:rPr>
              <a:t>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a:t>
            </a:r>
            <a:r>
              <a:rPr lang="en-US" sz="900" b="1">
                <a:solidFill>
                  <a:srgbClr val="002060"/>
                </a:solidFill>
                <a:latin typeface="Liberation Sans" panose="020B0604020202020204" pitchFamily="34" charset="0"/>
                <a:cs typeface="Liberation Sans" panose="020B0604020202020204" pitchFamily="34" charset="0"/>
              </a:rPr>
              <a:t>, 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a:solidFill>
                  <a:srgbClr val="00206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 </a:t>
            </a:r>
            <a:r>
              <a:rPr lang="en-US" sz="900" b="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a:t>
            </a:r>
            <a:r>
              <a:rPr lang="en-US" sz="900">
                <a:solidFill>
                  <a:schemeClr val="tx2"/>
                </a:solidFill>
                <a:latin typeface="Liberation Sans" panose="020B0604020202020204" pitchFamily="34" charset="0"/>
                <a:cs typeface="Liberation Sans" panose="020B0604020202020204" pitchFamily="34" charset="0"/>
              </a:rPr>
              <a:t>improperly</a:t>
            </a:r>
            <a:r>
              <a:rPr lang="en-US" sz="900" dirty="0">
                <a:solidFill>
                  <a:schemeClr val="tx2"/>
                </a:solidFill>
                <a:latin typeface="Liberation Sans" panose="020B0604020202020204" pitchFamily="34" charset="0"/>
                <a:cs typeface="Liberation Sans" panose="020B0604020202020204" pitchFamily="34" charset="0"/>
              </a:rPr>
              <a:t> configured permissions on </a:t>
            </a:r>
            <a:r>
              <a:rPr lang="en-US" sz="900">
                <a:solidFill>
                  <a:schemeClr val="tx2"/>
                </a:solidFill>
                <a:latin typeface="Liberation Sans" panose="020B0604020202020204" pitchFamily="34" charset="0"/>
                <a:cs typeface="Liberation Sans" panose="020B0604020202020204" pitchFamily="34" charset="0"/>
              </a:rPr>
              <a:t>cloud services.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a:t>
            </a:r>
            <a:r>
              <a:rPr lang="en-US" sz="900">
                <a:solidFill>
                  <a:schemeClr val="tx2"/>
                </a:solidFill>
                <a:latin typeface="Liberation Sans" panose="020B0604020202020204" pitchFamily="34" charset="0"/>
                <a:cs typeface="Liberation Sans" panose="020B0604020202020204" pitchFamily="34" charset="0"/>
              </a:rPr>
              <a:t>cloud storage </a:t>
            </a:r>
            <a:r>
              <a:rPr lang="en-US" sz="900" dirty="0">
                <a:solidFill>
                  <a:schemeClr val="tx2"/>
                </a:solidFill>
                <a:latin typeface="Liberation Sans" panose="020B0604020202020204" pitchFamily="34" charset="0"/>
                <a:cs typeface="Liberation Sans" panose="020B0604020202020204" pitchFamily="34" charset="0"/>
              </a:rPr>
              <a:t>permissions (e.g. S3 </a:t>
            </a:r>
            <a:r>
              <a:rPr lang="en-US" sz="900">
                <a:solidFill>
                  <a:schemeClr val="tx2"/>
                </a:solidFill>
                <a:latin typeface="Liberation Sans" panose="020B0604020202020204" pitchFamily="34" charset="0"/>
                <a:cs typeface="Liberation Sans" panose="020B0604020202020204" pitchFamily="34" charset="0"/>
              </a:rPr>
              <a:t>bucket permissions).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r>
              <a:rPr lang="en-US" sz="90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a:t>
            </a:r>
            <a:r>
              <a:rPr lang="en-AU" sz="900">
                <a:solidFill>
                  <a:schemeClr val="tx1"/>
                </a:solidFill>
                <a:latin typeface="Liberation Sans" panose="020B0604020202020204" pitchFamily="34" charset="0"/>
                <a:cs typeface="Liberation Sans" panose="020B0604020202020204" pitchFamily="34" charset="0"/>
              </a:rPr>
              <a:t> vulnerable, </a:t>
            </a:r>
            <a:r>
              <a:rPr lang="en-AU" sz="900" dirty="0">
                <a:solidFill>
                  <a:schemeClr val="tx1"/>
                </a:solidFill>
                <a:latin typeface="Liberation Sans" panose="020B0604020202020204" pitchFamily="34" charset="0"/>
                <a:cs typeface="Liberation Sans" panose="020B0604020202020204" pitchFamily="34" charset="0"/>
              </a:rPr>
              <a:t>unsupported,</a:t>
            </a:r>
            <a:r>
              <a:rPr lang="en-AU" sz="900">
                <a:solidFill>
                  <a:schemeClr val="tx1"/>
                </a:solidFill>
                <a:latin typeface="Liberation Sans" panose="020B0604020202020204" pitchFamily="34" charset="0"/>
                <a:cs typeface="Liberation Sans" panose="020B0604020202020204" pitchFamily="34" charset="0"/>
              </a:rPr>
              <a:t> or</a:t>
            </a:r>
            <a:r>
              <a:rPr lang="en-AU" sz="900" dirty="0">
                <a:solidFill>
                  <a:schemeClr val="tx1"/>
                </a:solidFill>
                <a:latin typeface="Liberation Sans" panose="020B0604020202020204" pitchFamily="34" charset="0"/>
                <a:cs typeface="Liberation Sans" panose="020B0604020202020204" pitchFamily="34" charset="0"/>
              </a:rPr>
              <a:t> out of date. This includes the OS, web/application server, database </a:t>
            </a:r>
            <a:r>
              <a:rPr lang="en-AU" sz="900">
                <a:solidFill>
                  <a:schemeClr val="tx1"/>
                </a:solidFill>
                <a:latin typeface="Liberation Sans" panose="020B0604020202020204" pitchFamily="34" charset="0"/>
                <a:cs typeface="Liberation Sans" panose="020B0604020202020204" pitchFamily="34" charset="0"/>
              </a:rPr>
              <a:t>management system (</a:t>
            </a:r>
            <a:r>
              <a:rPr lang="en-AU" sz="900" dirty="0">
                <a:solidFill>
                  <a:schemeClr val="tx1"/>
                </a:solidFill>
                <a:latin typeface="Liberation Sans" panose="020B0604020202020204" pitchFamily="34" charset="0"/>
                <a:cs typeface="Liberation Sans" panose="020B0604020202020204" pitchFamily="34" charset="0"/>
              </a:rPr>
              <a:t>DBMS</a:t>
            </a:r>
            <a:r>
              <a:rPr lang="en-AU" sz="900">
                <a:solidFill>
                  <a:schemeClr val="tx1"/>
                </a:solidFill>
                <a:latin typeface="Liberation Sans" panose="020B0604020202020204" pitchFamily="34" charset="0"/>
                <a:cs typeface="Liberation Sans" panose="020B0604020202020204" pitchFamily="34" charset="0"/>
              </a:rPr>
              <a:t>),</a:t>
            </a:r>
            <a:r>
              <a:rPr lang="en-AU" sz="900" dirty="0">
                <a:solidFill>
                  <a:schemeClr val="tx1"/>
                </a:solidFill>
                <a:latin typeface="Liberation Sans" panose="020B0604020202020204" pitchFamily="34" charset="0"/>
                <a:cs typeface="Liberation Sans" panose="020B0604020202020204" pitchFamily="34" charset="0"/>
              </a:rPr>
              <a:t>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xmlns=""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xmlns=""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xmlns=""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xmlns=""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xmlns=""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86859042"/>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Local chapters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9"/>
                        </a:rPr>
                        <a:t>conferences worldwide</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Mailing lists</a:t>
                      </a:r>
                      <a:r>
                        <a:rPr lang="en-US" sz="950" b="0" i="0" u="none" strike="noStrike" noProof="0" dirty="0">
                          <a:solidFill>
                            <a:srgbClr val="000000"/>
                          </a:solidFill>
                          <a:latin typeface="Liberation Sans" panose="020B0604020202020204" pitchFamily="34" charset="0"/>
                        </a:rPr>
                        <a:t>.</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 </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xmlns=""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en-US" sz="1800" b="1" kern="0" baseline="0" dirty="0">
                          <a:solidFill>
                            <a:srgbClr val="00B050"/>
                          </a:solidFill>
                          <a:latin typeface="Exo 2" panose="00000500000000000000" pitchFamily="2" charset="0"/>
                        </a:rPr>
                        <a:t/>
                      </a: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r>
                        <a:rPr lang="en-US" dirty="0">
                          <a:latin typeface="Exo 2" panose="00000500000000000000" pitchFamily="2" charset="0"/>
                        </a:rPr>
                        <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r>
                        <a:rPr lang="en-US" dirty="0">
                          <a:latin typeface="Exo 2" panose="00000500000000000000" pitchFamily="2" charset="0"/>
                        </a:rPr>
                        <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r>
                        <a:rPr lang="en-US" kern="1200" dirty="0">
                          <a:latin typeface="Exo 2" panose="00000500000000000000" pitchFamily="2" charset="0"/>
                        </a:rPr>
                        <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2048838806"/>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3869">
                <a:tc>
                  <a:txBody>
                    <a:bodyPr/>
                    <a:lstStyle/>
                    <a:p>
                      <a:pPr marL="0" algn="l" defTabSz="914400" rtl="0" eaLnBrk="1" latinLnBrk="0" hangingPunct="1">
                        <a:buNone/>
                      </a:pPr>
                      <a:r>
                        <a:rPr lang="en-US" sz="1600" b="1" kern="1200">
                          <a:solidFill>
                            <a:schemeClr val="tx1"/>
                          </a:solidFill>
                          <a:latin typeface="Liberation Sans" panose="020B0604020202020204" pitchFamily="34" charset="0"/>
                          <a:ea typeface="+mn-ea"/>
                          <a:cs typeface="+mn-cs"/>
                        </a:rPr>
                        <a:t>Overview</a:t>
                      </a:r>
                      <a:endParaRPr lang="en-US" sz="1600" b="1" kern="120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10670">
                <a:tc>
                  <a:txBody>
                    <a:bodyPr/>
                    <a:lstStyle/>
                    <a:p>
                      <a:r>
                        <a:rPr lang="en-US"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a:latin typeface="Liberation Sans" panose="020B0604020202020204" pitchFamily="34" charset="0"/>
                          <a:ea typeface="Liberation Sans" panose="020B0604020202020204" pitchFamily="34" charset="0"/>
                          <a:cs typeface="Liberation Sans" panose="020B0604020202020204" pitchFamily="34" charset="0"/>
                        </a:rPr>
                      </a:br>
                      <a:r>
                        <a:rPr lang="en-US" sz="95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a:latin typeface="Liberation Sans" panose="020B0604020202020204" pitchFamily="34" charset="0"/>
                          <a:ea typeface="Liberation Sans" panose="020B0604020202020204" pitchFamily="34" charset="0"/>
                          <a:cs typeface="Liberation Sans" panose="020B0604020202020204" pitchFamily="34" charset="0"/>
                        </a:rPr>
                        <a:t>A10:2017-Insufficient Logging &amp; Monitoring</a:t>
                      </a:r>
                      <a:r>
                        <a:rPr lang="en-US" sz="95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823534698"/>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Exo 2" panose="00000500000000000000" pitchFamily="2" charset="0"/>
                        </a:rPr>
                        <a:t/>
                      </a: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A8:2017-Insecure Deserialization risk.</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113917270"/>
                  </a:ext>
                </a:extLst>
              </a:tr>
            </a:tbl>
          </a:graphicData>
        </a:graphic>
      </p:graphicFrame>
      <p:sp>
        <p:nvSpPr>
          <p:cNvPr id="2" name="TextBox 1">
            <a:extLst>
              <a:ext uri="{FF2B5EF4-FFF2-40B4-BE49-F238E27FC236}">
                <a16:creationId xmlns:a16="http://schemas.microsoft.com/office/drawing/2014/main" xmlns=""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xmlns=""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683855018"/>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5"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5"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6"/>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7"/>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8"/>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a:t>
                      </a:r>
                      <a:r>
                        <a:rPr lang="en-US" sz="950" dirty="0" err="1">
                          <a:latin typeface="Liberation Sans" panose="020B0604020202020204" pitchFamily="34" charset="0"/>
                          <a:cs typeface="Liberation Sans" panose="020B0604020202020204" pitchFamily="34" charset="0"/>
                        </a:rPr>
                        <a:t>Wichers</a:t>
                      </a:r>
                      <a:r>
                        <a:rPr lang="en-US" sz="950">
                          <a:latin typeface="Liberation Sans" panose="020B0604020202020204" pitchFamily="34" charset="0"/>
                          <a:cs typeface="Liberation Sans" panose="020B0604020202020204" pitchFamily="34" charset="0"/>
                        </a:rPr>
                        <a:t>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a:latin typeface="Liberation Sans"/>
                          <a:cs typeface="Liberation Sans" panose="020B0604020202020204" pitchFamily="34" charset="0"/>
                        </a:rPr>
                        <a:t>Neil Smithlin</a:t>
                      </a:r>
                      <a:r>
                        <a:rPr lang="en-US" sz="950" kern="120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a:latin typeface="Liberation Sans" panose="020B0604020202020204" pitchFamily="34" charset="0"/>
                          <a:ea typeface="Liberation Sans" panose="020B0604020202020204" pitchFamily="34" charset="0"/>
                          <a:cs typeface="Liberation Sans" panose="020B0604020202020204" pitchFamily="34" charset="0"/>
                          <a:hlinkClick r:id="rId9"/>
                        </a:rPr>
                        <a:t>Autodesk</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a:latin typeface="Liberation Sans" panose="020B0604020202020204" pitchFamily="34" charset="0"/>
                          <a:ea typeface="Liberation Sans" panose="020B0604020202020204" pitchFamily="34" charset="0"/>
                          <a:cs typeface="Liberation Sans" panose="020B0604020202020204" pitchFamily="34" charset="0"/>
                          <a:hlinkClick r:id="rId10" action="ppaction://hlinksldjump"/>
                        </a:rPr>
                        <a:t>Acknowledgements page</a:t>
                      </a:r>
                      <a:r>
                        <a:rPr lang="en-US" sz="950" baseline="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284631322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950470">
                <a:tc>
                  <a:txBody>
                    <a:bodyPr/>
                    <a:lstStyle/>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a:solidFill>
                            <a:srgbClr val="000000"/>
                          </a:solidFill>
                          <a:latin typeface="Liberation Sans" panose="020B0604020202020204" pitchFamily="34" charset="0"/>
                          <a:cs typeface="Liberation Sans" panose="020B0604020202020204" pitchFamily="34" charset="0"/>
                        </a:rPr>
                        <a:t> and </a:t>
                      </a:r>
                      <a:r>
                        <a:rPr lang="en-US" sz="950" b="1"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A10:2017-Insufficient Logging and Monitoring</a:t>
                      </a:r>
                      <a:r>
                        <a:rPr lang="en-US" sz="950" b="0" i="0" u="none" strike="noStrike" noProof="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5"/>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6"/>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7"/>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8"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9"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1"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2"/>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3"/>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4"/>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5"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5"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1330608160"/>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6229">
                <a:tc>
                  <a:txBody>
                    <a:bodyPr/>
                    <a:lstStyle/>
                    <a:p>
                      <a:pPr lvl="0" algn="l">
                        <a:lnSpc>
                          <a:spcPts val="1000"/>
                        </a:lnSpc>
                        <a:spcBef>
                          <a:spcPts val="200"/>
                        </a:spcBef>
                        <a:buNone/>
                      </a:pPr>
                      <a:r>
                        <a:rPr lang="en-US"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a:latin typeface="Liberation Sans"/>
                        <a:cs typeface="Liberation Sans" panose="020B0604020202020204" pitchFamily="34" charset="0"/>
                      </a:endParaRPr>
                    </a:p>
                    <a:p>
                      <a:pPr lvl="0" algn="l">
                        <a:lnSpc>
                          <a:spcPts val="1000"/>
                        </a:lnSpc>
                        <a:spcBef>
                          <a:spcPts val="600"/>
                        </a:spcBef>
                        <a:buNone/>
                      </a:pPr>
                      <a:r>
                        <a:rPr lang="en-US"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 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a:latin typeface="Liberation Sans"/>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a:cs typeface="Liberation Sans" panose="020B0604020202020204" pitchFamily="34" charset="0"/>
                        </a:rPr>
                        <a:t>New issues, supported by data:</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a:solidFill>
                            <a:srgbClr val="000000"/>
                          </a:solidFill>
                          <a:latin typeface="Liberation Sans"/>
                          <a:cs typeface="Liberation Sans" panose="020B0604020202020204" pitchFamily="34" charset="0"/>
                        </a:rPr>
                        <a:t> </a:t>
                      </a:r>
                      <a:r>
                        <a:rPr lang="en-US" sz="900" b="0" i="0" u="none" strike="noStrike" noProof="0">
                          <a:solidFill>
                            <a:srgbClr val="000000"/>
                          </a:solidFill>
                          <a:latin typeface="Liberation Sans"/>
                          <a:cs typeface="Liberation Sans" panose="020B0604020202020204" pitchFamily="34" charset="0"/>
                        </a:rPr>
                        <a:t>is a new category primarily supported by </a:t>
                      </a:r>
                      <a:r>
                        <a:rPr lang="en-US" sz="900">
                          <a:solidFill>
                            <a:srgbClr val="000000"/>
                          </a:solidFill>
                          <a:latin typeface="Liberation Sans"/>
                          <a:cs typeface="Liberation Sans" panose="020B0604020202020204" pitchFamily="34" charset="0"/>
                          <a:hlinkClick r:id="rId5"/>
                        </a:rPr>
                        <a:t>source code analysis security testing tools</a:t>
                      </a:r>
                      <a:r>
                        <a:rPr lang="en-US" sz="900">
                          <a:solidFill>
                            <a:srgbClr val="000000"/>
                          </a:solidFill>
                          <a:latin typeface="Liberation Sans"/>
                          <a:cs typeface="Liberation Sans" panose="020B0604020202020204" pitchFamily="34" charset="0"/>
                        </a:rPr>
                        <a:t> (SAST)</a:t>
                      </a:r>
                      <a:r>
                        <a:rPr lang="en-US" sz="900" b="0" i="0" u="none" strike="noStrike" noProof="0">
                          <a:solidFill>
                            <a:srgbClr val="000000"/>
                          </a:solidFill>
                          <a:latin typeface="Liberation Sans"/>
                          <a:cs typeface="Liberation Sans" panose="020B0604020202020204" pitchFamily="34" charset="0"/>
                        </a:rPr>
                        <a:t> data sets. </a:t>
                      </a:r>
                      <a:endParaRPr lang="en-US" sz="900">
                        <a:latin typeface="Liberation Sans"/>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a:cs typeface="Liberation Sans" panose="020B0604020202020204" pitchFamily="34" charset="0"/>
                        </a:rPr>
                        <a:t>New issues, supported by the community:</a:t>
                      </a:r>
                      <a:endParaRPr lang="en-US" sz="90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hlinkClick r:id="rId4" action="ppaction://hlinksldjump"/>
                        </a:rPr>
                        <a:t>A8:2017-Insecure Deserialization</a:t>
                      </a:r>
                      <a:r>
                        <a:rPr lang="en-US" sz="900" b="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hlinkClick r:id="rId4" action="ppaction://hlinksldjump"/>
                        </a:rPr>
                        <a:t>A10:2017-Insufficient Logging and Monitoring</a:t>
                      </a:r>
                      <a:r>
                        <a:rPr lang="en-US" sz="900" b="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a:latin typeface="Liberation Sans"/>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a:cs typeface="Liberation Sans" panose="020B0604020202020204" pitchFamily="34" charset="0"/>
                        </a:rPr>
                        <a:t>Merged or retired, but not forgotten:</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rPr>
                        <a:t>A4-Insecure Direct Object References </a:t>
                      </a:r>
                      <a:r>
                        <a:rPr lang="en-US" sz="900" b="0" i="0" u="none" strike="noStrike" noProof="0">
                          <a:solidFill>
                            <a:srgbClr val="000000"/>
                          </a:solidFill>
                          <a:latin typeface="Liberation Sans"/>
                          <a:cs typeface="Liberation Sans" panose="020B0604020202020204" pitchFamily="34" charset="0"/>
                        </a:rPr>
                        <a:t>and </a:t>
                      </a:r>
                      <a:r>
                        <a:rPr lang="en-US" sz="900" b="1" i="0" u="none" strike="noStrike" noProof="0">
                          <a:solidFill>
                            <a:srgbClr val="000000"/>
                          </a:solidFill>
                          <a:latin typeface="Liberation Sans"/>
                          <a:cs typeface="Liberation Sans" panose="020B0604020202020204" pitchFamily="34" charset="0"/>
                        </a:rPr>
                        <a:t>A7-Missing Function Level Access Control </a:t>
                      </a:r>
                      <a:r>
                        <a:rPr lang="en-US" sz="900" b="0" i="0" u="none" strike="noStrike" noProof="0">
                          <a:solidFill>
                            <a:srgbClr val="000000"/>
                          </a:solidFill>
                          <a:latin typeface="Liberation Sans"/>
                          <a:cs typeface="Liberation Sans" panose="020B0604020202020204" pitchFamily="34" charset="0"/>
                        </a:rPr>
                        <a:t>merged into </a:t>
                      </a:r>
                      <a:r>
                        <a:rPr lang="en-US" sz="900" b="1" i="0" u="none" strike="noStrike" noProof="0">
                          <a:solidFill>
                            <a:srgbClr val="000000"/>
                          </a:solidFill>
                          <a:latin typeface="Liberation Sans"/>
                          <a:cs typeface="Liberation Sans" panose="020B0604020202020204" pitchFamily="34" charset="0"/>
                          <a:hlinkClick r:id="rId6" action="ppaction://hlinksldjump"/>
                        </a:rPr>
                        <a:t>A5:2017-Broken Access Control</a:t>
                      </a:r>
                      <a:r>
                        <a:rPr lang="en-US" sz="900" b="0" i="0" u="none" strike="noStrike" noProof="0">
                          <a:solidFill>
                            <a:srgbClr val="000000"/>
                          </a:solidFill>
                          <a:latin typeface="Liberation Sans"/>
                          <a:cs typeface="Liberation Sans" panose="020B0604020202020204" pitchFamily="34" charset="0"/>
                        </a:rPr>
                        <a:t>.</a:t>
                      </a:r>
                      <a:endParaRPr lang="en-US" sz="90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rPr>
                        <a:t>A8-</a:t>
                      </a:r>
                      <a:r>
                        <a:rPr lang="en-US" sz="900" b="1" kern="1200">
                          <a:latin typeface="Liberation Sans"/>
                          <a:cs typeface="Liberation Sans" panose="020B0604020202020204" pitchFamily="34" charset="0"/>
                        </a:rPr>
                        <a:t>Cross-Site Request Forgery (CSRF)</a:t>
                      </a:r>
                      <a:r>
                        <a:rPr lang="en-US" sz="900" b="1" i="0" u="none" strike="noStrike" kern="1200" noProof="0">
                          <a:solidFill>
                            <a:srgbClr val="000000"/>
                          </a:solidFill>
                          <a:latin typeface="Liberation Sans"/>
                          <a:cs typeface="Liberation Sans" panose="020B0604020202020204" pitchFamily="34" charset="0"/>
                        </a:rPr>
                        <a:t>,</a:t>
                      </a:r>
                      <a:r>
                        <a:rPr lang="en-US" sz="900" b="0" i="0" u="none" strike="noStrike" kern="1200" noProof="0">
                          <a:solidFill>
                            <a:srgbClr val="000000"/>
                          </a:solidFill>
                          <a:latin typeface="Liberation Sans"/>
                          <a:cs typeface="Liberation Sans" panose="020B0604020202020204" pitchFamily="34" charset="0"/>
                        </a:rPr>
                        <a:t> as many frameworks include </a:t>
                      </a:r>
                      <a:r>
                        <a:rPr lang="en-US" sz="900" b="0" i="0" u="none" strike="noStrike" kern="1200" noProof="0">
                          <a:solidFill>
                            <a:srgbClr val="000000"/>
                          </a:solidFill>
                          <a:latin typeface="Liberation Sans"/>
                          <a:cs typeface="Liberation Sans" panose="020B0604020202020204" pitchFamily="34" charset="0"/>
                          <a:hlinkClick r:id="rId7"/>
                        </a:rPr>
                        <a:t>CSRF defenses</a:t>
                      </a:r>
                      <a:r>
                        <a:rPr lang="en-US" sz="900" b="0" i="0" u="none" strike="noStrike" kern="1200" noProof="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a:solidFill>
                            <a:srgbClr val="000000"/>
                          </a:solidFill>
                          <a:latin typeface="Liberation Sans"/>
                          <a:cs typeface="Liberation Sans" panose="020B0604020202020204" pitchFamily="34" charset="0"/>
                        </a:rPr>
                        <a:t>A10-Unvalidated Redirects and Forwards</a:t>
                      </a:r>
                      <a:r>
                        <a:rPr lang="en-US" sz="900" b="0" i="0" u="none" strike="noStrike" kern="1200"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1555573859"/>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xmlns=""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xmlns="" val="20000"/>
                    </a:ext>
                  </a:extLst>
                </a:gridCol>
                <a:gridCol w="784800">
                  <a:extLst>
                    <a:ext uri="{9D8B030D-6E8A-4147-A177-3AD203B41FA5}">
                      <a16:colId xmlns:a16="http://schemas.microsoft.com/office/drawing/2014/main" xmlns="" val="20001"/>
                    </a:ext>
                  </a:extLst>
                </a:gridCol>
                <a:gridCol w="810000">
                  <a:extLst>
                    <a:ext uri="{9D8B030D-6E8A-4147-A177-3AD203B41FA5}">
                      <a16:colId xmlns:a16="http://schemas.microsoft.com/office/drawing/2014/main" xmlns="" val="20002"/>
                    </a:ext>
                  </a:extLst>
                </a:gridCol>
                <a:gridCol w="784800">
                  <a:extLst>
                    <a:ext uri="{9D8B030D-6E8A-4147-A177-3AD203B41FA5}">
                      <a16:colId xmlns:a16="http://schemas.microsoft.com/office/drawing/2014/main" xmlns="" val="20003"/>
                    </a:ext>
                  </a:extLst>
                </a:gridCol>
                <a:gridCol w="784800">
                  <a:extLst>
                    <a:ext uri="{9D8B030D-6E8A-4147-A177-3AD203B41FA5}">
                      <a16:colId xmlns:a16="http://schemas.microsoft.com/office/drawing/2014/main" xmlns="" val="20004"/>
                    </a:ext>
                  </a:extLst>
                </a:gridCol>
                <a:gridCol w="612000">
                  <a:extLst>
                    <a:ext uri="{9D8B030D-6E8A-4147-A177-3AD203B41FA5}">
                      <a16:colId xmlns:a16="http://schemas.microsoft.com/office/drawing/2014/main" xmlns=""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r>
              <a:rPr lang="en-AU" dirty="0">
                <a:latin typeface="Exo 2" panose="00000500000000000000" pitchFamily="2" charset="0"/>
              </a:rPr>
              <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xmlns=""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xmlns=""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xmlns=""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xmlns=""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xmlns=""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xmlns=""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xmlns=""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xmlns=""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en-US" dirty="0">
                <a:latin typeface="+mn-ea"/>
                <a:cs typeface="+mn-ea"/>
              </a:rPr>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472">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xmlns="" val="20000"/>
                    </a:ext>
                  </a:extLst>
                </a:gridCol>
                <a:gridCol w="1008000">
                  <a:extLst>
                    <a:ext uri="{9D8B030D-6E8A-4147-A177-3AD203B41FA5}">
                      <a16:colId xmlns:a16="http://schemas.microsoft.com/office/drawing/2014/main" xmlns="" val="20001"/>
                    </a:ext>
                  </a:extLst>
                </a:gridCol>
                <a:gridCol w="1396800">
                  <a:extLst>
                    <a:ext uri="{9D8B030D-6E8A-4147-A177-3AD203B41FA5}">
                      <a16:colId xmlns:a16="http://schemas.microsoft.com/office/drawing/2014/main" xmlns="" val="20002"/>
                    </a:ext>
                  </a:extLst>
                </a:gridCol>
                <a:gridCol w="1404000">
                  <a:extLst>
                    <a:ext uri="{9D8B030D-6E8A-4147-A177-3AD203B41FA5}">
                      <a16:colId xmlns:a16="http://schemas.microsoft.com/office/drawing/2014/main" xmlns="" val="20003"/>
                    </a:ext>
                  </a:extLst>
                </a:gridCol>
                <a:gridCol w="1011600">
                  <a:extLst>
                    <a:ext uri="{9D8B030D-6E8A-4147-A177-3AD203B41FA5}">
                      <a16:colId xmlns:a16="http://schemas.microsoft.com/office/drawing/2014/main" xmlns="" val="20004"/>
                    </a:ext>
                  </a:extLst>
                </a:gridCol>
                <a:gridCol w="1008000">
                  <a:extLst>
                    <a:ext uri="{9D8B030D-6E8A-4147-A177-3AD203B41FA5}">
                      <a16:colId xmlns:a16="http://schemas.microsoft.com/office/drawing/2014/main" xmlns=""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12023</Words>
  <Application>Microsoft Office PowerPoint</Application>
  <PresentationFormat>Letter (8,5x11 Zoll)</PresentationFormat>
  <Paragraphs>1297</Paragraphs>
  <Slides>26</Slides>
  <Notes>25</Notes>
  <HiddenSlides>1</HiddenSlides>
  <MMClips>0</MMClips>
  <ScaleCrop>false</ScaleCrop>
  <HeadingPairs>
    <vt:vector size="4" baseType="variant">
      <vt:variant>
        <vt:lpstr>Design</vt:lpstr>
      </vt:variant>
      <vt:variant>
        <vt:i4>1</vt:i4>
      </vt:variant>
      <vt:variant>
        <vt:lpstr>Folientitel</vt:lpstr>
      </vt:variant>
      <vt:variant>
        <vt:i4>26</vt:i4>
      </vt:variant>
    </vt:vector>
  </HeadingPairs>
  <TitlesOfParts>
    <vt:vector size="27" baseType="lpstr">
      <vt:lpstr>Office Theme</vt:lpstr>
      <vt:lpstr>PowerPoint-Präsentation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lpstr>PowerPoint-Präsentation</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Torsten</cp:lastModifiedBy>
  <cp:revision>1861</cp:revision>
  <cp:lastPrinted>2017-11-16T20:35:31Z</cp:lastPrinted>
  <dcterms:created xsi:type="dcterms:W3CDTF">2009-08-17T12:51:41Z</dcterms:created>
  <dcterms:modified xsi:type="dcterms:W3CDTF">2017-11-19T21:36:50Z</dcterms:modified>
  <cp:contentStatus>RC2_RCC1</cp:contentStatus>
</cp:coreProperties>
</file>